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2" r:id="rId1"/>
  </p:sldMasterIdLst>
  <p:notesMasterIdLst>
    <p:notesMasterId r:id="rId27"/>
  </p:notesMasterIdLst>
  <p:handoutMasterIdLst>
    <p:handoutMasterId r:id="rId28"/>
  </p:handoutMasterIdLst>
  <p:sldIdLst>
    <p:sldId id="256" r:id="rId2"/>
    <p:sldId id="258" r:id="rId3"/>
    <p:sldId id="281" r:id="rId4"/>
    <p:sldId id="282" r:id="rId5"/>
    <p:sldId id="291" r:id="rId6"/>
    <p:sldId id="293" r:id="rId7"/>
    <p:sldId id="294" r:id="rId8"/>
    <p:sldId id="295" r:id="rId9"/>
    <p:sldId id="292" r:id="rId10"/>
    <p:sldId id="287" r:id="rId11"/>
    <p:sldId id="284" r:id="rId12"/>
    <p:sldId id="285" r:id="rId13"/>
    <p:sldId id="288" r:id="rId14"/>
    <p:sldId id="289" r:id="rId15"/>
    <p:sldId id="307" r:id="rId16"/>
    <p:sldId id="335" r:id="rId17"/>
    <p:sldId id="309" r:id="rId18"/>
    <p:sldId id="308" r:id="rId19"/>
    <p:sldId id="336" r:id="rId20"/>
    <p:sldId id="327" r:id="rId21"/>
    <p:sldId id="332" r:id="rId22"/>
    <p:sldId id="330" r:id="rId23"/>
    <p:sldId id="310" r:id="rId24"/>
    <p:sldId id="333" r:id="rId25"/>
    <p:sldId id="32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CC"/>
    <a:srgbClr val="0099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0" autoAdjust="0"/>
    <p:restoredTop sz="96849" autoAdjust="0"/>
  </p:normalViewPr>
  <p:slideViewPr>
    <p:cSldViewPr>
      <p:cViewPr>
        <p:scale>
          <a:sx n="75" d="100"/>
          <a:sy n="75" d="100"/>
        </p:scale>
        <p:origin x="-1032" y="-18"/>
      </p:cViewPr>
      <p:guideLst>
        <p:guide orient="horz" pos="2160"/>
        <p:guide pos="2880"/>
      </p:guideLst>
    </p:cSldViewPr>
  </p:slideViewPr>
  <p:outlineViewPr>
    <p:cViewPr>
      <p:scale>
        <a:sx n="33" d="100"/>
        <a:sy n="33" d="100"/>
      </p:scale>
      <p:origin x="0" y="627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2009329-F835-465C-9050-ECA8EB560857}" type="datetime1">
              <a:rPr lang="en-US"/>
              <a:pPr>
                <a:defRPr/>
              </a:pPr>
              <a:t>8/30/2021</a:t>
            </a:fld>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D8B401A-A90E-4A49-AB9B-290F8225DF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5000733-8B03-4752-BA90-05D2F54400FB}" type="datetime1">
              <a:rPr lang="en-US"/>
              <a:pPr>
                <a:defRPr/>
              </a:pPr>
              <a:t>8/30/2021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6039310-11C4-4E80-99E7-36C164BA5E4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altLang="en-US" smtClean="0"/>
              <a:t>Big- O notation is used to estimate the number of  operations needed  to solve a problem using a specified procedure or algorithm. The functions used in these estimates often include the following: 1, logn, n, nlogn, n</a:t>
            </a:r>
            <a:r>
              <a:rPr lang="en-US" altLang="en-US" baseline="30000" smtClean="0"/>
              <a:t>2</a:t>
            </a:r>
            <a:r>
              <a:rPr lang="en-US" altLang="en-US" smtClean="0"/>
              <a:t>, 2</a:t>
            </a:r>
            <a:r>
              <a:rPr lang="en-US" altLang="en-US" baseline="30000" smtClean="0"/>
              <a:t>n</a:t>
            </a:r>
            <a:r>
              <a:rPr lang="en-US" altLang="en-US" smtClean="0"/>
              <a:t>,  n!</a:t>
            </a:r>
          </a:p>
          <a:p>
            <a:pPr marL="171450" indent="-171450">
              <a:buFontTx/>
              <a:buChar char="-"/>
            </a:pPr>
            <a:r>
              <a:rPr lang="en-US" altLang="en-US" smtClean="0"/>
              <a:t>If n is large enough, 1 &lt; logn &lt; n &lt; nlogn &lt; n</a:t>
            </a:r>
            <a:r>
              <a:rPr lang="en-US" altLang="en-US" baseline="30000" smtClean="0"/>
              <a:t>2</a:t>
            </a:r>
            <a:r>
              <a:rPr lang="en-US" altLang="en-US" smtClean="0"/>
              <a:t> &lt; 2</a:t>
            </a:r>
            <a:r>
              <a:rPr lang="en-US" altLang="en-US" baseline="30000" smtClean="0"/>
              <a:t>n</a:t>
            </a:r>
            <a:r>
              <a:rPr lang="en-US" altLang="en-US" smtClean="0"/>
              <a:t> &lt; n!</a:t>
            </a:r>
          </a:p>
          <a:p>
            <a:pPr marL="171450" indent="-171450">
              <a:buFontTx/>
              <a:buChar char="-"/>
            </a:pPr>
            <a:r>
              <a:rPr lang="en-US" altLang="en-US" smtClean="0"/>
              <a:t>Note that (logn)</a:t>
            </a:r>
            <a:r>
              <a:rPr lang="en-US" altLang="en-US" baseline="30000" smtClean="0"/>
              <a:t>100</a:t>
            </a:r>
            <a:r>
              <a:rPr lang="en-US" altLang="en-US" smtClean="0"/>
              <a:t> &lt; n</a:t>
            </a:r>
            <a:r>
              <a:rPr lang="en-US" altLang="en-US" baseline="30000" smtClean="0"/>
              <a:t>1/2</a:t>
            </a:r>
            <a:r>
              <a:rPr lang="en-US" altLang="en-US" smtClean="0"/>
              <a:t> for large values of n. So, (logn)</a:t>
            </a:r>
            <a:r>
              <a:rPr lang="en-US" altLang="en-US" baseline="30000" smtClean="0"/>
              <a:t>100</a:t>
            </a:r>
            <a:r>
              <a:rPr lang="en-US" altLang="en-US" smtClean="0"/>
              <a:t> is O(n</a:t>
            </a:r>
            <a:r>
              <a:rPr lang="en-US" altLang="en-US" baseline="30000" smtClean="0"/>
              <a:t>1/2</a:t>
            </a:r>
            <a:r>
              <a:rPr lang="en-US" altLang="en-US" smtClean="0"/>
              <a:t>).</a:t>
            </a:r>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ACCA71-5B5F-414F-B990-01E776D47200}" type="slidenum">
              <a:rPr lang="en-US" altLang="en-US" smtClean="0"/>
              <a:pPr/>
              <a:t>21</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286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0" descr="logo05"/>
          <p:cNvPicPr>
            <a:picLocks noChangeAspect="1" noChangeArrowheads="1"/>
          </p:cNvPicPr>
          <p:nvPr userDrawn="1"/>
        </p:nvPicPr>
        <p:blipFill>
          <a:blip r:embed="rId13" cstate="print"/>
          <a:srcRect/>
          <a:stretch>
            <a:fillRect/>
          </a:stretch>
        </p:blipFill>
        <p:spPr bwMode="auto">
          <a:xfrm>
            <a:off x="0" y="0"/>
            <a:ext cx="1600200" cy="476250"/>
          </a:xfrm>
          <a:prstGeom prst="rect">
            <a:avLst/>
          </a:prstGeom>
          <a:noFill/>
          <a:ln w="9525">
            <a:noFill/>
            <a:miter lim="800000"/>
            <a:headEnd/>
            <a:tailEnd/>
          </a:ln>
        </p:spPr>
      </p:pic>
      <p:sp>
        <p:nvSpPr>
          <p:cNvPr id="1032" name="Text Box 8"/>
          <p:cNvSpPr txBox="1">
            <a:spLocks noChangeArrowheads="1"/>
          </p:cNvSpPr>
          <p:nvPr userDrawn="1"/>
        </p:nvSpPr>
        <p:spPr bwMode="auto">
          <a:xfrm>
            <a:off x="7772400" y="6477000"/>
            <a:ext cx="1295400" cy="369332"/>
          </a:xfrm>
          <a:prstGeom prst="rect">
            <a:avLst/>
          </a:prstGeom>
          <a:noFill/>
          <a:ln w="9525">
            <a:noFill/>
            <a:miter lim="800000"/>
            <a:headEnd/>
            <a:tailEnd/>
          </a:ln>
          <a:effectLst/>
        </p:spPr>
        <p:txBody>
          <a:bodyPr wrap="square">
            <a:spAutoFit/>
          </a:bodyPr>
          <a:lstStyle/>
          <a:p>
            <a:pPr algn="ctr">
              <a:spcBef>
                <a:spcPct val="50000"/>
              </a:spcBef>
              <a:defRPr/>
            </a:pPr>
            <a:fld id="{FA194F08-CB64-41DE-9DCB-BAEB8763180C}" type="slidenum">
              <a:rPr lang="en-US" smtClean="0"/>
              <a:pPr algn="ct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sutv@fpt.edu.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81000" y="1905000"/>
            <a:ext cx="8153400" cy="2041525"/>
          </a:xfrm>
        </p:spPr>
        <p:txBody>
          <a:bodyPr>
            <a:spAutoFit/>
          </a:bodyPr>
          <a:lstStyle/>
          <a:p>
            <a:pPr eaLnBrk="1" hangingPunct="1"/>
            <a:r>
              <a:rPr lang="en-US" b="1" dirty="0" smtClean="0">
                <a:solidFill>
                  <a:srgbClr val="0000FF"/>
                </a:solidFill>
                <a:latin typeface="Calibri" pitchFamily="34" charset="0"/>
                <a:cs typeface="Arial" charset="0"/>
              </a:rPr>
              <a:t>DATA STRUCTURES AND ALGORITHMS</a:t>
            </a:r>
            <a:r>
              <a:rPr lang="en-US" dirty="0" smtClean="0">
                <a:solidFill>
                  <a:srgbClr val="0000FF"/>
                </a:solidFill>
                <a:latin typeface="Calibri" pitchFamily="34" charset="0"/>
                <a:cs typeface="Arial" charset="0"/>
              </a:rPr>
              <a:t> using Java</a:t>
            </a:r>
            <a:r>
              <a:rPr lang="en-US" sz="4000" b="1" dirty="0" smtClean="0">
                <a:solidFill>
                  <a:srgbClr val="0000FF"/>
                </a:solidFill>
                <a:latin typeface="Arial" charset="0"/>
                <a:cs typeface="Arial" charset="0"/>
              </a:rPr>
              <a:t/>
            </a:r>
            <a:br>
              <a:rPr lang="en-US" sz="4000" b="1" dirty="0" smtClean="0">
                <a:solidFill>
                  <a:srgbClr val="0000FF"/>
                </a:solidFill>
                <a:latin typeface="Arial" charset="0"/>
                <a:cs typeface="Arial" charset="0"/>
              </a:rPr>
            </a:br>
            <a:r>
              <a:rPr lang="en-US" sz="4000" b="1" dirty="0" smtClean="0">
                <a:solidFill>
                  <a:srgbClr val="0000FF"/>
                </a:solidFill>
                <a:latin typeface="Arial" charset="0"/>
                <a:cs typeface="Arial" charset="0"/>
              </a:rPr>
              <a:t>Course Introduction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381000" y="746125"/>
            <a:ext cx="8229600" cy="701675"/>
          </a:xfrm>
        </p:spPr>
        <p:txBody>
          <a:bodyPr>
            <a:spAutoFit/>
          </a:bodyPr>
          <a:lstStyle/>
          <a:p>
            <a:pPr eaLnBrk="1" hangingPunct="1"/>
            <a:r>
              <a:rPr lang="en-US" sz="4000" b="1" dirty="0" smtClean="0">
                <a:solidFill>
                  <a:schemeClr val="hlink"/>
                </a:solidFill>
                <a:latin typeface="Arial" charset="0"/>
                <a:cs typeface="Arial" charset="0"/>
              </a:rPr>
              <a:t>Requirements of the course</a:t>
            </a:r>
          </a:p>
        </p:txBody>
      </p:sp>
      <p:sp>
        <p:nvSpPr>
          <p:cNvPr id="22531" name="Content Placeholder 2"/>
          <p:cNvSpPr>
            <a:spLocks noGrp="1"/>
          </p:cNvSpPr>
          <p:nvPr>
            <p:ph idx="4294967295"/>
          </p:nvPr>
        </p:nvSpPr>
        <p:spPr>
          <a:xfrm>
            <a:off x="533400" y="1600200"/>
            <a:ext cx="5105400" cy="4955203"/>
          </a:xfrm>
        </p:spPr>
        <p:txBody>
          <a:bodyPr wrap="square">
            <a:spAutoFit/>
          </a:bodyPr>
          <a:lstStyle/>
          <a:p>
            <a:pPr eaLnBrk="1" hangingPunct="1">
              <a:spcBef>
                <a:spcPct val="40000"/>
              </a:spcBef>
            </a:pPr>
            <a:r>
              <a:rPr lang="en-US" sz="2000" dirty="0" smtClean="0">
                <a:latin typeface="Arial" charset="0"/>
                <a:cs typeface="Arial" charset="0"/>
              </a:rPr>
              <a:t>Following lessons in classrooms</a:t>
            </a:r>
          </a:p>
          <a:p>
            <a:pPr eaLnBrk="1" hangingPunct="1">
              <a:spcBef>
                <a:spcPct val="40000"/>
              </a:spcBef>
            </a:pPr>
            <a:r>
              <a:rPr lang="en-US" sz="2000" dirty="0" smtClean="0">
                <a:latin typeface="Arial" charset="0"/>
                <a:cs typeface="Arial" charset="0"/>
              </a:rPr>
              <a:t>Reading textbooks at home</a:t>
            </a:r>
          </a:p>
          <a:p>
            <a:pPr eaLnBrk="1" hangingPunct="1">
              <a:spcBef>
                <a:spcPct val="40000"/>
              </a:spcBef>
            </a:pPr>
            <a:r>
              <a:rPr lang="en-US" sz="2000" dirty="0" smtClean="0">
                <a:latin typeface="Arial" charset="0"/>
                <a:cs typeface="Arial" charset="0"/>
              </a:rPr>
              <a:t>Completing workshops in time</a:t>
            </a:r>
          </a:p>
          <a:p>
            <a:pPr eaLnBrk="1" hangingPunct="1">
              <a:spcBef>
                <a:spcPct val="40000"/>
              </a:spcBef>
            </a:pPr>
            <a:r>
              <a:rPr lang="en-US" sz="2000" dirty="0" smtClean="0">
                <a:latin typeface="Arial" charset="0"/>
                <a:cs typeface="Arial" charset="0"/>
              </a:rPr>
              <a:t>Completing and submitting assignment in time</a:t>
            </a:r>
          </a:p>
          <a:p>
            <a:pPr eaLnBrk="1" hangingPunct="1">
              <a:spcBef>
                <a:spcPct val="40000"/>
              </a:spcBef>
            </a:pPr>
            <a:r>
              <a:rPr lang="en-US" sz="2000" dirty="0" smtClean="0">
                <a:latin typeface="Arial" charset="0"/>
                <a:cs typeface="Arial" charset="0"/>
              </a:rPr>
              <a:t>Discussing actively in your teams and in classrooms</a:t>
            </a:r>
          </a:p>
          <a:p>
            <a:pPr eaLnBrk="1" hangingPunct="1">
              <a:spcBef>
                <a:spcPct val="40000"/>
              </a:spcBef>
            </a:pPr>
            <a:r>
              <a:rPr lang="en-US" sz="2000" dirty="0" smtClean="0">
                <a:latin typeface="Arial" charset="0"/>
                <a:cs typeface="Arial" charset="0"/>
              </a:rPr>
              <a:t>Presenting your presentations in classroom</a:t>
            </a:r>
          </a:p>
          <a:p>
            <a:pPr eaLnBrk="1" hangingPunct="1">
              <a:spcBef>
                <a:spcPct val="40000"/>
              </a:spcBef>
            </a:pPr>
            <a:r>
              <a:rPr lang="en-US" sz="2000" dirty="0" smtClean="0">
                <a:latin typeface="Arial" charset="0"/>
                <a:cs typeface="Arial" charset="0"/>
              </a:rPr>
              <a:t>All exercises are put in an only one project, exercises of each chapter are put in a package.</a:t>
            </a:r>
          </a:p>
          <a:p>
            <a:pPr eaLnBrk="1" hangingPunct="1">
              <a:spcBef>
                <a:spcPct val="40000"/>
              </a:spcBef>
            </a:pPr>
            <a:endParaRPr lang="en-US" sz="2000" dirty="0" smtClean="0">
              <a:latin typeface="Arial" charset="0"/>
              <a:cs typeface="Arial" charset="0"/>
            </a:endParaRPr>
          </a:p>
        </p:txBody>
      </p:sp>
      <p:pic>
        <p:nvPicPr>
          <p:cNvPr id="1026" name="Picture 2"/>
          <p:cNvPicPr>
            <a:picLocks noChangeAspect="1" noChangeArrowheads="1"/>
          </p:cNvPicPr>
          <p:nvPr/>
        </p:nvPicPr>
        <p:blipFill>
          <a:blip r:embed="rId2" cstate="print"/>
          <a:srcRect/>
          <a:stretch>
            <a:fillRect/>
          </a:stretch>
        </p:blipFill>
        <p:spPr bwMode="auto">
          <a:xfrm>
            <a:off x="5715000" y="2149382"/>
            <a:ext cx="3352800" cy="2559238"/>
          </a:xfrm>
          <a:prstGeom prst="rect">
            <a:avLst/>
          </a:prstGeom>
          <a:noFill/>
          <a:ln w="9525">
            <a:noFill/>
            <a:miter lim="800000"/>
            <a:headEnd/>
            <a:tailEnd/>
          </a:ln>
          <a:effectLst/>
        </p:spPr>
      </p:pic>
      <p:cxnSp>
        <p:nvCxnSpPr>
          <p:cNvPr id="6" name="Straight Arrow Connector 5"/>
          <p:cNvCxnSpPr/>
          <p:nvPr/>
        </p:nvCxnSpPr>
        <p:spPr>
          <a:xfrm rot="5400000" flipH="1" flipV="1">
            <a:off x="3962400" y="3124200"/>
            <a:ext cx="2667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762500" y="3695700"/>
            <a:ext cx="22860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181600" y="4191000"/>
            <a:ext cx="1447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57200" y="495300"/>
            <a:ext cx="8229600" cy="701675"/>
          </a:xfrm>
        </p:spPr>
        <p:txBody>
          <a:bodyPr>
            <a:spAutoFit/>
          </a:bodyPr>
          <a:lstStyle/>
          <a:p>
            <a:r>
              <a:rPr lang="en-US" sz="4000" b="1" dirty="0" smtClean="0">
                <a:solidFill>
                  <a:schemeClr val="hlink"/>
                </a:solidFill>
                <a:latin typeface="Arial" charset="0"/>
                <a:cs typeface="Arial" charset="0"/>
              </a:rPr>
              <a:t>Grading policy</a:t>
            </a:r>
          </a:p>
        </p:txBody>
      </p:sp>
      <p:sp>
        <p:nvSpPr>
          <p:cNvPr id="23555" name="Rectangle 3"/>
          <p:cNvSpPr>
            <a:spLocks/>
          </p:cNvSpPr>
          <p:nvPr/>
        </p:nvSpPr>
        <p:spPr bwMode="auto">
          <a:xfrm>
            <a:off x="685800" y="1371600"/>
            <a:ext cx="7772400" cy="4376583"/>
          </a:xfrm>
          <a:prstGeom prst="rect">
            <a:avLst/>
          </a:prstGeom>
          <a:noFill/>
          <a:ln w="9525">
            <a:noFill/>
            <a:miter lim="800000"/>
            <a:headEnd/>
            <a:tailEnd/>
          </a:ln>
        </p:spPr>
        <p:txBody>
          <a:bodyPr>
            <a:spAutoFit/>
          </a:bodyPr>
          <a:lstStyle/>
          <a:p>
            <a:pPr marL="342900" indent="-342900" eaLnBrk="0" hangingPunct="0">
              <a:spcBef>
                <a:spcPct val="20000"/>
              </a:spcBef>
              <a:buFontTx/>
              <a:buChar char="•"/>
            </a:pPr>
            <a:r>
              <a:rPr lang="en-US" sz="2400" b="1" dirty="0">
                <a:latin typeface="Calibri" pitchFamily="34" charset="0"/>
              </a:rPr>
              <a:t>On-going assessment:</a:t>
            </a:r>
            <a:r>
              <a:rPr lang="en-US" sz="2400" dirty="0">
                <a:latin typeface="Calibri" pitchFamily="34" charset="0"/>
              </a:rPr>
              <a:t/>
            </a:r>
            <a:br>
              <a:rPr lang="en-US" sz="2400" dirty="0">
                <a:latin typeface="Calibri" pitchFamily="34" charset="0"/>
              </a:rPr>
            </a:br>
            <a:r>
              <a:rPr lang="en-US" sz="2400" dirty="0">
                <a:latin typeface="Calibri" pitchFamily="34" charset="0"/>
              </a:rPr>
              <a:t>- 2 Assignments (AS):	20%</a:t>
            </a:r>
            <a:br>
              <a:rPr lang="en-US" sz="2400" dirty="0">
                <a:latin typeface="Calibri" pitchFamily="34" charset="0"/>
              </a:rPr>
            </a:br>
            <a:r>
              <a:rPr lang="en-US" sz="2400" dirty="0">
                <a:latin typeface="Calibri" pitchFamily="34" charset="0"/>
              </a:rPr>
              <a:t>- 2 Progress tests (PT):	20%</a:t>
            </a:r>
          </a:p>
          <a:p>
            <a:pPr marL="342900" indent="-342900" eaLnBrk="0" hangingPunct="0">
              <a:spcBef>
                <a:spcPct val="20000"/>
              </a:spcBef>
              <a:buFontTx/>
              <a:buChar char="•"/>
            </a:pPr>
            <a:r>
              <a:rPr lang="en-US" sz="2400" b="1" dirty="0">
                <a:latin typeface="Calibri" pitchFamily="34" charset="0"/>
              </a:rPr>
              <a:t>Practical and Final Exams:</a:t>
            </a:r>
            <a:r>
              <a:rPr lang="en-US" sz="2400" dirty="0">
                <a:latin typeface="Calibri" pitchFamily="34" charset="0"/>
              </a:rPr>
              <a:t/>
            </a:r>
            <a:br>
              <a:rPr lang="en-US" sz="2400" dirty="0">
                <a:latin typeface="Calibri" pitchFamily="34" charset="0"/>
              </a:rPr>
            </a:br>
            <a:r>
              <a:rPr lang="en-US" sz="2400" dirty="0">
                <a:latin typeface="Calibri" pitchFamily="34" charset="0"/>
              </a:rPr>
              <a:t>- 1 Practical Exam (PE):	30%</a:t>
            </a:r>
            <a:br>
              <a:rPr lang="en-US" sz="2400" dirty="0">
                <a:latin typeface="Calibri" pitchFamily="34" charset="0"/>
              </a:rPr>
            </a:br>
            <a:r>
              <a:rPr lang="en-US" sz="2400" dirty="0">
                <a:latin typeface="Calibri" pitchFamily="34" charset="0"/>
              </a:rPr>
              <a:t>- 1 Final Exam (FE):		30%</a:t>
            </a:r>
            <a:endParaRPr lang="en-US" sz="2400" b="1" dirty="0">
              <a:latin typeface="Calibri" pitchFamily="34" charset="0"/>
            </a:endParaRPr>
          </a:p>
          <a:p>
            <a:pPr marL="342900" indent="-342900" eaLnBrk="0" hangingPunct="0">
              <a:spcBef>
                <a:spcPct val="20000"/>
              </a:spcBef>
              <a:buFont typeface="Arial" charset="0"/>
              <a:buChar char="•"/>
            </a:pPr>
            <a:r>
              <a:rPr lang="en-US" sz="2400" b="1" dirty="0">
                <a:latin typeface="Calibri" pitchFamily="34" charset="0"/>
              </a:rPr>
              <a:t>Total score (TS)</a:t>
            </a:r>
            <a:r>
              <a:rPr lang="en-US" sz="2400" dirty="0">
                <a:latin typeface="Calibri" pitchFamily="34" charset="0"/>
              </a:rPr>
              <a:t> = 0.2*AS + 0.2*PT + 0.3*PE + 0.3*FE</a:t>
            </a:r>
            <a:endParaRPr lang="en-US" sz="2400" b="1" dirty="0">
              <a:latin typeface="Calibri" pitchFamily="34" charset="0"/>
            </a:endParaRPr>
          </a:p>
          <a:p>
            <a:pPr marL="342900" indent="-342900" eaLnBrk="0" hangingPunct="0">
              <a:spcBef>
                <a:spcPct val="20000"/>
              </a:spcBef>
              <a:buFont typeface="Arial" charset="0"/>
              <a:buChar char="•"/>
            </a:pPr>
            <a:r>
              <a:rPr lang="en-US" sz="2400" b="1" dirty="0">
                <a:latin typeface="Calibri" pitchFamily="34" charset="0"/>
              </a:rPr>
              <a:t>Completion Criteria:</a:t>
            </a:r>
            <a:r>
              <a:rPr lang="en-US" sz="2400" dirty="0">
                <a:latin typeface="Calibri" pitchFamily="34" charset="0"/>
              </a:rPr>
              <a:t>  </a:t>
            </a:r>
            <a:br>
              <a:rPr lang="en-US" sz="2400" dirty="0">
                <a:latin typeface="Calibri" pitchFamily="34" charset="0"/>
              </a:rPr>
            </a:br>
            <a:r>
              <a:rPr lang="en-US" sz="2400" dirty="0">
                <a:latin typeface="Calibri" pitchFamily="34" charset="0"/>
              </a:rPr>
              <a:t>1) Every on-going assessment (average) component &gt; 0</a:t>
            </a:r>
            <a:br>
              <a:rPr lang="en-US" sz="2400" dirty="0">
                <a:latin typeface="Calibri" pitchFamily="34" charset="0"/>
              </a:rPr>
            </a:br>
            <a:r>
              <a:rPr lang="en-US" sz="2400" dirty="0">
                <a:latin typeface="Calibri" pitchFamily="34" charset="0"/>
              </a:rPr>
              <a:t>2) PE &gt; 0 (no resit)</a:t>
            </a:r>
            <a:br>
              <a:rPr lang="en-US" sz="2400" dirty="0">
                <a:latin typeface="Calibri" pitchFamily="34" charset="0"/>
              </a:rPr>
            </a:br>
            <a:r>
              <a:rPr lang="en-US" sz="2400" dirty="0">
                <a:latin typeface="Calibri" pitchFamily="34" charset="0"/>
              </a:rPr>
              <a:t>3) FE &gt;= 4 &amp; TS  &gt;= 5 </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228600" y="495300"/>
            <a:ext cx="8686800" cy="701675"/>
          </a:xfrm>
        </p:spPr>
        <p:txBody>
          <a:bodyPr>
            <a:spAutoFit/>
          </a:bodyPr>
          <a:lstStyle/>
          <a:p>
            <a:r>
              <a:rPr lang="en-US" sz="4000" b="1" dirty="0" smtClean="0">
                <a:solidFill>
                  <a:schemeClr val="hlink"/>
                </a:solidFill>
                <a:latin typeface="Arial" charset="0"/>
                <a:cs typeface="Arial" charset="0"/>
              </a:rPr>
              <a:t>FPT-University Academic policy</a:t>
            </a:r>
          </a:p>
        </p:txBody>
      </p:sp>
      <p:sp>
        <p:nvSpPr>
          <p:cNvPr id="24579" name="Rectangle 3"/>
          <p:cNvSpPr>
            <a:spLocks noGrp="1"/>
          </p:cNvSpPr>
          <p:nvPr>
            <p:ph type="body" idx="1"/>
          </p:nvPr>
        </p:nvSpPr>
        <p:spPr>
          <a:xfrm>
            <a:off x="533400" y="1339850"/>
            <a:ext cx="8229600" cy="4984750"/>
          </a:xfrm>
        </p:spPr>
        <p:txBody>
          <a:bodyPr>
            <a:spAutoFit/>
          </a:bodyPr>
          <a:lstStyle/>
          <a:p>
            <a:pPr>
              <a:buFont typeface="Arial" charset="0"/>
              <a:buNone/>
            </a:pPr>
            <a:r>
              <a:rPr lang="en-US" sz="2400" dirty="0" smtClean="0">
                <a:latin typeface="Calibri" pitchFamily="34" charset="0"/>
                <a:cs typeface="Arial" charset="0"/>
              </a:rPr>
              <a:t>Cheating, plagiarism and breach of copyright are serious</a:t>
            </a:r>
          </a:p>
          <a:p>
            <a:pPr>
              <a:buFont typeface="Arial" charset="0"/>
              <a:buNone/>
            </a:pPr>
            <a:r>
              <a:rPr lang="en-US" sz="2400" dirty="0" smtClean="0">
                <a:latin typeface="Calibri" pitchFamily="34" charset="0"/>
                <a:cs typeface="Arial" charset="0"/>
              </a:rPr>
              <a:t>offenses under this Policy.</a:t>
            </a:r>
          </a:p>
          <a:p>
            <a:r>
              <a:rPr lang="en-US" sz="2400" dirty="0" smtClean="0">
                <a:latin typeface="Calibri" pitchFamily="34" charset="0"/>
                <a:cs typeface="Arial" charset="0"/>
              </a:rPr>
              <a:t>Cheating</a:t>
            </a:r>
          </a:p>
          <a:p>
            <a:pPr lvl="1"/>
            <a:r>
              <a:rPr lang="en-US" sz="2400" dirty="0" smtClean="0">
                <a:latin typeface="Calibri" pitchFamily="34" charset="0"/>
                <a:cs typeface="Arial" charset="0"/>
              </a:rPr>
              <a:t>Cheating during a test or exam is construed as talking, peeking at another student’s paper or any other clandestine method of transmitting information.</a:t>
            </a:r>
          </a:p>
          <a:p>
            <a:r>
              <a:rPr lang="en-US" sz="2400" dirty="0" smtClean="0">
                <a:latin typeface="Calibri" pitchFamily="34" charset="0"/>
                <a:cs typeface="Arial" charset="0"/>
              </a:rPr>
              <a:t>Plagiarism</a:t>
            </a:r>
          </a:p>
          <a:p>
            <a:pPr lvl="1"/>
            <a:r>
              <a:rPr lang="en-US" sz="2400" dirty="0" smtClean="0">
                <a:latin typeface="Calibri" pitchFamily="34" charset="0"/>
                <a:cs typeface="Arial" charset="0"/>
              </a:rPr>
              <a:t>Plagiarism is using the work of others without citing it; that is, holding the work of others out as your own work. </a:t>
            </a:r>
          </a:p>
          <a:p>
            <a:r>
              <a:rPr lang="en-US" sz="2400" dirty="0" smtClean="0">
                <a:latin typeface="Calibri" pitchFamily="34" charset="0"/>
                <a:cs typeface="Arial" charset="0"/>
              </a:rPr>
              <a:t>Breach of Copyright</a:t>
            </a:r>
          </a:p>
          <a:p>
            <a:pPr lvl="1"/>
            <a:r>
              <a:rPr lang="en-US" sz="2400" dirty="0" smtClean="0">
                <a:latin typeface="Calibri" pitchFamily="34" charset="0"/>
                <a:cs typeface="Arial" charset="0"/>
              </a:rPr>
              <a:t>If you photocopy a textbook without the copyright holder's permission, you violate copyright law.</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52400" y="228600"/>
            <a:ext cx="8686800" cy="769441"/>
          </a:xfrm>
        </p:spPr>
        <p:txBody>
          <a:bodyPr wrap="square">
            <a:spAutoFit/>
          </a:bodyPr>
          <a:lstStyle/>
          <a:p>
            <a:r>
              <a:rPr lang="en-US" b="1" dirty="0" err="1" smtClean="0">
                <a:solidFill>
                  <a:schemeClr val="hlink"/>
                </a:solidFill>
                <a:latin typeface="Arial" charset="0"/>
                <a:cs typeface="Arial" charset="0"/>
              </a:rPr>
              <a:t>Tâm</a:t>
            </a:r>
            <a:r>
              <a:rPr lang="en-US" b="1" dirty="0" smtClean="0">
                <a:solidFill>
                  <a:schemeClr val="hlink"/>
                </a:solidFill>
                <a:latin typeface="Arial" charset="0"/>
                <a:cs typeface="Arial" charset="0"/>
              </a:rPr>
              <a:t> </a:t>
            </a:r>
            <a:r>
              <a:rPr lang="en-US" b="1" dirty="0" err="1" smtClean="0">
                <a:solidFill>
                  <a:schemeClr val="hlink"/>
                </a:solidFill>
                <a:latin typeface="Arial" charset="0"/>
                <a:cs typeface="Arial" charset="0"/>
              </a:rPr>
              <a:t>Tình</a:t>
            </a:r>
            <a:endParaRPr lang="en-US" b="1" dirty="0" smtClean="0">
              <a:solidFill>
                <a:schemeClr val="hlink"/>
              </a:solidFill>
              <a:latin typeface="Arial" charset="0"/>
              <a:cs typeface="Arial" charset="0"/>
            </a:endParaRPr>
          </a:p>
        </p:txBody>
      </p:sp>
      <p:sp>
        <p:nvSpPr>
          <p:cNvPr id="25603" name="Rectangle 3"/>
          <p:cNvSpPr>
            <a:spLocks noGrp="1"/>
          </p:cNvSpPr>
          <p:nvPr>
            <p:ph type="body" idx="4294967295"/>
          </p:nvPr>
        </p:nvSpPr>
        <p:spPr>
          <a:xfrm>
            <a:off x="457200" y="1066800"/>
            <a:ext cx="8153400" cy="5435334"/>
          </a:xfrm>
          <a:noFill/>
        </p:spPr>
        <p:txBody>
          <a:bodyPr>
            <a:spAutoFit/>
          </a:bodyPr>
          <a:lstStyle/>
          <a:p>
            <a:pPr marL="609600" indent="-609600">
              <a:buFont typeface="Arial" charset="0"/>
              <a:buAutoNum type="arabicPeriod"/>
            </a:pPr>
            <a:r>
              <a:rPr lang="en-US" sz="2800" dirty="0" err="1" smtClean="0">
                <a:solidFill>
                  <a:srgbClr val="0000CC"/>
                </a:solidFill>
              </a:rPr>
              <a:t>Chúng</a:t>
            </a:r>
            <a:r>
              <a:rPr lang="en-US" sz="2800" dirty="0" smtClean="0">
                <a:solidFill>
                  <a:srgbClr val="0000CC"/>
                </a:solidFill>
              </a:rPr>
              <a:t> </a:t>
            </a:r>
            <a:r>
              <a:rPr lang="en-US" sz="2800" dirty="0" err="1" smtClean="0">
                <a:solidFill>
                  <a:srgbClr val="0000CC"/>
                </a:solidFill>
              </a:rPr>
              <a:t>ta</a:t>
            </a:r>
            <a:r>
              <a:rPr lang="en-US" sz="2800" dirty="0" smtClean="0">
                <a:solidFill>
                  <a:srgbClr val="0000CC"/>
                </a:solidFill>
              </a:rPr>
              <a:t> </a:t>
            </a:r>
            <a:r>
              <a:rPr lang="en-US" sz="2800" dirty="0" err="1" smtClean="0">
                <a:solidFill>
                  <a:srgbClr val="0000CC"/>
                </a:solidFill>
              </a:rPr>
              <a:t>sẽ</a:t>
            </a:r>
            <a:r>
              <a:rPr lang="en-US" sz="2800" dirty="0" smtClean="0">
                <a:solidFill>
                  <a:srgbClr val="0000CC"/>
                </a:solidFill>
              </a:rPr>
              <a:t> ở </a:t>
            </a:r>
            <a:r>
              <a:rPr lang="en-US" sz="2800" dirty="0" err="1" smtClean="0">
                <a:solidFill>
                  <a:srgbClr val="0000CC"/>
                </a:solidFill>
              </a:rPr>
              <a:t>đâu</a:t>
            </a:r>
            <a:r>
              <a:rPr lang="en-US" sz="2800" dirty="0" smtClean="0">
                <a:solidFill>
                  <a:srgbClr val="0000CC"/>
                </a:solidFill>
              </a:rPr>
              <a:t> </a:t>
            </a:r>
            <a:r>
              <a:rPr lang="en-US" sz="2800" dirty="0" err="1" smtClean="0">
                <a:solidFill>
                  <a:srgbClr val="0000CC"/>
                </a:solidFill>
              </a:rPr>
              <a:t>trong</a:t>
            </a:r>
            <a:r>
              <a:rPr lang="en-US" sz="2800" dirty="0" smtClean="0">
                <a:solidFill>
                  <a:srgbClr val="0000CC"/>
                </a:solidFill>
              </a:rPr>
              <a:t> </a:t>
            </a:r>
            <a:r>
              <a:rPr lang="en-US" sz="2800" dirty="0" err="1" smtClean="0">
                <a:solidFill>
                  <a:srgbClr val="0000CC"/>
                </a:solidFill>
              </a:rPr>
              <a:t>bản</a:t>
            </a:r>
            <a:r>
              <a:rPr lang="en-US" sz="2800" dirty="0" smtClean="0">
                <a:solidFill>
                  <a:srgbClr val="0000CC"/>
                </a:solidFill>
              </a:rPr>
              <a:t> </a:t>
            </a:r>
            <a:r>
              <a:rPr lang="en-US" sz="2800" dirty="0" err="1" smtClean="0">
                <a:solidFill>
                  <a:srgbClr val="0000CC"/>
                </a:solidFill>
              </a:rPr>
              <a:t>đồ</a:t>
            </a:r>
            <a:r>
              <a:rPr lang="en-US" sz="2800" dirty="0" smtClean="0">
                <a:solidFill>
                  <a:srgbClr val="0000CC"/>
                </a:solidFill>
              </a:rPr>
              <a:t> </a:t>
            </a:r>
            <a:r>
              <a:rPr lang="en-US" sz="2800" dirty="0" err="1" smtClean="0">
                <a:solidFill>
                  <a:srgbClr val="0000CC"/>
                </a:solidFill>
              </a:rPr>
              <a:t>nghề</a:t>
            </a:r>
            <a:r>
              <a:rPr lang="en-US" sz="2800" dirty="0" smtClean="0">
                <a:solidFill>
                  <a:srgbClr val="0000CC"/>
                </a:solidFill>
              </a:rPr>
              <a:t> </a:t>
            </a:r>
            <a:r>
              <a:rPr lang="en-US" sz="2800" dirty="0" err="1" smtClean="0">
                <a:solidFill>
                  <a:srgbClr val="0000CC"/>
                </a:solidFill>
              </a:rPr>
              <a:t>nghiệp</a:t>
            </a:r>
            <a:r>
              <a:rPr lang="en-US" sz="2800" dirty="0" smtClean="0">
                <a:solidFill>
                  <a:srgbClr val="0000CC"/>
                </a:solidFill>
              </a:rPr>
              <a:t> IT </a:t>
            </a:r>
            <a:r>
              <a:rPr lang="en-US" sz="2800" dirty="0" err="1" smtClean="0">
                <a:solidFill>
                  <a:srgbClr val="0000CC"/>
                </a:solidFill>
              </a:rPr>
              <a:t>sau</a:t>
            </a:r>
            <a:r>
              <a:rPr lang="en-US" sz="2800" dirty="0" smtClean="0">
                <a:solidFill>
                  <a:srgbClr val="0000CC"/>
                </a:solidFill>
              </a:rPr>
              <a:t> </a:t>
            </a:r>
            <a:r>
              <a:rPr lang="en-US" sz="2800" dirty="0" err="1" smtClean="0">
                <a:solidFill>
                  <a:srgbClr val="0000CC"/>
                </a:solidFill>
              </a:rPr>
              <a:t>ba</a:t>
            </a:r>
            <a:r>
              <a:rPr lang="en-US" sz="2800" dirty="0" smtClean="0">
                <a:solidFill>
                  <a:srgbClr val="0000CC"/>
                </a:solidFill>
              </a:rPr>
              <a:t>/</a:t>
            </a:r>
            <a:r>
              <a:rPr lang="en-US" sz="2800" dirty="0" err="1" smtClean="0">
                <a:solidFill>
                  <a:srgbClr val="0000CC"/>
                </a:solidFill>
              </a:rPr>
              <a:t>bốn</a:t>
            </a:r>
            <a:r>
              <a:rPr lang="en-US" sz="2800" dirty="0" smtClean="0">
                <a:solidFill>
                  <a:srgbClr val="0000CC"/>
                </a:solidFill>
              </a:rPr>
              <a:t> </a:t>
            </a:r>
            <a:r>
              <a:rPr lang="en-US" sz="2800" dirty="0" err="1" smtClean="0">
                <a:solidFill>
                  <a:srgbClr val="0000CC"/>
                </a:solidFill>
              </a:rPr>
              <a:t>năm</a:t>
            </a:r>
            <a:r>
              <a:rPr lang="en-US" sz="2800" dirty="0" smtClean="0">
                <a:solidFill>
                  <a:srgbClr val="0000CC"/>
                </a:solidFill>
              </a:rPr>
              <a:t> </a:t>
            </a:r>
            <a:r>
              <a:rPr lang="en-US" sz="2800" dirty="0" err="1" smtClean="0">
                <a:solidFill>
                  <a:srgbClr val="0000CC"/>
                </a:solidFill>
              </a:rPr>
              <a:t>nữa</a:t>
            </a:r>
            <a:r>
              <a:rPr lang="en-US" sz="2800" dirty="0" smtClean="0">
                <a:solidFill>
                  <a:srgbClr val="0000CC"/>
                </a:solidFill>
              </a:rPr>
              <a:t>?</a:t>
            </a:r>
          </a:p>
          <a:p>
            <a:pPr marL="609600" indent="-609600">
              <a:buFont typeface="Arial" charset="0"/>
              <a:buAutoNum type="arabicPeriod"/>
            </a:pPr>
            <a:r>
              <a:rPr lang="en-US" sz="2800" dirty="0" err="1" smtClean="0">
                <a:solidFill>
                  <a:srgbClr val="0000CC"/>
                </a:solidFill>
              </a:rPr>
              <a:t>Liệu</a:t>
            </a:r>
            <a:r>
              <a:rPr lang="en-US" sz="2800" dirty="0" smtClean="0">
                <a:solidFill>
                  <a:srgbClr val="0000CC"/>
                </a:solidFill>
              </a:rPr>
              <a:t> </a:t>
            </a:r>
            <a:r>
              <a:rPr lang="en-US" sz="2800" dirty="0" err="1" smtClean="0">
                <a:solidFill>
                  <a:srgbClr val="0000CC"/>
                </a:solidFill>
              </a:rPr>
              <a:t>chúng</a:t>
            </a:r>
            <a:r>
              <a:rPr lang="en-US" sz="2800" dirty="0" smtClean="0">
                <a:solidFill>
                  <a:srgbClr val="0000CC"/>
                </a:solidFill>
              </a:rPr>
              <a:t> </a:t>
            </a:r>
            <a:r>
              <a:rPr lang="en-US" sz="2800" dirty="0" err="1" smtClean="0">
                <a:solidFill>
                  <a:srgbClr val="0000CC"/>
                </a:solidFill>
              </a:rPr>
              <a:t>ta</a:t>
            </a:r>
            <a:r>
              <a:rPr lang="en-US" sz="2800" dirty="0" smtClean="0">
                <a:solidFill>
                  <a:srgbClr val="0000CC"/>
                </a:solidFill>
              </a:rPr>
              <a:t> </a:t>
            </a:r>
            <a:r>
              <a:rPr lang="en-US" sz="2800" dirty="0" err="1" smtClean="0">
                <a:solidFill>
                  <a:srgbClr val="0000CC"/>
                </a:solidFill>
              </a:rPr>
              <a:t>có</a:t>
            </a:r>
            <a:r>
              <a:rPr lang="en-US" sz="2800" dirty="0" smtClean="0">
                <a:solidFill>
                  <a:srgbClr val="0000CC"/>
                </a:solidFill>
              </a:rPr>
              <a:t> </a:t>
            </a:r>
            <a:r>
              <a:rPr lang="en-US" sz="2800" dirty="0" err="1" smtClean="0">
                <a:solidFill>
                  <a:srgbClr val="0000CC"/>
                </a:solidFill>
              </a:rPr>
              <a:t>đủ</a:t>
            </a:r>
            <a:r>
              <a:rPr lang="en-US" sz="2800" dirty="0" smtClean="0">
                <a:solidFill>
                  <a:srgbClr val="0000CC"/>
                </a:solidFill>
              </a:rPr>
              <a:t> </a:t>
            </a:r>
            <a:r>
              <a:rPr lang="en-US" sz="2800" dirty="0" err="1" smtClean="0">
                <a:solidFill>
                  <a:srgbClr val="0000CC"/>
                </a:solidFill>
              </a:rPr>
              <a:t>sức</a:t>
            </a:r>
            <a:r>
              <a:rPr lang="en-US" sz="2800" dirty="0" smtClean="0">
                <a:solidFill>
                  <a:srgbClr val="0000CC"/>
                </a:solidFill>
              </a:rPr>
              <a:t> </a:t>
            </a:r>
            <a:r>
              <a:rPr lang="en-US" sz="2800" dirty="0" err="1" smtClean="0">
                <a:solidFill>
                  <a:srgbClr val="0000CC"/>
                </a:solidFill>
              </a:rPr>
              <a:t>để</a:t>
            </a:r>
            <a:r>
              <a:rPr lang="en-US" sz="2800" dirty="0" smtClean="0">
                <a:solidFill>
                  <a:srgbClr val="0000CC"/>
                </a:solidFill>
              </a:rPr>
              <a:t> </a:t>
            </a:r>
            <a:r>
              <a:rPr lang="en-US" sz="2800" dirty="0" err="1" smtClean="0">
                <a:solidFill>
                  <a:srgbClr val="0000CC"/>
                </a:solidFill>
              </a:rPr>
              <a:t>ra</a:t>
            </a:r>
            <a:r>
              <a:rPr lang="en-US" sz="2800" dirty="0" smtClean="0">
                <a:solidFill>
                  <a:srgbClr val="0000CC"/>
                </a:solidFill>
              </a:rPr>
              <a:t> </a:t>
            </a:r>
            <a:r>
              <a:rPr lang="en-US" sz="2800" dirty="0" err="1" smtClean="0">
                <a:solidFill>
                  <a:srgbClr val="0000CC"/>
                </a:solidFill>
              </a:rPr>
              <a:t>trường</a:t>
            </a:r>
            <a:r>
              <a:rPr lang="en-US" sz="2800" dirty="0" smtClean="0">
                <a:solidFill>
                  <a:srgbClr val="0000CC"/>
                </a:solidFill>
              </a:rPr>
              <a:t> </a:t>
            </a:r>
            <a:r>
              <a:rPr lang="en-US" sz="2800" dirty="0" err="1" smtClean="0">
                <a:solidFill>
                  <a:srgbClr val="0000CC"/>
                </a:solidFill>
              </a:rPr>
              <a:t>không</a:t>
            </a:r>
            <a:r>
              <a:rPr lang="en-US" sz="2800" dirty="0" smtClean="0">
                <a:solidFill>
                  <a:srgbClr val="0000CC"/>
                </a:solidFill>
              </a:rPr>
              <a:t>?</a:t>
            </a:r>
          </a:p>
          <a:p>
            <a:pPr marL="609600" indent="-38100">
              <a:buNone/>
            </a:pPr>
            <a:r>
              <a:rPr lang="en-US" sz="2800" b="1" dirty="0" err="1" smtClean="0">
                <a:solidFill>
                  <a:srgbClr val="0000CC"/>
                </a:solidFill>
              </a:rPr>
              <a:t>Tất</a:t>
            </a:r>
            <a:r>
              <a:rPr lang="en-US" sz="2800" b="1" dirty="0" smtClean="0">
                <a:solidFill>
                  <a:srgbClr val="0000CC"/>
                </a:solidFill>
              </a:rPr>
              <a:t> </a:t>
            </a:r>
            <a:r>
              <a:rPr lang="en-US" sz="2800" b="1" dirty="0" err="1" smtClean="0">
                <a:solidFill>
                  <a:srgbClr val="0000CC"/>
                </a:solidFill>
              </a:rPr>
              <a:t>cả</a:t>
            </a:r>
            <a:r>
              <a:rPr lang="en-US" sz="2800" b="1" dirty="0" smtClean="0">
                <a:solidFill>
                  <a:srgbClr val="0000CC"/>
                </a:solidFill>
              </a:rPr>
              <a:t> </a:t>
            </a:r>
            <a:r>
              <a:rPr lang="en-US" sz="2800" b="1" dirty="0" err="1" smtClean="0">
                <a:solidFill>
                  <a:srgbClr val="0000CC"/>
                </a:solidFill>
              </a:rPr>
              <a:t>đều</a:t>
            </a:r>
            <a:r>
              <a:rPr lang="en-US" sz="2800" b="1" dirty="0" smtClean="0">
                <a:solidFill>
                  <a:srgbClr val="0000CC"/>
                </a:solidFill>
              </a:rPr>
              <a:t> </a:t>
            </a:r>
            <a:r>
              <a:rPr lang="en-US" sz="2800" b="1" dirty="0" err="1" smtClean="0">
                <a:solidFill>
                  <a:srgbClr val="0000CC"/>
                </a:solidFill>
              </a:rPr>
              <a:t>phụ</a:t>
            </a:r>
            <a:r>
              <a:rPr lang="en-US" sz="2800" b="1" dirty="0" smtClean="0">
                <a:solidFill>
                  <a:srgbClr val="0000CC"/>
                </a:solidFill>
              </a:rPr>
              <a:t> </a:t>
            </a:r>
            <a:r>
              <a:rPr lang="en-US" sz="2800" b="1" dirty="0" err="1" smtClean="0">
                <a:solidFill>
                  <a:srgbClr val="0000CC"/>
                </a:solidFill>
              </a:rPr>
              <a:t>thuộc</a:t>
            </a:r>
            <a:r>
              <a:rPr lang="en-US" sz="2800" b="1" dirty="0" smtClean="0">
                <a:solidFill>
                  <a:srgbClr val="0000CC"/>
                </a:solidFill>
              </a:rPr>
              <a:t> </a:t>
            </a:r>
            <a:r>
              <a:rPr lang="en-US" sz="2800" b="1" dirty="0" err="1" smtClean="0">
                <a:solidFill>
                  <a:srgbClr val="0000CC"/>
                </a:solidFill>
              </a:rPr>
              <a:t>vào</a:t>
            </a:r>
            <a:r>
              <a:rPr lang="en-US" sz="2800" b="1" dirty="0" smtClean="0">
                <a:solidFill>
                  <a:srgbClr val="0000CC"/>
                </a:solidFill>
              </a:rPr>
              <a:t> </a:t>
            </a:r>
            <a:r>
              <a:rPr lang="en-US" sz="2800" b="1" dirty="0" err="1" smtClean="0">
                <a:solidFill>
                  <a:srgbClr val="0000CC"/>
                </a:solidFill>
              </a:rPr>
              <a:t>kiến</a:t>
            </a:r>
            <a:r>
              <a:rPr lang="en-US" sz="2800" b="1" dirty="0" smtClean="0">
                <a:solidFill>
                  <a:srgbClr val="0000CC"/>
                </a:solidFill>
              </a:rPr>
              <a:t> </a:t>
            </a:r>
            <a:r>
              <a:rPr lang="en-US" sz="2800" b="1" dirty="0" err="1" smtClean="0">
                <a:solidFill>
                  <a:srgbClr val="0000CC"/>
                </a:solidFill>
              </a:rPr>
              <a:t>thức</a:t>
            </a:r>
            <a:r>
              <a:rPr lang="en-US" sz="2800" b="1" dirty="0" smtClean="0">
                <a:solidFill>
                  <a:srgbClr val="0000CC"/>
                </a:solidFill>
              </a:rPr>
              <a:t> </a:t>
            </a:r>
            <a:r>
              <a:rPr lang="en-US" sz="2800" b="1" dirty="0" err="1" smtClean="0">
                <a:solidFill>
                  <a:srgbClr val="0000CC"/>
                </a:solidFill>
              </a:rPr>
              <a:t>và</a:t>
            </a:r>
            <a:r>
              <a:rPr lang="en-US" sz="2800" b="1" dirty="0" smtClean="0">
                <a:solidFill>
                  <a:srgbClr val="0000CC"/>
                </a:solidFill>
              </a:rPr>
              <a:t> </a:t>
            </a:r>
            <a:r>
              <a:rPr lang="en-US" sz="2800" b="1" dirty="0" err="1" smtClean="0">
                <a:solidFill>
                  <a:srgbClr val="0000CC"/>
                </a:solidFill>
              </a:rPr>
              <a:t>kỹ</a:t>
            </a:r>
            <a:r>
              <a:rPr lang="en-US" sz="2800" b="1" dirty="0" smtClean="0">
                <a:solidFill>
                  <a:srgbClr val="0000CC"/>
                </a:solidFill>
              </a:rPr>
              <a:t> </a:t>
            </a:r>
            <a:r>
              <a:rPr lang="en-US" sz="2800" b="1" dirty="0" err="1" smtClean="0">
                <a:solidFill>
                  <a:srgbClr val="0000CC"/>
                </a:solidFill>
              </a:rPr>
              <a:t>năng</a:t>
            </a:r>
            <a:r>
              <a:rPr lang="en-US" sz="2800" b="1" dirty="0" smtClean="0">
                <a:solidFill>
                  <a:srgbClr val="0000CC"/>
                </a:solidFill>
              </a:rPr>
              <a:t> code </a:t>
            </a:r>
            <a:r>
              <a:rPr lang="en-US" sz="2800" b="1" dirty="0" err="1" smtClean="0">
                <a:solidFill>
                  <a:srgbClr val="0000CC"/>
                </a:solidFill>
              </a:rPr>
              <a:t>của</a:t>
            </a:r>
            <a:r>
              <a:rPr lang="en-US" sz="2800" b="1" dirty="0" smtClean="0">
                <a:solidFill>
                  <a:srgbClr val="0000CC"/>
                </a:solidFill>
              </a:rPr>
              <a:t> </a:t>
            </a:r>
            <a:r>
              <a:rPr lang="en-US" sz="2800" b="1" dirty="0" err="1" smtClean="0">
                <a:solidFill>
                  <a:srgbClr val="0000CC"/>
                </a:solidFill>
              </a:rPr>
              <a:t>chúng</a:t>
            </a:r>
            <a:r>
              <a:rPr lang="en-US" sz="2800" b="1" dirty="0" smtClean="0">
                <a:solidFill>
                  <a:srgbClr val="0000CC"/>
                </a:solidFill>
              </a:rPr>
              <a:t> </a:t>
            </a:r>
            <a:r>
              <a:rPr lang="en-US" sz="2800" b="1" dirty="0" err="1" smtClean="0">
                <a:solidFill>
                  <a:srgbClr val="0000CC"/>
                </a:solidFill>
              </a:rPr>
              <a:t>ta</a:t>
            </a:r>
            <a:r>
              <a:rPr lang="en-US" sz="2800" b="1" dirty="0" smtClean="0">
                <a:solidFill>
                  <a:srgbClr val="0000CC"/>
                </a:solidFill>
              </a:rPr>
              <a:t> </a:t>
            </a:r>
            <a:r>
              <a:rPr lang="en-US" sz="2800" b="1" dirty="0" err="1" smtClean="0">
                <a:solidFill>
                  <a:srgbClr val="0000CC"/>
                </a:solidFill>
              </a:rPr>
              <a:t>thế</a:t>
            </a:r>
            <a:r>
              <a:rPr lang="en-US" sz="2800" b="1" dirty="0" smtClean="0">
                <a:solidFill>
                  <a:srgbClr val="0000CC"/>
                </a:solidFill>
              </a:rPr>
              <a:t> </a:t>
            </a:r>
            <a:r>
              <a:rPr lang="en-US" sz="2800" b="1" dirty="0" err="1" smtClean="0">
                <a:solidFill>
                  <a:srgbClr val="0000CC"/>
                </a:solidFill>
              </a:rPr>
              <a:t>nào</a:t>
            </a:r>
            <a:r>
              <a:rPr lang="en-US" sz="2800" b="1" dirty="0" smtClean="0">
                <a:solidFill>
                  <a:srgbClr val="0000CC"/>
                </a:solidFill>
              </a:rPr>
              <a:t>? </a:t>
            </a:r>
          </a:p>
          <a:p>
            <a:pPr marL="609600" indent="-609600">
              <a:buNone/>
            </a:pPr>
            <a:r>
              <a:rPr lang="en-US" sz="2800" b="1" dirty="0" err="1" smtClean="0"/>
              <a:t>Những</a:t>
            </a:r>
            <a:r>
              <a:rPr lang="en-US" sz="2800" b="1" dirty="0" smtClean="0"/>
              <a:t> </a:t>
            </a:r>
            <a:r>
              <a:rPr lang="en-US" sz="2800" b="1" dirty="0" err="1" smtClean="0"/>
              <a:t>yêu</a:t>
            </a:r>
            <a:r>
              <a:rPr lang="en-US" sz="2800" b="1" dirty="0" smtClean="0"/>
              <a:t> </a:t>
            </a:r>
            <a:r>
              <a:rPr lang="en-US" sz="2800" b="1" dirty="0" err="1" smtClean="0"/>
              <a:t>cầu</a:t>
            </a:r>
            <a:r>
              <a:rPr lang="en-US" sz="2800" b="1" dirty="0" smtClean="0"/>
              <a:t> </a:t>
            </a:r>
            <a:r>
              <a:rPr lang="en-US" sz="2800" b="1" dirty="0" err="1" smtClean="0"/>
              <a:t>để</a:t>
            </a:r>
            <a:r>
              <a:rPr lang="en-US" sz="2800" b="1" dirty="0" smtClean="0"/>
              <a:t> </a:t>
            </a:r>
            <a:r>
              <a:rPr lang="en-US" sz="2800" b="1" dirty="0" err="1" smtClean="0"/>
              <a:t>ra</a:t>
            </a:r>
            <a:r>
              <a:rPr lang="en-US" sz="2800" b="1" dirty="0" smtClean="0"/>
              <a:t> </a:t>
            </a:r>
            <a:r>
              <a:rPr lang="en-US" sz="2800" b="1" dirty="0" err="1" smtClean="0"/>
              <a:t>trường</a:t>
            </a:r>
            <a:r>
              <a:rPr lang="en-US" sz="2800" b="1" dirty="0" smtClean="0"/>
              <a:t> </a:t>
            </a:r>
            <a:r>
              <a:rPr lang="en-US" sz="2800" b="1" dirty="0" err="1" smtClean="0"/>
              <a:t>và</a:t>
            </a:r>
            <a:r>
              <a:rPr lang="en-US" sz="2800" b="1" dirty="0" smtClean="0"/>
              <a:t> </a:t>
            </a:r>
            <a:r>
              <a:rPr lang="en-US" sz="2800" b="1" dirty="0" err="1" smtClean="0"/>
              <a:t>đi</a:t>
            </a:r>
            <a:r>
              <a:rPr lang="en-US" sz="2800" b="1" dirty="0" smtClean="0"/>
              <a:t> </a:t>
            </a:r>
            <a:r>
              <a:rPr lang="en-US" sz="2800" b="1" dirty="0" err="1" smtClean="0"/>
              <a:t>làm</a:t>
            </a:r>
            <a:r>
              <a:rPr lang="en-US" sz="2800" b="1" dirty="0" smtClean="0"/>
              <a:t>:</a:t>
            </a:r>
          </a:p>
          <a:p>
            <a:pPr marL="609600" indent="-609600">
              <a:buFontTx/>
              <a:buChar char="-"/>
            </a:pPr>
            <a:r>
              <a:rPr lang="en-US" sz="2800" dirty="0" err="1" smtClean="0"/>
              <a:t>Năng</a:t>
            </a:r>
            <a:r>
              <a:rPr lang="en-US" sz="2800" dirty="0" smtClean="0"/>
              <a:t> </a:t>
            </a:r>
            <a:r>
              <a:rPr lang="en-US" sz="2800" dirty="0" err="1" smtClean="0"/>
              <a:t>lực</a:t>
            </a:r>
            <a:r>
              <a:rPr lang="en-US" sz="2800" dirty="0" smtClean="0"/>
              <a:t> </a:t>
            </a:r>
            <a:r>
              <a:rPr lang="en-US" sz="2800" dirty="0" err="1" smtClean="0"/>
              <a:t>thiết</a:t>
            </a:r>
            <a:r>
              <a:rPr lang="en-US" sz="2800" dirty="0" smtClean="0"/>
              <a:t> </a:t>
            </a:r>
            <a:r>
              <a:rPr lang="en-US" sz="2800" dirty="0" err="1" smtClean="0"/>
              <a:t>kế</a:t>
            </a:r>
            <a:r>
              <a:rPr lang="en-US" sz="2800" dirty="0" smtClean="0"/>
              <a:t> </a:t>
            </a:r>
            <a:r>
              <a:rPr lang="en-US" sz="2800" dirty="0" err="1" smtClean="0"/>
              <a:t>dữ</a:t>
            </a:r>
            <a:r>
              <a:rPr lang="en-US" sz="2800" dirty="0" smtClean="0"/>
              <a:t> </a:t>
            </a:r>
            <a:r>
              <a:rPr lang="en-US" sz="2800" dirty="0" err="1" smtClean="0"/>
              <a:t>liệu</a:t>
            </a:r>
            <a:endParaRPr lang="en-US" sz="2800" dirty="0" smtClean="0">
              <a:sym typeface="Wingdings" pitchFamily="2" charset="2"/>
            </a:endParaRPr>
          </a:p>
          <a:p>
            <a:pPr marL="609600" indent="-609600">
              <a:buFontTx/>
              <a:buChar char="-"/>
            </a:pPr>
            <a:r>
              <a:rPr lang="en-US" sz="2800" dirty="0" err="1" smtClean="0">
                <a:sym typeface="Wingdings" pitchFamily="2" charset="2"/>
              </a:rPr>
              <a:t>Năng</a:t>
            </a:r>
            <a:r>
              <a:rPr lang="en-US" sz="2800" dirty="0" smtClean="0">
                <a:sym typeface="Wingdings" pitchFamily="2" charset="2"/>
              </a:rPr>
              <a:t> </a:t>
            </a:r>
            <a:r>
              <a:rPr lang="en-US" sz="2800" dirty="0" err="1" smtClean="0">
                <a:sym typeface="Wingdings" pitchFamily="2" charset="2"/>
              </a:rPr>
              <a:t>lực</a:t>
            </a:r>
            <a:r>
              <a:rPr lang="en-US" sz="2800" dirty="0" smtClean="0">
                <a:sym typeface="Wingdings" pitchFamily="2" charset="2"/>
              </a:rPr>
              <a:t> </a:t>
            </a:r>
            <a:r>
              <a:rPr lang="en-US" sz="2800" dirty="0" err="1" smtClean="0">
                <a:sym typeface="Wingdings" pitchFamily="2" charset="2"/>
              </a:rPr>
              <a:t>chọn</a:t>
            </a:r>
            <a:r>
              <a:rPr lang="en-US" sz="2800" dirty="0" smtClean="0">
                <a:sym typeface="Wingdings" pitchFamily="2" charset="2"/>
              </a:rPr>
              <a:t> </a:t>
            </a:r>
            <a:r>
              <a:rPr lang="en-US" sz="2800" dirty="0" err="1" smtClean="0">
                <a:sym typeface="Wingdings" pitchFamily="2" charset="2"/>
              </a:rPr>
              <a:t>và</a:t>
            </a:r>
            <a:r>
              <a:rPr lang="en-US" sz="2800" dirty="0" smtClean="0">
                <a:sym typeface="Wingdings" pitchFamily="2" charset="2"/>
              </a:rPr>
              <a:t> </a:t>
            </a:r>
            <a:r>
              <a:rPr lang="en-US" sz="2800" dirty="0" err="1" smtClean="0">
                <a:sym typeface="Wingdings" pitchFamily="2" charset="2"/>
              </a:rPr>
              <a:t>đánh</a:t>
            </a:r>
            <a:r>
              <a:rPr lang="en-US" sz="2800" dirty="0" smtClean="0">
                <a:sym typeface="Wingdings" pitchFamily="2" charset="2"/>
              </a:rPr>
              <a:t> </a:t>
            </a:r>
            <a:r>
              <a:rPr lang="en-US" sz="2800" dirty="0" err="1" smtClean="0">
                <a:sym typeface="Wingdings" pitchFamily="2" charset="2"/>
              </a:rPr>
              <a:t>giá</a:t>
            </a:r>
            <a:r>
              <a:rPr lang="en-US" sz="2800" dirty="0" smtClean="0">
                <a:sym typeface="Wingdings" pitchFamily="2" charset="2"/>
              </a:rPr>
              <a:t> </a:t>
            </a:r>
            <a:r>
              <a:rPr lang="en-US" sz="2800" dirty="0" err="1" smtClean="0">
                <a:sym typeface="Wingdings" pitchFamily="2" charset="2"/>
              </a:rPr>
              <a:t>giải</a:t>
            </a:r>
            <a:r>
              <a:rPr lang="en-US" sz="2800" dirty="0" smtClean="0">
                <a:sym typeface="Wingdings" pitchFamily="2" charset="2"/>
              </a:rPr>
              <a:t> </a:t>
            </a:r>
            <a:r>
              <a:rPr lang="en-US" sz="2800" dirty="0" err="1" smtClean="0">
                <a:sym typeface="Wingdings" pitchFamily="2" charset="2"/>
              </a:rPr>
              <a:t>thuật</a:t>
            </a:r>
            <a:r>
              <a:rPr lang="en-US" sz="2800" dirty="0" smtClean="0">
                <a:sym typeface="Wingdings" pitchFamily="2" charset="2"/>
              </a:rPr>
              <a:t> </a:t>
            </a:r>
          </a:p>
          <a:p>
            <a:pPr marL="609600" indent="-609600">
              <a:buFontTx/>
              <a:buChar char="-"/>
            </a:pPr>
            <a:r>
              <a:rPr lang="en-US" sz="2800" dirty="0" err="1" smtClean="0"/>
              <a:t>Năng</a:t>
            </a:r>
            <a:r>
              <a:rPr lang="en-US" sz="2800" dirty="0" smtClean="0"/>
              <a:t> </a:t>
            </a:r>
            <a:r>
              <a:rPr lang="en-US" sz="2800" dirty="0" err="1" smtClean="0"/>
              <a:t>lực</a:t>
            </a:r>
            <a:r>
              <a:rPr lang="en-US" sz="2800" dirty="0" smtClean="0"/>
              <a:t> </a:t>
            </a:r>
            <a:r>
              <a:rPr lang="en-US" sz="2800" dirty="0" err="1" smtClean="0"/>
              <a:t>hiện</a:t>
            </a:r>
            <a:r>
              <a:rPr lang="en-US" sz="2800" dirty="0" smtClean="0"/>
              <a:t> </a:t>
            </a:r>
            <a:r>
              <a:rPr lang="en-US" sz="2800" dirty="0" err="1" smtClean="0"/>
              <a:t>thực</a:t>
            </a:r>
            <a:r>
              <a:rPr lang="en-US" sz="2800" dirty="0" smtClean="0"/>
              <a:t> </a:t>
            </a:r>
            <a:r>
              <a:rPr lang="en-US" sz="2800" dirty="0" err="1" smtClean="0"/>
              <a:t>giải</a:t>
            </a:r>
            <a:r>
              <a:rPr lang="en-US" sz="2800" dirty="0" smtClean="0"/>
              <a:t> </a:t>
            </a:r>
            <a:r>
              <a:rPr lang="en-US" sz="2800" dirty="0" err="1" smtClean="0"/>
              <a:t>thuật</a:t>
            </a:r>
            <a:r>
              <a:rPr lang="en-US" sz="2800" dirty="0" smtClean="0"/>
              <a:t> </a:t>
            </a:r>
            <a:r>
              <a:rPr lang="en-US" sz="2800" dirty="0" smtClean="0">
                <a:sym typeface="Wingdings" pitchFamily="2" charset="2"/>
              </a:rPr>
              <a:t> </a:t>
            </a:r>
            <a:r>
              <a:rPr lang="en-US" sz="2800" dirty="0" err="1" smtClean="0">
                <a:sym typeface="Wingdings" pitchFamily="2" charset="2"/>
              </a:rPr>
              <a:t>Kỹ</a:t>
            </a:r>
            <a:r>
              <a:rPr lang="en-US" sz="2800" dirty="0" smtClean="0">
                <a:sym typeface="Wingdings" pitchFamily="2" charset="2"/>
              </a:rPr>
              <a:t> </a:t>
            </a:r>
            <a:r>
              <a:rPr lang="en-US" sz="2800" dirty="0" err="1" smtClean="0">
                <a:sym typeface="Wingdings" pitchFamily="2" charset="2"/>
              </a:rPr>
              <a:t>năng</a:t>
            </a:r>
            <a:r>
              <a:rPr lang="en-US" sz="2800" dirty="0" smtClean="0">
                <a:sym typeface="Wingdings" pitchFamily="2" charset="2"/>
              </a:rPr>
              <a:t> code </a:t>
            </a:r>
          </a:p>
          <a:p>
            <a:pPr marL="609600" indent="-609600">
              <a:buNone/>
            </a:pPr>
            <a:r>
              <a:rPr lang="en-US" sz="2800" dirty="0" smtClean="0">
                <a:sym typeface="Wingdings" pitchFamily="2" charset="2"/>
              </a:rPr>
              <a:t> </a:t>
            </a:r>
            <a:r>
              <a:rPr lang="en-US" sz="2800" b="1" i="1" dirty="0" err="1" smtClean="0">
                <a:sym typeface="Wingdings" pitchFamily="2" charset="2"/>
              </a:rPr>
              <a:t>Môn</a:t>
            </a:r>
            <a:r>
              <a:rPr lang="en-US" sz="2800" b="1" i="1" dirty="0" smtClean="0">
                <a:sym typeface="Wingdings" pitchFamily="2" charset="2"/>
              </a:rPr>
              <a:t> </a:t>
            </a:r>
            <a:r>
              <a:rPr lang="en-US" sz="2800" b="1" i="1" dirty="0" err="1" smtClean="0">
                <a:sym typeface="Wingdings" pitchFamily="2" charset="2"/>
              </a:rPr>
              <a:t>học</a:t>
            </a:r>
            <a:r>
              <a:rPr lang="en-US" sz="2800" b="1" i="1" dirty="0" smtClean="0">
                <a:sym typeface="Wingdings" pitchFamily="2" charset="2"/>
              </a:rPr>
              <a:t> </a:t>
            </a:r>
            <a:r>
              <a:rPr lang="en-US" sz="2800" b="1" i="1" dirty="0" err="1" smtClean="0">
                <a:sym typeface="Wingdings" pitchFamily="2" charset="2"/>
              </a:rPr>
              <a:t>này</a:t>
            </a:r>
            <a:r>
              <a:rPr lang="en-US" sz="2800" b="1" i="1" dirty="0" smtClean="0">
                <a:sym typeface="Wingdings" pitchFamily="2" charset="2"/>
              </a:rPr>
              <a:t> </a:t>
            </a:r>
            <a:r>
              <a:rPr lang="en-US" sz="2800" b="1" i="1" dirty="0" err="1" smtClean="0">
                <a:sym typeface="Wingdings" pitchFamily="2" charset="2"/>
              </a:rPr>
              <a:t>giúp</a:t>
            </a:r>
            <a:r>
              <a:rPr lang="en-US" sz="2800" b="1" i="1" dirty="0" smtClean="0">
                <a:sym typeface="Wingdings" pitchFamily="2" charset="2"/>
              </a:rPr>
              <a:t> </a:t>
            </a:r>
            <a:r>
              <a:rPr lang="en-US" sz="2800" b="1" i="1" dirty="0" err="1" smtClean="0">
                <a:sym typeface="Wingdings" pitchFamily="2" charset="2"/>
              </a:rPr>
              <a:t>các</a:t>
            </a:r>
            <a:r>
              <a:rPr lang="en-US" sz="2800" b="1" i="1" dirty="0" smtClean="0">
                <a:sym typeface="Wingdings" pitchFamily="2" charset="2"/>
              </a:rPr>
              <a:t> </a:t>
            </a:r>
            <a:r>
              <a:rPr lang="en-US" sz="2800" b="1" i="1" dirty="0" err="1" smtClean="0">
                <a:sym typeface="Wingdings" pitchFamily="2" charset="2"/>
              </a:rPr>
              <a:t>bạn</a:t>
            </a:r>
            <a:r>
              <a:rPr lang="en-US" sz="2800" b="1" i="1" dirty="0" smtClean="0">
                <a:sym typeface="Wingdings" pitchFamily="2" charset="2"/>
              </a:rPr>
              <a:t> </a:t>
            </a:r>
            <a:r>
              <a:rPr lang="en-US" sz="2800" b="1" i="1" dirty="0" err="1" smtClean="0">
                <a:sym typeface="Wingdings" pitchFamily="2" charset="2"/>
              </a:rPr>
              <a:t>cải</a:t>
            </a:r>
            <a:r>
              <a:rPr lang="en-US" sz="2800" b="1" i="1" dirty="0" smtClean="0">
                <a:sym typeface="Wingdings" pitchFamily="2" charset="2"/>
              </a:rPr>
              <a:t> </a:t>
            </a:r>
            <a:r>
              <a:rPr lang="en-US" sz="2800" b="1" i="1" dirty="0" err="1" smtClean="0">
                <a:sym typeface="Wingdings" pitchFamily="2" charset="2"/>
              </a:rPr>
              <a:t>thiện</a:t>
            </a:r>
            <a:r>
              <a:rPr lang="en-US" sz="2800" b="1" i="1" dirty="0" smtClean="0">
                <a:sym typeface="Wingdings" pitchFamily="2" charset="2"/>
              </a:rPr>
              <a:t> </a:t>
            </a:r>
            <a:r>
              <a:rPr lang="en-US" sz="2800" b="1" i="1" dirty="0" err="1" smtClean="0">
                <a:sym typeface="Wingdings" pitchFamily="2" charset="2"/>
              </a:rPr>
              <a:t>các</a:t>
            </a:r>
            <a:r>
              <a:rPr lang="en-US" sz="2800" b="1" i="1" dirty="0" smtClean="0">
                <a:sym typeface="Wingdings" pitchFamily="2" charset="2"/>
              </a:rPr>
              <a:t> </a:t>
            </a:r>
            <a:r>
              <a:rPr lang="en-US" sz="2800" b="1" i="1" dirty="0" err="1" smtClean="0">
                <a:sym typeface="Wingdings" pitchFamily="2" charset="2"/>
              </a:rPr>
              <a:t>năng</a:t>
            </a:r>
            <a:r>
              <a:rPr lang="en-US" sz="2800" b="1" i="1" dirty="0" smtClean="0">
                <a:sym typeface="Wingdings" pitchFamily="2" charset="2"/>
              </a:rPr>
              <a:t> </a:t>
            </a:r>
            <a:r>
              <a:rPr lang="en-US" sz="2800" b="1" i="1" dirty="0" err="1" smtClean="0">
                <a:sym typeface="Wingdings" pitchFamily="2" charset="2"/>
              </a:rPr>
              <a:t>lực</a:t>
            </a:r>
            <a:r>
              <a:rPr lang="en-US" sz="2800" b="1" i="1" dirty="0" smtClean="0">
                <a:sym typeface="Wingdings" pitchFamily="2" charset="2"/>
              </a:rPr>
              <a:t> </a:t>
            </a:r>
            <a:r>
              <a:rPr lang="en-US" sz="2800" b="1" i="1" dirty="0" err="1" smtClean="0">
                <a:sym typeface="Wingdings" pitchFamily="2" charset="2"/>
              </a:rPr>
              <a:t>này</a:t>
            </a:r>
            <a:endParaRPr lang="en-US" sz="2800" b="1" i="1" dirty="0" smtClean="0"/>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914400" y="377102"/>
            <a:ext cx="7239000" cy="707886"/>
          </a:xfrm>
        </p:spPr>
        <p:txBody>
          <a:bodyPr>
            <a:spAutoFit/>
          </a:bodyPr>
          <a:lstStyle/>
          <a:p>
            <a:r>
              <a:rPr lang="en-US" sz="4000" b="1" dirty="0" err="1" smtClean="0">
                <a:solidFill>
                  <a:schemeClr val="hlink"/>
                </a:solidFill>
                <a:latin typeface="Arial" charset="0"/>
                <a:cs typeface="Arial" charset="0"/>
              </a:rPr>
              <a:t>Quy</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định</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về</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Đánh</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giá</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tại</a:t>
            </a:r>
            <a:r>
              <a:rPr lang="en-US" sz="4000" b="1" dirty="0" smtClean="0">
                <a:solidFill>
                  <a:schemeClr val="hlink"/>
                </a:solidFill>
                <a:latin typeface="Arial" charset="0"/>
                <a:cs typeface="Arial" charset="0"/>
              </a:rPr>
              <a:t> </a:t>
            </a:r>
            <a:r>
              <a:rPr lang="en-US" sz="4000" b="1" dirty="0" err="1" smtClean="0">
                <a:solidFill>
                  <a:schemeClr val="hlink"/>
                </a:solidFill>
                <a:latin typeface="Arial" charset="0"/>
                <a:cs typeface="Arial" charset="0"/>
              </a:rPr>
              <a:t>lớp</a:t>
            </a:r>
            <a:endParaRPr lang="en-US" sz="4000" b="1" dirty="0" smtClean="0">
              <a:solidFill>
                <a:schemeClr val="hlink"/>
              </a:solidFill>
              <a:latin typeface="Arial" charset="0"/>
              <a:cs typeface="Arial" charset="0"/>
            </a:endParaRPr>
          </a:p>
        </p:txBody>
      </p:sp>
      <p:sp>
        <p:nvSpPr>
          <p:cNvPr id="26627" name="Rectangle 3"/>
          <p:cNvSpPr>
            <a:spLocks noGrp="1"/>
          </p:cNvSpPr>
          <p:nvPr>
            <p:ph type="body" idx="4294967295"/>
          </p:nvPr>
        </p:nvSpPr>
        <p:spPr>
          <a:xfrm>
            <a:off x="457200" y="1422400"/>
            <a:ext cx="8382000" cy="4702826"/>
          </a:xfrm>
          <a:noFill/>
        </p:spPr>
        <p:txBody>
          <a:bodyPr>
            <a:spAutoFit/>
          </a:bodyPr>
          <a:lstStyle/>
          <a:p>
            <a:pPr marL="609600" indent="-609600">
              <a:lnSpc>
                <a:spcPct val="90000"/>
              </a:lnSpc>
            </a:pPr>
            <a:r>
              <a:rPr lang="en-US" sz="2800" i="1" dirty="0" err="1" smtClean="0">
                <a:solidFill>
                  <a:srgbClr val="0000CC"/>
                </a:solidFill>
              </a:rPr>
              <a:t>Các</a:t>
            </a:r>
            <a:r>
              <a:rPr lang="en-US" sz="2800" i="1" dirty="0" smtClean="0">
                <a:solidFill>
                  <a:srgbClr val="0000CC"/>
                </a:solidFill>
              </a:rPr>
              <a:t> </a:t>
            </a:r>
            <a:r>
              <a:rPr lang="en-US" sz="2800" i="1" dirty="0" err="1" smtClean="0">
                <a:solidFill>
                  <a:srgbClr val="0000CC"/>
                </a:solidFill>
              </a:rPr>
              <a:t>bài</a:t>
            </a:r>
            <a:r>
              <a:rPr lang="en-US" sz="2800" i="1" dirty="0" smtClean="0">
                <a:solidFill>
                  <a:srgbClr val="0000CC"/>
                </a:solidFill>
              </a:rPr>
              <a:t> </a:t>
            </a:r>
            <a:r>
              <a:rPr lang="en-US" sz="2800" i="1" dirty="0" err="1" smtClean="0">
                <a:solidFill>
                  <a:srgbClr val="0000CC"/>
                </a:solidFill>
              </a:rPr>
              <a:t>tập</a:t>
            </a:r>
            <a:r>
              <a:rPr lang="en-US" sz="2800" i="1" dirty="0" smtClean="0">
                <a:solidFill>
                  <a:srgbClr val="0000CC"/>
                </a:solidFill>
              </a:rPr>
              <a:t> </a:t>
            </a:r>
            <a:r>
              <a:rPr lang="en-US" sz="2800" i="1" dirty="0" err="1" smtClean="0">
                <a:solidFill>
                  <a:srgbClr val="0000CC"/>
                </a:solidFill>
              </a:rPr>
              <a:t>có</a:t>
            </a:r>
            <a:r>
              <a:rPr lang="en-US" sz="2800" i="1" dirty="0" smtClean="0">
                <a:solidFill>
                  <a:srgbClr val="0000CC"/>
                </a:solidFill>
              </a:rPr>
              <a:t> </a:t>
            </a:r>
            <a:r>
              <a:rPr lang="en-US" sz="2800" i="1" dirty="0" err="1" smtClean="0">
                <a:solidFill>
                  <a:srgbClr val="0000CC"/>
                </a:solidFill>
              </a:rPr>
              <a:t>hướng</a:t>
            </a:r>
            <a:r>
              <a:rPr lang="en-US" sz="2800" i="1" dirty="0" smtClean="0">
                <a:solidFill>
                  <a:srgbClr val="0000CC"/>
                </a:solidFill>
              </a:rPr>
              <a:t> </a:t>
            </a:r>
            <a:r>
              <a:rPr lang="en-US" sz="2800" i="1" dirty="0" err="1" smtClean="0">
                <a:solidFill>
                  <a:srgbClr val="0000CC"/>
                </a:solidFill>
              </a:rPr>
              <a:t>dẫn</a:t>
            </a:r>
            <a:r>
              <a:rPr lang="en-US" sz="2800" i="1" dirty="0" smtClean="0">
                <a:solidFill>
                  <a:srgbClr val="0000CC"/>
                </a:solidFill>
              </a:rPr>
              <a:t> </a:t>
            </a:r>
            <a:r>
              <a:rPr lang="en-US" sz="2800" i="1" dirty="0" err="1" smtClean="0">
                <a:solidFill>
                  <a:srgbClr val="0000CC"/>
                </a:solidFill>
              </a:rPr>
              <a:t>đầy</a:t>
            </a:r>
            <a:r>
              <a:rPr lang="en-US" sz="2800" i="1" dirty="0" smtClean="0">
                <a:solidFill>
                  <a:srgbClr val="0000CC"/>
                </a:solidFill>
              </a:rPr>
              <a:t> </a:t>
            </a:r>
            <a:r>
              <a:rPr lang="en-US" sz="2800" i="1" dirty="0" err="1" smtClean="0">
                <a:solidFill>
                  <a:srgbClr val="0000CC"/>
                </a:solidFill>
              </a:rPr>
              <a:t>đủ</a:t>
            </a:r>
            <a:r>
              <a:rPr lang="en-US" sz="2800" i="1" dirty="0" smtClean="0">
                <a:solidFill>
                  <a:srgbClr val="0000CC"/>
                </a:solidFill>
              </a:rPr>
              <a:t> </a:t>
            </a:r>
            <a:r>
              <a:rPr lang="en-US" sz="2800" i="1" dirty="0" err="1" smtClean="0">
                <a:solidFill>
                  <a:srgbClr val="0000CC"/>
                </a:solidFill>
              </a:rPr>
              <a:t>bảo</a:t>
            </a:r>
            <a:r>
              <a:rPr lang="en-US" sz="2800" i="1" dirty="0" smtClean="0">
                <a:solidFill>
                  <a:srgbClr val="0000CC"/>
                </a:solidFill>
              </a:rPr>
              <a:t> </a:t>
            </a:r>
            <a:r>
              <a:rPr lang="en-US" sz="2800" i="1" dirty="0" err="1" smtClean="0">
                <a:solidFill>
                  <a:srgbClr val="0000CC"/>
                </a:solidFill>
              </a:rPr>
              <a:t>đảm</a:t>
            </a:r>
            <a:r>
              <a:rPr lang="en-US" sz="2800" i="1" dirty="0" smtClean="0">
                <a:solidFill>
                  <a:srgbClr val="0000CC"/>
                </a:solidFill>
              </a:rPr>
              <a:t> </a:t>
            </a:r>
            <a:r>
              <a:rPr lang="en-US" sz="2800" i="1" dirty="0" err="1" smtClean="0">
                <a:solidFill>
                  <a:srgbClr val="0000CC"/>
                </a:solidFill>
              </a:rPr>
              <a:t>ai</a:t>
            </a:r>
            <a:r>
              <a:rPr lang="en-US" sz="2800" i="1" dirty="0" smtClean="0">
                <a:solidFill>
                  <a:srgbClr val="0000CC"/>
                </a:solidFill>
              </a:rPr>
              <a:t> </a:t>
            </a:r>
            <a:r>
              <a:rPr lang="en-US" sz="2800" i="1" dirty="0" err="1" smtClean="0">
                <a:solidFill>
                  <a:srgbClr val="0000CC"/>
                </a:solidFill>
              </a:rPr>
              <a:t>cũng</a:t>
            </a:r>
            <a:r>
              <a:rPr lang="en-US" sz="2800" i="1" dirty="0" smtClean="0">
                <a:solidFill>
                  <a:srgbClr val="0000CC"/>
                </a:solidFill>
              </a:rPr>
              <a:t> </a:t>
            </a:r>
            <a:r>
              <a:rPr lang="en-US" sz="2800" i="1" dirty="0" err="1" smtClean="0">
                <a:solidFill>
                  <a:srgbClr val="0000CC"/>
                </a:solidFill>
              </a:rPr>
              <a:t>làm</a:t>
            </a:r>
            <a:r>
              <a:rPr lang="en-US" sz="2800" i="1" dirty="0" smtClean="0">
                <a:solidFill>
                  <a:srgbClr val="0000CC"/>
                </a:solidFill>
              </a:rPr>
              <a:t> </a:t>
            </a:r>
            <a:r>
              <a:rPr lang="en-US" sz="2800" i="1" dirty="0" err="1" smtClean="0">
                <a:solidFill>
                  <a:srgbClr val="0000CC"/>
                </a:solidFill>
              </a:rPr>
              <a:t>được</a:t>
            </a:r>
            <a:r>
              <a:rPr lang="en-US" sz="2800" i="1" dirty="0" smtClean="0">
                <a:solidFill>
                  <a:srgbClr val="0000CC"/>
                </a:solidFill>
              </a:rPr>
              <a:t> </a:t>
            </a:r>
            <a:r>
              <a:rPr lang="en-US" sz="2800" dirty="0" smtClean="0">
                <a:solidFill>
                  <a:srgbClr val="0000CC"/>
                </a:solidFill>
                <a:sym typeface="Wingdings" pitchFamily="2" charset="2"/>
              </a:rPr>
              <a:t> </a:t>
            </a:r>
            <a:r>
              <a:rPr lang="en-US" sz="2800" b="1" dirty="0" err="1" smtClean="0">
                <a:solidFill>
                  <a:srgbClr val="0000CC"/>
                </a:solidFill>
                <a:sym typeface="Wingdings" pitchFamily="2" charset="2"/>
              </a:rPr>
              <a:t>Không</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cần</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lấy</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bài</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của</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khóa</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trước</a:t>
            </a:r>
            <a:r>
              <a:rPr lang="en-US" sz="2800" b="1" dirty="0" smtClean="0">
                <a:solidFill>
                  <a:srgbClr val="0000CC"/>
                </a:solidFill>
                <a:sym typeface="Wingdings" pitchFamily="2" charset="2"/>
              </a:rPr>
              <a:t> hay </a:t>
            </a:r>
            <a:r>
              <a:rPr lang="en-US" sz="2800" b="1" dirty="0" err="1" smtClean="0">
                <a:solidFill>
                  <a:srgbClr val="0000CC"/>
                </a:solidFill>
                <a:sym typeface="Wingdings" pitchFamily="2" charset="2"/>
              </a:rPr>
              <a:t>của</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bạn</a:t>
            </a:r>
            <a:r>
              <a:rPr lang="en-US" sz="2800" b="1" dirty="0" smtClean="0">
                <a:solidFill>
                  <a:srgbClr val="0000CC"/>
                </a:solidFill>
                <a:sym typeface="Wingdings" pitchFamily="2" charset="2"/>
              </a:rPr>
              <a:t> </a:t>
            </a:r>
            <a:r>
              <a:rPr lang="en-US" sz="2800" b="1" dirty="0" err="1" smtClean="0">
                <a:solidFill>
                  <a:srgbClr val="0000CC"/>
                </a:solidFill>
              </a:rPr>
              <a:t>Có</a:t>
            </a:r>
            <a:r>
              <a:rPr lang="en-US" sz="2800" b="1" dirty="0" smtClean="0">
                <a:solidFill>
                  <a:srgbClr val="0000CC"/>
                </a:solidFill>
              </a:rPr>
              <a:t> </a:t>
            </a:r>
            <a:r>
              <a:rPr lang="en-US" sz="2800" b="1" dirty="0" err="1" smtClean="0">
                <a:solidFill>
                  <a:srgbClr val="0000CC"/>
                </a:solidFill>
              </a:rPr>
              <a:t>làm</a:t>
            </a:r>
            <a:r>
              <a:rPr lang="en-US" sz="2800" b="1" dirty="0" smtClean="0">
                <a:solidFill>
                  <a:srgbClr val="0000CC"/>
                </a:solidFill>
              </a:rPr>
              <a:t> </a:t>
            </a:r>
            <a:r>
              <a:rPr lang="en-US" sz="2800" b="1" dirty="0" err="1" smtClean="0">
                <a:solidFill>
                  <a:srgbClr val="0000CC"/>
                </a:solidFill>
              </a:rPr>
              <a:t>có</a:t>
            </a:r>
            <a:r>
              <a:rPr lang="en-US" sz="2800" b="1" dirty="0" smtClean="0">
                <a:solidFill>
                  <a:srgbClr val="0000CC"/>
                </a:solidFill>
              </a:rPr>
              <a:t> </a:t>
            </a:r>
            <a:r>
              <a:rPr lang="en-US" sz="2800" b="1" dirty="0" err="1" smtClean="0">
                <a:solidFill>
                  <a:srgbClr val="0000CC"/>
                </a:solidFill>
              </a:rPr>
              <a:t>ăn</a:t>
            </a:r>
            <a:r>
              <a:rPr lang="en-US" sz="2800" b="1" dirty="0" smtClean="0">
                <a:solidFill>
                  <a:srgbClr val="0000CC"/>
                </a:solidFill>
              </a:rPr>
              <a:t> </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Có</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cố</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gắng</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sẽ</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giỏi</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hơn</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và</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thành</a:t>
            </a:r>
            <a:r>
              <a:rPr lang="en-US" sz="2800" b="1" dirty="0" smtClean="0">
                <a:solidFill>
                  <a:srgbClr val="0000CC"/>
                </a:solidFill>
                <a:sym typeface="Wingdings" pitchFamily="2" charset="2"/>
              </a:rPr>
              <a:t> </a:t>
            </a:r>
            <a:r>
              <a:rPr lang="en-US" sz="2800" b="1" dirty="0" err="1" smtClean="0">
                <a:solidFill>
                  <a:srgbClr val="0000CC"/>
                </a:solidFill>
                <a:sym typeface="Wingdings" pitchFamily="2" charset="2"/>
              </a:rPr>
              <a:t>công</a:t>
            </a:r>
            <a:r>
              <a:rPr lang="en-US" sz="2800" b="1" dirty="0" smtClean="0">
                <a:solidFill>
                  <a:srgbClr val="0000CC"/>
                </a:solidFill>
                <a:sym typeface="Wingdings" pitchFamily="2" charset="2"/>
              </a:rPr>
              <a:t>.</a:t>
            </a:r>
            <a:endParaRPr lang="en-US" sz="2800" b="1" dirty="0" smtClean="0">
              <a:solidFill>
                <a:srgbClr val="0000CC"/>
              </a:solidFill>
            </a:endParaRPr>
          </a:p>
          <a:p>
            <a:pPr marL="609600" indent="-609600">
              <a:lnSpc>
                <a:spcPct val="90000"/>
              </a:lnSpc>
            </a:pPr>
            <a:r>
              <a:rPr lang="en-US" sz="2800" dirty="0" err="1" smtClean="0">
                <a:solidFill>
                  <a:srgbClr val="FF0000"/>
                </a:solidFill>
              </a:rPr>
              <a:t>Điều</a:t>
            </a:r>
            <a:r>
              <a:rPr lang="en-US" sz="2800" dirty="0" smtClean="0">
                <a:solidFill>
                  <a:srgbClr val="FF0000"/>
                </a:solidFill>
              </a:rPr>
              <a:t> </a:t>
            </a:r>
            <a:r>
              <a:rPr lang="en-US" sz="2800" dirty="0" err="1" smtClean="0">
                <a:solidFill>
                  <a:srgbClr val="FF0000"/>
                </a:solidFill>
              </a:rPr>
              <a:t>chúng</a:t>
            </a:r>
            <a:r>
              <a:rPr lang="en-US" sz="2800" dirty="0" smtClean="0">
                <a:solidFill>
                  <a:srgbClr val="FF0000"/>
                </a:solidFill>
              </a:rPr>
              <a:t> </a:t>
            </a:r>
            <a:r>
              <a:rPr lang="en-US" sz="2800" dirty="0" err="1" smtClean="0">
                <a:solidFill>
                  <a:srgbClr val="FF0000"/>
                </a:solidFill>
              </a:rPr>
              <a:t>ta</a:t>
            </a:r>
            <a:r>
              <a:rPr lang="en-US" sz="2800" dirty="0" smtClean="0">
                <a:solidFill>
                  <a:srgbClr val="FF0000"/>
                </a:solidFill>
              </a:rPr>
              <a:t> </a:t>
            </a:r>
            <a:r>
              <a:rPr lang="en-US" sz="2800" dirty="0" err="1" smtClean="0">
                <a:solidFill>
                  <a:srgbClr val="FF0000"/>
                </a:solidFill>
              </a:rPr>
              <a:t>không</a:t>
            </a:r>
            <a:r>
              <a:rPr lang="en-US" sz="2800" dirty="0" smtClean="0">
                <a:solidFill>
                  <a:srgbClr val="FF0000"/>
                </a:solidFill>
              </a:rPr>
              <a:t> </a:t>
            </a:r>
            <a:r>
              <a:rPr lang="en-US" sz="2800" dirty="0" err="1" smtClean="0">
                <a:solidFill>
                  <a:srgbClr val="FF0000"/>
                </a:solidFill>
              </a:rPr>
              <a:t>mong</a:t>
            </a:r>
            <a:r>
              <a:rPr lang="en-US" sz="2800" dirty="0" smtClean="0">
                <a:solidFill>
                  <a:srgbClr val="FF0000"/>
                </a:solidFill>
              </a:rPr>
              <a:t> </a:t>
            </a:r>
            <a:r>
              <a:rPr lang="en-US" sz="2800" dirty="0" err="1" smtClean="0">
                <a:solidFill>
                  <a:srgbClr val="FF0000"/>
                </a:solidFill>
              </a:rPr>
              <a:t>đợi</a:t>
            </a:r>
            <a:r>
              <a:rPr lang="en-US" sz="2800" dirty="0" smtClean="0">
                <a:solidFill>
                  <a:srgbClr val="FF0000"/>
                </a:solidFill>
              </a:rPr>
              <a:t>: </a:t>
            </a:r>
            <a:r>
              <a:rPr lang="en-US" sz="2800" dirty="0" err="1" smtClean="0">
                <a:solidFill>
                  <a:srgbClr val="FF0000"/>
                </a:solidFill>
              </a:rPr>
              <a:t>Bị</a:t>
            </a:r>
            <a:r>
              <a:rPr lang="en-US" sz="2800" dirty="0" smtClean="0">
                <a:solidFill>
                  <a:srgbClr val="FF0000"/>
                </a:solidFill>
              </a:rPr>
              <a:t> </a:t>
            </a:r>
            <a:r>
              <a:rPr lang="en-US" sz="2800" dirty="0" err="1" smtClean="0">
                <a:solidFill>
                  <a:srgbClr val="FF0000"/>
                </a:solidFill>
              </a:rPr>
              <a:t>phát</a:t>
            </a:r>
            <a:r>
              <a:rPr lang="en-US" sz="2800" dirty="0" smtClean="0">
                <a:solidFill>
                  <a:srgbClr val="FF0000"/>
                </a:solidFill>
              </a:rPr>
              <a:t> </a:t>
            </a:r>
            <a:r>
              <a:rPr lang="en-US" sz="2800" dirty="0" err="1" smtClean="0">
                <a:solidFill>
                  <a:srgbClr val="FF0000"/>
                </a:solidFill>
              </a:rPr>
              <a:t>hiện</a:t>
            </a:r>
            <a:r>
              <a:rPr lang="en-US" sz="2800" dirty="0" smtClean="0">
                <a:solidFill>
                  <a:srgbClr val="FF0000"/>
                </a:solidFill>
              </a:rPr>
              <a:t> </a:t>
            </a:r>
            <a:r>
              <a:rPr lang="en-US" sz="2800" dirty="0" err="1" smtClean="0">
                <a:solidFill>
                  <a:srgbClr val="FF0000"/>
                </a:solidFill>
              </a:rPr>
              <a:t>gian</a:t>
            </a:r>
            <a:r>
              <a:rPr lang="en-US" sz="2800" dirty="0" smtClean="0">
                <a:solidFill>
                  <a:srgbClr val="FF0000"/>
                </a:solidFill>
              </a:rPr>
              <a:t> </a:t>
            </a:r>
            <a:r>
              <a:rPr lang="en-US" sz="2800" dirty="0" err="1" smtClean="0">
                <a:solidFill>
                  <a:srgbClr val="FF0000"/>
                </a:solidFill>
              </a:rPr>
              <a:t>dối</a:t>
            </a:r>
            <a:r>
              <a:rPr lang="en-US" sz="2800" dirty="0" smtClean="0">
                <a:solidFill>
                  <a:srgbClr val="FF0000"/>
                </a:solidFill>
              </a:rPr>
              <a:t> </a:t>
            </a:r>
            <a:r>
              <a:rPr lang="en-US" sz="2800" dirty="0" err="1" smtClean="0">
                <a:solidFill>
                  <a:srgbClr val="FF0000"/>
                </a:solidFill>
              </a:rPr>
              <a:t>khi</a:t>
            </a:r>
            <a:r>
              <a:rPr lang="en-US" sz="2800" dirty="0" smtClean="0">
                <a:solidFill>
                  <a:srgbClr val="FF0000"/>
                </a:solidFill>
              </a:rPr>
              <a:t> </a:t>
            </a:r>
            <a:r>
              <a:rPr lang="en-US" sz="2800" dirty="0" err="1" smtClean="0">
                <a:solidFill>
                  <a:srgbClr val="FF0000"/>
                </a:solidFill>
              </a:rPr>
              <a:t>đánh</a:t>
            </a:r>
            <a:r>
              <a:rPr lang="en-US" sz="2800" dirty="0" smtClean="0">
                <a:solidFill>
                  <a:srgbClr val="FF0000"/>
                </a:solidFill>
              </a:rPr>
              <a:t> </a:t>
            </a:r>
            <a:r>
              <a:rPr lang="en-US" sz="2800" dirty="0" err="1" smtClean="0">
                <a:solidFill>
                  <a:srgbClr val="FF0000"/>
                </a:solidFill>
              </a:rPr>
              <a:t>giá</a:t>
            </a:r>
            <a:r>
              <a:rPr lang="en-US" sz="2800" dirty="0" smtClean="0">
                <a:solidFill>
                  <a:srgbClr val="FF0000"/>
                </a:solidFill>
              </a:rPr>
              <a:t>: </a:t>
            </a:r>
          </a:p>
          <a:p>
            <a:pPr marL="609600" indent="-609600">
              <a:lnSpc>
                <a:spcPct val="90000"/>
              </a:lnSpc>
              <a:buNone/>
            </a:pPr>
            <a:r>
              <a:rPr lang="en-US" sz="2800" dirty="0" smtClean="0">
                <a:solidFill>
                  <a:srgbClr val="FF0000"/>
                </a:solidFill>
                <a:sym typeface="Wingdings" pitchFamily="2" charset="2"/>
              </a:rPr>
              <a:t>            </a:t>
            </a:r>
            <a:r>
              <a:rPr lang="en-US" sz="2800" b="1" dirty="0" smtClean="0">
                <a:solidFill>
                  <a:srgbClr val="FF0000"/>
                </a:solidFill>
              </a:rPr>
              <a:t>0 </a:t>
            </a:r>
            <a:r>
              <a:rPr lang="en-US" sz="2800" b="1" dirty="0" err="1" smtClean="0">
                <a:solidFill>
                  <a:srgbClr val="FF0000"/>
                </a:solidFill>
              </a:rPr>
              <a:t>cho</a:t>
            </a:r>
            <a:r>
              <a:rPr lang="en-US" sz="2800" b="1" dirty="0" smtClean="0">
                <a:solidFill>
                  <a:srgbClr val="FF0000"/>
                </a:solidFill>
              </a:rPr>
              <a:t> </a:t>
            </a:r>
            <a:r>
              <a:rPr lang="en-US" sz="2800" b="1" dirty="0" err="1" smtClean="0">
                <a:solidFill>
                  <a:srgbClr val="FF0000"/>
                </a:solidFill>
              </a:rPr>
              <a:t>bài</a:t>
            </a:r>
            <a:r>
              <a:rPr lang="en-US" sz="2800" b="1" dirty="0" smtClean="0">
                <a:solidFill>
                  <a:srgbClr val="FF0000"/>
                </a:solidFill>
              </a:rPr>
              <a:t> </a:t>
            </a:r>
            <a:r>
              <a:rPr lang="en-US" sz="2800" b="1" dirty="0" err="1" smtClean="0">
                <a:solidFill>
                  <a:srgbClr val="FF0000"/>
                </a:solidFill>
              </a:rPr>
              <a:t>đó</a:t>
            </a:r>
            <a:r>
              <a:rPr lang="en-US" sz="2800" b="1" dirty="0" smtClean="0">
                <a:solidFill>
                  <a:srgbClr val="FF0000"/>
                </a:solidFill>
              </a:rPr>
              <a:t> </a:t>
            </a:r>
            <a:r>
              <a:rPr lang="en-US" sz="2800" b="1" dirty="0" err="1" smtClean="0">
                <a:solidFill>
                  <a:srgbClr val="FF0000"/>
                </a:solidFill>
              </a:rPr>
              <a:t>và</a:t>
            </a:r>
            <a:r>
              <a:rPr lang="en-US" sz="2800" b="1" dirty="0" smtClean="0">
                <a:solidFill>
                  <a:srgbClr val="FF0000"/>
                </a:solidFill>
              </a:rPr>
              <a:t> </a:t>
            </a:r>
            <a:r>
              <a:rPr lang="en-US" sz="2800" b="1" dirty="0" err="1" smtClean="0">
                <a:solidFill>
                  <a:srgbClr val="FF0000"/>
                </a:solidFill>
              </a:rPr>
              <a:t>trừ</a:t>
            </a:r>
            <a:r>
              <a:rPr lang="en-US" sz="2800" b="1" dirty="0" smtClean="0">
                <a:solidFill>
                  <a:srgbClr val="FF0000"/>
                </a:solidFill>
              </a:rPr>
              <a:t> 50% </a:t>
            </a:r>
            <a:r>
              <a:rPr lang="en-US" sz="2800" b="1" dirty="0" err="1" smtClean="0">
                <a:solidFill>
                  <a:srgbClr val="FF0000"/>
                </a:solidFill>
              </a:rPr>
              <a:t>cho</a:t>
            </a:r>
            <a:r>
              <a:rPr lang="en-US" sz="2800" b="1" dirty="0" smtClean="0">
                <a:solidFill>
                  <a:srgbClr val="FF0000"/>
                </a:solidFill>
              </a:rPr>
              <a:t>  </a:t>
            </a:r>
            <a:r>
              <a:rPr lang="en-US" sz="2800" b="1" dirty="0" err="1" smtClean="0">
                <a:solidFill>
                  <a:srgbClr val="FF0000"/>
                </a:solidFill>
              </a:rPr>
              <a:t>bài</a:t>
            </a:r>
            <a:r>
              <a:rPr lang="en-US" sz="2800" b="1" dirty="0" smtClean="0">
                <a:solidFill>
                  <a:srgbClr val="FF0000"/>
                </a:solidFill>
              </a:rPr>
              <a:t> </a:t>
            </a:r>
            <a:r>
              <a:rPr lang="en-US" sz="2800" b="1" dirty="0" err="1" smtClean="0">
                <a:solidFill>
                  <a:srgbClr val="FF0000"/>
                </a:solidFill>
              </a:rPr>
              <a:t>sau</a:t>
            </a:r>
            <a:r>
              <a:rPr lang="en-US" sz="2800" b="1" dirty="0" smtClean="0">
                <a:solidFill>
                  <a:srgbClr val="FF0000"/>
                </a:solidFill>
              </a:rPr>
              <a:t>.</a:t>
            </a:r>
          </a:p>
          <a:p>
            <a:pPr indent="0">
              <a:lnSpc>
                <a:spcPct val="90000"/>
              </a:lnSpc>
              <a:buNone/>
            </a:pPr>
            <a:endParaRPr lang="en-US" sz="2800" b="1" dirty="0" smtClean="0">
              <a:solidFill>
                <a:srgbClr val="0000CC"/>
              </a:solidFill>
              <a:latin typeface="Calibri" pitchFamily="34" charset="0"/>
              <a:cs typeface="Arial" charset="0"/>
            </a:endParaRPr>
          </a:p>
          <a:p>
            <a:pPr indent="0">
              <a:lnSpc>
                <a:spcPct val="90000"/>
              </a:lnSpc>
              <a:buNone/>
            </a:pPr>
            <a:r>
              <a:rPr lang="en-US" sz="2800" b="1" dirty="0" err="1" smtClean="0">
                <a:solidFill>
                  <a:srgbClr val="0000CC"/>
                </a:solidFill>
                <a:latin typeface="Calibri" pitchFamily="34" charset="0"/>
                <a:cs typeface="Arial" charset="0"/>
              </a:rPr>
              <a:t>Rất</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mong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mọi</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sinh</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viên</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đều</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hứa</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sẽ</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tự</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giác</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trung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thực</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để</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chúng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ta</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có</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thể</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sống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với</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niềm</a:t>
            </a:r>
            <a:r>
              <a:rPr lang="en-US" sz="2800" b="1" dirty="0" smtClean="0">
                <a:solidFill>
                  <a:srgbClr val="0000CC"/>
                </a:solidFill>
                <a:latin typeface="Calibri" pitchFamily="34" charset="0"/>
                <a:cs typeface="Arial" charset="0"/>
              </a:rPr>
              <a:t> tin </a:t>
            </a:r>
            <a:r>
              <a:rPr lang="en-US" sz="2800" b="1" dirty="0" err="1" smtClean="0">
                <a:solidFill>
                  <a:srgbClr val="0000CC"/>
                </a:solidFill>
                <a:latin typeface="Calibri" pitchFamily="34" charset="0"/>
                <a:cs typeface="Arial" charset="0"/>
              </a:rPr>
              <a:t>là</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xã</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hội</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này</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còn</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tốt</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đẹp</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Chúng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ta</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cùng</a:t>
            </a:r>
            <a:r>
              <a:rPr lang="en-US" sz="2800" b="1" dirty="0" smtClean="0">
                <a:solidFill>
                  <a:srgbClr val="0000CC"/>
                </a:solidFill>
                <a:latin typeface="Calibri" pitchFamily="34" charset="0"/>
                <a:cs typeface="Arial" charset="0"/>
              </a:rPr>
              <a:t> </a:t>
            </a:r>
            <a:r>
              <a:rPr lang="en-US" sz="2800" b="1" dirty="0" err="1" smtClean="0">
                <a:solidFill>
                  <a:srgbClr val="0000CC"/>
                </a:solidFill>
                <a:latin typeface="Calibri" pitchFamily="34" charset="0"/>
                <a:cs typeface="Arial" charset="0"/>
              </a:rPr>
              <a:t>nhau</a:t>
            </a:r>
            <a:r>
              <a:rPr lang="en-US" sz="2800" b="1" dirty="0" smtClean="0">
                <a:solidFill>
                  <a:srgbClr val="0000CC"/>
                </a:solidFill>
                <a:latin typeface="Calibri" pitchFamily="34" charset="0"/>
                <a:cs typeface="Arial" charset="0"/>
              </a:rPr>
              <a:t> </a:t>
            </a:r>
            <a:r>
              <a:rPr lang="en-US" sz="2800" b="1" i="1" u="sng" dirty="0" err="1" smtClean="0">
                <a:solidFill>
                  <a:srgbClr val="0000CC"/>
                </a:solidFill>
                <a:latin typeface="Calibri" pitchFamily="34" charset="0"/>
                <a:cs typeface="Arial" charset="0"/>
              </a:rPr>
              <a:t>cố</a:t>
            </a:r>
            <a:r>
              <a:rPr lang="en-US" sz="2800" b="1" i="1" u="sng" dirty="0" smtClean="0">
                <a:solidFill>
                  <a:srgbClr val="0000CC"/>
                </a:solidFill>
                <a:latin typeface="Calibri" pitchFamily="34" charset="0"/>
                <a:cs typeface="Arial" charset="0"/>
              </a:rPr>
              <a:t> </a:t>
            </a:r>
            <a:r>
              <a:rPr lang="en-US" sz="2800" b="1" i="1" u="sng" dirty="0" err="1" smtClean="0">
                <a:solidFill>
                  <a:srgbClr val="0000CC"/>
                </a:solidFill>
                <a:latin typeface="Calibri" pitchFamily="34" charset="0"/>
                <a:cs typeface="Arial" charset="0"/>
              </a:rPr>
              <a:t>gắng</a:t>
            </a:r>
            <a:r>
              <a:rPr lang="en-US" sz="2800" b="1" i="1" u="sng" dirty="0" smtClean="0">
                <a:solidFill>
                  <a:srgbClr val="0000CC"/>
                </a:solidFill>
                <a:latin typeface="Calibri" pitchFamily="34" charset="0"/>
                <a:cs typeface="Arial" charset="0"/>
              </a:rPr>
              <a:t> </a:t>
            </a:r>
            <a:r>
              <a:rPr lang="en-US" sz="2800" b="1" i="1" u="sng" dirty="0" err="1" smtClean="0">
                <a:solidFill>
                  <a:srgbClr val="0000CC"/>
                </a:solidFill>
                <a:latin typeface="Calibri" pitchFamily="34" charset="0"/>
                <a:cs typeface="Arial" charset="0"/>
              </a:rPr>
              <a:t>nhé</a:t>
            </a:r>
            <a:r>
              <a:rPr lang="en-US" sz="2800" b="1" dirty="0" smtClean="0">
                <a:solidFill>
                  <a:srgbClr val="0000CC"/>
                </a:solidFill>
                <a:latin typeface="Calibri" pitchFamily="34" charset="0"/>
                <a:cs typeface="Arial" charset="0"/>
              </a:rPr>
              <a:t>.</a:t>
            </a:r>
            <a:endParaRPr lang="en-US" sz="2800" b="1" dirty="0" smtClean="0">
              <a:solidFill>
                <a:srgbClr val="0000CC"/>
              </a:solidFill>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471488"/>
            <a:ext cx="7239000" cy="519112"/>
          </a:xfrm>
        </p:spPr>
        <p:txBody>
          <a:bodyPr>
            <a:spAutoFit/>
          </a:bodyPr>
          <a:lstStyle/>
          <a:p>
            <a:r>
              <a:rPr lang="en-US" sz="2800" b="1" dirty="0" smtClean="0">
                <a:solidFill>
                  <a:schemeClr val="hlink"/>
                </a:solidFill>
                <a:latin typeface="Arial" charset="0"/>
                <a:cs typeface="Arial" charset="0"/>
              </a:rPr>
              <a:t>Review</a:t>
            </a:r>
          </a:p>
        </p:txBody>
      </p:sp>
      <p:sp>
        <p:nvSpPr>
          <p:cNvPr id="27651" name="Rectangle 3"/>
          <p:cNvSpPr>
            <a:spLocks noGrp="1"/>
          </p:cNvSpPr>
          <p:nvPr>
            <p:ph type="body" idx="4294967295"/>
          </p:nvPr>
        </p:nvSpPr>
        <p:spPr>
          <a:xfrm>
            <a:off x="457200" y="1422400"/>
            <a:ext cx="8382000" cy="4321175"/>
          </a:xfrm>
          <a:noFill/>
        </p:spPr>
        <p:txBody>
          <a:bodyPr>
            <a:spAutoFit/>
          </a:bodyPr>
          <a:lstStyle/>
          <a:p>
            <a:pPr marL="609600" indent="-609600">
              <a:lnSpc>
                <a:spcPct val="90000"/>
              </a:lnSpc>
            </a:pPr>
            <a:r>
              <a:rPr lang="en-US" sz="2800" b="1" dirty="0" smtClean="0"/>
              <a:t>What is a problem?</a:t>
            </a:r>
          </a:p>
          <a:p>
            <a:pPr marL="1009650" lvl="1" indent="-609600">
              <a:lnSpc>
                <a:spcPct val="90000"/>
              </a:lnSpc>
            </a:pPr>
            <a:r>
              <a:rPr lang="en-US" sz="2400" b="1" dirty="0" smtClean="0"/>
              <a:t>A situation in which something </a:t>
            </a:r>
            <a:r>
              <a:rPr lang="en-US" sz="2400" b="1" smtClean="0"/>
              <a:t>is hidden.</a:t>
            </a:r>
            <a:endParaRPr lang="en-US" sz="2400" b="1" dirty="0" smtClean="0"/>
          </a:p>
          <a:p>
            <a:pPr marL="609600" indent="-609600">
              <a:lnSpc>
                <a:spcPct val="90000"/>
              </a:lnSpc>
            </a:pPr>
            <a:r>
              <a:rPr lang="en-US" sz="2800" b="1" dirty="0" smtClean="0"/>
              <a:t>What is algorithm?</a:t>
            </a:r>
          </a:p>
          <a:p>
            <a:pPr marL="609600" indent="-609600">
              <a:lnSpc>
                <a:spcPct val="90000"/>
              </a:lnSpc>
              <a:buFont typeface="Arial" charset="0"/>
              <a:buNone/>
            </a:pPr>
            <a:r>
              <a:rPr lang="en-US" sz="2800" b="1" dirty="0" smtClean="0"/>
              <a:t>	A set of operations for finding down result of a problem – Hidden data is found.</a:t>
            </a:r>
          </a:p>
          <a:p>
            <a:pPr marL="609600" indent="-609600">
              <a:lnSpc>
                <a:spcPct val="90000"/>
              </a:lnSpc>
            </a:pPr>
            <a:r>
              <a:rPr lang="en-US" sz="2800" b="1" dirty="0" smtClean="0"/>
              <a:t>Expectations on an algorithm:</a:t>
            </a:r>
          </a:p>
          <a:p>
            <a:pPr marL="1009650" lvl="1" indent="-609600">
              <a:lnSpc>
                <a:spcPct val="90000"/>
              </a:lnSpc>
            </a:pPr>
            <a:r>
              <a:rPr lang="en-US" sz="2400" b="1" dirty="0" smtClean="0"/>
              <a:t>Space (memory): small</a:t>
            </a:r>
          </a:p>
          <a:p>
            <a:pPr marL="1009650" lvl="1" indent="-609600">
              <a:lnSpc>
                <a:spcPct val="90000"/>
              </a:lnSpc>
            </a:pPr>
            <a:r>
              <a:rPr lang="en-US" sz="2400" b="1" dirty="0" smtClean="0"/>
              <a:t>Time consuming: short</a:t>
            </a:r>
          </a:p>
          <a:p>
            <a:pPr marL="1009650" lvl="1" indent="-609600">
              <a:lnSpc>
                <a:spcPct val="90000"/>
              </a:lnSpc>
            </a:pPr>
            <a:r>
              <a:rPr lang="en-US" sz="2400" b="1" dirty="0" smtClean="0"/>
              <a:t>Two requirements are usually opposing – </a:t>
            </a:r>
            <a:r>
              <a:rPr lang="en-US" sz="2400" b="1" dirty="0" err="1" smtClean="0"/>
              <a:t>đối</a:t>
            </a:r>
            <a:r>
              <a:rPr lang="en-US" sz="2400" b="1" dirty="0" smtClean="0"/>
              <a:t> </a:t>
            </a:r>
            <a:r>
              <a:rPr lang="en-US" sz="2400" b="1" dirty="0" err="1" smtClean="0"/>
              <a:t>kháng</a:t>
            </a:r>
            <a:endParaRPr lang="en-US" sz="2400" b="1" dirty="0" smtClean="0"/>
          </a:p>
          <a:p>
            <a:pPr marL="1009650" lvl="1" indent="-609600">
              <a:lnSpc>
                <a:spcPct val="90000"/>
              </a:lnSpc>
            </a:pPr>
            <a:r>
              <a:rPr lang="en-US" sz="2400" b="1" dirty="0" smtClean="0"/>
              <a:t>Why?  </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Review</a:t>
            </a:r>
          </a:p>
        </p:txBody>
      </p:sp>
      <p:sp>
        <p:nvSpPr>
          <p:cNvPr id="28675" name="Rectangle 3"/>
          <p:cNvSpPr>
            <a:spLocks noGrp="1"/>
          </p:cNvSpPr>
          <p:nvPr>
            <p:ph type="body" idx="4294967295"/>
          </p:nvPr>
        </p:nvSpPr>
        <p:spPr>
          <a:xfrm>
            <a:off x="457200" y="1422400"/>
            <a:ext cx="8382000" cy="4893647"/>
          </a:xfrm>
          <a:noFill/>
        </p:spPr>
        <p:txBody>
          <a:bodyPr>
            <a:spAutoFit/>
          </a:bodyPr>
          <a:lstStyle/>
          <a:p>
            <a:pPr marL="609600" indent="-609600">
              <a:lnSpc>
                <a:spcPct val="90000"/>
              </a:lnSpc>
            </a:pPr>
            <a:r>
              <a:rPr lang="en-US" sz="2800" b="1" dirty="0" smtClean="0"/>
              <a:t>One problem may be solved by some algorithms.</a:t>
            </a:r>
          </a:p>
          <a:p>
            <a:pPr marL="609600" indent="-609600">
              <a:lnSpc>
                <a:spcPct val="90000"/>
              </a:lnSpc>
            </a:pPr>
            <a:r>
              <a:rPr lang="en-US" sz="2800" b="1" dirty="0" smtClean="0"/>
              <a:t>Which of them should be chosen?</a:t>
            </a:r>
          </a:p>
          <a:p>
            <a:pPr marL="1009650" lvl="1" indent="-609600">
              <a:lnSpc>
                <a:spcPct val="90000"/>
              </a:lnSpc>
            </a:pPr>
            <a:r>
              <a:rPr lang="en-US" sz="2400" b="1" dirty="0" smtClean="0"/>
              <a:t>Space consuming/ memory size needed</a:t>
            </a:r>
          </a:p>
          <a:p>
            <a:pPr marL="1009650" lvl="1" indent="-609600">
              <a:lnSpc>
                <a:spcPct val="90000"/>
              </a:lnSpc>
            </a:pPr>
            <a:r>
              <a:rPr lang="en-US" sz="2400" b="1" dirty="0" smtClean="0"/>
              <a:t>Time cost</a:t>
            </a:r>
          </a:p>
          <a:p>
            <a:pPr marL="609600" indent="-609600">
              <a:lnSpc>
                <a:spcPct val="90000"/>
              </a:lnSpc>
            </a:pPr>
            <a:r>
              <a:rPr lang="en-US" b="1" dirty="0" smtClean="0"/>
              <a:t>How to evaluate time cost of an algorithm?</a:t>
            </a:r>
          </a:p>
          <a:p>
            <a:pPr marL="406400" lvl="1" indent="-6350">
              <a:lnSpc>
                <a:spcPct val="90000"/>
              </a:lnSpc>
              <a:buNone/>
            </a:pPr>
            <a:r>
              <a:rPr lang="en-US" b="1" dirty="0" smtClean="0"/>
              <a:t>Time cost, </a:t>
            </a:r>
            <a:r>
              <a:rPr lang="en-US" b="1" dirty="0" smtClean="0">
                <a:solidFill>
                  <a:srgbClr val="FF0000"/>
                </a:solidFill>
              </a:rPr>
              <a:t>complexity</a:t>
            </a:r>
            <a:r>
              <a:rPr lang="en-US" b="1" dirty="0" smtClean="0"/>
              <a:t>, of an algorithm can be expressed using a function of number of input. It is a non-decreasing function.</a:t>
            </a:r>
          </a:p>
          <a:p>
            <a:pPr marL="1009650" lvl="1" indent="-609600">
              <a:lnSpc>
                <a:spcPct val="90000"/>
              </a:lnSpc>
            </a:pPr>
            <a:r>
              <a:rPr lang="en-US" b="1" dirty="0" smtClean="0"/>
              <a:t>How to measure time cost in experimental practical view?</a:t>
            </a:r>
          </a:p>
          <a:p>
            <a:pPr marL="1009650" lvl="1" indent="-609600">
              <a:lnSpc>
                <a:spcPct val="90000"/>
              </a:lnSpc>
            </a:pPr>
            <a:r>
              <a:rPr lang="en-US" b="1" dirty="0" smtClean="0"/>
              <a:t>How to find out complexity function?</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0" y="471815"/>
            <a:ext cx="9144000" cy="523220"/>
          </a:xfrm>
        </p:spPr>
        <p:txBody>
          <a:bodyPr>
            <a:spAutoFit/>
          </a:bodyPr>
          <a:lstStyle/>
          <a:p>
            <a:r>
              <a:rPr lang="en-US" sz="2800" b="1" dirty="0" smtClean="0">
                <a:solidFill>
                  <a:schemeClr val="hlink"/>
                </a:solidFill>
                <a:latin typeface="Arial" charset="0"/>
                <a:cs typeface="Arial" charset="0"/>
              </a:rPr>
              <a:t>Evaluating algorithm: Experimental Practice View</a:t>
            </a:r>
          </a:p>
        </p:txBody>
      </p:sp>
      <p:pic>
        <p:nvPicPr>
          <p:cNvPr id="29699" name="Picture 4"/>
          <p:cNvPicPr>
            <a:picLocks noChangeAspect="1" noChangeArrowheads="1"/>
          </p:cNvPicPr>
          <p:nvPr/>
        </p:nvPicPr>
        <p:blipFill>
          <a:blip r:embed="rId2" cstate="print"/>
          <a:srcRect/>
          <a:stretch>
            <a:fillRect/>
          </a:stretch>
        </p:blipFill>
        <p:spPr bwMode="auto">
          <a:xfrm>
            <a:off x="152400" y="1206500"/>
            <a:ext cx="8915400" cy="4837113"/>
          </a:xfrm>
          <a:prstGeom prst="rect">
            <a:avLst/>
          </a:prstGeom>
          <a:noFill/>
          <a:ln w="9525">
            <a:noFill/>
            <a:miter lim="800000"/>
            <a:headEnd/>
            <a:tailEnd/>
          </a:ln>
        </p:spPr>
      </p:pic>
      <p:sp>
        <p:nvSpPr>
          <p:cNvPr id="4" name="Rectangle 3"/>
          <p:cNvSpPr/>
          <p:nvPr/>
        </p:nvSpPr>
        <p:spPr>
          <a:xfrm>
            <a:off x="990600" y="38862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33400" y="1828800"/>
            <a:ext cx="5486400" cy="1828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0600" y="44958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600" y="4191000"/>
            <a:ext cx="4572000" cy="304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192436"/>
            <a:ext cx="7239000" cy="1077218"/>
          </a:xfrm>
        </p:spPr>
        <p:txBody>
          <a:bodyPr>
            <a:spAutoFit/>
          </a:bodyPr>
          <a:lstStyle/>
          <a:p>
            <a:r>
              <a:rPr lang="en-US" sz="3200" b="1" dirty="0" smtClean="0">
                <a:solidFill>
                  <a:schemeClr val="hlink"/>
                </a:solidFill>
                <a:latin typeface="Arial" charset="0"/>
                <a:cs typeface="Arial" charset="0"/>
              </a:rPr>
              <a:t>Evaluating algorithm: </a:t>
            </a:r>
            <a:br>
              <a:rPr lang="en-US" sz="3200" b="1" dirty="0" smtClean="0">
                <a:solidFill>
                  <a:schemeClr val="hlink"/>
                </a:solidFill>
                <a:latin typeface="Arial" charset="0"/>
                <a:cs typeface="Arial" charset="0"/>
              </a:rPr>
            </a:br>
            <a:r>
              <a:rPr lang="en-US" sz="3200" b="1" dirty="0" smtClean="0">
                <a:solidFill>
                  <a:schemeClr val="hlink"/>
                </a:solidFill>
                <a:latin typeface="Arial" charset="0"/>
                <a:cs typeface="Arial" charset="0"/>
              </a:rPr>
              <a:t>complexity function</a:t>
            </a:r>
          </a:p>
        </p:txBody>
      </p:sp>
      <p:sp>
        <p:nvSpPr>
          <p:cNvPr id="28675" name="Rectangle 3"/>
          <p:cNvSpPr>
            <a:spLocks noGrp="1"/>
          </p:cNvSpPr>
          <p:nvPr>
            <p:ph type="body" idx="4294967295"/>
          </p:nvPr>
        </p:nvSpPr>
        <p:spPr>
          <a:xfrm>
            <a:off x="457200" y="1422400"/>
            <a:ext cx="8382000" cy="4739759"/>
          </a:xfrm>
          <a:noFill/>
        </p:spPr>
        <p:txBody>
          <a:bodyPr>
            <a:spAutoFit/>
          </a:bodyPr>
          <a:lstStyle/>
          <a:p>
            <a:pPr marL="609600" indent="-609600">
              <a:lnSpc>
                <a:spcPct val="90000"/>
              </a:lnSpc>
            </a:pPr>
            <a:r>
              <a:rPr lang="en-US" sz="2400" b="1" dirty="0" smtClean="0"/>
              <a:t>Basic operations: Comparisons, assignments, basic math operations + - * /</a:t>
            </a:r>
          </a:p>
          <a:p>
            <a:pPr marL="609600" indent="-609600">
              <a:lnSpc>
                <a:spcPct val="90000"/>
              </a:lnSpc>
            </a:pPr>
            <a:r>
              <a:rPr lang="en-US" sz="2400" b="1" dirty="0" smtClean="0"/>
              <a:t>Each basic operation is evaluated as an execution unit</a:t>
            </a:r>
          </a:p>
          <a:p>
            <a:pPr marL="609600" indent="-609600">
              <a:lnSpc>
                <a:spcPct val="90000"/>
              </a:lnSpc>
            </a:pPr>
            <a:r>
              <a:rPr lang="en-US" sz="2400" b="1" dirty="0" smtClean="0"/>
              <a:t>Based on counting basic operations, the complexity function is determined.</a:t>
            </a:r>
          </a:p>
          <a:p>
            <a:pPr marL="609600" indent="-609600">
              <a:lnSpc>
                <a:spcPct val="90000"/>
              </a:lnSpc>
              <a:buNone/>
            </a:pPr>
            <a:endParaRPr lang="en-US" sz="2400" b="1" dirty="0" smtClean="0"/>
          </a:p>
          <a:p>
            <a:pPr marL="609600" indent="-609600">
              <a:lnSpc>
                <a:spcPct val="90000"/>
              </a:lnSpc>
            </a:pPr>
            <a:r>
              <a:rPr lang="en-US" sz="2800" b="1" dirty="0" smtClean="0"/>
              <a:t>Basic operations in a specific algorithm:</a:t>
            </a:r>
          </a:p>
          <a:p>
            <a:pPr marL="1009650" lvl="1" indent="-609600">
              <a:lnSpc>
                <a:spcPct val="90000"/>
              </a:lnSpc>
            </a:pPr>
            <a:r>
              <a:rPr lang="en-US" sz="2400" b="1" dirty="0" smtClean="0"/>
              <a:t>Searching x in an array </a:t>
            </a:r>
            <a:r>
              <a:rPr lang="en-US" sz="2400" b="1" dirty="0" smtClean="0">
                <a:sym typeface="Wingdings" pitchFamily="2" charset="2"/>
              </a:rPr>
              <a:t> comparisons</a:t>
            </a:r>
          </a:p>
          <a:p>
            <a:pPr marL="1009650" lvl="1" indent="-609600">
              <a:lnSpc>
                <a:spcPct val="90000"/>
              </a:lnSpc>
            </a:pPr>
            <a:r>
              <a:rPr lang="en-US" sz="2400" b="1" dirty="0" smtClean="0">
                <a:sym typeface="Wingdings" pitchFamily="2" charset="2"/>
              </a:rPr>
              <a:t>Computing sum of an array  Adding</a:t>
            </a:r>
          </a:p>
          <a:p>
            <a:pPr marL="1009650" lvl="1" indent="-609600">
              <a:lnSpc>
                <a:spcPct val="90000"/>
              </a:lnSpc>
            </a:pPr>
            <a:r>
              <a:rPr lang="en-US" sz="2400" b="1" dirty="0" smtClean="0">
                <a:sym typeface="Wingdings" pitchFamily="2" charset="2"/>
              </a:rPr>
              <a:t>Determining the maximum/ minimum value in an array  Comparisons.</a:t>
            </a:r>
          </a:p>
          <a:p>
            <a:pPr marL="1009650" lvl="1" indent="-609600">
              <a:lnSpc>
                <a:spcPct val="90000"/>
              </a:lnSpc>
            </a:pPr>
            <a:r>
              <a:rPr lang="en-US" sz="2400" b="1" dirty="0" smtClean="0">
                <a:sym typeface="Wingdings" pitchFamily="2" charset="2"/>
              </a:rPr>
              <a:t>Sorting an array  Assignments</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469434"/>
            <a:ext cx="7696200" cy="523220"/>
          </a:xfrm>
        </p:spPr>
        <p:txBody>
          <a:bodyPr wrap="square">
            <a:spAutoFit/>
          </a:bodyPr>
          <a:lstStyle/>
          <a:p>
            <a:pPr algn="l"/>
            <a:r>
              <a:rPr lang="en-US" sz="2800" b="1" dirty="0" smtClean="0">
                <a:solidFill>
                  <a:schemeClr val="hlink"/>
                </a:solidFill>
                <a:latin typeface="Arial" charset="0"/>
                <a:cs typeface="Arial" charset="0"/>
              </a:rPr>
              <a:t>Evaluating algorithm: Complexity function</a:t>
            </a:r>
          </a:p>
        </p:txBody>
      </p:sp>
      <p:sp>
        <p:nvSpPr>
          <p:cNvPr id="28675" name="Rectangle 3"/>
          <p:cNvSpPr>
            <a:spLocks noGrp="1"/>
          </p:cNvSpPr>
          <p:nvPr>
            <p:ph type="body" idx="4294967295"/>
          </p:nvPr>
        </p:nvSpPr>
        <p:spPr>
          <a:xfrm>
            <a:off x="152400" y="1334869"/>
            <a:ext cx="3200400" cy="1200329"/>
          </a:xfrm>
          <a:noFill/>
        </p:spPr>
        <p:txBody>
          <a:bodyPr wrap="square">
            <a:spAutoFit/>
          </a:bodyPr>
          <a:lstStyle/>
          <a:p>
            <a:pPr marL="0" indent="0">
              <a:lnSpc>
                <a:spcPct val="90000"/>
              </a:lnSpc>
              <a:buNone/>
            </a:pPr>
            <a:r>
              <a:rPr lang="en-US" sz="2000" b="1" dirty="0" smtClean="0"/>
              <a:t>A demonstration: Linear searching x in an array of n integers. </a:t>
            </a:r>
            <a:r>
              <a:rPr lang="en-US" sz="2000" b="1" dirty="0" smtClean="0">
                <a:sym typeface="Wingdings" pitchFamily="2" charset="2"/>
              </a:rPr>
              <a:t> Main operation is a </a:t>
            </a:r>
            <a:r>
              <a:rPr lang="en-US" sz="2000" b="1" dirty="0" smtClean="0">
                <a:solidFill>
                  <a:srgbClr val="FF0000"/>
                </a:solidFill>
                <a:sym typeface="Wingdings" pitchFamily="2" charset="2"/>
              </a:rPr>
              <a:t>comparison</a:t>
            </a:r>
            <a:r>
              <a:rPr lang="en-US" sz="2000" b="1" dirty="0" smtClean="0">
                <a:sym typeface="Wingdings" pitchFamily="2" charset="2"/>
              </a:rPr>
              <a:t>. </a:t>
            </a:r>
            <a:endParaRPr lang="en-US" sz="2000" b="1" dirty="0" smtClean="0"/>
          </a:p>
        </p:txBody>
      </p:sp>
      <p:graphicFrame>
        <p:nvGraphicFramePr>
          <p:cNvPr id="5" name="Table 4"/>
          <p:cNvGraphicFramePr>
            <a:graphicFrameLocks noGrp="1"/>
          </p:cNvGraphicFramePr>
          <p:nvPr/>
        </p:nvGraphicFramePr>
        <p:xfrm>
          <a:off x="3733800" y="152400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a:t>
                      </a:r>
                      <a:r>
                        <a:rPr lang="en-US" dirty="0" err="1" smtClean="0"/>
                        <a:t>i</a:t>
                      </a:r>
                      <a:r>
                        <a:rPr lang="en-US" dirty="0" smtClean="0"/>
                        <a:t>]</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20</a:t>
                      </a:r>
                      <a:endParaRPr lang="en-US" dirty="0"/>
                    </a:p>
                  </a:txBody>
                  <a:tcPr/>
                </a:tc>
              </a:tr>
            </a:tbl>
          </a:graphicData>
        </a:graphic>
      </p:graphicFrame>
      <p:graphicFrame>
        <p:nvGraphicFramePr>
          <p:cNvPr id="6" name="Table 5"/>
          <p:cNvGraphicFramePr>
            <a:graphicFrameLocks noGrp="1"/>
          </p:cNvGraphicFramePr>
          <p:nvPr/>
        </p:nvGraphicFramePr>
        <p:xfrm>
          <a:off x="2819400" y="2438400"/>
          <a:ext cx="6096000" cy="3708400"/>
        </p:xfrm>
        <a:graphic>
          <a:graphicData uri="http://schemas.openxmlformats.org/drawingml/2006/table">
            <a:tbl>
              <a:tblPr firstRow="1" bandRow="1">
                <a:tableStyleId>{5C22544A-7EE6-4342-B048-85BDC9FD1C3A}</a:tableStyleId>
              </a:tblPr>
              <a:tblGrid>
                <a:gridCol w="870857"/>
                <a:gridCol w="1491343"/>
                <a:gridCol w="1600200"/>
                <a:gridCol w="2133600"/>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c>
                  <a:txBody>
                    <a:bodyPr/>
                    <a:lstStyle/>
                    <a:p>
                      <a:r>
                        <a:rPr lang="en-US" dirty="0" smtClean="0"/>
                        <a:t>Evaluation</a:t>
                      </a:r>
                      <a:endParaRPr lang="en-US" dirty="0"/>
                    </a:p>
                  </a:txBody>
                  <a:tcPr/>
                </a:tc>
                <a:tc>
                  <a:txBody>
                    <a:bodyPr/>
                    <a:lstStyle/>
                    <a:p>
                      <a:r>
                        <a:rPr lang="en-US" dirty="0" smtClean="0"/>
                        <a:t>Complexity</a:t>
                      </a:r>
                      <a:endParaRPr lang="en-US" dirty="0"/>
                    </a:p>
                  </a:txBody>
                  <a:tcPr/>
                </a:tc>
              </a:tr>
              <a:tr h="370840">
                <a:tc>
                  <a:txBody>
                    <a:bodyPr/>
                    <a:lstStyle/>
                    <a:p>
                      <a:pPr algn="r"/>
                      <a:r>
                        <a:rPr lang="en-US" dirty="0" smtClean="0"/>
                        <a:t>5</a:t>
                      </a:r>
                      <a:endParaRPr lang="en-US" dirty="0"/>
                    </a:p>
                  </a:txBody>
                  <a:tcPr/>
                </a:tc>
                <a:tc>
                  <a:txBody>
                    <a:bodyPr/>
                    <a:lstStyle/>
                    <a:p>
                      <a:pPr algn="r"/>
                      <a:r>
                        <a:rPr lang="en-US" dirty="0" smtClean="0"/>
                        <a:t>1</a:t>
                      </a:r>
                      <a:endParaRPr lang="en-US" dirty="0"/>
                    </a:p>
                  </a:txBody>
                  <a:tcPr/>
                </a:tc>
                <a:tc>
                  <a:txBody>
                    <a:bodyPr/>
                    <a:lstStyle/>
                    <a:p>
                      <a:r>
                        <a:rPr lang="en-US" b="1" dirty="0" smtClean="0"/>
                        <a:t>The best case</a:t>
                      </a:r>
                      <a:endParaRPr lang="en-US" b="1" dirty="0"/>
                    </a:p>
                  </a:txBody>
                  <a:tcPr/>
                </a:tc>
                <a:tc>
                  <a:txBody>
                    <a:bodyPr/>
                    <a:lstStyle/>
                    <a:p>
                      <a:r>
                        <a:rPr lang="en-US" dirty="0" smtClean="0"/>
                        <a:t>t(n) = 0*n + 1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c>
                  <a:txBody>
                    <a:bodyPr/>
                    <a:lstStyle/>
                    <a:p>
                      <a:endParaRPr lang="en-US" dirty="0"/>
                    </a:p>
                  </a:txBody>
                  <a:tcPr/>
                </a:tc>
                <a:tc>
                  <a:txBody>
                    <a:bodyPr/>
                    <a:lstStyle/>
                    <a:p>
                      <a:r>
                        <a:rPr lang="en-US" dirty="0" smtClean="0"/>
                        <a:t>t(n) = 0*n + 2</a:t>
                      </a:r>
                      <a:endParaRPr lang="en-US" dirty="0"/>
                    </a:p>
                  </a:txBody>
                  <a:tcPr/>
                </a:tc>
              </a:tr>
              <a:tr h="370840">
                <a:tc>
                  <a:txBody>
                    <a:bodyPr/>
                    <a:lstStyle/>
                    <a:p>
                      <a:pPr algn="r"/>
                      <a:r>
                        <a:rPr lang="en-US" dirty="0" smtClean="0"/>
                        <a:t>1</a:t>
                      </a:r>
                      <a:endParaRPr lang="en-US" dirty="0"/>
                    </a:p>
                  </a:txBody>
                  <a:tcPr/>
                </a:tc>
                <a:tc>
                  <a:txBody>
                    <a:bodyPr/>
                    <a:lstStyle/>
                    <a:p>
                      <a:pPr algn="r"/>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6</a:t>
                      </a:r>
                      <a:endParaRPr lang="en-US" dirty="0"/>
                    </a:p>
                  </a:txBody>
                  <a:tcPr/>
                </a:tc>
                <a:tc>
                  <a:txBody>
                    <a:bodyPr/>
                    <a:lstStyle/>
                    <a:p>
                      <a:pPr algn="r"/>
                      <a:r>
                        <a:rPr lang="en-US" dirty="0" smtClean="0"/>
                        <a:t>4</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n</a:t>
                      </a:r>
                      <a:endParaRPr lang="en-US" dirty="0"/>
                    </a:p>
                  </a:txBody>
                  <a:tcPr/>
                </a:tc>
                <a:tc>
                  <a:txBody>
                    <a:bodyPr/>
                    <a:lstStyle/>
                    <a:p>
                      <a:r>
                        <a:rPr lang="en-US" b="1" dirty="0" smtClean="0"/>
                        <a:t>The worst case</a:t>
                      </a:r>
                      <a:endParaRPr lang="en-US" b="1" dirty="0"/>
                    </a:p>
                  </a:txBody>
                  <a:tcPr/>
                </a:tc>
                <a:tc>
                  <a:txBody>
                    <a:bodyPr/>
                    <a:lstStyle/>
                    <a:p>
                      <a:r>
                        <a:rPr lang="en-US" b="1" dirty="0" smtClean="0"/>
                        <a:t>t(n) = n</a:t>
                      </a:r>
                      <a:endParaRPr lang="en-US" b="1"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Avg.</a:t>
                      </a:r>
                      <a:endParaRPr lang="en-US" dirty="0"/>
                    </a:p>
                  </a:txBody>
                  <a:tcPr/>
                </a:tc>
                <a:tc>
                  <a:txBody>
                    <a:bodyPr/>
                    <a:lstStyle/>
                    <a:p>
                      <a:pPr algn="r"/>
                      <a:r>
                        <a:rPr lang="en-US" dirty="0" smtClean="0"/>
                        <a:t>(n+1)/2</a:t>
                      </a:r>
                      <a:endParaRPr lang="en-US" dirty="0"/>
                    </a:p>
                  </a:txBody>
                  <a:tcPr/>
                </a:tc>
                <a:tc>
                  <a:txBody>
                    <a:bodyPr/>
                    <a:lstStyle/>
                    <a:p>
                      <a:r>
                        <a:rPr lang="en-US" b="1" dirty="0" smtClean="0"/>
                        <a:t>Average case</a:t>
                      </a:r>
                      <a:endParaRPr lang="en-US" b="1" dirty="0"/>
                    </a:p>
                  </a:txBody>
                  <a:tcPr/>
                </a:tc>
                <a:tc>
                  <a:txBody>
                    <a:bodyPr/>
                    <a:lstStyle/>
                    <a:p>
                      <a:r>
                        <a:rPr lang="en-US" b="1" dirty="0" smtClean="0"/>
                        <a:t>t(n) = (n+1)/2</a:t>
                      </a:r>
                      <a:endParaRPr lang="en-US" b="1" dirty="0"/>
                    </a:p>
                  </a:txBody>
                  <a:tcPr/>
                </a:tc>
              </a:tr>
            </a:tbl>
          </a:graphicData>
        </a:graphic>
      </p:graphicFrame>
      <p:pic>
        <p:nvPicPr>
          <p:cNvPr id="1026" name="Picture 2"/>
          <p:cNvPicPr>
            <a:picLocks noChangeAspect="1" noChangeArrowheads="1"/>
          </p:cNvPicPr>
          <p:nvPr/>
        </p:nvPicPr>
        <p:blipFill>
          <a:blip r:embed="rId2" cstate="print"/>
          <a:srcRect/>
          <a:stretch>
            <a:fillRect/>
          </a:stretch>
        </p:blipFill>
        <p:spPr bwMode="auto">
          <a:xfrm>
            <a:off x="76200" y="3733800"/>
            <a:ext cx="2895600" cy="1353378"/>
          </a:xfrm>
          <a:prstGeom prst="rect">
            <a:avLst/>
          </a:prstGeom>
          <a:noFill/>
          <a:ln w="9525">
            <a:noFill/>
            <a:miter lim="800000"/>
            <a:headEnd/>
            <a:tailEnd/>
          </a:ln>
        </p:spPr>
      </p:pic>
      <p:sp>
        <p:nvSpPr>
          <p:cNvPr id="8" name="Rectangle 7"/>
          <p:cNvSpPr/>
          <p:nvPr/>
        </p:nvSpPr>
        <p:spPr>
          <a:xfrm>
            <a:off x="6019800" y="3657600"/>
            <a:ext cx="2819400" cy="1219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case is concerned is the worst case in which n is a large number (large scale problem)</a:t>
            </a:r>
            <a:endParaRPr 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762000"/>
            <a:ext cx="6934200" cy="701675"/>
          </a:xfrm>
        </p:spPr>
        <p:txBody>
          <a:bodyPr>
            <a:spAutoFit/>
          </a:bodyPr>
          <a:lstStyle/>
          <a:p>
            <a:pPr eaLnBrk="1" hangingPunct="1"/>
            <a:r>
              <a:rPr lang="en-US" sz="4000" b="1" dirty="0" smtClean="0">
                <a:solidFill>
                  <a:schemeClr val="hlink"/>
                </a:solidFill>
                <a:latin typeface="Arial" charset="0"/>
                <a:cs typeface="Arial" charset="0"/>
              </a:rPr>
              <a:t>Objectives</a:t>
            </a:r>
          </a:p>
        </p:txBody>
      </p:sp>
      <p:sp>
        <p:nvSpPr>
          <p:cNvPr id="14339" name="Rectangle 3"/>
          <p:cNvSpPr>
            <a:spLocks noGrp="1" noChangeArrowheads="1"/>
          </p:cNvSpPr>
          <p:nvPr>
            <p:ph idx="1"/>
          </p:nvPr>
        </p:nvSpPr>
        <p:spPr>
          <a:xfrm>
            <a:off x="990600" y="1752600"/>
            <a:ext cx="6934200" cy="4084638"/>
          </a:xfrm>
        </p:spPr>
        <p:txBody>
          <a:bodyPr>
            <a:spAutoFit/>
          </a:bodyPr>
          <a:lstStyle/>
          <a:p>
            <a:pPr eaLnBrk="1" hangingPunct="1"/>
            <a:r>
              <a:rPr lang="en-US" dirty="0" smtClean="0">
                <a:latin typeface="Calibri" pitchFamily="34" charset="0"/>
                <a:cs typeface="Arial" charset="0"/>
              </a:rPr>
              <a:t>Instructor introduction</a:t>
            </a:r>
          </a:p>
          <a:p>
            <a:pPr eaLnBrk="1" hangingPunct="1"/>
            <a:r>
              <a:rPr lang="en-US" dirty="0" smtClean="0">
                <a:latin typeface="Calibri" pitchFamily="34" charset="0"/>
                <a:cs typeface="Arial" charset="0"/>
              </a:rPr>
              <a:t>Course description</a:t>
            </a:r>
          </a:p>
          <a:p>
            <a:pPr eaLnBrk="1" hangingPunct="1"/>
            <a:r>
              <a:rPr lang="en-US" dirty="0" smtClean="0">
                <a:latin typeface="Calibri" pitchFamily="34" charset="0"/>
                <a:cs typeface="Arial" charset="0"/>
              </a:rPr>
              <a:t>Text book(s) &amp; Reference Recourses</a:t>
            </a:r>
          </a:p>
          <a:p>
            <a:pPr eaLnBrk="1" hangingPunct="1"/>
            <a:r>
              <a:rPr lang="en-US" dirty="0" err="1" smtClean="0">
                <a:latin typeface="Calibri" pitchFamily="34" charset="0"/>
                <a:cs typeface="Arial" charset="0"/>
              </a:rPr>
              <a:t>Learing</a:t>
            </a:r>
            <a:r>
              <a:rPr lang="en-US" smtClean="0">
                <a:latin typeface="Calibri" pitchFamily="34" charset="0"/>
                <a:cs typeface="Arial" charset="0"/>
              </a:rPr>
              <a:t> Tools</a:t>
            </a:r>
          </a:p>
          <a:p>
            <a:pPr eaLnBrk="1" hangingPunct="1"/>
            <a:r>
              <a:rPr lang="en-US" smtClean="0">
                <a:latin typeface="Calibri" pitchFamily="34" charset="0"/>
                <a:cs typeface="Arial" charset="0"/>
              </a:rPr>
              <a:t>Requirements of the course</a:t>
            </a:r>
          </a:p>
          <a:p>
            <a:pPr eaLnBrk="1" hangingPunct="1"/>
            <a:r>
              <a:rPr lang="en-US" smtClean="0">
                <a:latin typeface="Calibri" pitchFamily="34" charset="0"/>
                <a:cs typeface="Arial" charset="0"/>
              </a:rPr>
              <a:t>Grading policy</a:t>
            </a:r>
          </a:p>
          <a:p>
            <a:pPr eaLnBrk="1" hangingPunct="1"/>
            <a:r>
              <a:rPr lang="en-US" smtClean="0">
                <a:latin typeface="Calibri" pitchFamily="34" charset="0"/>
                <a:cs typeface="Arial" charset="0"/>
              </a:rPr>
              <a:t>Academic policy</a:t>
            </a: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0" y="256372"/>
            <a:ext cx="9144000" cy="954107"/>
          </a:xfrm>
        </p:spPr>
        <p:txBody>
          <a:bodyPr>
            <a:spAutoFit/>
          </a:bodyPr>
          <a:lstStyle/>
          <a:p>
            <a:r>
              <a:rPr lang="en-US" sz="2800" b="1" dirty="0" smtClean="0">
                <a:solidFill>
                  <a:schemeClr val="hlink"/>
                </a:solidFill>
                <a:latin typeface="Arial" charset="0"/>
                <a:cs typeface="Arial" charset="0"/>
              </a:rPr>
              <a:t>Evaluating algorithm: </a:t>
            </a:r>
            <a:r>
              <a:rPr lang="en-US" altLang="en-US" sz="2800" b="1" dirty="0" smtClean="0">
                <a:solidFill>
                  <a:srgbClr val="0000FF"/>
                </a:solidFill>
                <a:latin typeface="Arial" charset="0"/>
                <a:cs typeface="Arial" charset="0"/>
              </a:rPr>
              <a:t>Mathematical View </a:t>
            </a:r>
            <a:br>
              <a:rPr lang="en-US" altLang="en-US" sz="2800" b="1" dirty="0" smtClean="0">
                <a:solidFill>
                  <a:srgbClr val="0000FF"/>
                </a:solidFill>
                <a:latin typeface="Arial" charset="0"/>
                <a:cs typeface="Arial" charset="0"/>
              </a:rPr>
            </a:br>
            <a:r>
              <a:rPr lang="en-US" sz="2800" b="1" dirty="0" smtClean="0">
                <a:solidFill>
                  <a:schemeClr val="hlink"/>
                </a:solidFill>
                <a:latin typeface="Arial" charset="0"/>
                <a:cs typeface="Arial" charset="0"/>
              </a:rPr>
              <a:t>Big O, Big omega, Big theta Notations</a:t>
            </a:r>
          </a:p>
        </p:txBody>
      </p:sp>
      <p:sp>
        <p:nvSpPr>
          <p:cNvPr id="31747" name="Rectangle 3"/>
          <p:cNvSpPr>
            <a:spLocks noGrp="1"/>
          </p:cNvSpPr>
          <p:nvPr>
            <p:ph type="body" idx="4294967295"/>
          </p:nvPr>
        </p:nvSpPr>
        <p:spPr>
          <a:xfrm>
            <a:off x="457200" y="1376470"/>
            <a:ext cx="8382000" cy="1089529"/>
          </a:xfrm>
          <a:noFill/>
        </p:spPr>
        <p:txBody>
          <a:bodyPr>
            <a:spAutoFit/>
          </a:bodyPr>
          <a:lstStyle/>
          <a:p>
            <a:pPr marL="609600" indent="-609600">
              <a:lnSpc>
                <a:spcPct val="90000"/>
              </a:lnSpc>
            </a:pPr>
            <a:r>
              <a:rPr lang="en-US" sz="2400" b="1" dirty="0" smtClean="0"/>
              <a:t>In general, basic functions </a:t>
            </a:r>
            <a:r>
              <a:rPr lang="en-US" sz="2400" dirty="0" smtClean="0"/>
              <a:t>( n, n</a:t>
            </a:r>
            <a:r>
              <a:rPr lang="en-US" sz="2400" baseline="30000" dirty="0" smtClean="0"/>
              <a:t>2</a:t>
            </a:r>
            <a:r>
              <a:rPr lang="en-US" sz="2400" dirty="0" smtClean="0"/>
              <a:t>,…, log(n), n!,…)</a:t>
            </a:r>
            <a:r>
              <a:rPr lang="en-US" sz="2400" b="1" dirty="0" smtClean="0"/>
              <a:t> are used to describe a algorithm’s complexity and all constants are omitted.</a:t>
            </a:r>
            <a:endParaRPr lang="en-US" sz="2000" b="1" dirty="0" smtClean="0"/>
          </a:p>
        </p:txBody>
      </p:sp>
      <p:cxnSp>
        <p:nvCxnSpPr>
          <p:cNvPr id="5" name="Straight Arrow Connector 4"/>
          <p:cNvCxnSpPr/>
          <p:nvPr/>
        </p:nvCxnSpPr>
        <p:spPr>
          <a:xfrm rot="5400000" flipH="1" flipV="1">
            <a:off x="-647699" y="3839170"/>
            <a:ext cx="28194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62000" y="5248870"/>
            <a:ext cx="4343400" cy="8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0" name="TextBox 7"/>
          <p:cNvSpPr txBox="1">
            <a:spLocks noChangeArrowheads="1"/>
          </p:cNvSpPr>
          <p:nvPr/>
        </p:nvSpPr>
        <p:spPr bwMode="auto">
          <a:xfrm>
            <a:off x="5029200" y="5107582"/>
            <a:ext cx="457200" cy="369888"/>
          </a:xfrm>
          <a:prstGeom prst="rect">
            <a:avLst/>
          </a:prstGeom>
          <a:noFill/>
          <a:ln w="9525">
            <a:noFill/>
            <a:miter lim="800000"/>
            <a:headEnd/>
            <a:tailEnd/>
          </a:ln>
        </p:spPr>
        <p:txBody>
          <a:bodyPr wrap="square">
            <a:spAutoFit/>
          </a:bodyPr>
          <a:lstStyle/>
          <a:p>
            <a:r>
              <a:rPr lang="en-US" dirty="0" smtClean="0"/>
              <a:t>n</a:t>
            </a:r>
            <a:endParaRPr lang="en-US" dirty="0"/>
          </a:p>
        </p:txBody>
      </p:sp>
      <p:sp>
        <p:nvSpPr>
          <p:cNvPr id="31751" name="TextBox 8"/>
          <p:cNvSpPr txBox="1">
            <a:spLocks noChangeArrowheads="1"/>
          </p:cNvSpPr>
          <p:nvPr/>
        </p:nvSpPr>
        <p:spPr bwMode="auto">
          <a:xfrm>
            <a:off x="228600" y="2429470"/>
            <a:ext cx="457200" cy="369888"/>
          </a:xfrm>
          <a:prstGeom prst="rect">
            <a:avLst/>
          </a:prstGeom>
          <a:noFill/>
          <a:ln w="9525">
            <a:noFill/>
            <a:miter lim="800000"/>
            <a:headEnd/>
            <a:tailEnd/>
          </a:ln>
        </p:spPr>
        <p:txBody>
          <a:bodyPr>
            <a:spAutoFit/>
          </a:bodyPr>
          <a:lstStyle/>
          <a:p>
            <a:pPr algn="r"/>
            <a:r>
              <a:rPr lang="en-US" dirty="0"/>
              <a:t>t</a:t>
            </a:r>
          </a:p>
        </p:txBody>
      </p:sp>
      <p:sp>
        <p:nvSpPr>
          <p:cNvPr id="10" name="Oval 9"/>
          <p:cNvSpPr/>
          <p:nvPr/>
        </p:nvSpPr>
        <p:spPr>
          <a:xfrm>
            <a:off x="1752600" y="43344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1981200" y="43344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2209800" y="44106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Oval 12"/>
          <p:cNvSpPr/>
          <p:nvPr/>
        </p:nvSpPr>
        <p:spPr>
          <a:xfrm>
            <a:off x="2286000" y="41820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Oval 14"/>
          <p:cNvSpPr/>
          <p:nvPr/>
        </p:nvSpPr>
        <p:spPr>
          <a:xfrm>
            <a:off x="2667000" y="41058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Oval 15"/>
          <p:cNvSpPr/>
          <p:nvPr/>
        </p:nvSpPr>
        <p:spPr>
          <a:xfrm>
            <a:off x="2743200" y="38772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3124200" y="35724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Oval 17"/>
          <p:cNvSpPr/>
          <p:nvPr/>
        </p:nvSpPr>
        <p:spPr>
          <a:xfrm>
            <a:off x="3200400" y="38772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Oval 18"/>
          <p:cNvSpPr/>
          <p:nvPr/>
        </p:nvSpPr>
        <p:spPr>
          <a:xfrm>
            <a:off x="3505200" y="36486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3581400" y="32676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20"/>
          <p:cNvSpPr/>
          <p:nvPr/>
        </p:nvSpPr>
        <p:spPr>
          <a:xfrm>
            <a:off x="3048000" y="40296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2514600" y="43344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24"/>
          <p:cNvSpPr/>
          <p:nvPr/>
        </p:nvSpPr>
        <p:spPr>
          <a:xfrm>
            <a:off x="1371600" y="2878733"/>
            <a:ext cx="2916238" cy="1608137"/>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26" name="Freeform 25"/>
          <p:cNvSpPr/>
          <p:nvPr/>
        </p:nvSpPr>
        <p:spPr>
          <a:xfrm>
            <a:off x="1143000" y="2124670"/>
            <a:ext cx="3297238" cy="18288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27" name="Freeform 26"/>
          <p:cNvSpPr/>
          <p:nvPr/>
        </p:nvSpPr>
        <p:spPr>
          <a:xfrm>
            <a:off x="1524000" y="3115270"/>
            <a:ext cx="3276600" cy="1676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1771" name="TextBox 28"/>
          <p:cNvSpPr txBox="1">
            <a:spLocks noChangeArrowheads="1"/>
          </p:cNvSpPr>
          <p:nvPr/>
        </p:nvSpPr>
        <p:spPr bwMode="auto">
          <a:xfrm>
            <a:off x="2590800" y="2429470"/>
            <a:ext cx="2590800" cy="369332"/>
          </a:xfrm>
          <a:prstGeom prst="rect">
            <a:avLst/>
          </a:prstGeom>
          <a:noFill/>
          <a:ln w="9525">
            <a:noFill/>
            <a:miter lim="800000"/>
            <a:headEnd/>
            <a:tailEnd/>
          </a:ln>
        </p:spPr>
        <p:txBody>
          <a:bodyPr>
            <a:spAutoFit/>
          </a:bodyPr>
          <a:lstStyle/>
          <a:p>
            <a:r>
              <a:rPr lang="en-US" dirty="0"/>
              <a:t>g2(n), </a:t>
            </a:r>
            <a:r>
              <a:rPr lang="en-US" dirty="0" smtClean="0">
                <a:solidFill>
                  <a:srgbClr val="FF0000"/>
                </a:solidFill>
              </a:rPr>
              <a:t>basic </a:t>
            </a:r>
            <a:r>
              <a:rPr lang="en-US" dirty="0">
                <a:solidFill>
                  <a:srgbClr val="FF0000"/>
                </a:solidFill>
              </a:rPr>
              <a:t>function</a:t>
            </a:r>
            <a:r>
              <a:rPr lang="en-US" dirty="0"/>
              <a:t> </a:t>
            </a:r>
          </a:p>
        </p:txBody>
      </p:sp>
      <p:sp>
        <p:nvSpPr>
          <p:cNvPr id="31772" name="TextBox 29"/>
          <p:cNvSpPr txBox="1">
            <a:spLocks noChangeArrowheads="1"/>
          </p:cNvSpPr>
          <p:nvPr/>
        </p:nvSpPr>
        <p:spPr bwMode="auto">
          <a:xfrm>
            <a:off x="3276600" y="4105870"/>
            <a:ext cx="1828800" cy="646331"/>
          </a:xfrm>
          <a:prstGeom prst="rect">
            <a:avLst/>
          </a:prstGeom>
          <a:noFill/>
          <a:ln w="9525">
            <a:noFill/>
            <a:miter lim="800000"/>
            <a:headEnd/>
            <a:tailEnd/>
          </a:ln>
        </p:spPr>
        <p:txBody>
          <a:bodyPr wrap="square">
            <a:spAutoFit/>
          </a:bodyPr>
          <a:lstStyle/>
          <a:p>
            <a:r>
              <a:rPr lang="en-US" dirty="0"/>
              <a:t>g1 (n</a:t>
            </a:r>
            <a:r>
              <a:rPr lang="en-US" dirty="0" smtClean="0"/>
              <a:t>),</a:t>
            </a:r>
          </a:p>
          <a:p>
            <a:r>
              <a:rPr lang="en-US" dirty="0" smtClean="0"/>
              <a:t> </a:t>
            </a:r>
            <a:r>
              <a:rPr lang="en-US" dirty="0" smtClean="0">
                <a:solidFill>
                  <a:srgbClr val="FF0000"/>
                </a:solidFill>
              </a:rPr>
              <a:t>basic function</a:t>
            </a:r>
            <a:endParaRPr lang="en-US" dirty="0">
              <a:solidFill>
                <a:srgbClr val="FF0000"/>
              </a:solidFill>
            </a:endParaRPr>
          </a:p>
        </p:txBody>
      </p:sp>
      <p:sp>
        <p:nvSpPr>
          <p:cNvPr id="31773" name="TextBox 30"/>
          <p:cNvSpPr txBox="1">
            <a:spLocks noChangeArrowheads="1"/>
          </p:cNvSpPr>
          <p:nvPr/>
        </p:nvSpPr>
        <p:spPr bwMode="auto">
          <a:xfrm>
            <a:off x="228600" y="5562600"/>
            <a:ext cx="5791200" cy="923330"/>
          </a:xfrm>
          <a:prstGeom prst="rect">
            <a:avLst/>
          </a:prstGeom>
          <a:noFill/>
          <a:ln w="9525">
            <a:noFill/>
            <a:miter lim="800000"/>
            <a:headEnd/>
            <a:tailEnd/>
          </a:ln>
        </p:spPr>
        <p:txBody>
          <a:bodyPr wrap="square">
            <a:spAutoFit/>
          </a:bodyPr>
          <a:lstStyle/>
          <a:p>
            <a:pPr algn="ctr"/>
            <a:r>
              <a:rPr lang="en-US" dirty="0" smtClean="0"/>
              <a:t>a</a:t>
            </a:r>
            <a:r>
              <a:rPr lang="en-US" baseline="-25000" dirty="0" smtClean="0"/>
              <a:t>1</a:t>
            </a:r>
            <a:r>
              <a:rPr lang="en-US" dirty="0" smtClean="0"/>
              <a:t>g</a:t>
            </a:r>
            <a:r>
              <a:rPr lang="en-US" baseline="-25000" dirty="0" smtClean="0"/>
              <a:t>1</a:t>
            </a:r>
            <a:r>
              <a:rPr lang="en-US" dirty="0" smtClean="0"/>
              <a:t>(n) &lt;= (t(n) &lt;= a</a:t>
            </a:r>
            <a:r>
              <a:rPr lang="en-US" baseline="-25000" dirty="0" smtClean="0"/>
              <a:t>2</a:t>
            </a:r>
            <a:r>
              <a:rPr lang="en-US" dirty="0" smtClean="0"/>
              <a:t>g</a:t>
            </a:r>
            <a:r>
              <a:rPr lang="en-US" baseline="-25000" dirty="0" smtClean="0"/>
              <a:t>2</a:t>
            </a:r>
            <a:r>
              <a:rPr lang="en-US" dirty="0" smtClean="0"/>
              <a:t>(n)</a:t>
            </a:r>
            <a:endParaRPr lang="en-US" dirty="0" smtClean="0">
              <a:latin typeface="Times New Roman" pitchFamily="18" charset="0"/>
              <a:cs typeface="Times New Roman" pitchFamily="18" charset="0"/>
            </a:endParaRPr>
          </a:p>
          <a:p>
            <a:pPr algn="ctr"/>
            <a:r>
              <a:rPr lang="el-GR" dirty="0" smtClean="0">
                <a:latin typeface="Times New Roman" pitchFamily="18" charset="0"/>
                <a:cs typeface="Times New Roman" pitchFamily="18" charset="0"/>
              </a:rPr>
              <a:t>Ω</a:t>
            </a:r>
            <a:r>
              <a:rPr lang="en-US" dirty="0">
                <a:latin typeface="Times New Roman" pitchFamily="18" charset="0"/>
                <a:cs typeface="Times New Roman" pitchFamily="18" charset="0"/>
              </a:rPr>
              <a:t>(</a:t>
            </a:r>
            <a:r>
              <a:rPr lang="en-US" dirty="0"/>
              <a:t>g</a:t>
            </a:r>
            <a:r>
              <a:rPr lang="en-US" baseline="-25000" dirty="0"/>
              <a:t>1</a:t>
            </a:r>
            <a:r>
              <a:rPr lang="en-US" dirty="0"/>
              <a:t>(n)) &lt;= </a:t>
            </a:r>
            <a:r>
              <a:rPr lang="en-US" dirty="0" smtClean="0"/>
              <a:t>t(n) </a:t>
            </a:r>
            <a:r>
              <a:rPr lang="en-US" dirty="0"/>
              <a:t>&lt;= O(g</a:t>
            </a:r>
            <a:r>
              <a:rPr lang="en-US" baseline="-25000" dirty="0"/>
              <a:t>2</a:t>
            </a:r>
            <a:r>
              <a:rPr lang="en-US" dirty="0"/>
              <a:t>(n</a:t>
            </a:r>
            <a:r>
              <a:rPr lang="en-US" dirty="0" smtClean="0"/>
              <a:t>)) upper bound</a:t>
            </a:r>
            <a:endParaRPr lang="en-US" dirty="0"/>
          </a:p>
          <a:p>
            <a:pPr algn="ctr"/>
            <a:r>
              <a:rPr lang="en-US" dirty="0"/>
              <a:t>If g</a:t>
            </a:r>
            <a:r>
              <a:rPr lang="en-US" baseline="-25000" dirty="0"/>
              <a:t>1</a:t>
            </a:r>
            <a:r>
              <a:rPr lang="en-US" dirty="0"/>
              <a:t>(n)=g</a:t>
            </a:r>
            <a:r>
              <a:rPr lang="en-US" baseline="-25000" dirty="0"/>
              <a:t>2</a:t>
            </a:r>
            <a:r>
              <a:rPr lang="en-US" dirty="0"/>
              <a:t>(n), </a:t>
            </a:r>
            <a:r>
              <a:rPr lang="en-US" dirty="0" smtClean="0"/>
              <a:t>t </a:t>
            </a:r>
            <a:r>
              <a:rPr lang="en-US" dirty="0"/>
              <a:t>belongs to </a:t>
            </a:r>
            <a:r>
              <a:rPr lang="en-US" dirty="0">
                <a:latin typeface="Times New Roman" pitchFamily="18" charset="0"/>
                <a:cs typeface="Times New Roman" pitchFamily="18" charset="0"/>
              </a:rPr>
              <a:t>Ɵ</a:t>
            </a:r>
            <a:r>
              <a:rPr lang="en-US" dirty="0"/>
              <a:t>(g(n))</a:t>
            </a:r>
          </a:p>
        </p:txBody>
      </p:sp>
      <p:sp>
        <p:nvSpPr>
          <p:cNvPr id="30" name="Oval 29"/>
          <p:cNvSpPr/>
          <p:nvPr/>
        </p:nvSpPr>
        <p:spPr>
          <a:xfrm>
            <a:off x="3810000" y="34200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3962400" y="30390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7" name="Picture 2"/>
          <p:cNvPicPr>
            <a:picLocks noChangeAspect="1" noChangeArrowheads="1"/>
          </p:cNvPicPr>
          <p:nvPr/>
        </p:nvPicPr>
        <p:blipFill>
          <a:blip r:embed="rId2" cstate="print"/>
          <a:srcRect/>
          <a:stretch>
            <a:fillRect/>
          </a:stretch>
        </p:blipFill>
        <p:spPr bwMode="auto">
          <a:xfrm>
            <a:off x="6096000" y="2685870"/>
            <a:ext cx="2895600" cy="1353378"/>
          </a:xfrm>
          <a:prstGeom prst="rect">
            <a:avLst/>
          </a:prstGeom>
          <a:noFill/>
          <a:ln w="9525">
            <a:noFill/>
            <a:miter lim="800000"/>
            <a:headEnd/>
            <a:tailEnd/>
          </a:ln>
        </p:spPr>
      </p:pic>
      <p:sp>
        <p:nvSpPr>
          <p:cNvPr id="48" name="TextBox 47"/>
          <p:cNvSpPr txBox="1"/>
          <p:nvPr/>
        </p:nvSpPr>
        <p:spPr>
          <a:xfrm>
            <a:off x="5867400" y="4057471"/>
            <a:ext cx="3200400" cy="1200329"/>
          </a:xfrm>
          <a:prstGeom prst="rect">
            <a:avLst/>
          </a:prstGeom>
          <a:noFill/>
        </p:spPr>
        <p:txBody>
          <a:bodyPr wrap="square" rtlCol="0">
            <a:spAutoFit/>
          </a:bodyPr>
          <a:lstStyle/>
          <a:p>
            <a:r>
              <a:rPr lang="en-US" dirty="0" smtClean="0"/>
              <a:t>0*n + constant &lt;= t(n) &lt;= 1*n</a:t>
            </a:r>
          </a:p>
          <a:p>
            <a:r>
              <a:rPr lang="en-US" dirty="0" smtClean="0"/>
              <a:t>g1(n) = g2(n) = n</a:t>
            </a:r>
          </a:p>
          <a:p>
            <a:pPr>
              <a:buFont typeface="Wingdings"/>
              <a:buChar char="à"/>
            </a:pP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a:t>
            </a:r>
            <a:r>
              <a:rPr lang="en-US" dirty="0" smtClean="0"/>
              <a:t>n) &lt;= t(n) &lt;= O(n)</a:t>
            </a:r>
          </a:p>
          <a:p>
            <a:pPr>
              <a:buFont typeface="Wingdings"/>
              <a:buChar char="à"/>
            </a:pPr>
            <a:r>
              <a:rPr lang="en-US" dirty="0" smtClean="0"/>
              <a:t>t belongs to </a:t>
            </a:r>
            <a:r>
              <a:rPr lang="en-US" dirty="0" smtClean="0">
                <a:latin typeface="Times New Roman" pitchFamily="18" charset="0"/>
                <a:cs typeface="Times New Roman" pitchFamily="18" charset="0"/>
              </a:rPr>
              <a:t>Ɵ</a:t>
            </a:r>
            <a:r>
              <a:rPr lang="en-US" dirty="0" smtClean="0"/>
              <a:t>(n)</a:t>
            </a:r>
            <a:endParaRPr lang="en-US" dirty="0"/>
          </a:p>
        </p:txBody>
      </p:sp>
      <p:sp>
        <p:nvSpPr>
          <p:cNvPr id="49" name="Rectangle 48"/>
          <p:cNvSpPr/>
          <p:nvPr/>
        </p:nvSpPr>
        <p:spPr>
          <a:xfrm>
            <a:off x="1676400" y="4724400"/>
            <a:ext cx="1422184" cy="369332"/>
          </a:xfrm>
          <a:prstGeom prst="rect">
            <a:avLst/>
          </a:prstGeom>
        </p:spPr>
        <p:txBody>
          <a:bodyPr wrap="none">
            <a:spAutoFit/>
          </a:bodyPr>
          <a:lstStyle/>
          <a:p>
            <a:r>
              <a:rPr lang="en-US" dirty="0" smtClean="0">
                <a:latin typeface="Times New Roman" pitchFamily="18" charset="0"/>
                <a:cs typeface="Times New Roman" pitchFamily="18" charset="0"/>
              </a:rPr>
              <a:t>Lower bound</a:t>
            </a:r>
            <a:endParaRPr lang="en-US" dirty="0"/>
          </a:p>
        </p:txBody>
      </p:sp>
      <p:sp>
        <p:nvSpPr>
          <p:cNvPr id="50" name="Rectangle 49"/>
          <p:cNvSpPr/>
          <p:nvPr/>
        </p:nvSpPr>
        <p:spPr>
          <a:xfrm>
            <a:off x="1066800" y="3364468"/>
            <a:ext cx="1396536" cy="369332"/>
          </a:xfrm>
          <a:prstGeom prst="rect">
            <a:avLst/>
          </a:prstGeom>
        </p:spPr>
        <p:txBody>
          <a:bodyPr wrap="none">
            <a:spAutoFit/>
          </a:bodyPr>
          <a:lstStyle/>
          <a:p>
            <a:r>
              <a:rPr lang="en-US" dirty="0" smtClean="0">
                <a:latin typeface="Times New Roman" pitchFamily="18" charset="0"/>
                <a:cs typeface="Times New Roman" pitchFamily="18" charset="0"/>
              </a:rPr>
              <a:t>Upper bound</a:t>
            </a:r>
            <a:endParaRPr 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228600"/>
            <a:ext cx="9144000" cy="715962"/>
          </a:xfrm>
        </p:spPr>
        <p:txBody>
          <a:bodyPr/>
          <a:lstStyle/>
          <a:p>
            <a:r>
              <a:rPr lang="en-US" sz="2800" b="1" dirty="0" smtClean="0">
                <a:solidFill>
                  <a:schemeClr val="hlink"/>
                </a:solidFill>
                <a:latin typeface="Arial" charset="0"/>
                <a:cs typeface="Arial" charset="0"/>
              </a:rPr>
              <a:t>Evaluating algorithm: </a:t>
            </a:r>
            <a:r>
              <a:rPr lang="en-US" altLang="en-US" sz="2800" b="1" dirty="0" smtClean="0">
                <a:solidFill>
                  <a:srgbClr val="0000FF"/>
                </a:solidFill>
                <a:latin typeface="Arial" charset="0"/>
                <a:cs typeface="Arial" charset="0"/>
              </a:rPr>
              <a:t>Mathematical View </a:t>
            </a:r>
            <a:br>
              <a:rPr lang="en-US" altLang="en-US" sz="2800" b="1" dirty="0" smtClean="0">
                <a:solidFill>
                  <a:srgbClr val="0000FF"/>
                </a:solidFill>
                <a:latin typeface="Arial" charset="0"/>
                <a:cs typeface="Arial" charset="0"/>
              </a:rPr>
            </a:br>
            <a:r>
              <a:rPr lang="en-US" sz="2800" b="1" dirty="0" smtClean="0">
                <a:solidFill>
                  <a:schemeClr val="hlink"/>
                </a:solidFill>
                <a:latin typeface="Arial" charset="0"/>
                <a:cs typeface="Arial" charset="0"/>
              </a:rPr>
              <a:t>Big O, Big omega, Big theta Notations</a:t>
            </a:r>
            <a:endParaRPr lang="en-US" altLang="en-US" sz="2800" b="1" dirty="0" smtClean="0">
              <a:solidFill>
                <a:srgbClr val="0000FF"/>
              </a:solidFill>
              <a:latin typeface="Arial" charset="0"/>
              <a:cs typeface="Arial" charset="0"/>
            </a:endParaRPr>
          </a:p>
        </p:txBody>
      </p:sp>
      <p:pic>
        <p:nvPicPr>
          <p:cNvPr id="16387" name="Picture 5"/>
          <p:cNvPicPr>
            <a:picLocks noChangeAspect="1" noChangeArrowheads="1"/>
          </p:cNvPicPr>
          <p:nvPr/>
        </p:nvPicPr>
        <p:blipFill>
          <a:blip r:embed="rId3" cstate="print"/>
          <a:srcRect/>
          <a:stretch>
            <a:fillRect/>
          </a:stretch>
        </p:blipFill>
        <p:spPr bwMode="auto">
          <a:xfrm>
            <a:off x="533400" y="1230868"/>
            <a:ext cx="4457700" cy="4927730"/>
          </a:xfrm>
          <a:prstGeom prst="rect">
            <a:avLst/>
          </a:prstGeom>
          <a:noFill/>
          <a:ln w="9525">
            <a:noFill/>
            <a:miter lim="800000"/>
            <a:headEnd/>
            <a:tailEnd/>
          </a:ln>
        </p:spPr>
      </p:pic>
      <p:sp>
        <p:nvSpPr>
          <p:cNvPr id="5" name="TextBox 4"/>
          <p:cNvSpPr txBox="1"/>
          <p:nvPr/>
        </p:nvSpPr>
        <p:spPr>
          <a:xfrm>
            <a:off x="914400" y="6260068"/>
            <a:ext cx="4191000" cy="369332"/>
          </a:xfrm>
          <a:prstGeom prst="rect">
            <a:avLst/>
          </a:prstGeom>
          <a:noFill/>
        </p:spPr>
        <p:txBody>
          <a:bodyPr wrap="square" rtlCol="0">
            <a:spAutoFit/>
          </a:bodyPr>
          <a:lstStyle/>
          <a:p>
            <a:pPr algn="ctr"/>
            <a:r>
              <a:rPr lang="en-US" b="1" dirty="0" smtClean="0">
                <a:solidFill>
                  <a:srgbClr val="FF0000"/>
                </a:solidFill>
              </a:rPr>
              <a:t>Growths of basic functions</a:t>
            </a:r>
            <a:endParaRPr lang="en-US" b="1" dirty="0">
              <a:solidFill>
                <a:srgbClr val="FF0000"/>
              </a:solidFill>
            </a:endParaRPr>
          </a:p>
        </p:txBody>
      </p:sp>
      <p:sp>
        <p:nvSpPr>
          <p:cNvPr id="6" name="Rectangle 5"/>
          <p:cNvSpPr/>
          <p:nvPr/>
        </p:nvSpPr>
        <p:spPr>
          <a:xfrm>
            <a:off x="5257800" y="2743200"/>
            <a:ext cx="3657600" cy="22098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400" dirty="0" smtClean="0"/>
              <a:t>Both algorithm 1 and algorithm 2 solve the same problem.</a:t>
            </a:r>
          </a:p>
          <a:p>
            <a:pPr>
              <a:buFontTx/>
              <a:buChar char="-"/>
            </a:pPr>
            <a:r>
              <a:rPr lang="en-US" sz="2400" dirty="0" smtClean="0"/>
              <a:t>Algorithm 1 should be chosen if O(t1(n)) &lt; O(t2(n)) </a:t>
            </a:r>
            <a:endParaRPr lang="en-US" sz="2400"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14400" y="471488"/>
            <a:ext cx="7239000" cy="519112"/>
          </a:xfrm>
        </p:spPr>
        <p:txBody>
          <a:bodyPr>
            <a:spAutoFit/>
          </a:bodyPr>
          <a:lstStyle/>
          <a:p>
            <a:r>
              <a:rPr lang="en-US" sz="2800" b="1" smtClean="0">
                <a:solidFill>
                  <a:schemeClr val="hlink"/>
                </a:solidFill>
                <a:latin typeface="Arial" charset="0"/>
                <a:cs typeface="Arial" charset="0"/>
              </a:rPr>
              <a:t>Bài tập</a:t>
            </a:r>
          </a:p>
        </p:txBody>
      </p:sp>
      <p:sp>
        <p:nvSpPr>
          <p:cNvPr id="32771" name="Rectangle 3"/>
          <p:cNvSpPr>
            <a:spLocks noGrp="1"/>
          </p:cNvSpPr>
          <p:nvPr>
            <p:ph type="body" idx="4294967295"/>
          </p:nvPr>
        </p:nvSpPr>
        <p:spPr>
          <a:xfrm>
            <a:off x="457200" y="1422400"/>
            <a:ext cx="8382000" cy="3675063"/>
          </a:xfrm>
          <a:noFill/>
        </p:spPr>
        <p:txBody>
          <a:bodyPr>
            <a:spAutoFit/>
          </a:bodyPr>
          <a:lstStyle/>
          <a:p>
            <a:pPr marL="609600" indent="-609600">
              <a:lnSpc>
                <a:spcPct val="90000"/>
              </a:lnSpc>
            </a:pPr>
            <a:r>
              <a:rPr lang="en-US" sz="2400" dirty="0" smtClean="0"/>
              <a:t>F(n) = n</a:t>
            </a:r>
            <a:r>
              <a:rPr lang="en-US" sz="2400" baseline="30000" dirty="0" smtClean="0"/>
              <a:t>3</a:t>
            </a:r>
            <a:r>
              <a:rPr lang="en-US" sz="2400" dirty="0" smtClean="0"/>
              <a:t> + 6n</a:t>
            </a:r>
            <a:r>
              <a:rPr lang="en-US" sz="2400" baseline="30000" dirty="0" smtClean="0"/>
              <a:t>2</a:t>
            </a:r>
            <a:r>
              <a:rPr lang="en-US" sz="2400" dirty="0" smtClean="0"/>
              <a:t> +7 &lt;= n</a:t>
            </a:r>
            <a:r>
              <a:rPr lang="en-US" sz="2400" baseline="30000" dirty="0" smtClean="0"/>
              <a:t>3</a:t>
            </a:r>
            <a:r>
              <a:rPr lang="en-US" sz="2400" dirty="0" smtClean="0"/>
              <a:t> + 6n</a:t>
            </a:r>
            <a:r>
              <a:rPr lang="en-US" sz="2400" baseline="30000" dirty="0" smtClean="0"/>
              <a:t>3</a:t>
            </a:r>
            <a:r>
              <a:rPr lang="en-US" sz="2400" dirty="0" smtClean="0"/>
              <a:t> + 7n</a:t>
            </a:r>
            <a:r>
              <a:rPr lang="en-US" sz="2400" baseline="30000" dirty="0" smtClean="0"/>
              <a:t>3</a:t>
            </a:r>
            <a:r>
              <a:rPr lang="en-US" sz="2400" dirty="0" smtClean="0"/>
              <a:t> &lt;= 14n</a:t>
            </a:r>
            <a:r>
              <a:rPr lang="en-US" sz="2400" baseline="30000" dirty="0" smtClean="0"/>
              <a:t>3</a:t>
            </a:r>
            <a:r>
              <a:rPr lang="en-US" sz="2400" dirty="0" smtClean="0"/>
              <a:t> </a:t>
            </a:r>
            <a:r>
              <a:rPr lang="en-US" sz="2400" dirty="0" smtClean="0">
                <a:sym typeface="Wingdings" pitchFamily="2" charset="2"/>
              </a:rPr>
              <a:t> O(n</a:t>
            </a:r>
            <a:r>
              <a:rPr lang="en-US" sz="2400" baseline="30000" dirty="0" smtClean="0">
                <a:sym typeface="Wingdings" pitchFamily="2" charset="2"/>
              </a:rPr>
              <a:t>3</a:t>
            </a:r>
            <a:r>
              <a:rPr lang="en-US" sz="2400" dirty="0" smtClean="0">
                <a:sym typeface="Wingdings" pitchFamily="2" charset="2"/>
              </a:rPr>
              <a:t>)</a:t>
            </a:r>
          </a:p>
          <a:p>
            <a:pPr marL="609600" indent="-609600">
              <a:lnSpc>
                <a:spcPct val="90000"/>
              </a:lnSpc>
            </a:pPr>
            <a:r>
              <a:rPr lang="en-US" sz="2400" dirty="0" smtClean="0"/>
              <a:t>F(n) = n</a:t>
            </a:r>
            <a:r>
              <a:rPr lang="en-US" sz="2400" baseline="30000" dirty="0" smtClean="0"/>
              <a:t>3</a:t>
            </a:r>
            <a:r>
              <a:rPr lang="en-US" sz="2400" dirty="0" smtClean="0"/>
              <a:t>/8 + 6n</a:t>
            </a:r>
            <a:r>
              <a:rPr lang="en-US" sz="2400" baseline="30000" dirty="0" smtClean="0"/>
              <a:t>2</a:t>
            </a:r>
            <a:r>
              <a:rPr lang="en-US" sz="2400" dirty="0" smtClean="0"/>
              <a:t> +7  </a:t>
            </a:r>
            <a:r>
              <a:rPr lang="en-US" sz="2400" dirty="0" smtClean="0">
                <a:sym typeface="Wingdings" pitchFamily="2" charset="2"/>
              </a:rPr>
              <a:t> O(?)</a:t>
            </a:r>
          </a:p>
          <a:p>
            <a:pPr marL="609600" indent="-609600">
              <a:lnSpc>
                <a:spcPct val="90000"/>
              </a:lnSpc>
            </a:pPr>
            <a:r>
              <a:rPr lang="en-US" sz="2400" dirty="0" smtClean="0"/>
              <a:t>F(n) = n + log(n) &lt;= n + n &lt;= 2n</a:t>
            </a:r>
            <a:r>
              <a:rPr lang="en-US" sz="2400" dirty="0" smtClean="0">
                <a:sym typeface="Wingdings" pitchFamily="2" charset="2"/>
              </a:rPr>
              <a:t> O(n)</a:t>
            </a:r>
          </a:p>
          <a:p>
            <a:pPr marL="609600" indent="-609600">
              <a:lnSpc>
                <a:spcPct val="90000"/>
              </a:lnSpc>
            </a:pPr>
            <a:r>
              <a:rPr lang="en-US" sz="2400" dirty="0" smtClean="0">
                <a:sym typeface="Wingdings" pitchFamily="2" charset="2"/>
              </a:rPr>
              <a:t>F(n) = log(n) + 1000000  1000000xO(1)  O(1)</a:t>
            </a:r>
          </a:p>
          <a:p>
            <a:pPr marL="609600" indent="-609600">
              <a:lnSpc>
                <a:spcPct val="90000"/>
              </a:lnSpc>
            </a:pPr>
            <a:r>
              <a:rPr lang="en-US" sz="2400" dirty="0" err="1" smtClean="0">
                <a:sym typeface="Wingdings" pitchFamily="2" charset="2"/>
              </a:rPr>
              <a:t>Hai</a:t>
            </a:r>
            <a:r>
              <a:rPr lang="en-US" sz="2400" dirty="0" smtClean="0">
                <a:sym typeface="Wingdings" pitchFamily="2" charset="2"/>
              </a:rPr>
              <a:t> </a:t>
            </a:r>
            <a:r>
              <a:rPr lang="en-US" sz="2400" dirty="0" err="1" smtClean="0">
                <a:sym typeface="Wingdings" pitchFamily="2" charset="2"/>
              </a:rPr>
              <a:t>giải</a:t>
            </a:r>
            <a:r>
              <a:rPr lang="en-US" sz="2400" dirty="0" smtClean="0">
                <a:sym typeface="Wingdings" pitchFamily="2" charset="2"/>
              </a:rPr>
              <a:t> </a:t>
            </a:r>
            <a:r>
              <a:rPr lang="en-US" sz="2400" dirty="0" err="1" smtClean="0">
                <a:sym typeface="Wingdings" pitchFamily="2" charset="2"/>
              </a:rPr>
              <a:t>thuật</a:t>
            </a:r>
            <a:r>
              <a:rPr lang="en-US" sz="2400" dirty="0" smtClean="0">
                <a:sym typeface="Wingdings" pitchFamily="2" charset="2"/>
              </a:rPr>
              <a:t> </a:t>
            </a:r>
            <a:r>
              <a:rPr lang="en-US" sz="2400" dirty="0" err="1" smtClean="0">
                <a:sym typeface="Wingdings" pitchFamily="2" charset="2"/>
              </a:rPr>
              <a:t>cho</a:t>
            </a:r>
            <a:r>
              <a:rPr lang="en-US" sz="2400" dirty="0" smtClean="0">
                <a:sym typeface="Wingdings" pitchFamily="2" charset="2"/>
              </a:rPr>
              <a:t> </a:t>
            </a:r>
            <a:r>
              <a:rPr lang="en-US" sz="2400" dirty="0" err="1" smtClean="0">
                <a:sym typeface="Wingdings" pitchFamily="2" charset="2"/>
              </a:rPr>
              <a:t>cùng</a:t>
            </a:r>
            <a:r>
              <a:rPr lang="en-US" sz="2400" dirty="0" smtClean="0">
                <a:sym typeface="Wingdings" pitchFamily="2" charset="2"/>
              </a:rPr>
              <a:t> </a:t>
            </a:r>
            <a:r>
              <a:rPr lang="en-US" sz="2400" dirty="0" err="1" smtClean="0">
                <a:sym typeface="Wingdings" pitchFamily="2" charset="2"/>
              </a:rPr>
              <a:t>một</a:t>
            </a:r>
            <a:r>
              <a:rPr lang="en-US" sz="2400" dirty="0" smtClean="0">
                <a:sym typeface="Wingdings" pitchFamily="2" charset="2"/>
              </a:rPr>
              <a:t> </a:t>
            </a:r>
            <a:r>
              <a:rPr lang="en-US" sz="2400" dirty="0" err="1" smtClean="0">
                <a:sym typeface="Wingdings" pitchFamily="2" charset="2"/>
              </a:rPr>
              <a:t>mục</a:t>
            </a:r>
            <a:r>
              <a:rPr lang="en-US" sz="2400" dirty="0" smtClean="0">
                <a:sym typeface="Wingdings" pitchFamily="2" charset="2"/>
              </a:rPr>
              <a:t> </a:t>
            </a:r>
            <a:r>
              <a:rPr lang="en-US" sz="2400" dirty="0" err="1" smtClean="0">
                <a:sym typeface="Wingdings" pitchFamily="2" charset="2"/>
              </a:rPr>
              <a:t>đích</a:t>
            </a:r>
            <a:r>
              <a:rPr lang="en-US" sz="2400" dirty="0" smtClean="0">
                <a:sym typeface="Wingdings" pitchFamily="2" charset="2"/>
              </a:rPr>
              <a:t> </a:t>
            </a:r>
            <a:r>
              <a:rPr lang="en-US" sz="2400" dirty="0" err="1" smtClean="0">
                <a:sym typeface="Wingdings" pitchFamily="2" charset="2"/>
              </a:rPr>
              <a:t>có</a:t>
            </a:r>
            <a:r>
              <a:rPr lang="en-US" sz="2400" dirty="0" smtClean="0">
                <a:sym typeface="Wingdings" pitchFamily="2" charset="2"/>
              </a:rPr>
              <a:t> </a:t>
            </a:r>
            <a:r>
              <a:rPr lang="en-US" sz="2400" dirty="0" err="1" smtClean="0">
                <a:sym typeface="Wingdings" pitchFamily="2" charset="2"/>
              </a:rPr>
              <a:t>hai</a:t>
            </a:r>
            <a:r>
              <a:rPr lang="en-US" sz="2400" dirty="0" smtClean="0">
                <a:sym typeface="Wingdings" pitchFamily="2" charset="2"/>
              </a:rPr>
              <a:t> </a:t>
            </a:r>
            <a:r>
              <a:rPr lang="en-US" sz="2400" dirty="0" err="1" smtClean="0">
                <a:sym typeface="Wingdings" pitchFamily="2" charset="2"/>
              </a:rPr>
              <a:t>hàm</a:t>
            </a:r>
            <a:r>
              <a:rPr lang="en-US" sz="2400" dirty="0" smtClean="0">
                <a:sym typeface="Wingdings" pitchFamily="2" charset="2"/>
              </a:rPr>
              <a:t> chi </a:t>
            </a:r>
            <a:r>
              <a:rPr lang="en-US" sz="2400" dirty="0" err="1" smtClean="0">
                <a:sym typeface="Wingdings" pitchFamily="2" charset="2"/>
              </a:rPr>
              <a:t>phí</a:t>
            </a:r>
            <a:r>
              <a:rPr lang="en-US" sz="2400" dirty="0" smtClean="0">
                <a:sym typeface="Wingdings" pitchFamily="2" charset="2"/>
              </a:rPr>
              <a:t>:</a:t>
            </a:r>
          </a:p>
          <a:p>
            <a:pPr marL="609600" indent="-609600">
              <a:lnSpc>
                <a:spcPct val="90000"/>
              </a:lnSpc>
              <a:buFont typeface="Arial" charset="0"/>
              <a:buNone/>
            </a:pPr>
            <a:r>
              <a:rPr lang="en-US" sz="2400" dirty="0" smtClean="0">
                <a:sym typeface="Wingdings" pitchFamily="2" charset="2"/>
              </a:rPr>
              <a:t>          GT1: F(n) = 8n</a:t>
            </a:r>
            <a:r>
              <a:rPr lang="en-US" sz="2400" baseline="30000" dirty="0" smtClean="0">
                <a:sym typeface="Wingdings" pitchFamily="2" charset="2"/>
              </a:rPr>
              <a:t>2</a:t>
            </a:r>
            <a:r>
              <a:rPr lang="en-US" sz="2400" dirty="0" smtClean="0">
                <a:sym typeface="Wingdings" pitchFamily="2" charset="2"/>
              </a:rPr>
              <a:t> – 2000n -7  O(n</a:t>
            </a:r>
            <a:r>
              <a:rPr lang="en-US" sz="2400" baseline="30000" dirty="0" smtClean="0">
                <a:sym typeface="Wingdings" pitchFamily="2" charset="2"/>
              </a:rPr>
              <a:t>2</a:t>
            </a:r>
            <a:r>
              <a:rPr lang="en-US" sz="2400" dirty="0" smtClean="0">
                <a:sym typeface="Wingdings" pitchFamily="2" charset="2"/>
              </a:rPr>
              <a:t>)</a:t>
            </a:r>
          </a:p>
          <a:p>
            <a:pPr marL="609600" indent="-609600">
              <a:lnSpc>
                <a:spcPct val="90000"/>
              </a:lnSpc>
              <a:buFont typeface="Arial" charset="0"/>
              <a:buNone/>
            </a:pPr>
            <a:r>
              <a:rPr lang="en-US" sz="2400" dirty="0" smtClean="0">
                <a:sym typeface="Wingdings" pitchFamily="2" charset="2"/>
              </a:rPr>
              <a:t>          GT2: G(n) = 6nlog(n) + 8000  O(</a:t>
            </a:r>
            <a:r>
              <a:rPr lang="en-US" sz="2400" dirty="0" err="1" smtClean="0">
                <a:sym typeface="Wingdings" pitchFamily="2" charset="2"/>
              </a:rPr>
              <a:t>nlogn</a:t>
            </a:r>
            <a:r>
              <a:rPr lang="en-US" sz="2400" dirty="0" smtClean="0">
                <a:sym typeface="Wingdings" pitchFamily="2" charset="2"/>
              </a:rPr>
              <a:t>)</a:t>
            </a:r>
          </a:p>
          <a:p>
            <a:pPr marL="609600" indent="-609600">
              <a:lnSpc>
                <a:spcPct val="90000"/>
              </a:lnSpc>
              <a:buFont typeface="Arial" charset="0"/>
              <a:buNone/>
            </a:pPr>
            <a:r>
              <a:rPr lang="en-US" sz="2400" dirty="0" smtClean="0">
                <a:sym typeface="Wingdings" pitchFamily="2" charset="2"/>
              </a:rPr>
              <a:t>          </a:t>
            </a:r>
            <a:r>
              <a:rPr lang="en-US" sz="2400" dirty="0" err="1" smtClean="0">
                <a:sym typeface="Wingdings" pitchFamily="2" charset="2"/>
              </a:rPr>
              <a:t>Giải</a:t>
            </a:r>
            <a:r>
              <a:rPr lang="en-US" sz="2400" dirty="0" smtClean="0">
                <a:sym typeface="Wingdings" pitchFamily="2" charset="2"/>
              </a:rPr>
              <a:t> </a:t>
            </a:r>
            <a:r>
              <a:rPr lang="en-US" sz="2400" dirty="0" err="1" smtClean="0">
                <a:sym typeface="Wingdings" pitchFamily="2" charset="2"/>
              </a:rPr>
              <a:t>thuật</a:t>
            </a:r>
            <a:r>
              <a:rPr lang="en-US" sz="2400" dirty="0" smtClean="0">
                <a:sym typeface="Wingdings" pitchFamily="2" charset="2"/>
              </a:rPr>
              <a:t> </a:t>
            </a:r>
            <a:r>
              <a:rPr lang="en-US" sz="2400" dirty="0" err="1" smtClean="0">
                <a:sym typeface="Wingdings" pitchFamily="2" charset="2"/>
              </a:rPr>
              <a:t>nào</a:t>
            </a:r>
            <a:r>
              <a:rPr lang="en-US" sz="2400" dirty="0" smtClean="0">
                <a:sym typeface="Wingdings" pitchFamily="2" charset="2"/>
              </a:rPr>
              <a:t> </a:t>
            </a:r>
            <a:r>
              <a:rPr lang="en-US" sz="2400" dirty="0" err="1" smtClean="0">
                <a:sym typeface="Wingdings" pitchFamily="2" charset="2"/>
              </a:rPr>
              <a:t>tốt</a:t>
            </a:r>
            <a:r>
              <a:rPr lang="en-US" sz="2400" dirty="0" smtClean="0">
                <a:sym typeface="Wingdings" pitchFamily="2" charset="2"/>
              </a:rPr>
              <a:t> </a:t>
            </a:r>
            <a:r>
              <a:rPr lang="en-US" sz="2400" dirty="0" err="1" smtClean="0">
                <a:sym typeface="Wingdings" pitchFamily="2" charset="2"/>
              </a:rPr>
              <a:t>hơn</a:t>
            </a:r>
            <a:r>
              <a:rPr lang="en-US" sz="2400" dirty="0" smtClean="0">
                <a:sym typeface="Wingdings" pitchFamily="2" charset="2"/>
              </a:rPr>
              <a:t>?</a:t>
            </a:r>
          </a:p>
          <a:p>
            <a:pPr marL="609600" indent="-609600">
              <a:lnSpc>
                <a:spcPct val="90000"/>
              </a:lnSpc>
            </a:pPr>
            <a:endParaRPr lang="en-US" sz="2400" dirty="0" smtClean="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914400" y="471815"/>
            <a:ext cx="7239000" cy="523220"/>
          </a:xfrm>
        </p:spPr>
        <p:txBody>
          <a:bodyPr>
            <a:spAutoFit/>
          </a:bodyPr>
          <a:lstStyle/>
          <a:p>
            <a:r>
              <a:rPr lang="en-US" sz="2800" b="1" dirty="0" smtClean="0">
                <a:solidFill>
                  <a:schemeClr val="hlink"/>
                </a:solidFill>
                <a:latin typeface="Arial" charset="0"/>
                <a:cs typeface="Arial" charset="0"/>
              </a:rPr>
              <a:t>Evaluating algorithm: Code View</a:t>
            </a:r>
          </a:p>
        </p:txBody>
      </p:sp>
      <p:sp>
        <p:nvSpPr>
          <p:cNvPr id="33795" name="Rectangle 3"/>
          <p:cNvSpPr>
            <a:spLocks noGrp="1"/>
          </p:cNvSpPr>
          <p:nvPr>
            <p:ph type="body" idx="4294967295"/>
          </p:nvPr>
        </p:nvSpPr>
        <p:spPr>
          <a:xfrm>
            <a:off x="381000" y="1615416"/>
            <a:ext cx="8382000" cy="4099584"/>
          </a:xfrm>
          <a:noFill/>
        </p:spPr>
        <p:txBody>
          <a:bodyPr>
            <a:spAutoFit/>
          </a:bodyPr>
          <a:lstStyle/>
          <a:p>
            <a:pPr marL="609600" indent="-609600">
              <a:lnSpc>
                <a:spcPct val="90000"/>
              </a:lnSpc>
              <a:buNone/>
            </a:pPr>
            <a:r>
              <a:rPr lang="en-US" sz="2800" b="1" dirty="0" smtClean="0"/>
              <a:t>How to find Big O in codes?</a:t>
            </a:r>
          </a:p>
          <a:p>
            <a:pPr marL="609600" indent="-609600">
              <a:lnSpc>
                <a:spcPct val="90000"/>
              </a:lnSpc>
              <a:buFontTx/>
              <a:buChar char="-"/>
            </a:pPr>
            <a:r>
              <a:rPr lang="en-US" sz="2800" b="1" dirty="0" smtClean="0"/>
              <a:t>Each simple statement (assignment, comparison, function call) is an execution unit.</a:t>
            </a:r>
          </a:p>
          <a:p>
            <a:pPr marL="609600" indent="-609600">
              <a:lnSpc>
                <a:spcPct val="90000"/>
              </a:lnSpc>
              <a:buFontTx/>
              <a:buChar char="-"/>
            </a:pPr>
            <a:r>
              <a:rPr lang="en-US" sz="2800" b="1" dirty="0" smtClean="0"/>
              <a:t>We can see on loops to determine Big O of a specific code.</a:t>
            </a:r>
          </a:p>
          <a:p>
            <a:pPr marL="609600" indent="-609600">
              <a:lnSpc>
                <a:spcPct val="90000"/>
              </a:lnSpc>
              <a:buNone/>
            </a:pPr>
            <a:r>
              <a:rPr lang="en-US" sz="2800" b="1" u="sng" dirty="0" smtClean="0"/>
              <a:t>Example</a:t>
            </a:r>
            <a:r>
              <a:rPr lang="en-US" sz="2800" b="1" dirty="0" smtClean="0"/>
              <a:t>:  for (</a:t>
            </a:r>
            <a:r>
              <a:rPr lang="en-US" sz="2800" b="1" dirty="0" err="1" smtClean="0">
                <a:solidFill>
                  <a:srgbClr val="0000CC"/>
                </a:solidFill>
              </a:rPr>
              <a:t>i</a:t>
            </a:r>
            <a:r>
              <a:rPr lang="en-US" sz="2800" b="1" dirty="0" smtClean="0">
                <a:solidFill>
                  <a:srgbClr val="0000CC"/>
                </a:solidFill>
              </a:rPr>
              <a:t>=0</a:t>
            </a:r>
            <a:r>
              <a:rPr lang="en-US" sz="2800" b="1" dirty="0" smtClean="0"/>
              <a:t>; </a:t>
            </a:r>
            <a:r>
              <a:rPr lang="en-US" sz="2800" b="1" dirty="0" err="1" smtClean="0">
                <a:solidFill>
                  <a:srgbClr val="009900"/>
                </a:solidFill>
              </a:rPr>
              <a:t>i</a:t>
            </a:r>
            <a:r>
              <a:rPr lang="en-US" sz="2800" b="1" dirty="0" smtClean="0">
                <a:solidFill>
                  <a:srgbClr val="009900"/>
                </a:solidFill>
              </a:rPr>
              <a:t>&lt;n</a:t>
            </a:r>
            <a:r>
              <a:rPr lang="en-US" sz="2800" b="1" dirty="0" smtClean="0"/>
              <a:t>; </a:t>
            </a:r>
            <a:r>
              <a:rPr lang="en-US" sz="2800" b="1" dirty="0" err="1" smtClean="0">
                <a:solidFill>
                  <a:srgbClr val="0000CC"/>
                </a:solidFill>
              </a:rPr>
              <a:t>i</a:t>
            </a:r>
            <a:r>
              <a:rPr lang="en-US" sz="2800" b="1" dirty="0" smtClean="0">
                <a:solidFill>
                  <a:srgbClr val="0000CC"/>
                </a:solidFill>
              </a:rPr>
              <a:t>++</a:t>
            </a:r>
            <a:r>
              <a:rPr lang="en-US" sz="2800" b="1" dirty="0" smtClean="0"/>
              <a:t>) </a:t>
            </a:r>
            <a:r>
              <a:rPr lang="en-US" sz="2800" b="1" dirty="0" smtClean="0">
                <a:solidFill>
                  <a:srgbClr val="FF0000"/>
                </a:solidFill>
              </a:rPr>
              <a:t>input</a:t>
            </a:r>
            <a:r>
              <a:rPr lang="en-US" sz="2800" b="1" dirty="0" smtClean="0"/>
              <a:t> a[</a:t>
            </a:r>
            <a:r>
              <a:rPr lang="en-US" sz="2800" b="1" dirty="0" err="1" smtClean="0"/>
              <a:t>i</a:t>
            </a:r>
            <a:r>
              <a:rPr lang="en-US" sz="2800" b="1" dirty="0" smtClean="0"/>
              <a:t>]; </a:t>
            </a:r>
            <a:r>
              <a:rPr lang="en-US" sz="2800" b="1" dirty="0" smtClean="0">
                <a:sym typeface="Wingdings" pitchFamily="2" charset="2"/>
              </a:rPr>
              <a:t> O(n)</a:t>
            </a:r>
          </a:p>
          <a:p>
            <a:pPr marL="609600" indent="-609600">
              <a:lnSpc>
                <a:spcPct val="90000"/>
              </a:lnSpc>
              <a:buFontTx/>
              <a:buChar char="-"/>
            </a:pPr>
            <a:r>
              <a:rPr lang="en-US" sz="2800" b="1" dirty="0" smtClean="0"/>
              <a:t>An </a:t>
            </a:r>
            <a:r>
              <a:rPr lang="en-US" sz="2800" b="1" dirty="0" smtClean="0">
                <a:solidFill>
                  <a:srgbClr val="0000CC"/>
                </a:solidFill>
              </a:rPr>
              <a:t>assignment</a:t>
            </a:r>
            <a:r>
              <a:rPr lang="en-US" sz="2800" b="1" dirty="0" smtClean="0"/>
              <a:t> is an execution unit</a:t>
            </a:r>
          </a:p>
          <a:p>
            <a:pPr marL="609600" indent="-609600">
              <a:lnSpc>
                <a:spcPct val="90000"/>
              </a:lnSpc>
              <a:buFontTx/>
              <a:buChar char="-"/>
            </a:pPr>
            <a:r>
              <a:rPr lang="en-US" sz="2800" b="1" dirty="0" smtClean="0"/>
              <a:t>A </a:t>
            </a:r>
            <a:r>
              <a:rPr lang="en-US" sz="2800" b="1" dirty="0" smtClean="0">
                <a:solidFill>
                  <a:srgbClr val="009900"/>
                </a:solidFill>
              </a:rPr>
              <a:t>comparison</a:t>
            </a:r>
            <a:r>
              <a:rPr lang="en-US" sz="2800" b="1" dirty="0" smtClean="0"/>
              <a:t>  is an execution unit</a:t>
            </a:r>
          </a:p>
          <a:p>
            <a:pPr marL="609600" indent="-609600">
              <a:lnSpc>
                <a:spcPct val="90000"/>
              </a:lnSpc>
              <a:buFontTx/>
              <a:buChar char="-"/>
            </a:pPr>
            <a:r>
              <a:rPr lang="en-US" sz="2800" b="1" dirty="0" smtClean="0"/>
              <a:t>An </a:t>
            </a:r>
            <a:r>
              <a:rPr lang="en-US" sz="2800" b="1" dirty="0" smtClean="0">
                <a:solidFill>
                  <a:srgbClr val="FF0000"/>
                </a:solidFill>
              </a:rPr>
              <a:t>access on a device </a:t>
            </a:r>
            <a:r>
              <a:rPr lang="en-US" sz="2800" b="1" dirty="0" smtClean="0"/>
              <a:t>is an execution unit</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914400" y="471815"/>
            <a:ext cx="7239000" cy="523220"/>
          </a:xfrm>
        </p:spPr>
        <p:txBody>
          <a:bodyPr>
            <a:spAutoFit/>
          </a:bodyPr>
          <a:lstStyle/>
          <a:p>
            <a:r>
              <a:rPr lang="en-US" sz="2800" b="1" dirty="0" smtClean="0">
                <a:solidFill>
                  <a:schemeClr val="hlink"/>
                </a:solidFill>
                <a:latin typeface="Arial" charset="0"/>
                <a:cs typeface="Arial" charset="0"/>
              </a:rPr>
              <a:t>Evaluating algorithm: Code View</a:t>
            </a:r>
          </a:p>
        </p:txBody>
      </p:sp>
      <p:sp>
        <p:nvSpPr>
          <p:cNvPr id="33795" name="Rectangle 3"/>
          <p:cNvSpPr>
            <a:spLocks noGrp="1"/>
          </p:cNvSpPr>
          <p:nvPr>
            <p:ph type="body" idx="4294967295"/>
          </p:nvPr>
        </p:nvSpPr>
        <p:spPr>
          <a:xfrm>
            <a:off x="457200" y="1066800"/>
            <a:ext cx="8382000" cy="1730375"/>
          </a:xfrm>
          <a:noFill/>
        </p:spPr>
        <p:txBody>
          <a:bodyPr>
            <a:spAutoFit/>
          </a:bodyPr>
          <a:lstStyle/>
          <a:p>
            <a:pPr marL="609600" indent="-609600">
              <a:lnSpc>
                <a:spcPct val="90000"/>
              </a:lnSpc>
            </a:pPr>
            <a:r>
              <a:rPr lang="en-US" sz="2800" b="1" dirty="0" smtClean="0"/>
              <a:t>How to find Big O in codes: Adding Principle</a:t>
            </a:r>
          </a:p>
          <a:p>
            <a:pPr marL="609600" indent="-609600">
              <a:lnSpc>
                <a:spcPct val="90000"/>
              </a:lnSpc>
            </a:pPr>
            <a:r>
              <a:rPr lang="en-US" sz="2800" b="1" dirty="0" err="1" smtClean="0"/>
              <a:t>Nếu</a:t>
            </a:r>
            <a:r>
              <a:rPr lang="en-US" sz="2800" b="1" dirty="0" smtClean="0"/>
              <a:t> </a:t>
            </a:r>
            <a:r>
              <a:rPr lang="en-US" sz="2800" b="1" dirty="0" err="1" smtClean="0"/>
              <a:t>một</a:t>
            </a:r>
            <a:r>
              <a:rPr lang="en-US" sz="2800" b="1" dirty="0" smtClean="0"/>
              <a:t> </a:t>
            </a:r>
            <a:r>
              <a:rPr lang="en-US" sz="2800" b="1" dirty="0" err="1" smtClean="0"/>
              <a:t>giải</a:t>
            </a:r>
            <a:r>
              <a:rPr lang="en-US" sz="2800" b="1" dirty="0" smtClean="0"/>
              <a:t> </a:t>
            </a:r>
            <a:r>
              <a:rPr lang="en-US" sz="2800" b="1" dirty="0" err="1" smtClean="0"/>
              <a:t>thuật</a:t>
            </a:r>
            <a:r>
              <a:rPr lang="en-US" sz="2800" b="1" dirty="0" smtClean="0"/>
              <a:t> </a:t>
            </a:r>
            <a:r>
              <a:rPr lang="en-US" sz="2800" b="1" dirty="0" err="1" smtClean="0"/>
              <a:t>bao</a:t>
            </a:r>
            <a:r>
              <a:rPr lang="en-US" sz="2800" b="1" dirty="0" smtClean="0"/>
              <a:t> </a:t>
            </a:r>
            <a:r>
              <a:rPr lang="en-US" sz="2800" b="1" dirty="0" err="1" smtClean="0"/>
              <a:t>gồm</a:t>
            </a:r>
            <a:r>
              <a:rPr lang="en-US" sz="2800" b="1" dirty="0" smtClean="0"/>
              <a:t> 2 </a:t>
            </a:r>
            <a:r>
              <a:rPr lang="en-US" sz="2800" b="1" dirty="0" err="1" smtClean="0"/>
              <a:t>bước</a:t>
            </a:r>
            <a:r>
              <a:rPr lang="en-US" sz="2800" b="1" dirty="0" smtClean="0"/>
              <a:t> </a:t>
            </a:r>
            <a:r>
              <a:rPr lang="en-US" sz="2800" b="1" dirty="0" err="1" smtClean="0"/>
              <a:t>rời</a:t>
            </a:r>
            <a:r>
              <a:rPr lang="en-US" sz="2800" b="1" dirty="0" smtClean="0"/>
              <a:t> </a:t>
            </a:r>
            <a:r>
              <a:rPr lang="en-US" sz="2800" b="1" dirty="0" err="1" smtClean="0"/>
              <a:t>nhau</a:t>
            </a:r>
            <a:r>
              <a:rPr lang="en-US" sz="2800" b="1" dirty="0" smtClean="0"/>
              <a:t>, </a:t>
            </a:r>
            <a:r>
              <a:rPr lang="en-US" sz="2800" b="1" dirty="0" err="1" smtClean="0"/>
              <a:t>bước</a:t>
            </a:r>
            <a:r>
              <a:rPr lang="en-US" sz="2800" b="1" dirty="0" smtClean="0"/>
              <a:t> 1 </a:t>
            </a:r>
            <a:r>
              <a:rPr lang="en-US" sz="2800" b="1" dirty="0" err="1" smtClean="0"/>
              <a:t>có</a:t>
            </a:r>
            <a:r>
              <a:rPr lang="en-US" sz="2800" b="1" dirty="0" smtClean="0"/>
              <a:t> O(f(n), </a:t>
            </a:r>
            <a:r>
              <a:rPr lang="en-US" sz="2800" b="1" dirty="0" err="1" smtClean="0"/>
              <a:t>bước</a:t>
            </a:r>
            <a:r>
              <a:rPr lang="en-US" sz="2800" b="1" dirty="0" smtClean="0"/>
              <a:t> 2 </a:t>
            </a:r>
            <a:r>
              <a:rPr lang="en-US" sz="2800" b="1" dirty="0" err="1" smtClean="0"/>
              <a:t>có</a:t>
            </a:r>
            <a:r>
              <a:rPr lang="en-US" sz="2800" b="1" dirty="0" smtClean="0"/>
              <a:t> O(g(n)) </a:t>
            </a:r>
            <a:r>
              <a:rPr lang="en-US" sz="2800" b="1" dirty="0" err="1" smtClean="0"/>
              <a:t>thì</a:t>
            </a:r>
            <a:r>
              <a:rPr lang="en-US" sz="2800" b="1" dirty="0" smtClean="0"/>
              <a:t> </a:t>
            </a:r>
            <a:r>
              <a:rPr lang="en-US" sz="2800" b="1" dirty="0" err="1" smtClean="0"/>
              <a:t>giải</a:t>
            </a:r>
            <a:r>
              <a:rPr lang="en-US" sz="2800" b="1" dirty="0" smtClean="0"/>
              <a:t> </a:t>
            </a:r>
            <a:r>
              <a:rPr lang="en-US" sz="2800" b="1" dirty="0" err="1" smtClean="0"/>
              <a:t>thuật</a:t>
            </a:r>
            <a:r>
              <a:rPr lang="en-US" sz="2800" b="1" dirty="0" smtClean="0"/>
              <a:t> </a:t>
            </a:r>
            <a:r>
              <a:rPr lang="en-US" sz="2800" b="1" dirty="0" err="1" smtClean="0"/>
              <a:t>có</a:t>
            </a:r>
            <a:r>
              <a:rPr lang="en-US" sz="2800" b="1" dirty="0" smtClean="0"/>
              <a:t> O(max(f(n),g(n))</a:t>
            </a:r>
          </a:p>
        </p:txBody>
      </p:sp>
      <p:sp>
        <p:nvSpPr>
          <p:cNvPr id="33796" name="TextBox 3"/>
          <p:cNvSpPr txBox="1">
            <a:spLocks noChangeArrowheads="1"/>
          </p:cNvSpPr>
          <p:nvPr/>
        </p:nvSpPr>
        <p:spPr bwMode="auto">
          <a:xfrm>
            <a:off x="609600" y="2971800"/>
            <a:ext cx="2209800" cy="2308225"/>
          </a:xfrm>
          <a:prstGeom prst="rect">
            <a:avLst/>
          </a:prstGeom>
          <a:noFill/>
          <a:ln w="9525">
            <a:noFill/>
            <a:miter lim="800000"/>
            <a:headEnd/>
            <a:tailEnd/>
          </a:ln>
        </p:spPr>
        <p:txBody>
          <a:bodyPr>
            <a:spAutoFit/>
          </a:bodyPr>
          <a:lstStyle/>
          <a:p>
            <a:r>
              <a:rPr lang="en-US"/>
              <a:t>for (i=0; i&lt;n; i++)</a:t>
            </a:r>
          </a:p>
          <a:p>
            <a:r>
              <a:rPr lang="en-US"/>
              <a:t>     nhập a[i];</a:t>
            </a:r>
          </a:p>
          <a:p>
            <a:r>
              <a:rPr lang="en-US"/>
              <a:t>S=0;</a:t>
            </a:r>
          </a:p>
          <a:p>
            <a:r>
              <a:rPr lang="en-US"/>
              <a:t>for (i=0;i&lt;n;i++) </a:t>
            </a:r>
          </a:p>
          <a:p>
            <a:r>
              <a:rPr lang="en-US"/>
              <a:t>      S += a[i];</a:t>
            </a:r>
          </a:p>
          <a:p>
            <a:r>
              <a:rPr lang="en-US"/>
              <a:t>for (i=0; i&lt;n; i++)</a:t>
            </a:r>
          </a:p>
          <a:p>
            <a:r>
              <a:rPr lang="en-US"/>
              <a:t>     xuất a[i];</a:t>
            </a:r>
          </a:p>
          <a:p>
            <a:endParaRPr lang="en-US"/>
          </a:p>
        </p:txBody>
      </p:sp>
      <p:sp>
        <p:nvSpPr>
          <p:cNvPr id="33797" name="TextBox 4"/>
          <p:cNvSpPr txBox="1">
            <a:spLocks noChangeArrowheads="1"/>
          </p:cNvSpPr>
          <p:nvPr/>
        </p:nvSpPr>
        <p:spPr bwMode="auto">
          <a:xfrm>
            <a:off x="2971800" y="2971800"/>
            <a:ext cx="4800600" cy="1754188"/>
          </a:xfrm>
          <a:prstGeom prst="rect">
            <a:avLst/>
          </a:prstGeom>
          <a:noFill/>
          <a:ln w="9525">
            <a:noFill/>
            <a:miter lim="800000"/>
            <a:headEnd/>
            <a:tailEnd/>
          </a:ln>
        </p:spPr>
        <p:txBody>
          <a:bodyPr>
            <a:spAutoFit/>
          </a:bodyPr>
          <a:lstStyle/>
          <a:p>
            <a:r>
              <a:rPr lang="en-US" dirty="0" err="1"/>
              <a:t>Chặn</a:t>
            </a:r>
            <a:r>
              <a:rPr lang="en-US" dirty="0"/>
              <a:t> </a:t>
            </a:r>
            <a:r>
              <a:rPr lang="en-US" dirty="0" err="1"/>
              <a:t>trên</a:t>
            </a:r>
            <a:r>
              <a:rPr lang="en-US" dirty="0"/>
              <a:t> </a:t>
            </a:r>
            <a:r>
              <a:rPr lang="en-US" dirty="0" err="1"/>
              <a:t>của</a:t>
            </a:r>
            <a:r>
              <a:rPr lang="en-US" dirty="0"/>
              <a:t> </a:t>
            </a:r>
            <a:r>
              <a:rPr lang="en-US" dirty="0" err="1" smtClean="0"/>
              <a:t>i</a:t>
            </a:r>
            <a:r>
              <a:rPr lang="en-US" dirty="0" smtClean="0"/>
              <a:t> </a:t>
            </a:r>
            <a:r>
              <a:rPr lang="en-US" dirty="0" err="1"/>
              <a:t>là</a:t>
            </a:r>
            <a:r>
              <a:rPr lang="en-US" dirty="0"/>
              <a:t> n </a:t>
            </a:r>
            <a:r>
              <a:rPr lang="en-US" dirty="0">
                <a:sym typeface="Wingdings" pitchFamily="2" charset="2"/>
              </a:rPr>
              <a:t> </a:t>
            </a:r>
            <a:r>
              <a:rPr lang="en-US" dirty="0" err="1">
                <a:sym typeface="Wingdings" pitchFamily="2" charset="2"/>
              </a:rPr>
              <a:t>Bước</a:t>
            </a:r>
            <a:r>
              <a:rPr lang="en-US" dirty="0">
                <a:sym typeface="Wingdings" pitchFamily="2" charset="2"/>
              </a:rPr>
              <a:t> </a:t>
            </a:r>
            <a:r>
              <a:rPr lang="en-US" dirty="0" err="1">
                <a:sym typeface="Wingdings" pitchFamily="2" charset="2"/>
              </a:rPr>
              <a:t>này</a:t>
            </a:r>
            <a:r>
              <a:rPr lang="en-US" dirty="0">
                <a:sym typeface="Wingdings" pitchFamily="2" charset="2"/>
              </a:rPr>
              <a:t>: O(n)</a:t>
            </a:r>
          </a:p>
          <a:p>
            <a:endParaRPr lang="en-US" dirty="0">
              <a:sym typeface="Wingdings" pitchFamily="2" charset="2"/>
            </a:endParaRPr>
          </a:p>
          <a:p>
            <a:endParaRPr lang="en-US" dirty="0">
              <a:sym typeface="Wingdings" pitchFamily="2" charset="2"/>
            </a:endParaRPr>
          </a:p>
          <a:p>
            <a:r>
              <a:rPr lang="en-US" dirty="0" err="1"/>
              <a:t>Chặn</a:t>
            </a:r>
            <a:r>
              <a:rPr lang="en-US" dirty="0"/>
              <a:t> </a:t>
            </a:r>
            <a:r>
              <a:rPr lang="en-US" dirty="0" err="1"/>
              <a:t>trên</a:t>
            </a:r>
            <a:r>
              <a:rPr lang="en-US" dirty="0"/>
              <a:t> </a:t>
            </a:r>
            <a:r>
              <a:rPr lang="en-US" dirty="0" err="1"/>
              <a:t>của</a:t>
            </a:r>
            <a:r>
              <a:rPr lang="en-US" dirty="0"/>
              <a:t> </a:t>
            </a:r>
            <a:r>
              <a:rPr lang="en-US" dirty="0" err="1" smtClean="0"/>
              <a:t>i</a:t>
            </a:r>
            <a:r>
              <a:rPr lang="en-US" dirty="0" smtClean="0"/>
              <a:t> </a:t>
            </a:r>
            <a:r>
              <a:rPr lang="en-US" dirty="0" err="1"/>
              <a:t>là</a:t>
            </a:r>
            <a:r>
              <a:rPr lang="en-US" dirty="0"/>
              <a:t> n </a:t>
            </a:r>
            <a:r>
              <a:rPr lang="en-US" dirty="0">
                <a:sym typeface="Wingdings" pitchFamily="2" charset="2"/>
              </a:rPr>
              <a:t> </a:t>
            </a:r>
            <a:r>
              <a:rPr lang="en-US" dirty="0" err="1">
                <a:sym typeface="Wingdings" pitchFamily="2" charset="2"/>
              </a:rPr>
              <a:t>Bước</a:t>
            </a:r>
            <a:r>
              <a:rPr lang="en-US" dirty="0">
                <a:sym typeface="Wingdings" pitchFamily="2" charset="2"/>
              </a:rPr>
              <a:t> </a:t>
            </a:r>
            <a:r>
              <a:rPr lang="en-US" dirty="0" err="1">
                <a:sym typeface="Wingdings" pitchFamily="2" charset="2"/>
              </a:rPr>
              <a:t>này</a:t>
            </a:r>
            <a:r>
              <a:rPr lang="en-US" dirty="0">
                <a:sym typeface="Wingdings" pitchFamily="2" charset="2"/>
              </a:rPr>
              <a:t>: O(n)</a:t>
            </a:r>
          </a:p>
          <a:p>
            <a:endParaRPr lang="en-US" dirty="0">
              <a:sym typeface="Wingdings" pitchFamily="2" charset="2"/>
            </a:endParaRPr>
          </a:p>
          <a:p>
            <a:r>
              <a:rPr lang="en-US" dirty="0" err="1"/>
              <a:t>Chặn</a:t>
            </a:r>
            <a:r>
              <a:rPr lang="en-US" dirty="0"/>
              <a:t> </a:t>
            </a:r>
            <a:r>
              <a:rPr lang="en-US" dirty="0" err="1"/>
              <a:t>trên</a:t>
            </a:r>
            <a:r>
              <a:rPr lang="en-US" dirty="0"/>
              <a:t> </a:t>
            </a:r>
            <a:r>
              <a:rPr lang="en-US" dirty="0" err="1"/>
              <a:t>của</a:t>
            </a:r>
            <a:r>
              <a:rPr lang="en-US" dirty="0"/>
              <a:t> </a:t>
            </a:r>
            <a:r>
              <a:rPr lang="en-US" dirty="0" err="1" smtClean="0"/>
              <a:t>i</a:t>
            </a:r>
            <a:r>
              <a:rPr lang="en-US" dirty="0" smtClean="0"/>
              <a:t> </a:t>
            </a:r>
            <a:r>
              <a:rPr lang="en-US" dirty="0" err="1"/>
              <a:t>là</a:t>
            </a:r>
            <a:r>
              <a:rPr lang="en-US" dirty="0"/>
              <a:t> n </a:t>
            </a:r>
            <a:r>
              <a:rPr lang="en-US" dirty="0">
                <a:sym typeface="Wingdings" pitchFamily="2" charset="2"/>
              </a:rPr>
              <a:t> </a:t>
            </a:r>
            <a:r>
              <a:rPr lang="en-US" dirty="0" err="1">
                <a:sym typeface="Wingdings" pitchFamily="2" charset="2"/>
              </a:rPr>
              <a:t>Bước</a:t>
            </a:r>
            <a:r>
              <a:rPr lang="en-US" dirty="0">
                <a:sym typeface="Wingdings" pitchFamily="2" charset="2"/>
              </a:rPr>
              <a:t> </a:t>
            </a:r>
            <a:r>
              <a:rPr lang="en-US" dirty="0" err="1">
                <a:sym typeface="Wingdings" pitchFamily="2" charset="2"/>
              </a:rPr>
              <a:t>này</a:t>
            </a:r>
            <a:r>
              <a:rPr lang="en-US" dirty="0">
                <a:sym typeface="Wingdings" pitchFamily="2" charset="2"/>
              </a:rPr>
              <a:t>: O(n)</a:t>
            </a:r>
            <a:endParaRPr lang="en-US" dirty="0"/>
          </a:p>
        </p:txBody>
      </p:sp>
      <p:sp>
        <p:nvSpPr>
          <p:cNvPr id="33798" name="TextBox 6"/>
          <p:cNvSpPr txBox="1">
            <a:spLocks noChangeArrowheads="1"/>
          </p:cNvSpPr>
          <p:nvPr/>
        </p:nvSpPr>
        <p:spPr bwMode="auto">
          <a:xfrm>
            <a:off x="2286000" y="5257800"/>
            <a:ext cx="5105400" cy="369888"/>
          </a:xfrm>
          <a:prstGeom prst="rect">
            <a:avLst/>
          </a:prstGeom>
          <a:noFill/>
          <a:ln w="9525">
            <a:noFill/>
            <a:miter lim="800000"/>
            <a:headEnd/>
            <a:tailEnd/>
          </a:ln>
        </p:spPr>
        <p:txBody>
          <a:bodyPr>
            <a:spAutoFit/>
          </a:bodyPr>
          <a:lstStyle/>
          <a:p>
            <a:r>
              <a:rPr lang="en-US" b="1"/>
              <a:t>Complexity = O(max (n,n,n)) = O(n)</a:t>
            </a:r>
          </a:p>
        </p:txBody>
      </p:sp>
      <p:sp>
        <p:nvSpPr>
          <p:cNvPr id="8" name="Rectangle 7"/>
          <p:cNvSpPr/>
          <p:nvPr/>
        </p:nvSpPr>
        <p:spPr>
          <a:xfrm>
            <a:off x="7239000" y="2514600"/>
            <a:ext cx="16002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Discrete Mathematic</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914400" y="471815"/>
            <a:ext cx="7239000" cy="523220"/>
          </a:xfrm>
        </p:spPr>
        <p:txBody>
          <a:bodyPr>
            <a:spAutoFit/>
          </a:bodyPr>
          <a:lstStyle/>
          <a:p>
            <a:r>
              <a:rPr lang="en-US" sz="2800" b="1" dirty="0" smtClean="0">
                <a:solidFill>
                  <a:schemeClr val="hlink"/>
                </a:solidFill>
                <a:latin typeface="Arial" charset="0"/>
                <a:cs typeface="Arial" charset="0"/>
              </a:rPr>
              <a:t>Evaluating algorithm: Code View</a:t>
            </a:r>
          </a:p>
        </p:txBody>
      </p:sp>
      <p:sp>
        <p:nvSpPr>
          <p:cNvPr id="34819" name="Rectangle 3"/>
          <p:cNvSpPr>
            <a:spLocks noGrp="1"/>
          </p:cNvSpPr>
          <p:nvPr>
            <p:ph type="body" idx="4294967295"/>
          </p:nvPr>
        </p:nvSpPr>
        <p:spPr>
          <a:xfrm>
            <a:off x="457200" y="1625600"/>
            <a:ext cx="8382000" cy="1730375"/>
          </a:xfrm>
          <a:noFill/>
        </p:spPr>
        <p:txBody>
          <a:bodyPr>
            <a:spAutoFit/>
          </a:bodyPr>
          <a:lstStyle/>
          <a:p>
            <a:pPr marL="609600" indent="-609600">
              <a:lnSpc>
                <a:spcPct val="90000"/>
              </a:lnSpc>
            </a:pPr>
            <a:r>
              <a:rPr lang="en-US" sz="2800" b="1" dirty="0" smtClean="0"/>
              <a:t>How to find Big O in codes: Multiply principle</a:t>
            </a:r>
          </a:p>
          <a:p>
            <a:pPr marL="609600" indent="-609600">
              <a:lnSpc>
                <a:spcPct val="90000"/>
              </a:lnSpc>
            </a:pPr>
            <a:r>
              <a:rPr lang="en-US" sz="2800" b="1" dirty="0" err="1" smtClean="0"/>
              <a:t>Nếu</a:t>
            </a:r>
            <a:r>
              <a:rPr lang="en-US" sz="2800" b="1" dirty="0" smtClean="0"/>
              <a:t> </a:t>
            </a:r>
            <a:r>
              <a:rPr lang="en-US" sz="2800" b="1" dirty="0" err="1" smtClean="0"/>
              <a:t>một</a:t>
            </a:r>
            <a:r>
              <a:rPr lang="en-US" sz="2800" b="1" dirty="0" smtClean="0"/>
              <a:t> </a:t>
            </a:r>
            <a:r>
              <a:rPr lang="en-US" sz="2800" b="1" dirty="0" err="1" smtClean="0"/>
              <a:t>giải</a:t>
            </a:r>
            <a:r>
              <a:rPr lang="en-US" sz="2800" b="1" dirty="0" smtClean="0"/>
              <a:t> </a:t>
            </a:r>
            <a:r>
              <a:rPr lang="en-US" sz="2800" b="1" dirty="0" err="1" smtClean="0"/>
              <a:t>thuật</a:t>
            </a:r>
            <a:r>
              <a:rPr lang="en-US" sz="2800" b="1" dirty="0" smtClean="0"/>
              <a:t> </a:t>
            </a:r>
            <a:r>
              <a:rPr lang="en-US" sz="2800" b="1" dirty="0" err="1" smtClean="0"/>
              <a:t>cần</a:t>
            </a:r>
            <a:r>
              <a:rPr lang="en-US" sz="2800" b="1" dirty="0" smtClean="0"/>
              <a:t> </a:t>
            </a:r>
            <a:r>
              <a:rPr lang="en-US" sz="2800" b="1" dirty="0" err="1" smtClean="0"/>
              <a:t>lặp</a:t>
            </a:r>
            <a:r>
              <a:rPr lang="en-US" sz="2800" b="1" dirty="0" smtClean="0"/>
              <a:t> </a:t>
            </a:r>
            <a:r>
              <a:rPr lang="en-US" sz="2800" b="1" dirty="0" err="1" smtClean="0"/>
              <a:t>nhiều</a:t>
            </a:r>
            <a:r>
              <a:rPr lang="en-US" sz="2800" b="1" dirty="0" smtClean="0"/>
              <a:t> </a:t>
            </a:r>
            <a:r>
              <a:rPr lang="en-US" sz="2800" b="1" dirty="0" err="1" smtClean="0"/>
              <a:t>lần</a:t>
            </a:r>
            <a:r>
              <a:rPr lang="en-US" sz="2800" b="1" dirty="0" smtClean="0"/>
              <a:t> </a:t>
            </a:r>
            <a:r>
              <a:rPr lang="en-US" sz="2800" b="1" dirty="0" err="1" smtClean="0"/>
              <a:t>với</a:t>
            </a:r>
            <a:r>
              <a:rPr lang="en-US" sz="2800" b="1" dirty="0" smtClean="0"/>
              <a:t> </a:t>
            </a:r>
            <a:r>
              <a:rPr lang="en-US" sz="2800" b="1" dirty="0" err="1" smtClean="0"/>
              <a:t>độ</a:t>
            </a:r>
            <a:r>
              <a:rPr lang="en-US" sz="2800" b="1" dirty="0" smtClean="0"/>
              <a:t> </a:t>
            </a:r>
            <a:r>
              <a:rPr lang="en-US" sz="2800" b="1" dirty="0" err="1" smtClean="0"/>
              <a:t>phức</a:t>
            </a:r>
            <a:r>
              <a:rPr lang="en-US" sz="2800" b="1" dirty="0" smtClean="0"/>
              <a:t> </a:t>
            </a:r>
            <a:r>
              <a:rPr lang="en-US" sz="2800" b="1" dirty="0" err="1" smtClean="0"/>
              <a:t>tạp</a:t>
            </a:r>
            <a:r>
              <a:rPr lang="en-US" sz="2800" b="1" dirty="0" smtClean="0"/>
              <a:t> O(f(n)), </a:t>
            </a:r>
            <a:r>
              <a:rPr lang="en-US" sz="2800" b="1" dirty="0" err="1" smtClean="0"/>
              <a:t>mỗi</a:t>
            </a:r>
            <a:r>
              <a:rPr lang="en-US" sz="2800" b="1" dirty="0" smtClean="0"/>
              <a:t> </a:t>
            </a:r>
            <a:r>
              <a:rPr lang="en-US" sz="2800" b="1" dirty="0" err="1" smtClean="0"/>
              <a:t>bước</a:t>
            </a:r>
            <a:r>
              <a:rPr lang="en-US" sz="2800" b="1" dirty="0" smtClean="0"/>
              <a:t> </a:t>
            </a:r>
            <a:r>
              <a:rPr lang="en-US" sz="2800" b="1" dirty="0" err="1" smtClean="0"/>
              <a:t>lặp</a:t>
            </a:r>
            <a:r>
              <a:rPr lang="en-US" sz="2800" b="1" dirty="0" smtClean="0"/>
              <a:t> </a:t>
            </a:r>
            <a:r>
              <a:rPr lang="en-US" sz="2800" b="1" dirty="0" err="1" smtClean="0"/>
              <a:t>lại</a:t>
            </a:r>
            <a:r>
              <a:rPr lang="en-US" sz="2800" b="1" dirty="0" smtClean="0"/>
              <a:t> </a:t>
            </a:r>
            <a:r>
              <a:rPr lang="en-US" sz="2800" b="1" dirty="0" err="1" smtClean="0"/>
              <a:t>có</a:t>
            </a:r>
            <a:r>
              <a:rPr lang="en-US" sz="2800" b="1" dirty="0" smtClean="0"/>
              <a:t> </a:t>
            </a:r>
            <a:r>
              <a:rPr lang="en-US" sz="2800" b="1" dirty="0" err="1" smtClean="0"/>
              <a:t>độ</a:t>
            </a:r>
            <a:r>
              <a:rPr lang="en-US" sz="2800" b="1" dirty="0" smtClean="0"/>
              <a:t> </a:t>
            </a:r>
            <a:r>
              <a:rPr lang="en-US" sz="2800" b="1" dirty="0" err="1" smtClean="0"/>
              <a:t>phức</a:t>
            </a:r>
            <a:r>
              <a:rPr lang="en-US" sz="2800" b="1" dirty="0" smtClean="0"/>
              <a:t> </a:t>
            </a:r>
            <a:r>
              <a:rPr lang="en-US" sz="2800" b="1" dirty="0" err="1" smtClean="0"/>
              <a:t>tạp</a:t>
            </a:r>
            <a:r>
              <a:rPr lang="en-US" sz="2800" b="1" dirty="0" smtClean="0"/>
              <a:t> O(g(n)) </a:t>
            </a:r>
            <a:r>
              <a:rPr lang="en-US" sz="2800" b="1" dirty="0" err="1" smtClean="0"/>
              <a:t>thì</a:t>
            </a:r>
            <a:r>
              <a:rPr lang="en-US" sz="2800" b="1" dirty="0" smtClean="0"/>
              <a:t> </a:t>
            </a:r>
            <a:r>
              <a:rPr lang="en-US" sz="2800" b="1" dirty="0" err="1" smtClean="0"/>
              <a:t>giải</a:t>
            </a:r>
            <a:r>
              <a:rPr lang="en-US" sz="2800" b="1" dirty="0" smtClean="0"/>
              <a:t> </a:t>
            </a:r>
            <a:r>
              <a:rPr lang="en-US" sz="2800" b="1" dirty="0" err="1" smtClean="0"/>
              <a:t>thuật</a:t>
            </a:r>
            <a:r>
              <a:rPr lang="en-US" sz="2800" b="1" dirty="0" smtClean="0"/>
              <a:t> </a:t>
            </a:r>
            <a:r>
              <a:rPr lang="en-US" sz="2800" b="1" dirty="0" err="1" smtClean="0"/>
              <a:t>có</a:t>
            </a:r>
            <a:r>
              <a:rPr lang="en-US" sz="2800" b="1" dirty="0" smtClean="0"/>
              <a:t> O(f(n).g(n))</a:t>
            </a:r>
          </a:p>
        </p:txBody>
      </p:sp>
      <p:sp>
        <p:nvSpPr>
          <p:cNvPr id="4" name="Rectangle 3"/>
          <p:cNvSpPr/>
          <p:nvPr/>
        </p:nvSpPr>
        <p:spPr>
          <a:xfrm>
            <a:off x="5867400" y="3225800"/>
            <a:ext cx="2971800" cy="355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Discrete Mathematic</a:t>
            </a:r>
          </a:p>
        </p:txBody>
      </p:sp>
      <p:sp>
        <p:nvSpPr>
          <p:cNvPr id="34821" name="TextBox 4"/>
          <p:cNvSpPr txBox="1">
            <a:spLocks noChangeArrowheads="1"/>
          </p:cNvSpPr>
          <p:nvPr/>
        </p:nvSpPr>
        <p:spPr bwMode="auto">
          <a:xfrm>
            <a:off x="609600" y="3530600"/>
            <a:ext cx="3733800" cy="2032000"/>
          </a:xfrm>
          <a:prstGeom prst="rect">
            <a:avLst/>
          </a:prstGeom>
          <a:noFill/>
          <a:ln w="9525">
            <a:noFill/>
            <a:miter lim="800000"/>
            <a:headEnd/>
            <a:tailEnd/>
          </a:ln>
        </p:spPr>
        <p:txBody>
          <a:bodyPr>
            <a:spAutoFit/>
          </a:bodyPr>
          <a:lstStyle/>
          <a:p>
            <a:r>
              <a:rPr lang="en-US">
                <a:solidFill>
                  <a:srgbClr val="FF0000"/>
                </a:solidFill>
              </a:rPr>
              <a:t>for (i=0; i&lt;n-1; i++) {</a:t>
            </a:r>
          </a:p>
          <a:p>
            <a:r>
              <a:rPr lang="en-US">
                <a:solidFill>
                  <a:srgbClr val="0000CC"/>
                </a:solidFill>
              </a:rPr>
              <a:t>    for (j=n-1; j&gt;I; j---) {</a:t>
            </a:r>
          </a:p>
          <a:p>
            <a:r>
              <a:rPr lang="en-US">
                <a:solidFill>
                  <a:srgbClr val="0000CC"/>
                </a:solidFill>
              </a:rPr>
              <a:t>         if (a[j] &lt; a[j-1])</a:t>
            </a:r>
          </a:p>
          <a:p>
            <a:r>
              <a:rPr lang="en-US">
                <a:solidFill>
                  <a:srgbClr val="0000CC"/>
                </a:solidFill>
              </a:rPr>
              <a:t>              Hoán vị (a[j], a[j-1])</a:t>
            </a:r>
          </a:p>
          <a:p>
            <a:r>
              <a:rPr lang="en-US">
                <a:solidFill>
                  <a:srgbClr val="0000CC"/>
                </a:solidFill>
              </a:rPr>
              <a:t>    </a:t>
            </a:r>
            <a:r>
              <a:rPr lang="en-US"/>
              <a:t>{</a:t>
            </a:r>
          </a:p>
          <a:p>
            <a:r>
              <a:rPr lang="en-US">
                <a:solidFill>
                  <a:srgbClr val="FF0000"/>
                </a:solidFill>
              </a:rPr>
              <a:t>}</a:t>
            </a:r>
          </a:p>
          <a:p>
            <a:r>
              <a:rPr lang="en-US"/>
              <a:t> </a:t>
            </a:r>
          </a:p>
        </p:txBody>
      </p:sp>
      <p:sp>
        <p:nvSpPr>
          <p:cNvPr id="34822" name="TextBox 5"/>
          <p:cNvSpPr txBox="1">
            <a:spLocks noChangeArrowheads="1"/>
          </p:cNvSpPr>
          <p:nvPr/>
        </p:nvSpPr>
        <p:spPr bwMode="auto">
          <a:xfrm>
            <a:off x="3962400" y="3683000"/>
            <a:ext cx="4800600" cy="646113"/>
          </a:xfrm>
          <a:prstGeom prst="rect">
            <a:avLst/>
          </a:prstGeom>
          <a:noFill/>
          <a:ln w="9525">
            <a:noFill/>
            <a:miter lim="800000"/>
            <a:headEnd/>
            <a:tailEnd/>
          </a:ln>
        </p:spPr>
        <p:txBody>
          <a:bodyPr>
            <a:spAutoFit/>
          </a:bodyPr>
          <a:lstStyle/>
          <a:p>
            <a:r>
              <a:rPr lang="en-US"/>
              <a:t>Chặn trên của i là n </a:t>
            </a:r>
            <a:r>
              <a:rPr lang="en-US">
                <a:sym typeface="Wingdings" pitchFamily="2" charset="2"/>
              </a:rPr>
              <a:t> Bước này: O(n)</a:t>
            </a:r>
          </a:p>
          <a:p>
            <a:r>
              <a:rPr lang="en-US">
                <a:sym typeface="Wingdings" pitchFamily="2" charset="2"/>
              </a:rPr>
              <a:t>      </a:t>
            </a:r>
            <a:r>
              <a:rPr lang="en-US"/>
              <a:t>Chặn trên của j là n </a:t>
            </a:r>
            <a:r>
              <a:rPr lang="en-US">
                <a:sym typeface="Wingdings" pitchFamily="2" charset="2"/>
              </a:rPr>
              <a:t> Bước này: O(n)</a:t>
            </a:r>
            <a:endParaRPr lang="en-US"/>
          </a:p>
        </p:txBody>
      </p:sp>
      <p:sp>
        <p:nvSpPr>
          <p:cNvPr id="34823" name="TextBox 6"/>
          <p:cNvSpPr txBox="1">
            <a:spLocks noChangeArrowheads="1"/>
          </p:cNvSpPr>
          <p:nvPr/>
        </p:nvSpPr>
        <p:spPr bwMode="auto">
          <a:xfrm>
            <a:off x="2895600" y="5054600"/>
            <a:ext cx="5105400" cy="369888"/>
          </a:xfrm>
          <a:prstGeom prst="rect">
            <a:avLst/>
          </a:prstGeom>
          <a:noFill/>
          <a:ln w="9525">
            <a:noFill/>
            <a:miter lim="800000"/>
            <a:headEnd/>
            <a:tailEnd/>
          </a:ln>
        </p:spPr>
        <p:txBody>
          <a:bodyPr>
            <a:spAutoFit/>
          </a:bodyPr>
          <a:lstStyle/>
          <a:p>
            <a:pPr algn="ctr"/>
            <a:r>
              <a:rPr lang="en-US" b="1"/>
              <a:t>Complexity = O(n x n)) = O(n</a:t>
            </a:r>
            <a:r>
              <a:rPr lang="en-US" b="1" baseline="30000"/>
              <a:t>2</a:t>
            </a:r>
            <a:r>
              <a:rPr lang="en-US" b="1"/>
              <a:t>)</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822325"/>
            <a:ext cx="7620000" cy="701675"/>
          </a:xfrm>
        </p:spPr>
        <p:txBody>
          <a:bodyPr>
            <a:spAutoFit/>
          </a:bodyPr>
          <a:lstStyle/>
          <a:p>
            <a:r>
              <a:rPr lang="en-US" sz="4000" b="1" smtClean="0">
                <a:solidFill>
                  <a:schemeClr val="hlink"/>
                </a:solidFill>
                <a:latin typeface="Arial" charset="0"/>
                <a:cs typeface="Arial" charset="0"/>
              </a:rPr>
              <a:t>Instructor introduction</a:t>
            </a:r>
          </a:p>
        </p:txBody>
      </p:sp>
      <p:sp>
        <p:nvSpPr>
          <p:cNvPr id="15363" name="Rectangle 3"/>
          <p:cNvSpPr>
            <a:spLocks noGrp="1"/>
          </p:cNvSpPr>
          <p:nvPr>
            <p:ph type="body" idx="1"/>
          </p:nvPr>
        </p:nvSpPr>
        <p:spPr>
          <a:xfrm>
            <a:off x="1981200" y="2239963"/>
            <a:ext cx="5410200" cy="2751522"/>
          </a:xfrm>
        </p:spPr>
        <p:txBody>
          <a:bodyPr>
            <a:spAutoFit/>
          </a:bodyPr>
          <a:lstStyle/>
          <a:p>
            <a:pPr>
              <a:buFont typeface="Arial" charset="0"/>
              <a:buNone/>
            </a:pPr>
            <a:r>
              <a:rPr lang="en-US" dirty="0" smtClean="0">
                <a:latin typeface="Arial" charset="0"/>
                <a:cs typeface="Arial" charset="0"/>
              </a:rPr>
              <a:t>Name: </a:t>
            </a:r>
            <a:r>
              <a:rPr lang="en-US" dirty="0" err="1" smtClean="0">
                <a:latin typeface="Arial" charset="0"/>
                <a:cs typeface="Arial" charset="0"/>
              </a:rPr>
              <a:t>Thân</a:t>
            </a:r>
            <a:r>
              <a:rPr lang="en-US" dirty="0" smtClean="0">
                <a:latin typeface="Arial" charset="0"/>
                <a:cs typeface="Arial" charset="0"/>
              </a:rPr>
              <a:t> </a:t>
            </a:r>
            <a:r>
              <a:rPr lang="en-US" dirty="0" err="1" smtClean="0">
                <a:latin typeface="Arial" charset="0"/>
                <a:cs typeface="Arial" charset="0"/>
              </a:rPr>
              <a:t>Văn</a:t>
            </a:r>
            <a:r>
              <a:rPr lang="en-US" dirty="0" smtClean="0">
                <a:latin typeface="Arial" charset="0"/>
                <a:cs typeface="Arial" charset="0"/>
              </a:rPr>
              <a:t> </a:t>
            </a:r>
            <a:r>
              <a:rPr lang="en-US" dirty="0" err="1" smtClean="0">
                <a:latin typeface="Arial" charset="0"/>
                <a:cs typeface="Arial" charset="0"/>
              </a:rPr>
              <a:t>Sử</a:t>
            </a:r>
            <a:endParaRPr lang="en-US" dirty="0" smtClean="0">
              <a:latin typeface="Arial" charset="0"/>
              <a:cs typeface="Arial" charset="0"/>
            </a:endParaRPr>
          </a:p>
          <a:p>
            <a:r>
              <a:rPr lang="en-US" dirty="0" smtClean="0">
                <a:latin typeface="Arial" charset="0"/>
                <a:cs typeface="Arial" charset="0"/>
              </a:rPr>
              <a:t>Email: </a:t>
            </a:r>
            <a:r>
              <a:rPr lang="en-US" dirty="0" smtClean="0">
                <a:latin typeface="Arial" charset="0"/>
                <a:cs typeface="Arial" charset="0"/>
                <a:hlinkClick r:id="rId2"/>
              </a:rPr>
              <a:t>sutv@fpt.edu.vn</a:t>
            </a:r>
            <a:endParaRPr lang="en-US" dirty="0" smtClean="0">
              <a:latin typeface="Arial" charset="0"/>
              <a:cs typeface="Arial" charset="0"/>
            </a:endParaRPr>
          </a:p>
          <a:p>
            <a:pPr>
              <a:buNone/>
            </a:pPr>
            <a:r>
              <a:rPr lang="en-US" dirty="0" smtClean="0">
                <a:latin typeface="Arial" charset="0"/>
                <a:cs typeface="Arial" charset="0"/>
              </a:rPr>
              <a:t>Your email should be used when sending me an email: </a:t>
            </a:r>
            <a:r>
              <a:rPr lang="en-US" dirty="0" smtClean="0">
                <a:solidFill>
                  <a:srgbClr val="FF0000"/>
                </a:solidFill>
                <a:latin typeface="Arial" charset="0"/>
                <a:cs typeface="Arial" charset="0"/>
              </a:rPr>
              <a:t>@</a:t>
            </a:r>
            <a:r>
              <a:rPr lang="en-US" dirty="0" err="1" smtClean="0">
                <a:solidFill>
                  <a:srgbClr val="FF0000"/>
                </a:solidFill>
                <a:latin typeface="Arial" charset="0"/>
                <a:cs typeface="Arial" charset="0"/>
              </a:rPr>
              <a:t>fpt.edu.vn</a:t>
            </a:r>
            <a:endParaRPr lang="en-US" dirty="0" smtClean="0">
              <a:solidFill>
                <a:srgbClr val="FF0000"/>
              </a:solidFill>
              <a:latin typeface="Arial" charset="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669925"/>
            <a:ext cx="8229600" cy="701675"/>
          </a:xfrm>
        </p:spPr>
        <p:txBody>
          <a:bodyPr>
            <a:spAutoFit/>
          </a:bodyPr>
          <a:lstStyle/>
          <a:p>
            <a:r>
              <a:rPr lang="en-US" sz="4000" b="1" dirty="0" smtClean="0">
                <a:solidFill>
                  <a:schemeClr val="hlink"/>
                </a:solidFill>
                <a:latin typeface="Arial" charset="0"/>
                <a:cs typeface="Arial" charset="0"/>
              </a:rPr>
              <a:t>Course description</a:t>
            </a:r>
          </a:p>
        </p:txBody>
      </p:sp>
      <p:sp>
        <p:nvSpPr>
          <p:cNvPr id="16387" name="Rectangle 3"/>
          <p:cNvSpPr>
            <a:spLocks noGrp="1"/>
          </p:cNvSpPr>
          <p:nvPr>
            <p:ph type="body" idx="1"/>
          </p:nvPr>
        </p:nvSpPr>
        <p:spPr>
          <a:xfrm>
            <a:off x="2743200" y="1295400"/>
            <a:ext cx="5943600" cy="5219891"/>
          </a:xfrm>
        </p:spPr>
        <p:txBody>
          <a:bodyPr wrap="square">
            <a:spAutoFit/>
          </a:bodyPr>
          <a:lstStyle/>
          <a:p>
            <a:pPr>
              <a:lnSpc>
                <a:spcPct val="90000"/>
              </a:lnSpc>
            </a:pPr>
            <a:r>
              <a:rPr lang="en-US" sz="2800" dirty="0" smtClean="0">
                <a:latin typeface="Calibri" pitchFamily="34" charset="0"/>
                <a:cs typeface="Arial" charset="0"/>
              </a:rPr>
              <a:t>This course introduces the fundamental concepts of data structures and the algorithms that proceed from them. Topics include the basics of algorithmic analysis, fundamental data structures (including linked lists, stacks, queues, trees, hash tables), recursion, and some important applications of these data structures and algorithms. </a:t>
            </a:r>
          </a:p>
          <a:p>
            <a:pPr>
              <a:lnSpc>
                <a:spcPct val="90000"/>
              </a:lnSpc>
            </a:pPr>
            <a:r>
              <a:rPr lang="en-US" sz="2800" dirty="0" smtClean="0">
                <a:latin typeface="Calibri" pitchFamily="34" charset="0"/>
                <a:cs typeface="Arial" charset="0"/>
              </a:rPr>
              <a:t>Such data structures and algorithms as being implemented in Java are also given in this course. </a:t>
            </a:r>
          </a:p>
        </p:txBody>
      </p:sp>
      <p:sp>
        <p:nvSpPr>
          <p:cNvPr id="4" name="Rectangle 3"/>
          <p:cNvSpPr/>
          <p:nvPr/>
        </p:nvSpPr>
        <p:spPr>
          <a:xfrm>
            <a:off x="381000" y="2362200"/>
            <a:ext cx="1752600" cy="9906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Data</a:t>
            </a:r>
            <a:endParaRPr lang="en-US" sz="3200" b="1" dirty="0"/>
          </a:p>
        </p:txBody>
      </p:sp>
      <p:sp>
        <p:nvSpPr>
          <p:cNvPr id="5" name="Rectangle 4"/>
          <p:cNvSpPr/>
          <p:nvPr/>
        </p:nvSpPr>
        <p:spPr>
          <a:xfrm>
            <a:off x="381000" y="3352800"/>
            <a:ext cx="1752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a:t>
            </a:r>
            <a:endParaRPr lang="en-US" sz="3200" b="1" dirty="0"/>
          </a:p>
        </p:txBody>
      </p:sp>
      <p:sp>
        <p:nvSpPr>
          <p:cNvPr id="6" name="TextBox 5"/>
          <p:cNvSpPr txBox="1"/>
          <p:nvPr/>
        </p:nvSpPr>
        <p:spPr>
          <a:xfrm>
            <a:off x="533400" y="1828800"/>
            <a:ext cx="1447800" cy="381000"/>
          </a:xfrm>
          <a:prstGeom prst="rect">
            <a:avLst/>
          </a:prstGeom>
          <a:noFill/>
        </p:spPr>
        <p:txBody>
          <a:bodyPr wrap="square" rtlCol="0">
            <a:spAutoFit/>
          </a:bodyPr>
          <a:lstStyle/>
          <a:p>
            <a:r>
              <a:rPr lang="en-US" dirty="0" smtClean="0"/>
              <a:t>Program</a:t>
            </a:r>
            <a:endParaRPr lang="en-US" dirty="0"/>
          </a:p>
        </p:txBody>
      </p:sp>
      <p:sp>
        <p:nvSpPr>
          <p:cNvPr id="7" name="TextBox 6"/>
          <p:cNvSpPr txBox="1"/>
          <p:nvPr/>
        </p:nvSpPr>
        <p:spPr>
          <a:xfrm>
            <a:off x="228600" y="5029200"/>
            <a:ext cx="2286000" cy="1200329"/>
          </a:xfrm>
          <a:prstGeom prst="rect">
            <a:avLst/>
          </a:prstGeom>
          <a:noFill/>
        </p:spPr>
        <p:txBody>
          <a:bodyPr wrap="square" rtlCol="0">
            <a:spAutoFit/>
          </a:bodyPr>
          <a:lstStyle/>
          <a:p>
            <a:r>
              <a:rPr lang="en-US" b="1" dirty="0" smtClean="0">
                <a:solidFill>
                  <a:srgbClr val="FF0000"/>
                </a:solidFill>
              </a:rPr>
              <a:t>What should data structures be used to maintain problem’s data? </a:t>
            </a:r>
            <a:endParaRPr lang="en-US"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381000"/>
            <a:ext cx="8229600" cy="701675"/>
          </a:xfrm>
          <a:noFill/>
        </p:spPr>
        <p:txBody>
          <a:bodyPr>
            <a:spAutoFit/>
          </a:bodyPr>
          <a:lstStyle/>
          <a:p>
            <a:r>
              <a:rPr lang="en-US" sz="4000" b="1" dirty="0" smtClean="0">
                <a:solidFill>
                  <a:schemeClr val="hlink"/>
                </a:solidFill>
                <a:latin typeface="Calibri" pitchFamily="34" charset="0"/>
                <a:cs typeface="Arial" charset="0"/>
              </a:rPr>
              <a:t>Text book(s) &amp; Reference Recourses</a:t>
            </a:r>
          </a:p>
        </p:txBody>
      </p:sp>
      <p:sp>
        <p:nvSpPr>
          <p:cNvPr id="17411" name="Rectangle 3"/>
          <p:cNvSpPr>
            <a:spLocks noGrp="1"/>
          </p:cNvSpPr>
          <p:nvPr>
            <p:ph type="body" idx="1"/>
          </p:nvPr>
        </p:nvSpPr>
        <p:spPr>
          <a:xfrm>
            <a:off x="228600" y="1371600"/>
            <a:ext cx="8686800" cy="3490186"/>
          </a:xfrm>
          <a:noFill/>
        </p:spPr>
        <p:txBody>
          <a:bodyPr>
            <a:spAutoFit/>
          </a:bodyPr>
          <a:lstStyle/>
          <a:p>
            <a:pPr>
              <a:lnSpc>
                <a:spcPct val="80000"/>
              </a:lnSpc>
            </a:pPr>
            <a:r>
              <a:rPr lang="en-US" sz="2400" dirty="0" smtClean="0">
                <a:latin typeface="Calibri" pitchFamily="34" charset="0"/>
                <a:cs typeface="Arial" charset="0"/>
              </a:rPr>
              <a:t>Main books/resources:</a:t>
            </a:r>
          </a:p>
          <a:p>
            <a:pPr>
              <a:lnSpc>
                <a:spcPct val="80000"/>
              </a:lnSpc>
            </a:pPr>
            <a:r>
              <a:rPr lang="en-US" sz="2400" dirty="0" smtClean="0">
                <a:latin typeface="Calibri" pitchFamily="34" charset="0"/>
                <a:cs typeface="Arial" charset="0"/>
              </a:rPr>
              <a:t>1) Michael T. Goodrich, Roberto Tamassia, Michael H. Goldwasser: Data Structures and Algorithms in Java, 6th Edition, 2014 (eBook)</a:t>
            </a:r>
          </a:p>
          <a:p>
            <a:pPr>
              <a:lnSpc>
                <a:spcPct val="80000"/>
              </a:lnSpc>
            </a:pPr>
            <a:r>
              <a:rPr lang="en-US" sz="2400" dirty="0" smtClean="0">
                <a:latin typeface="Calibri" pitchFamily="34" charset="0"/>
                <a:cs typeface="Arial" charset="0"/>
              </a:rPr>
              <a:t>2) Link to the book: http://coltech.vnu.edu.vn/~sonpb/DSA/Data%20Structures%20and%20Algorithms%20in%20Java,%206th%20Edition,%202014.pdf</a:t>
            </a:r>
          </a:p>
          <a:p>
            <a:pPr>
              <a:lnSpc>
                <a:spcPct val="80000"/>
              </a:lnSpc>
            </a:pPr>
            <a:r>
              <a:rPr lang="en-US" sz="2400" dirty="0" smtClean="0">
                <a:latin typeface="Calibri" pitchFamily="34" charset="0"/>
                <a:cs typeface="Arial" charset="0"/>
              </a:rPr>
              <a:t>3) FU slides (ppt)</a:t>
            </a:r>
          </a:p>
          <a:p>
            <a:pPr>
              <a:lnSpc>
                <a:spcPct val="80000"/>
              </a:lnSpc>
            </a:pPr>
            <a:r>
              <a:rPr lang="en-US" sz="2400" dirty="0" smtClean="0">
                <a:latin typeface="Calibri" pitchFamily="34" charset="0"/>
                <a:cs typeface="Arial" charset="0"/>
              </a:rPr>
              <a:t>4) FU exercises (pdf)</a:t>
            </a:r>
          </a:p>
          <a:p>
            <a:pPr>
              <a:lnSpc>
                <a:spcPct val="80000"/>
              </a:lnSpc>
            </a:pPr>
            <a:r>
              <a:rPr lang="en-US" sz="2400" dirty="0" smtClean="0">
                <a:latin typeface="Calibri" pitchFamily="34" charset="0"/>
                <a:cs typeface="Arial" charset="0"/>
              </a:rPr>
              <a:t>5) Code files for students (java files)</a:t>
            </a:r>
          </a:p>
          <a:p>
            <a:pPr>
              <a:lnSpc>
                <a:spcPct val="80000"/>
              </a:lnSpc>
            </a:pPr>
            <a:r>
              <a:rPr lang="en-US" sz="2400" dirty="0" smtClean="0">
                <a:latin typeface="Calibri" pitchFamily="34" charset="0"/>
                <a:cs typeface="Arial" charset="0"/>
              </a:rPr>
              <a:t>6) FU CMS at http://lms-undergrad.fpt.edu.vn.</a:t>
            </a:r>
            <a:endParaRPr lang="en-GB" sz="2400" dirty="0" smtClean="0">
              <a:latin typeface="Calibri" pitchFamily="34" charset="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dirty="0" smtClean="0">
                <a:solidFill>
                  <a:schemeClr val="hlink"/>
                </a:solidFill>
                <a:latin typeface="Calibri" pitchFamily="34" charset="0"/>
                <a:cs typeface="Arial" charset="0"/>
              </a:rPr>
              <a:t>Objectives</a:t>
            </a:r>
            <a:endParaRPr lang="en-US" dirty="0" smtClean="0">
              <a:latin typeface="Arial" charset="0"/>
              <a:cs typeface="Arial" charset="0"/>
            </a:endParaRPr>
          </a:p>
        </p:txBody>
      </p:sp>
      <p:sp>
        <p:nvSpPr>
          <p:cNvPr id="18435" name="Content Placeholder 2"/>
          <p:cNvSpPr>
            <a:spLocks noGrp="1"/>
          </p:cNvSpPr>
          <p:nvPr>
            <p:ph idx="1"/>
          </p:nvPr>
        </p:nvSpPr>
        <p:spPr/>
        <p:txBody>
          <a:bodyPr/>
          <a:lstStyle/>
          <a:p>
            <a:r>
              <a:rPr lang="en-US" sz="3600" b="1" dirty="0" smtClean="0">
                <a:solidFill>
                  <a:srgbClr val="0070C0"/>
                </a:solidFill>
                <a:latin typeface="Arial" charset="0"/>
                <a:cs typeface="Arial" charset="0"/>
              </a:rPr>
              <a:t>Knowledge</a:t>
            </a:r>
            <a:endParaRPr lang="en-US" b="1" dirty="0" smtClean="0">
              <a:latin typeface="Arial" charset="0"/>
              <a:cs typeface="Arial" charset="0"/>
            </a:endParaRPr>
          </a:p>
          <a:p>
            <a:r>
              <a:rPr lang="en-US" dirty="0" smtClean="0">
                <a:latin typeface="Arial" charset="0"/>
                <a:cs typeface="Arial" charset="0"/>
              </a:rPr>
              <a:t>The connection between data structures and their algorithms, including an analysis of algorithms' complexity</a:t>
            </a:r>
          </a:p>
          <a:p>
            <a:r>
              <a:rPr lang="en-US" dirty="0" smtClean="0">
                <a:latin typeface="Arial" charset="0"/>
                <a:cs typeface="Arial" charset="0"/>
              </a:rPr>
              <a:t>Data structures in the context of object-oriented program design</a:t>
            </a:r>
          </a:p>
          <a:p>
            <a:r>
              <a:rPr lang="en-US" dirty="0" smtClean="0">
                <a:latin typeface="Arial" charset="0"/>
                <a:cs typeface="Arial" charset="0"/>
              </a:rPr>
              <a:t>How data structures are implemented in an OO programming language such as Java</a:t>
            </a: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dirty="0" smtClean="0">
                <a:solidFill>
                  <a:schemeClr val="hlink"/>
                </a:solidFill>
                <a:latin typeface="Calibri" pitchFamily="34" charset="0"/>
                <a:cs typeface="Arial" charset="0"/>
              </a:rPr>
              <a:t>Objectives</a:t>
            </a:r>
            <a:endParaRPr lang="en-US" dirty="0" smtClean="0">
              <a:latin typeface="Arial" charset="0"/>
              <a:cs typeface="Arial" charset="0"/>
            </a:endParaRPr>
          </a:p>
        </p:txBody>
      </p:sp>
      <p:sp>
        <p:nvSpPr>
          <p:cNvPr id="19459" name="Content Placeholder 2"/>
          <p:cNvSpPr>
            <a:spLocks noGrp="1"/>
          </p:cNvSpPr>
          <p:nvPr>
            <p:ph idx="1"/>
          </p:nvPr>
        </p:nvSpPr>
        <p:spPr>
          <a:xfrm>
            <a:off x="228600" y="1371600"/>
            <a:ext cx="8229600" cy="4724400"/>
          </a:xfrm>
        </p:spPr>
        <p:txBody>
          <a:bodyPr/>
          <a:lstStyle/>
          <a:p>
            <a:r>
              <a:rPr lang="en-US" b="1" dirty="0" smtClean="0">
                <a:solidFill>
                  <a:srgbClr val="0070C0"/>
                </a:solidFill>
                <a:latin typeface="Arial" charset="0"/>
                <a:cs typeface="Arial" charset="0"/>
              </a:rPr>
              <a:t>Skills</a:t>
            </a:r>
            <a:endParaRPr lang="en-US" sz="2800" b="1" dirty="0" smtClean="0">
              <a:latin typeface="Arial" charset="0"/>
              <a:cs typeface="Arial" charset="0"/>
            </a:endParaRPr>
          </a:p>
          <a:p>
            <a:r>
              <a:rPr lang="en-US" sz="2800" dirty="0" smtClean="0">
                <a:latin typeface="Arial" charset="0"/>
                <a:cs typeface="Arial" charset="0"/>
              </a:rPr>
              <a:t>Organize and manipulate basic structures: array, linked list, stack, queue, </a:t>
            </a:r>
            <a:r>
              <a:rPr lang="en-US" sz="2800" dirty="0" smtClean="0">
                <a:latin typeface="Arial" charset="0"/>
                <a:cs typeface="Arial" charset="0"/>
              </a:rPr>
              <a:t>tree, heap, graph</a:t>
            </a:r>
            <a:r>
              <a:rPr lang="en-US" sz="2800" dirty="0" smtClean="0">
                <a:latin typeface="Arial" charset="0"/>
                <a:cs typeface="Arial" charset="0"/>
              </a:rPr>
              <a:t>, </a:t>
            </a:r>
            <a:r>
              <a:rPr lang="en-US" sz="2800" dirty="0" smtClean="0">
                <a:latin typeface="Arial" charset="0"/>
                <a:cs typeface="Arial" charset="0"/>
              </a:rPr>
              <a:t>heap</a:t>
            </a:r>
            <a:r>
              <a:rPr lang="en-US" sz="2800" dirty="0" smtClean="0">
                <a:latin typeface="Arial" charset="0"/>
                <a:cs typeface="Arial" charset="0"/>
              </a:rPr>
              <a:t>, </a:t>
            </a:r>
            <a:r>
              <a:rPr lang="en-US" sz="2800" dirty="0" smtClean="0">
                <a:latin typeface="Arial" charset="0"/>
                <a:cs typeface="Arial" charset="0"/>
              </a:rPr>
              <a:t>hash table.</a:t>
            </a:r>
            <a:endParaRPr lang="en-US" sz="2800" dirty="0" smtClean="0">
              <a:latin typeface="Arial" charset="0"/>
              <a:cs typeface="Arial" charset="0"/>
            </a:endParaRPr>
          </a:p>
          <a:p>
            <a:r>
              <a:rPr lang="en-US" sz="2800" dirty="0" smtClean="0">
                <a:latin typeface="Arial" charset="0"/>
                <a:cs typeface="Arial" charset="0"/>
              </a:rPr>
              <a:t>Use algorithms for traversing, sorting, searching on studying structures</a:t>
            </a:r>
          </a:p>
          <a:p>
            <a:r>
              <a:rPr lang="en-US" sz="2800" dirty="0" smtClean="0">
                <a:latin typeface="Arial" charset="0"/>
                <a:cs typeface="Arial" charset="0"/>
              </a:rPr>
              <a:t>Select a suitable algorithm to solve a practical problem</a:t>
            </a:r>
          </a:p>
          <a:p>
            <a:r>
              <a:rPr lang="en-US" sz="2800" dirty="0" smtClean="0">
                <a:latin typeface="Arial" charset="0"/>
                <a:cs typeface="Arial" charset="0"/>
                <a:sym typeface="Wingdings" pitchFamily="2" charset="2"/>
              </a:rPr>
              <a:t> From problem description, you can decide what data structure must be used to store related data and why you choose this structure? </a:t>
            </a:r>
            <a:endParaRPr lang="en-US" sz="2800" dirty="0" smtClean="0">
              <a:latin typeface="Arial" charset="0"/>
              <a:cs typeface="Arial" charset="0"/>
            </a:endParaRPr>
          </a:p>
          <a:p>
            <a:pPr>
              <a:buFont typeface="Arial" charset="0"/>
              <a:buNone/>
            </a:pPr>
            <a:endParaRPr lang="en-US" sz="2800" dirty="0" smtClean="0">
              <a:latin typeface="Arial" charset="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smtClean="0">
                <a:solidFill>
                  <a:schemeClr val="hlink"/>
                </a:solidFill>
                <a:latin typeface="Calibri" pitchFamily="34" charset="0"/>
                <a:cs typeface="Arial" charset="0"/>
              </a:rPr>
              <a:t>Objectives</a:t>
            </a:r>
            <a:endParaRPr lang="en-US" dirty="0" smtClean="0">
              <a:latin typeface="Arial" charset="0"/>
              <a:cs typeface="Arial" charset="0"/>
            </a:endParaRPr>
          </a:p>
        </p:txBody>
      </p:sp>
      <p:sp>
        <p:nvSpPr>
          <p:cNvPr id="20483" name="Content Placeholder 2"/>
          <p:cNvSpPr>
            <a:spLocks noGrp="1"/>
          </p:cNvSpPr>
          <p:nvPr>
            <p:ph idx="1"/>
          </p:nvPr>
        </p:nvSpPr>
        <p:spPr/>
        <p:txBody>
          <a:bodyPr/>
          <a:lstStyle/>
          <a:p>
            <a:pPr marL="457200" indent="-457200"/>
            <a:r>
              <a:rPr lang="en-US" b="1" dirty="0" smtClean="0">
                <a:solidFill>
                  <a:srgbClr val="0070C0"/>
                </a:solidFill>
                <a:latin typeface="Arial" charset="0"/>
                <a:cs typeface="Arial" charset="0"/>
              </a:rPr>
              <a:t>Skills</a:t>
            </a:r>
            <a:endParaRPr lang="en-US" dirty="0" smtClean="0">
              <a:latin typeface="Arial" charset="0"/>
              <a:cs typeface="Arial" charset="0"/>
            </a:endParaRPr>
          </a:p>
          <a:p>
            <a:pPr marL="457200" indent="-457200"/>
            <a:r>
              <a:rPr lang="en-US" dirty="0" smtClean="0">
                <a:latin typeface="Arial" charset="0"/>
                <a:cs typeface="Arial" charset="0"/>
              </a:rPr>
              <a:t>Use JAVA programming language for solving some problems</a:t>
            </a:r>
          </a:p>
          <a:p>
            <a:pPr marL="457200" indent="-457200"/>
            <a:r>
              <a:rPr lang="en-US" dirty="0" smtClean="0">
                <a:latin typeface="Arial" charset="0"/>
                <a:cs typeface="Arial" charset="0"/>
              </a:rPr>
              <a:t>Use NetBean/Eclipse tool for developing programs in JAVA</a:t>
            </a:r>
          </a:p>
          <a:p>
            <a:pPr marL="457200" indent="-457200"/>
            <a:r>
              <a:rPr lang="en-US" dirty="0" smtClean="0">
                <a:latin typeface="Arial" charset="0"/>
                <a:cs typeface="Arial" charset="0"/>
              </a:rPr>
              <a:t>Implement some programs in JAVA to solve practical problems based on the studying algorithms</a:t>
            </a: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533400" y="746125"/>
            <a:ext cx="7086600" cy="701675"/>
          </a:xfrm>
          <a:noFill/>
        </p:spPr>
        <p:txBody>
          <a:bodyPr>
            <a:spAutoFit/>
          </a:bodyPr>
          <a:lstStyle/>
          <a:p>
            <a:r>
              <a:rPr lang="en-US" sz="4000" b="1" dirty="0" smtClean="0">
                <a:solidFill>
                  <a:schemeClr val="hlink"/>
                </a:solidFill>
                <a:latin typeface="Calibri" pitchFamily="34" charset="0"/>
                <a:cs typeface="Arial" charset="0"/>
              </a:rPr>
              <a:t>Learning Tools</a:t>
            </a:r>
          </a:p>
        </p:txBody>
      </p:sp>
      <p:sp>
        <p:nvSpPr>
          <p:cNvPr id="21507" name="Rectangle 3"/>
          <p:cNvSpPr>
            <a:spLocks noGrp="1"/>
          </p:cNvSpPr>
          <p:nvPr>
            <p:ph type="body" idx="1"/>
          </p:nvPr>
        </p:nvSpPr>
        <p:spPr>
          <a:xfrm>
            <a:off x="1676400" y="2057400"/>
            <a:ext cx="5334000" cy="1544638"/>
          </a:xfrm>
          <a:noFill/>
        </p:spPr>
        <p:txBody>
          <a:bodyPr>
            <a:spAutoFit/>
          </a:bodyPr>
          <a:lstStyle/>
          <a:p>
            <a:pPr lvl="1"/>
            <a:r>
              <a:rPr lang="en-US" dirty="0" smtClean="0">
                <a:latin typeface="Calibri" pitchFamily="34" charset="0"/>
                <a:cs typeface="Arial" charset="0"/>
              </a:rPr>
              <a:t> JDK 1.7 </a:t>
            </a:r>
          </a:p>
          <a:p>
            <a:pPr lvl="1"/>
            <a:r>
              <a:rPr lang="en-US" dirty="0" smtClean="0">
                <a:latin typeface="Calibri" pitchFamily="34" charset="0"/>
                <a:cs typeface="Arial" charset="0"/>
              </a:rPr>
              <a:t> JDK 1.7 Documentation</a:t>
            </a:r>
          </a:p>
          <a:p>
            <a:pPr lvl="1"/>
            <a:r>
              <a:rPr lang="en-US" dirty="0" smtClean="0">
                <a:latin typeface="Calibri" pitchFamily="34" charset="0"/>
                <a:cs typeface="Arial" charset="0"/>
              </a:rPr>
              <a:t> NetBeans 7.x</a:t>
            </a: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1896</TotalTime>
  <Words>1703</Words>
  <Application>Microsoft Office PowerPoint</Application>
  <PresentationFormat>On-screen Show (4:3)</PresentationFormat>
  <Paragraphs>236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STRUCTURES AND ALGORITHMS using Java Course Introduction</vt:lpstr>
      <vt:lpstr>Objectives</vt:lpstr>
      <vt:lpstr>Instructor introduction</vt:lpstr>
      <vt:lpstr>Course description</vt:lpstr>
      <vt:lpstr>Text book(s) &amp; Reference Recourses</vt:lpstr>
      <vt:lpstr>Objectives</vt:lpstr>
      <vt:lpstr>Objectives</vt:lpstr>
      <vt:lpstr>Objectives</vt:lpstr>
      <vt:lpstr>Learning Tools</vt:lpstr>
      <vt:lpstr>Requirements of the course</vt:lpstr>
      <vt:lpstr>Grading policy</vt:lpstr>
      <vt:lpstr>FPT-University Academic policy</vt:lpstr>
      <vt:lpstr>Tâm Tình</vt:lpstr>
      <vt:lpstr>Quy định về Đánh giá tại lớp</vt:lpstr>
      <vt:lpstr>Review</vt:lpstr>
      <vt:lpstr>Review</vt:lpstr>
      <vt:lpstr>Evaluating algorithm: Experimental Practice View</vt:lpstr>
      <vt:lpstr>Evaluating algorithm:  complexity function</vt:lpstr>
      <vt:lpstr>Evaluating algorithm: Complexity function</vt:lpstr>
      <vt:lpstr>Evaluating algorithm: Mathematical View  Big O, Big omega, Big theta Notations</vt:lpstr>
      <vt:lpstr>Evaluating algorithm: Mathematical View  Big O, Big omega, Big theta Notations</vt:lpstr>
      <vt:lpstr>Bài tập</vt:lpstr>
      <vt:lpstr>Evaluating algorithm: Code View</vt:lpstr>
      <vt:lpstr>Evaluating algorithm: Code View</vt:lpstr>
      <vt:lpstr>Evaluating algorithm: Code View</vt:lpstr>
    </vt:vector>
  </TitlesOfParts>
  <Company>IoIT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creator>Ngo Trung Viet</dc:creator>
  <cp:lastModifiedBy>Azure</cp:lastModifiedBy>
  <cp:revision>215</cp:revision>
  <dcterms:created xsi:type="dcterms:W3CDTF">2007-08-21T04:43:22Z</dcterms:created>
  <dcterms:modified xsi:type="dcterms:W3CDTF">2021-08-30T03:25:23Z</dcterms:modified>
</cp:coreProperties>
</file>