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59" r:id="rId6"/>
    <p:sldId id="285" r:id="rId7"/>
    <p:sldId id="268" r:id="rId8"/>
    <p:sldId id="269" r:id="rId9"/>
    <p:sldId id="270" r:id="rId10"/>
    <p:sldId id="26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1" r:id="rId19"/>
    <p:sldId id="286" r:id="rId20"/>
    <p:sldId id="287" r:id="rId21"/>
    <p:sldId id="288" r:id="rId22"/>
    <p:sldId id="303" r:id="rId23"/>
    <p:sldId id="304" r:id="rId24"/>
    <p:sldId id="305" r:id="rId25"/>
    <p:sldId id="306" r:id="rId26"/>
    <p:sldId id="289" r:id="rId27"/>
    <p:sldId id="290" r:id="rId28"/>
    <p:sldId id="307" r:id="rId29"/>
    <p:sldId id="308" r:id="rId30"/>
    <p:sldId id="291" r:id="rId31"/>
    <p:sldId id="309" r:id="rId32"/>
    <p:sldId id="310" r:id="rId33"/>
    <p:sldId id="311" r:id="rId34"/>
    <p:sldId id="279" r:id="rId35"/>
    <p:sldId id="278" r:id="rId36"/>
    <p:sldId id="313" r:id="rId37"/>
    <p:sldId id="312" r:id="rId38"/>
    <p:sldId id="314" r:id="rId39"/>
    <p:sldId id="316" r:id="rId40"/>
    <p:sldId id="280" r:id="rId41"/>
    <p:sldId id="317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FFFFFF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6" autoAdjust="0"/>
    <p:restoredTop sz="94660"/>
  </p:normalViewPr>
  <p:slideViewPr>
    <p:cSldViewPr>
      <p:cViewPr varScale="1">
        <p:scale>
          <a:sx n="62" d="100"/>
          <a:sy n="62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13525"/>
            <a:ext cx="914400" cy="244475"/>
          </a:xfrm>
        </p:spPr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613525"/>
            <a:ext cx="609600" cy="244475"/>
          </a:xfrm>
        </p:spPr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70FD-8AED-4033-B8C7-7B7AAAEC4D11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Linked Structure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Lecturer: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Linked list</a:t>
            </a:r>
            <a:r>
              <a:rPr lang="en-US" dirty="0" smtClean="0"/>
              <a:t>: A group of nodes, each node contains its data and links to others. Links form a linear path to access elements.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194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862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198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198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373082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0356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4340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2"/>
          </p:cNvCxnSpPr>
          <p:nvPr/>
        </p:nvCxnSpPr>
        <p:spPr>
          <a:xfrm rot="5400000" flipH="1" flipV="1">
            <a:off x="1903512" y="4799112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4953000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9" idx="2"/>
          </p:cNvCxnSpPr>
          <p:nvPr/>
        </p:nvCxnSpPr>
        <p:spPr>
          <a:xfrm rot="5400000" flipH="1" flipV="1">
            <a:off x="6170712" y="4799112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Singly Linked list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(SLL)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40386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Circularly  Singly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Item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71800" y="5410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971800" y="57912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next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7400" y="5410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7400" y="5715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List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Linked Lists…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Linked list</a:t>
            </a:r>
            <a:r>
              <a:rPr lang="en-US" dirty="0" smtClean="0"/>
              <a:t>: A group of nodes, each node contain its data and links to others. Links form a linear path to access elements.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194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862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198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198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2626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5674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48722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Doubly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6600" y="457041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Circularly  Doubly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Item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71800" y="586442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971800" y="6245423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next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7400" y="5864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7400" y="61692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CC"/>
                </a:solidFill>
              </a:rPr>
              <a:t>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94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862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198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526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94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862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530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198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675706" y="5559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28800" y="5715000"/>
            <a:ext cx="4724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6286896" y="5447904"/>
            <a:ext cx="532607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4495800" y="35814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3429000" y="35798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3622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55626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4495801" y="5332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3429001" y="533082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23622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55626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1" idx="2"/>
          </p:cNvCxnSpPr>
          <p:nvPr/>
        </p:nvCxnSpPr>
        <p:spPr>
          <a:xfrm rot="5400000" flipH="1" flipV="1">
            <a:off x="1943100" y="5524500"/>
            <a:ext cx="2286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2057400" y="5638800"/>
            <a:ext cx="41148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V="1">
            <a:off x="6057901" y="5524499"/>
            <a:ext cx="228600" cy="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71800" y="64770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Item previous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beginning of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p.next</a:t>
            </a:r>
            <a:r>
              <a:rPr lang="en-US" b="1" dirty="0" smtClean="0"/>
              <a:t> = head;</a:t>
            </a:r>
          </a:p>
          <a:p>
            <a:pPr>
              <a:buNone/>
            </a:pPr>
            <a:r>
              <a:rPr lang="en-US" b="1" dirty="0" smtClean="0"/>
              <a:t>        head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null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null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52600" y="4114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752600" y="4495800"/>
            <a:ext cx="1066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107" idx="3"/>
          </p:cNvCxnSpPr>
          <p:nvPr/>
        </p:nvCxnSpPr>
        <p:spPr>
          <a:xfrm flipV="1">
            <a:off x="28194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10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600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28800" y="3733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1905000" y="2895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048000" y="22098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end of SLL</a:t>
            </a:r>
          </a:p>
          <a:p>
            <a:pPr>
              <a:buNone/>
            </a:pPr>
            <a:r>
              <a:rPr lang="en-US" b="1" dirty="0" smtClean="0"/>
              <a:t>Item p = new Item(x);</a:t>
            </a:r>
          </a:p>
          <a:p>
            <a:pPr>
              <a:buNone/>
            </a:pPr>
            <a:r>
              <a:rPr lang="en-US" b="1" dirty="0" smtClean="0"/>
              <a:t>if (head==null) head=tail = p;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tail.next</a:t>
            </a:r>
            <a:r>
              <a:rPr lang="en-US" b="1" dirty="0" smtClean="0"/>
              <a:t> = p;</a:t>
            </a:r>
          </a:p>
          <a:p>
            <a:pPr>
              <a:buNone/>
            </a:pPr>
            <a:r>
              <a:rPr lang="en-US" b="1" dirty="0" smtClean="0"/>
              <a:t>        tail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79248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24800" y="4495800"/>
            <a:ext cx="8382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467600" y="41529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600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43800" y="3730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37338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066800" y="3657600"/>
            <a:ext cx="3048000" cy="1066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Add data x to the position after the reference ref of SLL</a:t>
            </a:r>
          </a:p>
          <a:p>
            <a:pPr>
              <a:buNone/>
            </a:pPr>
            <a:r>
              <a:rPr lang="en-US" b="1" dirty="0" smtClean="0"/>
              <a:t>if (ref==tail) Add x to the end of the list;</a:t>
            </a:r>
          </a:p>
          <a:p>
            <a:pPr>
              <a:buNone/>
            </a:pPr>
            <a:r>
              <a:rPr lang="en-US" b="1" dirty="0" smtClean="0"/>
              <a:t>else {</a:t>
            </a:r>
          </a:p>
          <a:p>
            <a:pPr>
              <a:buNone/>
            </a:pPr>
            <a:r>
              <a:rPr lang="en-US" b="1" dirty="0" smtClean="0"/>
              <a:t>        Item p = new Item(x);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p.next</a:t>
            </a:r>
            <a:r>
              <a:rPr lang="en-US" b="1" dirty="0" smtClean="0"/>
              <a:t> = </a:t>
            </a:r>
            <a:r>
              <a:rPr lang="en-US" b="1" dirty="0" err="1" smtClean="0"/>
              <a:t>ref.next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reft.next</a:t>
            </a:r>
            <a:r>
              <a:rPr lang="en-US" b="1" dirty="0" smtClean="0"/>
              <a:t> = 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5943600" y="518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943600" y="55626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4419600"/>
            <a:ext cx="1143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600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39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9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null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3999" y="3707408"/>
            <a:ext cx="83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ref= 400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62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3"/>
          </p:cNvCxnSpPr>
          <p:nvPr/>
        </p:nvCxnSpPr>
        <p:spPr>
          <a:xfrm flipV="1">
            <a:off x="6553200" y="4191000"/>
            <a:ext cx="685800" cy="3810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96000" y="4876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= 700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44196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Complexity: O(1)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57400" y="2667000"/>
            <a:ext cx="3429000" cy="1828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743700" y="51435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3" idx="2"/>
          </p:cNvCxnSpPr>
          <p:nvPr/>
        </p:nvCxnSpPr>
        <p:spPr>
          <a:xfrm rot="16200000" flipH="1">
            <a:off x="5772149" y="4933951"/>
            <a:ext cx="457202" cy="38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for (Item t = head; t!=null; t = </a:t>
            </a:r>
            <a:r>
              <a:rPr lang="en-US" b="1" dirty="0" err="1" smtClean="0"/>
              <a:t>t.next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    if (</a:t>
            </a:r>
            <a:r>
              <a:rPr lang="en-US" b="1" dirty="0" err="1" smtClean="0"/>
              <a:t>t.data</a:t>
            </a:r>
            <a:r>
              <a:rPr lang="en-US" b="1" dirty="0" smtClean="0"/>
              <a:t>==x) return t;</a:t>
            </a:r>
          </a:p>
          <a:p>
            <a:pPr>
              <a:buNone/>
            </a:pPr>
            <a:r>
              <a:rPr lang="en-US" b="1" dirty="0" smtClean="0"/>
              <a:t>return null;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010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010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6670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26670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338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7338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006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006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867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908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76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44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912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553200" y="43785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2766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3434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4102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66800" y="44928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66800" y="47976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34200" y="40326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6172200" y="1905000"/>
            <a:ext cx="2590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Linear search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O(n)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90800" y="3349823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 8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90800" y="3654623"/>
            <a:ext cx="3657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t= 1000 </a:t>
            </a:r>
            <a:r>
              <a:rPr lang="en-US" dirty="0" smtClean="0">
                <a:sym typeface="Wingdings" pitchFamily="2" charset="2"/>
              </a:rPr>
              <a:t> 800  400  600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733800" y="27432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on SLL…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1910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Remove the first existence of data x in the SLL</a:t>
            </a:r>
          </a:p>
          <a:p>
            <a:pPr>
              <a:buNone/>
            </a:pPr>
            <a:r>
              <a:rPr lang="en-US" b="1" dirty="0" smtClean="0"/>
              <a:t>If (head==null) return null;</a:t>
            </a:r>
          </a:p>
          <a:p>
            <a:pPr>
              <a:buNone/>
            </a:pPr>
            <a:r>
              <a:rPr lang="en-US" b="1" dirty="0" smtClean="0"/>
              <a:t>Item </a:t>
            </a:r>
            <a:r>
              <a:rPr lang="en-US" b="1" dirty="0" err="1" smtClean="0">
                <a:solidFill>
                  <a:srgbClr val="009900"/>
                </a:solidFill>
              </a:rPr>
              <a:t>tAfter</a:t>
            </a:r>
            <a:r>
              <a:rPr lang="en-US" b="1" dirty="0" smtClean="0"/>
              <a:t> = null, </a:t>
            </a:r>
            <a:r>
              <a:rPr lang="en-US" b="1" dirty="0" err="1" smtClean="0">
                <a:solidFill>
                  <a:srgbClr val="FF0000"/>
                </a:solidFill>
              </a:rPr>
              <a:t>tDel</a:t>
            </a:r>
            <a:r>
              <a:rPr lang="en-US" b="1" dirty="0" smtClean="0"/>
              <a:t> = head;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// Determine the reference which can be removed</a:t>
            </a:r>
          </a:p>
          <a:p>
            <a:pPr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tDel</a:t>
            </a:r>
            <a:r>
              <a:rPr lang="en-US" b="1" dirty="0" smtClean="0"/>
              <a:t>!=null &amp;&amp; </a:t>
            </a:r>
            <a:r>
              <a:rPr lang="en-US" b="1" dirty="0" err="1" smtClean="0"/>
              <a:t>tDel.data</a:t>
            </a:r>
            <a:r>
              <a:rPr lang="en-US" b="1" dirty="0" smtClean="0"/>
              <a:t>!=x) {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tAfter</a:t>
            </a:r>
            <a:r>
              <a:rPr lang="en-US" b="1" dirty="0" smtClean="0"/>
              <a:t>=</a:t>
            </a:r>
            <a:r>
              <a:rPr lang="en-US" b="1" dirty="0" err="1" smtClean="0"/>
              <a:t>tDel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tDel</a:t>
            </a:r>
            <a:r>
              <a:rPr lang="en-US" b="1" dirty="0" smtClean="0"/>
              <a:t> = </a:t>
            </a:r>
            <a:r>
              <a:rPr lang="en-US" b="1" dirty="0" err="1" smtClean="0"/>
              <a:t>tDel.next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// If removed data existed</a:t>
            </a:r>
          </a:p>
          <a:p>
            <a:pPr>
              <a:buNone/>
            </a:pPr>
            <a:r>
              <a:rPr lang="en-US" b="1" dirty="0" smtClean="0"/>
              <a:t>If (</a:t>
            </a:r>
            <a:r>
              <a:rPr lang="en-US" b="1" dirty="0" err="1" smtClean="0"/>
              <a:t>tDel</a:t>
            </a:r>
            <a:r>
              <a:rPr lang="en-US" b="1" dirty="0" smtClean="0"/>
              <a:t> != null) {</a:t>
            </a:r>
          </a:p>
          <a:p>
            <a:pPr>
              <a:buNone/>
            </a:pPr>
            <a:r>
              <a:rPr lang="en-US" b="1" dirty="0" smtClean="0"/>
              <a:t>     if (</a:t>
            </a:r>
            <a:r>
              <a:rPr lang="en-US" b="1" dirty="0" err="1" smtClean="0"/>
              <a:t>tDel</a:t>
            </a:r>
            <a:r>
              <a:rPr lang="en-US" b="1" dirty="0" smtClean="0"/>
              <a:t>==head) {</a:t>
            </a:r>
            <a:r>
              <a:rPr lang="en-US" b="1" dirty="0" smtClean="0">
                <a:solidFill>
                  <a:srgbClr val="0000CC"/>
                </a:solidFill>
              </a:rPr>
              <a:t> // remove head</a:t>
            </a:r>
          </a:p>
          <a:p>
            <a:pPr>
              <a:buNone/>
            </a:pPr>
            <a:r>
              <a:rPr lang="en-US" b="1" dirty="0" smtClean="0"/>
              <a:t>       head = </a:t>
            </a:r>
            <a:r>
              <a:rPr lang="en-US" b="1" dirty="0" err="1" smtClean="0"/>
              <a:t>head.next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if (head==null) tail= null; </a:t>
            </a:r>
            <a:r>
              <a:rPr lang="en-US" b="1" dirty="0" smtClean="0">
                <a:solidFill>
                  <a:srgbClr val="0000CC"/>
                </a:solidFill>
              </a:rPr>
              <a:t>// if the list is empty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}</a:t>
            </a:r>
          </a:p>
          <a:p>
            <a:pPr>
              <a:buNone/>
            </a:pPr>
            <a:r>
              <a:rPr lang="en-US" b="1" dirty="0" smtClean="0"/>
              <a:t>     else {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tAfter.next</a:t>
            </a:r>
            <a:r>
              <a:rPr lang="en-US" b="1" dirty="0" smtClean="0"/>
              <a:t> = </a:t>
            </a:r>
            <a:r>
              <a:rPr lang="en-US" b="1" dirty="0" err="1" smtClean="0"/>
              <a:t>tDel.next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if (</a:t>
            </a:r>
            <a:r>
              <a:rPr lang="en-US" b="1" dirty="0" err="1" smtClean="0"/>
              <a:t>tDel</a:t>
            </a:r>
            <a:r>
              <a:rPr lang="en-US" b="1" dirty="0" smtClean="0"/>
              <a:t>==tail) tail= </a:t>
            </a:r>
            <a:r>
              <a:rPr lang="en-US" b="1" dirty="0" err="1" smtClean="0"/>
              <a:t>tAfter</a:t>
            </a:r>
            <a:r>
              <a:rPr lang="en-US" b="1" dirty="0" smtClean="0"/>
              <a:t>;</a:t>
            </a:r>
            <a:r>
              <a:rPr lang="en-US" b="1" dirty="0" smtClean="0">
                <a:solidFill>
                  <a:srgbClr val="0000CC"/>
                </a:solidFill>
              </a:rPr>
              <a:t> // update tail</a:t>
            </a:r>
          </a:p>
          <a:p>
            <a:pPr>
              <a:buNone/>
            </a:pPr>
            <a:r>
              <a:rPr lang="en-US" b="1" dirty="0" smtClean="0"/>
              <a:t> 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tDel</a:t>
            </a:r>
            <a:r>
              <a:rPr lang="en-US" b="1" dirty="0" smtClean="0"/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7200" y="2743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80772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338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7338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006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48006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67400" y="2743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867400" y="31242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34200" y="27432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934200" y="31242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576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7244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912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9900"/>
                </a:solidFill>
              </a:rPr>
              <a:t>400</a:t>
            </a:r>
            <a:endParaRPr lang="en-US" sz="1400" b="1" dirty="0">
              <a:solidFill>
                <a:srgbClr val="0099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58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620000" y="27051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343400" y="27432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410200" y="27432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477000" y="27432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36576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</a:t>
            </a:r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r>
              <a:rPr lang="en-US" sz="1400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2000" y="39624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</a:t>
            </a:r>
            <a:r>
              <a:rPr lang="en-US" sz="1400" b="1" dirty="0" smtClean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01000" y="2359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1752600" y="2819400"/>
            <a:ext cx="1371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400" b="1" dirty="0" smtClean="0">
                <a:solidFill>
                  <a:schemeClr val="bg1"/>
                </a:solidFill>
              </a:rPr>
              <a:t>O(n)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447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 8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67200" y="20574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tDel</a:t>
            </a:r>
            <a:r>
              <a:rPr lang="en-US" dirty="0" smtClean="0">
                <a:solidFill>
                  <a:srgbClr val="FF0000"/>
                </a:solidFill>
              </a:rPr>
              <a:t>= 1000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800  400  600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18288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9900"/>
                </a:solidFill>
              </a:rPr>
              <a:t>tAfter</a:t>
            </a:r>
            <a:r>
              <a:rPr lang="en-US" dirty="0" smtClean="0">
                <a:solidFill>
                  <a:srgbClr val="009900"/>
                </a:solidFill>
              </a:rPr>
              <a:t>= null </a:t>
            </a:r>
            <a:r>
              <a:rPr lang="en-US" dirty="0" smtClean="0">
                <a:solidFill>
                  <a:srgbClr val="009900"/>
                </a:solidFill>
                <a:sym typeface="Wingdings" pitchFamily="2" charset="2"/>
              </a:rPr>
              <a:t> 1000  800  400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Wingdings" pitchFamily="2" charset="2"/>
              </a:rPr>
              <a:t>700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781300" y="21717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5: Operations –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2209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Operations on doubly linked lists (DLL) and circular linked lists (CLL)</a:t>
            </a:r>
          </a:p>
          <a:p>
            <a:pPr lvl="1"/>
            <a:r>
              <a:rPr lang="en-US" sz="2000" b="1" dirty="0" smtClean="0"/>
              <a:t>They are similar to operations on SLL</a:t>
            </a:r>
          </a:p>
          <a:p>
            <a:pPr lvl="1"/>
            <a:r>
              <a:rPr lang="en-US" sz="2000" b="1" dirty="0" smtClean="0"/>
              <a:t>Pay attentions:</a:t>
            </a:r>
          </a:p>
          <a:p>
            <a:pPr lvl="2"/>
            <a:r>
              <a:rPr lang="en-US" sz="1800" b="1" dirty="0" smtClean="0"/>
              <a:t>Update the reference previous in DLL</a:t>
            </a:r>
          </a:p>
          <a:p>
            <a:pPr lvl="2"/>
            <a:r>
              <a:rPr lang="en-US" sz="1800" b="1" dirty="0" smtClean="0"/>
              <a:t>In CLLs, the tail item links to the head item.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2532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55580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58628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35814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82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50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818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2"/>
          </p:cNvCxnSpPr>
          <p:nvPr/>
        </p:nvCxnSpPr>
        <p:spPr>
          <a:xfrm rot="5400000" flipH="1" flipV="1">
            <a:off x="3122712" y="6321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6475412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 rot="5400000" flipH="1" flipV="1">
            <a:off x="7389912" y="6321524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526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194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30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530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600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8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198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76400" y="38862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4191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head: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" y="44958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tail: 600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29" idx="3"/>
          </p:cNvCxnSpPr>
          <p:nvPr/>
        </p:nvCxnSpPr>
        <p:spPr>
          <a:xfrm flipV="1">
            <a:off x="23622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290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958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626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Doubly Linked list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26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194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862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30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98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495800" y="49530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3429000" y="4951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23622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55626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6- Demonstration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Package Structure</a:t>
            </a:r>
            <a:endParaRPr lang="en-US" sz="1600" b="1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3505200" cy="286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53000" y="2057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an element in a doubly linked list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953000" y="25146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Interface  for traversing elements in the list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53000" y="29718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 doubly linked list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4290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Program will test the </a:t>
            </a:r>
            <a:r>
              <a:rPr lang="en-US" sz="1600" dirty="0" err="1" smtClean="0"/>
              <a:t>MyLinkedList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8862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Class for a sorted doubly linked list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4343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Program will test the </a:t>
            </a:r>
            <a:r>
              <a:rPr lang="en-US" sz="1600" dirty="0" err="1" smtClean="0"/>
              <a:t>MySortedLL</a:t>
            </a:r>
            <a:r>
              <a:rPr lang="en-US" sz="1600" dirty="0" smtClean="0"/>
              <a:t> class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rot="10800000" flipV="1">
            <a:off x="3429000" y="2171700"/>
            <a:ext cx="1524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 flipV="1">
            <a:off x="3352800" y="2628900"/>
            <a:ext cx="1600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rot="10800000" flipV="1">
            <a:off x="3581400" y="30861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rot="10800000" flipV="1">
            <a:off x="3962400" y="354330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rot="10800000" flipV="1">
            <a:off x="3505200" y="40005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</p:cNvCxnSpPr>
          <p:nvPr/>
        </p:nvCxnSpPr>
        <p:spPr>
          <a:xfrm rot="10800000" flipV="1">
            <a:off x="3962400" y="44577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77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990600"/>
            <a:ext cx="45720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LL_Element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Interface </a:t>
            </a:r>
            <a:r>
              <a:rPr lang="en-US" sz="2400" dirty="0" err="1" smtClean="0"/>
              <a:t>MyIterator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9303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07" y="1219201"/>
            <a:ext cx="83837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36" y="708606"/>
            <a:ext cx="6402164" cy="378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newEle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7467600" y="1828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7" idx="3"/>
          </p:cNvCxnSpPr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80074"/>
            <a:ext cx="6343650" cy="30017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1524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tail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newEle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0" idx="3"/>
            <a:endCxn id="23" idx="1"/>
          </p:cNvCxnSpPr>
          <p:nvPr/>
        </p:nvCxnSpPr>
        <p:spPr>
          <a:xfrm>
            <a:off x="1219200" y="54864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1" idx="3"/>
          </p:cNvCxnSpPr>
          <p:nvPr/>
        </p:nvCxnSpPr>
        <p:spPr>
          <a:xfrm rot="10800000">
            <a:off x="1219200" y="5791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3341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105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818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pAfter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newEle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5" idx="3"/>
            <a:endCxn id="17" idx="0"/>
          </p:cNvCxnSpPr>
          <p:nvPr/>
        </p:nvCxnSpPr>
        <p:spPr>
          <a:xfrm>
            <a:off x="5943600" y="22098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rot="10800000">
            <a:off x="5638800" y="2438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6" idx="1"/>
          </p:cNvCxnSpPr>
          <p:nvPr/>
        </p:nvCxnSpPr>
        <p:spPr>
          <a:xfrm rot="5400000" flipH="1" flipV="1">
            <a:off x="6324600" y="22098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7" idx="3"/>
          </p:cNvCxnSpPr>
          <p:nvPr/>
        </p:nvCxnSpPr>
        <p:spPr>
          <a:xfrm rot="5400000">
            <a:off x="6743700" y="24003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67400" y="17526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65055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5105400" y="4800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pBefore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781800" y="4800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5943600" y="5486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newEle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3" idx="3"/>
            <a:endCxn id="35" idx="0"/>
          </p:cNvCxnSpPr>
          <p:nvPr/>
        </p:nvCxnSpPr>
        <p:spPr>
          <a:xfrm>
            <a:off x="5943600" y="5029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>
            <a:off x="5638800" y="5257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4" idx="1"/>
          </p:cNvCxnSpPr>
          <p:nvPr/>
        </p:nvCxnSpPr>
        <p:spPr>
          <a:xfrm rot="5400000" flipH="1" flipV="1">
            <a:off x="6324600" y="50292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5" idx="3"/>
          </p:cNvCxnSpPr>
          <p:nvPr/>
        </p:nvCxnSpPr>
        <p:spPr>
          <a:xfrm rot="5400000">
            <a:off x="6743700" y="5219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67400" y="45720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341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32004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head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56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62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7056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696201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6172200" y="28956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320040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newHead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6715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11430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newTail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962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705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696201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H="1">
            <a:off x="7848600" y="8382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11430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tail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743200"/>
            <a:ext cx="5438775" cy="30289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572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84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44196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ele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30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143000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133601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4600" y="44196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pAfter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44196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pBefore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4343400"/>
            <a:ext cx="99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638800"/>
            <a:ext cx="44005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38" y="819150"/>
            <a:ext cx="7639262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4" y="3086547"/>
            <a:ext cx="5076826" cy="318045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MyLinkedListTest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86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05400"/>
            <a:ext cx="3771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048000" y="5029200"/>
            <a:ext cx="14478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4419600" y="4343400"/>
            <a:ext cx="16764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MyLinkedListTest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762000"/>
            <a:ext cx="8848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686050" cy="180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200400"/>
            <a:ext cx="2466975" cy="1714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343400"/>
            <a:ext cx="3505200" cy="152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867400"/>
            <a:ext cx="3009900" cy="142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619125"/>
            <a:ext cx="801052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1- Basic operations on a group</a:t>
            </a:r>
          </a:p>
          <a:p>
            <a:pPr>
              <a:buNone/>
            </a:pPr>
            <a:r>
              <a:rPr lang="en-US" sz="2000" dirty="0" smtClean="0"/>
              <a:t>2- Drawbacks of arrays</a:t>
            </a:r>
          </a:p>
          <a:p>
            <a:pPr>
              <a:buNone/>
            </a:pPr>
            <a:r>
              <a:rPr lang="en-US" sz="2000" dirty="0" smtClean="0"/>
              <a:t>3- Introduction to Linked Data Structure</a:t>
            </a:r>
          </a:p>
          <a:p>
            <a:pPr>
              <a:buNone/>
            </a:pPr>
            <a:r>
              <a:rPr lang="en-US" sz="2000" dirty="0" smtClean="0"/>
              <a:t>4- Linked List</a:t>
            </a:r>
          </a:p>
          <a:p>
            <a:pPr lvl="1"/>
            <a:r>
              <a:rPr lang="en-US" sz="1800" dirty="0" smtClean="0"/>
              <a:t>Singly Linked Lists</a:t>
            </a:r>
          </a:p>
          <a:p>
            <a:pPr lvl="1"/>
            <a:r>
              <a:rPr lang="en-US" sz="1800" dirty="0" smtClean="0"/>
              <a:t>Double Linked Lists</a:t>
            </a:r>
          </a:p>
          <a:p>
            <a:pPr lvl="1"/>
            <a:r>
              <a:rPr lang="en-US" sz="1800" dirty="0" smtClean="0"/>
              <a:t>Circular Linked Lists</a:t>
            </a:r>
          </a:p>
          <a:p>
            <a:pPr>
              <a:buNone/>
            </a:pPr>
            <a:r>
              <a:rPr lang="en-US" sz="2000" dirty="0" smtClean="0"/>
              <a:t>5- Basic Operations on Singly Linked Lists</a:t>
            </a:r>
          </a:p>
          <a:p>
            <a:pPr>
              <a:buNone/>
            </a:pPr>
            <a:r>
              <a:rPr lang="en-US" sz="2000" dirty="0" smtClean="0"/>
              <a:t>6- Demonstration</a:t>
            </a:r>
          </a:p>
          <a:p>
            <a:pPr>
              <a:buNone/>
            </a:pPr>
            <a:r>
              <a:rPr lang="en-US" sz="2000" dirty="0" smtClean="0"/>
              <a:t>7- Managing groups using the Java API</a:t>
            </a:r>
          </a:p>
          <a:p>
            <a:pPr>
              <a:buNone/>
            </a:pPr>
            <a:r>
              <a:rPr lang="en-US" sz="2000" dirty="0" smtClean="0"/>
              <a:t>8- When linked Lists are used?</a:t>
            </a:r>
          </a:p>
          <a:p>
            <a:r>
              <a:rPr lang="en-US" sz="2000" dirty="0" smtClean="0"/>
              <a:t>Summary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Assignment: Re-implement demonstrative algorithms in this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5250"/>
            <a:ext cx="82486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152400"/>
            <a:ext cx="2667000" cy="1600200"/>
          </a:xfrm>
          <a:noFill/>
        </p:spPr>
        <p:txBody>
          <a:bodyPr>
            <a:no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81799" y="2209801"/>
          <a:ext cx="2133601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9"/>
                <a:gridCol w="1163782"/>
              </a:tblGrid>
              <a:tr h="5653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to</a:t>
                      </a:r>
                      <a:r>
                        <a:rPr lang="en-US" sz="1200" baseline="0" dirty="0" smtClean="0"/>
                        <a:t>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steps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997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n(n+1)/2</a:t>
                      </a:r>
                      <a:endParaRPr lang="en-US" sz="1200" dirty="0"/>
                    </a:p>
                  </a:txBody>
                  <a:tcPr/>
                </a:tc>
              </a:tr>
              <a:tr h="6898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(n(n+1)/2)/n 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O(n/2)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562600" y="3810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57150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Average complexity of the add/search operation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066800"/>
            <a:ext cx="7743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26" y="163544"/>
            <a:ext cx="5573274" cy="9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152400"/>
            <a:ext cx="2514600" cy="1295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819150"/>
            <a:ext cx="81915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3276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This inner class is the same as those in the </a:t>
            </a:r>
            <a:r>
              <a:rPr lang="en-US" dirty="0" err="1" smtClean="0">
                <a:solidFill>
                  <a:srgbClr val="0000CC"/>
                </a:solidFill>
              </a:rPr>
              <a:t>MyLinkedList</a:t>
            </a:r>
            <a:r>
              <a:rPr lang="en-US" dirty="0" smtClean="0">
                <a:solidFill>
                  <a:srgbClr val="0000CC"/>
                </a:solidFill>
              </a:rPr>
              <a:t> class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6- Demonstration: class </a:t>
            </a:r>
            <a:r>
              <a:rPr lang="en-US" sz="2400" dirty="0" err="1" smtClean="0"/>
              <a:t>MySortedLL_Test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47725"/>
            <a:ext cx="72675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85950"/>
            <a:ext cx="3219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876800" y="24384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800600" y="2590800"/>
            <a:ext cx="1371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686300" y="36195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7: Managing groups using the java API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45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18"/>
                <a:gridCol w="1124382"/>
                <a:gridCol w="3505200"/>
                <a:gridCol w="2590800"/>
              </a:tblGrid>
              <a:tr h="504305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is</a:t>
                      </a:r>
                      <a:r>
                        <a:rPr lang="en-US" baseline="0" dirty="0" smtClean="0"/>
                        <a:t> it used?</a:t>
                      </a:r>
                      <a:endParaRPr lang="en-US" dirty="0"/>
                    </a:p>
                  </a:txBody>
                  <a:tcPr/>
                </a:tc>
              </a:tr>
              <a:tr h="1152698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an element using its index.</a:t>
                      </a:r>
                    </a:p>
                    <a:p>
                      <a:r>
                        <a:rPr lang="en-US" dirty="0" smtClean="0"/>
                        <a:t>Thread safe is</a:t>
                      </a:r>
                      <a:r>
                        <a:rPr lang="en-US" baseline="0" dirty="0" smtClean="0"/>
                        <a:t> supported</a:t>
                      </a:r>
                    </a:p>
                    <a:p>
                      <a:r>
                        <a:rPr lang="en-US" baseline="0" dirty="0" smtClean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group</a:t>
                      </a:r>
                      <a:r>
                        <a:rPr lang="en-US" baseline="0" dirty="0" smtClean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</a:tr>
              <a:tr h="1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Accessing an element using its index. Thread safe (synchronized</a:t>
                      </a:r>
                      <a:r>
                        <a:rPr lang="en-US" baseline="0" dirty="0" smtClean="0"/>
                        <a:t> technique)</a:t>
                      </a:r>
                      <a:r>
                        <a:rPr lang="en-US" dirty="0" smtClean="0"/>
                        <a:t> is</a:t>
                      </a:r>
                      <a:r>
                        <a:rPr lang="en-US" baseline="0" dirty="0" smtClean="0"/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All basic operations are implemented.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/>
                    </a:p>
                  </a:txBody>
                  <a:tcPr/>
                </a:tc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safe (synchronized</a:t>
                      </a:r>
                      <a:r>
                        <a:rPr lang="en-US" baseline="0" dirty="0" smtClean="0"/>
                        <a:t> technique) is NOT supported. 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-thread application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java.util</a:t>
            </a:r>
            <a:r>
              <a:rPr lang="en-US" sz="2400" dirty="0" smtClean="0">
                <a:solidFill>
                  <a:srgbClr val="FF0000"/>
                </a:solidFill>
              </a:rPr>
              <a:t> package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8- 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A list with: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1953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  <a:gridCol w="472440"/>
                <a:gridCol w="441960"/>
                <a:gridCol w="457200"/>
                <a:gridCol w="457200"/>
                <a:gridCol w="457200"/>
                <a:gridCol w="762000"/>
                <a:gridCol w="8077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0" y="350347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 are valuable but </a:t>
            </a:r>
            <a:r>
              <a:rPr lang="en-US" dirty="0" smtClean="0">
                <a:sym typeface="Wingdings" pitchFamily="2" charset="2"/>
              </a:rPr>
              <a:t>0s.</a:t>
            </a:r>
          </a:p>
          <a:p>
            <a:r>
              <a:rPr lang="en-US" dirty="0" smtClean="0"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Linked list is suitable.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8- Where a linked list should be used?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Sparse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752600"/>
          <a:ext cx="4389120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11480"/>
                <a:gridCol w="350520"/>
                <a:gridCol w="381000"/>
                <a:gridCol w="381000"/>
                <a:gridCol w="457200"/>
                <a:gridCol w="914400"/>
                <a:gridCol w="807720"/>
              </a:tblGrid>
              <a:tr h="485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76800" y="2209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head0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590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76800" y="2971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352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head3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876800" y="3733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headi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114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headn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943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3820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0" idx="3"/>
            <a:endCxn id="16" idx="1"/>
          </p:cNvCxnSpPr>
          <p:nvPr/>
        </p:nvCxnSpPr>
        <p:spPr>
          <a:xfrm>
            <a:off x="5638800" y="2400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6553200" y="2400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>
            <a:off x="73152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19" idx="1"/>
          </p:cNvCxnSpPr>
          <p:nvPr/>
        </p:nvCxnSpPr>
        <p:spPr>
          <a:xfrm>
            <a:off x="8153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3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5638800" y="2781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5" idx="1"/>
          </p:cNvCxnSpPr>
          <p:nvPr/>
        </p:nvCxnSpPr>
        <p:spPr>
          <a:xfrm>
            <a:off x="6553200" y="2781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7315200" y="2781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3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5438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5638800" y="3924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6553200" y="3924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7315200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43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705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5638800" y="3543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6553200" y="3543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3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705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5438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83820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5638800" y="4305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6553200" y="4305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1"/>
          </p:cNvCxnSpPr>
          <p:nvPr/>
        </p:nvCxnSpPr>
        <p:spPr>
          <a:xfrm>
            <a:off x="73152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>
          <a:xfrm>
            <a:off x="81534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43600" y="3048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Val,col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5638800" y="3162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624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rows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>
            <a:stCxn id="62" idx="0"/>
          </p:cNvCxnSpPr>
          <p:nvPr/>
        </p:nvCxnSpPr>
        <p:spPr>
          <a:xfrm rot="5400000" flipH="1" flipV="1">
            <a:off x="4629150" y="48577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3600" y="4736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Sorted lists based on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ight Brace 65"/>
          <p:cNvSpPr/>
          <p:nvPr/>
        </p:nvSpPr>
        <p:spPr>
          <a:xfrm rot="5400000">
            <a:off x="7315200" y="3048000"/>
            <a:ext cx="304800" cy="3200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 smtClean="0"/>
              <a:t>Complexities: Linked list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6304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838200"/>
                <a:gridCol w="12954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Linked 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Add to the</a:t>
                      </a:r>
                      <a:r>
                        <a:rPr lang="en-US" baseline="0" dirty="0" smtClean="0"/>
                        <a:t> right position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 </a:t>
                      </a:r>
                      <a:r>
                        <a:rPr lang="en-US" dirty="0" smtClean="0"/>
                        <a:t>O(n/2)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element to a specific position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O(n/2)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an element at a specific position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is sorted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a linked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list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should be used?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Sparse table/ sparse matrix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4E5C87A8-EDDD-4372-B909-A9838AC27AD6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dirty="0" smtClean="0"/>
              <a:t>linked list</a:t>
            </a:r>
            <a:r>
              <a:rPr lang="en-US" sz="2200" i="1" dirty="0" smtClean="0"/>
              <a:t> </a:t>
            </a:r>
            <a:r>
              <a:rPr lang="en-US" sz="2200" dirty="0" smtClean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 smtClean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 smtClean="0"/>
              <a:t>A list is called as circular list</a:t>
            </a:r>
            <a:r>
              <a:rPr lang="en-US" sz="2200" i="1" dirty="0" smtClean="0"/>
              <a:t> </a:t>
            </a:r>
            <a:r>
              <a:rPr lang="en-US" sz="2200" dirty="0" smtClean="0"/>
              <a:t>when nodes form a ring.</a:t>
            </a:r>
          </a:p>
          <a:p>
            <a:pPr eaLnBrk="1" hangingPunct="1"/>
            <a:r>
              <a:rPr lang="en-US" sz="2200" dirty="0" smtClean="0"/>
              <a:t>LL Advantages: Insert, remove operations are performed efficiently.</a:t>
            </a:r>
          </a:p>
          <a:p>
            <a:pPr eaLnBrk="1" hangingPunct="1"/>
            <a:r>
              <a:rPr lang="en-US" sz="2200" dirty="0" smtClean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fld id="{89385F03-CAC6-4D1A-8DCD-2CF44D99E701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 smtClean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 smtClean="0"/>
              <a:t>The advantage of arrays over linked lists is that they allow random accessing.</a:t>
            </a:r>
          </a:p>
          <a:p>
            <a:pPr lvl="1"/>
            <a:r>
              <a:rPr lang="en-US" dirty="0" smtClean="0"/>
              <a:t>Random access: given address, data at that address will be accessed </a:t>
            </a:r>
            <a:r>
              <a:rPr lang="en-US" dirty="0" smtClean="0">
                <a:sym typeface="Wingdings" pitchFamily="2" charset="2"/>
              </a:rPr>
              <a:t> very fast.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 Basic operations on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element</a:t>
            </a:r>
          </a:p>
          <a:p>
            <a:r>
              <a:rPr lang="en-US" dirty="0" smtClean="0"/>
              <a:t>Search an element</a:t>
            </a:r>
          </a:p>
          <a:p>
            <a:r>
              <a:rPr lang="en-US" dirty="0" smtClean="0"/>
              <a:t>Remove an element</a:t>
            </a:r>
          </a:p>
          <a:p>
            <a:r>
              <a:rPr lang="en-US" dirty="0" smtClean="0"/>
              <a:t>Traverse all elements</a:t>
            </a:r>
          </a:p>
          <a:p>
            <a:r>
              <a:rPr lang="en-US" dirty="0" smtClean="0"/>
              <a:t>Update an element </a:t>
            </a:r>
            <a:r>
              <a:rPr lang="en-US" dirty="0" smtClean="0">
                <a:sym typeface="Wingdings" pitchFamily="2" charset="2"/>
              </a:rPr>
              <a:t> Search + re-assign new value</a:t>
            </a:r>
          </a:p>
          <a:p>
            <a:r>
              <a:rPr lang="en-US" smtClean="0">
                <a:sym typeface="Wingdings" pitchFamily="2" charset="2"/>
              </a:rPr>
              <a:t>Sort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 smtClean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 smtClean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 smtClean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 smtClean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 smtClean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 smtClean="0"/>
              <a:t>LO1.7  Explain why the Java code library provides the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957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815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957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872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481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1- </a:t>
            </a:r>
            <a:r>
              <a:rPr lang="en-US" b="1" dirty="0" err="1" smtClean="0">
                <a:solidFill>
                  <a:srgbClr val="FF0000"/>
                </a:solidFill>
              </a:rPr>
              <a:t>Cấu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trúc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gì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 8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6868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2-Tại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3-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4-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phi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5-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6-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7-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. Cho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8-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2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chiếu</a:t>
            </a:r>
            <a:r>
              <a:rPr lang="en-US" sz="2000" dirty="0" smtClean="0"/>
              <a:t> head </a:t>
            </a:r>
            <a:r>
              <a:rPr lang="en-US" sz="2000" dirty="0" err="1" smtClean="0"/>
              <a:t>và</a:t>
            </a:r>
            <a:r>
              <a:rPr lang="en-US" sz="2000" dirty="0" smtClean="0"/>
              <a:t> tail?</a:t>
            </a:r>
          </a:p>
          <a:p>
            <a:pPr>
              <a:buNone/>
            </a:pPr>
            <a:r>
              <a:rPr lang="en-US" sz="2000" dirty="0" smtClean="0"/>
              <a:t>9- </a:t>
            </a:r>
            <a:r>
              <a:rPr lang="en-US" sz="2000" dirty="0" err="1" smtClean="0"/>
              <a:t>Hãy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DSLK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/ </a:t>
            </a:r>
            <a:r>
              <a:rPr lang="en-US" sz="2000" dirty="0" err="1" smtClean="0"/>
              <a:t>tìm</a:t>
            </a:r>
            <a:r>
              <a:rPr lang="en-US" sz="2000" dirty="0" smtClean="0"/>
              <a:t>/ </a:t>
            </a:r>
            <a:r>
              <a:rPr lang="en-US" sz="2000" dirty="0" err="1" smtClean="0"/>
              <a:t>xoá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10-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DSLK, DSLK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11-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DSLK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khuyên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12-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 </a:t>
            </a:r>
            <a:r>
              <a:rPr lang="en-US" sz="2000" dirty="0" err="1" smtClean="0"/>
              <a:t>gì</a:t>
            </a:r>
            <a:r>
              <a:rPr lang="en-US" sz="2000" dirty="0" smtClean="0"/>
              <a:t>?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thưa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kiệm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13-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java.util.LinkedList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DSLK </a:t>
            </a:r>
            <a:r>
              <a:rPr lang="en-US" sz="2000" dirty="0" err="1" smtClean="0"/>
              <a:t>nào</a:t>
            </a:r>
            <a:r>
              <a:rPr lang="en-US" sz="2000" dirty="0" smtClean="0"/>
              <a:t>?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2: Review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209800"/>
          </a:xfrm>
        </p:spPr>
        <p:txBody>
          <a:bodyPr/>
          <a:lstStyle/>
          <a:p>
            <a:r>
              <a:rPr lang="en-US" dirty="0" smtClean="0"/>
              <a:t>Array is a group of elements (nodes) </a:t>
            </a:r>
          </a:p>
          <a:p>
            <a:pPr lvl="1"/>
            <a:r>
              <a:rPr lang="en-US" dirty="0" smtClean="0"/>
              <a:t>which belong to the </a:t>
            </a:r>
            <a:r>
              <a:rPr lang="en-US" u="sng" dirty="0" smtClean="0"/>
              <a:t>same data type</a:t>
            </a:r>
          </a:p>
          <a:p>
            <a:pPr lvl="1"/>
            <a:r>
              <a:rPr lang="en-US" dirty="0" smtClean="0"/>
              <a:t>They are stored in </a:t>
            </a:r>
            <a:r>
              <a:rPr lang="en-US" u="sng" dirty="0" smtClean="0"/>
              <a:t>contiguous memory blocks</a:t>
            </a:r>
          </a:p>
          <a:p>
            <a:pPr lvl="1"/>
            <a:r>
              <a:rPr lang="en-US" dirty="0" smtClean="0"/>
              <a:t>Each element can be accessed using its </a:t>
            </a:r>
            <a:r>
              <a:rPr lang="en-US" u="sng" dirty="0" smtClean="0"/>
              <a:t>positional index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" y="487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MAXN=15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09600" y="5257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 = 10</a:t>
            </a:r>
            <a:endParaRPr lang="en-US" sz="1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5255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rot="5400000" flipH="1" flipV="1">
            <a:off x="1219200" y="426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6200000">
            <a:off x="3848100" y="1866900"/>
            <a:ext cx="228600" cy="502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3600" y="457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empty block is allowed!!!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2: Review on Arrays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113971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248400" y="15240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Memory for elements must be allocated in advance.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2: Review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Expectations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/>
                <a:gridCol w="2479183"/>
                <a:gridCol w="2951408"/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</a:t>
                      </a:r>
                      <a:endParaRPr lang="en-US" dirty="0"/>
                    </a:p>
                  </a:txBody>
                  <a:tcPr/>
                </a:tc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Allocated memory size can be redundant/ 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 smtClean="0"/>
                        <a:t>Add x to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O(n)</a:t>
                      </a:r>
                      <a:endParaRPr lang="en-US" dirty="0"/>
                    </a:p>
                  </a:txBody>
                  <a:tcPr/>
                </a:tc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Linked Data Structures are introduced.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3: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057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Linked Data structure</a:t>
            </a:r>
            <a:r>
              <a:rPr lang="en-US" sz="2400" dirty="0" smtClean="0"/>
              <a:t>: A data organization </a:t>
            </a:r>
            <a:r>
              <a:rPr lang="en-US" sz="2400" smtClean="0"/>
              <a:t>in which </a:t>
            </a:r>
            <a:r>
              <a:rPr lang="en-US" sz="2400" dirty="0" smtClean="0"/>
              <a:t>each node includes itself data and links to others.</a:t>
            </a:r>
          </a:p>
          <a:p>
            <a:pPr lvl="1"/>
            <a:r>
              <a:rPr lang="en-US" sz="1900" dirty="0" smtClean="0">
                <a:solidFill>
                  <a:srgbClr val="0000CC"/>
                </a:solidFill>
              </a:rPr>
              <a:t>Linear data structure</a:t>
            </a:r>
            <a:r>
              <a:rPr lang="en-US" sz="1900" dirty="0" smtClean="0"/>
              <a:t>: Links establish only one line to access elements </a:t>
            </a:r>
            <a:r>
              <a:rPr lang="en-US" sz="1900" dirty="0" smtClean="0">
                <a:sym typeface="Wingdings" pitchFamily="2" charset="2"/>
              </a:rPr>
              <a:t> Array, linked lists</a:t>
            </a:r>
            <a:endParaRPr lang="en-US" sz="1900" dirty="0" smtClean="0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914400" y="2819400"/>
            <a:ext cx="7391400" cy="3124200"/>
            <a:chOff x="336" y="720"/>
            <a:chExt cx="5232" cy="2832"/>
          </a:xfrm>
        </p:grpSpPr>
        <p:pic>
          <p:nvPicPr>
            <p:cNvPr id="12" name="Picture 4" descr="J010185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2" y="1056"/>
              <a:ext cx="524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J03416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008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J01018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1056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BD19563_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1008"/>
              <a:ext cx="528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J032117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6" y="1056"/>
              <a:ext cx="52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J034132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25" y="1008"/>
              <a:ext cx="543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3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Jame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3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42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3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Manager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3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1000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36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400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1200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064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3000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92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8000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792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200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60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10000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200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Linda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200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25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Officer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200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3000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064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Jane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2064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064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2064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8000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928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Tom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928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928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928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200</a:t>
              </a: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3792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Jack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3792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Designer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792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10000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465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Paul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65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65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Kid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465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0 (NULL)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1824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280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424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53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5280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 flipH="1">
              <a:off x="5328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5376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5424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547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688" y="3024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Element </a:t>
              </a:r>
            </a:p>
            <a:p>
              <a:pPr algn="ctr"/>
              <a:r>
                <a:rPr lang="en-US" sz="1600" b="1"/>
                <a:t>structure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456" y="297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name</a:t>
              </a:r>
              <a:endParaRPr lang="en-US" sz="1600" b="1" dirty="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56" y="312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age</a:t>
              </a:r>
              <a:endParaRPr lang="en-US" sz="1600" b="1" dirty="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56" y="326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role</a:t>
              </a:r>
              <a:endParaRPr lang="en-US" sz="1600" b="1" dirty="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3456" y="3408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rgbClr val="000099"/>
                  </a:solidFill>
                </a:rPr>
                <a:t>next</a:t>
              </a:r>
              <a:endParaRPr lang="en-US" sz="1600" b="1" dirty="0">
                <a:solidFill>
                  <a:srgbClr val="000099"/>
                </a:solidFill>
              </a:endParaRPr>
            </a:p>
          </p:txBody>
        </p:sp>
        <p:sp>
          <p:nvSpPr>
            <p:cNvPr id="64" name="AutoShape 61"/>
            <p:cNvSpPr>
              <a:spLocks/>
            </p:cNvSpPr>
            <p:nvPr/>
          </p:nvSpPr>
          <p:spPr bwMode="auto">
            <a:xfrm>
              <a:off x="4128" y="2976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224" y="3024"/>
              <a:ext cx="120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Info of an element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224" y="3408"/>
              <a:ext cx="13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rgbClr val="000099"/>
                  </a:solidFill>
                </a:rPr>
                <a:t>next</a:t>
              </a: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40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960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552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2688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4416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3: Linked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Linked Data structure</a:t>
            </a:r>
            <a:r>
              <a:rPr lang="en-US" sz="2400" dirty="0" smtClean="0"/>
              <a:t>: A data organization in which each node includes itself data and links to others.</a:t>
            </a:r>
          </a:p>
          <a:p>
            <a:pPr lvl="1"/>
            <a:r>
              <a:rPr lang="en-US" sz="1900" dirty="0" smtClean="0">
                <a:solidFill>
                  <a:srgbClr val="0000CC"/>
                </a:solidFill>
              </a:rPr>
              <a:t>Non linear data structure</a:t>
            </a:r>
            <a:r>
              <a:rPr lang="en-US" sz="1900" dirty="0" smtClean="0"/>
              <a:t>: Links establish multiple lines to access elements </a:t>
            </a:r>
            <a:r>
              <a:rPr lang="en-US" sz="1900" dirty="0" smtClean="0">
                <a:sym typeface="Wingdings" pitchFamily="2" charset="2"/>
              </a:rPr>
              <a:t> Trees</a:t>
            </a:r>
            <a:endParaRPr lang="en-US" sz="1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76526"/>
            <a:ext cx="6004262" cy="30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2531</Words>
  <Application>Microsoft Office PowerPoint</Application>
  <PresentationFormat>On-screen Show (4:3)</PresentationFormat>
  <Paragraphs>703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Linked Structure &amp; Linked Lists</vt:lpstr>
      <vt:lpstr>Learning Outcomes</vt:lpstr>
      <vt:lpstr>Contents</vt:lpstr>
      <vt:lpstr>1- Basic operations on a group</vt:lpstr>
      <vt:lpstr>2: Review on Arrays</vt:lpstr>
      <vt:lpstr>2: Review on Arrays</vt:lpstr>
      <vt:lpstr>2: Review on Arrays</vt:lpstr>
      <vt:lpstr>3: Linked Data Structures </vt:lpstr>
      <vt:lpstr>3: Linked Data Structures </vt:lpstr>
      <vt:lpstr>4: Linked Lists</vt:lpstr>
      <vt:lpstr>4: Linked Lists…</vt:lpstr>
      <vt:lpstr>5: Operations on SLL</vt:lpstr>
      <vt:lpstr>5: Operations on SLL…</vt:lpstr>
      <vt:lpstr>5: Operations on SLL…</vt:lpstr>
      <vt:lpstr>5: Operations on SLL…</vt:lpstr>
      <vt:lpstr>5: Operations on SLL…</vt:lpstr>
      <vt:lpstr>5: Operations – Attention!</vt:lpstr>
      <vt:lpstr>6- Demonstration</vt:lpstr>
      <vt:lpstr>6- Demonstration: Class LL_Element </vt:lpstr>
      <vt:lpstr>6- Demonstration: Interface MyIterator</vt:lpstr>
      <vt:lpstr>6- Demonstration: Class MyLinkedList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MyLinkedListTest</vt:lpstr>
      <vt:lpstr>6- Demonstration: class MyLinkedListTest</vt:lpstr>
      <vt:lpstr>6- Demonstration: class MySortedLL</vt:lpstr>
      <vt:lpstr>6- Demonstration: class MySortedLL…</vt:lpstr>
      <vt:lpstr>6- Demonstration: class MySortedLL…</vt:lpstr>
      <vt:lpstr>6- Demonstration: class MySortedLL…</vt:lpstr>
      <vt:lpstr>6- Demonstration: class MySortedLL_Test</vt:lpstr>
      <vt:lpstr>7: Managing groups using the java API</vt:lpstr>
      <vt:lpstr>8- Where a linked list should be used?</vt:lpstr>
      <vt:lpstr>8- Where a linked list should be used?</vt:lpstr>
      <vt:lpstr>Summary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CSD- Reviews</dc:title>
  <dc:creator>SuTV</dc:creator>
  <cp:lastModifiedBy>Azure</cp:lastModifiedBy>
  <cp:revision>77</cp:revision>
  <dcterms:created xsi:type="dcterms:W3CDTF">2020-04-07T07:28:07Z</dcterms:created>
  <dcterms:modified xsi:type="dcterms:W3CDTF">2021-05-14T06:17:19Z</dcterms:modified>
</cp:coreProperties>
</file>