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413" r:id="rId3"/>
    <p:sldId id="408" r:id="rId4"/>
    <p:sldId id="257" r:id="rId5"/>
    <p:sldId id="365" r:id="rId6"/>
    <p:sldId id="418" r:id="rId7"/>
    <p:sldId id="366" r:id="rId8"/>
    <p:sldId id="423" r:id="rId9"/>
    <p:sldId id="419" r:id="rId10"/>
    <p:sldId id="369" r:id="rId11"/>
    <p:sldId id="370" r:id="rId12"/>
    <p:sldId id="396" r:id="rId13"/>
    <p:sldId id="374" r:id="rId14"/>
    <p:sldId id="420" r:id="rId15"/>
    <p:sldId id="421" r:id="rId16"/>
    <p:sldId id="422" r:id="rId17"/>
    <p:sldId id="378" r:id="rId18"/>
    <p:sldId id="424" r:id="rId19"/>
    <p:sldId id="425" r:id="rId20"/>
    <p:sldId id="426" r:id="rId21"/>
    <p:sldId id="427" r:id="rId22"/>
    <p:sldId id="428" r:id="rId23"/>
    <p:sldId id="434" r:id="rId24"/>
    <p:sldId id="435" r:id="rId25"/>
    <p:sldId id="436" r:id="rId26"/>
    <p:sldId id="441" r:id="rId27"/>
    <p:sldId id="440" r:id="rId28"/>
    <p:sldId id="437" r:id="rId29"/>
    <p:sldId id="438" r:id="rId30"/>
    <p:sldId id="439" r:id="rId31"/>
    <p:sldId id="442" r:id="rId32"/>
    <p:sldId id="457" r:id="rId33"/>
    <p:sldId id="371" r:id="rId34"/>
    <p:sldId id="430" r:id="rId35"/>
    <p:sldId id="372" r:id="rId36"/>
    <p:sldId id="373" r:id="rId37"/>
    <p:sldId id="429" r:id="rId38"/>
    <p:sldId id="412" r:id="rId39"/>
    <p:sldId id="384" r:id="rId40"/>
    <p:sldId id="383" r:id="rId41"/>
    <p:sldId id="399" r:id="rId42"/>
    <p:sldId id="400" r:id="rId43"/>
    <p:sldId id="382" r:id="rId44"/>
    <p:sldId id="401" r:id="rId45"/>
    <p:sldId id="386" r:id="rId46"/>
    <p:sldId id="454" r:id="rId47"/>
    <p:sldId id="456" r:id="rId48"/>
    <p:sldId id="455" r:id="rId49"/>
    <p:sldId id="444" r:id="rId50"/>
    <p:sldId id="445" r:id="rId51"/>
    <p:sldId id="446" r:id="rId52"/>
    <p:sldId id="452" r:id="rId53"/>
    <p:sldId id="453" r:id="rId54"/>
    <p:sldId id="388" r:id="rId55"/>
    <p:sldId id="394" r:id="rId56"/>
    <p:sldId id="431" r:id="rId57"/>
    <p:sldId id="320" r:id="rId58"/>
    <p:sldId id="344" r:id="rId59"/>
    <p:sldId id="414" r:id="rId60"/>
    <p:sldId id="415" r:id="rId61"/>
    <p:sldId id="417" r:id="rId62"/>
    <p:sldId id="432" r:id="rId63"/>
    <p:sldId id="433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CC"/>
    <a:srgbClr val="66FF99"/>
    <a:srgbClr val="E0E0E0"/>
    <a:srgbClr val="C9C9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2371" autoAdjust="0"/>
  </p:normalViewPr>
  <p:slideViewPr>
    <p:cSldViewPr>
      <p:cViewPr>
        <p:scale>
          <a:sx n="70" d="100"/>
          <a:sy n="70" d="100"/>
        </p:scale>
        <p:origin x="-15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EAA720-176F-4620-8186-D9265EB41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7E09A-4976-4593-A05B-020EB1CA54A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Maze: mê cung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57950"/>
            <a:ext cx="533400" cy="2476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40E5DFC-E84E-40DC-BCC7-DB089213F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2E9313-AFF1-450F-8C10-2DD36C8D2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E3253AD-6C23-4066-BE50-13B09E6BF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56442E36-AFE1-4657-8978-7C869D2C7B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F4292FC-EA32-4F45-AFD6-6DDB81D53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07648CC-BE5D-4D17-BA2D-D12D71EBD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1FC36DF-FE50-4016-99EA-E3242C91B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64B3215-3B9B-4CD8-B4A3-208E74E19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23C09F6-E89F-46AA-ACF6-AE99640D4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E8E504E-64C6-43CB-B84C-A18ED462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953DE02C-39CC-4261-900A-8EDC760F1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45250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/>
              <a:t>Data Structures and Algorithms in Java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57950"/>
            <a:ext cx="609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r>
              <a:rPr lang="en-US" dirty="0"/>
              <a:t> </a:t>
            </a:r>
            <a:fld id="{EB6DA2D8-F4B8-45FD-B7BF-F5EF75BB19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6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/>
          <a:lstStyle/>
          <a:p>
            <a:pPr eaLnBrk="1" hangingPunct="1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Stacks and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7718E9E-1E84-47CE-B75E-3558729ADAF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a = b + (c – d ) * (e – f);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g[10] = h[i[9]] + (j + k)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while (m &lt; (n[8] + o))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a = b + (c – d) * (e – f)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g[10] = h[i[9]] + j + k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800" smtClean="0">
                <a:latin typeface="Courier New" pitchFamily="49" charset="0"/>
              </a:rPr>
              <a:t>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while (m &lt; (n[8] + o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en-US" sz="1800" smtClean="0">
                <a:latin typeface="Courier New" pitchFamily="49" charset="0"/>
              </a:rPr>
              <a:t>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while (m &lt; (n[8] + o))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Matching delimiters- A way to use  stacks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5240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Matched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28194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Mismatched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42672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Nested matched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5257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Algorithm for delimiter matching : refer to the page 142.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03275"/>
            <a:ext cx="5843588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0501B22-FC23-4081-9A45-09FF3F9B21B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514600" y="5638800"/>
            <a:ext cx="6181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Figure 4-2 Processing the statement </a:t>
            </a:r>
            <a:r>
              <a:rPr lang="en-US" sz="1600" b="1">
                <a:latin typeface="Courier New" pitchFamily="49" charset="0"/>
              </a:rPr>
              <a:t>s=t[5]+u/(v*(w+y));</a:t>
            </a:r>
            <a:r>
              <a:rPr lang="en-US" sz="1600" b="1"/>
              <a:t> </a:t>
            </a:r>
          </a:p>
          <a:p>
            <a:r>
              <a:rPr lang="en-US" sz="1600" b="1"/>
              <a:t>                 with the algorithm </a:t>
            </a:r>
            <a:r>
              <a:rPr lang="en-US" sz="1600" b="1">
                <a:latin typeface="Courier New" pitchFamily="49" charset="0"/>
              </a:rPr>
              <a:t>delimiterMatching()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600200"/>
            <a:ext cx="1676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Push to the stack an open delimiter and pop it from the stack when appropriate close delemiter is detected in input string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47800" y="2362200"/>
            <a:ext cx="1600200" cy="762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30480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30480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48200" y="38862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2362200"/>
            <a:ext cx="3200400" cy="838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00200" y="3048000"/>
            <a:ext cx="3048000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377475-347A-4689-9653-B4B0BEAE5B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914400"/>
            <a:ext cx="6224587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600200" y="5486400"/>
            <a:ext cx="6181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Figure 4-2 Processing the statement </a:t>
            </a:r>
            <a:r>
              <a:rPr lang="en-US" sz="1600" b="1">
                <a:latin typeface="Courier New" pitchFamily="49" charset="0"/>
              </a:rPr>
              <a:t>s=t[5]+u/(v*(w+y));</a:t>
            </a:r>
            <a:r>
              <a:rPr lang="en-US" sz="1600" b="1"/>
              <a:t> </a:t>
            </a:r>
          </a:p>
          <a:p>
            <a:r>
              <a:rPr lang="en-US" sz="1600" b="1"/>
              <a:t>                 with the algorithm </a:t>
            </a:r>
            <a:r>
              <a:rPr lang="en-US" sz="1600" b="1">
                <a:latin typeface="Courier New" pitchFamily="49" charset="0"/>
              </a:rPr>
              <a:t>delimiterMatching()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295400" y="5791200"/>
            <a:ext cx="64940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An </a:t>
            </a:r>
            <a:r>
              <a:rPr lang="en-US" b="1" dirty="0"/>
              <a:t>example of adding string numbers </a:t>
            </a:r>
            <a:r>
              <a:rPr lang="en-US" b="1" dirty="0" smtClean="0"/>
              <a:t>“592” </a:t>
            </a:r>
            <a:r>
              <a:rPr lang="en-US" b="1" dirty="0"/>
              <a:t>and </a:t>
            </a:r>
            <a:r>
              <a:rPr lang="en-US" b="1" dirty="0" smtClean="0"/>
              <a:t>“3784”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using stacks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086600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91000" y="2693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FF0000"/>
                </a:solidFill>
              </a:rPr>
              <a:t>Carry=1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4141787"/>
            <a:ext cx="2286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Pop all elements in this stack to make the 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2693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FF0000"/>
                </a:solidFill>
              </a:rPr>
              <a:t>Carry=1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693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0000"/>
                </a:solidFill>
              </a:rPr>
              <a:t>Carry=0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27432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0000"/>
                </a:solidFill>
              </a:rPr>
              <a:t>Carry=0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 – Demo 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89058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676400" y="1524000"/>
            <a:ext cx="5301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Adding 2 positive integral strings using </a:t>
            </a:r>
            <a:r>
              <a:rPr lang="en-US" b="1" dirty="0"/>
              <a:t>stacks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 – Demo 2.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000125"/>
            <a:ext cx="76295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 – Demo 2.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558284"/>
            <a:ext cx="7010400" cy="374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EB8B4CE-7028-4FBD-9D13-3E6F780F20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Stacks in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java.util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5540514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A </a:t>
            </a:r>
            <a:r>
              <a:rPr lang="en-US" sz="2000" b="1" dirty="0"/>
              <a:t>list of methods in </a:t>
            </a:r>
            <a:r>
              <a:rPr lang="en-US" sz="2000" b="1" dirty="0" err="1">
                <a:latin typeface="Courier New" pitchFamily="49" charset="0"/>
              </a:rPr>
              <a:t>java.util.Stack</a:t>
            </a:r>
            <a:r>
              <a:rPr lang="en-US" sz="2000" b="1" dirty="0"/>
              <a:t>; all methods from </a:t>
            </a:r>
            <a:br>
              <a:rPr lang="en-US" sz="2000" b="1" dirty="0"/>
            </a:br>
            <a:r>
              <a:rPr lang="en-US" sz="2000" b="1" dirty="0"/>
              <a:t>                   </a:t>
            </a:r>
            <a:r>
              <a:rPr lang="en-US" sz="2000" b="1" dirty="0">
                <a:latin typeface="Courier New" pitchFamily="49" charset="0"/>
              </a:rPr>
              <a:t>Vector</a:t>
            </a:r>
            <a:r>
              <a:rPr lang="en-US" sz="2000" b="1" dirty="0"/>
              <a:t> are inherited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2187714"/>
            <a:ext cx="820420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3152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038600" y="1219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 subclass of </a:t>
            </a:r>
            <a:r>
              <a:rPr lang="en-US" smtClean="0"/>
              <a:t>the Vector </a:t>
            </a:r>
            <a:r>
              <a:rPr lang="en-US" dirty="0" smtClean="0"/>
              <a:t>class, a dynamic 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EB8B4CE-7028-4FBD-9D13-3E6F780F20B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Stacks in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java.util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372612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create a stack using the </a:t>
            </a:r>
            <a:r>
              <a:rPr lang="en-US" sz="2400" dirty="0" err="1" smtClean="0"/>
              <a:t>java.util.LinkedList</a:t>
            </a:r>
            <a:r>
              <a:rPr lang="en-US" sz="2400" dirty="0" smtClean="0"/>
              <a:t> with attentions: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CC"/>
                </a:solidFill>
              </a:rPr>
              <a:t> Use the method </a:t>
            </a:r>
            <a:r>
              <a:rPr lang="en-US" sz="2400" dirty="0" err="1" smtClean="0">
                <a:solidFill>
                  <a:srgbClr val="0000CC"/>
                </a:solidFill>
              </a:rPr>
              <a:t>addFirst</a:t>
            </a:r>
            <a:r>
              <a:rPr lang="en-US" sz="2400" dirty="0" smtClean="0">
                <a:solidFill>
                  <a:srgbClr val="0000CC"/>
                </a:solidFill>
              </a:rPr>
              <a:t>(x) and remove(), </a:t>
            </a:r>
            <a:r>
              <a:rPr lang="en-US" sz="2400" dirty="0" err="1" smtClean="0">
                <a:solidFill>
                  <a:srgbClr val="0000CC"/>
                </a:solidFill>
              </a:rPr>
              <a:t>removeFirst</a:t>
            </a:r>
            <a:r>
              <a:rPr lang="en-US" sz="2400" dirty="0" smtClean="0">
                <a:solidFill>
                  <a:srgbClr val="0000CC"/>
                </a:solidFill>
              </a:rPr>
              <a:t>() only</a:t>
            </a:r>
          </a:p>
          <a:p>
            <a:endParaRPr lang="en-US" sz="2400" dirty="0" smtClean="0"/>
          </a:p>
          <a:p>
            <a:r>
              <a:rPr lang="en-US" sz="2400" dirty="0" smtClean="0"/>
              <a:t>OR</a:t>
            </a:r>
          </a:p>
          <a:p>
            <a:r>
              <a:rPr lang="en-US" sz="2400" dirty="0" smtClean="0"/>
              <a:t> 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 Use the method add(x), </a:t>
            </a:r>
            <a:r>
              <a:rPr lang="en-US" sz="2400" dirty="0" err="1" smtClean="0">
                <a:solidFill>
                  <a:srgbClr val="FF0000"/>
                </a:solidFill>
              </a:rPr>
              <a:t>addLast</a:t>
            </a:r>
            <a:r>
              <a:rPr lang="en-US" sz="2400" dirty="0" smtClean="0">
                <a:solidFill>
                  <a:srgbClr val="FF0000"/>
                </a:solidFill>
              </a:rPr>
              <a:t>(x) and </a:t>
            </a:r>
            <a:r>
              <a:rPr lang="en-US" sz="2400" dirty="0" err="1" smtClean="0">
                <a:solidFill>
                  <a:srgbClr val="FF0000"/>
                </a:solidFill>
              </a:rPr>
              <a:t>removeLast</a:t>
            </a:r>
            <a:r>
              <a:rPr lang="en-US" sz="2400" dirty="0" smtClean="0">
                <a:solidFill>
                  <a:srgbClr val="FF0000"/>
                </a:solidFill>
              </a:rPr>
              <a:t>() only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Stack: Demo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sz="2400" dirty="0" smtClean="0"/>
              <a:t>Evaluating a simple postfix expression using stack.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99267"/>
            <a:ext cx="6858000" cy="332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2057400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StringTokenizer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457200" y="3733800"/>
            <a:ext cx="2286000" cy="158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Stack: Demo 3…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58" y="1066800"/>
            <a:ext cx="859728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Stack: Demo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923925"/>
            <a:ext cx="81534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Stack: Demo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dirty="0" smtClean="0"/>
              <a:t>Evaluating a simple postfix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162800" cy="274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4953000"/>
            <a:ext cx="830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 yourself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pPr marL="342900" indent="-342900">
              <a:buAutoNum type="arabicParenBoth"/>
            </a:pPr>
            <a:r>
              <a:rPr lang="en-US" sz="1600" dirty="0" smtClean="0">
                <a:solidFill>
                  <a:srgbClr val="FF0000"/>
                </a:solidFill>
              </a:rPr>
              <a:t>Implement a program that will evaluate a prefix expression(</a:t>
            </a:r>
            <a:r>
              <a:rPr lang="en-US" sz="1600" b="1" dirty="0" smtClean="0">
                <a:solidFill>
                  <a:srgbClr val="FF0000"/>
                </a:solidFill>
              </a:rPr>
              <a:t>Class </a:t>
            </a:r>
            <a:r>
              <a:rPr lang="en-US" sz="1600" b="1" dirty="0" err="1" smtClean="0">
                <a:solidFill>
                  <a:srgbClr val="FF0000"/>
                </a:solidFill>
              </a:rPr>
              <a:t>PrefixEvaluator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arenBoth"/>
            </a:pPr>
            <a:r>
              <a:rPr lang="en-US" sz="1600" dirty="0" smtClean="0">
                <a:solidFill>
                  <a:srgbClr val="FF0000"/>
                </a:solidFill>
              </a:rPr>
              <a:t>Implement a program for exiting a maze (refer to the textbook)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1- Stack: Demo 4: The Maze Problem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2857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62800" y="1383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" y="4923472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Result path :</a:t>
            </a:r>
          </a:p>
          <a:p>
            <a:r>
              <a:rPr lang="en-US" dirty="0" smtClean="0"/>
              <a:t>[(3,0, E), (3,1, 0), (2,1, 0), (1,1, 0), (1,2, 0), (1,3, 0), (1,4, 0), (1,5, 0), (2,5, 0), (3,5, 0), (3,6, 0), (3,7, 0), (4,7, 0), (5,7, 0), (5,6, 0), (5,5, 0), (6,5, 0), (7,5, 0), (8,5, 0), (9,5, 0), (9,4, 0), (9,3, 0), (8,3, M)]</a:t>
            </a:r>
          </a:p>
          <a:p>
            <a:r>
              <a:rPr lang="en-US" dirty="0" smtClean="0"/>
              <a:t>BUILD SUCCESSFUL (total time: 0 seconds)</a:t>
            </a:r>
            <a:endParaRPr lang="en-US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676400"/>
            <a:ext cx="1951064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010400" y="1737479"/>
            <a:ext cx="1752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9675" y="1704975"/>
            <a:ext cx="19145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1- Stack: Demo 4: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914400"/>
            <a:ext cx="6781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910" y="581025"/>
            <a:ext cx="1897090" cy="86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1- Stack: Demo 4: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70" y="990601"/>
            <a:ext cx="85590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0" y="133350"/>
            <a:ext cx="1873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1- Stack: Demo 4: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5350" y="133350"/>
            <a:ext cx="1873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841" y="1066800"/>
            <a:ext cx="829031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7956" y="2286000"/>
            <a:ext cx="2371244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1- Stack: Demo 4: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5350" y="133350"/>
            <a:ext cx="1873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190684"/>
            <a:ext cx="8686800" cy="447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0"/>
            <a:ext cx="1514476" cy="251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95800" y="4953000"/>
            <a:ext cx="2209800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vào</a:t>
            </a:r>
            <a:r>
              <a:rPr lang="en-US" dirty="0" smtClean="0"/>
              <a:t>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88658"/>
            <a:ext cx="8534400" cy="493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1- Stack: Demo 4: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0" y="133350"/>
            <a:ext cx="1873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52800" y="914400"/>
            <a:ext cx="3048000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Đổ</a:t>
            </a:r>
            <a:r>
              <a:rPr lang="en-US" dirty="0" smtClean="0"/>
              <a:t> list </a:t>
            </a:r>
            <a:r>
              <a:rPr lang="en-US" dirty="0" err="1" smtClean="0"/>
              <a:t>vào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cells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548" y="609600"/>
            <a:ext cx="8101252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1- Stack: Demo 4: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0" y="133350"/>
            <a:ext cx="1873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A218BC34-7F37-4BD2-8CDE-D4F9732F21A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Intro: How to Find a Treasure (Money)</a:t>
            </a:r>
            <a:br>
              <a:rPr lang="en-US" sz="3200" dirty="0" smtClean="0"/>
            </a:br>
            <a:r>
              <a:rPr lang="en-US" sz="3200" dirty="0" smtClean="0"/>
              <a:t>or To Exit a maze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533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To proceed by trial and error (THỬ VÀ SAI-</a:t>
            </a:r>
            <a:r>
              <a:rPr lang="en-US" sz="2400" dirty="0" err="1" smtClean="0"/>
              <a:t>mò</a:t>
            </a:r>
            <a:r>
              <a:rPr lang="en-US" sz="2400" dirty="0" smtClean="0"/>
              <a:t>) using a 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2057401"/>
            <a:ext cx="213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each crossroad, a position is chosen and OTHERS must be saved.</a:t>
            </a:r>
          </a:p>
          <a:p>
            <a:r>
              <a:rPr lang="en-US" b="1" i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From the Entry (3,0), going to the position (3,1). There are two options, the position (2,1) is chosen and the position (4,1) is saved.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2057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blue path is chosen, positions must be saved are: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248400" y="3124200"/>
            <a:ext cx="1359725" cy="1981200"/>
            <a:chOff x="6412675" y="3352800"/>
            <a:chExt cx="1359725" cy="1981200"/>
          </a:xfrm>
        </p:grpSpPr>
        <p:grpSp>
          <p:nvGrpSpPr>
            <p:cNvPr id="21" name="Group 20"/>
            <p:cNvGrpSpPr/>
            <p:nvPr/>
          </p:nvGrpSpPr>
          <p:grpSpPr>
            <a:xfrm>
              <a:off x="6705600" y="3810000"/>
              <a:ext cx="838200" cy="1524000"/>
              <a:chOff x="6705600" y="3657600"/>
              <a:chExt cx="838200" cy="1524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05600" y="4876800"/>
                <a:ext cx="8382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(4,1)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5600" y="4572000"/>
                <a:ext cx="8382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(2,3)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4267200"/>
                <a:ext cx="8382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(4,7)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6705600" y="3657600"/>
                <a:ext cx="0" cy="15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543800" y="3657600"/>
                <a:ext cx="0" cy="15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Freeform 25"/>
            <p:cNvSpPr/>
            <p:nvPr/>
          </p:nvSpPr>
          <p:spPr>
            <a:xfrm>
              <a:off x="6412675" y="3352800"/>
              <a:ext cx="534390" cy="837211"/>
            </a:xfrm>
            <a:custGeom>
              <a:avLst/>
              <a:gdLst>
                <a:gd name="connsiteX0" fmla="*/ 0 w 534390"/>
                <a:gd name="connsiteY0" fmla="*/ 17813 h 837211"/>
                <a:gd name="connsiteX1" fmla="*/ 451263 w 534390"/>
                <a:gd name="connsiteY1" fmla="*/ 136566 h 837211"/>
                <a:gd name="connsiteX2" fmla="*/ 498764 w 534390"/>
                <a:gd name="connsiteY2" fmla="*/ 837211 h 837211"/>
                <a:gd name="connsiteX3" fmla="*/ 498764 w 534390"/>
                <a:gd name="connsiteY3" fmla="*/ 837211 h 83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90" h="837211">
                  <a:moveTo>
                    <a:pt x="0" y="17813"/>
                  </a:moveTo>
                  <a:cubicBezTo>
                    <a:pt x="184068" y="8906"/>
                    <a:pt x="368136" y="0"/>
                    <a:pt x="451263" y="136566"/>
                  </a:cubicBezTo>
                  <a:cubicBezTo>
                    <a:pt x="534390" y="273132"/>
                    <a:pt x="498764" y="837211"/>
                    <a:pt x="498764" y="837211"/>
                  </a:cubicBezTo>
                  <a:lnTo>
                    <a:pt x="498764" y="837211"/>
                  </a:ln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7239000" y="3353789"/>
              <a:ext cx="533400" cy="837211"/>
            </a:xfrm>
            <a:custGeom>
              <a:avLst/>
              <a:gdLst>
                <a:gd name="connsiteX0" fmla="*/ 0 w 534390"/>
                <a:gd name="connsiteY0" fmla="*/ 17813 h 837211"/>
                <a:gd name="connsiteX1" fmla="*/ 451263 w 534390"/>
                <a:gd name="connsiteY1" fmla="*/ 136566 h 837211"/>
                <a:gd name="connsiteX2" fmla="*/ 498764 w 534390"/>
                <a:gd name="connsiteY2" fmla="*/ 837211 h 837211"/>
                <a:gd name="connsiteX3" fmla="*/ 498764 w 534390"/>
                <a:gd name="connsiteY3" fmla="*/ 837211 h 83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90" h="837211">
                  <a:moveTo>
                    <a:pt x="0" y="17813"/>
                  </a:moveTo>
                  <a:cubicBezTo>
                    <a:pt x="184068" y="8906"/>
                    <a:pt x="368136" y="0"/>
                    <a:pt x="451263" y="136566"/>
                  </a:cubicBezTo>
                  <a:cubicBezTo>
                    <a:pt x="534390" y="273132"/>
                    <a:pt x="498764" y="837211"/>
                    <a:pt x="498764" y="837211"/>
                  </a:cubicBezTo>
                  <a:lnTo>
                    <a:pt x="498764" y="837211"/>
                  </a:lnTo>
                </a:path>
              </a:pathLst>
            </a:cu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38800" y="51816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dead position, (9,9),  the next examined position is chosen is (4,7)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24075"/>
            <a:ext cx="2857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994" y="914400"/>
            <a:ext cx="61300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1- Stack: Demo 4: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0" y="133350"/>
            <a:ext cx="1873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1- Stack: Demo 4: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5350" y="133350"/>
            <a:ext cx="1873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5791200" cy="320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0" y="3895725"/>
            <a:ext cx="7448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248400" y="2728079"/>
            <a:ext cx="1752600" cy="3139321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2- Queues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200400"/>
          </a:xfrm>
        </p:spPr>
        <p:txBody>
          <a:bodyPr/>
          <a:lstStyle/>
          <a:p>
            <a:pPr eaLnBrk="1" hangingPunct="1"/>
            <a:r>
              <a:rPr lang="en-US" dirty="0" smtClean="0"/>
              <a:t>In </a:t>
            </a:r>
            <a:r>
              <a:rPr lang="en-US" b="1" dirty="0" smtClean="0"/>
              <a:t>queuing theory</a:t>
            </a:r>
            <a:r>
              <a:rPr lang="en-US" dirty="0" smtClean="0"/>
              <a:t>, various scenarios are analyzed and models are built that use queues for processing requests or other information in a predetermined sequence (order)</a:t>
            </a:r>
          </a:p>
          <a:p>
            <a:pPr eaLnBrk="1" hangingPunct="1"/>
            <a:r>
              <a:rPr lang="en-US" dirty="0" smtClean="0"/>
              <a:t>An example: A queue in a shop depicts the mechanism “First In First Out, FIFO”.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88D58DC4-C209-4559-8CEA-DE4358C9C68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2- Queues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eaLnBrk="1" hangingPunct="1"/>
            <a:r>
              <a:rPr lang="en-US" b="1" dirty="0" smtClean="0"/>
              <a:t>Where a queue should be used?</a:t>
            </a:r>
          </a:p>
          <a:p>
            <a:pPr lvl="1" eaLnBrk="1" hangingPunct="1"/>
            <a:r>
              <a:rPr lang="en-US" dirty="0" smtClean="0"/>
              <a:t>A queue should be used when processing order of data is the same as creating order.</a:t>
            </a:r>
          </a:p>
          <a:p>
            <a:pPr lvl="1" eaLnBrk="1" hangingPunct="1"/>
            <a:r>
              <a:rPr lang="en-US" dirty="0" smtClean="0"/>
              <a:t>Examples:</a:t>
            </a:r>
          </a:p>
          <a:p>
            <a:pPr lvl="2" eaLnBrk="1" hangingPunct="1"/>
            <a:r>
              <a:rPr lang="en-US" dirty="0" smtClean="0"/>
              <a:t>Queue for customers paying money in a store.</a:t>
            </a:r>
          </a:p>
          <a:p>
            <a:pPr lvl="2" eaLnBrk="1" hangingPunct="1"/>
            <a:r>
              <a:rPr lang="en-US" dirty="0" smtClean="0"/>
              <a:t>Printing server: A program receives all printing requirements in a network environment.</a:t>
            </a:r>
          </a:p>
          <a:p>
            <a:pPr lvl="2" eaLnBrk="1" hangingPunct="1"/>
            <a:r>
              <a:rPr lang="en-US" dirty="0" smtClean="0"/>
              <a:t>Traversing a tree, a graph (next lectures).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1143000"/>
            <a:ext cx="411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674813"/>
            <a:ext cx="41148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81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43800" y="1371600"/>
            <a:ext cx="10668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1371600"/>
            <a:ext cx="10668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88D58DC4-C209-4559-8CEA-DE4358C9C68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2- Queues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queue</a:t>
            </a:r>
            <a:r>
              <a:rPr lang="en-US" i="1" dirty="0" smtClean="0"/>
              <a:t> </a:t>
            </a:r>
            <a:r>
              <a:rPr lang="en-US" dirty="0" smtClean="0"/>
              <a:t>is a waiting line that grows by adding elements to its end and shrinks by taking elements from its front</a:t>
            </a:r>
          </a:p>
          <a:p>
            <a:pPr eaLnBrk="1" hangingPunct="1"/>
            <a:r>
              <a:rPr lang="en-US" dirty="0" smtClean="0"/>
              <a:t>A queue is a structure in which both ends are used: </a:t>
            </a:r>
          </a:p>
          <a:p>
            <a:pPr lvl="1" eaLnBrk="1" hangingPunct="1"/>
            <a:r>
              <a:rPr lang="en-US" dirty="0" smtClean="0"/>
              <a:t>One for adding new elements </a:t>
            </a:r>
          </a:p>
          <a:p>
            <a:pPr lvl="1" eaLnBrk="1" hangingPunct="1"/>
            <a:r>
              <a:rPr lang="en-US" dirty="0" smtClean="0"/>
              <a:t>One for removing them</a:t>
            </a:r>
          </a:p>
          <a:p>
            <a:pPr eaLnBrk="1" hangingPunct="1"/>
            <a:r>
              <a:rPr lang="en-US" dirty="0" smtClean="0"/>
              <a:t>A queue is an </a:t>
            </a:r>
            <a:r>
              <a:rPr lang="en-US" b="1" dirty="0" smtClean="0"/>
              <a:t>FIFO</a:t>
            </a:r>
            <a:r>
              <a:rPr lang="en-US" i="1" dirty="0" smtClean="0"/>
              <a:t> </a:t>
            </a:r>
            <a:r>
              <a:rPr lang="en-US" dirty="0" smtClean="0"/>
              <a:t>structure: first in/first out</a:t>
            </a:r>
          </a:p>
          <a:p>
            <a:pPr eaLnBrk="1" hangingPunct="1"/>
            <a:r>
              <a:rPr lang="en-US" dirty="0" smtClean="0"/>
              <a:t>Where a queue should be used?</a:t>
            </a:r>
          </a:p>
          <a:p>
            <a:pPr eaLnBrk="1" hangingPunct="1"/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1143000"/>
            <a:ext cx="411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674813"/>
            <a:ext cx="41148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81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43800" y="1371600"/>
            <a:ext cx="10668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1371600"/>
            <a:ext cx="10668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DF072B1-9308-4991-B770-62DC8A6D2DE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operations are needed to properly manage a queue: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clear() </a:t>
            </a:r>
            <a:r>
              <a:rPr lang="en-US" smtClean="0"/>
              <a:t>— Clear the queue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isEmpty() </a:t>
            </a:r>
            <a:r>
              <a:rPr lang="en-US" smtClean="0"/>
              <a:t>— Check to see if the queue is empty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enqueue(el)</a:t>
            </a:r>
            <a:r>
              <a:rPr lang="en-US" i="1" smtClean="0"/>
              <a:t> </a:t>
            </a:r>
            <a:r>
              <a:rPr lang="en-US" smtClean="0"/>
              <a:t>— Put the element </a:t>
            </a:r>
            <a:r>
              <a:rPr lang="en-US" i="1" smtClean="0"/>
              <a:t>el </a:t>
            </a:r>
            <a:r>
              <a:rPr lang="en-US" smtClean="0"/>
              <a:t>at the end of the queue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dequeue() </a:t>
            </a:r>
            <a:r>
              <a:rPr lang="en-US" smtClean="0"/>
              <a:t>— Take the first element from the queue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firstEl() </a:t>
            </a:r>
            <a:r>
              <a:rPr lang="en-US" smtClean="0"/>
              <a:t>— Return the first element in the queue without removing it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2A4308C-ECA7-48C2-BB33-97C5C2D6A77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19200" y="3429000"/>
            <a:ext cx="671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4-8 A series of operations executed on a queue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526213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4343400" y="3276600"/>
            <a:ext cx="6096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mtClean="0"/>
              <a:t>How to Implementation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Select a linear storage </a:t>
            </a:r>
            <a:r>
              <a:rPr lang="en-US" dirty="0" smtClean="0">
                <a:sym typeface="Wingdings" pitchFamily="2" charset="2"/>
              </a:rPr>
              <a:t> array/ linked list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pitchFamily="2" charset="2"/>
              </a:rPr>
              <a:t>If an array is used: To avoid shift elements when an element is pick out, use circular mechanism for pushing in and picking out an element.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pitchFamily="2" charset="2"/>
              </a:rPr>
              <a:t>If a linked list is used: </a:t>
            </a:r>
          </a:p>
          <a:p>
            <a:pPr lvl="2" eaLnBrk="1" hangingPunct="1">
              <a:defRPr/>
            </a:pPr>
            <a:r>
              <a:rPr lang="en-US" dirty="0" err="1" smtClean="0">
                <a:sym typeface="Wingdings" pitchFamily="2" charset="2"/>
              </a:rPr>
              <a:t>Enqueue</a:t>
            </a:r>
            <a:r>
              <a:rPr lang="en-US" dirty="0" smtClean="0">
                <a:sym typeface="Wingdings" pitchFamily="2" charset="2"/>
              </a:rPr>
              <a:t>: Add to the last</a:t>
            </a:r>
          </a:p>
          <a:p>
            <a:pPr lvl="2" eaLnBrk="1" hangingPunct="1">
              <a:defRPr/>
            </a:pPr>
            <a:r>
              <a:rPr lang="en-US" dirty="0" err="1" smtClean="0">
                <a:sym typeface="Wingdings" pitchFamily="2" charset="2"/>
              </a:rPr>
              <a:t>Dequeue</a:t>
            </a:r>
            <a:r>
              <a:rPr lang="en-US" dirty="0" smtClean="0">
                <a:sym typeface="Wingdings" pitchFamily="2" charset="2"/>
              </a:rPr>
              <a:t>: Remove first </a:t>
            </a:r>
          </a:p>
          <a:p>
            <a:pPr eaLnBrk="1" hangingPunct="1">
              <a:defRPr/>
            </a:pPr>
            <a:r>
              <a:rPr lang="en-US" dirty="0" err="1" smtClean="0">
                <a:sym typeface="Wingdings" pitchFamily="2" charset="2"/>
              </a:rPr>
              <a:t>Inplement</a:t>
            </a:r>
            <a:r>
              <a:rPr lang="en-US" dirty="0" smtClean="0">
                <a:sym typeface="Wingdings" pitchFamily="2" charset="2"/>
              </a:rPr>
              <a:t> all basic operations: </a:t>
            </a:r>
          </a:p>
          <a:p>
            <a:pPr marL="346075" lvl="1" eaLnBrk="1" hangingPunct="1">
              <a:buFontTx/>
              <a:buNone/>
              <a:defRPr/>
            </a:pPr>
            <a:r>
              <a:rPr lang="en-US" i="1" dirty="0" smtClean="0">
                <a:solidFill>
                  <a:srgbClr val="0000CC"/>
                </a:solidFill>
              </a:rPr>
              <a:t>clear() , </a:t>
            </a:r>
            <a:r>
              <a:rPr lang="en-US" i="1" dirty="0" err="1" smtClean="0">
                <a:solidFill>
                  <a:srgbClr val="0000CC"/>
                </a:solidFill>
              </a:rPr>
              <a:t>isEmpty</a:t>
            </a:r>
            <a:r>
              <a:rPr lang="en-US" i="1" dirty="0" smtClean="0">
                <a:solidFill>
                  <a:srgbClr val="0000CC"/>
                </a:solidFill>
              </a:rPr>
              <a:t>() ,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00CC"/>
                </a:solidFill>
              </a:rPr>
              <a:t>enqueue</a:t>
            </a:r>
            <a:r>
              <a:rPr lang="en-US" i="1" dirty="0" smtClean="0">
                <a:solidFill>
                  <a:srgbClr val="0000CC"/>
                </a:solidFill>
              </a:rPr>
              <a:t>(el)</a:t>
            </a:r>
            <a:r>
              <a:rPr lang="en-US" i="1" dirty="0" smtClean="0"/>
              <a:t> , </a:t>
            </a:r>
            <a:r>
              <a:rPr lang="en-US" i="1" dirty="0" err="1" smtClean="0">
                <a:solidFill>
                  <a:srgbClr val="0000CC"/>
                </a:solidFill>
              </a:rPr>
              <a:t>dequeue</a:t>
            </a:r>
            <a:r>
              <a:rPr lang="en-US" i="1" dirty="0" smtClean="0">
                <a:solidFill>
                  <a:srgbClr val="0000CC"/>
                </a:solidFill>
              </a:rPr>
              <a:t>() , </a:t>
            </a:r>
            <a:r>
              <a:rPr lang="en-US" i="1" dirty="0" err="1" smtClean="0">
                <a:solidFill>
                  <a:srgbClr val="0000CC"/>
                </a:solidFill>
              </a:rPr>
              <a:t>firstEl</a:t>
            </a:r>
            <a:r>
              <a:rPr lang="en-US" i="1" dirty="0" smtClean="0">
                <a:solidFill>
                  <a:srgbClr val="0000CC"/>
                </a:solidFill>
              </a:rPr>
              <a:t>()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The </a:t>
            </a:r>
            <a:r>
              <a:rPr lang="en-US" sz="2400" dirty="0" err="1" smtClean="0"/>
              <a:t>follwing</a:t>
            </a:r>
            <a:r>
              <a:rPr lang="en-US" sz="2400" dirty="0" smtClean="0"/>
              <a:t> slides will depict queues using a circular array and a linked list as a pool for storing its elements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9AA187C-3520-4AF2-85CA-69BFD9B83120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mtClean="0"/>
              <a:t>How to Implementation a Queue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9AA187C-3520-4AF2-85CA-69BFD9B83120}" type="slidenum">
              <a:rPr lang="en-US" smtClean="0"/>
              <a:pPr/>
              <a:t>38</a:t>
            </a:fld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1295400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9"/>
                <a:gridCol w="4066674"/>
                <a:gridCol w="3519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List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Queue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enqueue</a:t>
                      </a:r>
                      <a:r>
                        <a:rPr lang="en-US" b="0" dirty="0" smtClean="0"/>
                        <a:t>(x)</a:t>
                      </a:r>
                    </a:p>
                    <a:p>
                      <a:r>
                        <a:rPr lang="en-US" b="0" dirty="0" err="1" smtClean="0"/>
                        <a:t>dequeue</a:t>
                      </a:r>
                      <a:r>
                        <a:rPr lang="en-US" b="0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enqueue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(x) O(1)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dequeue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()  Shift up  O(n)  Improvement: circular array 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</a:t>
                      </a:r>
                      <a:r>
                        <a:rPr lang="en-US" baseline="0" dirty="0" smtClean="0"/>
                        <a:t> end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505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(1) Use the </a:t>
            </a:r>
            <a:r>
              <a:rPr lang="en-US" dirty="0" err="1" smtClean="0">
                <a:solidFill>
                  <a:srgbClr val="0000CC"/>
                </a:solidFill>
              </a:rPr>
              <a:t>java.util.LinkedList</a:t>
            </a:r>
            <a:r>
              <a:rPr lang="en-US" dirty="0" smtClean="0">
                <a:solidFill>
                  <a:srgbClr val="0000CC"/>
                </a:solidFill>
              </a:rPr>
              <a:t> object as a queue:</a:t>
            </a:r>
          </a:p>
          <a:p>
            <a:pPr>
              <a:buFont typeface="Wingdings"/>
              <a:buChar char="è"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Use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addFirst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(x) and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removeLast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() only OR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addLast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(x),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removeFirst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() only</a:t>
            </a:r>
          </a:p>
          <a:p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(2) Use the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java.util.ArrayDeque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762000"/>
            <a:ext cx="5972175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5AE7074-CF6C-4CD9-AC8B-103B6957E5E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0" y="5638800"/>
            <a:ext cx="586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Figure 4-9 Two possible configurations in an array implementation </a:t>
            </a:r>
            <a:br>
              <a:rPr lang="en-US" sz="1400" b="1"/>
            </a:br>
            <a:r>
              <a:rPr lang="en-US" sz="1400" b="1"/>
              <a:t>                  of a queue when the queue is full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762000"/>
            <a:ext cx="24384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an array is used to store elements of a queue the 2 indexes must be used to mark the beginning and the last positions.</a:t>
            </a:r>
          </a:p>
          <a:p>
            <a:pPr>
              <a:defRPr/>
            </a:pPr>
            <a:endParaRPr lang="en-US">
              <a:solidFill>
                <a:srgbClr val="0000CC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we do not want to shift elements when an element is pick out the queue then a </a:t>
            </a:r>
            <a:r>
              <a:rPr lang="en-US" b="1" u="sng">
                <a:solidFill>
                  <a:srgbClr val="0000CC"/>
                </a:solidFill>
              </a:rPr>
              <a:t>circular mechanism </a:t>
            </a:r>
            <a:r>
              <a:rPr lang="en-US">
                <a:solidFill>
                  <a:srgbClr val="0000CC"/>
                </a:solidFill>
              </a:rPr>
              <a:t>is used.</a:t>
            </a:r>
          </a:p>
          <a:p>
            <a:pPr>
              <a:defRPr/>
            </a:pPr>
            <a:r>
              <a:rPr lang="en-US">
                <a:solidFill>
                  <a:srgbClr val="0000CC"/>
                </a:solidFill>
                <a:sym typeface="Wingdings" pitchFamily="2" charset="2"/>
              </a:rPr>
              <a:t> What configuration will describe the queue is full?</a:t>
            </a:r>
            <a:r>
              <a:rPr lang="en-US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8288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Circular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490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1524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266179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2313" y="2667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421359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421880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BAF3EA2-1165-42CB-8850-75D43E9D11D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Discuss the following topics: </a:t>
            </a:r>
          </a:p>
          <a:p>
            <a:pPr eaLnBrk="1" hangingPunct="1">
              <a:buNone/>
            </a:pPr>
            <a:r>
              <a:rPr lang="en-US" dirty="0" smtClean="0"/>
              <a:t>1- Stacks</a:t>
            </a:r>
          </a:p>
          <a:p>
            <a:pPr eaLnBrk="1" hangingPunct="1">
              <a:buNone/>
            </a:pPr>
            <a:r>
              <a:rPr lang="en-US" dirty="0" smtClean="0"/>
              <a:t>2- Queues</a:t>
            </a:r>
          </a:p>
          <a:p>
            <a:pPr eaLnBrk="1" hangingPunct="1">
              <a:buNone/>
            </a:pPr>
            <a:r>
              <a:rPr lang="en-US" dirty="0" smtClean="0"/>
              <a:t>3- Priority Queues</a:t>
            </a:r>
          </a:p>
          <a:p>
            <a:pPr eaLnBrk="1" hangingPunct="1"/>
            <a:r>
              <a:rPr lang="en-US" dirty="0" smtClean="0"/>
              <a:t>Case Study: Exiting a Maze </a:t>
            </a:r>
            <a:r>
              <a:rPr lang="en-US" dirty="0" smtClean="0">
                <a:sym typeface="Wingdings" pitchFamily="2" charset="2"/>
              </a:rPr>
              <a:t> In the textbook</a:t>
            </a:r>
            <a:endParaRPr lang="en-US" dirty="0" smtClean="0"/>
          </a:p>
          <a:p>
            <a:pPr eaLnBrk="1" hangingPunct="1">
              <a:buFont typeface="Wingdings" pitchFamily="2" charset="2"/>
              <a:buChar char="è"/>
            </a:pPr>
            <a:r>
              <a:rPr lang="en-US" dirty="0" smtClean="0">
                <a:sym typeface="Wingdings" pitchFamily="2" charset="2"/>
              </a:rPr>
              <a:t>They are </a:t>
            </a:r>
            <a:r>
              <a:rPr lang="en-US" smtClean="0">
                <a:sym typeface="Wingdings" pitchFamily="2" charset="2"/>
              </a:rPr>
              <a:t>restricted lists:</a:t>
            </a:r>
            <a:endParaRPr lang="en-US" dirty="0" smtClean="0">
              <a:sym typeface="Wingdings" pitchFamily="2" charset="2"/>
            </a:endParaRP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Restricting their number of elements and/or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Restricting operations on them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82F74B3-0FBD-4856-B7CD-7BB701692AA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758950" y="5699125"/>
            <a:ext cx="555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Figure 4-10 Array implementation of a queue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524000"/>
            <a:ext cx="799941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276600"/>
            <a:ext cx="382905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14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Read by yourself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6D692EFF-7C7B-483E-85AE-7B5D54863A2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90600" y="4403725"/>
            <a:ext cx="7008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4-10 Array implementation of a queue (continued)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12925"/>
            <a:ext cx="802005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638800" y="2270125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CC"/>
                </a:solidFill>
              </a:rPr>
              <a:t>The queue is full or empty </a:t>
            </a:r>
            <a:r>
              <a:rPr lang="en-US" sz="1600" dirty="0">
                <a:solidFill>
                  <a:srgbClr val="0000CC"/>
                </a:solidFill>
                <a:sym typeface="Wingdings" pitchFamily="2" charset="2"/>
              </a:rPr>
              <a:t> Add to the position 0, c</a:t>
            </a:r>
            <a:r>
              <a:rPr lang="en-US" sz="1600" dirty="0">
                <a:solidFill>
                  <a:srgbClr val="0000CC"/>
                </a:solidFill>
              </a:rPr>
              <a:t>ircular adding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43192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Read by yourself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A8776A8-5D21-4AEA-96C4-016510650FA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143000" y="5546725"/>
            <a:ext cx="7008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4-10 Array implementation of a queue (continued)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752600"/>
            <a:ext cx="80391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422525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CC"/>
                </a:solidFill>
              </a:rPr>
              <a:t>In case of only one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879725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CC"/>
                </a:solidFill>
              </a:rPr>
              <a:t>In case of first in the end of array </a:t>
            </a:r>
            <a:r>
              <a:rPr lang="en-US" sz="1600">
                <a:solidFill>
                  <a:srgbClr val="0000CC"/>
                </a:solidFill>
                <a:sym typeface="Wingdings" pitchFamily="2" charset="2"/>
              </a:rPr>
              <a:t> circular increaseing</a:t>
            </a:r>
            <a:endParaRPr lang="en-US" sz="160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333692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CC"/>
                </a:solidFill>
              </a:rPr>
              <a:t>Normal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13070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Read by yourself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54BF7FD-CD42-4538-8DC4-7D199F125FA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676400" y="5470525"/>
            <a:ext cx="614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4-11 Linked list implementation of a queue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3" y="2284413"/>
            <a:ext cx="8078787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13070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Read by yourself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3660A8D-F5A0-4F62-8EB5-6FBF42074101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762000" y="5241925"/>
            <a:ext cx="759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4-11 Linked list implementation of a queue (continued)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2344737"/>
            <a:ext cx="8020050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13070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Read by yourself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4DA43EA-016D-46BD-AD08-E97D234D90A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5759450"/>
            <a:ext cx="856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Figure 4-12 A series of operations executed on an abstract queue (a) and the </a:t>
            </a:r>
            <a:br>
              <a:rPr lang="en-US" b="1"/>
            </a:br>
            <a:r>
              <a:rPr lang="en-US" b="1"/>
              <a:t>                    stack implemented with an array (b) and with a linked list (c)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20850"/>
            <a:ext cx="8389938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13070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Read by yourself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sz="4000" dirty="0" smtClean="0"/>
              <a:t>Queue Demonstration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en-US" b="1" u="sng" dirty="0" smtClean="0">
                <a:solidFill>
                  <a:srgbClr val="0000CC"/>
                </a:solidFill>
              </a:rPr>
              <a:t>Introduction to multi-threading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</a:p>
          <a:p>
            <a:pPr marL="285750" lvl="1" eaLnBrk="1" hangingPunct="1">
              <a:buNone/>
            </a:pPr>
            <a:endParaRPr lang="en-US" sz="1100" dirty="0" smtClean="0"/>
          </a:p>
          <a:p>
            <a:pPr marL="285750" lvl="1" eaLnBrk="1" hangingPunct="1"/>
            <a:r>
              <a:rPr lang="en-US" sz="2200" dirty="0" smtClean="0"/>
              <a:t>CPU has some processors and it is multi-core. A core is a processor.</a:t>
            </a:r>
          </a:p>
          <a:p>
            <a:pPr marL="285750" lvl="1" eaLnBrk="1" hangingPunct="1"/>
            <a:r>
              <a:rPr lang="en-US" sz="2200" dirty="0" smtClean="0"/>
              <a:t>A core may contain some instruction pipelines. Each pipeline can run a method independently. So, in a process (program in running), some methods can really performed concurrently</a:t>
            </a:r>
          </a:p>
          <a:p>
            <a:pPr marL="285750" lvl="1" eaLnBrk="1" hangingPunct="1"/>
            <a:r>
              <a:rPr lang="en-US" sz="2200" dirty="0" smtClean="0"/>
              <a:t>A thread is a method in running. Each language supports  it’s own way to make an object being a thread.</a:t>
            </a:r>
          </a:p>
          <a:p>
            <a:pPr marL="285750" lvl="1" eaLnBrk="1" hangingPunct="1"/>
            <a:r>
              <a:rPr lang="en-US" sz="2200" dirty="0" smtClean="0"/>
              <a:t>A process can have some threads. As default, a process has ONE thread of the </a:t>
            </a:r>
            <a:r>
              <a:rPr lang="en-US" sz="2200" b="1" i="1" dirty="0" smtClean="0"/>
              <a:t>main(…)</a:t>
            </a:r>
            <a:r>
              <a:rPr lang="en-US" sz="2200" dirty="0" smtClean="0"/>
              <a:t> method.</a:t>
            </a:r>
          </a:p>
          <a:p>
            <a:pPr marL="285750" lvl="1" eaLnBrk="1" hangingPunct="1"/>
            <a:r>
              <a:rPr lang="en-US" sz="2200" dirty="0" smtClean="0"/>
              <a:t>Threads in a process are managed by a scheduler implemented in operating system or run-time environment (Java Virtual Machine, java.exe)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sz="4000" dirty="0" smtClean="0"/>
              <a:t>Queue Demonstration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/>
            <a:r>
              <a:rPr lang="en-US" b="1" u="sng" dirty="0" smtClean="0">
                <a:solidFill>
                  <a:srgbClr val="0000CC"/>
                </a:solidFill>
              </a:rPr>
              <a:t>Multi-threading in Java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</a:p>
          <a:p>
            <a:pPr lvl="1" eaLnBrk="1" hangingPunct="1"/>
            <a:r>
              <a:rPr lang="en-US" sz="2400" dirty="0" smtClean="0"/>
              <a:t>Java supports multi-threading. The </a:t>
            </a:r>
            <a:r>
              <a:rPr lang="en-US" sz="2400" dirty="0" err="1" smtClean="0">
                <a:solidFill>
                  <a:srgbClr val="0000CC"/>
                </a:solidFill>
              </a:rPr>
              <a:t>java.lang.Runnable</a:t>
            </a:r>
            <a:r>
              <a:rPr lang="en-US" sz="2400" dirty="0" smtClean="0"/>
              <a:t> interface declares a method of a Java thread, </a:t>
            </a:r>
            <a:r>
              <a:rPr lang="en-US" sz="2400" dirty="0" smtClean="0">
                <a:solidFill>
                  <a:srgbClr val="0000CC"/>
                </a:solidFill>
              </a:rPr>
              <a:t>public void run(void)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smtClean="0"/>
              <a:t>The topmost class of Java thread is the </a:t>
            </a:r>
            <a:r>
              <a:rPr lang="en-US" sz="2400" dirty="0" err="1" smtClean="0">
                <a:solidFill>
                  <a:srgbClr val="0000CC"/>
                </a:solidFill>
              </a:rPr>
              <a:t>java.lang.Thread</a:t>
            </a:r>
            <a:r>
              <a:rPr lang="en-US" sz="2400" dirty="0" smtClean="0"/>
              <a:t>. This class implemented the </a:t>
            </a:r>
            <a:r>
              <a:rPr lang="en-US" sz="2400" dirty="0" err="1" smtClean="0"/>
              <a:t>Runnable</a:t>
            </a:r>
            <a:r>
              <a:rPr lang="en-US" sz="2400" dirty="0" smtClean="0"/>
              <a:t> interface.</a:t>
            </a:r>
          </a:p>
          <a:p>
            <a:pPr lvl="1" eaLnBrk="1" hangingPunct="1"/>
            <a:r>
              <a:rPr lang="en-US" sz="2400" dirty="0" smtClean="0"/>
              <a:t>2 ways to create threads in Java</a:t>
            </a:r>
          </a:p>
          <a:p>
            <a:pPr lvl="2" eaLnBrk="1" hangingPunct="1"/>
            <a:r>
              <a:rPr lang="en-US" sz="2000" dirty="0" smtClean="0"/>
              <a:t>(1) Create a class implementing the </a:t>
            </a:r>
            <a:r>
              <a:rPr lang="en-US" sz="2000" dirty="0" err="1" smtClean="0">
                <a:solidFill>
                  <a:srgbClr val="0000CC"/>
                </a:solidFill>
              </a:rPr>
              <a:t>Runnable</a:t>
            </a:r>
            <a:r>
              <a:rPr lang="en-US" sz="2000" dirty="0" smtClean="0"/>
              <a:t> interface</a:t>
            </a:r>
          </a:p>
          <a:p>
            <a:pPr lvl="2" eaLnBrk="1" hangingPunct="1"/>
            <a:r>
              <a:rPr lang="en-US" sz="2000" dirty="0" smtClean="0"/>
              <a:t>(2) Create a </a:t>
            </a:r>
            <a:r>
              <a:rPr lang="en-US" sz="2000" dirty="0" smtClean="0">
                <a:solidFill>
                  <a:srgbClr val="0000CC"/>
                </a:solidFill>
              </a:rPr>
              <a:t>sub-class of the Thread class</a:t>
            </a:r>
            <a:r>
              <a:rPr lang="en-US" sz="2000" dirty="0" smtClean="0"/>
              <a:t> should be defined in which the run() method should be overridden appropriately.</a:t>
            </a:r>
          </a:p>
          <a:p>
            <a:pPr lvl="2" eaLnBrk="1" hangingPunct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The following demonstration depicts both of two ways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sz="4000" dirty="0" smtClean="0"/>
              <a:t>Queue Demonstration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eaLnBrk="1" hangingPunct="1"/>
            <a:r>
              <a:rPr lang="en-US" sz="2400" b="1" u="sng" dirty="0" smtClean="0">
                <a:solidFill>
                  <a:srgbClr val="0000CC"/>
                </a:solidFill>
              </a:rPr>
              <a:t>Multi-threading in Java</a:t>
            </a:r>
            <a:r>
              <a:rPr lang="en-US" sz="2400" dirty="0" smtClean="0">
                <a:solidFill>
                  <a:srgbClr val="0000CC"/>
                </a:solidFill>
              </a:rPr>
              <a:t>:</a:t>
            </a:r>
          </a:p>
          <a:p>
            <a:pPr lvl="1" eaLnBrk="1" hangingPunct="1"/>
            <a:r>
              <a:rPr lang="en-US" sz="2000" dirty="0" smtClean="0"/>
              <a:t>Each thread has a name and common use methods of threads are: </a:t>
            </a:r>
          </a:p>
          <a:p>
            <a:pPr marL="1030288" lvl="1" eaLnBrk="1" hangingPunct="1"/>
            <a:r>
              <a:rPr lang="en-US" sz="2000" b="1" dirty="0" smtClean="0">
                <a:solidFill>
                  <a:srgbClr val="0000CC"/>
                </a:solidFill>
              </a:rPr>
              <a:t>start()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: register the thread with the scheduler than it’s </a:t>
            </a:r>
            <a:r>
              <a:rPr lang="en-US" sz="2000" b="1" dirty="0" smtClean="0"/>
              <a:t>run</a:t>
            </a:r>
            <a:r>
              <a:rPr lang="en-US" sz="2000" dirty="0" smtClean="0"/>
              <a:t>() method is called when it is chosen by the scheduler.</a:t>
            </a:r>
          </a:p>
          <a:p>
            <a:pPr marL="1030288" lvl="1" eaLnBrk="1" hangingPunct="1"/>
            <a:r>
              <a:rPr lang="en-US" sz="2000" b="1" dirty="0" smtClean="0">
                <a:solidFill>
                  <a:srgbClr val="0000CC"/>
                </a:solidFill>
              </a:rPr>
              <a:t>stop()</a:t>
            </a:r>
            <a:r>
              <a:rPr lang="en-US" sz="2000" dirty="0" smtClean="0"/>
              <a:t>: un-register the thread from the scheduler. </a:t>
            </a:r>
            <a:r>
              <a:rPr lang="en-US" sz="2000" dirty="0" smtClean="0">
                <a:solidFill>
                  <a:srgbClr val="FF0000"/>
                </a:solidFill>
              </a:rPr>
              <a:t>This method is not safe in case of there is common resource between threads.</a:t>
            </a:r>
          </a:p>
          <a:p>
            <a:pPr marL="1030288" lvl="1" eaLnBrk="1" hangingPunct="1"/>
            <a:r>
              <a:rPr lang="en-US" sz="2000" dirty="0" smtClean="0">
                <a:solidFill>
                  <a:srgbClr val="0000CC"/>
                </a:solidFill>
              </a:rPr>
              <a:t>yield()</a:t>
            </a:r>
            <a:r>
              <a:rPr lang="en-US" sz="2000" dirty="0" smtClean="0"/>
              <a:t>: inform to the scheduler that it want to stop using CPU </a:t>
            </a:r>
            <a:r>
              <a:rPr lang="en-US" sz="2000" dirty="0" smtClean="0">
                <a:sym typeface="Wingdings" pitchFamily="2" charset="2"/>
              </a:rPr>
              <a:t> Yielding CPU to other threads.</a:t>
            </a:r>
            <a:endParaRPr lang="en-US" sz="2000" dirty="0" smtClean="0"/>
          </a:p>
          <a:p>
            <a:pPr marL="1030288" lvl="1" eaLnBrk="1" hangingPunct="1"/>
            <a:r>
              <a:rPr lang="en-US" sz="2000" b="1" dirty="0" smtClean="0">
                <a:solidFill>
                  <a:srgbClr val="0000CC"/>
                </a:solidFill>
              </a:rPr>
              <a:t>sleep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</a:rPr>
              <a:t>milliSec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r>
              <a:rPr lang="en-US" sz="2000" dirty="0" smtClean="0"/>
              <a:t> : Pause the thread a duration</a:t>
            </a:r>
          </a:p>
          <a:p>
            <a:pPr marL="1030288" lvl="1" eaLnBrk="1" hangingPunct="1"/>
            <a:r>
              <a:rPr lang="en-US" sz="2000" b="1" dirty="0" err="1" smtClean="0">
                <a:solidFill>
                  <a:srgbClr val="0000CC"/>
                </a:solidFill>
              </a:rPr>
              <a:t>isAlive</a:t>
            </a:r>
            <a:r>
              <a:rPr lang="en-US" sz="2000" dirty="0" smtClean="0">
                <a:solidFill>
                  <a:srgbClr val="0000CC"/>
                </a:solidFill>
              </a:rPr>
              <a:t>()</a:t>
            </a:r>
            <a:r>
              <a:rPr lang="en-US" sz="2000" dirty="0" smtClean="0"/>
              <a:t>: checking existence of a thread .</a:t>
            </a:r>
          </a:p>
          <a:p>
            <a:pPr marL="630238" eaLnBrk="1" hangingPunct="1"/>
            <a:r>
              <a:rPr lang="en-US" sz="2000" dirty="0" smtClean="0"/>
              <a:t>For more details:</a:t>
            </a:r>
          </a:p>
          <a:p>
            <a:pPr marL="630238" eaLnBrk="1" hangingPunct="1">
              <a:buNone/>
            </a:pPr>
            <a:r>
              <a:rPr lang="en-US" sz="2000" dirty="0" smtClean="0">
                <a:hlinkClick r:id="rId2"/>
              </a:rPr>
              <a:t>https://docs.oracle.com/en/java/javase/16/docs/api/java.base/java/lang/package-summary.html</a:t>
            </a:r>
            <a:endParaRPr lang="en-US" sz="2000" dirty="0" smtClean="0"/>
          </a:p>
          <a:p>
            <a:pPr marL="630238" eaLnBrk="1" hangingPunct="1">
              <a:buNone/>
            </a:pPr>
            <a:endParaRPr lang="en-US" sz="2000" dirty="0" smtClean="0"/>
          </a:p>
          <a:p>
            <a:pPr marL="630238" eaLnBrk="1" hangingPunct="1">
              <a:buNone/>
            </a:pPr>
            <a:endParaRPr lang="en-US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sz="4000" dirty="0" smtClean="0"/>
              <a:t>Queue Demonstration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194" y="152400"/>
            <a:ext cx="24718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1670282"/>
            <a:ext cx="7772400" cy="35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stack</a:t>
            </a:r>
            <a:r>
              <a:rPr lang="en-US" i="1" dirty="0" smtClean="0"/>
              <a:t> </a:t>
            </a:r>
            <a:r>
              <a:rPr lang="en-US" dirty="0" smtClean="0"/>
              <a:t>is a linear data structure that can be accessed only at one of its ends for storing and retrieving data.</a:t>
            </a:r>
          </a:p>
          <a:p>
            <a:pPr eaLnBrk="1" hangingPunct="1"/>
            <a:r>
              <a:rPr lang="en-US" dirty="0" smtClean="0"/>
              <a:t>A stack is called an </a:t>
            </a:r>
            <a:r>
              <a:rPr lang="en-US" b="1" dirty="0" smtClean="0"/>
              <a:t>LIFO</a:t>
            </a:r>
            <a:r>
              <a:rPr lang="en-US" i="1" dirty="0" smtClean="0"/>
              <a:t> </a:t>
            </a:r>
            <a:r>
              <a:rPr lang="en-US" dirty="0" smtClean="0"/>
              <a:t>structure: last in/first out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6615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 A series of operations executed on a stack</a:t>
            </a: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3573463"/>
            <a:ext cx="683895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sz="4000" dirty="0" smtClean="0"/>
              <a:t>Queue Demonstration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194" y="152400"/>
            <a:ext cx="24718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371600"/>
            <a:ext cx="8534400" cy="495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sz="4000" dirty="0" smtClean="0"/>
              <a:t>Queue Demonstration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76200"/>
            <a:ext cx="19949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771" y="1524000"/>
            <a:ext cx="833845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sz="4000" dirty="0" smtClean="0"/>
              <a:t>Queue Demonstration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76200"/>
            <a:ext cx="19949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88" y="1143000"/>
            <a:ext cx="859142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8486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sz="4000" dirty="0" smtClean="0"/>
              <a:t>Queue Demonstration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76200"/>
            <a:ext cx="23246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97841E8-4760-4047-9B16-6D2414BFCFBB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3- Priority Queues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534400" cy="4343400"/>
          </a:xfrm>
        </p:spPr>
        <p:txBody>
          <a:bodyPr/>
          <a:lstStyle/>
          <a:p>
            <a:pPr marL="339725" indent="-339725" eaLnBrk="1" hangingPunct="1"/>
            <a:r>
              <a:rPr lang="en-US" sz="2200" b="1" dirty="0" smtClean="0"/>
              <a:t>Priority</a:t>
            </a:r>
            <a:r>
              <a:rPr lang="en-US" sz="2200" dirty="0" smtClean="0"/>
              <a:t>: External factor is applied on each data object. It is commonly an integer.</a:t>
            </a:r>
          </a:p>
          <a:p>
            <a:r>
              <a:rPr lang="en-US" sz="2200" dirty="0" smtClean="0"/>
              <a:t>Priority queue is a queue containing priority-assigned objects </a:t>
            </a:r>
          </a:p>
          <a:p>
            <a:r>
              <a:rPr lang="en-US" sz="2200" dirty="0" smtClean="0"/>
              <a:t>When an data object is en-queued, it will be put to a suitable position and the object with highest priority will be de-queued.</a:t>
            </a:r>
          </a:p>
          <a:p>
            <a:r>
              <a:rPr lang="en-US" sz="2200" dirty="0" smtClean="0"/>
              <a:t>Priority queue is viewed as an ordered list.</a:t>
            </a:r>
          </a:p>
          <a:p>
            <a:pPr marL="339725" indent="-339725" eaLnBrk="1" hangingPunct="1"/>
            <a:r>
              <a:rPr lang="en-US" sz="2200" dirty="0" smtClean="0"/>
              <a:t>A </a:t>
            </a:r>
            <a:r>
              <a:rPr lang="en-US" sz="2200" b="1" dirty="0" smtClean="0"/>
              <a:t>priority queue</a:t>
            </a:r>
            <a:r>
              <a:rPr lang="en-US" sz="2200" dirty="0" smtClean="0"/>
              <a:t> can be assigned to enable a particular process, or event, to be executed out of sequence without affecting overall system operation (</a:t>
            </a:r>
            <a:r>
              <a:rPr lang="en-US" sz="2200" b="1" dirty="0" smtClean="0"/>
              <a:t>operating systems</a:t>
            </a:r>
            <a:r>
              <a:rPr lang="en-US" sz="2200" dirty="0" smtClean="0"/>
              <a:t>) </a:t>
            </a:r>
          </a:p>
          <a:p>
            <a:pPr marL="339725" indent="-339725" eaLnBrk="1" hangingPunct="1"/>
            <a:r>
              <a:rPr lang="en-US" sz="2200" dirty="0" smtClean="0"/>
              <a:t>In priority queues, elements are de-queued according to their priority and their current queue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585E79EB-C193-4348-88F2-40098E02FABC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Priority Queues (continued)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Priority queues can be represented by two variations of linked lists:</a:t>
            </a:r>
          </a:p>
          <a:p>
            <a:pPr lvl="1" eaLnBrk="1" hangingPunct="1"/>
            <a:r>
              <a:rPr lang="en-US" smtClean="0"/>
              <a:t>All elements are entry ordered based on their priorities.</a:t>
            </a:r>
          </a:p>
          <a:p>
            <a:pPr lvl="1" eaLnBrk="1" hangingPunct="1"/>
            <a:r>
              <a:rPr lang="en-US" smtClean="0"/>
              <a:t>Order is maintained by putting a new element </a:t>
            </a:r>
            <a:br>
              <a:rPr lang="en-US" smtClean="0"/>
            </a:br>
            <a:r>
              <a:rPr lang="en-US" smtClean="0"/>
              <a:t>in its proper position according to its priority ( </a:t>
            </a:r>
            <a:r>
              <a:rPr lang="en-US" smtClean="0">
                <a:solidFill>
                  <a:srgbClr val="0000CC"/>
                </a:solidFill>
              </a:rPr>
              <a:t>the enqueue operation must be modified to satisfy this criterion</a:t>
            </a:r>
            <a:r>
              <a:rPr lang="en-US" smtClean="0"/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88068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135868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516868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3962400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648200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E8EC2556-84AA-4CFF-A660-B299101F6E40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Summary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stack</a:t>
            </a:r>
            <a:r>
              <a:rPr lang="en-US" i="1" smtClean="0"/>
              <a:t> </a:t>
            </a:r>
            <a:r>
              <a:rPr lang="en-US" smtClean="0"/>
              <a:t>is a linear data structure that can be accessed at only one of its ends for storing and retrieving data.</a:t>
            </a:r>
          </a:p>
          <a:p>
            <a:pPr eaLnBrk="1" hangingPunct="1"/>
            <a:r>
              <a:rPr lang="en-US" smtClean="0"/>
              <a:t>A stack is called an LIFO</a:t>
            </a:r>
            <a:r>
              <a:rPr lang="en-US" i="1" smtClean="0"/>
              <a:t> </a:t>
            </a:r>
            <a:r>
              <a:rPr lang="en-US" smtClean="0"/>
              <a:t>structure: last in/first out.</a:t>
            </a:r>
          </a:p>
          <a:p>
            <a:pPr eaLnBrk="1" hangingPunct="1"/>
            <a:r>
              <a:rPr lang="en-US" smtClean="0"/>
              <a:t>A queue</a:t>
            </a:r>
            <a:r>
              <a:rPr lang="en-US" i="1" smtClean="0"/>
              <a:t> </a:t>
            </a:r>
            <a:r>
              <a:rPr lang="en-US" smtClean="0"/>
              <a:t>is a waiting line that grows by adding elements to its end and shrinks by taking elements from its front.</a:t>
            </a:r>
          </a:p>
          <a:p>
            <a:pPr eaLnBrk="1" hangingPunct="1"/>
            <a:r>
              <a:rPr lang="en-US" smtClean="0"/>
              <a:t>A queue is an FIFO</a:t>
            </a:r>
            <a:r>
              <a:rPr lang="en-US" i="1" smtClean="0"/>
              <a:t> </a:t>
            </a:r>
            <a:r>
              <a:rPr lang="en-US" smtClean="0"/>
              <a:t>structure: first in/first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C8514A3-719D-4AF3-8B44-60E787BC980B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Summary (continued)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dirty="0" smtClean="0"/>
              <a:t>In queuing theory, various scenarios are analyzed and models are built that use queues for processing requests or other information in a predetermined sequence (order).</a:t>
            </a:r>
          </a:p>
          <a:p>
            <a:pPr eaLnBrk="1" hangingPunct="1"/>
            <a:r>
              <a:rPr lang="en-US" dirty="0" smtClean="0"/>
              <a:t>A priority queue can be assigned to enable a particular process, or event, to be executed out of sequence without affecting overall system operation.</a:t>
            </a:r>
          </a:p>
          <a:p>
            <a:pPr eaLnBrk="1" hangingPunct="1"/>
            <a:r>
              <a:rPr lang="en-US" dirty="0" smtClean="0"/>
              <a:t>In priority queues, elements are </a:t>
            </a:r>
            <a:r>
              <a:rPr lang="en-US" dirty="0" err="1" smtClean="0"/>
              <a:t>dequeued</a:t>
            </a:r>
            <a:r>
              <a:rPr lang="en-US" dirty="0" smtClean="0"/>
              <a:t> according to their priority and their current </a:t>
            </a:r>
            <a:br>
              <a:rPr lang="en-US" dirty="0" smtClean="0"/>
            </a:br>
            <a:r>
              <a:rPr lang="en-US" dirty="0" smtClean="0"/>
              <a:t>queue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Stacks and Queues…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362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LO2.1  Define stack and queue.</a:t>
            </a:r>
          </a:p>
          <a:p>
            <a:pPr lvl="1"/>
            <a:r>
              <a:rPr lang="en-US" dirty="0" smtClean="0"/>
              <a:t>They are restricted lists in which add/remove operations are implemented in a specific way in which random accesses are not allowed.</a:t>
            </a:r>
          </a:p>
          <a:p>
            <a:pPr lvl="1"/>
            <a:r>
              <a:rPr lang="en-US" dirty="0" smtClean="0"/>
              <a:t>Stacks: Last In First Out lists (LIFO)</a:t>
            </a:r>
          </a:p>
          <a:p>
            <a:pPr lvl="1"/>
            <a:r>
              <a:rPr lang="en-US" dirty="0" smtClean="0"/>
              <a:t>Queues: First In First Out lists (FIFO)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LO2.2  List and demonstrate the operations common to stacks and queues.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429000"/>
          <a:ext cx="8686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9624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List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</a:t>
                      </a:r>
                    </a:p>
                    <a:p>
                      <a:r>
                        <a:rPr lang="en-US" dirty="0" smtClean="0"/>
                        <a:t>push(x)</a:t>
                      </a:r>
                    </a:p>
                    <a:p>
                      <a:r>
                        <a:rPr lang="en-US" dirty="0" smtClean="0"/>
                        <a:t>pop()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push(x)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pop() O(1)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r>
                        <a:rPr lang="en-US" dirty="0" smtClean="0"/>
                        <a:t>Add to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Queue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enqueue</a:t>
                      </a:r>
                      <a:r>
                        <a:rPr lang="en-US" b="0" dirty="0" smtClean="0"/>
                        <a:t>(x)</a:t>
                      </a:r>
                    </a:p>
                    <a:p>
                      <a:r>
                        <a:rPr lang="en-US" b="0" dirty="0" err="1" smtClean="0"/>
                        <a:t>dequeue</a:t>
                      </a:r>
                      <a:r>
                        <a:rPr lang="en-US" b="0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enqueue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(x) O(1)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dequeue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()  Shift up  O(n)  Improvement: circular array 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</a:t>
                      </a:r>
                      <a:r>
                        <a:rPr lang="en-US" baseline="0" dirty="0" smtClean="0"/>
                        <a:t> end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Where a stack should be used?</a:t>
            </a:r>
          </a:p>
          <a:p>
            <a:pPr eaLnBrk="1" hangingPunct="1"/>
            <a:r>
              <a:rPr lang="en-US" dirty="0" smtClean="0"/>
              <a:t>Stack should be used when processing order of data is opposed to creating order.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371600" y="2971800"/>
            <a:ext cx="5486400" cy="3048000"/>
            <a:chOff x="609600" y="2971800"/>
            <a:chExt cx="54864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2819400" y="29718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n= </a:t>
              </a:r>
              <a:r>
                <a:rPr lang="en-US" dirty="0" smtClean="0">
                  <a:solidFill>
                    <a:srgbClr val="0000CC"/>
                  </a:solidFill>
                </a:rPr>
                <a:t>12</a:t>
              </a:r>
              <a:r>
                <a:rPr lang="en-US" dirty="0" smtClean="0"/>
                <a:t> : 2</a:t>
              </a:r>
            </a:p>
            <a:p>
              <a:r>
                <a:rPr lang="en-US" dirty="0" smtClean="0"/>
                <a:t>        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   </a:t>
              </a:r>
              <a:r>
                <a:rPr lang="en-US" dirty="0" smtClean="0">
                  <a:solidFill>
                    <a:srgbClr val="0000CC"/>
                  </a:solidFill>
                </a:rPr>
                <a:t>6 : </a:t>
              </a:r>
              <a:r>
                <a:rPr lang="en-US" dirty="0" smtClean="0"/>
                <a:t>2</a:t>
              </a:r>
            </a:p>
            <a:p>
              <a:r>
                <a:rPr lang="en-US" dirty="0" smtClean="0"/>
                <a:t>             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    </a:t>
              </a:r>
              <a:r>
                <a:rPr lang="en-US" dirty="0" smtClean="0">
                  <a:solidFill>
                    <a:srgbClr val="0000CC"/>
                  </a:solidFill>
                </a:rPr>
                <a:t>3</a:t>
              </a:r>
              <a:r>
                <a:rPr lang="en-US" dirty="0" smtClean="0"/>
                <a:t> : 2</a:t>
              </a:r>
            </a:p>
            <a:p>
              <a:r>
                <a:rPr lang="en-US" dirty="0" smtClean="0"/>
                <a:t>                   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   </a:t>
              </a:r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r>
                <a:rPr lang="en-US" dirty="0" smtClean="0"/>
                <a:t> : 2 </a:t>
              </a:r>
            </a:p>
            <a:p>
              <a:r>
                <a:rPr lang="en-US" dirty="0" smtClean="0"/>
                <a:t>                        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   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57150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54102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800" y="51054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48006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3124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base=2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352800" y="3505200"/>
              <a:ext cx="1066800" cy="838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4876800" y="4267200"/>
              <a:ext cx="838200" cy="7620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34000" y="36692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</a:rPr>
                <a:t>100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362994" y="4799806"/>
              <a:ext cx="21336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1"/>
            </p:cNvCxnSpPr>
            <p:nvPr/>
          </p:nvCxnSpPr>
          <p:spPr>
            <a:xfrm>
              <a:off x="3429000" y="5867400"/>
              <a:ext cx="14478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2971800" y="4724400"/>
              <a:ext cx="16764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3657600" y="4724400"/>
              <a:ext cx="10668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4267200" y="4724400"/>
              <a:ext cx="4572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810000" y="5562600"/>
              <a:ext cx="10668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91000" y="5257800"/>
              <a:ext cx="6858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95800" y="4953000"/>
              <a:ext cx="381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9600" y="3581400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Convert an positive number to a binary string.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8600" y="5410200"/>
            <a:ext cx="3810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 00000001 (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số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hệ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2)</a:t>
            </a:r>
          </a:p>
          <a:p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Ký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số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1: 00110001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ASCII </a:t>
            </a:r>
            <a:r>
              <a:rPr lang="en-US" dirty="0" err="1" smtClean="0">
                <a:solidFill>
                  <a:srgbClr val="FF0000"/>
                </a:solidFill>
              </a:rPr>
              <a:t>nhị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: Stacks and Queues…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LO2.3  Describe specific tasks to which stacks and queues are suited.</a:t>
            </a:r>
          </a:p>
          <a:p>
            <a:pPr lvl="1"/>
            <a:r>
              <a:rPr lang="en-US" dirty="0" smtClean="0"/>
              <a:t>A stack is used when some data are processed in opposite order to created order.</a:t>
            </a:r>
          </a:p>
          <a:p>
            <a:pPr lvl="1">
              <a:buNone/>
            </a:pPr>
            <a:r>
              <a:rPr lang="en-US" dirty="0" smtClean="0"/>
              <a:t>Ex: Calculating a postfix expression, reverse printing an integral number, Exiting a maze,…</a:t>
            </a:r>
          </a:p>
          <a:p>
            <a:pPr lvl="1"/>
            <a:r>
              <a:rPr lang="en-US" dirty="0" smtClean="0"/>
              <a:t>A queue is used when some data are processed in the same order with created order but processing rate is slower than creating rate.</a:t>
            </a:r>
          </a:p>
          <a:p>
            <a:pPr lvl="1">
              <a:buNone/>
            </a:pPr>
            <a:r>
              <a:rPr lang="en-US" dirty="0" smtClean="0"/>
              <a:t>Ex: A printing server can receive printing requests from some clients but they can not server concurrently and immediately. All waiting requests are stored in a queue.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: Stacks and Queues…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4957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LO2.7  Define and explain the need of priority queue.</a:t>
            </a:r>
          </a:p>
          <a:p>
            <a:r>
              <a:rPr lang="en-US" b="1" dirty="0" smtClean="0"/>
              <a:t>Priority</a:t>
            </a:r>
            <a:r>
              <a:rPr lang="en-US" dirty="0" smtClean="0"/>
              <a:t>: External factor is applied on each data object. It is commonly an integer.</a:t>
            </a:r>
          </a:p>
          <a:p>
            <a:r>
              <a:rPr lang="en-US" dirty="0" smtClean="0"/>
              <a:t>Priority queue is a queue containing priority-assigned objects </a:t>
            </a:r>
          </a:p>
          <a:p>
            <a:r>
              <a:rPr lang="en-US" dirty="0" smtClean="0"/>
              <a:t>When an data object is en-queued, it will be put to a suitable position and the object with highest priority will be de-queued.</a:t>
            </a:r>
          </a:p>
          <a:p>
            <a:r>
              <a:rPr lang="en-US" dirty="0" smtClean="0"/>
              <a:t>Priority queue is viewed as an ordered list.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2- Stack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3-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stack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4- </a:t>
            </a:r>
            <a:r>
              <a:rPr lang="en-US" dirty="0" err="1" smtClean="0"/>
              <a:t>Nếu</a:t>
            </a:r>
            <a:r>
              <a:rPr lang="en-US" dirty="0" smtClean="0"/>
              <a:t> DSLK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stack,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stack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5-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stack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6- Queue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do </a:t>
            </a:r>
            <a:r>
              <a:rPr lang="en-US" sz="2400" dirty="0" err="1" smtClean="0"/>
              <a:t>gì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7-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queue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8- </a:t>
            </a:r>
            <a:r>
              <a:rPr lang="en-US" sz="2400" dirty="0" err="1" smtClean="0"/>
              <a:t>Nếu</a:t>
            </a:r>
            <a:r>
              <a:rPr lang="en-US" sz="2400" dirty="0" smtClean="0"/>
              <a:t> DSLK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queue,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queue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9-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queue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khuyên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10-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10 sang </a:t>
            </a:r>
            <a:r>
              <a:rPr lang="en-US" sz="2400" dirty="0" err="1" smtClean="0"/>
              <a:t>hệ</a:t>
            </a:r>
            <a:r>
              <a:rPr lang="en-US" sz="2400" dirty="0" smtClean="0"/>
              <a:t> 2, stack hay queue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khuyên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11-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java.util.LinkedList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queue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?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12-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541B96-FB11-4534-981E-34EC46BA81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8486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operations are needed to properly manage a stack:</a:t>
            </a:r>
          </a:p>
          <a:p>
            <a:pPr lvl="1" eaLnBrk="1" hangingPunct="1"/>
            <a:r>
              <a:rPr lang="en-US" i="1" dirty="0" smtClean="0">
                <a:solidFill>
                  <a:srgbClr val="0000CC"/>
                </a:solidFill>
              </a:rPr>
              <a:t>clear() </a:t>
            </a:r>
            <a:r>
              <a:rPr lang="en-US" dirty="0" smtClean="0"/>
              <a:t>— Clear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0000CC"/>
                </a:solidFill>
              </a:rPr>
              <a:t>isEmpty</a:t>
            </a:r>
            <a:r>
              <a:rPr lang="en-US" i="1" dirty="0" smtClean="0">
                <a:solidFill>
                  <a:srgbClr val="0000CC"/>
                </a:solidFill>
              </a:rPr>
              <a:t>() </a:t>
            </a:r>
            <a:r>
              <a:rPr lang="en-US" dirty="0" smtClean="0"/>
              <a:t>— Check to see if the stack is empty</a:t>
            </a:r>
          </a:p>
          <a:p>
            <a:pPr lvl="1" eaLnBrk="1" hangingPunct="1"/>
            <a:r>
              <a:rPr lang="en-US" i="1" dirty="0" smtClean="0">
                <a:solidFill>
                  <a:srgbClr val="0000CC"/>
                </a:solidFill>
              </a:rPr>
              <a:t>push(el)</a:t>
            </a:r>
            <a:r>
              <a:rPr lang="en-US" i="1" dirty="0" smtClean="0"/>
              <a:t> </a:t>
            </a:r>
            <a:r>
              <a:rPr lang="en-US" dirty="0" smtClean="0"/>
              <a:t>— Put the element </a:t>
            </a:r>
            <a:r>
              <a:rPr lang="en-US" i="1" dirty="0" smtClean="0"/>
              <a:t>el </a:t>
            </a:r>
            <a:r>
              <a:rPr lang="en-US" dirty="0" smtClean="0"/>
              <a:t>on the top of the stack</a:t>
            </a:r>
          </a:p>
          <a:p>
            <a:pPr lvl="1" eaLnBrk="1" hangingPunct="1"/>
            <a:r>
              <a:rPr lang="en-US" i="1" dirty="0" smtClean="0">
                <a:solidFill>
                  <a:srgbClr val="0000CC"/>
                </a:solidFill>
              </a:rPr>
              <a:t>pop() </a:t>
            </a:r>
            <a:r>
              <a:rPr lang="en-US" dirty="0" smtClean="0"/>
              <a:t>— Take the topmost element from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0000CC"/>
                </a:solidFill>
              </a:rPr>
              <a:t>topEl</a:t>
            </a:r>
            <a:r>
              <a:rPr lang="en-US" i="1" dirty="0" smtClean="0">
                <a:solidFill>
                  <a:srgbClr val="0000CC"/>
                </a:solidFill>
              </a:rPr>
              <a:t>() </a:t>
            </a:r>
            <a:r>
              <a:rPr lang="en-US" dirty="0" smtClean="0"/>
              <a:t>— Return the topmost element in the stack without removing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mtClean="0"/>
              <a:t>How to Implementation a Stack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Select a linear storage </a:t>
            </a:r>
            <a:r>
              <a:rPr lang="en-US" dirty="0" smtClean="0">
                <a:sym typeface="Wingdings" pitchFamily="2" charset="2"/>
              </a:rPr>
              <a:t> array/ linked list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Implement all basic operations: </a:t>
            </a:r>
          </a:p>
          <a:p>
            <a:pPr lvl="1" eaLnBrk="1" hangingPunct="1">
              <a:buFontTx/>
              <a:buNone/>
            </a:pPr>
            <a:r>
              <a:rPr lang="en-US" i="1" dirty="0" smtClean="0">
                <a:solidFill>
                  <a:srgbClr val="0000CC"/>
                </a:solidFill>
                <a:sym typeface="Wingdings" pitchFamily="2" charset="2"/>
              </a:rPr>
              <a:t>     </a:t>
            </a:r>
            <a:r>
              <a:rPr lang="en-US" i="1" dirty="0" smtClean="0">
                <a:solidFill>
                  <a:srgbClr val="0000CC"/>
                </a:solidFill>
              </a:rPr>
              <a:t>clear() , </a:t>
            </a:r>
            <a:r>
              <a:rPr lang="en-US" i="1" dirty="0" err="1" smtClean="0">
                <a:solidFill>
                  <a:srgbClr val="0000CC"/>
                </a:solidFill>
              </a:rPr>
              <a:t>isEmpty</a:t>
            </a:r>
            <a:r>
              <a:rPr lang="en-US" i="1" dirty="0" smtClean="0">
                <a:solidFill>
                  <a:srgbClr val="0000CC"/>
                </a:solidFill>
              </a:rPr>
              <a:t>() ,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CC"/>
                </a:solidFill>
              </a:rPr>
              <a:t>push(el)</a:t>
            </a:r>
            <a:r>
              <a:rPr lang="en-US" i="1" dirty="0" smtClean="0"/>
              <a:t> , </a:t>
            </a:r>
            <a:r>
              <a:rPr lang="en-US" i="1" dirty="0" smtClean="0">
                <a:solidFill>
                  <a:srgbClr val="0000CC"/>
                </a:solidFill>
              </a:rPr>
              <a:t>pop() , </a:t>
            </a:r>
            <a:r>
              <a:rPr lang="en-US" i="1" dirty="0" err="1" smtClean="0">
                <a:solidFill>
                  <a:srgbClr val="0000CC"/>
                </a:solidFill>
              </a:rPr>
              <a:t>topEl</a:t>
            </a:r>
            <a:r>
              <a:rPr lang="en-US" i="1" dirty="0" smtClean="0">
                <a:solidFill>
                  <a:srgbClr val="0000CC"/>
                </a:solidFill>
              </a:rPr>
              <a:t>()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endParaRPr 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8C7F31C-775C-48C0-9B7D-ABB499AFEBC6}" type="slidenum">
              <a:rPr lang="en-US" smtClean="0"/>
              <a:pPr/>
              <a:t>8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230880"/>
          <a:ext cx="8686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9624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List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</a:t>
                      </a:r>
                    </a:p>
                    <a:p>
                      <a:r>
                        <a:rPr lang="en-US" dirty="0" smtClean="0"/>
                        <a:t>push(x)</a:t>
                      </a:r>
                    </a:p>
                    <a:p>
                      <a:r>
                        <a:rPr lang="en-US" dirty="0" smtClean="0"/>
                        <a:t>pop()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push(x)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pop() O(1)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r>
                        <a:rPr lang="en-US" dirty="0" smtClean="0"/>
                        <a:t>Add to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89154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76200"/>
            <a:ext cx="2133600" cy="2057400"/>
          </a:xfrm>
        </p:spPr>
        <p:txBody>
          <a:bodyPr/>
          <a:lstStyle/>
          <a:p>
            <a:r>
              <a:rPr lang="en-US" dirty="0" smtClean="0"/>
              <a:t>1- Stacks: Demo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309782"/>
            <a:ext cx="2209800" cy="201481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29000" y="228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CC"/>
                </a:solidFill>
              </a:rPr>
              <a:t>Using the </a:t>
            </a:r>
            <a:r>
              <a:rPr lang="en-US" b="1" dirty="0" err="1" smtClean="0">
                <a:solidFill>
                  <a:srgbClr val="0000CC"/>
                </a:solidFill>
              </a:rPr>
              <a:t>java.util.Stack</a:t>
            </a:r>
            <a:r>
              <a:rPr lang="en-US" b="1" dirty="0" smtClean="0">
                <a:solidFill>
                  <a:srgbClr val="0000CC"/>
                </a:solidFill>
              </a:rPr>
              <a:t> class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3060</Words>
  <Application>Microsoft Office PowerPoint</Application>
  <PresentationFormat>On-screen Show (4:3)</PresentationFormat>
  <Paragraphs>440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Default Design</vt:lpstr>
      <vt:lpstr>Stacks and Queues</vt:lpstr>
      <vt:lpstr>Learning Outcomes</vt:lpstr>
      <vt:lpstr>Intro: How to Find a Treasure (Money) or To Exit a maze</vt:lpstr>
      <vt:lpstr>Objectives</vt:lpstr>
      <vt:lpstr>1- Stacks</vt:lpstr>
      <vt:lpstr>1- Stacks…</vt:lpstr>
      <vt:lpstr>1- Stacks (continue)</vt:lpstr>
      <vt:lpstr>How to Implementation a Stack</vt:lpstr>
      <vt:lpstr>1- Stacks: Demo 1.</vt:lpstr>
      <vt:lpstr>1- Stacks (continued)</vt:lpstr>
      <vt:lpstr>1- Stacks (continued)</vt:lpstr>
      <vt:lpstr>1- Stacks (continued)</vt:lpstr>
      <vt:lpstr>1- Stacks (continued)</vt:lpstr>
      <vt:lpstr>1- Stacks (continued) – Demo 2.</vt:lpstr>
      <vt:lpstr>1- Stacks (continued) – Demo 2.</vt:lpstr>
      <vt:lpstr>1- Stacks (continued) – Demo 2.</vt:lpstr>
      <vt:lpstr>Stacks in java.util</vt:lpstr>
      <vt:lpstr>Stacks in java.util</vt:lpstr>
      <vt:lpstr>1- Stack: Demo 3.</vt:lpstr>
      <vt:lpstr>1- Stack: Demo 3…</vt:lpstr>
      <vt:lpstr>1- Stack: Demo 3...</vt:lpstr>
      <vt:lpstr>1- Stack: Demo 3.</vt:lpstr>
      <vt:lpstr>1- Stack: Demo 4: The Maze Problem</vt:lpstr>
      <vt:lpstr>1- Stack: Demo 4: The Maze Problem…</vt:lpstr>
      <vt:lpstr>1- Stack: Demo 4: The Maze Problem…</vt:lpstr>
      <vt:lpstr>1- Stack: Demo 4: The Maze Problem…</vt:lpstr>
      <vt:lpstr>1- Stack: Demo 4: The Maze Problem…</vt:lpstr>
      <vt:lpstr>1- Stack: Demo 4: The Maze Problem…</vt:lpstr>
      <vt:lpstr>1- Stack: Demo 4: The Maze Problem…</vt:lpstr>
      <vt:lpstr>1- Stack: Demo 4: The Maze Problem…</vt:lpstr>
      <vt:lpstr>1- Stack: Demo 4: The Maze Problem…</vt:lpstr>
      <vt:lpstr>2- Queues</vt:lpstr>
      <vt:lpstr>2- Queues</vt:lpstr>
      <vt:lpstr>2- Queues</vt:lpstr>
      <vt:lpstr>Queues (continued)</vt:lpstr>
      <vt:lpstr>Queues (continued)</vt:lpstr>
      <vt:lpstr>How to Implementation a Queue</vt:lpstr>
      <vt:lpstr>How to Implementation a Queue</vt:lpstr>
      <vt:lpstr>Queues (continued)</vt:lpstr>
      <vt:lpstr>Queues (continued)</vt:lpstr>
      <vt:lpstr>Queues (continued)</vt:lpstr>
      <vt:lpstr>Queues (continued)</vt:lpstr>
      <vt:lpstr>Queues (continued)</vt:lpstr>
      <vt:lpstr>Queues (continued)</vt:lpstr>
      <vt:lpstr>Queues (continued)</vt:lpstr>
      <vt:lpstr>Queue Demonstration</vt:lpstr>
      <vt:lpstr>Queue Demonstration</vt:lpstr>
      <vt:lpstr>Queue Demonstration</vt:lpstr>
      <vt:lpstr>Queue Demonstration</vt:lpstr>
      <vt:lpstr>Queue Demonstration</vt:lpstr>
      <vt:lpstr>Queue Demonstration</vt:lpstr>
      <vt:lpstr>Queue Demonstration</vt:lpstr>
      <vt:lpstr>Queue Demonstration</vt:lpstr>
      <vt:lpstr>3- Priority Queues</vt:lpstr>
      <vt:lpstr>Priority Queues (continued)</vt:lpstr>
      <vt:lpstr>Learning Outcomes</vt:lpstr>
      <vt:lpstr>Summary</vt:lpstr>
      <vt:lpstr>Summary (continued)</vt:lpstr>
      <vt:lpstr>Review: Stacks and Queues…</vt:lpstr>
      <vt:lpstr>Review : Stacks and Queues…</vt:lpstr>
      <vt:lpstr>Review : Stacks and Queues…</vt:lpstr>
      <vt:lpstr>Ôn tập – Viết vào vở</vt:lpstr>
      <vt:lpstr>Ôn tập – Viết vào vở</vt:lpstr>
    </vt:vector>
  </TitlesOfParts>
  <Company>FourPawsDesign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Azure</cp:lastModifiedBy>
  <cp:revision>220</cp:revision>
  <dcterms:created xsi:type="dcterms:W3CDTF">2005-09-19T23:06:59Z</dcterms:created>
  <dcterms:modified xsi:type="dcterms:W3CDTF">2021-05-19T06:36:35Z</dcterms:modified>
</cp:coreProperties>
</file>