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0"/>
  </p:notesMasterIdLst>
  <p:sldIdLst>
    <p:sldId id="256" r:id="rId2"/>
    <p:sldId id="257" r:id="rId3"/>
    <p:sldId id="422" r:id="rId4"/>
    <p:sldId id="402" r:id="rId5"/>
    <p:sldId id="410" r:id="rId6"/>
    <p:sldId id="408" r:id="rId7"/>
    <p:sldId id="411" r:id="rId8"/>
    <p:sldId id="409" r:id="rId9"/>
    <p:sldId id="403" r:id="rId10"/>
    <p:sldId id="404" r:id="rId11"/>
    <p:sldId id="421" r:id="rId12"/>
    <p:sldId id="413" r:id="rId13"/>
    <p:sldId id="530" r:id="rId14"/>
    <p:sldId id="414" r:id="rId15"/>
    <p:sldId id="531" r:id="rId16"/>
    <p:sldId id="415" r:id="rId17"/>
    <p:sldId id="532" r:id="rId18"/>
    <p:sldId id="416" r:id="rId19"/>
    <p:sldId id="405" r:id="rId20"/>
    <p:sldId id="346" r:id="rId21"/>
    <p:sldId id="351" r:id="rId22"/>
    <p:sldId id="350" r:id="rId23"/>
    <p:sldId id="406" r:id="rId24"/>
    <p:sldId id="407" r:id="rId25"/>
    <p:sldId id="418" r:id="rId26"/>
    <p:sldId id="419" r:id="rId27"/>
    <p:sldId id="362" r:id="rId28"/>
    <p:sldId id="420" r:id="rId29"/>
    <p:sldId id="478" r:id="rId30"/>
    <p:sldId id="363" r:id="rId31"/>
    <p:sldId id="369" r:id="rId32"/>
    <p:sldId id="368" r:id="rId33"/>
    <p:sldId id="479" r:id="rId34"/>
    <p:sldId id="480" r:id="rId35"/>
    <p:sldId id="528" r:id="rId36"/>
    <p:sldId id="529" r:id="rId37"/>
    <p:sldId id="367" r:id="rId38"/>
    <p:sldId id="536" r:id="rId39"/>
    <p:sldId id="533" r:id="rId40"/>
    <p:sldId id="482" r:id="rId41"/>
    <p:sldId id="534" r:id="rId42"/>
    <p:sldId id="485" r:id="rId43"/>
    <p:sldId id="537" r:id="rId44"/>
    <p:sldId id="538" r:id="rId45"/>
    <p:sldId id="539" r:id="rId46"/>
    <p:sldId id="540" r:id="rId47"/>
    <p:sldId id="541" r:id="rId48"/>
    <p:sldId id="526" r:id="rId49"/>
    <p:sldId id="535" r:id="rId50"/>
    <p:sldId id="483" r:id="rId51"/>
    <p:sldId id="484" r:id="rId52"/>
    <p:sldId id="486" r:id="rId53"/>
    <p:sldId id="493" r:id="rId54"/>
    <p:sldId id="487" r:id="rId55"/>
    <p:sldId id="494" r:id="rId56"/>
    <p:sldId id="502" r:id="rId57"/>
    <p:sldId id="503" r:id="rId58"/>
    <p:sldId id="504" r:id="rId59"/>
    <p:sldId id="495" r:id="rId60"/>
    <p:sldId id="505" r:id="rId61"/>
    <p:sldId id="506" r:id="rId62"/>
    <p:sldId id="507" r:id="rId63"/>
    <p:sldId id="508" r:id="rId64"/>
    <p:sldId id="515" r:id="rId65"/>
    <p:sldId id="517" r:id="rId66"/>
    <p:sldId id="509" r:id="rId67"/>
    <p:sldId id="518" r:id="rId68"/>
    <p:sldId id="519" r:id="rId69"/>
    <p:sldId id="516" r:id="rId70"/>
    <p:sldId id="510" r:id="rId71"/>
    <p:sldId id="511" r:id="rId72"/>
    <p:sldId id="513" r:id="rId73"/>
    <p:sldId id="512" r:id="rId74"/>
    <p:sldId id="514" r:id="rId75"/>
    <p:sldId id="520" r:id="rId76"/>
    <p:sldId id="521" r:id="rId77"/>
    <p:sldId id="522" r:id="rId78"/>
    <p:sldId id="523" r:id="rId79"/>
    <p:sldId id="524" r:id="rId80"/>
    <p:sldId id="525" r:id="rId81"/>
    <p:sldId id="473" r:id="rId82"/>
    <p:sldId id="423" r:id="rId83"/>
    <p:sldId id="474" r:id="rId84"/>
    <p:sldId id="320" r:id="rId85"/>
    <p:sldId id="344" r:id="rId86"/>
    <p:sldId id="475" r:id="rId87"/>
    <p:sldId id="476" r:id="rId88"/>
    <p:sldId id="477" r:id="rId8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  <p:clrMru>
    <a:srgbClr val="0000CC"/>
    <a:srgbClr val="FF9900"/>
    <a:srgbClr val="008000"/>
    <a:srgbClr val="99FF66"/>
    <a:srgbClr val="FFFFCC"/>
    <a:srgbClr val="66FF99"/>
    <a:srgbClr val="FF99FF"/>
    <a:srgbClr val="FF0000"/>
    <a:srgbClr val="006600"/>
    <a:srgbClr val="CC00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54" autoAdjust="0"/>
    <p:restoredTop sz="96923" autoAdjust="0"/>
  </p:normalViewPr>
  <p:slideViewPr>
    <p:cSldViewPr>
      <p:cViewPr>
        <p:scale>
          <a:sx n="70" d="100"/>
          <a:sy n="70" d="100"/>
        </p:scale>
        <p:origin x="-1056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48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37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37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37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5D6AB57-DD39-451D-9FA6-77AC20E4CE9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D8CCD5-757D-45D9-8AB7-AE035A203559}" type="slidenum">
              <a:rPr lang="en-US"/>
              <a:pPr/>
              <a:t>2</a:t>
            </a:fld>
            <a:endParaRPr 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D8CCD5-757D-45D9-8AB7-AE035A203559}" type="slidenum">
              <a:rPr lang="en-US"/>
              <a:pPr/>
              <a:t>3</a:t>
            </a:fld>
            <a:endParaRPr 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D8CCD5-757D-45D9-8AB7-AE035A203559}" type="slidenum">
              <a:rPr lang="en-US"/>
              <a:pPr/>
              <a:t>82</a:t>
            </a:fld>
            <a:endParaRPr 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D8CCD5-757D-45D9-8AB7-AE035A203559}" type="slidenum">
              <a:rPr lang="en-US"/>
              <a:pPr/>
              <a:t>83</a:t>
            </a:fld>
            <a:endParaRPr 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0000C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AE651D7E-1859-4398-BA5E-451E2BBDE8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C50143C9-134C-49F7-AC24-7ED82EC7187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9B978095-F266-4319-BFEE-7D5E6E21522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1722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984C36F2-E8C1-41FF-9AC3-96F7DC97FC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00C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38D66F03-3627-42E0-B7BF-E999D522C90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1329A24E-F592-4B3C-AA68-B601A8F293F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CD9A9A9C-D219-44E3-8237-00231984F2A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47F7AC92-0784-4819-B212-988E2DD8E7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781800" y="63055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D9EF7BD8-A516-4E6F-B06C-D3A40AD5EA6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DEA47CB4-40A7-4C32-B0D2-B00D38D711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2F7BB7B7-B5FC-4F23-B8B0-6A2880ADE98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0DDB5282-0F64-4054-AA14-F7DC01AF4FC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533400" y="6521450"/>
            <a:ext cx="5181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/>
              <a:t>Data Structures and Algorithms in Java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/>
            </a:lvl1pPr>
          </a:lstStyle>
          <a:p>
            <a:r>
              <a:rPr lang="en-US"/>
              <a:t> </a:t>
            </a:r>
            <a:fld id="{EB4FE6D8-1845-4AED-8561-BFD7725B2C2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8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2441575"/>
          </a:xfrm>
        </p:spPr>
        <p:txBody>
          <a:bodyPr/>
          <a:lstStyle/>
          <a:p>
            <a:r>
              <a:rPr lang="en-US" sz="4000" dirty="0"/>
              <a:t>Chapter 5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4000" dirty="0" smtClean="0"/>
              <a:t>Recursion</a:t>
            </a:r>
            <a:br>
              <a:rPr lang="en-US" sz="4000" dirty="0" smtClean="0"/>
            </a:br>
            <a:r>
              <a:rPr lang="en-US" sz="4000" dirty="0" err="1" smtClean="0"/>
              <a:t>Đệ</a:t>
            </a:r>
            <a:r>
              <a:rPr lang="en-US" sz="4000" dirty="0" smtClean="0"/>
              <a:t>: </a:t>
            </a:r>
            <a:r>
              <a:rPr lang="en-US" sz="4000" dirty="0" err="1" smtClean="0"/>
              <a:t>đưa</a:t>
            </a:r>
            <a:r>
              <a:rPr lang="en-US" sz="4000" dirty="0" smtClean="0"/>
              <a:t> </a:t>
            </a:r>
            <a:r>
              <a:rPr lang="en-US" sz="4000" dirty="0" err="1" smtClean="0"/>
              <a:t>ra</a:t>
            </a:r>
            <a:r>
              <a:rPr lang="en-US" sz="4000" dirty="0" smtClean="0"/>
              <a:t>/ </a:t>
            </a:r>
            <a:r>
              <a:rPr lang="en-US" sz="4000" dirty="0" err="1" smtClean="0"/>
              <a:t>Quy</a:t>
            </a:r>
            <a:r>
              <a:rPr lang="en-US" sz="4000" dirty="0" smtClean="0"/>
              <a:t>: quay </a:t>
            </a:r>
            <a:r>
              <a:rPr lang="en-US" sz="4000" dirty="0" err="1" smtClean="0"/>
              <a:t>về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implement recursive function?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Analyse</a:t>
            </a:r>
            <a:r>
              <a:rPr lang="en-US" dirty="0" smtClean="0"/>
              <a:t> operation using recursive view then express it using pseudo-code.</a:t>
            </a:r>
          </a:p>
          <a:p>
            <a:r>
              <a:rPr lang="en-US" dirty="0" smtClean="0"/>
              <a:t>Implementing exactly pseudo-code.</a:t>
            </a:r>
          </a:p>
          <a:p>
            <a:r>
              <a:rPr lang="en-US" b="1" dirty="0" smtClean="0"/>
              <a:t>Example: Calculate factorial of the integer n</a:t>
            </a:r>
          </a:p>
          <a:p>
            <a:pPr>
              <a:buFontTx/>
              <a:buChar char="-"/>
            </a:pPr>
            <a:r>
              <a:rPr lang="en-US" dirty="0" smtClean="0"/>
              <a:t>Analysis:     n! = </a:t>
            </a:r>
            <a:r>
              <a:rPr lang="en-US" u="sng" dirty="0" smtClean="0">
                <a:solidFill>
                  <a:srgbClr val="0000CC"/>
                </a:solidFill>
              </a:rPr>
              <a:t>1*2*3*4*5* …. * (n-2)*(n-1)</a:t>
            </a:r>
            <a:r>
              <a:rPr lang="en-US" dirty="0" smtClean="0"/>
              <a:t> * </a:t>
            </a:r>
            <a:r>
              <a:rPr lang="en-US" dirty="0" smtClean="0">
                <a:solidFill>
                  <a:srgbClr val="FF0000"/>
                </a:solidFill>
              </a:rPr>
              <a:t>n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                                   </a:t>
            </a:r>
            <a:r>
              <a:rPr lang="en-US" dirty="0" smtClean="0">
                <a:solidFill>
                  <a:srgbClr val="0000CC"/>
                </a:solidFill>
              </a:rPr>
              <a:t>(n-1)!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rgbClr val="0000CC"/>
                </a:solidFill>
              </a:rPr>
              <a:t>Pseudo-code</a:t>
            </a:r>
          </a:p>
          <a:p>
            <a:pPr>
              <a:buNone/>
            </a:pPr>
            <a:r>
              <a:rPr lang="en-US" dirty="0" smtClean="0">
                <a:solidFill>
                  <a:srgbClr val="0000CC"/>
                </a:solidFill>
              </a:rPr>
              <a:t>      factorial ( n) = 1, n&lt;2</a:t>
            </a:r>
          </a:p>
          <a:p>
            <a:pPr>
              <a:buNone/>
            </a:pPr>
            <a:r>
              <a:rPr lang="en-US" dirty="0" smtClean="0">
                <a:solidFill>
                  <a:srgbClr val="0000CC"/>
                </a:solidFill>
              </a:rPr>
              <a:t>                          =  n* factorial(n-1) 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38D66F03-3627-42E0-B7BF-E999D522C90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63562"/>
          </a:xfrm>
        </p:spPr>
        <p:txBody>
          <a:bodyPr/>
          <a:lstStyle/>
          <a:p>
            <a:r>
              <a:rPr lang="en-US" sz="2800" smtClean="0"/>
              <a:t>How to practice recursive function efficiently?</a:t>
            </a:r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38D66F03-3627-42E0-B7BF-E999D522C90E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304800" y="1143000"/>
            <a:ext cx="6968444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6324600" y="914400"/>
            <a:ext cx="2667000" cy="1015663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i="1" u="sng" dirty="0" smtClean="0"/>
              <a:t>Pseudo-code</a:t>
            </a:r>
          </a:p>
          <a:p>
            <a:r>
              <a:rPr lang="en-US" sz="2000" dirty="0" smtClean="0"/>
              <a:t>n! </a:t>
            </a:r>
            <a:r>
              <a:rPr lang="en-US" sz="2000" dirty="0" smtClean="0">
                <a:solidFill>
                  <a:srgbClr val="0000CC"/>
                </a:solidFill>
              </a:rPr>
              <a:t> = </a:t>
            </a:r>
            <a:r>
              <a:rPr lang="en-US" sz="2000" dirty="0" smtClean="0">
                <a:solidFill>
                  <a:srgbClr val="FF0000"/>
                </a:solidFill>
              </a:rPr>
              <a:t>1, n&lt;2</a:t>
            </a:r>
          </a:p>
          <a:p>
            <a:pPr>
              <a:buNone/>
            </a:pPr>
            <a:r>
              <a:rPr lang="en-US" sz="2000" dirty="0" smtClean="0">
                <a:solidFill>
                  <a:srgbClr val="0000CC"/>
                </a:solidFill>
              </a:rPr>
              <a:t>     =  n* (n-1)!, n&gt;=2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7010400" y="2438400"/>
            <a:ext cx="1524000" cy="609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chemeClr val="bg1"/>
                </a:solidFill>
              </a:rPr>
              <a:t>2 lines</a:t>
            </a:r>
            <a:endParaRPr lang="en-US" sz="2400" b="1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>
            <a:stCxn id="9" idx="0"/>
            <a:endCxn id="8" idx="2"/>
          </p:cNvCxnSpPr>
          <p:nvPr/>
        </p:nvCxnSpPr>
        <p:spPr>
          <a:xfrm rot="16200000" flipV="1">
            <a:off x="7461082" y="2127082"/>
            <a:ext cx="508337" cy="1143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1"/>
          </p:cNvCxnSpPr>
          <p:nvPr/>
        </p:nvCxnSpPr>
        <p:spPr>
          <a:xfrm rot="10800000">
            <a:off x="5791204" y="2590802"/>
            <a:ext cx="1219196" cy="15239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38200" y="685800"/>
            <a:ext cx="1981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FF0000"/>
                </a:solidFill>
              </a:rPr>
              <a:t>package recur;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14800" y="4648200"/>
            <a:ext cx="5029200" cy="175432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Để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dễ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tiếp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thu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bài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học</a:t>
            </a:r>
            <a:r>
              <a:rPr lang="en-US" b="1" dirty="0" smtClean="0">
                <a:solidFill>
                  <a:schemeClr val="bg1"/>
                </a:solidFill>
              </a:rPr>
              <a:t>, </a:t>
            </a:r>
            <a:r>
              <a:rPr lang="en-US" b="1" dirty="0" err="1" smtClean="0">
                <a:solidFill>
                  <a:schemeClr val="bg1"/>
                </a:solidFill>
              </a:rPr>
              <a:t>xin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đừng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thắc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mắc</a:t>
            </a:r>
            <a:r>
              <a:rPr lang="en-US" b="1" dirty="0" smtClean="0">
                <a:solidFill>
                  <a:schemeClr val="bg1"/>
                </a:solidFill>
              </a:rPr>
              <a:t> “</a:t>
            </a:r>
            <a:r>
              <a:rPr lang="en-US" b="1" dirty="0" err="1" smtClean="0">
                <a:solidFill>
                  <a:schemeClr val="bg1"/>
                </a:solidFill>
              </a:rPr>
              <a:t>Hàm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đệ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quy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chạy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như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thế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nào</a:t>
            </a:r>
            <a:r>
              <a:rPr lang="en-US" b="1" dirty="0" smtClean="0">
                <a:solidFill>
                  <a:schemeClr val="bg1"/>
                </a:solidFill>
              </a:rPr>
              <a:t>?”. </a:t>
            </a:r>
            <a:r>
              <a:rPr lang="en-US" b="1" dirty="0" err="1" smtClean="0">
                <a:solidFill>
                  <a:schemeClr val="bg1"/>
                </a:solidFill>
              </a:rPr>
              <a:t>Câu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hỏi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này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sẽ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được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trả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lời</a:t>
            </a:r>
            <a:r>
              <a:rPr lang="en-US" b="1" dirty="0" smtClean="0">
                <a:solidFill>
                  <a:schemeClr val="bg1"/>
                </a:solidFill>
              </a:rPr>
              <a:t> ở </a:t>
            </a:r>
            <a:r>
              <a:rPr lang="en-US" b="1" dirty="0" err="1" smtClean="0">
                <a:solidFill>
                  <a:schemeClr val="bg1"/>
                </a:solidFill>
              </a:rPr>
              <a:t>phần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sau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của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chương</a:t>
            </a:r>
            <a:r>
              <a:rPr lang="en-US" b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Ở </a:t>
            </a:r>
            <a:r>
              <a:rPr lang="en-US" b="1" dirty="0" err="1" smtClean="0">
                <a:solidFill>
                  <a:schemeClr val="bg1"/>
                </a:solidFill>
              </a:rPr>
              <a:t>đây</a:t>
            </a:r>
            <a:r>
              <a:rPr lang="en-US" b="1" dirty="0" smtClean="0">
                <a:solidFill>
                  <a:schemeClr val="bg1"/>
                </a:solidFill>
              </a:rPr>
              <a:t>, </a:t>
            </a:r>
            <a:r>
              <a:rPr lang="en-US" b="1" dirty="0" err="1" smtClean="0">
                <a:solidFill>
                  <a:schemeClr val="bg1"/>
                </a:solidFill>
              </a:rPr>
              <a:t>chúng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ta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chú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tâm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vào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cách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suy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nghĩ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đệ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quy</a:t>
            </a:r>
            <a:r>
              <a:rPr lang="en-US" b="1" dirty="0" smtClean="0">
                <a:solidFill>
                  <a:schemeClr val="bg1"/>
                </a:solidFill>
              </a:rPr>
              <a:t>, </a:t>
            </a:r>
            <a:r>
              <a:rPr lang="en-US" b="1" dirty="0" err="1" smtClean="0">
                <a:solidFill>
                  <a:schemeClr val="bg1"/>
                </a:solidFill>
              </a:rPr>
              <a:t>diễn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đạt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đệ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quy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và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viết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hàm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đệ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quy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cho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quen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đã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nhé</a:t>
            </a:r>
            <a:r>
              <a:rPr lang="en-US" b="1" dirty="0" smtClean="0">
                <a:solidFill>
                  <a:schemeClr val="bg1"/>
                </a:solidFill>
              </a:rPr>
              <a:t>.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00200" y="32766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6600"/>
                </a:solidFill>
              </a:rPr>
              <a:t>// Other recursive method</a:t>
            </a:r>
            <a:endParaRPr lang="en-US" b="1" dirty="0">
              <a:solidFill>
                <a:srgbClr val="0066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09800" y="46482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6600"/>
                </a:solidFill>
              </a:rPr>
              <a:t>// Other test</a:t>
            </a:r>
            <a:endParaRPr lang="en-US" b="1" dirty="0">
              <a:solidFill>
                <a:srgbClr val="00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15200" cy="563562"/>
          </a:xfrm>
        </p:spPr>
        <p:txBody>
          <a:bodyPr/>
          <a:lstStyle/>
          <a:p>
            <a:pPr algn="l"/>
            <a:r>
              <a:rPr lang="en-US" sz="3200" dirty="0" smtClean="0"/>
              <a:t>Practice: (9 exercises)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38D66F03-3627-42E0-B7BF-E999D522C90E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1300" y="1028700"/>
            <a:ext cx="6362700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04800" y="1100078"/>
            <a:ext cx="20574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Recursive definitions serve two purposes:</a:t>
            </a:r>
          </a:p>
          <a:p>
            <a:pPr marL="342900" indent="-342900">
              <a:buAutoNum type="arabicParenBoth"/>
            </a:pPr>
            <a:r>
              <a:rPr lang="en-US" b="1" dirty="0" smtClean="0">
                <a:solidFill>
                  <a:srgbClr val="0000CC"/>
                </a:solidFill>
              </a:rPr>
              <a:t>Generating</a:t>
            </a:r>
            <a:r>
              <a:rPr lang="en-US" i="1" dirty="0" smtClean="0"/>
              <a:t> </a:t>
            </a:r>
            <a:r>
              <a:rPr lang="en-US" dirty="0" smtClean="0"/>
              <a:t>new elements</a:t>
            </a:r>
          </a:p>
          <a:p>
            <a:pPr marL="342900" indent="-342900">
              <a:buAutoNum type="arabicParenBoth"/>
            </a:pPr>
            <a:r>
              <a:rPr lang="en-US" b="1" dirty="0" smtClean="0">
                <a:solidFill>
                  <a:srgbClr val="0000CC"/>
                </a:solidFill>
              </a:rPr>
              <a:t>Testing</a:t>
            </a:r>
            <a:r>
              <a:rPr lang="en-US" i="1" dirty="0" smtClean="0"/>
              <a:t> </a:t>
            </a:r>
            <a:r>
              <a:rPr lang="en-US" dirty="0" smtClean="0"/>
              <a:t>whether an element belongs to a set</a:t>
            </a:r>
          </a:p>
          <a:p>
            <a:r>
              <a:rPr lang="en-US" b="1" dirty="0" smtClean="0"/>
              <a:t>Demo: The Fibonacci sequence</a:t>
            </a:r>
            <a:endParaRPr lang="en-US" b="1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057400" y="1600200"/>
            <a:ext cx="137160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981200" y="2667000"/>
            <a:ext cx="14478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438400" cy="792162"/>
          </a:xfrm>
        </p:spPr>
        <p:txBody>
          <a:bodyPr/>
          <a:lstStyle/>
          <a:p>
            <a:pPr algn="l"/>
            <a:r>
              <a:rPr lang="en-US" sz="3200" dirty="0" smtClean="0"/>
              <a:t>Practice: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86000"/>
          </a:xfrm>
        </p:spPr>
        <p:txBody>
          <a:bodyPr/>
          <a:lstStyle/>
          <a:p>
            <a:pPr>
              <a:buNone/>
            </a:pPr>
            <a:r>
              <a:rPr lang="en-US" sz="2400" b="1" i="1" dirty="0" smtClean="0"/>
              <a:t>1.5   3.5  5.5   7.5   9.5   11.5  </a:t>
            </a:r>
          </a:p>
          <a:p>
            <a:pPr>
              <a:buFontTx/>
              <a:buChar char="-"/>
            </a:pPr>
            <a:r>
              <a:rPr lang="en-US" sz="2400" b="1" i="1" dirty="0" smtClean="0"/>
              <a:t>Compute the </a:t>
            </a:r>
            <a:r>
              <a:rPr lang="en-US" sz="2400" b="1" i="1" dirty="0" smtClean="0">
                <a:solidFill>
                  <a:srgbClr val="0000CC"/>
                </a:solidFill>
              </a:rPr>
              <a:t>n</a:t>
            </a:r>
            <a:r>
              <a:rPr lang="en-US" sz="2400" b="1" i="1" baseline="30000" dirty="0" smtClean="0"/>
              <a:t>th</a:t>
            </a:r>
            <a:r>
              <a:rPr lang="en-US" sz="2400" b="1" i="1" dirty="0" smtClean="0"/>
              <a:t> item of an arithmetic progression having the first item </a:t>
            </a:r>
            <a:r>
              <a:rPr lang="en-US" sz="2400" b="1" i="1" dirty="0" smtClean="0">
                <a:solidFill>
                  <a:srgbClr val="0000CC"/>
                </a:solidFill>
              </a:rPr>
              <a:t>a</a:t>
            </a:r>
            <a:r>
              <a:rPr lang="en-US" sz="2400" b="1" i="1" dirty="0" smtClean="0"/>
              <a:t> and common difference </a:t>
            </a:r>
            <a:r>
              <a:rPr lang="en-US" sz="2400" b="1" i="1" dirty="0" smtClean="0">
                <a:solidFill>
                  <a:srgbClr val="0000CC"/>
                </a:solidFill>
              </a:rPr>
              <a:t>d</a:t>
            </a:r>
            <a:r>
              <a:rPr lang="en-US" sz="2400" b="1" i="1" dirty="0" smtClean="0"/>
              <a:t>: </a:t>
            </a:r>
          </a:p>
          <a:p>
            <a:pPr>
              <a:buNone/>
            </a:pPr>
            <a:r>
              <a:rPr lang="en-US" sz="2400" dirty="0" smtClean="0"/>
              <a:t>     </a:t>
            </a:r>
            <a:r>
              <a:rPr lang="en-US" sz="2400" dirty="0" err="1" smtClean="0"/>
              <a:t>ap</a:t>
            </a:r>
            <a:r>
              <a:rPr lang="en-US" sz="2400" dirty="0" smtClean="0"/>
              <a:t>(n, a, d) = a, n=1</a:t>
            </a:r>
          </a:p>
          <a:p>
            <a:pPr>
              <a:buNone/>
            </a:pPr>
            <a:r>
              <a:rPr lang="en-US" sz="2400" dirty="0" smtClean="0"/>
              <a:t>                      = </a:t>
            </a:r>
            <a:r>
              <a:rPr lang="en-US" sz="2400" dirty="0" err="1" smtClean="0"/>
              <a:t>ap</a:t>
            </a:r>
            <a:r>
              <a:rPr lang="en-US" sz="2400" dirty="0" smtClean="0"/>
              <a:t>(n-1, a, d) + d, n&gt;1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38D66F03-3627-42E0-B7BF-E999D522C90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3962400"/>
            <a:ext cx="7315200" cy="1754326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public static double </a:t>
            </a:r>
            <a:r>
              <a:rPr lang="en-US" b="1" dirty="0" err="1" smtClean="0"/>
              <a:t>ap</a:t>
            </a:r>
            <a:r>
              <a:rPr lang="en-US" b="1" dirty="0" smtClean="0"/>
              <a:t>( </a:t>
            </a:r>
            <a:r>
              <a:rPr lang="en-US" b="1" dirty="0" err="1" smtClean="0"/>
              <a:t>int</a:t>
            </a:r>
            <a:r>
              <a:rPr lang="en-US" b="1" dirty="0" smtClean="0"/>
              <a:t> n, double a, double d) {</a:t>
            </a:r>
          </a:p>
          <a:p>
            <a:r>
              <a:rPr lang="en-US" b="1" dirty="0" smtClean="0"/>
              <a:t>    &lt;Code yourself&gt;</a:t>
            </a:r>
          </a:p>
          <a:p>
            <a:r>
              <a:rPr lang="en-US" b="1" dirty="0" smtClean="0"/>
              <a:t>} </a:t>
            </a:r>
          </a:p>
          <a:p>
            <a:endParaRPr lang="en-US" b="1" dirty="0" smtClean="0"/>
          </a:p>
          <a:p>
            <a:r>
              <a:rPr lang="en-US" b="1" dirty="0" smtClean="0"/>
              <a:t>// Test </a:t>
            </a:r>
            <a:r>
              <a:rPr lang="en-US" b="1" i="1" dirty="0" smtClean="0"/>
              <a:t>1.5   3.5  5.5   7.5   9.5   11.5</a:t>
            </a:r>
            <a:endParaRPr lang="en-US" b="1" dirty="0" smtClean="0"/>
          </a:p>
          <a:p>
            <a:r>
              <a:rPr lang="en-US" b="1" dirty="0" err="1" smtClean="0"/>
              <a:t>System.out.println</a:t>
            </a:r>
            <a:r>
              <a:rPr lang="en-US" b="1" dirty="0" smtClean="0"/>
              <a:t>( </a:t>
            </a:r>
            <a:r>
              <a:rPr lang="en-US" b="1" dirty="0" err="1" smtClean="0"/>
              <a:t>ap</a:t>
            </a:r>
            <a:r>
              <a:rPr lang="en-US" b="1" dirty="0" smtClean="0"/>
              <a:t>(6, 1.5, 2 )); // </a:t>
            </a:r>
            <a:r>
              <a:rPr lang="en-US" b="1" dirty="0" smtClean="0">
                <a:sym typeface="Wingdings" pitchFamily="2" charset="2"/>
              </a:rPr>
              <a:t> 11.5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133600" cy="563562"/>
          </a:xfrm>
        </p:spPr>
        <p:txBody>
          <a:bodyPr/>
          <a:lstStyle/>
          <a:p>
            <a:r>
              <a:rPr lang="en-US" sz="3200" dirty="0" smtClean="0"/>
              <a:t>Practice: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752600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2400" b="1" i="1" dirty="0" smtClean="0"/>
              <a:t>Compute the </a:t>
            </a:r>
            <a:r>
              <a:rPr lang="en-US" sz="2400" b="1" i="1" dirty="0" smtClean="0">
                <a:solidFill>
                  <a:srgbClr val="0000CC"/>
                </a:solidFill>
              </a:rPr>
              <a:t>n</a:t>
            </a:r>
            <a:r>
              <a:rPr lang="en-US" sz="2400" b="1" i="1" baseline="30000" dirty="0" smtClean="0"/>
              <a:t>th</a:t>
            </a:r>
            <a:r>
              <a:rPr lang="en-US" sz="2400" b="1" i="1" dirty="0" smtClean="0"/>
              <a:t> item of a geometric progression having the first item </a:t>
            </a:r>
            <a:r>
              <a:rPr lang="en-US" sz="2400" b="1" i="1" dirty="0" smtClean="0">
                <a:solidFill>
                  <a:srgbClr val="0000CC"/>
                </a:solidFill>
              </a:rPr>
              <a:t>a</a:t>
            </a:r>
            <a:r>
              <a:rPr lang="en-US" sz="2400" b="1" i="1" dirty="0" smtClean="0"/>
              <a:t> and common multiplier </a:t>
            </a:r>
            <a:r>
              <a:rPr lang="en-US" sz="2400" b="1" i="1" dirty="0" smtClean="0">
                <a:solidFill>
                  <a:srgbClr val="0000CC"/>
                </a:solidFill>
              </a:rPr>
              <a:t>q</a:t>
            </a:r>
            <a:r>
              <a:rPr lang="en-US" sz="2400" b="1" i="1" dirty="0" smtClean="0"/>
              <a:t>:</a:t>
            </a:r>
          </a:p>
          <a:p>
            <a:pPr>
              <a:buNone/>
            </a:pPr>
            <a:r>
              <a:rPr lang="en-US" sz="2400" b="1" dirty="0" err="1" smtClean="0"/>
              <a:t>Gp</a:t>
            </a:r>
            <a:r>
              <a:rPr lang="en-US" sz="2400" b="1" dirty="0" smtClean="0"/>
              <a:t> (</a:t>
            </a:r>
            <a:r>
              <a:rPr lang="en-US" sz="2400" b="1" dirty="0" smtClean="0">
                <a:solidFill>
                  <a:srgbClr val="0000CC"/>
                </a:solidFill>
              </a:rPr>
              <a:t>n, a, q</a:t>
            </a:r>
            <a:r>
              <a:rPr lang="en-US" sz="2400" b="1" dirty="0" smtClean="0"/>
              <a:t>)</a:t>
            </a:r>
            <a:r>
              <a:rPr lang="en-US" sz="2400" b="1" i="1" dirty="0" smtClean="0"/>
              <a:t> = a , n=1</a:t>
            </a:r>
          </a:p>
          <a:p>
            <a:pPr>
              <a:buNone/>
            </a:pPr>
            <a:r>
              <a:rPr lang="en-US" sz="2400" b="1" i="1" dirty="0" smtClean="0"/>
              <a:t>                   = </a:t>
            </a:r>
            <a:r>
              <a:rPr lang="en-US" sz="2400" b="1" dirty="0" err="1" smtClean="0"/>
              <a:t>Gp</a:t>
            </a:r>
            <a:r>
              <a:rPr lang="en-US" sz="2400" b="1" dirty="0" smtClean="0"/>
              <a:t>(</a:t>
            </a:r>
            <a:r>
              <a:rPr lang="en-US" sz="2400" b="1" dirty="0" smtClean="0">
                <a:solidFill>
                  <a:srgbClr val="0000CC"/>
                </a:solidFill>
              </a:rPr>
              <a:t>n-1, a, q</a:t>
            </a:r>
            <a:r>
              <a:rPr lang="en-US" sz="2400" b="1" dirty="0" smtClean="0"/>
              <a:t>) * </a:t>
            </a:r>
            <a:r>
              <a:rPr lang="en-US" sz="2400" b="1" dirty="0" smtClean="0">
                <a:solidFill>
                  <a:srgbClr val="0000CC"/>
                </a:solidFill>
              </a:rPr>
              <a:t>q</a:t>
            </a:r>
            <a:r>
              <a:rPr lang="en-US" sz="2400" b="1" dirty="0" smtClean="0"/>
              <a:t>, n&gt;1</a:t>
            </a:r>
          </a:p>
          <a:p>
            <a:pPr>
              <a:buNone/>
            </a:pPr>
            <a:endParaRPr lang="en-US" sz="2400" b="1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38D66F03-3627-42E0-B7BF-E999D522C90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0" y="3352800"/>
            <a:ext cx="7315200" cy="1754326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public static double </a:t>
            </a:r>
            <a:r>
              <a:rPr lang="en-US" b="1" dirty="0" err="1" smtClean="0"/>
              <a:t>gp</a:t>
            </a:r>
            <a:r>
              <a:rPr lang="en-US" b="1" dirty="0" smtClean="0"/>
              <a:t>( </a:t>
            </a:r>
            <a:r>
              <a:rPr lang="en-US" b="1" dirty="0" err="1" smtClean="0"/>
              <a:t>int</a:t>
            </a:r>
            <a:r>
              <a:rPr lang="en-US" b="1" dirty="0" smtClean="0"/>
              <a:t> n, double a, double q) {</a:t>
            </a:r>
          </a:p>
          <a:p>
            <a:r>
              <a:rPr lang="en-US" b="1" dirty="0" smtClean="0"/>
              <a:t>    &lt;Code yourself&gt;</a:t>
            </a:r>
          </a:p>
          <a:p>
            <a:r>
              <a:rPr lang="en-US" b="1" dirty="0" smtClean="0"/>
              <a:t>} </a:t>
            </a:r>
          </a:p>
          <a:p>
            <a:endParaRPr lang="en-US" b="1" dirty="0" smtClean="0"/>
          </a:p>
          <a:p>
            <a:r>
              <a:rPr lang="en-US" b="1" dirty="0" smtClean="0"/>
              <a:t>// Test   1.5  3   6  12  24  48</a:t>
            </a:r>
          </a:p>
          <a:p>
            <a:r>
              <a:rPr lang="en-US" b="1" dirty="0" err="1" smtClean="0"/>
              <a:t>System.out.println</a:t>
            </a:r>
            <a:r>
              <a:rPr lang="en-US" b="1" dirty="0" smtClean="0"/>
              <a:t>( </a:t>
            </a:r>
            <a:r>
              <a:rPr lang="en-US" b="1" dirty="0" err="1" smtClean="0"/>
              <a:t>gp</a:t>
            </a:r>
            <a:r>
              <a:rPr lang="en-US" b="1" dirty="0" smtClean="0"/>
              <a:t>(6, 1.5, 2));  // </a:t>
            </a:r>
            <a:r>
              <a:rPr lang="en-US" b="1" dirty="0" smtClean="0">
                <a:sym typeface="Wingdings" pitchFamily="2" charset="2"/>
              </a:rPr>
              <a:t> 48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514600" cy="639762"/>
          </a:xfrm>
        </p:spPr>
        <p:txBody>
          <a:bodyPr/>
          <a:lstStyle/>
          <a:p>
            <a:r>
              <a:rPr lang="en-US" sz="3200" dirty="0" smtClean="0"/>
              <a:t>Practice: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2133600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2400" b="1" i="1" dirty="0" smtClean="0"/>
              <a:t>Calculate sum of integral array having n elements</a:t>
            </a:r>
          </a:p>
          <a:p>
            <a:pPr>
              <a:buNone/>
            </a:pPr>
            <a:r>
              <a:rPr lang="en-US" sz="2400" dirty="0" smtClean="0"/>
              <a:t>Sum(</a:t>
            </a:r>
            <a:r>
              <a:rPr lang="en-US" sz="2400" dirty="0" err="1" smtClean="0"/>
              <a:t>a,n</a:t>
            </a:r>
            <a:r>
              <a:rPr lang="en-US" sz="2400" dirty="0" smtClean="0"/>
              <a:t>) = 0 +</a:t>
            </a:r>
            <a:r>
              <a:rPr lang="en-US" sz="2400" u="sng" dirty="0" smtClean="0"/>
              <a:t> a[0] + a[1] + …….. + a[n-2]</a:t>
            </a:r>
            <a:r>
              <a:rPr lang="en-US" sz="2400" dirty="0" smtClean="0"/>
              <a:t> + </a:t>
            </a:r>
            <a:r>
              <a:rPr lang="en-US" sz="2400" dirty="0" smtClean="0">
                <a:solidFill>
                  <a:srgbClr val="FF0000"/>
                </a:solidFill>
              </a:rPr>
              <a:t>a[n-1]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Sum(a, n) = 0, n=0;</a:t>
            </a:r>
          </a:p>
          <a:p>
            <a:pPr>
              <a:buNone/>
            </a:pPr>
            <a:r>
              <a:rPr lang="en-US" sz="2400" dirty="0" smtClean="0"/>
              <a:t>                = </a:t>
            </a:r>
            <a:r>
              <a:rPr lang="en-US" sz="2400" u="sng" dirty="0" smtClean="0"/>
              <a:t>Sum(a, n-1)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+ a[n-1]</a:t>
            </a:r>
            <a:r>
              <a:rPr lang="en-US" sz="2400" dirty="0" smtClean="0"/>
              <a:t>, n&gt;1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38D66F03-3627-42E0-B7BF-E999D522C90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0" y="3732074"/>
            <a:ext cx="7315200" cy="2031325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public static double sum( double[] a, </a:t>
            </a:r>
            <a:r>
              <a:rPr lang="en-US" b="1" dirty="0" err="1" smtClean="0"/>
              <a:t>int</a:t>
            </a:r>
            <a:r>
              <a:rPr lang="en-US" b="1" dirty="0" smtClean="0"/>
              <a:t> n) {</a:t>
            </a:r>
          </a:p>
          <a:p>
            <a:r>
              <a:rPr lang="en-US" b="1" dirty="0" smtClean="0"/>
              <a:t>    &lt;Code yourself&gt;</a:t>
            </a:r>
          </a:p>
          <a:p>
            <a:r>
              <a:rPr lang="en-US" b="1" dirty="0" smtClean="0"/>
              <a:t>} </a:t>
            </a:r>
          </a:p>
          <a:p>
            <a:endParaRPr lang="en-US" b="1" dirty="0" smtClean="0"/>
          </a:p>
          <a:p>
            <a:r>
              <a:rPr lang="en-US" b="1" dirty="0" smtClean="0"/>
              <a:t>// Test :  </a:t>
            </a:r>
          </a:p>
          <a:p>
            <a:r>
              <a:rPr lang="en-US" b="1" dirty="0" smtClean="0"/>
              <a:t>double a[] = { 1.5,  2,  4,  5,  2, 6.5 };</a:t>
            </a:r>
          </a:p>
          <a:p>
            <a:r>
              <a:rPr lang="en-US" b="1" dirty="0" err="1" smtClean="0"/>
              <a:t>System.out.println</a:t>
            </a:r>
            <a:r>
              <a:rPr lang="en-US" b="1" dirty="0" smtClean="0"/>
              <a:t>( sum(a, 6));  // </a:t>
            </a:r>
            <a:r>
              <a:rPr lang="en-US" b="1" dirty="0" smtClean="0">
                <a:sym typeface="Wingdings" pitchFamily="2" charset="2"/>
              </a:rPr>
              <a:t> 21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905000" cy="639762"/>
          </a:xfrm>
        </p:spPr>
        <p:txBody>
          <a:bodyPr/>
          <a:lstStyle/>
          <a:p>
            <a:r>
              <a:rPr lang="en-US" sz="3200" dirty="0" smtClean="0"/>
              <a:t>Practice: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2514600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2400" b="1" i="1" dirty="0" smtClean="0"/>
              <a:t>Calculate the maximum value in an integral array having n elements</a:t>
            </a:r>
          </a:p>
          <a:p>
            <a:pPr>
              <a:buNone/>
            </a:pPr>
            <a:r>
              <a:rPr lang="en-US" sz="2400" b="1" i="1" dirty="0" smtClean="0"/>
              <a:t>     </a:t>
            </a:r>
            <a:r>
              <a:rPr lang="en-US" sz="2400" b="1" i="1" dirty="0" smtClean="0">
                <a:solidFill>
                  <a:srgbClr val="0000CC"/>
                </a:solidFill>
              </a:rPr>
              <a:t>1   5     9    7    2    10    </a:t>
            </a:r>
            <a:r>
              <a:rPr lang="en-US" sz="2400" b="1" i="1" dirty="0" smtClean="0">
                <a:solidFill>
                  <a:srgbClr val="FF0000"/>
                </a:solidFill>
              </a:rPr>
              <a:t>19</a:t>
            </a:r>
          </a:p>
          <a:p>
            <a:pPr>
              <a:buNone/>
            </a:pPr>
            <a:r>
              <a:rPr lang="en-US" sz="2400" b="1" i="1" dirty="0" smtClean="0"/>
              <a:t>max(a, n) :=  if (n==1) return a[0]</a:t>
            </a:r>
          </a:p>
          <a:p>
            <a:pPr>
              <a:buNone/>
            </a:pPr>
            <a:r>
              <a:rPr lang="en-US" sz="2400" b="1" i="1" dirty="0" smtClean="0"/>
              <a:t>                     </a:t>
            </a:r>
            <a:r>
              <a:rPr lang="en-US" sz="2400" b="1" i="1" dirty="0" err="1" smtClean="0"/>
              <a:t>int</a:t>
            </a:r>
            <a:r>
              <a:rPr lang="en-US" sz="2400" b="1" i="1" dirty="0" smtClean="0"/>
              <a:t> m= max(a, n-1) </a:t>
            </a:r>
            <a:r>
              <a:rPr lang="en-US" sz="2400" b="1" dirty="0" smtClean="0">
                <a:solidFill>
                  <a:srgbClr val="0000CC"/>
                </a:solidFill>
              </a:rPr>
              <a:t>// 10</a:t>
            </a:r>
          </a:p>
          <a:p>
            <a:pPr>
              <a:buNone/>
            </a:pPr>
            <a:r>
              <a:rPr lang="en-US" sz="2400" b="1" i="1" dirty="0" smtClean="0"/>
              <a:t>                     return m&gt;a[n-1]? m : a[n-1]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38D66F03-3627-42E0-B7BF-E999D522C90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0" y="3960674"/>
            <a:ext cx="7315200" cy="2031325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public static double max( </a:t>
            </a:r>
            <a:r>
              <a:rPr lang="en-US" b="1" dirty="0" err="1" smtClean="0"/>
              <a:t>int</a:t>
            </a:r>
            <a:r>
              <a:rPr lang="en-US" b="1" dirty="0" smtClean="0"/>
              <a:t>[] a, </a:t>
            </a:r>
            <a:r>
              <a:rPr lang="en-US" b="1" dirty="0" err="1" smtClean="0"/>
              <a:t>int</a:t>
            </a:r>
            <a:r>
              <a:rPr lang="en-US" b="1" dirty="0" smtClean="0"/>
              <a:t> n) {</a:t>
            </a:r>
          </a:p>
          <a:p>
            <a:r>
              <a:rPr lang="en-US" b="1" dirty="0" smtClean="0"/>
              <a:t>    &lt;Code yourself&gt;</a:t>
            </a:r>
          </a:p>
          <a:p>
            <a:r>
              <a:rPr lang="en-US" b="1" dirty="0" smtClean="0"/>
              <a:t>} </a:t>
            </a:r>
          </a:p>
          <a:p>
            <a:endParaRPr lang="en-US" b="1" dirty="0" smtClean="0"/>
          </a:p>
          <a:p>
            <a:r>
              <a:rPr lang="en-US" b="1" dirty="0" smtClean="0"/>
              <a:t>// Test :  </a:t>
            </a:r>
          </a:p>
          <a:p>
            <a:r>
              <a:rPr lang="en-US" b="1" dirty="0" err="1" smtClean="0"/>
              <a:t>int</a:t>
            </a:r>
            <a:r>
              <a:rPr lang="en-US" b="1" dirty="0" smtClean="0"/>
              <a:t> b[] = { 1, 5, 9, 7, 2, 19,10 };</a:t>
            </a:r>
          </a:p>
          <a:p>
            <a:r>
              <a:rPr lang="en-US" b="1" dirty="0" err="1" smtClean="0"/>
              <a:t>System.out.println</a:t>
            </a:r>
            <a:r>
              <a:rPr lang="en-US" b="1" dirty="0" smtClean="0"/>
              <a:t>( max(b, 7));  // </a:t>
            </a:r>
            <a:r>
              <a:rPr lang="en-US" b="1" dirty="0" smtClean="0">
                <a:sym typeface="Wingdings" pitchFamily="2" charset="2"/>
              </a:rPr>
              <a:t> 19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905000" cy="639762"/>
          </a:xfrm>
        </p:spPr>
        <p:txBody>
          <a:bodyPr/>
          <a:lstStyle/>
          <a:p>
            <a:r>
              <a:rPr lang="en-US" sz="3200" dirty="0" smtClean="0"/>
              <a:t>Practice: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5400"/>
          </a:xfrm>
        </p:spPr>
        <p:txBody>
          <a:bodyPr/>
          <a:lstStyle/>
          <a:p>
            <a:pPr>
              <a:buNone/>
            </a:pPr>
            <a:r>
              <a:rPr lang="en-US" sz="2400" b="1" i="1" dirty="0" smtClean="0"/>
              <a:t> - Calculate the minimum value in an integral array having n elements</a:t>
            </a:r>
          </a:p>
          <a:p>
            <a:pPr>
              <a:buNone/>
            </a:pPr>
            <a:r>
              <a:rPr lang="en-US" sz="2400" dirty="0" smtClean="0"/>
              <a:t>min (</a:t>
            </a:r>
            <a:r>
              <a:rPr lang="en-US" sz="2400" dirty="0" err="1" smtClean="0"/>
              <a:t>a,n</a:t>
            </a:r>
            <a:r>
              <a:rPr lang="en-US" sz="2400" dirty="0" smtClean="0"/>
              <a:t>) = (Do yourself)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38D66F03-3627-42E0-B7BF-E999D522C90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0" y="3581400"/>
            <a:ext cx="7315200" cy="1754326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public static double min( </a:t>
            </a:r>
            <a:r>
              <a:rPr lang="en-US" b="1" dirty="0" err="1" smtClean="0"/>
              <a:t>int</a:t>
            </a:r>
            <a:r>
              <a:rPr lang="en-US" b="1" dirty="0" smtClean="0"/>
              <a:t>[] a, </a:t>
            </a:r>
            <a:r>
              <a:rPr lang="en-US" b="1" dirty="0" err="1" smtClean="0"/>
              <a:t>int</a:t>
            </a:r>
            <a:r>
              <a:rPr lang="en-US" b="1" dirty="0" smtClean="0"/>
              <a:t> n) {</a:t>
            </a:r>
          </a:p>
          <a:p>
            <a:r>
              <a:rPr lang="en-US" b="1" dirty="0" smtClean="0"/>
              <a:t>    &lt;Code yourself&gt;</a:t>
            </a:r>
          </a:p>
          <a:p>
            <a:r>
              <a:rPr lang="en-US" b="1" dirty="0" smtClean="0"/>
              <a:t>} </a:t>
            </a:r>
          </a:p>
          <a:p>
            <a:endParaRPr lang="en-US" b="1" dirty="0" smtClean="0"/>
          </a:p>
          <a:p>
            <a:r>
              <a:rPr lang="en-US" b="1" dirty="0" smtClean="0"/>
              <a:t>// Test :  </a:t>
            </a:r>
            <a:r>
              <a:rPr lang="en-US" b="1" dirty="0" err="1" smtClean="0"/>
              <a:t>int</a:t>
            </a:r>
            <a:r>
              <a:rPr lang="en-US" b="1" dirty="0" smtClean="0"/>
              <a:t> b[] = { 1, 5, 9, 7, 2, 19,10 };</a:t>
            </a:r>
          </a:p>
          <a:p>
            <a:r>
              <a:rPr lang="en-US" b="1" dirty="0" err="1" smtClean="0"/>
              <a:t>System.out.println</a:t>
            </a:r>
            <a:r>
              <a:rPr lang="en-US" b="1" dirty="0" smtClean="0"/>
              <a:t>( min(b, 7));  // </a:t>
            </a:r>
            <a:r>
              <a:rPr lang="en-US" b="1" dirty="0" smtClean="0">
                <a:sym typeface="Wingdings" pitchFamily="2" charset="2"/>
              </a:rPr>
              <a:t> 1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133600" cy="639762"/>
          </a:xfrm>
        </p:spPr>
        <p:txBody>
          <a:bodyPr/>
          <a:lstStyle/>
          <a:p>
            <a:r>
              <a:rPr lang="en-US" sz="3200" dirty="0" smtClean="0"/>
              <a:t>Practice: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838200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2400" dirty="0" smtClean="0"/>
              <a:t>Convert a decimal integer to a numeric string in specific base number system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38D66F03-3627-42E0-B7BF-E999D522C90E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133600"/>
            <a:ext cx="258127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3124200" y="2057400"/>
            <a:ext cx="5943600" cy="2057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smtClean="0"/>
              <a:t>n= 35, base=2 </a:t>
            </a:r>
            <a:r>
              <a:rPr lang="en-US" b="1" smtClean="0">
                <a:sym typeface="Wingdings" pitchFamily="2" charset="2"/>
              </a:rPr>
              <a:t> 100011</a:t>
            </a:r>
            <a:endParaRPr lang="en-US" b="1" smtClean="0"/>
          </a:p>
          <a:p>
            <a:r>
              <a:rPr lang="en-US" b="1" smtClean="0"/>
              <a:t>“100011” = “10001” + “1”</a:t>
            </a:r>
          </a:p>
          <a:p>
            <a:r>
              <a:rPr lang="en-US" b="1" smtClean="0"/>
              <a:t>convert(35,2) = convert(17,2) + digit of 35%2</a:t>
            </a:r>
          </a:p>
          <a:p>
            <a:r>
              <a:rPr lang="en-US" b="1" smtClean="0"/>
              <a:t>convert(n,base) = convert(n/base,base) + digit of n%base</a:t>
            </a:r>
          </a:p>
          <a:p>
            <a:r>
              <a:rPr lang="en-US" b="1" smtClean="0"/>
              <a:t>Anchor: If n==0 return “0” </a:t>
            </a:r>
            <a:endParaRPr lang="en-US" b="1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4000500"/>
            <a:ext cx="6779558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4924564"/>
            <a:ext cx="5966070" cy="1495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38974" y="4572000"/>
            <a:ext cx="2028826" cy="1198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manage running functions?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manage a thing? </a:t>
            </a:r>
            <a:r>
              <a:rPr lang="en-US" dirty="0" smtClean="0">
                <a:sym typeface="Wingdings" pitchFamily="2" charset="2"/>
              </a:rPr>
              <a:t> We need its data.</a:t>
            </a:r>
          </a:p>
          <a:p>
            <a:r>
              <a:rPr lang="en-US" dirty="0" smtClean="0">
                <a:sym typeface="Wingdings" pitchFamily="2" charset="2"/>
              </a:rPr>
              <a:t>How to manage a running method?  … ?</a:t>
            </a:r>
          </a:p>
          <a:p>
            <a:r>
              <a:rPr lang="en-US" b="1" u="sng" dirty="0" smtClean="0">
                <a:sym typeface="Wingdings" pitchFamily="2" charset="2"/>
              </a:rPr>
              <a:t>Data of a method</a:t>
            </a:r>
            <a:r>
              <a:rPr lang="en-US" dirty="0" smtClean="0">
                <a:sym typeface="Wingdings" pitchFamily="2" charset="2"/>
              </a:rPr>
              <a:t>:</a:t>
            </a:r>
          </a:p>
          <a:p>
            <a:pPr lvl="1"/>
            <a:r>
              <a:rPr lang="en-US" dirty="0" smtClean="0">
                <a:solidFill>
                  <a:srgbClr val="0000CC"/>
                </a:solidFill>
                <a:sym typeface="Wingdings" pitchFamily="2" charset="2"/>
              </a:rPr>
              <a:t>Its parameters (data type, value) </a:t>
            </a:r>
          </a:p>
          <a:p>
            <a:pPr lvl="1"/>
            <a:r>
              <a:rPr lang="en-US" dirty="0" smtClean="0">
                <a:solidFill>
                  <a:srgbClr val="0000CC"/>
                </a:solidFill>
                <a:sym typeface="Wingdings" pitchFamily="2" charset="2"/>
              </a:rPr>
              <a:t>Its return data type</a:t>
            </a:r>
          </a:p>
          <a:p>
            <a:pPr lvl="1"/>
            <a:r>
              <a:rPr lang="en-US" dirty="0" smtClean="0">
                <a:solidFill>
                  <a:srgbClr val="0000CC"/>
                </a:solidFill>
                <a:sym typeface="Wingdings" pitchFamily="2" charset="2"/>
              </a:rPr>
              <a:t>Its extra local variables</a:t>
            </a:r>
          </a:p>
          <a:p>
            <a:pPr lvl="1"/>
            <a:r>
              <a:rPr lang="en-US" dirty="0" smtClean="0">
                <a:solidFill>
                  <a:srgbClr val="0000CC"/>
                </a:solidFill>
                <a:sym typeface="Wingdings" pitchFamily="2" charset="2"/>
              </a:rPr>
              <a:t>Return address in its caller</a:t>
            </a:r>
          </a:p>
          <a:p>
            <a:pPr lvl="1"/>
            <a:r>
              <a:rPr lang="en-US" dirty="0" smtClean="0">
                <a:solidFill>
                  <a:srgbClr val="0000CC"/>
                </a:solidFill>
                <a:sym typeface="Wingdings" pitchFamily="2" charset="2"/>
              </a:rPr>
              <a:t>Dynamic link: Address of its caller activation record</a:t>
            </a:r>
          </a:p>
          <a:p>
            <a:pPr lvl="1">
              <a:buNone/>
            </a:pPr>
            <a:r>
              <a:rPr lang="en-US" dirty="0" smtClean="0">
                <a:sym typeface="Wingdings" pitchFamily="2" charset="2"/>
              </a:rPr>
              <a:t> </a:t>
            </a:r>
          </a:p>
          <a:p>
            <a:pPr lvl="1"/>
            <a:endParaRPr lang="en-US" dirty="0" smtClean="0">
              <a:sym typeface="Wingdings" pitchFamily="2" charset="2"/>
            </a:endParaRPr>
          </a:p>
          <a:p>
            <a:pPr lvl="1"/>
            <a:endParaRPr lang="en-US" dirty="0" smtClean="0">
              <a:sym typeface="Wingdings" pitchFamily="2" charset="2"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38D66F03-3627-42E0-B7BF-E999D522C90E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705600" y="2667000"/>
            <a:ext cx="2133600" cy="22098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chemeClr val="bg1"/>
                </a:solidFill>
              </a:rPr>
              <a:t>Activation record:</a:t>
            </a:r>
          </a:p>
          <a:p>
            <a:pPr algn="ctr"/>
            <a:r>
              <a:rPr lang="en-US" sz="2000" b="1" smtClean="0">
                <a:solidFill>
                  <a:schemeClr val="bg1"/>
                </a:solidFill>
              </a:rPr>
              <a:t>Data which are used to manage running methods</a:t>
            </a:r>
            <a:endParaRPr lang="en-US" sz="20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fld id="{2842D915-9075-4F12-8DFE-D4B3778BE484}" type="slidenum">
              <a:rPr lang="en-US"/>
              <a:pPr/>
              <a:t>2</a:t>
            </a:fld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z="4000"/>
              <a:t>Objectives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059363"/>
          </a:xfrm>
        </p:spPr>
        <p:txBody>
          <a:bodyPr/>
          <a:lstStyle/>
          <a:p>
            <a:pPr marL="457200" indent="-457200">
              <a:buFontTx/>
              <a:buNone/>
            </a:pPr>
            <a:r>
              <a:rPr lang="en-US" sz="2400" smtClean="0"/>
              <a:t>LO3.1  Describe the basic ideas of recursion and how to set up recursive systems that represent certain real-world phenomena.</a:t>
            </a:r>
          </a:p>
          <a:p>
            <a:pPr marL="457200" indent="-457200">
              <a:buFontTx/>
              <a:buNone/>
            </a:pPr>
            <a:r>
              <a:rPr lang="en-US" sz="2400" smtClean="0"/>
              <a:t>LO3.2  Know how to develop recursive algorithms and programs</a:t>
            </a:r>
          </a:p>
          <a:p>
            <a:pPr marL="457200" indent="-457200">
              <a:buFontTx/>
              <a:buNone/>
            </a:pPr>
            <a:r>
              <a:rPr lang="en-US" sz="2400" smtClean="0"/>
              <a:t>LO3.3  Write programs in Java using recursion to solve some problems, like creating the Fibonacci sequence.</a:t>
            </a:r>
          </a:p>
          <a:p>
            <a:pPr marL="457200" indent="-457200">
              <a:buFontTx/>
              <a:buNone/>
            </a:pPr>
            <a:r>
              <a:rPr lang="en-US" sz="2400" smtClean="0"/>
              <a:t>LO3.4  Analyse a recursive function to find out its’ ouput without running. </a:t>
            </a:r>
          </a:p>
          <a:p>
            <a:pPr marL="457200" indent="-457200">
              <a:buFontTx/>
              <a:buNone/>
            </a:pPr>
            <a:r>
              <a:rPr lang="en-US" sz="2400" smtClean="0"/>
              <a:t>LO3.5  Explain type of recursive functions, give examples and comparing them.</a:t>
            </a:r>
          </a:p>
          <a:p>
            <a:pPr marL="457200" indent="-457200">
              <a:buFontTx/>
              <a:buNone/>
            </a:pPr>
            <a:r>
              <a:rPr lang="en-US" sz="2400" smtClean="0"/>
              <a:t>LO3.6  Compare recursion with iteration, analyzes their pros and cons</a:t>
            </a:r>
            <a:br>
              <a:rPr lang="en-US" sz="2400" smtClean="0"/>
            </a:b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fld id="{1193F5BC-D8EC-4D6D-A21C-CDED6E36D481}" type="slidenum">
              <a:rPr lang="en-US"/>
              <a:pPr/>
              <a:t>20</a:t>
            </a:fld>
            <a:endParaRPr lang="en-US"/>
          </a:p>
        </p:txBody>
      </p:sp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More details:</a:t>
            </a:r>
            <a:endParaRPr lang="en-US" sz="4000"/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Activation records contain the following:</a:t>
            </a:r>
          </a:p>
          <a:p>
            <a:pPr lvl="1"/>
            <a:r>
              <a:rPr lang="en-US"/>
              <a:t>Values for all parameters to the method, location of the first cell if an array is passed or a variable is passed by reference, and copies of all other data items</a:t>
            </a:r>
          </a:p>
          <a:p>
            <a:pPr lvl="1"/>
            <a:r>
              <a:rPr lang="en-US"/>
              <a:t>Local (automatic) variables that can be stored elsewhere</a:t>
            </a:r>
          </a:p>
          <a:p>
            <a:pPr lvl="1"/>
            <a:r>
              <a:rPr lang="en-US"/>
              <a:t>The return address to resume control by the caller, the address of the caller’s instruction immediately following the call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fld id="{2B16BFCD-27D5-45DB-87DA-F8ABFA97D136}" type="slidenum">
              <a:rPr lang="en-US"/>
              <a:pPr/>
              <a:t>21</a:t>
            </a:fld>
            <a:endParaRPr lang="en-US"/>
          </a:p>
        </p:txBody>
      </p:sp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Method Calls and Recursion Implementation (continued)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3352800"/>
          </a:xfrm>
        </p:spPr>
        <p:txBody>
          <a:bodyPr/>
          <a:lstStyle/>
          <a:p>
            <a:pPr lvl="1"/>
            <a:r>
              <a:rPr lang="en-US" dirty="0"/>
              <a:t>A dynamic link, which is a pointer to the caller’s activation record</a:t>
            </a:r>
          </a:p>
          <a:p>
            <a:pPr lvl="1"/>
            <a:r>
              <a:rPr lang="en-US" dirty="0"/>
              <a:t>The returned value for a method not declared as </a:t>
            </a:r>
            <a:r>
              <a:rPr lang="en-US" dirty="0" smtClean="0"/>
              <a:t>void</a:t>
            </a:r>
          </a:p>
          <a:p>
            <a:pPr lvl="1"/>
            <a:endParaRPr lang="en-US" dirty="0" smtClean="0"/>
          </a:p>
          <a:p>
            <a:pPr lvl="1">
              <a:buNone/>
            </a:pPr>
            <a:r>
              <a:rPr lang="en-US" dirty="0" smtClean="0"/>
              <a:t>The following slide depicts the mechanism for managing called methods.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fld id="{620D70B3-E043-46AD-9721-0412487499B7}" type="slidenum">
              <a:rPr lang="en-US"/>
              <a:pPr/>
              <a:t>22</a:t>
            </a:fld>
            <a:endParaRPr lang="en-US"/>
          </a:p>
        </p:txBody>
      </p:sp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6781800" cy="563562"/>
          </a:xfrm>
        </p:spPr>
        <p:txBody>
          <a:bodyPr/>
          <a:lstStyle/>
          <a:p>
            <a:r>
              <a:rPr lang="en-US" sz="2400" dirty="0" smtClean="0"/>
              <a:t>Anatomy of Called Methods Demonstration</a:t>
            </a:r>
            <a:endParaRPr lang="en-US" sz="2400" dirty="0"/>
          </a:p>
        </p:txBody>
      </p:sp>
      <p:grpSp>
        <p:nvGrpSpPr>
          <p:cNvPr id="119" name="Group 118"/>
          <p:cNvGrpSpPr/>
          <p:nvPr/>
        </p:nvGrpSpPr>
        <p:grpSpPr>
          <a:xfrm>
            <a:off x="228600" y="914400"/>
            <a:ext cx="8763000" cy="5486400"/>
            <a:chOff x="228600" y="990600"/>
            <a:chExt cx="8763000" cy="5486400"/>
          </a:xfrm>
        </p:grpSpPr>
        <p:grpSp>
          <p:nvGrpSpPr>
            <p:cNvPr id="115" name="Group 114"/>
            <p:cNvGrpSpPr/>
            <p:nvPr/>
          </p:nvGrpSpPr>
          <p:grpSpPr>
            <a:xfrm>
              <a:off x="228600" y="990600"/>
              <a:ext cx="8763000" cy="5199459"/>
              <a:chOff x="76200" y="942201"/>
              <a:chExt cx="8763000" cy="5199459"/>
            </a:xfrm>
          </p:grpSpPr>
          <p:sp>
            <p:nvSpPr>
              <p:cNvPr id="217092" name="Text Box 4"/>
              <p:cNvSpPr txBox="1">
                <a:spLocks noChangeArrowheads="1"/>
              </p:cNvSpPr>
              <p:nvPr/>
            </p:nvSpPr>
            <p:spPr bwMode="auto">
              <a:xfrm>
                <a:off x="152400" y="4572000"/>
                <a:ext cx="2286000" cy="15696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600" b="1" dirty="0"/>
                  <a:t>Figure 5-1 Contents of the run-time stack when </a:t>
                </a:r>
                <a:r>
                  <a:rPr lang="en-US" sz="1600" b="1" dirty="0">
                    <a:latin typeface="Courier New" pitchFamily="49" charset="0"/>
                  </a:rPr>
                  <a:t>main()</a:t>
                </a:r>
                <a:r>
                  <a:rPr lang="en-US" sz="1600" b="1" dirty="0"/>
                  <a:t> </a:t>
                </a:r>
                <a:r>
                  <a:rPr lang="en-US" sz="1600" b="1" dirty="0" smtClean="0"/>
                  <a:t>calls </a:t>
                </a:r>
                <a:r>
                  <a:rPr lang="en-US" sz="1600" b="1" dirty="0"/>
                  <a:t>method </a:t>
                </a:r>
                <a:r>
                  <a:rPr lang="en-US" sz="1600" b="1" dirty="0">
                    <a:latin typeface="Courier New" pitchFamily="49" charset="0"/>
                  </a:rPr>
                  <a:t>f1()</a:t>
                </a:r>
                <a:r>
                  <a:rPr lang="en-US" sz="1600" b="1" dirty="0"/>
                  <a:t>, </a:t>
                </a:r>
                <a:r>
                  <a:rPr lang="en-US" sz="1600" b="1" dirty="0">
                    <a:latin typeface="Courier New" pitchFamily="49" charset="0"/>
                  </a:rPr>
                  <a:t>f1()</a:t>
                </a:r>
                <a:r>
                  <a:rPr lang="en-US" sz="1600" b="1" dirty="0"/>
                  <a:t> calls </a:t>
                </a:r>
                <a:r>
                  <a:rPr lang="en-US" sz="1600" b="1" dirty="0">
                    <a:latin typeface="Courier New" pitchFamily="49" charset="0"/>
                  </a:rPr>
                  <a:t>f2()</a:t>
                </a:r>
                <a:r>
                  <a:rPr lang="en-US" sz="1600" b="1" dirty="0"/>
                  <a:t>, and </a:t>
                </a:r>
                <a:r>
                  <a:rPr lang="en-US" sz="1600" b="1" dirty="0">
                    <a:latin typeface="Courier New" pitchFamily="49" charset="0"/>
                  </a:rPr>
                  <a:t>f2()</a:t>
                </a:r>
                <a:r>
                  <a:rPr lang="en-US" sz="1600" b="1" dirty="0"/>
                  <a:t> calls </a:t>
                </a:r>
                <a:r>
                  <a:rPr lang="en-US" sz="1600" b="1" dirty="0">
                    <a:latin typeface="Courier New" pitchFamily="49" charset="0"/>
                  </a:rPr>
                  <a:t>f3()</a:t>
                </a:r>
              </a:p>
            </p:txBody>
          </p:sp>
          <p:pic>
            <p:nvPicPr>
              <p:cNvPr id="303107" name="Picture 3"/>
              <p:cNvPicPr>
                <a:picLocks noChangeAspect="1" noChangeArrowheads="1"/>
              </p:cNvPicPr>
              <p:nvPr/>
            </p:nvPicPr>
            <p:blipFill>
              <a:blip r:embed="rId2" cstate="print">
                <a:lum bright="-33000" contrast="48000"/>
              </a:blip>
              <a:srcRect/>
              <a:stretch>
                <a:fillRect/>
              </a:stretch>
            </p:blipFill>
            <p:spPr bwMode="auto">
              <a:xfrm>
                <a:off x="76200" y="952500"/>
                <a:ext cx="4191392" cy="3467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303108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286000" y="4676110"/>
                <a:ext cx="1971676" cy="8864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grpSp>
            <p:nvGrpSpPr>
              <p:cNvPr id="20" name="Group 19"/>
              <p:cNvGrpSpPr/>
              <p:nvPr/>
            </p:nvGrpSpPr>
            <p:grpSpPr>
              <a:xfrm>
                <a:off x="4876800" y="942201"/>
                <a:ext cx="3962400" cy="5153799"/>
                <a:chOff x="4876800" y="1143000"/>
                <a:chExt cx="3962400" cy="5153799"/>
              </a:xfrm>
            </p:grpSpPr>
            <p:grpSp>
              <p:nvGrpSpPr>
                <p:cNvPr id="21" name="Group 45"/>
                <p:cNvGrpSpPr/>
                <p:nvPr/>
              </p:nvGrpSpPr>
              <p:grpSpPr>
                <a:xfrm>
                  <a:off x="4876800" y="1143000"/>
                  <a:ext cx="2667000" cy="5153799"/>
                  <a:chOff x="5715000" y="1143000"/>
                  <a:chExt cx="2667000" cy="5153799"/>
                </a:xfrm>
              </p:grpSpPr>
              <p:grpSp>
                <p:nvGrpSpPr>
                  <p:cNvPr id="27" name="Group 26"/>
                  <p:cNvGrpSpPr/>
                  <p:nvPr/>
                </p:nvGrpSpPr>
                <p:grpSpPr>
                  <a:xfrm>
                    <a:off x="6248400" y="1143000"/>
                    <a:ext cx="2133600" cy="4495800"/>
                    <a:chOff x="6248400" y="1143000"/>
                    <a:chExt cx="2133600" cy="4495800"/>
                  </a:xfrm>
                </p:grpSpPr>
                <p:sp>
                  <p:nvSpPr>
                    <p:cNvPr id="44" name="Rectangle 43"/>
                    <p:cNvSpPr/>
                    <p:nvPr/>
                  </p:nvSpPr>
                  <p:spPr>
                    <a:xfrm>
                      <a:off x="6248400" y="1143000"/>
                      <a:ext cx="2133600" cy="3810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Parameters and Local variables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 n )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45" name="Rectangle 44"/>
                    <p:cNvSpPr/>
                    <p:nvPr/>
                  </p:nvSpPr>
                  <p:spPr>
                    <a:xfrm>
                      <a:off x="6248400" y="1524000"/>
                      <a:ext cx="2133600" cy="2286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Dynamic link (4000)</a:t>
                      </a:r>
                      <a:endParaRPr lang="en-US" sz="12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47" name="Rectangle 7"/>
                    <p:cNvSpPr/>
                    <p:nvPr/>
                  </p:nvSpPr>
                  <p:spPr>
                    <a:xfrm>
                      <a:off x="6248400" y="1752600"/>
                      <a:ext cx="2133600" cy="2286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00CC"/>
                          </a:solidFill>
                          <a:latin typeface="Arial" pitchFamily="34" charset="0"/>
                          <a:cs typeface="Arial" pitchFamily="34" charset="0"/>
                        </a:rPr>
                        <a:t>Return Address ( = )</a:t>
                      </a:r>
                      <a:endParaRPr lang="en-US" sz="1200" b="1" dirty="0">
                        <a:solidFill>
                          <a:srgbClr val="0000CC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48" name="Rectangle 47"/>
                    <p:cNvSpPr/>
                    <p:nvPr/>
                  </p:nvSpPr>
                  <p:spPr>
                    <a:xfrm>
                      <a:off x="6248400" y="1981200"/>
                      <a:ext cx="2133600" cy="2286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Return value ( </a:t>
                      </a:r>
                      <a:r>
                        <a:rPr lang="en-US" sz="1200" b="1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)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49" name="Rectangle 48"/>
                    <p:cNvSpPr/>
                    <p:nvPr/>
                  </p:nvSpPr>
                  <p:spPr>
                    <a:xfrm>
                      <a:off x="6248400" y="2286000"/>
                      <a:ext cx="2133600" cy="381000"/>
                    </a:xfrm>
                    <a:prstGeom prst="rect">
                      <a:avLst/>
                    </a:prstGeom>
                    <a:solidFill>
                      <a:srgbClr val="FFFFCC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Parameters and Local variables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 n, x )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0" name="Rectangle 49"/>
                    <p:cNvSpPr/>
                    <p:nvPr/>
                  </p:nvSpPr>
                  <p:spPr>
                    <a:xfrm>
                      <a:off x="6248400" y="2667000"/>
                      <a:ext cx="2133600" cy="228600"/>
                    </a:xfrm>
                    <a:prstGeom prst="rect">
                      <a:avLst/>
                    </a:prstGeom>
                    <a:solidFill>
                      <a:srgbClr val="FFFFCC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Dynamic link (3000)</a:t>
                      </a:r>
                      <a:endParaRPr lang="en-US" sz="12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1" name="Rectangle 50"/>
                    <p:cNvSpPr/>
                    <p:nvPr/>
                  </p:nvSpPr>
                  <p:spPr>
                    <a:xfrm>
                      <a:off x="6248400" y="2895600"/>
                      <a:ext cx="2133600" cy="228600"/>
                    </a:xfrm>
                    <a:prstGeom prst="rect">
                      <a:avLst/>
                    </a:prstGeom>
                    <a:solidFill>
                      <a:srgbClr val="FFFFCC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00CC"/>
                          </a:solidFill>
                          <a:latin typeface="Arial" pitchFamily="34" charset="0"/>
                          <a:cs typeface="Arial" pitchFamily="34" charset="0"/>
                        </a:rPr>
                        <a:t>Return Address ( + )</a:t>
                      </a:r>
                      <a:endParaRPr lang="en-US" sz="1200" b="1" dirty="0">
                        <a:solidFill>
                          <a:srgbClr val="0000CC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2" name="Rectangle 51"/>
                    <p:cNvSpPr/>
                    <p:nvPr/>
                  </p:nvSpPr>
                  <p:spPr>
                    <a:xfrm>
                      <a:off x="6248400" y="3124200"/>
                      <a:ext cx="2133600" cy="228600"/>
                    </a:xfrm>
                    <a:prstGeom prst="rect">
                      <a:avLst/>
                    </a:prstGeom>
                    <a:solidFill>
                      <a:srgbClr val="FFFFCC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Return value ( </a:t>
                      </a:r>
                      <a:r>
                        <a:rPr lang="en-US" sz="1200" b="1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)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3" name="Rectangle 52"/>
                    <p:cNvSpPr/>
                    <p:nvPr/>
                  </p:nvSpPr>
                  <p:spPr>
                    <a:xfrm>
                      <a:off x="6248400" y="3429000"/>
                      <a:ext cx="2133600" cy="381000"/>
                    </a:xfrm>
                    <a:prstGeom prst="rect">
                      <a:avLst/>
                    </a:prstGeom>
                    <a:solidFill>
                      <a:srgbClr val="99FF66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Parameters and Local variables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(n, k)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4" name="Rectangle 53"/>
                    <p:cNvSpPr/>
                    <p:nvPr/>
                  </p:nvSpPr>
                  <p:spPr>
                    <a:xfrm>
                      <a:off x="6248400" y="3810000"/>
                      <a:ext cx="2133600" cy="228600"/>
                    </a:xfrm>
                    <a:prstGeom prst="rect">
                      <a:avLst/>
                    </a:prstGeom>
                    <a:solidFill>
                      <a:srgbClr val="99FF66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Dynamic link (2000)</a:t>
                      </a:r>
                      <a:endParaRPr lang="en-US" sz="12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5" name="Rectangle 54"/>
                    <p:cNvSpPr/>
                    <p:nvPr/>
                  </p:nvSpPr>
                  <p:spPr>
                    <a:xfrm>
                      <a:off x="6248400" y="4038600"/>
                      <a:ext cx="2133600" cy="228600"/>
                    </a:xfrm>
                    <a:prstGeom prst="rect">
                      <a:avLst/>
                    </a:prstGeom>
                    <a:solidFill>
                      <a:srgbClr val="99FF66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00CC"/>
                          </a:solidFill>
                          <a:latin typeface="Arial" pitchFamily="34" charset="0"/>
                          <a:cs typeface="Arial" pitchFamily="34" charset="0"/>
                        </a:rPr>
                        <a:t>Return Address ( = )</a:t>
                      </a:r>
                      <a:endParaRPr lang="en-US" sz="1200" b="1" dirty="0">
                        <a:solidFill>
                          <a:srgbClr val="0000CC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6" name="Rectangle 55"/>
                    <p:cNvSpPr/>
                    <p:nvPr/>
                  </p:nvSpPr>
                  <p:spPr>
                    <a:xfrm>
                      <a:off x="6248400" y="4267200"/>
                      <a:ext cx="2133600" cy="228600"/>
                    </a:xfrm>
                    <a:prstGeom prst="rect">
                      <a:avLst/>
                    </a:prstGeom>
                    <a:solidFill>
                      <a:srgbClr val="99FF66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Return value ( </a:t>
                      </a:r>
                      <a:r>
                        <a:rPr lang="en-US" sz="1200" b="1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) 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7" name="Rectangle 56"/>
                    <p:cNvSpPr/>
                    <p:nvPr/>
                  </p:nvSpPr>
                  <p:spPr>
                    <a:xfrm>
                      <a:off x="6248400" y="4572000"/>
                      <a:ext cx="2133600" cy="381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Parameters and Local variables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n-US" sz="1200" b="1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args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, result)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8" name="Rectangle 57"/>
                    <p:cNvSpPr/>
                    <p:nvPr/>
                  </p:nvSpPr>
                  <p:spPr>
                    <a:xfrm>
                      <a:off x="6248400" y="4953000"/>
                      <a:ext cx="2133600" cy="2286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Dynamic link (1000)</a:t>
                      </a:r>
                      <a:endParaRPr lang="en-US" sz="12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9" name="Rectangle 58"/>
                    <p:cNvSpPr/>
                    <p:nvPr/>
                  </p:nvSpPr>
                  <p:spPr>
                    <a:xfrm>
                      <a:off x="6248400" y="5181600"/>
                      <a:ext cx="2133600" cy="2286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00CC"/>
                          </a:solidFill>
                          <a:latin typeface="Arial" pitchFamily="34" charset="0"/>
                          <a:cs typeface="Arial" pitchFamily="34" charset="0"/>
                        </a:rPr>
                        <a:t>Return Address ( null )</a:t>
                      </a:r>
                      <a:endParaRPr lang="en-US" sz="1200" b="1" dirty="0">
                        <a:solidFill>
                          <a:srgbClr val="0000CC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60" name="Rectangle 59"/>
                    <p:cNvSpPr/>
                    <p:nvPr/>
                  </p:nvSpPr>
                  <p:spPr>
                    <a:xfrm>
                      <a:off x="6248400" y="5410200"/>
                      <a:ext cx="2133600" cy="2286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Return value (void)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</p:grpSp>
              <p:sp>
                <p:nvSpPr>
                  <p:cNvPr id="29" name="Rectangle 28"/>
                  <p:cNvSpPr/>
                  <p:nvPr/>
                </p:nvSpPr>
                <p:spPr>
                  <a:xfrm>
                    <a:off x="6248400" y="5715000"/>
                    <a:ext cx="2133600" cy="533400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rPr>
                      <a:t>Constants</a:t>
                    </a:r>
                    <a:endParaRPr lang="en-US" dirty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5715000" y="6019800"/>
                    <a:ext cx="53340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 smtClean="0">
                        <a:latin typeface="Arial" pitchFamily="34" charset="0"/>
                        <a:cs typeface="Arial" pitchFamily="34" charset="0"/>
                      </a:rPr>
                      <a:t>1000</a:t>
                    </a:r>
                    <a:endParaRPr lang="en-US" sz="1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5715000" y="5486400"/>
                    <a:ext cx="53340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 smtClean="0">
                        <a:latin typeface="Arial" pitchFamily="34" charset="0"/>
                        <a:cs typeface="Arial" pitchFamily="34" charset="0"/>
                      </a:rPr>
                      <a:t>2000</a:t>
                    </a:r>
                    <a:endParaRPr lang="en-US" sz="1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5715000" y="4295001"/>
                    <a:ext cx="53340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 smtClean="0">
                        <a:latin typeface="Arial" pitchFamily="34" charset="0"/>
                        <a:cs typeface="Arial" pitchFamily="34" charset="0"/>
                      </a:rPr>
                      <a:t>3000</a:t>
                    </a:r>
                    <a:endParaRPr lang="en-US" sz="1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5715000" y="3200400"/>
                    <a:ext cx="53340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 smtClean="0">
                        <a:latin typeface="Arial" pitchFamily="34" charset="0"/>
                        <a:cs typeface="Arial" pitchFamily="34" charset="0"/>
                      </a:rPr>
                      <a:t>4000</a:t>
                    </a:r>
                    <a:endParaRPr lang="en-US" sz="1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5715000" y="1981200"/>
                    <a:ext cx="53340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 smtClean="0">
                        <a:latin typeface="Arial" pitchFamily="34" charset="0"/>
                        <a:cs typeface="Arial" pitchFamily="34" charset="0"/>
                      </a:rPr>
                      <a:t>5000</a:t>
                    </a:r>
                    <a:endParaRPr lang="en-US" sz="1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cxnSp>
                <p:nvCxnSpPr>
                  <p:cNvPr id="38" name="Straight Arrow Connector 37"/>
                  <p:cNvCxnSpPr>
                    <a:stCxn id="30" idx="0"/>
                    <a:endCxn id="58" idx="1"/>
                  </p:cNvCxnSpPr>
                  <p:nvPr/>
                </p:nvCxnSpPr>
                <p:spPr>
                  <a:xfrm flipV="1">
                    <a:off x="5981700" y="5067300"/>
                    <a:ext cx="266700" cy="952500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Arrow Connector 38"/>
                  <p:cNvCxnSpPr>
                    <a:stCxn id="31" idx="0"/>
                    <a:endCxn id="54" idx="1"/>
                  </p:cNvCxnSpPr>
                  <p:nvPr/>
                </p:nvCxnSpPr>
                <p:spPr>
                  <a:xfrm flipV="1">
                    <a:off x="5981700" y="3924300"/>
                    <a:ext cx="266700" cy="1562100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Arrow Connector 40"/>
                  <p:cNvCxnSpPr>
                    <a:stCxn id="33" idx="0"/>
                    <a:endCxn id="50" idx="1"/>
                  </p:cNvCxnSpPr>
                  <p:nvPr/>
                </p:nvCxnSpPr>
                <p:spPr>
                  <a:xfrm flipV="1">
                    <a:off x="5981700" y="2781300"/>
                    <a:ext cx="266700" cy="1513701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Arrow Connector 41"/>
                  <p:cNvCxnSpPr>
                    <a:stCxn id="34" idx="0"/>
                    <a:endCxn id="45" idx="1"/>
                  </p:cNvCxnSpPr>
                  <p:nvPr/>
                </p:nvCxnSpPr>
                <p:spPr>
                  <a:xfrm flipV="1">
                    <a:off x="5981700" y="1638300"/>
                    <a:ext cx="266700" cy="1562100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2" name="Rectangle 21"/>
                <p:cNvSpPr/>
                <p:nvPr/>
              </p:nvSpPr>
              <p:spPr>
                <a:xfrm>
                  <a:off x="7696200" y="1143000"/>
                  <a:ext cx="1143000" cy="10668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Activation record of </a:t>
                  </a:r>
                </a:p>
                <a:p>
                  <a:pPr algn="ctr"/>
                  <a:r>
                    <a:rPr lang="en-US" sz="1600" b="1" dirty="0" smtClean="0">
                      <a:solidFill>
                        <a:schemeClr val="tx1"/>
                      </a:solidFill>
                    </a:rPr>
                    <a:t>f3(…)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7696200" y="2286000"/>
                  <a:ext cx="1143000" cy="1066800"/>
                </a:xfrm>
                <a:prstGeom prst="rect">
                  <a:avLst/>
                </a:prstGeom>
                <a:solidFill>
                  <a:srgbClr val="FFFF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Activation record of </a:t>
                  </a:r>
                </a:p>
                <a:p>
                  <a:pPr algn="ctr"/>
                  <a:r>
                    <a:rPr lang="en-US" sz="1600" b="1" dirty="0" smtClean="0">
                      <a:solidFill>
                        <a:schemeClr val="tx1"/>
                      </a:solidFill>
                    </a:rPr>
                    <a:t>f2(…)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7696200" y="3429000"/>
                  <a:ext cx="1143000" cy="1066800"/>
                </a:xfrm>
                <a:prstGeom prst="rect">
                  <a:avLst/>
                </a:prstGeom>
                <a:solidFill>
                  <a:srgbClr val="99FF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Activation record of </a:t>
                  </a:r>
                </a:p>
                <a:p>
                  <a:pPr algn="ctr"/>
                  <a:r>
                    <a:rPr lang="en-US" sz="1600" b="1" dirty="0" smtClean="0">
                      <a:solidFill>
                        <a:schemeClr val="tx1"/>
                      </a:solidFill>
                    </a:rPr>
                    <a:t>f1(…)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7696200" y="4572000"/>
                  <a:ext cx="1143000" cy="10668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Activation record of </a:t>
                  </a:r>
                </a:p>
                <a:p>
                  <a:pPr algn="ctr"/>
                  <a:r>
                    <a:rPr lang="en-US" sz="1600" b="1" dirty="0" smtClean="0">
                      <a:solidFill>
                        <a:schemeClr val="tx1"/>
                      </a:solidFill>
                    </a:rPr>
                    <a:t>main(…)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62" name="Straight Arrow Connector 61"/>
              <p:cNvCxnSpPr/>
              <p:nvPr/>
            </p:nvCxnSpPr>
            <p:spPr>
              <a:xfrm>
                <a:off x="2895600" y="3733800"/>
                <a:ext cx="2743200" cy="228600"/>
              </a:xfrm>
              <a:prstGeom prst="straightConnector1">
                <a:avLst/>
              </a:prstGeom>
              <a:ln>
                <a:solidFill>
                  <a:srgbClr val="008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/>
              <p:cNvSpPr txBox="1"/>
              <p:nvPr/>
            </p:nvSpPr>
            <p:spPr>
              <a:xfrm>
                <a:off x="4572000" y="3593068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008000"/>
                    </a:solidFill>
                  </a:rPr>
                  <a:t>=</a:t>
                </a:r>
                <a:endParaRPr lang="en-US" b="1" dirty="0">
                  <a:solidFill>
                    <a:srgbClr val="008000"/>
                  </a:solidFill>
                </a:endParaRPr>
              </a:p>
            </p:txBody>
          </p:sp>
          <p:cxnSp>
            <p:nvCxnSpPr>
              <p:cNvPr id="87" name="Straight Arrow Connector 86"/>
              <p:cNvCxnSpPr/>
              <p:nvPr/>
            </p:nvCxnSpPr>
            <p:spPr>
              <a:xfrm flipV="1">
                <a:off x="2819400" y="2819400"/>
                <a:ext cx="2819400" cy="76200"/>
              </a:xfrm>
              <a:prstGeom prst="straightConnector1">
                <a:avLst/>
              </a:prstGeom>
              <a:ln>
                <a:solidFill>
                  <a:srgbClr val="FF99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TextBox 89"/>
              <p:cNvSpPr txBox="1"/>
              <p:nvPr/>
            </p:nvSpPr>
            <p:spPr>
              <a:xfrm>
                <a:off x="4572000" y="2590800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FF9900"/>
                    </a:solidFill>
                  </a:rPr>
                  <a:t>+</a:t>
                </a:r>
                <a:endParaRPr lang="en-US" b="1" dirty="0">
                  <a:solidFill>
                    <a:srgbClr val="FF9900"/>
                  </a:solidFill>
                </a:endParaRPr>
              </a:p>
            </p:txBody>
          </p:sp>
          <p:cxnSp>
            <p:nvCxnSpPr>
              <p:cNvPr id="96" name="Straight Arrow Connector 95"/>
              <p:cNvCxnSpPr/>
              <p:nvPr/>
            </p:nvCxnSpPr>
            <p:spPr>
              <a:xfrm flipV="1">
                <a:off x="2438400" y="1676400"/>
                <a:ext cx="3124200" cy="381000"/>
              </a:xfrm>
              <a:prstGeom prst="straightConnector1">
                <a:avLst/>
              </a:prstGeom>
              <a:ln>
                <a:solidFill>
                  <a:srgbClr val="0000CC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TextBox 100"/>
              <p:cNvSpPr txBox="1"/>
              <p:nvPr/>
            </p:nvSpPr>
            <p:spPr>
              <a:xfrm>
                <a:off x="4572000" y="1524000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0000CC"/>
                    </a:solidFill>
                  </a:rPr>
                  <a:t>=</a:t>
                </a:r>
                <a:endParaRPr lang="en-US" b="1" dirty="0">
                  <a:solidFill>
                    <a:srgbClr val="0000CC"/>
                  </a:solidFill>
                </a:endParaRPr>
              </a:p>
            </p:txBody>
          </p:sp>
        </p:grpSp>
        <p:sp>
          <p:nvSpPr>
            <p:cNvPr id="116" name="TextBox 115"/>
            <p:cNvSpPr txBox="1"/>
            <p:nvPr/>
          </p:nvSpPr>
          <p:spPr>
            <a:xfrm>
              <a:off x="4343400" y="6172200"/>
              <a:ext cx="46482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All methods use Dynamic links to access constants.</a:t>
              </a:r>
              <a:endParaRPr lang="en-US" sz="14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Anatomy of a Recursive Call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38D66F03-3627-42E0-B7BF-E999D522C90E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27443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724024"/>
            <a:ext cx="4756432" cy="3533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1371600" y="5486400"/>
            <a:ext cx="1219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mtClean="0">
                <a:solidFill>
                  <a:srgbClr val="0000CC"/>
                </a:solidFill>
              </a:rPr>
              <a:t>AR of main</a:t>
            </a:r>
            <a:endParaRPr lang="en-US" sz="1400" b="1">
              <a:solidFill>
                <a:srgbClr val="0000CC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1600" y="4876800"/>
            <a:ext cx="1219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mtClean="0">
                <a:solidFill>
                  <a:srgbClr val="0000CC"/>
                </a:solidFill>
              </a:rPr>
              <a:t>AR of factorial(3)</a:t>
            </a:r>
            <a:endParaRPr lang="en-US" sz="1400" b="1">
              <a:solidFill>
                <a:srgbClr val="0000CC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200" y="5486400"/>
            <a:ext cx="1219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mtClean="0">
                <a:solidFill>
                  <a:srgbClr val="0000CC"/>
                </a:solidFill>
              </a:rPr>
              <a:t>AR of main</a:t>
            </a:r>
            <a:endParaRPr lang="en-US" sz="1400" b="1">
              <a:solidFill>
                <a:srgbClr val="0000CC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67000" y="5486400"/>
            <a:ext cx="1219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mtClean="0">
                <a:solidFill>
                  <a:srgbClr val="0000CC"/>
                </a:solidFill>
              </a:rPr>
              <a:t>AR of main</a:t>
            </a:r>
            <a:endParaRPr lang="en-US" sz="1400" b="1">
              <a:solidFill>
                <a:srgbClr val="0000CC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667000" y="4876800"/>
            <a:ext cx="1219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mtClean="0">
                <a:solidFill>
                  <a:srgbClr val="0000CC"/>
                </a:solidFill>
              </a:rPr>
              <a:t>AR of factorial(3)</a:t>
            </a:r>
            <a:endParaRPr lang="en-US" sz="1400" b="1">
              <a:solidFill>
                <a:srgbClr val="0000CC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67000" y="4267200"/>
            <a:ext cx="1219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mtClean="0">
                <a:solidFill>
                  <a:srgbClr val="0000CC"/>
                </a:solidFill>
              </a:rPr>
              <a:t>AR of factorial(2)</a:t>
            </a:r>
            <a:endParaRPr lang="en-US" sz="1400" b="1">
              <a:solidFill>
                <a:srgbClr val="0000CC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62400" y="5486400"/>
            <a:ext cx="1219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mtClean="0">
                <a:solidFill>
                  <a:srgbClr val="0000CC"/>
                </a:solidFill>
              </a:rPr>
              <a:t>AR of main</a:t>
            </a:r>
            <a:endParaRPr lang="en-US" sz="1400" b="1">
              <a:solidFill>
                <a:srgbClr val="0000CC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962400" y="4876800"/>
            <a:ext cx="1219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mtClean="0">
                <a:solidFill>
                  <a:srgbClr val="0000CC"/>
                </a:solidFill>
              </a:rPr>
              <a:t>AR of factorial(3)</a:t>
            </a:r>
            <a:endParaRPr lang="en-US" sz="1400" b="1">
              <a:solidFill>
                <a:srgbClr val="0000CC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62400" y="4267200"/>
            <a:ext cx="1219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mtClean="0">
                <a:solidFill>
                  <a:srgbClr val="0000CC"/>
                </a:solidFill>
              </a:rPr>
              <a:t>AR of factorial(2)</a:t>
            </a:r>
            <a:endParaRPr lang="en-US" sz="1400" b="1">
              <a:solidFill>
                <a:srgbClr val="0000CC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962400" y="3657600"/>
            <a:ext cx="1219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mtClean="0">
                <a:solidFill>
                  <a:srgbClr val="0000CC"/>
                </a:solidFill>
              </a:rPr>
              <a:t>AR of factorial(1)</a:t>
            </a:r>
            <a:endParaRPr lang="en-US" sz="1400" b="1">
              <a:solidFill>
                <a:srgbClr val="0000CC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257800" y="5486400"/>
            <a:ext cx="1219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mtClean="0">
                <a:solidFill>
                  <a:srgbClr val="0000CC"/>
                </a:solidFill>
              </a:rPr>
              <a:t>AR of main</a:t>
            </a:r>
            <a:endParaRPr lang="en-US" sz="1400" b="1">
              <a:solidFill>
                <a:srgbClr val="0000CC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57800" y="4876800"/>
            <a:ext cx="1219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mtClean="0">
                <a:solidFill>
                  <a:srgbClr val="0000CC"/>
                </a:solidFill>
              </a:rPr>
              <a:t>AR of factorial(3)</a:t>
            </a:r>
            <a:endParaRPr lang="en-US" sz="1400" b="1">
              <a:solidFill>
                <a:srgbClr val="0000CC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257800" y="4267200"/>
            <a:ext cx="1219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mtClean="0">
                <a:solidFill>
                  <a:srgbClr val="0000CC"/>
                </a:solidFill>
              </a:rPr>
              <a:t>AR of factorial(2)</a:t>
            </a:r>
            <a:endParaRPr lang="en-US" sz="1400" b="1">
              <a:solidFill>
                <a:srgbClr val="0000CC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553200" y="5486400"/>
            <a:ext cx="1219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mtClean="0">
                <a:solidFill>
                  <a:srgbClr val="0000CC"/>
                </a:solidFill>
              </a:rPr>
              <a:t>AR of main</a:t>
            </a:r>
            <a:endParaRPr lang="en-US" sz="1400" b="1">
              <a:solidFill>
                <a:srgbClr val="0000CC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553200" y="4876800"/>
            <a:ext cx="1219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mtClean="0">
                <a:solidFill>
                  <a:srgbClr val="0000CC"/>
                </a:solidFill>
              </a:rPr>
              <a:t>AR of factorial(3)</a:t>
            </a:r>
            <a:endParaRPr lang="en-US" sz="1400" b="1">
              <a:solidFill>
                <a:srgbClr val="0000CC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848600" y="5486400"/>
            <a:ext cx="1219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mtClean="0">
                <a:solidFill>
                  <a:srgbClr val="0000CC"/>
                </a:solidFill>
              </a:rPr>
              <a:t>AR of main</a:t>
            </a:r>
            <a:endParaRPr lang="en-US" sz="1400" b="1">
              <a:solidFill>
                <a:srgbClr val="0000CC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438400" y="4191000"/>
            <a:ext cx="1676400" cy="838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029200" y="4191000"/>
            <a:ext cx="175260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classify recursive functions?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098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Based on the place where a recursive method is called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>
                <a:solidFill>
                  <a:srgbClr val="0000CC"/>
                </a:solidFill>
                <a:sym typeface="Wingdings" pitchFamily="2" charset="2"/>
              </a:rPr>
              <a:t>Tail</a:t>
            </a:r>
            <a:r>
              <a:rPr lang="en-US" dirty="0" smtClean="0">
                <a:sym typeface="Wingdings" pitchFamily="2" charset="2"/>
              </a:rPr>
              <a:t> recursion and </a:t>
            </a:r>
            <a:r>
              <a:rPr lang="en-US" dirty="0" smtClean="0">
                <a:solidFill>
                  <a:srgbClr val="0000CC"/>
                </a:solidFill>
                <a:sym typeface="Wingdings" pitchFamily="2" charset="2"/>
              </a:rPr>
              <a:t>non-tail</a:t>
            </a:r>
            <a:r>
              <a:rPr lang="en-US" dirty="0" smtClean="0">
                <a:sym typeface="Wingdings" pitchFamily="2" charset="2"/>
              </a:rPr>
              <a:t> recursion.</a:t>
            </a:r>
          </a:p>
          <a:p>
            <a:pPr lvl="1"/>
            <a:r>
              <a:rPr lang="en-US" b="1" dirty="0" smtClean="0"/>
              <a:t>Tail recursion</a:t>
            </a:r>
            <a:r>
              <a:rPr lang="en-US" dirty="0" smtClean="0"/>
              <a:t> is characterized by the use of only one recursive call at the very end of a method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38D66F03-3627-42E0-B7BF-E999D522C90E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273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886200"/>
            <a:ext cx="3286125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34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3505200"/>
            <a:ext cx="327660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Arrow Connector 9"/>
          <p:cNvCxnSpPr/>
          <p:nvPr/>
        </p:nvCxnSpPr>
        <p:spPr>
          <a:xfrm flipH="1">
            <a:off x="2362200" y="3352800"/>
            <a:ext cx="289560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5410200"/>
            <a:ext cx="3333750" cy="8286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4724400" y="5486400"/>
            <a:ext cx="3886200" cy="64633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last operation is a multiplication.</a:t>
            </a:r>
          </a:p>
          <a:p>
            <a:r>
              <a:rPr lang="en-US" dirty="0" smtClean="0">
                <a:solidFill>
                  <a:schemeClr val="bg1"/>
                </a:solidFill>
                <a:sym typeface="Wingdings" pitchFamily="2" charset="2"/>
              </a:rPr>
              <a:t> It is not a tail recursion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00600" y="62484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Head recursion?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How to classify recursive functions?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90599"/>
          </a:xfrm>
        </p:spPr>
        <p:txBody>
          <a:bodyPr/>
          <a:lstStyle/>
          <a:p>
            <a:r>
              <a:rPr lang="en-US" smtClean="0"/>
              <a:t>Based on number of recursive calls: </a:t>
            </a:r>
            <a:r>
              <a:rPr lang="en-US" smtClean="0">
                <a:solidFill>
                  <a:srgbClr val="C00000"/>
                </a:solidFill>
              </a:rPr>
              <a:t>Linear</a:t>
            </a:r>
            <a:r>
              <a:rPr lang="en-US" smtClean="0">
                <a:solidFill>
                  <a:srgbClr val="0000CC"/>
                </a:solidFill>
              </a:rPr>
              <a:t>, non-linear recursion</a:t>
            </a:r>
            <a:r>
              <a:rPr lang="en-US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38D66F03-3627-42E0-B7BF-E999D522C90E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90600" y="2895600"/>
            <a:ext cx="3124200" cy="1219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smtClean="0">
                <a:solidFill>
                  <a:schemeClr val="bg1"/>
                </a:solidFill>
              </a:rPr>
              <a:t>int factorial ( int n) {</a:t>
            </a:r>
          </a:p>
          <a:p>
            <a:r>
              <a:rPr lang="en-US" sz="2000" smtClean="0">
                <a:solidFill>
                  <a:schemeClr val="bg1"/>
                </a:solidFill>
              </a:rPr>
              <a:t>   if (n==1) return 1;</a:t>
            </a:r>
          </a:p>
          <a:p>
            <a:r>
              <a:rPr lang="en-US" sz="2000" smtClean="0">
                <a:solidFill>
                  <a:schemeClr val="bg1"/>
                </a:solidFill>
              </a:rPr>
              <a:t>   return n*factorial(n-1);</a:t>
            </a:r>
          </a:p>
          <a:p>
            <a:r>
              <a:rPr lang="en-US" sz="2000" smtClean="0">
                <a:solidFill>
                  <a:schemeClr val="bg1"/>
                </a:solidFill>
              </a:rPr>
              <a:t>}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24400" y="2895600"/>
            <a:ext cx="3581400" cy="12192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smtClean="0">
                <a:solidFill>
                  <a:schemeClr val="bg1"/>
                </a:solidFill>
              </a:rPr>
              <a:t>int fibo ( int n) {</a:t>
            </a:r>
          </a:p>
          <a:p>
            <a:r>
              <a:rPr lang="en-US" sz="2000" smtClean="0">
                <a:solidFill>
                  <a:schemeClr val="bg1"/>
                </a:solidFill>
              </a:rPr>
              <a:t>   if (n&lt;3) return 1;</a:t>
            </a:r>
          </a:p>
          <a:p>
            <a:r>
              <a:rPr lang="en-US" sz="2000" smtClean="0">
                <a:solidFill>
                  <a:schemeClr val="bg1"/>
                </a:solidFill>
              </a:rPr>
              <a:t>   return fibo(n-2) + fibo(n-1);</a:t>
            </a:r>
          </a:p>
          <a:p>
            <a:r>
              <a:rPr lang="en-US" sz="2000" smtClean="0">
                <a:solidFill>
                  <a:schemeClr val="bg1"/>
                </a:solidFill>
              </a:rPr>
              <a:t>}</a:t>
            </a:r>
            <a:endParaRPr lang="en-US" sz="20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z="3600" smtClean="0"/>
              <a:t>How to classify recursive functions?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2514600" cy="3124200"/>
          </a:xfrm>
        </p:spPr>
        <p:txBody>
          <a:bodyPr/>
          <a:lstStyle/>
          <a:p>
            <a:r>
              <a:rPr lang="en-US" sz="2400" dirty="0" smtClean="0"/>
              <a:t>Based on number of functions included in recursive call: </a:t>
            </a:r>
            <a:r>
              <a:rPr lang="en-US" sz="2400" dirty="0" smtClean="0">
                <a:sym typeface="Wingdings" pitchFamily="2" charset="2"/>
              </a:rPr>
              <a:t> </a:t>
            </a:r>
            <a:r>
              <a:rPr lang="en-US" sz="2400" b="1" dirty="0" smtClean="0">
                <a:sym typeface="Wingdings" pitchFamily="2" charset="2"/>
              </a:rPr>
              <a:t>Indirect recursion</a:t>
            </a:r>
            <a:r>
              <a:rPr lang="en-US" sz="2400" dirty="0" smtClean="0">
                <a:sym typeface="Wingdings" pitchFamily="2" charset="2"/>
              </a:rPr>
              <a:t>.</a:t>
            </a:r>
          </a:p>
          <a:p>
            <a:endParaRPr lang="en-US" sz="2400" dirty="0" smtClean="0">
              <a:sym typeface="Wingdings" pitchFamily="2" charset="2"/>
            </a:endParaRPr>
          </a:p>
          <a:p>
            <a:r>
              <a:rPr lang="en-US" sz="2400" dirty="0" smtClean="0">
                <a:sym typeface="Wingdings" pitchFamily="2" charset="2"/>
              </a:rPr>
              <a:t>Direct recursion?  </a:t>
            </a:r>
            <a:r>
              <a:rPr lang="en-US" sz="2400" dirty="0" err="1" smtClean="0">
                <a:sym typeface="Wingdings" pitchFamily="2" charset="2"/>
              </a:rPr>
              <a:t>Recursice</a:t>
            </a:r>
            <a:r>
              <a:rPr lang="en-US" sz="2400" dirty="0" smtClean="0">
                <a:sym typeface="Wingdings" pitchFamily="2" charset="2"/>
              </a:rPr>
              <a:t> call is put in the body of itself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38D66F03-3627-42E0-B7BF-E999D522C90E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667000" y="1295400"/>
            <a:ext cx="61722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  <a:tab pos="1377950" algn="l"/>
                <a:tab pos="1828800" algn="l"/>
                <a:tab pos="1947863" algn="l"/>
              </a:tabLst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</a:rPr>
              <a:t>receive(buffer)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  <a:tab pos="1377950" algn="l"/>
                <a:tab pos="1828800" algn="l"/>
                <a:tab pos="1947863" algn="l"/>
              </a:tabLst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</a:rPr>
              <a:t>		while buffer </a:t>
            </a:r>
            <a:r>
              <a:rPr kumimoji="0" lang="en-US" sz="18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is not filled up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  <a:tab pos="1377950" algn="l"/>
                <a:tab pos="1828800" algn="l"/>
                <a:tab pos="1947863" algn="l"/>
              </a:tabLst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</a:rPr>
              <a:t>			if </a:t>
            </a:r>
            <a:r>
              <a:rPr kumimoji="0" lang="en-US" sz="18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information is still incoming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  <a:tab pos="1377950" algn="l"/>
                <a:tab pos="1828800" algn="l"/>
                <a:tab pos="1947863" algn="l"/>
              </a:tabLst>
              <a:defRPr/>
            </a:pPr>
            <a:r>
              <a:rPr kumimoji="0" lang="en-US" sz="18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</a:rPr>
              <a:t>				</a:t>
            </a:r>
            <a:r>
              <a:rPr kumimoji="0" lang="en-US" sz="18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get a character and store it in</a:t>
            </a:r>
            <a:r>
              <a:rPr kumimoji="0" lang="en-US" sz="18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</a:rPr>
              <a:t> 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</a:rPr>
              <a:t>buffer;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  <a:tab pos="1377950" algn="l"/>
                <a:tab pos="1828800" algn="l"/>
                <a:tab pos="1947863" algn="l"/>
              </a:tabLst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</a:rPr>
              <a:t>			else exit();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  <a:tab pos="1377950" algn="l"/>
                <a:tab pos="1828800" algn="l"/>
                <a:tab pos="1947863" algn="l"/>
              </a:tabLst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</a:rPr>
              <a:t>			decode(buffer);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  <a:tab pos="1377950" algn="l"/>
                <a:tab pos="1828800" algn="l"/>
                <a:tab pos="1947863" algn="l"/>
              </a:tabLst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  <a:tab pos="1377950" algn="l"/>
                <a:tab pos="1828800" algn="l"/>
                <a:tab pos="1947863" algn="l"/>
              </a:tabLst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</a:rPr>
              <a:t>decode(buffer)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  <a:tab pos="1377950" algn="l"/>
                <a:tab pos="1828800" algn="l"/>
                <a:tab pos="1947863" algn="l"/>
              </a:tabLst>
              <a:defRPr/>
            </a:pPr>
            <a:r>
              <a:rPr kumimoji="0" lang="en-US" sz="18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</a:rPr>
              <a:t>		</a:t>
            </a:r>
            <a:r>
              <a:rPr kumimoji="0" lang="en-US" sz="18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decode information in</a:t>
            </a:r>
            <a:r>
              <a:rPr kumimoji="0" lang="en-US" sz="18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</a:rPr>
              <a:t> 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</a:rPr>
              <a:t>buffer;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  <a:tab pos="1377950" algn="l"/>
                <a:tab pos="1828800" algn="l"/>
                <a:tab pos="1947863" algn="l"/>
              </a:tabLst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</a:rPr>
              <a:t>		store(buffer);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  <a:tab pos="1377950" algn="l"/>
                <a:tab pos="1828800" algn="l"/>
                <a:tab pos="1947863" algn="l"/>
              </a:tabLst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  <a:tab pos="1377950" algn="l"/>
                <a:tab pos="1828800" algn="l"/>
                <a:tab pos="1947863" algn="l"/>
              </a:tabLst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</a:rPr>
              <a:t>store(buffer)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  <a:tab pos="1377950" algn="l"/>
                <a:tab pos="1828800" algn="l"/>
                <a:tab pos="1947863" algn="l"/>
              </a:tabLst>
              <a:defRPr/>
            </a:pPr>
            <a:r>
              <a:rPr kumimoji="0" lang="en-US" sz="18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</a:rPr>
              <a:t>		</a:t>
            </a:r>
            <a:r>
              <a:rPr kumimoji="0" lang="en-US" sz="18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transfer information from</a:t>
            </a:r>
            <a:r>
              <a:rPr kumimoji="0" lang="en-US" sz="18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</a:rPr>
              <a:t> 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</a:rPr>
              <a:t>buffer </a:t>
            </a:r>
            <a:r>
              <a:rPr kumimoji="0" lang="en-US" sz="18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to file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;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  <a:tab pos="1377950" algn="l"/>
                <a:tab pos="1828800" algn="l"/>
                <a:tab pos="1947863" algn="l"/>
              </a:tabLst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</a:rPr>
              <a:t>		receive(buffer);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fld id="{533B3338-F35C-4325-9634-7E8CF6DFBB3F}" type="slidenum">
              <a:rPr lang="en-US"/>
              <a:pPr/>
              <a:t>27</a:t>
            </a:fld>
            <a:endParaRPr lang="en-US"/>
          </a:p>
        </p:txBody>
      </p:sp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Indirect Recursion (continued)</a:t>
            </a:r>
          </a:p>
        </p:txBody>
      </p:sp>
      <p:sp>
        <p:nvSpPr>
          <p:cNvPr id="229380" name="Text Box 4"/>
          <p:cNvSpPr txBox="1">
            <a:spLocks noChangeArrowheads="1"/>
          </p:cNvSpPr>
          <p:nvPr/>
        </p:nvSpPr>
        <p:spPr bwMode="auto">
          <a:xfrm>
            <a:off x="1828800" y="4419600"/>
            <a:ext cx="55514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/>
              <a:t>Figure 5-7 A tree of recursive calls for sin (</a:t>
            </a:r>
            <a:r>
              <a:rPr lang="en-US" sz="2000" b="1" i="1"/>
              <a:t>x</a:t>
            </a:r>
            <a:r>
              <a:rPr lang="en-US" sz="2000" b="1"/>
              <a:t>)</a:t>
            </a:r>
          </a:p>
        </p:txBody>
      </p:sp>
      <p:pic>
        <p:nvPicPr>
          <p:cNvPr id="22938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905000"/>
            <a:ext cx="5307013" cy="229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performance of recursive methods.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Space</a:t>
            </a:r>
            <a:r>
              <a:rPr lang="en-US" dirty="0" smtClean="0"/>
              <a:t>: Need </a:t>
            </a:r>
            <a:r>
              <a:rPr lang="en-US" u="sng" dirty="0" smtClean="0"/>
              <a:t>more memory</a:t>
            </a:r>
            <a:r>
              <a:rPr lang="en-US" dirty="0" smtClean="0"/>
              <a:t> for activation records.</a:t>
            </a:r>
          </a:p>
          <a:p>
            <a:r>
              <a:rPr lang="en-US" b="1" dirty="0" smtClean="0"/>
              <a:t>Time</a:t>
            </a:r>
            <a:r>
              <a:rPr lang="en-US" dirty="0" smtClean="0"/>
              <a:t>: </a:t>
            </a:r>
            <a:r>
              <a:rPr lang="en-US" u="sng" dirty="0" smtClean="0"/>
              <a:t>Call functions many time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More overhead task must be perform  low</a:t>
            </a:r>
          </a:p>
          <a:p>
            <a:r>
              <a:rPr lang="en-US" dirty="0" smtClean="0">
                <a:sym typeface="Wingdings" pitchFamily="2" charset="2"/>
              </a:rPr>
              <a:t>If you can, you should not use recursion.</a:t>
            </a:r>
          </a:p>
          <a:p>
            <a:r>
              <a:rPr lang="en-US" dirty="0" smtClean="0">
                <a:sym typeface="Wingdings" pitchFamily="2" charset="2"/>
              </a:rPr>
              <a:t>How to remove recursion?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Use loop + stack/ queue data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38D66F03-3627-42E0-B7BF-E999D522C90E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performance of recursive methods.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81400" cy="4525963"/>
          </a:xfrm>
        </p:spPr>
        <p:txBody>
          <a:bodyPr/>
          <a:lstStyle/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double fact1(</a:t>
            </a:r>
            <a:r>
              <a:rPr lang="en-US" sz="2400" dirty="0" err="1" smtClean="0">
                <a:solidFill>
                  <a:srgbClr val="FF0000"/>
                </a:solidFill>
              </a:rPr>
              <a:t>int</a:t>
            </a:r>
            <a:r>
              <a:rPr lang="en-US" sz="2400" dirty="0" smtClean="0">
                <a:solidFill>
                  <a:srgbClr val="FF0000"/>
                </a:solidFill>
              </a:rPr>
              <a:t> n) {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   if (n&lt;2) return 1;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   return n*fact1(n-1);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}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CC"/>
                </a:solidFill>
              </a:rPr>
              <a:t>double fact2 (</a:t>
            </a:r>
            <a:r>
              <a:rPr lang="en-US" sz="2400" dirty="0" err="1" smtClean="0">
                <a:solidFill>
                  <a:srgbClr val="0000CC"/>
                </a:solidFill>
              </a:rPr>
              <a:t>int</a:t>
            </a:r>
            <a:r>
              <a:rPr lang="en-US" sz="2400" dirty="0" smtClean="0">
                <a:solidFill>
                  <a:srgbClr val="0000CC"/>
                </a:solidFill>
              </a:rPr>
              <a:t> n) {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CC"/>
                </a:solidFill>
              </a:rPr>
              <a:t>    double result =1;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CC"/>
                </a:solidFill>
              </a:rPr>
              <a:t>    for (</a:t>
            </a:r>
            <a:r>
              <a:rPr lang="en-US" sz="2400" dirty="0" err="1" smtClean="0">
                <a:solidFill>
                  <a:srgbClr val="0000CC"/>
                </a:solidFill>
              </a:rPr>
              <a:t>int</a:t>
            </a:r>
            <a:r>
              <a:rPr lang="en-US" sz="2400" dirty="0" smtClean="0">
                <a:solidFill>
                  <a:srgbClr val="0000CC"/>
                </a:solidFill>
              </a:rPr>
              <a:t> </a:t>
            </a:r>
            <a:r>
              <a:rPr lang="en-US" sz="2400" dirty="0" err="1" smtClean="0">
                <a:solidFill>
                  <a:srgbClr val="0000CC"/>
                </a:solidFill>
              </a:rPr>
              <a:t>i</a:t>
            </a:r>
            <a:r>
              <a:rPr lang="en-US" sz="2400" dirty="0" smtClean="0">
                <a:solidFill>
                  <a:srgbClr val="0000CC"/>
                </a:solidFill>
              </a:rPr>
              <a:t>=2; </a:t>
            </a:r>
            <a:r>
              <a:rPr lang="en-US" sz="2400" dirty="0" err="1" smtClean="0">
                <a:solidFill>
                  <a:srgbClr val="0000CC"/>
                </a:solidFill>
              </a:rPr>
              <a:t>i</a:t>
            </a:r>
            <a:r>
              <a:rPr lang="en-US" sz="2400" dirty="0" smtClean="0">
                <a:solidFill>
                  <a:srgbClr val="0000CC"/>
                </a:solidFill>
              </a:rPr>
              <a:t>&lt;=n; </a:t>
            </a:r>
            <a:r>
              <a:rPr lang="en-US" sz="2400" dirty="0" err="1" smtClean="0">
                <a:solidFill>
                  <a:srgbClr val="0000CC"/>
                </a:solidFill>
              </a:rPr>
              <a:t>i</a:t>
            </a:r>
            <a:r>
              <a:rPr lang="en-US" sz="2400" dirty="0" smtClean="0">
                <a:solidFill>
                  <a:srgbClr val="0000CC"/>
                </a:solidFill>
              </a:rPr>
              <a:t>++)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CC"/>
                </a:solidFill>
              </a:rPr>
              <a:t>        result *= </a:t>
            </a:r>
            <a:r>
              <a:rPr lang="en-US" sz="2400" dirty="0" err="1" smtClean="0">
                <a:solidFill>
                  <a:srgbClr val="0000CC"/>
                </a:solidFill>
              </a:rPr>
              <a:t>i</a:t>
            </a:r>
            <a:r>
              <a:rPr lang="en-US" sz="2400" dirty="0" smtClean="0">
                <a:solidFill>
                  <a:srgbClr val="0000CC"/>
                </a:solidFill>
              </a:rPr>
              <a:t>;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CC"/>
                </a:solidFill>
              </a:rPr>
              <a:t>    return result;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CC"/>
                </a:solidFill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38D66F03-3627-42E0-B7BF-E999D522C90E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62400" y="2362200"/>
            <a:ext cx="457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fact1(100); // </a:t>
            </a:r>
            <a:r>
              <a:rPr lang="en-US" sz="2000" dirty="0" smtClean="0">
                <a:solidFill>
                  <a:srgbClr val="FF0000"/>
                </a:solidFill>
                <a:sym typeface="Wingdings" pitchFamily="2" charset="2"/>
              </a:rPr>
              <a:t> 100 activation records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62400" y="4495800"/>
            <a:ext cx="457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CC"/>
                </a:solidFill>
              </a:rPr>
              <a:t>fact2(100); // </a:t>
            </a:r>
            <a:r>
              <a:rPr lang="en-US" sz="2000" dirty="0" smtClean="0">
                <a:solidFill>
                  <a:srgbClr val="0000CC"/>
                </a:solidFill>
                <a:sym typeface="Wingdings" pitchFamily="2" charset="2"/>
              </a:rPr>
              <a:t> 1 activation record</a:t>
            </a:r>
            <a:endParaRPr lang="en-US" sz="20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fld id="{2842D915-9075-4F12-8DFE-D4B3778BE484}" type="slidenum">
              <a:rPr lang="en-US"/>
              <a:pPr/>
              <a:t>3</a:t>
            </a:fld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Contents</a:t>
            </a:r>
            <a:endParaRPr lang="en-US" sz="400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smtClean="0"/>
              <a:t>Questions:</a:t>
            </a:r>
            <a:endParaRPr lang="en-US" sz="2400"/>
          </a:p>
          <a:p>
            <a:r>
              <a:rPr lang="en-US" sz="2400" smtClean="0"/>
              <a:t>What is recursion? Some examples</a:t>
            </a:r>
          </a:p>
          <a:p>
            <a:r>
              <a:rPr lang="en-US" sz="2400" smtClean="0"/>
              <a:t>How to understand a recursion?</a:t>
            </a:r>
          </a:p>
          <a:p>
            <a:r>
              <a:rPr lang="en-US" sz="2400" smtClean="0"/>
              <a:t>Where to use recursive definitions?</a:t>
            </a:r>
          </a:p>
          <a:p>
            <a:r>
              <a:rPr lang="en-US" sz="2400" smtClean="0"/>
              <a:t>How to describe a recursive operation?</a:t>
            </a:r>
          </a:p>
          <a:p>
            <a:r>
              <a:rPr lang="en-US" sz="2400" smtClean="0"/>
              <a:t>How to analyse an operation using recursive view?</a:t>
            </a:r>
          </a:p>
          <a:p>
            <a:r>
              <a:rPr lang="en-US" sz="2400" smtClean="0"/>
              <a:t>How to implement recursive function?</a:t>
            </a:r>
          </a:p>
          <a:p>
            <a:r>
              <a:rPr lang="en-US" sz="2400" smtClean="0"/>
              <a:t>How to manage running functions?</a:t>
            </a:r>
          </a:p>
          <a:p>
            <a:r>
              <a:rPr lang="en-US" sz="2400" smtClean="0"/>
              <a:t>Anatomy </a:t>
            </a:r>
            <a:r>
              <a:rPr lang="en-US" sz="2400"/>
              <a:t>of a Recursive </a:t>
            </a:r>
            <a:r>
              <a:rPr lang="en-US" sz="2400" smtClean="0"/>
              <a:t>Call</a:t>
            </a:r>
          </a:p>
          <a:p>
            <a:r>
              <a:rPr lang="en-US" sz="2400" smtClean="0"/>
              <a:t>Evaluating performance of recursive methods.</a:t>
            </a:r>
            <a:endParaRPr lang="en-US" sz="2400"/>
          </a:p>
          <a:p>
            <a:r>
              <a:rPr lang="en-US" sz="2400" smtClean="0"/>
              <a:t>How to classify recursive functions?</a:t>
            </a:r>
          </a:p>
          <a:p>
            <a:r>
              <a:rPr lang="en-US" sz="2400" smtClean="0"/>
              <a:t>Evaluating recursive implementation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fld id="{2B58C341-138D-4D56-8ECC-842AAF083E04}" type="slidenum">
              <a:rPr lang="en-US"/>
              <a:pPr/>
              <a:t>30</a:t>
            </a:fld>
            <a:endParaRPr lang="en-US"/>
          </a:p>
        </p:txBody>
      </p:sp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Evaluating: Excessive </a:t>
            </a:r>
            <a:r>
              <a:rPr lang="en-US" sz="3600" dirty="0"/>
              <a:t>Recursion</a:t>
            </a:r>
          </a:p>
        </p:txBody>
      </p:sp>
      <p:sp>
        <p:nvSpPr>
          <p:cNvPr id="230404" name="Text Box 4"/>
          <p:cNvSpPr txBox="1">
            <a:spLocks noChangeArrowheads="1"/>
          </p:cNvSpPr>
          <p:nvPr/>
        </p:nvSpPr>
        <p:spPr bwMode="auto">
          <a:xfrm>
            <a:off x="2209800" y="4495800"/>
            <a:ext cx="47894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/>
              <a:t>Figure 5-8 The tree of calls for </a:t>
            </a:r>
            <a:r>
              <a:rPr lang="en-US" sz="2000" b="1">
                <a:latin typeface="Courier New" pitchFamily="49" charset="0"/>
              </a:rPr>
              <a:t>Fib(6)</a:t>
            </a:r>
          </a:p>
        </p:txBody>
      </p:sp>
      <p:pic>
        <p:nvPicPr>
          <p:cNvPr id="23040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295400"/>
            <a:ext cx="6742113" cy="313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838200" y="4953000"/>
            <a:ext cx="7543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rgbClr val="FF0000"/>
                </a:solidFill>
              </a:rPr>
              <a:t>One operation must be performed many times.</a:t>
            </a:r>
            <a:endParaRPr 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fld id="{07EA8A16-F64D-431C-98B2-D60CEF31FCB0}" type="slidenum">
              <a:rPr lang="en-US"/>
              <a:pPr/>
              <a:t>31</a:t>
            </a:fld>
            <a:endParaRPr lang="en-US"/>
          </a:p>
        </p:txBody>
      </p:sp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Evalating: Excessive Recursion</a:t>
            </a:r>
            <a:endParaRPr lang="en-US" sz="4000"/>
          </a:p>
        </p:txBody>
      </p:sp>
      <p:sp>
        <p:nvSpPr>
          <p:cNvPr id="236548" name="Text Box 4"/>
          <p:cNvSpPr txBox="1">
            <a:spLocks noChangeArrowheads="1"/>
          </p:cNvSpPr>
          <p:nvPr/>
        </p:nvSpPr>
        <p:spPr bwMode="auto">
          <a:xfrm>
            <a:off x="457200" y="4572000"/>
            <a:ext cx="82645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/>
              <a:t>Figure 5-9 Number of addition operations and number of recursive </a:t>
            </a:r>
            <a:br>
              <a:rPr lang="en-US" sz="2000" b="1"/>
            </a:br>
            <a:r>
              <a:rPr lang="en-US" sz="2000" b="1"/>
              <a:t>                  calls to calculate Fibonacci numbers</a:t>
            </a:r>
          </a:p>
        </p:txBody>
      </p:sp>
      <p:pic>
        <p:nvPicPr>
          <p:cNvPr id="23654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905000"/>
            <a:ext cx="6205538" cy="244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fld id="{EAE15A23-5391-4A33-B609-EBAEF1A4DC00}" type="slidenum">
              <a:rPr lang="en-US"/>
              <a:pPr/>
              <a:t>32</a:t>
            </a:fld>
            <a:endParaRPr lang="en-US"/>
          </a:p>
        </p:txBody>
      </p:sp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Evaluating: Excessive Recursion</a:t>
            </a:r>
            <a:endParaRPr lang="en-US" sz="4000" dirty="0"/>
          </a:p>
        </p:txBody>
      </p:sp>
      <p:sp>
        <p:nvSpPr>
          <p:cNvPr id="235524" name="Text Box 4"/>
          <p:cNvSpPr txBox="1">
            <a:spLocks noChangeArrowheads="1"/>
          </p:cNvSpPr>
          <p:nvPr/>
        </p:nvSpPr>
        <p:spPr bwMode="auto">
          <a:xfrm>
            <a:off x="609600" y="4648200"/>
            <a:ext cx="75993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/>
              <a:t>Figure 5-10 Comparison of iterative and recursive algorithms </a:t>
            </a:r>
            <a:br>
              <a:rPr lang="en-US" sz="2000" b="1"/>
            </a:br>
            <a:r>
              <a:rPr lang="en-US" sz="2000" b="1"/>
              <a:t>                     for calculating Fibonacci numbers</a:t>
            </a:r>
          </a:p>
        </p:txBody>
      </p:sp>
      <p:pic>
        <p:nvPicPr>
          <p:cNvPr id="23552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676400"/>
            <a:ext cx="6273800" cy="276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Eliminating Tail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Recursion </a:t>
            </a:r>
            <a:r>
              <a:rPr lang="en-US" dirty="0" smtClean="0">
                <a:sym typeface="Wingdings" pitchFamily="2" charset="2"/>
              </a:rPr>
              <a:t> High cost including space and time  We should eliminate (</a:t>
            </a:r>
            <a:r>
              <a:rPr lang="en-US" dirty="0" err="1" smtClean="0">
                <a:sym typeface="Wingdings" pitchFamily="2" charset="2"/>
              </a:rPr>
              <a:t>khử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bỏ</a:t>
            </a:r>
            <a:r>
              <a:rPr lang="en-US" dirty="0" smtClean="0">
                <a:sym typeface="Wingdings" pitchFamily="2" charset="2"/>
              </a:rPr>
              <a:t>) recursion using </a:t>
            </a:r>
            <a:r>
              <a:rPr lang="en-US" b="1" i="1" dirty="0" smtClean="0">
                <a:sym typeface="Wingdings" pitchFamily="2" charset="2"/>
              </a:rPr>
              <a:t>loop and stack</a:t>
            </a:r>
            <a:r>
              <a:rPr lang="en-US" dirty="0" smtClean="0">
                <a:sym typeface="Wingdings" pitchFamily="2" charset="2"/>
              </a:rPr>
              <a:t>.</a:t>
            </a:r>
          </a:p>
          <a:p>
            <a:r>
              <a:rPr lang="en-US" dirty="0" smtClean="0">
                <a:sym typeface="Wingdings" pitchFamily="2" charset="2"/>
              </a:rPr>
              <a:t>In some cases, tail recursion can be eliminated without </a:t>
            </a:r>
            <a:r>
              <a:rPr lang="en-US" dirty="0" smtClean="0"/>
              <a:t>any use of auxiliary memory (space).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Attention</a:t>
            </a:r>
            <a:r>
              <a:rPr lang="en-US" dirty="0" smtClean="0">
                <a:sym typeface="Wingdings" pitchFamily="2" charset="2"/>
              </a:rPr>
              <a:t>: the factorial() is </a:t>
            </a:r>
            <a:r>
              <a:rPr lang="en-US" b="1" u="sng" dirty="0" smtClean="0">
                <a:solidFill>
                  <a:srgbClr val="FF0000"/>
                </a:solidFill>
                <a:sym typeface="Wingdings" pitchFamily="2" charset="2"/>
              </a:rPr>
              <a:t>not a tail recursion</a:t>
            </a:r>
            <a:r>
              <a:rPr lang="en-US" dirty="0" smtClean="0">
                <a:sym typeface="Wingdings" pitchFamily="2" charset="2"/>
              </a:rPr>
              <a:t>. </a:t>
            </a:r>
          </a:p>
          <a:p>
            <a:pPr lvl="1">
              <a:buNone/>
            </a:pPr>
            <a:r>
              <a:rPr lang="en-US" dirty="0" smtClean="0">
                <a:sym typeface="Wingdings" pitchFamily="2" charset="2"/>
              </a:rPr>
              <a:t>If (n==1) return 1;</a:t>
            </a:r>
          </a:p>
          <a:p>
            <a:pPr lvl="1">
              <a:buNone/>
            </a:pPr>
            <a:r>
              <a:rPr lang="en-US" dirty="0" smtClean="0">
                <a:sym typeface="Wingdings" pitchFamily="2" charset="2"/>
              </a:rPr>
              <a:t>return n </a:t>
            </a:r>
            <a:r>
              <a:rPr lang="en-US" u="sng" dirty="0" smtClean="0">
                <a:solidFill>
                  <a:srgbClr val="FF0000"/>
                </a:solidFill>
                <a:sym typeface="Wingdings" pitchFamily="2" charset="2"/>
              </a:rPr>
              <a:t>*</a:t>
            </a:r>
            <a:r>
              <a:rPr lang="en-US" dirty="0" smtClean="0">
                <a:sym typeface="Wingdings" pitchFamily="2" charset="2"/>
              </a:rPr>
              <a:t> factorial(n-1);</a:t>
            </a:r>
          </a:p>
          <a:p>
            <a:pPr lvl="1">
              <a:buNone/>
            </a:pPr>
            <a:r>
              <a:rPr lang="en-US" dirty="0" smtClean="0">
                <a:sym typeface="Wingdings" pitchFamily="2" charset="2"/>
              </a:rPr>
              <a:t>The last instruction is a </a:t>
            </a:r>
            <a:r>
              <a:rPr lang="en-US" u="sng" dirty="0" smtClean="0">
                <a:solidFill>
                  <a:srgbClr val="FF0000"/>
                </a:solidFill>
                <a:sym typeface="Wingdings" pitchFamily="2" charset="2"/>
              </a:rPr>
              <a:t>multiplication</a:t>
            </a:r>
            <a:r>
              <a:rPr lang="en-US" dirty="0" smtClean="0">
                <a:sym typeface="Wingdings" pitchFamily="2" charset="2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38D66F03-3627-42E0-B7BF-E999D522C90E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Eliminating Tail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38D66F03-3627-42E0-B7BF-E999D522C90E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2286000"/>
            <a:ext cx="5286375" cy="24955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57200" y="49530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Recursive version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76700" y="2895600"/>
            <a:ext cx="4991100" cy="3171825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953000" y="60960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 additive memory is needed. 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362200" y="2514600"/>
            <a:ext cx="0" cy="12192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752600" y="2514600"/>
            <a:ext cx="609600" cy="17526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sz="3600" dirty="0" smtClean="0"/>
              <a:t>Eliminating Recursion Demo.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38D66F03-3627-42E0-B7BF-E999D522C90E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1" y="1412632"/>
            <a:ext cx="8686800" cy="4454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/>
          <a:lstStyle/>
          <a:p>
            <a:r>
              <a:rPr lang="en-US" sz="3200" dirty="0" smtClean="0"/>
              <a:t>Eliminating Recursion Demo.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38D66F03-3627-42E0-B7BF-E999D522C90E}" type="slidenum">
              <a:rPr lang="en-US" smtClean="0"/>
              <a:pPr/>
              <a:t>36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28600" y="762000"/>
            <a:ext cx="8229600" cy="5827082"/>
            <a:chOff x="228600" y="762000"/>
            <a:chExt cx="8229600" cy="5827082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8600" y="762000"/>
              <a:ext cx="7839076" cy="58270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391274" y="2667000"/>
              <a:ext cx="2066926" cy="1469812"/>
            </a:xfrm>
            <a:prstGeom prst="rect">
              <a:avLst/>
            </a:prstGeom>
            <a:noFill/>
            <a:ln w="9525">
              <a:solidFill>
                <a:srgbClr val="0000CC"/>
              </a:solidFill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fld id="{FDA9B6B9-96A8-4CD6-84E7-2C29C9235926}" type="slidenum">
              <a:rPr lang="en-US"/>
              <a:pPr/>
              <a:t>37</a:t>
            </a:fld>
            <a:endParaRPr lang="en-US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/>
          <a:lstStyle/>
          <a:p>
            <a:r>
              <a:rPr lang="en-US" sz="4000" dirty="0"/>
              <a:t>Backtracking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10600" cy="5181600"/>
          </a:xfrm>
        </p:spPr>
        <p:txBody>
          <a:bodyPr/>
          <a:lstStyle/>
          <a:p>
            <a:r>
              <a:rPr lang="en-US" sz="2400" b="1" dirty="0"/>
              <a:t>Backtracking</a:t>
            </a:r>
            <a:r>
              <a:rPr lang="en-US" sz="2400" dirty="0"/>
              <a:t> is a technique for returning to a given position (e.g., entry point) after trying other avenues that are unsuccessful in solving a particular </a:t>
            </a:r>
            <a:r>
              <a:rPr lang="en-US" sz="2400" dirty="0" smtClean="0"/>
              <a:t>problem.</a:t>
            </a:r>
          </a:p>
          <a:p>
            <a:r>
              <a:rPr lang="en-US" sz="2400" dirty="0" smtClean="0"/>
              <a:t>Backtracking is a technique for finding solutions of a multiple-variable problem.</a:t>
            </a:r>
          </a:p>
          <a:p>
            <a:r>
              <a:rPr lang="en-US" sz="2400" b="1" dirty="0" smtClean="0"/>
              <a:t>One-Step Backtracking</a:t>
            </a:r>
            <a:r>
              <a:rPr lang="en-US" sz="2400" dirty="0" smtClean="0"/>
              <a:t>: The simplest and common-use backtracking. If there is no suitable value which can be assigned to the </a:t>
            </a:r>
            <a:r>
              <a:rPr lang="en-US" sz="2400" dirty="0" err="1" smtClean="0"/>
              <a:t>i</a:t>
            </a:r>
            <a:r>
              <a:rPr lang="en-US" sz="2400" baseline="30000" dirty="0" err="1" smtClean="0"/>
              <a:t>th</a:t>
            </a:r>
            <a:r>
              <a:rPr lang="en-US" sz="2400" dirty="0" smtClean="0"/>
              <a:t> variable, backtrack to the (i-1)</a:t>
            </a:r>
            <a:r>
              <a:rPr lang="en-US" sz="2400" baseline="30000" dirty="0" err="1" smtClean="0"/>
              <a:t>th</a:t>
            </a:r>
            <a:r>
              <a:rPr lang="en-US" sz="2400" dirty="0" smtClean="0"/>
              <a:t> variable.</a:t>
            </a:r>
          </a:p>
          <a:p>
            <a:r>
              <a:rPr lang="en-US" sz="2400" b="1" dirty="0" smtClean="0"/>
              <a:t>K-step Backtracking</a:t>
            </a:r>
            <a:r>
              <a:rPr lang="en-US" sz="2400" dirty="0" smtClean="0"/>
              <a:t>: If there is no suitable value which can be assigned to the </a:t>
            </a:r>
            <a:r>
              <a:rPr lang="en-US" sz="2400" dirty="0" err="1" smtClean="0"/>
              <a:t>i</a:t>
            </a:r>
            <a:r>
              <a:rPr lang="en-US" sz="2400" baseline="30000" dirty="0" err="1" smtClean="0"/>
              <a:t>th</a:t>
            </a:r>
            <a:r>
              <a:rPr lang="en-US" sz="2400" dirty="0" smtClean="0"/>
              <a:t> variable, backtrack to the (</a:t>
            </a:r>
            <a:r>
              <a:rPr lang="en-US" sz="2400" dirty="0" err="1" smtClean="0"/>
              <a:t>i</a:t>
            </a:r>
            <a:r>
              <a:rPr lang="en-US" sz="2400" dirty="0" smtClean="0"/>
              <a:t>-k)</a:t>
            </a:r>
            <a:r>
              <a:rPr lang="en-US" sz="2400" baseline="30000" dirty="0" err="1" smtClean="0"/>
              <a:t>th</a:t>
            </a:r>
            <a:r>
              <a:rPr lang="en-US" sz="2400" dirty="0" smtClean="0"/>
              <a:t> variable.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Backtracking is a greedy algorithm for finding all solutions of a problem</a:t>
            </a:r>
            <a:r>
              <a:rPr lang="en-US" sz="24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004" y="2362200"/>
            <a:ext cx="8937996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fld id="{FDA9B6B9-96A8-4CD6-84E7-2C29C9235926}" type="slidenum">
              <a:rPr lang="en-US"/>
              <a:pPr/>
              <a:t>38</a:t>
            </a:fld>
            <a:endParaRPr lang="en-US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/>
          <a:lstStyle/>
          <a:p>
            <a:r>
              <a:rPr lang="en-US" sz="4000" dirty="0"/>
              <a:t>Backtracking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33400"/>
          </a:xfrm>
        </p:spPr>
        <p:txBody>
          <a:bodyPr/>
          <a:lstStyle/>
          <a:p>
            <a:r>
              <a:rPr lang="en-US" sz="2400" b="1" dirty="0" smtClean="0"/>
              <a:t>Example: One-step backtracking in C.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1905000" y="5257800"/>
            <a:ext cx="4876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2 </a:t>
            </a:r>
            <a:r>
              <a:rPr lang="en-US" b="1" dirty="0" err="1" smtClean="0">
                <a:solidFill>
                  <a:srgbClr val="FF0000"/>
                </a:solidFill>
              </a:rPr>
              <a:t>loại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  <a:sym typeface="Wingdings" pitchFamily="2" charset="2"/>
              </a:rPr>
              <a:t> 2 </a:t>
            </a:r>
            <a:r>
              <a:rPr lang="en-US" b="1" dirty="0" err="1" smtClean="0">
                <a:solidFill>
                  <a:srgbClr val="FF0000"/>
                </a:solidFill>
                <a:sym typeface="Wingdings" pitchFamily="2" charset="2"/>
              </a:rPr>
              <a:t>vòng</a:t>
            </a:r>
            <a:r>
              <a:rPr lang="en-US" b="1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sym typeface="Wingdings" pitchFamily="2" charset="2"/>
              </a:rPr>
              <a:t>lặp</a:t>
            </a:r>
            <a:r>
              <a:rPr lang="en-US" b="1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sym typeface="Wingdings" pitchFamily="2" charset="2"/>
              </a:rPr>
              <a:t>lồng</a:t>
            </a:r>
            <a:r>
              <a:rPr lang="en-US" b="1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sym typeface="Wingdings" pitchFamily="2" charset="2"/>
              </a:rPr>
              <a:t>nhau</a:t>
            </a:r>
            <a:endParaRPr lang="en-US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algn="ctr"/>
            <a:r>
              <a:rPr lang="en-US" b="1" dirty="0" err="1" smtClean="0">
                <a:solidFill>
                  <a:srgbClr val="FF0000"/>
                </a:solidFill>
                <a:sym typeface="Wingdings" pitchFamily="2" charset="2"/>
              </a:rPr>
              <a:t>Với</a:t>
            </a:r>
            <a:r>
              <a:rPr lang="en-US" b="1" dirty="0" smtClean="0">
                <a:solidFill>
                  <a:srgbClr val="FF0000"/>
                </a:solidFill>
                <a:sym typeface="Wingdings" pitchFamily="2" charset="2"/>
              </a:rPr>
              <a:t> n </a:t>
            </a:r>
            <a:r>
              <a:rPr lang="en-US" b="1" dirty="0" err="1" smtClean="0">
                <a:solidFill>
                  <a:srgbClr val="FF0000"/>
                </a:solidFill>
                <a:sym typeface="Wingdings" pitchFamily="2" charset="2"/>
              </a:rPr>
              <a:t>loại</a:t>
            </a:r>
            <a:r>
              <a:rPr lang="en-US" b="1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sym typeface="Wingdings" pitchFamily="2" charset="2"/>
              </a:rPr>
              <a:t>bất</a:t>
            </a:r>
            <a:r>
              <a:rPr lang="en-US" b="1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sym typeface="Wingdings" pitchFamily="2" charset="2"/>
              </a:rPr>
              <a:t>kỳ</a:t>
            </a:r>
            <a:r>
              <a:rPr lang="en-US" b="1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sym typeface="Wingdings" pitchFamily="2" charset="2"/>
              </a:rPr>
              <a:t>thì</a:t>
            </a:r>
            <a:r>
              <a:rPr lang="en-US" b="1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sym typeface="Wingdings" pitchFamily="2" charset="2"/>
              </a:rPr>
              <a:t>làm</a:t>
            </a:r>
            <a:r>
              <a:rPr lang="en-US" b="1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sym typeface="Wingdings" pitchFamily="2" charset="2"/>
              </a:rPr>
              <a:t>sao</a:t>
            </a:r>
            <a:r>
              <a:rPr lang="en-US" b="1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sym typeface="Wingdings" pitchFamily="2" charset="2"/>
              </a:rPr>
              <a:t>để</a:t>
            </a:r>
            <a:r>
              <a:rPr lang="en-US" b="1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sym typeface="Wingdings" pitchFamily="2" charset="2"/>
              </a:rPr>
              <a:t>giải</a:t>
            </a:r>
            <a:r>
              <a:rPr lang="en-US" b="1" dirty="0" smtClean="0">
                <a:solidFill>
                  <a:srgbClr val="FF0000"/>
                </a:solidFill>
                <a:sym typeface="Wingdings" pitchFamily="2" charset="2"/>
              </a:rPr>
              <a:t>?  </a:t>
            </a:r>
            <a:r>
              <a:rPr lang="en-US" b="1" dirty="0" err="1" smtClean="0">
                <a:solidFill>
                  <a:srgbClr val="FF0000"/>
                </a:solidFill>
                <a:sym typeface="Wingdings" pitchFamily="2" charset="2"/>
              </a:rPr>
              <a:t>Đệ</a:t>
            </a:r>
            <a:r>
              <a:rPr lang="en-US" b="1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sym typeface="Wingdings" pitchFamily="2" charset="2"/>
              </a:rPr>
              <a:t>quy</a:t>
            </a:r>
            <a:r>
              <a:rPr lang="en-US" b="1" dirty="0" smtClean="0">
                <a:solidFill>
                  <a:srgbClr val="FF0000"/>
                </a:solidFill>
                <a:sym typeface="Wingdings" pitchFamily="2" charset="2"/>
              </a:rPr>
              <a:t> (</a:t>
            </a:r>
            <a:r>
              <a:rPr lang="en-US" b="1" dirty="0" err="1" smtClean="0">
                <a:solidFill>
                  <a:srgbClr val="FF0000"/>
                </a:solidFill>
                <a:sym typeface="Wingdings" pitchFamily="2" charset="2"/>
              </a:rPr>
              <a:t>vét</a:t>
            </a:r>
            <a:r>
              <a:rPr lang="en-US" b="1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sym typeface="Wingdings" pitchFamily="2" charset="2"/>
              </a:rPr>
              <a:t>cạn</a:t>
            </a:r>
            <a:r>
              <a:rPr lang="en-US" b="1" dirty="0" smtClean="0">
                <a:solidFill>
                  <a:srgbClr val="FF0000"/>
                </a:solidFill>
                <a:sym typeface="Wingdings" pitchFamily="2" charset="2"/>
              </a:rPr>
              <a:t>/</a:t>
            </a:r>
            <a:r>
              <a:rPr lang="en-US" b="1" dirty="0" err="1" smtClean="0">
                <a:solidFill>
                  <a:srgbClr val="FF0000"/>
                </a:solidFill>
                <a:sym typeface="Wingdings" pitchFamily="2" charset="2"/>
              </a:rPr>
              <a:t>hồi</a:t>
            </a:r>
            <a:r>
              <a:rPr lang="en-US" b="1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sym typeface="Wingdings" pitchFamily="2" charset="2"/>
              </a:rPr>
              <a:t>quy</a:t>
            </a:r>
            <a:r>
              <a:rPr lang="en-US" b="1" dirty="0" smtClean="0">
                <a:solidFill>
                  <a:srgbClr val="FF0000"/>
                </a:solidFill>
                <a:sym typeface="Wingdings" pitchFamily="2" charset="2"/>
              </a:rPr>
              <a:t>)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752600" y="1371600"/>
            <a:ext cx="1066800" cy="2514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905000" y="1447800"/>
            <a:ext cx="1143000" cy="2667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fld id="{FDA9B6B9-96A8-4CD6-84E7-2C29C9235926}" type="slidenum">
              <a:rPr lang="en-US"/>
              <a:pPr/>
              <a:t>39</a:t>
            </a:fld>
            <a:endParaRPr lang="en-US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Backtracking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305800" cy="5029200"/>
          </a:xfrm>
        </p:spPr>
        <p:txBody>
          <a:bodyPr/>
          <a:lstStyle/>
          <a:p>
            <a:r>
              <a:rPr lang="en-US" sz="2000" b="1" dirty="0" smtClean="0">
                <a:solidFill>
                  <a:srgbClr val="0000CC"/>
                </a:solidFill>
              </a:rPr>
              <a:t>Definitions</a:t>
            </a:r>
            <a:r>
              <a:rPr lang="en-US" sz="2000" b="1" dirty="0" smtClean="0"/>
              <a:t>:</a:t>
            </a:r>
          </a:p>
          <a:p>
            <a:pPr lvl="1"/>
            <a:r>
              <a:rPr lang="en-US" sz="2000" b="1" u="sng" dirty="0" smtClean="0"/>
              <a:t>Problem</a:t>
            </a:r>
            <a:r>
              <a:rPr lang="en-US" sz="2000" b="1" dirty="0" smtClean="0"/>
              <a:t>: a set of variables (V), each variable has a distinct domain (D, set of domains).</a:t>
            </a:r>
          </a:p>
          <a:p>
            <a:pPr lvl="1"/>
            <a:r>
              <a:rPr lang="en-US" sz="2000" b="1" u="sng" dirty="0" smtClean="0"/>
              <a:t>Problem’s Constraints</a:t>
            </a:r>
            <a:r>
              <a:rPr lang="en-US" sz="2000" b="1" dirty="0" smtClean="0"/>
              <a:t>: Conditions (C) on values of variables.</a:t>
            </a:r>
          </a:p>
          <a:p>
            <a:pPr lvl="1"/>
            <a:r>
              <a:rPr lang="en-US" sz="2000" b="1" u="sng" dirty="0" smtClean="0"/>
              <a:t>A solution</a:t>
            </a:r>
            <a:r>
              <a:rPr lang="en-US" sz="2000" b="1" dirty="0" smtClean="0"/>
              <a:t>: set of specific values of variables (configuration) which satisfy the problem’s constraints.</a:t>
            </a:r>
          </a:p>
          <a:p>
            <a:pPr>
              <a:buNone/>
            </a:pP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Example 1</a:t>
            </a:r>
            <a:r>
              <a:rPr lang="en-US" sz="2000" b="1" dirty="0" smtClean="0"/>
              <a:t>:</a:t>
            </a:r>
            <a:r>
              <a:rPr lang="en-US" sz="2000" dirty="0" smtClean="0"/>
              <a:t> </a:t>
            </a:r>
            <a:r>
              <a:rPr lang="en-US" sz="2000" dirty="0" err="1" smtClean="0"/>
              <a:t>Vừa</a:t>
            </a:r>
            <a:r>
              <a:rPr lang="en-US" sz="2000" dirty="0" smtClean="0"/>
              <a:t> </a:t>
            </a:r>
            <a:r>
              <a:rPr lang="en-US" sz="2000" dirty="0" err="1" smtClean="0"/>
              <a:t>gà</a:t>
            </a:r>
            <a:r>
              <a:rPr lang="en-US" sz="2000" dirty="0" smtClean="0"/>
              <a:t> </a:t>
            </a:r>
            <a:r>
              <a:rPr lang="en-US" sz="2000" dirty="0" err="1" smtClean="0"/>
              <a:t>vừa</a:t>
            </a:r>
            <a:r>
              <a:rPr lang="en-US" sz="2000" dirty="0" smtClean="0"/>
              <a:t> </a:t>
            </a:r>
            <a:r>
              <a:rPr lang="en-US" sz="2000" dirty="0" err="1" smtClean="0"/>
              <a:t>chó</a:t>
            </a:r>
            <a:r>
              <a:rPr lang="en-US" sz="2000" dirty="0" smtClean="0"/>
              <a:t> </a:t>
            </a:r>
            <a:r>
              <a:rPr lang="en-US" sz="2000" dirty="0" err="1" smtClean="0"/>
              <a:t>bó</a:t>
            </a:r>
            <a:r>
              <a:rPr lang="en-US" sz="2000" dirty="0" smtClean="0"/>
              <a:t> </a:t>
            </a:r>
            <a:r>
              <a:rPr lang="en-US" sz="2000" dirty="0" err="1" smtClean="0"/>
              <a:t>đủ</a:t>
            </a:r>
            <a:r>
              <a:rPr lang="en-US" sz="2000" dirty="0" smtClean="0"/>
              <a:t> </a:t>
            </a:r>
            <a:r>
              <a:rPr lang="en-US" sz="2000" dirty="0" err="1" smtClean="0"/>
              <a:t>trăm</a:t>
            </a:r>
            <a:r>
              <a:rPr lang="en-US" sz="2000" dirty="0" smtClean="0"/>
              <a:t> </a:t>
            </a:r>
            <a:r>
              <a:rPr lang="en-US" sz="2000" dirty="0" err="1" smtClean="0"/>
              <a:t>chân</a:t>
            </a:r>
            <a:r>
              <a:rPr lang="en-US" sz="2000" dirty="0" smtClean="0"/>
              <a:t>. </a:t>
            </a:r>
            <a:r>
              <a:rPr lang="en-US" sz="2000" dirty="0" err="1" smtClean="0"/>
              <a:t>Hỏi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bao</a:t>
            </a:r>
            <a:r>
              <a:rPr lang="en-US" sz="2000" dirty="0" smtClean="0"/>
              <a:t> </a:t>
            </a:r>
            <a:r>
              <a:rPr lang="en-US" sz="2000" dirty="0" err="1" smtClean="0"/>
              <a:t>nhiêu</a:t>
            </a:r>
            <a:r>
              <a:rPr lang="en-US" sz="2000" dirty="0" smtClean="0"/>
              <a:t> </a:t>
            </a:r>
            <a:r>
              <a:rPr lang="en-US" sz="2000" dirty="0" err="1" smtClean="0"/>
              <a:t>gà</a:t>
            </a:r>
            <a:r>
              <a:rPr lang="en-US" sz="2000" dirty="0" smtClean="0"/>
              <a:t> </a:t>
            </a:r>
            <a:r>
              <a:rPr lang="en-US" sz="2000" dirty="0" err="1" smtClean="0"/>
              <a:t>bao</a:t>
            </a:r>
            <a:r>
              <a:rPr lang="en-US" sz="2000" dirty="0" smtClean="0"/>
              <a:t> </a:t>
            </a:r>
            <a:r>
              <a:rPr lang="en-US" sz="2000" dirty="0" err="1" smtClean="0"/>
              <a:t>nhiêu</a:t>
            </a:r>
            <a:r>
              <a:rPr lang="en-US" sz="2000" dirty="0" smtClean="0"/>
              <a:t> </a:t>
            </a:r>
            <a:r>
              <a:rPr lang="en-US" sz="2000" dirty="0" err="1" smtClean="0"/>
              <a:t>chó</a:t>
            </a:r>
            <a:r>
              <a:rPr lang="en-US" sz="2000" dirty="0" smtClean="0"/>
              <a:t>:</a:t>
            </a:r>
          </a:p>
          <a:p>
            <a:pPr>
              <a:buFont typeface="Wingdings"/>
              <a:buChar char="à"/>
            </a:pPr>
            <a:r>
              <a:rPr lang="en-US" sz="2000" b="1" dirty="0" smtClean="0">
                <a:sym typeface="Wingdings" pitchFamily="2" charset="2"/>
              </a:rPr>
              <a:t>V</a:t>
            </a:r>
            <a:r>
              <a:rPr lang="en-US" sz="2000" dirty="0" smtClean="0">
                <a:sym typeface="Wingdings" pitchFamily="2" charset="2"/>
              </a:rPr>
              <a:t>: 2 variables, 2 domains:</a:t>
            </a:r>
          </a:p>
          <a:p>
            <a:pPr>
              <a:buFont typeface="Wingdings"/>
              <a:buChar char="à"/>
            </a:pPr>
            <a:r>
              <a:rPr lang="en-US" sz="2000" dirty="0" smtClean="0">
                <a:sym typeface="Wingdings" pitchFamily="2" charset="2"/>
              </a:rPr>
              <a:t>     </a:t>
            </a:r>
            <a:r>
              <a:rPr lang="en-US" sz="2000" dirty="0" err="1" smtClean="0">
                <a:sym typeface="Wingdings" pitchFamily="2" charset="2"/>
              </a:rPr>
              <a:t>sốGà</a:t>
            </a:r>
            <a:r>
              <a:rPr lang="en-US" sz="2000" dirty="0" smtClean="0">
                <a:sym typeface="Wingdings" pitchFamily="2" charset="2"/>
              </a:rPr>
              <a:t>: [1,  (100-4)/2] , </a:t>
            </a:r>
            <a:r>
              <a:rPr lang="en-US" sz="2000" dirty="0" err="1" smtClean="0">
                <a:sym typeface="Wingdings" pitchFamily="2" charset="2"/>
              </a:rPr>
              <a:t>ít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nhất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có</a:t>
            </a:r>
            <a:r>
              <a:rPr lang="en-US" sz="2000" dirty="0" smtClean="0">
                <a:sym typeface="Wingdings" pitchFamily="2" charset="2"/>
              </a:rPr>
              <a:t> 1 con </a:t>
            </a:r>
            <a:r>
              <a:rPr lang="en-US" sz="2000" dirty="0" err="1" smtClean="0">
                <a:sym typeface="Wingdings" pitchFamily="2" charset="2"/>
              </a:rPr>
              <a:t>chó</a:t>
            </a:r>
            <a:endParaRPr lang="en-US" sz="2000" dirty="0" smtClean="0">
              <a:sym typeface="Wingdings" pitchFamily="2" charset="2"/>
            </a:endParaRPr>
          </a:p>
          <a:p>
            <a:pPr>
              <a:buFont typeface="Wingdings"/>
              <a:buChar char="à"/>
            </a:pPr>
            <a:r>
              <a:rPr lang="en-US" sz="2000" dirty="0" smtClean="0">
                <a:sym typeface="Wingdings" pitchFamily="2" charset="2"/>
              </a:rPr>
              <a:t>     </a:t>
            </a:r>
            <a:r>
              <a:rPr lang="en-US" sz="2000" dirty="0" err="1" smtClean="0">
                <a:sym typeface="Wingdings" pitchFamily="2" charset="2"/>
              </a:rPr>
              <a:t>sốChó</a:t>
            </a:r>
            <a:r>
              <a:rPr lang="en-US" sz="2000" dirty="0" smtClean="0">
                <a:sym typeface="Wingdings" pitchFamily="2" charset="2"/>
              </a:rPr>
              <a:t>: [ 1, (100-2)/4], </a:t>
            </a:r>
            <a:r>
              <a:rPr lang="en-US" sz="2000" dirty="0" err="1" smtClean="0">
                <a:sym typeface="Wingdings" pitchFamily="2" charset="2"/>
              </a:rPr>
              <a:t>ít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nhất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có</a:t>
            </a:r>
            <a:r>
              <a:rPr lang="en-US" sz="2000" dirty="0" smtClean="0">
                <a:sym typeface="Wingdings" pitchFamily="2" charset="2"/>
              </a:rPr>
              <a:t> 1 con </a:t>
            </a:r>
            <a:r>
              <a:rPr lang="en-US" sz="2000" dirty="0" err="1" smtClean="0">
                <a:sym typeface="Wingdings" pitchFamily="2" charset="2"/>
              </a:rPr>
              <a:t>gà</a:t>
            </a:r>
            <a:endParaRPr lang="en-US" sz="2000" dirty="0" smtClean="0">
              <a:sym typeface="Wingdings" pitchFamily="2" charset="2"/>
            </a:endParaRPr>
          </a:p>
          <a:p>
            <a:pPr>
              <a:buNone/>
            </a:pPr>
            <a:r>
              <a:rPr lang="en-US" sz="2000" dirty="0" smtClean="0">
                <a:sym typeface="Wingdings" pitchFamily="2" charset="2"/>
              </a:rPr>
              <a:t> </a:t>
            </a:r>
            <a:r>
              <a:rPr lang="en-US" sz="2000" b="1" dirty="0" smtClean="0">
                <a:sym typeface="Wingdings" pitchFamily="2" charset="2"/>
              </a:rPr>
              <a:t>C</a:t>
            </a:r>
            <a:r>
              <a:rPr lang="en-US" sz="2000" dirty="0" smtClean="0">
                <a:sym typeface="Wingdings" pitchFamily="2" charset="2"/>
              </a:rPr>
              <a:t>:  </a:t>
            </a:r>
            <a:r>
              <a:rPr lang="en-US" sz="2000" dirty="0" err="1" smtClean="0">
                <a:sym typeface="Wingdings" pitchFamily="2" charset="2"/>
              </a:rPr>
              <a:t>sốGà</a:t>
            </a:r>
            <a:r>
              <a:rPr lang="en-US" sz="2000" dirty="0" smtClean="0">
                <a:sym typeface="Wingdings" pitchFamily="2" charset="2"/>
              </a:rPr>
              <a:t> * 2 + </a:t>
            </a:r>
            <a:r>
              <a:rPr lang="en-US" sz="2000" dirty="0" err="1" smtClean="0">
                <a:sym typeface="Wingdings" pitchFamily="2" charset="2"/>
              </a:rPr>
              <a:t>sốChó</a:t>
            </a:r>
            <a:r>
              <a:rPr lang="en-US" sz="2000" dirty="0" smtClean="0">
                <a:sym typeface="Wingdings" pitchFamily="2" charset="2"/>
              </a:rPr>
              <a:t> *4 =100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recursion?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A technique in which a concept/an operation is defined by itself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b="1" dirty="0" smtClean="0"/>
              <a:t>Person</a:t>
            </a:r>
            <a:r>
              <a:rPr lang="en-US" dirty="0" smtClean="0"/>
              <a:t> = a child of other two </a:t>
            </a:r>
            <a:r>
              <a:rPr lang="en-US" b="1" dirty="0" smtClean="0"/>
              <a:t>persons</a:t>
            </a:r>
          </a:p>
          <a:p>
            <a:r>
              <a:rPr lang="en-US" dirty="0" smtClean="0"/>
              <a:t>A technique to present an operation using itself</a:t>
            </a:r>
          </a:p>
          <a:p>
            <a:pPr>
              <a:buNone/>
            </a:pPr>
            <a:r>
              <a:rPr lang="en-US" dirty="0" smtClean="0"/>
              <a:t>      Factorial : n! = n* (n-1)! </a:t>
            </a:r>
          </a:p>
          <a:p>
            <a:pPr>
              <a:buNone/>
            </a:pPr>
            <a:r>
              <a:rPr lang="en-US" dirty="0" smtClean="0"/>
              <a:t>      Sequence of numbers:</a:t>
            </a:r>
          </a:p>
          <a:p>
            <a:pPr>
              <a:buNone/>
            </a:pPr>
            <a:r>
              <a:rPr lang="en-US" dirty="0" smtClean="0"/>
              <a:t>           F(n) = F(n-1) + F(n-2) </a:t>
            </a:r>
            <a:r>
              <a:rPr lang="en-US" sz="2000" dirty="0" smtClean="0"/>
              <a:t>// Fibonacci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a(n) =  a(n-1)+ d: </a:t>
            </a:r>
            <a:r>
              <a:rPr lang="en-US" sz="2000" dirty="0" smtClean="0"/>
              <a:t>Arithmetic progression – CS </a:t>
            </a:r>
            <a:r>
              <a:rPr lang="en-US" sz="2000" dirty="0" err="1" smtClean="0"/>
              <a:t>cộng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b(n) = q*b(n-1) </a:t>
            </a:r>
            <a:r>
              <a:rPr lang="en-US" sz="2000" dirty="0" smtClean="0"/>
              <a:t>// geometric progression- CS </a:t>
            </a:r>
            <a:r>
              <a:rPr lang="en-US" sz="2000" dirty="0" err="1" smtClean="0"/>
              <a:t>nhân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38D66F03-3627-42E0-B7BF-E999D522C90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fld id="{FDA9B6B9-96A8-4CD6-84E7-2C29C9235926}" type="slidenum">
              <a:rPr lang="en-US"/>
              <a:pPr/>
              <a:t>40</a:t>
            </a:fld>
            <a:endParaRPr lang="en-US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sz="4000" dirty="0"/>
              <a:t>Backtracking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305800" cy="5029200"/>
          </a:xfrm>
        </p:spPr>
        <p:txBody>
          <a:bodyPr/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Example 2: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Bài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toán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sinh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chuỗi</a:t>
            </a:r>
            <a:r>
              <a:rPr lang="en-US" sz="2000" b="1" dirty="0" smtClean="0"/>
              <a:t> 4 </a:t>
            </a:r>
            <a:r>
              <a:rPr lang="en-US" sz="2000" b="1" dirty="0" err="1" smtClean="0"/>
              <a:t>bít</a:t>
            </a:r>
            <a:endParaRPr lang="en-US" sz="2000" dirty="0" smtClean="0"/>
          </a:p>
          <a:p>
            <a:pPr>
              <a:buFont typeface="Wingdings"/>
              <a:buChar char="à"/>
            </a:pPr>
            <a:r>
              <a:rPr lang="en-US" sz="2000" b="1" dirty="0" smtClean="0">
                <a:sym typeface="Wingdings" pitchFamily="2" charset="2"/>
              </a:rPr>
              <a:t>V: </a:t>
            </a:r>
            <a:r>
              <a:rPr lang="en-US" sz="2000" dirty="0" smtClean="0">
                <a:sym typeface="Wingdings" pitchFamily="2" charset="2"/>
              </a:rPr>
              <a:t> 4 </a:t>
            </a:r>
            <a:r>
              <a:rPr lang="en-US" sz="2000" dirty="0" err="1" smtClean="0">
                <a:sym typeface="Wingdings" pitchFamily="2" charset="2"/>
              </a:rPr>
              <a:t>biến</a:t>
            </a:r>
            <a:r>
              <a:rPr lang="en-US" sz="2000" dirty="0" smtClean="0">
                <a:sym typeface="Wingdings" pitchFamily="2" charset="2"/>
              </a:rPr>
              <a:t>: [0,1]</a:t>
            </a:r>
          </a:p>
          <a:p>
            <a:pPr>
              <a:buFont typeface="Wingdings"/>
              <a:buChar char="à"/>
            </a:pPr>
            <a:r>
              <a:rPr lang="en-US" sz="2000" b="1" dirty="0" smtClean="0">
                <a:sym typeface="Wingdings" pitchFamily="2" charset="2"/>
              </a:rPr>
              <a:t>C: </a:t>
            </a:r>
            <a:r>
              <a:rPr lang="en-US" sz="2000" dirty="0" err="1" smtClean="0">
                <a:sym typeface="Wingdings" pitchFamily="2" charset="2"/>
              </a:rPr>
              <a:t>không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có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điều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kiện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cần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kiểm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tra</a:t>
            </a:r>
            <a:endParaRPr lang="en-US" sz="2000" dirty="0" smtClean="0">
              <a:sym typeface="Wingdings" pitchFamily="2" charset="2"/>
            </a:endParaRPr>
          </a:p>
          <a:p>
            <a:pPr>
              <a:buNone/>
            </a:pPr>
            <a:endParaRPr lang="en-US" sz="2000" b="1" dirty="0" smtClean="0"/>
          </a:p>
          <a:p>
            <a:r>
              <a:rPr lang="en-US" sz="2000" b="1" dirty="0" smtClean="0">
                <a:solidFill>
                  <a:srgbClr val="FF0000"/>
                </a:solidFill>
              </a:rPr>
              <a:t>Example 3</a:t>
            </a:r>
            <a:r>
              <a:rPr lang="en-US" sz="2000" b="1" dirty="0" smtClean="0"/>
              <a:t>:</a:t>
            </a:r>
            <a:r>
              <a:rPr lang="en-US" sz="2000" dirty="0" smtClean="0"/>
              <a:t> </a:t>
            </a:r>
            <a:r>
              <a:rPr lang="en-US" sz="2000" b="1" dirty="0" err="1" smtClean="0"/>
              <a:t>Bài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toán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trâu</a:t>
            </a:r>
            <a:endParaRPr lang="en-US" sz="2000" b="1" dirty="0" smtClean="0"/>
          </a:p>
          <a:p>
            <a:pPr>
              <a:buNone/>
            </a:pPr>
            <a:r>
              <a:rPr lang="en-US" sz="2000" dirty="0" smtClean="0"/>
              <a:t>     </a:t>
            </a:r>
            <a:r>
              <a:rPr lang="en-US" sz="2000" dirty="0" err="1" smtClean="0"/>
              <a:t>Trăm</a:t>
            </a:r>
            <a:r>
              <a:rPr lang="en-US" sz="2000" dirty="0" smtClean="0"/>
              <a:t> </a:t>
            </a:r>
            <a:r>
              <a:rPr lang="en-US" sz="2000" dirty="0" err="1" smtClean="0"/>
              <a:t>trâu</a:t>
            </a:r>
            <a:r>
              <a:rPr lang="en-US" sz="2000" dirty="0" smtClean="0"/>
              <a:t> </a:t>
            </a:r>
            <a:r>
              <a:rPr lang="en-US" sz="2000" dirty="0" err="1" smtClean="0"/>
              <a:t>trăm</a:t>
            </a:r>
            <a:r>
              <a:rPr lang="en-US" sz="2000" dirty="0" smtClean="0"/>
              <a:t> </a:t>
            </a:r>
            <a:r>
              <a:rPr lang="en-US" sz="2000" dirty="0" err="1" smtClean="0"/>
              <a:t>cỏ</a:t>
            </a:r>
            <a:r>
              <a:rPr lang="en-US" sz="2000" dirty="0" smtClean="0"/>
              <a:t>, con </a:t>
            </a:r>
            <a:r>
              <a:rPr lang="en-US" sz="2000" dirty="0" err="1" smtClean="0"/>
              <a:t>nhỏ</a:t>
            </a:r>
            <a:r>
              <a:rPr lang="en-US" sz="2000" dirty="0" smtClean="0"/>
              <a:t> </a:t>
            </a:r>
            <a:r>
              <a:rPr lang="en-US" sz="2000" dirty="0" err="1" smtClean="0"/>
              <a:t>ăn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, con </a:t>
            </a:r>
            <a:r>
              <a:rPr lang="en-US" sz="2000" dirty="0" err="1" smtClean="0"/>
              <a:t>lớn</a:t>
            </a:r>
            <a:r>
              <a:rPr lang="en-US" sz="2000" dirty="0" smtClean="0"/>
              <a:t> </a:t>
            </a:r>
            <a:r>
              <a:rPr lang="en-US" sz="2000" dirty="0" err="1" smtClean="0"/>
              <a:t>ăn</a:t>
            </a:r>
            <a:r>
              <a:rPr lang="en-US" sz="2000" dirty="0" smtClean="0"/>
              <a:t> </a:t>
            </a:r>
            <a:r>
              <a:rPr lang="en-US" sz="2000" dirty="0" err="1" smtClean="0"/>
              <a:t>hai</a:t>
            </a:r>
            <a:r>
              <a:rPr lang="en-US" sz="2000" dirty="0" smtClean="0"/>
              <a:t>, con </a:t>
            </a:r>
            <a:r>
              <a:rPr lang="en-US" sz="2000" dirty="0" err="1" smtClean="0"/>
              <a:t>già</a:t>
            </a:r>
            <a:r>
              <a:rPr lang="en-US" sz="2000" dirty="0" smtClean="0"/>
              <a:t> </a:t>
            </a:r>
            <a:r>
              <a:rPr lang="en-US" sz="2000" dirty="0" err="1" smtClean="0"/>
              <a:t>hai</a:t>
            </a:r>
            <a:r>
              <a:rPr lang="en-US" sz="2000" dirty="0" smtClean="0"/>
              <a:t> con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bó</a:t>
            </a:r>
            <a:r>
              <a:rPr lang="en-US" sz="2000" dirty="0" smtClean="0"/>
              <a:t>. </a:t>
            </a:r>
            <a:r>
              <a:rPr lang="en-US" sz="2000" dirty="0" err="1" smtClean="0"/>
              <a:t>Hỏi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r>
              <a:rPr lang="en-US" sz="2000" dirty="0" smtClean="0"/>
              <a:t> </a:t>
            </a:r>
            <a:r>
              <a:rPr lang="en-US" sz="2000" dirty="0" err="1" smtClean="0"/>
              <a:t>trâu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mỗi</a:t>
            </a:r>
            <a:r>
              <a:rPr lang="en-US" sz="2000" dirty="0" smtClean="0"/>
              <a:t> </a:t>
            </a:r>
            <a:r>
              <a:rPr lang="en-US" sz="2000" dirty="0" err="1" smtClean="0"/>
              <a:t>loại</a:t>
            </a:r>
            <a:r>
              <a:rPr lang="en-US" sz="2000" dirty="0" smtClean="0"/>
              <a:t>.</a:t>
            </a:r>
          </a:p>
          <a:p>
            <a:pPr>
              <a:buFont typeface="Wingdings"/>
              <a:buChar char="à"/>
            </a:pPr>
            <a:r>
              <a:rPr lang="en-US" sz="2000" dirty="0" smtClean="0">
                <a:sym typeface="Wingdings" pitchFamily="2" charset="2"/>
              </a:rPr>
              <a:t>V: 3 variables, 3 domains.</a:t>
            </a:r>
          </a:p>
          <a:p>
            <a:pPr>
              <a:buNone/>
            </a:pPr>
            <a:r>
              <a:rPr lang="en-US" sz="2000" dirty="0" smtClean="0">
                <a:sym typeface="Wingdings" pitchFamily="2" charset="2"/>
              </a:rPr>
              <a:t>      </a:t>
            </a:r>
            <a:r>
              <a:rPr lang="en-US" sz="2000" dirty="0" err="1" smtClean="0">
                <a:sym typeface="Wingdings" pitchFamily="2" charset="2"/>
              </a:rPr>
              <a:t>sốNhỏ</a:t>
            </a:r>
            <a:r>
              <a:rPr lang="en-US" sz="2000" dirty="0" smtClean="0">
                <a:sym typeface="Wingdings" pitchFamily="2" charset="2"/>
              </a:rPr>
              <a:t>: [0, 100]  </a:t>
            </a:r>
            <a:r>
              <a:rPr lang="en-US" sz="2000" dirty="0" err="1" smtClean="0">
                <a:sym typeface="Wingdings" pitchFamily="2" charset="2"/>
              </a:rPr>
              <a:t>Tối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đa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có</a:t>
            </a:r>
            <a:r>
              <a:rPr lang="en-US" sz="2000" dirty="0" smtClean="0">
                <a:sym typeface="Wingdings" pitchFamily="2" charset="2"/>
              </a:rPr>
              <a:t> 100 </a:t>
            </a:r>
            <a:r>
              <a:rPr lang="en-US" sz="2000" dirty="0" err="1" smtClean="0">
                <a:sym typeface="Wingdings" pitchFamily="2" charset="2"/>
              </a:rPr>
              <a:t>bó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cỏ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và</a:t>
            </a:r>
            <a:r>
              <a:rPr lang="en-US" sz="2000" dirty="0" smtClean="0">
                <a:sym typeface="Wingdings" pitchFamily="2" charset="2"/>
              </a:rPr>
              <a:t> 100 con </a:t>
            </a:r>
            <a:r>
              <a:rPr lang="en-US" sz="2000" dirty="0" err="1" smtClean="0">
                <a:sym typeface="Wingdings" pitchFamily="2" charset="2"/>
              </a:rPr>
              <a:t>trâu</a:t>
            </a:r>
            <a:endParaRPr lang="en-US" sz="2000" dirty="0" smtClean="0">
              <a:sym typeface="Wingdings" pitchFamily="2" charset="2"/>
            </a:endParaRPr>
          </a:p>
          <a:p>
            <a:pPr>
              <a:buNone/>
            </a:pPr>
            <a:r>
              <a:rPr lang="en-US" sz="2000" dirty="0" smtClean="0">
                <a:sym typeface="Wingdings" pitchFamily="2" charset="2"/>
              </a:rPr>
              <a:t>      </a:t>
            </a:r>
            <a:r>
              <a:rPr lang="en-US" sz="2000" dirty="0" err="1" smtClean="0">
                <a:sym typeface="Wingdings" pitchFamily="2" charset="2"/>
              </a:rPr>
              <a:t>sốLớn</a:t>
            </a:r>
            <a:r>
              <a:rPr lang="en-US" sz="2000" dirty="0" smtClean="0">
                <a:sym typeface="Wingdings" pitchFamily="2" charset="2"/>
              </a:rPr>
              <a:t>: [0, 50]  </a:t>
            </a:r>
            <a:r>
              <a:rPr lang="en-US" sz="2000" dirty="0" err="1" smtClean="0">
                <a:sym typeface="Wingdings" pitchFamily="2" charset="2"/>
              </a:rPr>
              <a:t>Tối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đa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có</a:t>
            </a:r>
            <a:r>
              <a:rPr lang="en-US" sz="2000" dirty="0" smtClean="0">
                <a:sym typeface="Wingdings" pitchFamily="2" charset="2"/>
              </a:rPr>
              <a:t> 100 </a:t>
            </a:r>
            <a:r>
              <a:rPr lang="en-US" sz="2000" dirty="0" err="1" smtClean="0">
                <a:sym typeface="Wingdings" pitchFamily="2" charset="2"/>
              </a:rPr>
              <a:t>bó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cỏ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và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trâu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lớn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ăn</a:t>
            </a:r>
            <a:r>
              <a:rPr lang="en-US" sz="2000" dirty="0" smtClean="0">
                <a:sym typeface="Wingdings" pitchFamily="2" charset="2"/>
              </a:rPr>
              <a:t> 2 </a:t>
            </a:r>
            <a:r>
              <a:rPr lang="en-US" sz="2000" dirty="0" err="1" smtClean="0">
                <a:sym typeface="Wingdings" pitchFamily="2" charset="2"/>
              </a:rPr>
              <a:t>bó</a:t>
            </a:r>
            <a:endParaRPr lang="en-US" sz="2000" dirty="0" smtClean="0">
              <a:sym typeface="Wingdings" pitchFamily="2" charset="2"/>
            </a:endParaRPr>
          </a:p>
          <a:p>
            <a:pPr>
              <a:buNone/>
            </a:pPr>
            <a:r>
              <a:rPr lang="en-US" sz="2000" dirty="0" smtClean="0">
                <a:sym typeface="Wingdings" pitchFamily="2" charset="2"/>
              </a:rPr>
              <a:t>      </a:t>
            </a:r>
            <a:r>
              <a:rPr lang="en-US" sz="2000" dirty="0" err="1" smtClean="0">
                <a:sym typeface="Wingdings" pitchFamily="2" charset="2"/>
              </a:rPr>
              <a:t>số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Già</a:t>
            </a:r>
            <a:r>
              <a:rPr lang="en-US" sz="2000" dirty="0" smtClean="0">
                <a:sym typeface="Wingdings" pitchFamily="2" charset="2"/>
              </a:rPr>
              <a:t>: [0, 100]  </a:t>
            </a:r>
            <a:r>
              <a:rPr lang="en-US" sz="2000" dirty="0" err="1" smtClean="0">
                <a:sym typeface="Wingdings" pitchFamily="2" charset="2"/>
              </a:rPr>
              <a:t>Tối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đa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có</a:t>
            </a:r>
            <a:r>
              <a:rPr lang="en-US" sz="2000" dirty="0" smtClean="0">
                <a:sym typeface="Wingdings" pitchFamily="2" charset="2"/>
              </a:rPr>
              <a:t> 100 con </a:t>
            </a:r>
            <a:r>
              <a:rPr lang="en-US" sz="2000" dirty="0" err="1" smtClean="0">
                <a:sym typeface="Wingdings" pitchFamily="2" charset="2"/>
              </a:rPr>
              <a:t>trâu</a:t>
            </a:r>
            <a:endParaRPr lang="en-US" sz="2000" dirty="0" smtClean="0">
              <a:sym typeface="Wingdings" pitchFamily="2" charset="2"/>
            </a:endParaRPr>
          </a:p>
          <a:p>
            <a:pPr>
              <a:buFont typeface="Wingdings"/>
              <a:buChar char="à"/>
            </a:pPr>
            <a:r>
              <a:rPr lang="en-US" sz="2000" dirty="0" smtClean="0">
                <a:sym typeface="Wingdings" pitchFamily="2" charset="2"/>
              </a:rPr>
              <a:t>C:  </a:t>
            </a:r>
            <a:r>
              <a:rPr lang="en-US" sz="2000" dirty="0" err="1" smtClean="0">
                <a:sym typeface="Wingdings" pitchFamily="2" charset="2"/>
              </a:rPr>
              <a:t>sốGià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là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số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chẵn</a:t>
            </a:r>
            <a:r>
              <a:rPr lang="en-US" sz="2000" dirty="0" smtClean="0">
                <a:sym typeface="Wingdings" pitchFamily="2" charset="2"/>
              </a:rPr>
              <a:t> AND </a:t>
            </a:r>
          </a:p>
          <a:p>
            <a:pPr>
              <a:buNone/>
            </a:pPr>
            <a:r>
              <a:rPr lang="en-US" sz="2000" dirty="0" smtClean="0">
                <a:sym typeface="Wingdings" pitchFamily="2" charset="2"/>
              </a:rPr>
              <a:t>          </a:t>
            </a:r>
            <a:r>
              <a:rPr lang="en-US" sz="2000" dirty="0" err="1" smtClean="0">
                <a:sym typeface="Wingdings" pitchFamily="2" charset="2"/>
              </a:rPr>
              <a:t>sốNhỏ</a:t>
            </a:r>
            <a:r>
              <a:rPr lang="en-US" sz="2000" dirty="0" smtClean="0">
                <a:sym typeface="Wingdings" pitchFamily="2" charset="2"/>
              </a:rPr>
              <a:t> + </a:t>
            </a:r>
            <a:r>
              <a:rPr lang="en-US" sz="2000" dirty="0" err="1" smtClean="0">
                <a:sym typeface="Wingdings" pitchFamily="2" charset="2"/>
              </a:rPr>
              <a:t>sốLớn</a:t>
            </a:r>
            <a:r>
              <a:rPr lang="en-US" sz="2000" dirty="0" smtClean="0">
                <a:sym typeface="Wingdings" pitchFamily="2" charset="2"/>
              </a:rPr>
              <a:t> + </a:t>
            </a:r>
            <a:r>
              <a:rPr lang="en-US" sz="2000" dirty="0" err="1" smtClean="0">
                <a:sym typeface="Wingdings" pitchFamily="2" charset="2"/>
              </a:rPr>
              <a:t>số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Già</a:t>
            </a:r>
            <a:r>
              <a:rPr lang="en-US" sz="2000" dirty="0" smtClean="0">
                <a:sym typeface="Wingdings" pitchFamily="2" charset="2"/>
              </a:rPr>
              <a:t> = 100 AND</a:t>
            </a:r>
          </a:p>
          <a:p>
            <a:pPr>
              <a:buNone/>
            </a:pPr>
            <a:r>
              <a:rPr lang="en-US" sz="2000" dirty="0" smtClean="0">
                <a:sym typeface="Wingdings" pitchFamily="2" charset="2"/>
              </a:rPr>
              <a:t>          </a:t>
            </a:r>
            <a:r>
              <a:rPr lang="en-US" sz="2000" dirty="0" err="1" smtClean="0">
                <a:sym typeface="Wingdings" pitchFamily="2" charset="2"/>
              </a:rPr>
              <a:t>sốNhỏ</a:t>
            </a:r>
            <a:r>
              <a:rPr lang="en-US" sz="2000" dirty="0" smtClean="0">
                <a:sym typeface="Wingdings" pitchFamily="2" charset="2"/>
              </a:rPr>
              <a:t> * 1+ </a:t>
            </a:r>
            <a:r>
              <a:rPr lang="en-US" sz="2000" dirty="0" err="1" smtClean="0">
                <a:sym typeface="Wingdings" pitchFamily="2" charset="2"/>
              </a:rPr>
              <a:t>sốLớn</a:t>
            </a:r>
            <a:r>
              <a:rPr lang="en-US" sz="2000" dirty="0" smtClean="0">
                <a:sym typeface="Wingdings" pitchFamily="2" charset="2"/>
              </a:rPr>
              <a:t> * 2+ </a:t>
            </a:r>
            <a:r>
              <a:rPr lang="en-US" sz="2000" dirty="0" err="1" smtClean="0">
                <a:sym typeface="Wingdings" pitchFamily="2" charset="2"/>
              </a:rPr>
              <a:t>sốGià</a:t>
            </a:r>
            <a:r>
              <a:rPr lang="en-US" sz="2000" dirty="0" smtClean="0">
                <a:sym typeface="Wingdings" pitchFamily="2" charset="2"/>
              </a:rPr>
              <a:t>/2 = 100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fld id="{FDA9B6B9-96A8-4CD6-84E7-2C29C9235926}" type="slidenum">
              <a:rPr lang="en-US"/>
              <a:pPr/>
              <a:t>41</a:t>
            </a:fld>
            <a:endParaRPr lang="en-US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/>
          <a:lstStyle/>
          <a:p>
            <a:r>
              <a:rPr lang="en-US" sz="4000" dirty="0"/>
              <a:t>Backtracking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305800" cy="5029200"/>
          </a:xfrm>
        </p:spPr>
        <p:txBody>
          <a:bodyPr/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Example 4</a:t>
            </a:r>
            <a:r>
              <a:rPr lang="en-US" sz="2000" b="1" dirty="0" smtClean="0"/>
              <a:t>:</a:t>
            </a:r>
            <a:r>
              <a:rPr lang="en-US" sz="2000" dirty="0" smtClean="0"/>
              <a:t> A customer likes to buy 3 TVs, 2 refrigerators, 1 fan with budget less than or equals 30,000,000$ (budget)</a:t>
            </a:r>
          </a:p>
          <a:p>
            <a:pPr>
              <a:buFont typeface="Wingdings"/>
              <a:buChar char="à"/>
            </a:pPr>
            <a:r>
              <a:rPr lang="en-US" sz="2000" b="1" dirty="0" smtClean="0">
                <a:sym typeface="Wingdings" pitchFamily="2" charset="2"/>
              </a:rPr>
              <a:t>V</a:t>
            </a:r>
            <a:r>
              <a:rPr lang="en-US" sz="2000" dirty="0" smtClean="0">
                <a:sym typeface="Wingdings" pitchFamily="2" charset="2"/>
              </a:rPr>
              <a:t>: 6 variables, 3 domains.</a:t>
            </a:r>
          </a:p>
          <a:p>
            <a:pPr>
              <a:buNone/>
            </a:pPr>
            <a:r>
              <a:rPr lang="en-US" sz="2000" dirty="0" smtClean="0">
                <a:sym typeface="Wingdings" pitchFamily="2" charset="2"/>
              </a:rPr>
              <a:t>         v0: { TVs }, v1: { TVs }, v2: { TVs }</a:t>
            </a:r>
          </a:p>
          <a:p>
            <a:pPr>
              <a:buNone/>
            </a:pPr>
            <a:r>
              <a:rPr lang="en-US" sz="2000" dirty="0" smtClean="0">
                <a:sym typeface="Wingdings" pitchFamily="2" charset="2"/>
              </a:rPr>
              <a:t>	     v3: { Refs }, v4: { Refs }, v5: { Fans }</a:t>
            </a:r>
          </a:p>
          <a:p>
            <a:pPr>
              <a:buFont typeface="Wingdings"/>
              <a:buChar char="à"/>
            </a:pPr>
            <a:r>
              <a:rPr lang="en-US" sz="2000" b="1" dirty="0" smtClean="0">
                <a:sym typeface="Wingdings" pitchFamily="2" charset="2"/>
              </a:rPr>
              <a:t>C</a:t>
            </a:r>
            <a:r>
              <a:rPr lang="en-US" sz="2000" dirty="0" smtClean="0">
                <a:sym typeface="Wingdings" pitchFamily="2" charset="2"/>
              </a:rPr>
              <a:t>:  v0.price + v1.price + v2.price + </a:t>
            </a:r>
          </a:p>
          <a:p>
            <a:pPr>
              <a:buNone/>
            </a:pPr>
            <a:r>
              <a:rPr lang="en-US" sz="2000" smtClean="0">
                <a:sym typeface="Wingdings" pitchFamily="2" charset="2"/>
              </a:rPr>
              <a:t>           v3.price + v4.price + v5.price  </a:t>
            </a:r>
            <a:r>
              <a:rPr lang="en-US" sz="2000" dirty="0" smtClean="0">
                <a:sym typeface="Wingdings" pitchFamily="2" charset="2"/>
              </a:rPr>
              <a:t>&lt;= budget</a:t>
            </a:r>
          </a:p>
          <a:p>
            <a:pPr>
              <a:buNone/>
            </a:pPr>
            <a:endParaRPr lang="en-US" sz="2000" dirty="0" smtClean="0">
              <a:solidFill>
                <a:srgbClr val="0000CC"/>
              </a:solidFill>
            </a:endParaRPr>
          </a:p>
          <a:p>
            <a:r>
              <a:rPr lang="en-US" sz="2400" dirty="0" smtClean="0">
                <a:solidFill>
                  <a:srgbClr val="0000CC"/>
                </a:solidFill>
              </a:rPr>
              <a:t>Backtracking implementations</a:t>
            </a:r>
            <a:r>
              <a:rPr lang="en-US" sz="2400" dirty="0" smtClean="0"/>
              <a:t>:</a:t>
            </a:r>
          </a:p>
          <a:p>
            <a:pPr marL="800100" lvl="1" indent="-342900">
              <a:buAutoNum type="arabicParenBoth"/>
            </a:pPr>
            <a:r>
              <a:rPr lang="en-US" sz="2000" b="1" dirty="0" smtClean="0"/>
              <a:t>Using recursive approach</a:t>
            </a:r>
          </a:p>
          <a:p>
            <a:pPr marL="800100" lvl="1" indent="-342900">
              <a:buAutoNum type="arabicParenBoth"/>
            </a:pPr>
            <a:r>
              <a:rPr lang="en-US" sz="2000" b="1" dirty="0" smtClean="0"/>
              <a:t>Using a generator which will generates values (CONFIGURATION) for checking constraints.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fld id="{FDA9B6B9-96A8-4CD6-84E7-2C29C9235926}" type="slidenum">
              <a:rPr lang="en-US"/>
              <a:pPr/>
              <a:t>42</a:t>
            </a:fld>
            <a:endParaRPr lang="en-US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r>
              <a:rPr lang="en-US" sz="2400" dirty="0" smtClean="0"/>
              <a:t>Backtracking Implementation: Recursive Approach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533400" y="893802"/>
            <a:ext cx="8001000" cy="5659398"/>
            <a:chOff x="609600" y="1066800"/>
            <a:chExt cx="8001000" cy="5659398"/>
          </a:xfrm>
        </p:grpSpPr>
        <p:sp>
          <p:nvSpPr>
            <p:cNvPr id="13" name="TextBox 12"/>
            <p:cNvSpPr txBox="1"/>
            <p:nvPr/>
          </p:nvSpPr>
          <p:spPr>
            <a:xfrm>
              <a:off x="609600" y="1093887"/>
              <a:ext cx="8001000" cy="5632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Procedure backtrack </a:t>
              </a:r>
              <a:r>
                <a:rPr lang="en-US" dirty="0" smtClean="0"/>
                <a:t>(</a:t>
              </a:r>
              <a:r>
                <a:rPr lang="en-US" b="1" dirty="0" smtClean="0">
                  <a:solidFill>
                    <a:srgbClr val="0000CC"/>
                  </a:solidFill>
                </a:rPr>
                <a:t>index</a:t>
              </a:r>
              <a:r>
                <a:rPr lang="en-US" dirty="0" smtClean="0"/>
                <a:t>, V, D, C, </a:t>
              </a:r>
              <a:r>
                <a:rPr lang="en-US" b="1" dirty="0" smtClean="0"/>
                <a:t>solutions</a:t>
              </a:r>
              <a:r>
                <a:rPr lang="en-US" dirty="0" smtClean="0"/>
                <a:t>)</a:t>
              </a:r>
            </a:p>
            <a:p>
              <a:r>
                <a:rPr lang="en-US" i="1" u="sng" dirty="0" smtClean="0"/>
                <a:t>Input</a:t>
              </a:r>
              <a:r>
                <a:rPr lang="en-US" dirty="0" smtClean="0"/>
                <a:t>: index, index of current variable</a:t>
              </a:r>
            </a:p>
            <a:p>
              <a:r>
                <a:rPr lang="en-US" b="1" dirty="0" smtClean="0">
                  <a:solidFill>
                    <a:srgbClr val="008000"/>
                  </a:solidFill>
                </a:rPr>
                <a:t>        V:</a:t>
              </a:r>
              <a:r>
                <a:rPr lang="en-US" dirty="0" smtClean="0"/>
                <a:t> Set of variables</a:t>
              </a:r>
            </a:p>
            <a:p>
              <a:r>
                <a:rPr lang="en-US" b="1" dirty="0" smtClean="0">
                  <a:solidFill>
                    <a:srgbClr val="008000"/>
                  </a:solidFill>
                </a:rPr>
                <a:t>        D:</a:t>
              </a:r>
              <a:r>
                <a:rPr lang="en-US" dirty="0" smtClean="0"/>
                <a:t> Set of domains of variables respectively</a:t>
              </a:r>
            </a:p>
            <a:p>
              <a:r>
                <a:rPr lang="en-US" dirty="0" smtClean="0"/>
                <a:t>        C: set of constraints</a:t>
              </a:r>
            </a:p>
            <a:p>
              <a:r>
                <a:rPr lang="en-US" i="1" u="sng" dirty="0" smtClean="0"/>
                <a:t>Output</a:t>
              </a:r>
              <a:r>
                <a:rPr lang="en-US" dirty="0" smtClean="0"/>
                <a:t>: </a:t>
              </a:r>
              <a:r>
                <a:rPr lang="en-US" b="1" dirty="0" smtClean="0"/>
                <a:t>solutions</a:t>
              </a:r>
            </a:p>
            <a:p>
              <a:r>
                <a:rPr lang="en-US" b="1" dirty="0" smtClean="0"/>
                <a:t>For</a:t>
              </a:r>
              <a:r>
                <a:rPr lang="en-US" dirty="0" smtClean="0"/>
                <a:t> each value in </a:t>
              </a:r>
              <a:r>
                <a:rPr lang="en-US" dirty="0" err="1" smtClean="0"/>
                <a:t>D</a:t>
              </a:r>
              <a:r>
                <a:rPr lang="en-US" baseline="-25000" dirty="0" err="1" smtClean="0"/>
                <a:t>index</a:t>
              </a:r>
              <a:r>
                <a:rPr lang="en-US" dirty="0" smtClean="0"/>
                <a:t> {</a:t>
              </a:r>
            </a:p>
            <a:p>
              <a:r>
                <a:rPr lang="en-US" dirty="0" smtClean="0"/>
                <a:t>     </a:t>
              </a:r>
              <a:r>
                <a:rPr lang="en-US" dirty="0" err="1" smtClean="0"/>
                <a:t>v</a:t>
              </a:r>
              <a:r>
                <a:rPr lang="en-US" baseline="-25000" dirty="0" err="1" smtClean="0"/>
                <a:t>index</a:t>
              </a:r>
              <a:r>
                <a:rPr lang="en-US" baseline="-25000" dirty="0" smtClean="0"/>
                <a:t> </a:t>
              </a:r>
              <a:r>
                <a:rPr lang="en-US" dirty="0" smtClean="0"/>
                <a:t>= value;</a:t>
              </a:r>
            </a:p>
            <a:p>
              <a:r>
                <a:rPr lang="en-US" dirty="0" smtClean="0"/>
                <a:t>     </a:t>
              </a:r>
              <a:r>
                <a:rPr lang="en-US" b="1" dirty="0" smtClean="0"/>
                <a:t>if</a:t>
              </a:r>
              <a:r>
                <a:rPr lang="en-US" dirty="0" smtClean="0"/>
                <a:t> (index = n-1) { //the last variable was assigned</a:t>
              </a:r>
            </a:p>
            <a:p>
              <a:r>
                <a:rPr lang="en-US" dirty="0" smtClean="0"/>
                <a:t>         </a:t>
              </a:r>
              <a:r>
                <a:rPr lang="en-US" b="1" dirty="0" smtClean="0"/>
                <a:t>if</a:t>
              </a:r>
              <a:r>
                <a:rPr lang="en-US" dirty="0" smtClean="0"/>
                <a:t> (new configuration satisfied C) // </a:t>
              </a:r>
              <a:r>
                <a:rPr lang="en-US" b="1" dirty="0" smtClean="0"/>
                <a:t>new solution is detected</a:t>
              </a:r>
            </a:p>
            <a:p>
              <a:r>
                <a:rPr lang="en-US" dirty="0" smtClean="0"/>
                <a:t>                Add new configuration to solutions</a:t>
              </a:r>
            </a:p>
            <a:p>
              <a:r>
                <a:rPr lang="en-US" dirty="0" smtClean="0"/>
                <a:t>     }</a:t>
              </a:r>
            </a:p>
            <a:p>
              <a:r>
                <a:rPr lang="en-US" dirty="0" smtClean="0"/>
                <a:t>     else </a:t>
              </a:r>
              <a:r>
                <a:rPr lang="en-US" b="1" dirty="0" smtClean="0">
                  <a:solidFill>
                    <a:srgbClr val="FF0000"/>
                  </a:solidFill>
                </a:rPr>
                <a:t>backtrack</a:t>
              </a:r>
              <a:r>
                <a:rPr lang="en-US" dirty="0" smtClean="0"/>
                <a:t> (</a:t>
              </a:r>
              <a:r>
                <a:rPr lang="en-US" b="1" dirty="0" smtClean="0">
                  <a:solidFill>
                    <a:srgbClr val="0000CC"/>
                  </a:solidFill>
                </a:rPr>
                <a:t>index+1</a:t>
              </a:r>
              <a:r>
                <a:rPr lang="en-US" dirty="0" smtClean="0"/>
                <a:t>, V, D, C, </a:t>
              </a:r>
              <a:r>
                <a:rPr lang="en-US" b="1" dirty="0" smtClean="0"/>
                <a:t>solutions</a:t>
              </a:r>
              <a:r>
                <a:rPr lang="en-US" dirty="0" smtClean="0"/>
                <a:t>) //</a:t>
              </a:r>
              <a:r>
                <a:rPr lang="en-US" i="1" u="sng" dirty="0" smtClean="0"/>
                <a:t> One-step backtracking</a:t>
              </a:r>
            </a:p>
            <a:p>
              <a:r>
                <a:rPr lang="en-US" dirty="0" smtClean="0"/>
                <a:t>}</a:t>
              </a:r>
            </a:p>
            <a:p>
              <a:endParaRPr lang="en-US" dirty="0" smtClean="0"/>
            </a:p>
            <a:p>
              <a:r>
                <a:rPr lang="en-US" b="1" dirty="0" smtClean="0">
                  <a:solidFill>
                    <a:srgbClr val="FF0000"/>
                  </a:solidFill>
                </a:rPr>
                <a:t>Procedure backtrack </a:t>
              </a:r>
              <a:r>
                <a:rPr lang="en-US" dirty="0" smtClean="0"/>
                <a:t>(V, D, C) {</a:t>
              </a:r>
            </a:p>
            <a:p>
              <a:r>
                <a:rPr lang="en-US" dirty="0" smtClean="0"/>
                <a:t>    </a:t>
              </a:r>
              <a:r>
                <a:rPr lang="en-US" b="1" dirty="0" smtClean="0"/>
                <a:t>solutions  = empty set;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b="1" dirty="0" smtClean="0">
                  <a:solidFill>
                    <a:srgbClr val="FF0000"/>
                  </a:solidFill>
                </a:rPr>
                <a:t>    backtrack </a:t>
              </a:r>
              <a:r>
                <a:rPr lang="en-US" dirty="0" smtClean="0"/>
                <a:t>(</a:t>
              </a:r>
              <a:r>
                <a:rPr lang="en-US" b="1" dirty="0" smtClean="0">
                  <a:solidFill>
                    <a:srgbClr val="0000CC"/>
                  </a:solidFill>
                </a:rPr>
                <a:t>0</a:t>
              </a:r>
              <a:r>
                <a:rPr lang="en-US" dirty="0" smtClean="0"/>
                <a:t>, V, D, C, </a:t>
              </a:r>
              <a:r>
                <a:rPr lang="en-US" b="1" dirty="0" smtClean="0"/>
                <a:t>solutions</a:t>
              </a:r>
              <a:r>
                <a:rPr lang="en-US" dirty="0" smtClean="0"/>
                <a:t>);</a:t>
              </a:r>
            </a:p>
            <a:p>
              <a:r>
                <a:rPr lang="en-US" b="1" dirty="0" smtClean="0"/>
                <a:t>    return solutions:</a:t>
              </a:r>
            </a:p>
            <a:p>
              <a:r>
                <a:rPr lang="en-US" dirty="0" smtClean="0"/>
                <a:t>}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019800" y="1066800"/>
              <a:ext cx="2514600" cy="923330"/>
            </a:xfrm>
            <a:prstGeom prst="rect">
              <a:avLst/>
            </a:prstGeom>
            <a:noFill/>
            <a:ln>
              <a:solidFill>
                <a:srgbClr val="0000C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00CC"/>
                  </a:solidFill>
                </a:rPr>
                <a:t>At a time, a variable is examined to assign a value to it</a:t>
              </a:r>
              <a:endParaRPr lang="en-US" b="1" dirty="0">
                <a:solidFill>
                  <a:srgbClr val="0000CC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81600" y="4800600"/>
              <a:ext cx="3429000" cy="646331"/>
            </a:xfrm>
            <a:prstGeom prst="rect">
              <a:avLst/>
            </a:prstGeom>
            <a:noFill/>
            <a:ln w="19050">
              <a:solidFill>
                <a:srgbClr val="0000CC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00CC"/>
                  </a:solidFill>
                </a:rPr>
                <a:t>Recursive implementation: Memory cost?  Time cost?</a:t>
              </a:r>
              <a:endParaRPr lang="en-US" b="1" dirty="0">
                <a:solidFill>
                  <a:srgbClr val="0000CC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733800" y="2362200"/>
            <a:ext cx="4724400" cy="533400"/>
            <a:chOff x="3733800" y="2362200"/>
            <a:chExt cx="4724400" cy="533400"/>
          </a:xfrm>
        </p:grpSpPr>
        <p:sp>
          <p:nvSpPr>
            <p:cNvPr id="10" name="Rectangle 9"/>
            <p:cNvSpPr/>
            <p:nvPr/>
          </p:nvSpPr>
          <p:spPr>
            <a:xfrm>
              <a:off x="4419600" y="2362200"/>
              <a:ext cx="6858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0000CC"/>
                  </a:solidFill>
                </a:rPr>
                <a:t>V1</a:t>
              </a:r>
              <a:endParaRPr lang="en-US" sz="1400" b="1" dirty="0">
                <a:solidFill>
                  <a:srgbClr val="0000CC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733800" y="2362200"/>
              <a:ext cx="6858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0000CC"/>
                  </a:solidFill>
                </a:rPr>
                <a:t>V0</a:t>
              </a:r>
              <a:endParaRPr lang="en-US" sz="1400" b="1" dirty="0">
                <a:solidFill>
                  <a:srgbClr val="0000CC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791200" y="2362200"/>
              <a:ext cx="6858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0000CC"/>
                  </a:solidFill>
                </a:rPr>
                <a:t>V…</a:t>
              </a:r>
              <a:endParaRPr lang="en-US" sz="1400" b="1" dirty="0">
                <a:solidFill>
                  <a:srgbClr val="0000CC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105400" y="2362200"/>
              <a:ext cx="6858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0000CC"/>
                  </a:solidFill>
                </a:rPr>
                <a:t>V2</a:t>
              </a:r>
              <a:endParaRPr lang="en-US" sz="1400" b="1" dirty="0">
                <a:solidFill>
                  <a:srgbClr val="0000CC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477000" y="2362200"/>
              <a:ext cx="9906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 smtClean="0">
                  <a:solidFill>
                    <a:srgbClr val="0000CC"/>
                  </a:solidFill>
                </a:rPr>
                <a:t>Vindex</a:t>
              </a:r>
              <a:endParaRPr lang="en-US" sz="1400" b="1" dirty="0">
                <a:solidFill>
                  <a:srgbClr val="0000CC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467600" y="2362200"/>
              <a:ext cx="9906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0000CC"/>
                  </a:solidFill>
                </a:rPr>
                <a:t>Vindex+1</a:t>
              </a:r>
              <a:endParaRPr lang="en-US" sz="1400" b="1" dirty="0">
                <a:solidFill>
                  <a:srgbClr val="0000CC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sz="3600" dirty="0" smtClean="0"/>
              <a:t>Demo: The Eight-Queen Problem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38D66F03-3627-42E0-B7BF-E999D522C90E}" type="slidenum">
              <a:rPr lang="en-US" smtClean="0"/>
              <a:pPr/>
              <a:t>43</a:t>
            </a:fld>
            <a:endParaRPr lang="en-US"/>
          </a:p>
        </p:txBody>
      </p:sp>
      <p:grpSp>
        <p:nvGrpSpPr>
          <p:cNvPr id="3" name="Group 168"/>
          <p:cNvGrpSpPr/>
          <p:nvPr/>
        </p:nvGrpSpPr>
        <p:grpSpPr>
          <a:xfrm>
            <a:off x="76200" y="990600"/>
            <a:ext cx="5562600" cy="5410200"/>
            <a:chOff x="1905000" y="1066800"/>
            <a:chExt cx="5562600" cy="5410200"/>
          </a:xfrm>
        </p:grpSpPr>
        <p:grpSp>
          <p:nvGrpSpPr>
            <p:cNvPr id="5" name="Group 107"/>
            <p:cNvGrpSpPr/>
            <p:nvPr/>
          </p:nvGrpSpPr>
          <p:grpSpPr>
            <a:xfrm>
              <a:off x="2133600" y="1371600"/>
              <a:ext cx="4876800" cy="4876800"/>
              <a:chOff x="2133600" y="1371600"/>
              <a:chExt cx="4876800" cy="4876800"/>
            </a:xfrm>
          </p:grpSpPr>
          <p:grpSp>
            <p:nvGrpSpPr>
              <p:cNvPr id="6" name="Group 83"/>
              <p:cNvGrpSpPr/>
              <p:nvPr/>
            </p:nvGrpSpPr>
            <p:grpSpPr>
              <a:xfrm>
                <a:off x="2133600" y="1371600"/>
                <a:ext cx="4876800" cy="4876800"/>
                <a:chOff x="1752600" y="1371600"/>
                <a:chExt cx="4876800" cy="4876800"/>
              </a:xfrm>
            </p:grpSpPr>
            <p:grpSp>
              <p:nvGrpSpPr>
                <p:cNvPr id="7" name="Group 15"/>
                <p:cNvGrpSpPr/>
                <p:nvPr/>
              </p:nvGrpSpPr>
              <p:grpSpPr>
                <a:xfrm>
                  <a:off x="1752600" y="1371600"/>
                  <a:ext cx="609600" cy="4876800"/>
                  <a:chOff x="1752600" y="1371600"/>
                  <a:chExt cx="609600" cy="4876800"/>
                </a:xfrm>
              </p:grpSpPr>
              <p:sp>
                <p:nvSpPr>
                  <p:cNvPr id="8" name="Rectangle 7"/>
                  <p:cNvSpPr/>
                  <p:nvPr/>
                </p:nvSpPr>
                <p:spPr>
                  <a:xfrm>
                    <a:off x="1752600" y="13716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" name="Rectangle 8"/>
                  <p:cNvSpPr/>
                  <p:nvPr/>
                </p:nvSpPr>
                <p:spPr>
                  <a:xfrm>
                    <a:off x="1752600" y="1981200"/>
                    <a:ext cx="609600" cy="6096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" name="Rectangle 9"/>
                  <p:cNvSpPr/>
                  <p:nvPr/>
                </p:nvSpPr>
                <p:spPr>
                  <a:xfrm>
                    <a:off x="1752600" y="25908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" name="Rectangle 10"/>
                  <p:cNvSpPr/>
                  <p:nvPr/>
                </p:nvSpPr>
                <p:spPr>
                  <a:xfrm>
                    <a:off x="1752600" y="3200400"/>
                    <a:ext cx="609600" cy="6096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Rectangle 11"/>
                  <p:cNvSpPr/>
                  <p:nvPr/>
                </p:nvSpPr>
                <p:spPr>
                  <a:xfrm>
                    <a:off x="1752600" y="38100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Rectangle 12"/>
                  <p:cNvSpPr/>
                  <p:nvPr/>
                </p:nvSpPr>
                <p:spPr>
                  <a:xfrm>
                    <a:off x="1752600" y="4419600"/>
                    <a:ext cx="609600" cy="6096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Rectangle 13"/>
                  <p:cNvSpPr/>
                  <p:nvPr/>
                </p:nvSpPr>
                <p:spPr>
                  <a:xfrm>
                    <a:off x="1752600" y="50292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Rectangle 14"/>
                  <p:cNvSpPr/>
                  <p:nvPr/>
                </p:nvSpPr>
                <p:spPr>
                  <a:xfrm>
                    <a:off x="1752600" y="5638800"/>
                    <a:ext cx="609600" cy="6096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" name="Group 16"/>
                <p:cNvGrpSpPr/>
                <p:nvPr/>
              </p:nvGrpSpPr>
              <p:grpSpPr>
                <a:xfrm>
                  <a:off x="2362200" y="1371600"/>
                  <a:ext cx="609600" cy="4876800"/>
                  <a:chOff x="1752600" y="1371600"/>
                  <a:chExt cx="609600" cy="4876800"/>
                </a:xfrm>
              </p:grpSpPr>
              <p:sp>
                <p:nvSpPr>
                  <p:cNvPr id="18" name="Rectangle 17"/>
                  <p:cNvSpPr/>
                  <p:nvPr/>
                </p:nvSpPr>
                <p:spPr>
                  <a:xfrm>
                    <a:off x="1752600" y="1371600"/>
                    <a:ext cx="609600" cy="6096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Rectangle 18"/>
                  <p:cNvSpPr/>
                  <p:nvPr/>
                </p:nvSpPr>
                <p:spPr>
                  <a:xfrm>
                    <a:off x="1752600" y="19812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Rectangle 19"/>
                  <p:cNvSpPr/>
                  <p:nvPr/>
                </p:nvSpPr>
                <p:spPr>
                  <a:xfrm>
                    <a:off x="1752600" y="2590800"/>
                    <a:ext cx="609600" cy="6096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Rectangle 20"/>
                  <p:cNvSpPr/>
                  <p:nvPr/>
                </p:nvSpPr>
                <p:spPr>
                  <a:xfrm>
                    <a:off x="1752600" y="32004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Rectangle 21"/>
                  <p:cNvSpPr/>
                  <p:nvPr/>
                </p:nvSpPr>
                <p:spPr>
                  <a:xfrm>
                    <a:off x="1752600" y="3810000"/>
                    <a:ext cx="609600" cy="6096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Rectangle 22"/>
                  <p:cNvSpPr/>
                  <p:nvPr/>
                </p:nvSpPr>
                <p:spPr>
                  <a:xfrm>
                    <a:off x="1752600" y="44196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Rectangle 23"/>
                  <p:cNvSpPr/>
                  <p:nvPr/>
                </p:nvSpPr>
                <p:spPr>
                  <a:xfrm>
                    <a:off x="1752600" y="5029200"/>
                    <a:ext cx="609600" cy="6096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Rectangle 24"/>
                  <p:cNvSpPr/>
                  <p:nvPr/>
                </p:nvSpPr>
                <p:spPr>
                  <a:xfrm>
                    <a:off x="1752600" y="56388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" name="Group 15"/>
                <p:cNvGrpSpPr/>
                <p:nvPr/>
              </p:nvGrpSpPr>
              <p:grpSpPr>
                <a:xfrm>
                  <a:off x="2971800" y="1371600"/>
                  <a:ext cx="609600" cy="4876800"/>
                  <a:chOff x="1752600" y="1371600"/>
                  <a:chExt cx="609600" cy="4876800"/>
                </a:xfrm>
              </p:grpSpPr>
              <p:sp>
                <p:nvSpPr>
                  <p:cNvPr id="38" name="Rectangle 37"/>
                  <p:cNvSpPr/>
                  <p:nvPr/>
                </p:nvSpPr>
                <p:spPr>
                  <a:xfrm>
                    <a:off x="1752600" y="13716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Rectangle 38"/>
                  <p:cNvSpPr/>
                  <p:nvPr/>
                </p:nvSpPr>
                <p:spPr>
                  <a:xfrm>
                    <a:off x="1752600" y="1981200"/>
                    <a:ext cx="609600" cy="6096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Rectangle 39"/>
                  <p:cNvSpPr/>
                  <p:nvPr/>
                </p:nvSpPr>
                <p:spPr>
                  <a:xfrm>
                    <a:off x="1752600" y="25908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Rectangle 40"/>
                  <p:cNvSpPr/>
                  <p:nvPr/>
                </p:nvSpPr>
                <p:spPr>
                  <a:xfrm>
                    <a:off x="1752600" y="3200400"/>
                    <a:ext cx="609600" cy="6096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Rectangle 41"/>
                  <p:cNvSpPr/>
                  <p:nvPr/>
                </p:nvSpPr>
                <p:spPr>
                  <a:xfrm>
                    <a:off x="1752600" y="38100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" name="Rectangle 42"/>
                  <p:cNvSpPr/>
                  <p:nvPr/>
                </p:nvSpPr>
                <p:spPr>
                  <a:xfrm>
                    <a:off x="1752600" y="4419600"/>
                    <a:ext cx="609600" cy="6096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" name="Rectangle 43"/>
                  <p:cNvSpPr/>
                  <p:nvPr/>
                </p:nvSpPr>
                <p:spPr>
                  <a:xfrm>
                    <a:off x="1752600" y="50292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" name="Rectangle 44"/>
                  <p:cNvSpPr/>
                  <p:nvPr/>
                </p:nvSpPr>
                <p:spPr>
                  <a:xfrm>
                    <a:off x="1752600" y="5638800"/>
                    <a:ext cx="609600" cy="6096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6" name="Group 16"/>
                <p:cNvGrpSpPr/>
                <p:nvPr/>
              </p:nvGrpSpPr>
              <p:grpSpPr>
                <a:xfrm>
                  <a:off x="3581400" y="1371600"/>
                  <a:ext cx="609600" cy="4876800"/>
                  <a:chOff x="1752600" y="1371600"/>
                  <a:chExt cx="609600" cy="4876800"/>
                </a:xfrm>
              </p:grpSpPr>
              <p:sp>
                <p:nvSpPr>
                  <p:cNvPr id="30" name="Rectangle 29"/>
                  <p:cNvSpPr/>
                  <p:nvPr/>
                </p:nvSpPr>
                <p:spPr>
                  <a:xfrm>
                    <a:off x="1752600" y="1371600"/>
                    <a:ext cx="609600" cy="6096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Rectangle 30"/>
                  <p:cNvSpPr/>
                  <p:nvPr/>
                </p:nvSpPr>
                <p:spPr>
                  <a:xfrm>
                    <a:off x="1752600" y="19812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Rectangle 31"/>
                  <p:cNvSpPr/>
                  <p:nvPr/>
                </p:nvSpPr>
                <p:spPr>
                  <a:xfrm>
                    <a:off x="1752600" y="2590800"/>
                    <a:ext cx="609600" cy="6096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Rectangle 32"/>
                  <p:cNvSpPr/>
                  <p:nvPr/>
                </p:nvSpPr>
                <p:spPr>
                  <a:xfrm>
                    <a:off x="1752600" y="32004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" name="Rectangle 33"/>
                  <p:cNvSpPr/>
                  <p:nvPr/>
                </p:nvSpPr>
                <p:spPr>
                  <a:xfrm>
                    <a:off x="1752600" y="3810000"/>
                    <a:ext cx="609600" cy="6096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" name="Rectangle 34"/>
                  <p:cNvSpPr/>
                  <p:nvPr/>
                </p:nvSpPr>
                <p:spPr>
                  <a:xfrm>
                    <a:off x="1752600" y="44196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Rectangle 35"/>
                  <p:cNvSpPr/>
                  <p:nvPr/>
                </p:nvSpPr>
                <p:spPr>
                  <a:xfrm>
                    <a:off x="1752600" y="5029200"/>
                    <a:ext cx="609600" cy="6096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Rectangle 36"/>
                  <p:cNvSpPr/>
                  <p:nvPr/>
                </p:nvSpPr>
                <p:spPr>
                  <a:xfrm>
                    <a:off x="1752600" y="56388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7" name="Group 15"/>
                <p:cNvGrpSpPr/>
                <p:nvPr/>
              </p:nvGrpSpPr>
              <p:grpSpPr>
                <a:xfrm>
                  <a:off x="4191000" y="1371600"/>
                  <a:ext cx="609600" cy="4876800"/>
                  <a:chOff x="1752600" y="1371600"/>
                  <a:chExt cx="609600" cy="4876800"/>
                </a:xfrm>
              </p:grpSpPr>
              <p:sp>
                <p:nvSpPr>
                  <p:cNvPr id="57" name="Rectangle 56"/>
                  <p:cNvSpPr/>
                  <p:nvPr/>
                </p:nvSpPr>
                <p:spPr>
                  <a:xfrm>
                    <a:off x="1752600" y="13716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" name="Rectangle 57"/>
                  <p:cNvSpPr/>
                  <p:nvPr/>
                </p:nvSpPr>
                <p:spPr>
                  <a:xfrm>
                    <a:off x="1752600" y="1981200"/>
                    <a:ext cx="609600" cy="6096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" name="Rectangle 58"/>
                  <p:cNvSpPr/>
                  <p:nvPr/>
                </p:nvSpPr>
                <p:spPr>
                  <a:xfrm>
                    <a:off x="1752600" y="25908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" name="Rectangle 59"/>
                  <p:cNvSpPr/>
                  <p:nvPr/>
                </p:nvSpPr>
                <p:spPr>
                  <a:xfrm>
                    <a:off x="1752600" y="3200400"/>
                    <a:ext cx="609600" cy="6096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" name="Rectangle 60"/>
                  <p:cNvSpPr/>
                  <p:nvPr/>
                </p:nvSpPr>
                <p:spPr>
                  <a:xfrm>
                    <a:off x="1752600" y="38100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" name="Rectangle 61"/>
                  <p:cNvSpPr/>
                  <p:nvPr/>
                </p:nvSpPr>
                <p:spPr>
                  <a:xfrm>
                    <a:off x="1752600" y="4419600"/>
                    <a:ext cx="609600" cy="6096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" name="Rectangle 62"/>
                  <p:cNvSpPr/>
                  <p:nvPr/>
                </p:nvSpPr>
                <p:spPr>
                  <a:xfrm>
                    <a:off x="1752600" y="50292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" name="Rectangle 63"/>
                  <p:cNvSpPr/>
                  <p:nvPr/>
                </p:nvSpPr>
                <p:spPr>
                  <a:xfrm>
                    <a:off x="1752600" y="5638800"/>
                    <a:ext cx="609600" cy="6096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" name="Group 16"/>
                <p:cNvGrpSpPr/>
                <p:nvPr/>
              </p:nvGrpSpPr>
              <p:grpSpPr>
                <a:xfrm>
                  <a:off x="4800600" y="1371600"/>
                  <a:ext cx="609600" cy="4876800"/>
                  <a:chOff x="1752600" y="1371600"/>
                  <a:chExt cx="609600" cy="4876800"/>
                </a:xfrm>
              </p:grpSpPr>
              <p:sp>
                <p:nvSpPr>
                  <p:cNvPr id="49" name="Rectangle 48"/>
                  <p:cNvSpPr/>
                  <p:nvPr/>
                </p:nvSpPr>
                <p:spPr>
                  <a:xfrm>
                    <a:off x="1752600" y="1371600"/>
                    <a:ext cx="609600" cy="6096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" name="Rectangle 49"/>
                  <p:cNvSpPr/>
                  <p:nvPr/>
                </p:nvSpPr>
                <p:spPr>
                  <a:xfrm>
                    <a:off x="1752600" y="19812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" name="Rectangle 50"/>
                  <p:cNvSpPr/>
                  <p:nvPr/>
                </p:nvSpPr>
                <p:spPr>
                  <a:xfrm>
                    <a:off x="1752600" y="2590800"/>
                    <a:ext cx="609600" cy="6096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" name="Rectangle 51"/>
                  <p:cNvSpPr/>
                  <p:nvPr/>
                </p:nvSpPr>
                <p:spPr>
                  <a:xfrm>
                    <a:off x="1752600" y="32004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Rectangle 52"/>
                  <p:cNvSpPr/>
                  <p:nvPr/>
                </p:nvSpPr>
                <p:spPr>
                  <a:xfrm>
                    <a:off x="1752600" y="3810000"/>
                    <a:ext cx="609600" cy="6096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" name="Rectangle 53"/>
                  <p:cNvSpPr/>
                  <p:nvPr/>
                </p:nvSpPr>
                <p:spPr>
                  <a:xfrm>
                    <a:off x="1752600" y="44196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" name="Rectangle 54"/>
                  <p:cNvSpPr/>
                  <p:nvPr/>
                </p:nvSpPr>
                <p:spPr>
                  <a:xfrm>
                    <a:off x="1752600" y="5029200"/>
                    <a:ext cx="609600" cy="6096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" name="Rectangle 55"/>
                  <p:cNvSpPr/>
                  <p:nvPr/>
                </p:nvSpPr>
                <p:spPr>
                  <a:xfrm>
                    <a:off x="1752600" y="56388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9" name="Group 15"/>
                <p:cNvGrpSpPr/>
                <p:nvPr/>
              </p:nvGrpSpPr>
              <p:grpSpPr>
                <a:xfrm>
                  <a:off x="5410200" y="1371600"/>
                  <a:ext cx="609600" cy="4876800"/>
                  <a:chOff x="1752600" y="1371600"/>
                  <a:chExt cx="609600" cy="4876800"/>
                </a:xfrm>
              </p:grpSpPr>
              <p:sp>
                <p:nvSpPr>
                  <p:cNvPr id="76" name="Rectangle 75"/>
                  <p:cNvSpPr/>
                  <p:nvPr/>
                </p:nvSpPr>
                <p:spPr>
                  <a:xfrm>
                    <a:off x="1752600" y="13716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" name="Rectangle 76"/>
                  <p:cNvSpPr/>
                  <p:nvPr/>
                </p:nvSpPr>
                <p:spPr>
                  <a:xfrm>
                    <a:off x="1752600" y="1981200"/>
                    <a:ext cx="609600" cy="6096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" name="Rectangle 77"/>
                  <p:cNvSpPr/>
                  <p:nvPr/>
                </p:nvSpPr>
                <p:spPr>
                  <a:xfrm>
                    <a:off x="1752600" y="25908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" name="Rectangle 78"/>
                  <p:cNvSpPr/>
                  <p:nvPr/>
                </p:nvSpPr>
                <p:spPr>
                  <a:xfrm>
                    <a:off x="1752600" y="3200400"/>
                    <a:ext cx="609600" cy="6096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" name="Rectangle 79"/>
                  <p:cNvSpPr/>
                  <p:nvPr/>
                </p:nvSpPr>
                <p:spPr>
                  <a:xfrm>
                    <a:off x="1752600" y="38100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" name="Rectangle 80"/>
                  <p:cNvSpPr/>
                  <p:nvPr/>
                </p:nvSpPr>
                <p:spPr>
                  <a:xfrm>
                    <a:off x="1752600" y="4419600"/>
                    <a:ext cx="609600" cy="6096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" name="Rectangle 81"/>
                  <p:cNvSpPr/>
                  <p:nvPr/>
                </p:nvSpPr>
                <p:spPr>
                  <a:xfrm>
                    <a:off x="1752600" y="50292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3" name="Rectangle 82"/>
                  <p:cNvSpPr/>
                  <p:nvPr/>
                </p:nvSpPr>
                <p:spPr>
                  <a:xfrm>
                    <a:off x="1752600" y="5638800"/>
                    <a:ext cx="609600" cy="6096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6" name="Group 16"/>
                <p:cNvGrpSpPr/>
                <p:nvPr/>
              </p:nvGrpSpPr>
              <p:grpSpPr>
                <a:xfrm>
                  <a:off x="6019800" y="1371600"/>
                  <a:ext cx="609600" cy="4876800"/>
                  <a:chOff x="1752600" y="1371600"/>
                  <a:chExt cx="609600" cy="4876800"/>
                </a:xfrm>
              </p:grpSpPr>
              <p:sp>
                <p:nvSpPr>
                  <p:cNvPr id="68" name="Rectangle 67"/>
                  <p:cNvSpPr/>
                  <p:nvPr/>
                </p:nvSpPr>
                <p:spPr>
                  <a:xfrm>
                    <a:off x="1752600" y="1371600"/>
                    <a:ext cx="609600" cy="6096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" name="Rectangle 68"/>
                  <p:cNvSpPr/>
                  <p:nvPr/>
                </p:nvSpPr>
                <p:spPr>
                  <a:xfrm>
                    <a:off x="1752600" y="19812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" name="Rectangle 69"/>
                  <p:cNvSpPr/>
                  <p:nvPr/>
                </p:nvSpPr>
                <p:spPr>
                  <a:xfrm>
                    <a:off x="1752600" y="2590800"/>
                    <a:ext cx="609600" cy="6096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" name="Rectangle 70"/>
                  <p:cNvSpPr/>
                  <p:nvPr/>
                </p:nvSpPr>
                <p:spPr>
                  <a:xfrm>
                    <a:off x="1752600" y="32004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" name="Rectangle 71"/>
                  <p:cNvSpPr/>
                  <p:nvPr/>
                </p:nvSpPr>
                <p:spPr>
                  <a:xfrm>
                    <a:off x="1752600" y="3810000"/>
                    <a:ext cx="609600" cy="6096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" name="Rectangle 72"/>
                  <p:cNvSpPr/>
                  <p:nvPr/>
                </p:nvSpPr>
                <p:spPr>
                  <a:xfrm>
                    <a:off x="1752600" y="44196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" name="Rectangle 73"/>
                  <p:cNvSpPr/>
                  <p:nvPr/>
                </p:nvSpPr>
                <p:spPr>
                  <a:xfrm>
                    <a:off x="1752600" y="5029200"/>
                    <a:ext cx="609600" cy="6096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" name="Rectangle 74"/>
                  <p:cNvSpPr/>
                  <p:nvPr/>
                </p:nvSpPr>
                <p:spPr>
                  <a:xfrm>
                    <a:off x="1752600" y="56388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pic>
            <p:nvPicPr>
              <p:cNvPr id="94" name="Picture 93"/>
              <p:cNvPicPr/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48200" y="5105400"/>
                <a:ext cx="4699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0" name="Picture 99"/>
              <p:cNvPicPr/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209800" y="3276600"/>
                <a:ext cx="4699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1" name="Picture 100"/>
              <p:cNvPicPr/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854700" y="2667000"/>
                <a:ext cx="4699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2" name="Picture 101"/>
              <p:cNvPicPr/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6464300" y="3886200"/>
                <a:ext cx="4699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3" name="Picture 102"/>
              <p:cNvPicPr/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416300" y="5715000"/>
                <a:ext cx="4699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4" name="Picture 103"/>
              <p:cNvPicPr/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806700" y="4495800"/>
                <a:ext cx="4699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6" name="Picture 105"/>
              <p:cNvPicPr/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257800" y="1447800"/>
                <a:ext cx="4699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7" name="Picture 106"/>
              <p:cNvPicPr/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038600" y="2057400"/>
                <a:ext cx="4699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cxnSp>
          <p:nvCxnSpPr>
            <p:cNvPr id="110" name="Straight Connector 109"/>
            <p:cNvCxnSpPr/>
            <p:nvPr/>
          </p:nvCxnSpPr>
          <p:spPr>
            <a:xfrm flipV="1">
              <a:off x="1905000" y="1066800"/>
              <a:ext cx="2971800" cy="28956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V="1">
              <a:off x="1905000" y="1066800"/>
              <a:ext cx="3581400" cy="35052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V="1">
              <a:off x="1981200" y="1143000"/>
              <a:ext cx="4038600" cy="39624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V="1">
              <a:off x="1981200" y="1219200"/>
              <a:ext cx="4572000" cy="4572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flipV="1">
              <a:off x="1905000" y="1219200"/>
              <a:ext cx="5257800" cy="51816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V="1">
              <a:off x="2590800" y="1600200"/>
              <a:ext cx="4800600" cy="48006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V="1">
              <a:off x="3124200" y="2133600"/>
              <a:ext cx="4343400" cy="43434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V="1">
              <a:off x="3733800" y="2971800"/>
              <a:ext cx="3429000" cy="35052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flipV="1">
              <a:off x="4343400" y="3657600"/>
              <a:ext cx="2819400" cy="28194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flipV="1">
              <a:off x="4953000" y="4191000"/>
              <a:ext cx="2286000" cy="2286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flipV="1">
              <a:off x="5562600" y="4876800"/>
              <a:ext cx="1600200" cy="16002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flipH="1" flipV="1">
              <a:off x="1905000" y="2286000"/>
              <a:ext cx="4114800" cy="4191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flipH="1" flipV="1">
              <a:off x="1981200" y="3048000"/>
              <a:ext cx="3429000" cy="3429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flipH="1" flipV="1">
              <a:off x="1905000" y="3581400"/>
              <a:ext cx="2895600" cy="28956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flipH="1" flipV="1">
              <a:off x="1905000" y="4191000"/>
              <a:ext cx="2286000" cy="2286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flipH="1" flipV="1">
              <a:off x="3124200" y="1143000"/>
              <a:ext cx="4038600" cy="40386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flipH="1" flipV="1">
              <a:off x="3733800" y="1143000"/>
              <a:ext cx="3505200" cy="35052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flipH="1" flipV="1">
              <a:off x="4343400" y="1143000"/>
              <a:ext cx="2895600" cy="28956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flipH="1" flipV="1">
              <a:off x="4953000" y="1143000"/>
              <a:ext cx="2209800" cy="2209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0" name="TextBox 169"/>
          <p:cNvSpPr txBox="1"/>
          <p:nvPr/>
        </p:nvSpPr>
        <p:spPr>
          <a:xfrm>
            <a:off x="5638800" y="1143000"/>
            <a:ext cx="3505200" cy="3888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With size=8, </a:t>
            </a:r>
            <a:r>
              <a:rPr lang="en-US" sz="2000" dirty="0" smtClean="0">
                <a:sym typeface="Wingdings" pitchFamily="2" charset="2"/>
              </a:rPr>
              <a:t> 64 cells</a:t>
            </a:r>
            <a:endParaRPr lang="en-US" sz="2000" dirty="0" smtClean="0"/>
          </a:p>
          <a:p>
            <a:r>
              <a:rPr lang="en-US" sz="2000" dirty="0" smtClean="0"/>
              <a:t>No. of queens = 8</a:t>
            </a:r>
          </a:p>
          <a:p>
            <a:r>
              <a:rPr lang="en-US" sz="2000" dirty="0" smtClean="0"/>
              <a:t>Complexity: 64</a:t>
            </a:r>
            <a:r>
              <a:rPr lang="en-US" sz="2000" baseline="30000" dirty="0" smtClean="0"/>
              <a:t>8</a:t>
            </a:r>
          </a:p>
          <a:p>
            <a:endParaRPr lang="en-US" sz="2000" baseline="30000" dirty="0" smtClean="0"/>
          </a:p>
          <a:p>
            <a:r>
              <a:rPr lang="en-US" sz="2000" baseline="30000" dirty="0" smtClean="0"/>
              <a:t>(64.63.62.61.60,59.58.57)</a:t>
            </a:r>
          </a:p>
          <a:p>
            <a:pPr>
              <a:buFont typeface="Wingdings"/>
              <a:buChar char="è"/>
            </a:pPr>
            <a:r>
              <a:rPr lang="en-US" sz="2000" dirty="0" smtClean="0">
                <a:solidFill>
                  <a:srgbClr val="FF0000"/>
                </a:solidFill>
                <a:sym typeface="Wingdings" pitchFamily="2" charset="2"/>
              </a:rPr>
              <a:t>We need a very  very long time to find all solutions of the problem using greedy algorithm (our generator)</a:t>
            </a:r>
          </a:p>
          <a:p>
            <a:pPr>
              <a:buFont typeface="Wingdings"/>
              <a:buChar char="è"/>
            </a:pP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smtClean="0">
                <a:solidFill>
                  <a:srgbClr val="0000CC"/>
                </a:solidFill>
                <a:sym typeface="Wingdings" pitchFamily="2" charset="2"/>
              </a:rPr>
              <a:t>We should use recursive backtracking approach and stop immediately when a solution is detected</a:t>
            </a:r>
            <a:r>
              <a:rPr lang="en-US" sz="2000" dirty="0" smtClean="0">
                <a:sym typeface="Wingdings" pitchFamily="2" charset="2"/>
              </a:rPr>
              <a:t>.</a:t>
            </a: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4953000"/>
            <a:ext cx="2066925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3925" y="1066800"/>
            <a:ext cx="7305675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sz="3600" dirty="0" smtClean="0"/>
              <a:t>Demo: The Eight-Queen Problem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38D66F03-3627-42E0-B7BF-E999D522C90E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1040130"/>
            <a:ext cx="3390900" cy="1017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638800" y="4971871"/>
            <a:ext cx="3200400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On the same row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dx</a:t>
            </a:r>
            <a:r>
              <a:rPr lang="en-US" dirty="0" smtClean="0">
                <a:sym typeface="Wingdings" pitchFamily="2" charset="2"/>
              </a:rPr>
              <a:t>=0</a:t>
            </a:r>
          </a:p>
          <a:p>
            <a:r>
              <a:rPr lang="en-US" dirty="0" smtClean="0"/>
              <a:t>On the same column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dy</a:t>
            </a:r>
            <a:r>
              <a:rPr lang="en-US" dirty="0" smtClean="0">
                <a:sym typeface="Wingdings" pitchFamily="2" charset="2"/>
              </a:rPr>
              <a:t>=0</a:t>
            </a:r>
          </a:p>
          <a:p>
            <a:r>
              <a:rPr lang="en-US" dirty="0" smtClean="0"/>
              <a:t>On the diagonal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dx</a:t>
            </a:r>
            <a:r>
              <a:rPr lang="en-US" dirty="0" smtClean="0">
                <a:sym typeface="Wingdings" pitchFamily="2" charset="2"/>
              </a:rPr>
              <a:t>=</a:t>
            </a:r>
            <a:r>
              <a:rPr lang="en-US" dirty="0" err="1" smtClean="0">
                <a:sym typeface="Wingdings" pitchFamily="2" charset="2"/>
              </a:rPr>
              <a:t>dy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334000" y="4724400"/>
            <a:ext cx="3048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838200"/>
            <a:ext cx="7629525" cy="550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r>
              <a:rPr lang="en-US" sz="3600" dirty="0" smtClean="0"/>
              <a:t>Demo: The Eight-Queen Problem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38D66F03-3627-42E0-B7BF-E999D522C90E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685800"/>
            <a:ext cx="2992822" cy="866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10"/>
          <p:cNvGrpSpPr/>
          <p:nvPr/>
        </p:nvGrpSpPr>
        <p:grpSpPr>
          <a:xfrm>
            <a:off x="4800600" y="5791200"/>
            <a:ext cx="3733800" cy="533400"/>
            <a:chOff x="5257800" y="3352800"/>
            <a:chExt cx="3733800" cy="533400"/>
          </a:xfrm>
        </p:grpSpPr>
        <p:sp>
          <p:nvSpPr>
            <p:cNvPr id="6" name="Rectangle 5"/>
            <p:cNvSpPr/>
            <p:nvPr/>
          </p:nvSpPr>
          <p:spPr>
            <a:xfrm>
              <a:off x="5943600" y="3352800"/>
              <a:ext cx="6858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0000CC"/>
                  </a:solidFill>
                </a:rPr>
                <a:t>Q1</a:t>
              </a:r>
              <a:endParaRPr lang="en-US" sz="1400" b="1" dirty="0">
                <a:solidFill>
                  <a:srgbClr val="0000CC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257800" y="3352800"/>
              <a:ext cx="6858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0000CC"/>
                  </a:solidFill>
                </a:rPr>
                <a:t>Q0</a:t>
              </a:r>
              <a:endParaRPr lang="en-US" sz="1400" b="1" dirty="0">
                <a:solidFill>
                  <a:srgbClr val="0000CC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315200" y="3352800"/>
              <a:ext cx="6858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0000CC"/>
                  </a:solidFill>
                </a:rPr>
                <a:t>Q…</a:t>
              </a:r>
              <a:endParaRPr lang="en-US" sz="1400" b="1" dirty="0">
                <a:solidFill>
                  <a:srgbClr val="0000CC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629400" y="3352800"/>
              <a:ext cx="6858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0000CC"/>
                  </a:solidFill>
                </a:rPr>
                <a:t>Q2</a:t>
              </a:r>
              <a:endParaRPr lang="en-US" sz="1400" b="1" dirty="0">
                <a:solidFill>
                  <a:srgbClr val="0000CC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001000" y="3352800"/>
              <a:ext cx="9906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 smtClean="0">
                  <a:solidFill>
                    <a:srgbClr val="0000CC"/>
                  </a:solidFill>
                </a:rPr>
                <a:t>Qindex</a:t>
              </a:r>
              <a:endParaRPr lang="en-US" sz="1400" b="1" dirty="0">
                <a:solidFill>
                  <a:srgbClr val="0000CC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962025"/>
            <a:ext cx="7353300" cy="551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sz="3600" dirty="0" smtClean="0"/>
              <a:t>Demo: The Eight-Queen Problem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38D66F03-3627-42E0-B7BF-E999D522C90E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1247776"/>
            <a:ext cx="2795486" cy="80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6932" y="5387918"/>
            <a:ext cx="8844668" cy="1165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38200"/>
            <a:ext cx="7905750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sz="3600" dirty="0" smtClean="0"/>
              <a:t>Demo: The Eight-Queen Problem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38D66F03-3627-42E0-B7BF-E999D522C90E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9800" y="2286000"/>
            <a:ext cx="2657460" cy="76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38924" y="3962400"/>
            <a:ext cx="2200276" cy="18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fld id="{FDA9B6B9-96A8-4CD6-84E7-2C29C9235926}" type="slidenum">
              <a:rPr lang="en-US"/>
              <a:pPr/>
              <a:t>48</a:t>
            </a:fld>
            <a:endParaRPr lang="en-US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848600" cy="639762"/>
          </a:xfrm>
        </p:spPr>
        <p:txBody>
          <a:bodyPr/>
          <a:lstStyle/>
          <a:p>
            <a:r>
              <a:rPr lang="en-US" sz="2400" dirty="0" smtClean="0"/>
              <a:t>Backtracking Implementation: Generator Approach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000" dirty="0" smtClean="0"/>
              <a:t>Generator in the Product consulting Problem</a:t>
            </a:r>
            <a:endParaRPr lang="en-US" sz="2800" dirty="0"/>
          </a:p>
        </p:txBody>
      </p:sp>
      <p:grpSp>
        <p:nvGrpSpPr>
          <p:cNvPr id="86" name="Group 85"/>
          <p:cNvGrpSpPr/>
          <p:nvPr/>
        </p:nvGrpSpPr>
        <p:grpSpPr>
          <a:xfrm>
            <a:off x="152400" y="1219200"/>
            <a:ext cx="8991600" cy="5030926"/>
            <a:chOff x="152400" y="1219200"/>
            <a:chExt cx="8991600" cy="5030926"/>
          </a:xfrm>
        </p:grpSpPr>
        <p:grpSp>
          <p:nvGrpSpPr>
            <p:cNvPr id="94" name="Group 93"/>
            <p:cNvGrpSpPr/>
            <p:nvPr/>
          </p:nvGrpSpPr>
          <p:grpSpPr>
            <a:xfrm>
              <a:off x="152400" y="1219200"/>
              <a:ext cx="8991600" cy="5030926"/>
              <a:chOff x="152400" y="1219200"/>
              <a:chExt cx="8991600" cy="5030926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371600" y="1219200"/>
                <a:ext cx="9144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rgbClr val="FF0000"/>
                    </a:solidFill>
                  </a:rPr>
                  <a:t>tvDom</a:t>
                </a:r>
                <a:endParaRPr lang="en-US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371600" y="1524000"/>
                <a:ext cx="914400" cy="152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rgbClr val="FF0000"/>
                    </a:solidFill>
                  </a:rPr>
                  <a:t>TV1</a:t>
                </a:r>
              </a:p>
              <a:p>
                <a:pPr algn="ctr"/>
                <a:r>
                  <a:rPr lang="en-US" sz="1600" dirty="0" smtClean="0">
                    <a:solidFill>
                      <a:srgbClr val="FF0000"/>
                    </a:solidFill>
                  </a:rPr>
                  <a:t>TV2</a:t>
                </a:r>
              </a:p>
              <a:p>
                <a:pPr algn="ctr"/>
                <a:r>
                  <a:rPr lang="en-US" sz="1600" dirty="0" smtClean="0">
                    <a:solidFill>
                      <a:srgbClr val="FF0000"/>
                    </a:solidFill>
                  </a:rPr>
                  <a:t>TV3</a:t>
                </a:r>
              </a:p>
              <a:p>
                <a:pPr algn="ctr"/>
                <a:r>
                  <a:rPr lang="en-US" sz="1600" dirty="0" smtClean="0">
                    <a:solidFill>
                      <a:srgbClr val="FF0000"/>
                    </a:solidFill>
                  </a:rPr>
                  <a:t>TV4</a:t>
                </a:r>
              </a:p>
              <a:p>
                <a:pPr algn="ctr"/>
                <a:r>
                  <a:rPr lang="en-US" sz="1600" dirty="0" smtClean="0">
                    <a:solidFill>
                      <a:srgbClr val="FF0000"/>
                    </a:solidFill>
                  </a:rPr>
                  <a:t>TV5</a:t>
                </a:r>
              </a:p>
              <a:p>
                <a:pPr algn="ctr"/>
                <a:r>
                  <a:rPr lang="en-US" sz="1600" dirty="0" smtClean="0">
                    <a:solidFill>
                      <a:srgbClr val="FF0000"/>
                    </a:solidFill>
                  </a:rPr>
                  <a:t>TV6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066800" y="1524000"/>
                <a:ext cx="381000" cy="1524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0</a:t>
                </a:r>
              </a:p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1</a:t>
                </a:r>
              </a:p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2</a:t>
                </a:r>
              </a:p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3</a:t>
                </a:r>
              </a:p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4</a:t>
                </a:r>
              </a:p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5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286000" y="1219200"/>
                <a:ext cx="9144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rgbClr val="FF0000"/>
                    </a:solidFill>
                  </a:rPr>
                  <a:t>tvDom</a:t>
                </a:r>
                <a:endParaRPr lang="en-US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286000" y="1524000"/>
                <a:ext cx="914400" cy="152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rgbClr val="FF0000"/>
                    </a:solidFill>
                  </a:rPr>
                  <a:t>TV1</a:t>
                </a:r>
              </a:p>
              <a:p>
                <a:pPr algn="ctr"/>
                <a:r>
                  <a:rPr lang="en-US" sz="1600" dirty="0" smtClean="0">
                    <a:solidFill>
                      <a:srgbClr val="FF0000"/>
                    </a:solidFill>
                  </a:rPr>
                  <a:t>TV2</a:t>
                </a:r>
              </a:p>
              <a:p>
                <a:pPr algn="ctr"/>
                <a:r>
                  <a:rPr lang="en-US" sz="1600" dirty="0" smtClean="0">
                    <a:solidFill>
                      <a:srgbClr val="FF0000"/>
                    </a:solidFill>
                  </a:rPr>
                  <a:t>TV3</a:t>
                </a:r>
              </a:p>
              <a:p>
                <a:pPr algn="ctr"/>
                <a:r>
                  <a:rPr lang="en-US" sz="1600" dirty="0" smtClean="0">
                    <a:solidFill>
                      <a:srgbClr val="FF0000"/>
                    </a:solidFill>
                  </a:rPr>
                  <a:t>TV4</a:t>
                </a:r>
              </a:p>
              <a:p>
                <a:pPr algn="ctr"/>
                <a:r>
                  <a:rPr lang="en-US" sz="1600" dirty="0" smtClean="0">
                    <a:solidFill>
                      <a:srgbClr val="FF0000"/>
                    </a:solidFill>
                  </a:rPr>
                  <a:t>TV5</a:t>
                </a:r>
              </a:p>
              <a:p>
                <a:pPr algn="ctr"/>
                <a:r>
                  <a:rPr lang="en-US" sz="1600" dirty="0" smtClean="0">
                    <a:solidFill>
                      <a:srgbClr val="FF0000"/>
                    </a:solidFill>
                  </a:rPr>
                  <a:t>TV6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200400" y="1219200"/>
                <a:ext cx="9144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rgbClr val="FF0000"/>
                    </a:solidFill>
                  </a:rPr>
                  <a:t>tvDom</a:t>
                </a:r>
                <a:endParaRPr lang="en-US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200400" y="1524000"/>
                <a:ext cx="914400" cy="152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rgbClr val="FF0000"/>
                    </a:solidFill>
                  </a:rPr>
                  <a:t>TV1</a:t>
                </a:r>
              </a:p>
              <a:p>
                <a:pPr algn="ctr"/>
                <a:r>
                  <a:rPr lang="en-US" sz="1600" dirty="0" smtClean="0">
                    <a:solidFill>
                      <a:srgbClr val="FF0000"/>
                    </a:solidFill>
                  </a:rPr>
                  <a:t>TV2</a:t>
                </a:r>
              </a:p>
              <a:p>
                <a:pPr algn="ctr"/>
                <a:r>
                  <a:rPr lang="en-US" sz="1600" dirty="0" smtClean="0">
                    <a:solidFill>
                      <a:srgbClr val="FF0000"/>
                    </a:solidFill>
                  </a:rPr>
                  <a:t>TV3</a:t>
                </a:r>
              </a:p>
              <a:p>
                <a:pPr algn="ctr"/>
                <a:r>
                  <a:rPr lang="en-US" sz="1600" dirty="0" smtClean="0">
                    <a:solidFill>
                      <a:srgbClr val="FF0000"/>
                    </a:solidFill>
                  </a:rPr>
                  <a:t>TV4</a:t>
                </a:r>
              </a:p>
              <a:p>
                <a:pPr algn="ctr"/>
                <a:r>
                  <a:rPr lang="en-US" sz="1600" dirty="0" smtClean="0">
                    <a:solidFill>
                      <a:srgbClr val="FF0000"/>
                    </a:solidFill>
                  </a:rPr>
                  <a:t>TV5</a:t>
                </a:r>
              </a:p>
              <a:p>
                <a:pPr algn="ctr"/>
                <a:r>
                  <a:rPr lang="en-US" sz="1600" dirty="0" smtClean="0">
                    <a:solidFill>
                      <a:srgbClr val="FF0000"/>
                    </a:solidFill>
                  </a:rPr>
                  <a:t>TV6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4114800" y="1219200"/>
                <a:ext cx="914400" cy="304800"/>
              </a:xfrm>
              <a:prstGeom prst="rect">
                <a:avLst/>
              </a:prstGeom>
              <a:solidFill>
                <a:srgbClr val="66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rgbClr val="FF0000"/>
                    </a:solidFill>
                  </a:rPr>
                  <a:t>rfDom</a:t>
                </a:r>
                <a:endParaRPr lang="en-US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114800" y="1524000"/>
                <a:ext cx="914400" cy="1371600"/>
              </a:xfrm>
              <a:prstGeom prst="rect">
                <a:avLst/>
              </a:prstGeom>
              <a:solidFill>
                <a:srgbClr val="66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rgbClr val="FF0000"/>
                    </a:solidFill>
                  </a:rPr>
                  <a:t>RF1</a:t>
                </a:r>
              </a:p>
              <a:p>
                <a:pPr algn="ctr"/>
                <a:r>
                  <a:rPr lang="en-US" sz="1600" dirty="0" smtClean="0">
                    <a:solidFill>
                      <a:srgbClr val="FF0000"/>
                    </a:solidFill>
                  </a:rPr>
                  <a:t>RF2</a:t>
                </a:r>
              </a:p>
              <a:p>
                <a:pPr algn="ctr"/>
                <a:r>
                  <a:rPr lang="en-US" sz="1600" dirty="0" smtClean="0">
                    <a:solidFill>
                      <a:srgbClr val="FF0000"/>
                    </a:solidFill>
                  </a:rPr>
                  <a:t>RF3</a:t>
                </a:r>
              </a:p>
              <a:p>
                <a:pPr algn="ctr"/>
                <a:r>
                  <a:rPr lang="en-US" sz="1600" dirty="0" smtClean="0">
                    <a:solidFill>
                      <a:srgbClr val="FF0000"/>
                    </a:solidFill>
                  </a:rPr>
                  <a:t>RF4</a:t>
                </a:r>
              </a:p>
              <a:p>
                <a:pPr algn="ctr"/>
                <a:r>
                  <a:rPr lang="en-US" sz="1600" dirty="0" smtClean="0">
                    <a:solidFill>
                      <a:srgbClr val="FF0000"/>
                    </a:solidFill>
                  </a:rPr>
                  <a:t>RF5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5029200" y="1219200"/>
                <a:ext cx="990600" cy="304800"/>
              </a:xfrm>
              <a:prstGeom prst="rect">
                <a:avLst/>
              </a:prstGeom>
              <a:solidFill>
                <a:srgbClr val="66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rgbClr val="FF0000"/>
                    </a:solidFill>
                  </a:rPr>
                  <a:t>rfDom</a:t>
                </a:r>
                <a:endParaRPr lang="en-US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5029200" y="1524000"/>
                <a:ext cx="990600" cy="1371600"/>
              </a:xfrm>
              <a:prstGeom prst="rect">
                <a:avLst/>
              </a:prstGeom>
              <a:solidFill>
                <a:srgbClr val="66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rgbClr val="FF0000"/>
                    </a:solidFill>
                  </a:rPr>
                  <a:t>RF1</a:t>
                </a:r>
              </a:p>
              <a:p>
                <a:pPr algn="ctr"/>
                <a:r>
                  <a:rPr lang="en-US" sz="1600" dirty="0" smtClean="0">
                    <a:solidFill>
                      <a:srgbClr val="FF0000"/>
                    </a:solidFill>
                  </a:rPr>
                  <a:t>RF2</a:t>
                </a:r>
              </a:p>
              <a:p>
                <a:pPr algn="ctr"/>
                <a:r>
                  <a:rPr lang="en-US" sz="1600" dirty="0" smtClean="0">
                    <a:solidFill>
                      <a:srgbClr val="FF0000"/>
                    </a:solidFill>
                  </a:rPr>
                  <a:t>RF3</a:t>
                </a:r>
              </a:p>
              <a:p>
                <a:pPr algn="ctr"/>
                <a:r>
                  <a:rPr lang="en-US" sz="1600" dirty="0" smtClean="0">
                    <a:solidFill>
                      <a:srgbClr val="FF0000"/>
                    </a:solidFill>
                  </a:rPr>
                  <a:t>RF4</a:t>
                </a:r>
              </a:p>
              <a:p>
                <a:pPr algn="ctr"/>
                <a:r>
                  <a:rPr lang="en-US" sz="1600" dirty="0" smtClean="0">
                    <a:solidFill>
                      <a:srgbClr val="FF0000"/>
                    </a:solidFill>
                  </a:rPr>
                  <a:t>RF5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6019800" y="1219200"/>
                <a:ext cx="990600" cy="304800"/>
              </a:xfrm>
              <a:prstGeom prst="rect">
                <a:avLst/>
              </a:prstGeom>
              <a:solidFill>
                <a:srgbClr val="FF9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rgbClr val="FF0000"/>
                    </a:solidFill>
                  </a:rPr>
                  <a:t>fanDom</a:t>
                </a:r>
                <a:endParaRPr lang="en-US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6019800" y="1524000"/>
                <a:ext cx="990600" cy="838200"/>
              </a:xfrm>
              <a:prstGeom prst="rect">
                <a:avLst/>
              </a:prstGeom>
              <a:solidFill>
                <a:srgbClr val="FF9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rgbClr val="FF0000"/>
                    </a:solidFill>
                  </a:rPr>
                  <a:t>F1</a:t>
                </a:r>
              </a:p>
              <a:p>
                <a:pPr algn="ctr"/>
                <a:r>
                  <a:rPr lang="en-US" sz="1600" dirty="0" smtClean="0">
                    <a:solidFill>
                      <a:srgbClr val="FF0000"/>
                    </a:solidFill>
                  </a:rPr>
                  <a:t>F2</a:t>
                </a:r>
              </a:p>
              <a:p>
                <a:pPr algn="ctr"/>
                <a:r>
                  <a:rPr lang="en-US" sz="1600" dirty="0" smtClean="0">
                    <a:solidFill>
                      <a:srgbClr val="FF0000"/>
                    </a:solidFill>
                  </a:rPr>
                  <a:t>F3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371600" y="3352800"/>
                <a:ext cx="9144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rgbClr val="FF0000"/>
                    </a:solidFill>
                  </a:rPr>
                  <a:t>iDom0</a:t>
                </a:r>
                <a:endParaRPr lang="en-US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286000" y="3352800"/>
                <a:ext cx="9144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rgbClr val="FF0000"/>
                    </a:solidFill>
                  </a:rPr>
                  <a:t>iDom1</a:t>
                </a:r>
                <a:endParaRPr lang="en-US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3200400" y="3352800"/>
                <a:ext cx="9144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rgbClr val="FF0000"/>
                    </a:solidFill>
                  </a:rPr>
                  <a:t>iDom2</a:t>
                </a:r>
                <a:endParaRPr lang="en-US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114800" y="3352800"/>
                <a:ext cx="914400" cy="304800"/>
              </a:xfrm>
              <a:prstGeom prst="rect">
                <a:avLst/>
              </a:prstGeom>
              <a:solidFill>
                <a:srgbClr val="66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rgbClr val="FF0000"/>
                    </a:solidFill>
                  </a:rPr>
                  <a:t>iDom3</a:t>
                </a:r>
                <a:endParaRPr lang="en-US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029200" y="3352800"/>
                <a:ext cx="990600" cy="304800"/>
              </a:xfrm>
              <a:prstGeom prst="rect">
                <a:avLst/>
              </a:prstGeom>
              <a:solidFill>
                <a:srgbClr val="66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rgbClr val="FF0000"/>
                    </a:solidFill>
                  </a:rPr>
                  <a:t>iDom4</a:t>
                </a:r>
                <a:endParaRPr lang="en-US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6019800" y="3352800"/>
                <a:ext cx="990600" cy="304800"/>
              </a:xfrm>
              <a:prstGeom prst="rect">
                <a:avLst/>
              </a:prstGeom>
              <a:solidFill>
                <a:srgbClr val="FF9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rgbClr val="FF0000"/>
                    </a:solidFill>
                  </a:rPr>
                  <a:t>iDom5</a:t>
                </a:r>
                <a:endParaRPr lang="en-US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371600" y="3657600"/>
                <a:ext cx="9144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rgbClr val="FF0000"/>
                    </a:solidFill>
                  </a:rPr>
                  <a:t>0, 5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286000" y="3657600"/>
                <a:ext cx="9144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rgbClr val="FF0000"/>
                    </a:solidFill>
                  </a:rPr>
                  <a:t>0, 5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200400" y="3657600"/>
                <a:ext cx="9144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rgbClr val="FF0000"/>
                    </a:solidFill>
                  </a:rPr>
                  <a:t>0, 5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114800" y="3657600"/>
                <a:ext cx="914400" cy="304800"/>
              </a:xfrm>
              <a:prstGeom prst="rect">
                <a:avLst/>
              </a:prstGeom>
              <a:solidFill>
                <a:srgbClr val="66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rgbClr val="FF0000"/>
                    </a:solidFill>
                  </a:rPr>
                  <a:t>0, 4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5029200" y="3657600"/>
                <a:ext cx="990600" cy="304800"/>
              </a:xfrm>
              <a:prstGeom prst="rect">
                <a:avLst/>
              </a:prstGeom>
              <a:solidFill>
                <a:srgbClr val="66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rgbClr val="FF0000"/>
                    </a:solidFill>
                  </a:rPr>
                  <a:t>0, 4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6019800" y="3657600"/>
                <a:ext cx="990600" cy="304800"/>
              </a:xfrm>
              <a:prstGeom prst="rect">
                <a:avLst/>
              </a:prstGeom>
              <a:solidFill>
                <a:srgbClr val="FF9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rgbClr val="FF0000"/>
                    </a:solidFill>
                  </a:rPr>
                  <a:t>0, 2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371600" y="3962400"/>
                <a:ext cx="9144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rgbClr val="FF0000"/>
                    </a:solidFill>
                  </a:rPr>
                  <a:t>0</a:t>
                </a:r>
                <a:endParaRPr lang="en-US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286000" y="3962400"/>
                <a:ext cx="9144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rgbClr val="FF0000"/>
                    </a:solidFill>
                  </a:rPr>
                  <a:t>0</a:t>
                </a:r>
                <a:endParaRPr lang="en-US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3200400" y="3962400"/>
                <a:ext cx="9144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rgbClr val="FF0000"/>
                    </a:solidFill>
                  </a:rPr>
                  <a:t>1</a:t>
                </a:r>
                <a:endParaRPr lang="en-US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4114800" y="3962400"/>
                <a:ext cx="914400" cy="304800"/>
              </a:xfrm>
              <a:prstGeom prst="rect">
                <a:avLst/>
              </a:prstGeom>
              <a:solidFill>
                <a:srgbClr val="66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rgbClr val="FF0000"/>
                    </a:solidFill>
                  </a:rPr>
                  <a:t>3</a:t>
                </a:r>
                <a:endParaRPr lang="en-US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5029200" y="3962400"/>
                <a:ext cx="990600" cy="304800"/>
              </a:xfrm>
              <a:prstGeom prst="rect">
                <a:avLst/>
              </a:prstGeom>
              <a:solidFill>
                <a:srgbClr val="66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rgbClr val="FF0000"/>
                    </a:solidFill>
                  </a:rPr>
                  <a:t>2</a:t>
                </a:r>
                <a:endParaRPr lang="en-US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019800" y="3962400"/>
                <a:ext cx="990600" cy="304800"/>
              </a:xfrm>
              <a:prstGeom prst="rect">
                <a:avLst/>
              </a:prstGeom>
              <a:solidFill>
                <a:srgbClr val="FF9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rgbClr val="FF0000"/>
                    </a:solidFill>
                  </a:rPr>
                  <a:t>0</a:t>
                </a:r>
                <a:endParaRPr lang="en-US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1371600" y="4572000"/>
                <a:ext cx="914400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rgbClr val="FF0000"/>
                    </a:solidFill>
                  </a:rPr>
                  <a:t>0</a:t>
                </a:r>
                <a:endParaRPr lang="en-US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2286000" y="4572000"/>
                <a:ext cx="914400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rgbClr val="FF0000"/>
                    </a:solidFill>
                  </a:rPr>
                  <a:t>0</a:t>
                </a:r>
                <a:endParaRPr lang="en-US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3200400" y="4572000"/>
                <a:ext cx="914400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rgbClr val="FF0000"/>
                    </a:solidFill>
                  </a:rPr>
                  <a:t>1</a:t>
                </a:r>
                <a:endParaRPr lang="en-US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4114800" y="4572000"/>
                <a:ext cx="914400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rgbClr val="FF0000"/>
                    </a:solidFill>
                  </a:rPr>
                  <a:t>3</a:t>
                </a:r>
                <a:endParaRPr lang="en-US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5029200" y="4572000"/>
                <a:ext cx="990600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rgbClr val="FF0000"/>
                    </a:solidFill>
                  </a:rPr>
                  <a:t>2</a:t>
                </a:r>
                <a:endParaRPr lang="en-US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6019800" y="4572000"/>
                <a:ext cx="990600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rgbClr val="FF0000"/>
                    </a:solidFill>
                  </a:rPr>
                  <a:t>0</a:t>
                </a:r>
                <a:endParaRPr lang="en-US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1371600" y="5486400"/>
                <a:ext cx="914400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chemeClr val="tx1"/>
                    </a:solidFill>
                  </a:rPr>
                  <a:t>0</a:t>
                </a:r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2286000" y="5486400"/>
                <a:ext cx="914400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chemeClr val="tx1"/>
                    </a:solidFill>
                  </a:rPr>
                  <a:t>0</a:t>
                </a:r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3200400" y="5486400"/>
                <a:ext cx="914400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chemeClr val="tx1"/>
                    </a:solidFill>
                  </a:rPr>
                  <a:t>0</a:t>
                </a:r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4114800" y="5486400"/>
                <a:ext cx="914400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chemeClr val="tx1"/>
                    </a:solidFill>
                  </a:rPr>
                  <a:t>0</a:t>
                </a:r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5029200" y="5486400"/>
                <a:ext cx="990600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chemeClr val="tx1"/>
                    </a:solidFill>
                  </a:rPr>
                  <a:t>0</a:t>
                </a:r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6019800" y="5486400"/>
                <a:ext cx="990600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chemeClr val="tx1"/>
                    </a:solidFill>
                  </a:rPr>
                  <a:t>0</a:t>
                </a:r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1371600" y="5943600"/>
                <a:ext cx="914400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chemeClr val="tx1"/>
                    </a:solidFill>
                  </a:rPr>
                  <a:t>5</a:t>
                </a:r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2286000" y="5943600"/>
                <a:ext cx="914400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chemeClr val="tx1"/>
                    </a:solidFill>
                  </a:rPr>
                  <a:t>5</a:t>
                </a:r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3200400" y="5943600"/>
                <a:ext cx="914400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chemeClr val="tx1"/>
                    </a:solidFill>
                  </a:rPr>
                  <a:t>5</a:t>
                </a:r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4114800" y="5943600"/>
                <a:ext cx="914400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chemeClr val="tx1"/>
                    </a:solidFill>
                  </a:rPr>
                  <a:t>4</a:t>
                </a:r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5029200" y="5943600"/>
                <a:ext cx="990600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chemeClr val="tx1"/>
                    </a:solidFill>
                  </a:rPr>
                  <a:t>4</a:t>
                </a:r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6019800" y="5943600"/>
                <a:ext cx="990600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chemeClr val="tx1"/>
                    </a:solidFill>
                  </a:rPr>
                  <a:t>2</a:t>
                </a:r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Right Brace 60"/>
              <p:cNvSpPr/>
              <p:nvPr/>
            </p:nvSpPr>
            <p:spPr>
              <a:xfrm>
                <a:off x="7010400" y="3276600"/>
                <a:ext cx="228600" cy="1066800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7162800" y="3657600"/>
                <a:ext cx="12954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err="1" smtClean="0">
                    <a:solidFill>
                      <a:srgbClr val="0000CC"/>
                    </a:solidFill>
                  </a:rPr>
                  <a:t>MinMaxSet</a:t>
                </a:r>
                <a:endParaRPr lang="en-US" sz="1400" b="1" dirty="0">
                  <a:solidFill>
                    <a:srgbClr val="0000CC"/>
                  </a:solidFill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7010400" y="4572001"/>
                <a:ext cx="2133600" cy="304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Current Configuration</a:t>
                </a:r>
                <a:endParaRPr lang="en-US" sz="1400" b="1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7010400" y="5486400"/>
                <a:ext cx="1752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First configuration</a:t>
                </a:r>
                <a:endParaRPr lang="en-US" sz="1400" b="1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7010400" y="5940623"/>
                <a:ext cx="1752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Last configuration</a:t>
                </a:r>
                <a:endParaRPr lang="en-US" sz="1400" b="1" dirty="0"/>
              </a:p>
            </p:txBody>
          </p:sp>
          <p:sp>
            <p:nvSpPr>
              <p:cNvPr id="66" name="Right Brace 65"/>
              <p:cNvSpPr/>
              <p:nvPr/>
            </p:nvSpPr>
            <p:spPr>
              <a:xfrm flipH="1">
                <a:off x="1143000" y="3276600"/>
                <a:ext cx="228600" cy="1676400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28600" y="3834825"/>
                <a:ext cx="1066800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0000CC"/>
                    </a:solidFill>
                  </a:rPr>
                  <a:t>Backtrack</a:t>
                </a:r>
              </a:p>
              <a:p>
                <a:endParaRPr lang="en-US" sz="400" b="1" dirty="0" smtClean="0">
                  <a:solidFill>
                    <a:srgbClr val="0000CC"/>
                  </a:solidFill>
                </a:endParaRPr>
              </a:p>
              <a:p>
                <a:r>
                  <a:rPr lang="en-US" sz="1400" b="1" dirty="0" smtClean="0">
                    <a:solidFill>
                      <a:srgbClr val="0000CC"/>
                    </a:solidFill>
                  </a:rPr>
                  <a:t>Generator</a:t>
                </a:r>
                <a:endParaRPr lang="en-US" sz="1400" b="1" dirty="0">
                  <a:solidFill>
                    <a:srgbClr val="0000CC"/>
                  </a:solidFill>
                </a:endParaRPr>
              </a:p>
            </p:txBody>
          </p:sp>
          <p:cxnSp>
            <p:nvCxnSpPr>
              <p:cNvPr id="69" name="Straight Arrow Connector 68"/>
              <p:cNvCxnSpPr>
                <a:stCxn id="31" idx="2"/>
                <a:endCxn id="43" idx="0"/>
              </p:cNvCxnSpPr>
              <p:nvPr/>
            </p:nvCxnSpPr>
            <p:spPr>
              <a:xfrm>
                <a:off x="1828800" y="4267200"/>
                <a:ext cx="0" cy="3048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2743200" y="4267200"/>
                <a:ext cx="0" cy="3048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3657600" y="4267200"/>
                <a:ext cx="0" cy="3048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>
                <a:off x="4572000" y="4267200"/>
                <a:ext cx="0" cy="3048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>
                <a:off x="5486400" y="4267200"/>
                <a:ext cx="0" cy="3048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>
                <a:off x="6477000" y="4267200"/>
                <a:ext cx="0" cy="3048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/>
              <p:cNvSpPr txBox="1"/>
              <p:nvPr/>
            </p:nvSpPr>
            <p:spPr>
              <a:xfrm>
                <a:off x="7391400" y="2209800"/>
                <a:ext cx="1295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0000CC"/>
                    </a:solidFill>
                  </a:rPr>
                  <a:t>Get a</a:t>
                </a:r>
              </a:p>
              <a:p>
                <a:r>
                  <a:rPr lang="en-US" sz="1400" b="1" dirty="0" smtClean="0">
                    <a:solidFill>
                      <a:srgbClr val="0000CC"/>
                    </a:solidFill>
                  </a:rPr>
                  <a:t>suggestion</a:t>
                </a:r>
                <a:endParaRPr lang="en-US" sz="1400" b="1" dirty="0">
                  <a:solidFill>
                    <a:srgbClr val="0000CC"/>
                  </a:solidFill>
                </a:endParaRPr>
              </a:p>
            </p:txBody>
          </p:sp>
          <p:sp>
            <p:nvSpPr>
              <p:cNvPr id="77" name="Freeform 76"/>
              <p:cNvSpPr/>
              <p:nvPr/>
            </p:nvSpPr>
            <p:spPr>
              <a:xfrm>
                <a:off x="6705600" y="2438400"/>
                <a:ext cx="1887941" cy="2197290"/>
              </a:xfrm>
              <a:custGeom>
                <a:avLst/>
                <a:gdLst>
                  <a:gd name="connsiteX0" fmla="*/ 0 w 1887941"/>
                  <a:gd name="connsiteY0" fmla="*/ 2197290 h 2197290"/>
                  <a:gd name="connsiteX1" fmla="*/ 1433015 w 1887941"/>
                  <a:gd name="connsiteY1" fmla="*/ 1842448 h 2197290"/>
                  <a:gd name="connsiteX2" fmla="*/ 1692323 w 1887941"/>
                  <a:gd name="connsiteY2" fmla="*/ 805218 h 2197290"/>
                  <a:gd name="connsiteX3" fmla="*/ 259308 w 1887941"/>
                  <a:gd name="connsiteY3" fmla="*/ 0 h 2197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87941" h="2197290">
                    <a:moveTo>
                      <a:pt x="0" y="2197290"/>
                    </a:moveTo>
                    <a:cubicBezTo>
                      <a:pt x="575480" y="2135875"/>
                      <a:pt x="1150961" y="2074460"/>
                      <a:pt x="1433015" y="1842448"/>
                    </a:cubicBezTo>
                    <a:cubicBezTo>
                      <a:pt x="1715069" y="1610436"/>
                      <a:pt x="1887941" y="1112293"/>
                      <a:pt x="1692323" y="805218"/>
                    </a:cubicBezTo>
                    <a:cubicBezTo>
                      <a:pt x="1496705" y="498143"/>
                      <a:pt x="878006" y="249071"/>
                      <a:pt x="259308" y="0"/>
                    </a:cubicBezTo>
                  </a:path>
                </a:pathLst>
              </a:custGeom>
              <a:ln w="57150">
                <a:solidFill>
                  <a:srgbClr val="0000CC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3200400" y="5029200"/>
                <a:ext cx="5257800" cy="338554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0000CC"/>
                    </a:solidFill>
                  </a:rPr>
                  <a:t>Configuration is a set of specific generated values.</a:t>
                </a:r>
                <a:endParaRPr lang="en-US" sz="1600" b="1" dirty="0">
                  <a:solidFill>
                    <a:srgbClr val="0000CC"/>
                  </a:solidFill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152400" y="4495800"/>
                <a:ext cx="990600" cy="17543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000000</a:t>
                </a:r>
              </a:p>
              <a:p>
                <a:r>
                  <a:rPr lang="en-US" b="1" dirty="0" smtClean="0"/>
                  <a:t>000001</a:t>
                </a:r>
              </a:p>
              <a:p>
                <a:r>
                  <a:rPr lang="en-US" b="1" dirty="0" smtClean="0"/>
                  <a:t>000002</a:t>
                </a:r>
              </a:p>
              <a:p>
                <a:r>
                  <a:rPr lang="en-US" b="1" dirty="0" smtClean="0"/>
                  <a:t>000010</a:t>
                </a:r>
              </a:p>
              <a:p>
                <a:r>
                  <a:rPr lang="en-US" b="1" dirty="0" smtClean="0"/>
                  <a:t>…..</a:t>
                </a:r>
              </a:p>
              <a:p>
                <a:r>
                  <a:rPr lang="en-US" b="1" dirty="0" smtClean="0"/>
                  <a:t>555442</a:t>
                </a:r>
                <a:endParaRPr lang="en-US" b="1" dirty="0"/>
              </a:p>
            </p:txBody>
          </p:sp>
          <p:cxnSp>
            <p:nvCxnSpPr>
              <p:cNvPr id="80" name="Straight Arrow Connector 79"/>
              <p:cNvCxnSpPr>
                <a:stCxn id="7" idx="2"/>
                <a:endCxn id="19" idx="0"/>
              </p:cNvCxnSpPr>
              <p:nvPr/>
            </p:nvCxnSpPr>
            <p:spPr>
              <a:xfrm>
                <a:off x="1828800" y="3048000"/>
                <a:ext cx="0" cy="3048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/>
              <p:nvPr/>
            </p:nvCxnSpPr>
            <p:spPr>
              <a:xfrm>
                <a:off x="4572000" y="2971800"/>
                <a:ext cx="0" cy="3048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/>
              <p:nvPr/>
            </p:nvCxnSpPr>
            <p:spPr>
              <a:xfrm>
                <a:off x="5486400" y="2971800"/>
                <a:ext cx="0" cy="3048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/>
              <p:nvPr/>
            </p:nvCxnSpPr>
            <p:spPr>
              <a:xfrm>
                <a:off x="6477000" y="2438400"/>
                <a:ext cx="0" cy="838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/>
              <p:nvPr/>
            </p:nvCxnSpPr>
            <p:spPr>
              <a:xfrm>
                <a:off x="2743200" y="3048000"/>
                <a:ext cx="0" cy="3048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/>
              <p:nvPr/>
            </p:nvCxnSpPr>
            <p:spPr>
              <a:xfrm>
                <a:off x="3657600" y="3048000"/>
                <a:ext cx="0" cy="3048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2" name="Straight Arrow Connector 81"/>
            <p:cNvCxnSpPr>
              <a:endCxn id="79" idx="3"/>
            </p:cNvCxnSpPr>
            <p:nvPr/>
          </p:nvCxnSpPr>
          <p:spPr>
            <a:xfrm flipH="1" flipV="1">
              <a:off x="1143000" y="5372963"/>
              <a:ext cx="228600" cy="4944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fld id="{FDA9B6B9-96A8-4CD6-84E7-2C29C9235926}" type="slidenum">
              <a:rPr lang="en-US"/>
              <a:pPr/>
              <a:t>49</a:t>
            </a:fld>
            <a:endParaRPr lang="en-US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/>
          <a:lstStyle/>
          <a:p>
            <a:r>
              <a:rPr lang="en-US" sz="2400" dirty="0" smtClean="0"/>
              <a:t>Backtracking Implementation: Generator Approach</a:t>
            </a:r>
            <a:endParaRPr lang="en-US" sz="2400" dirty="0"/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305800" cy="5029200"/>
          </a:xfrm>
        </p:spPr>
        <p:txBody>
          <a:bodyPr/>
          <a:lstStyle/>
          <a:p>
            <a:pPr>
              <a:buNone/>
            </a:pPr>
            <a:r>
              <a:rPr lang="en-US" sz="2000" b="1" dirty="0" smtClean="0"/>
              <a:t>Procedure Solve-Problem (D</a:t>
            </a:r>
            <a:r>
              <a:rPr lang="en-US" sz="2000" b="1" baseline="-25000" dirty="0" smtClean="0"/>
              <a:t>0</a:t>
            </a:r>
            <a:r>
              <a:rPr lang="en-US" sz="2000" b="1" dirty="0" smtClean="0"/>
              <a:t>, D</a:t>
            </a:r>
            <a:r>
              <a:rPr lang="en-US" sz="2000" b="1" baseline="-25000" dirty="0" smtClean="0"/>
              <a:t>1</a:t>
            </a:r>
            <a:r>
              <a:rPr lang="en-US" sz="2000" b="1" dirty="0" smtClean="0"/>
              <a:t>, …, </a:t>
            </a:r>
            <a:r>
              <a:rPr lang="en-US" sz="2000" b="1" dirty="0" err="1" smtClean="0"/>
              <a:t>D</a:t>
            </a:r>
            <a:r>
              <a:rPr lang="en-US" sz="2000" b="1" baseline="-25000" dirty="0" err="1" smtClean="0"/>
              <a:t>n</a:t>
            </a:r>
            <a:r>
              <a:rPr lang="en-US" sz="2000" b="1" dirty="0" smtClean="0"/>
              <a:t>, C)</a:t>
            </a:r>
          </a:p>
          <a:p>
            <a:pPr>
              <a:buNone/>
            </a:pPr>
            <a:r>
              <a:rPr lang="en-US" sz="2000" b="1" dirty="0" smtClean="0"/>
              <a:t>Input: </a:t>
            </a:r>
            <a:r>
              <a:rPr lang="en-US" sz="2000" dirty="0" smtClean="0"/>
              <a:t>Set of domains, C: problem condition</a:t>
            </a:r>
          </a:p>
          <a:p>
            <a:pPr>
              <a:buNone/>
            </a:pPr>
            <a:r>
              <a:rPr lang="en-US" sz="2000" b="1" dirty="0" smtClean="0"/>
              <a:t>Output</a:t>
            </a:r>
            <a:r>
              <a:rPr lang="en-US" sz="2000" dirty="0" smtClean="0"/>
              <a:t>: Solutions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00CC"/>
                </a:solidFill>
              </a:rPr>
              <a:t>Begin</a:t>
            </a:r>
          </a:p>
          <a:p>
            <a:pPr>
              <a:buNone/>
            </a:pPr>
            <a:r>
              <a:rPr lang="en-US" sz="2000" dirty="0" smtClean="0"/>
              <a:t>   </a:t>
            </a:r>
            <a:r>
              <a:rPr lang="en-US" sz="2000" b="1" dirty="0" smtClean="0"/>
              <a:t>Solutions</a:t>
            </a:r>
            <a:r>
              <a:rPr lang="en-US" sz="2000" dirty="0" smtClean="0"/>
              <a:t> = empty set;</a:t>
            </a:r>
          </a:p>
          <a:p>
            <a:pPr>
              <a:buNone/>
            </a:pPr>
            <a:r>
              <a:rPr lang="en-US" sz="2000" dirty="0" smtClean="0"/>
              <a:t>   Setup </a:t>
            </a:r>
            <a:r>
              <a:rPr lang="en-US" sz="2000" b="1" dirty="0" smtClean="0"/>
              <a:t>generator</a:t>
            </a:r>
            <a:r>
              <a:rPr lang="en-US" sz="2000" dirty="0" smtClean="0"/>
              <a:t> from domains;</a:t>
            </a:r>
          </a:p>
          <a:p>
            <a:pPr>
              <a:buNone/>
            </a:pPr>
            <a:r>
              <a:rPr lang="en-US" sz="2000" dirty="0" smtClean="0"/>
              <a:t>   </a:t>
            </a:r>
            <a:r>
              <a:rPr lang="en-US" sz="2000" b="1" dirty="0" smtClean="0"/>
              <a:t>suggestion</a:t>
            </a:r>
            <a:r>
              <a:rPr lang="en-US" sz="2000" dirty="0" smtClean="0"/>
              <a:t> = The first configuration of the </a:t>
            </a:r>
            <a:r>
              <a:rPr lang="en-US" sz="2000" b="1" dirty="0" smtClean="0"/>
              <a:t>generator</a:t>
            </a:r>
            <a:r>
              <a:rPr lang="en-US" sz="2000" dirty="0" smtClean="0"/>
              <a:t>;</a:t>
            </a:r>
          </a:p>
          <a:p>
            <a:pPr>
              <a:buNone/>
            </a:pPr>
            <a:r>
              <a:rPr lang="en-US" sz="2000" dirty="0" smtClean="0"/>
              <a:t>   </a:t>
            </a:r>
            <a:r>
              <a:rPr lang="en-US" sz="2000" dirty="0" smtClean="0">
                <a:solidFill>
                  <a:srgbClr val="0000CC"/>
                </a:solidFill>
              </a:rPr>
              <a:t>while</a:t>
            </a:r>
            <a:r>
              <a:rPr lang="en-US" sz="2000" dirty="0" smtClean="0"/>
              <a:t> still having a </a:t>
            </a:r>
            <a:r>
              <a:rPr lang="en-US" sz="2000" b="1" dirty="0" smtClean="0"/>
              <a:t>suggestion</a:t>
            </a:r>
            <a:r>
              <a:rPr lang="en-US" sz="2000" dirty="0" smtClean="0"/>
              <a:t> {</a:t>
            </a:r>
          </a:p>
          <a:p>
            <a:pPr>
              <a:buNone/>
            </a:pPr>
            <a:r>
              <a:rPr lang="en-US" sz="2000" dirty="0" smtClean="0"/>
              <a:t>      </a:t>
            </a:r>
            <a:r>
              <a:rPr lang="en-US" sz="2000" dirty="0" smtClean="0">
                <a:solidFill>
                  <a:srgbClr val="0000CC"/>
                </a:solidFill>
              </a:rPr>
              <a:t>if</a:t>
            </a:r>
            <a:r>
              <a:rPr lang="en-US" sz="2000" dirty="0" smtClean="0"/>
              <a:t>  the </a:t>
            </a:r>
            <a:r>
              <a:rPr lang="en-US" sz="2000" b="1" dirty="0" smtClean="0"/>
              <a:t>suggestion</a:t>
            </a:r>
            <a:r>
              <a:rPr lang="en-US" sz="2000" dirty="0" smtClean="0"/>
              <a:t> meets </a:t>
            </a:r>
            <a:r>
              <a:rPr lang="en-US" sz="2000" b="1" dirty="0" smtClean="0"/>
              <a:t>C</a:t>
            </a:r>
            <a:r>
              <a:rPr lang="en-US" sz="2000" dirty="0" smtClean="0"/>
              <a:t> the add the </a:t>
            </a:r>
            <a:r>
              <a:rPr lang="en-US" sz="2000" b="1" dirty="0" smtClean="0"/>
              <a:t>suggestion</a:t>
            </a:r>
            <a:r>
              <a:rPr lang="en-US" sz="2000" dirty="0" smtClean="0"/>
              <a:t> to </a:t>
            </a:r>
            <a:r>
              <a:rPr lang="en-US" sz="2000" b="1" dirty="0" smtClean="0"/>
              <a:t>solutions</a:t>
            </a:r>
            <a:r>
              <a:rPr lang="en-US" sz="2000" dirty="0" smtClean="0"/>
              <a:t>;</a:t>
            </a:r>
          </a:p>
          <a:p>
            <a:pPr>
              <a:buNone/>
            </a:pPr>
            <a:r>
              <a:rPr lang="en-US" sz="2000" dirty="0" smtClean="0"/>
              <a:t>      </a:t>
            </a:r>
            <a:r>
              <a:rPr lang="en-US" sz="2000" b="1" dirty="0" smtClean="0"/>
              <a:t>suggestion</a:t>
            </a:r>
            <a:r>
              <a:rPr lang="en-US" sz="2000" dirty="0" smtClean="0"/>
              <a:t> = next configuration of the </a:t>
            </a:r>
            <a:r>
              <a:rPr lang="en-US" sz="2000" b="1" dirty="0" smtClean="0"/>
              <a:t>generator</a:t>
            </a:r>
            <a:r>
              <a:rPr lang="en-US" sz="2000" dirty="0" smtClean="0"/>
              <a:t>;</a:t>
            </a:r>
          </a:p>
          <a:p>
            <a:pPr>
              <a:buNone/>
            </a:pPr>
            <a:r>
              <a:rPr lang="en-US" sz="2000" dirty="0" smtClean="0"/>
              <a:t>   }</a:t>
            </a:r>
          </a:p>
          <a:p>
            <a:pPr>
              <a:buNone/>
            </a:pPr>
            <a:r>
              <a:rPr lang="en-US" sz="2000" dirty="0" smtClean="0"/>
              <a:t>   return </a:t>
            </a:r>
            <a:r>
              <a:rPr lang="en-US" sz="2000" b="1" dirty="0" smtClean="0"/>
              <a:t>solutions</a:t>
            </a:r>
            <a:r>
              <a:rPr lang="en-US" sz="2000" dirty="0" smtClean="0"/>
              <a:t>;</a:t>
            </a:r>
          </a:p>
          <a:p>
            <a:pPr>
              <a:buNone/>
            </a:pPr>
            <a:r>
              <a:rPr lang="en-US" sz="2000" dirty="0" smtClean="0">
                <a:solidFill>
                  <a:srgbClr val="0000CC"/>
                </a:solidFill>
              </a:rPr>
              <a:t>End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recursion? ….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Recursive implementation is a function/ method whose body containing one or more calls to itself.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static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fibo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n){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(n&lt;2) return 1;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b="1" dirty="0" err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fibo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(n-1) + </a:t>
            </a:r>
            <a:r>
              <a:rPr lang="en-US" b="1" dirty="0" err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fibo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(n-2);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38D66F03-3627-42E0-B7BF-E999D522C90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fld id="{FDA9B6B9-96A8-4CD6-84E7-2C29C9235926}" type="slidenum">
              <a:rPr lang="en-US"/>
              <a:pPr/>
              <a:t>50</a:t>
            </a:fld>
            <a:endParaRPr lang="en-US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Backtracking: Complexity</a:t>
            </a:r>
            <a:endParaRPr lang="en-US" sz="4000" dirty="0"/>
          </a:p>
        </p:txBody>
      </p:sp>
      <p:sp>
        <p:nvSpPr>
          <p:cNvPr id="13" name="TextBox 12"/>
          <p:cNvSpPr txBox="1"/>
          <p:nvPr/>
        </p:nvSpPr>
        <p:spPr>
          <a:xfrm>
            <a:off x="304800" y="1261170"/>
            <a:ext cx="84582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7338" indent="-287338">
              <a:buFont typeface="Arial" pitchFamily="34" charset="0"/>
              <a:buChar char="•"/>
            </a:pPr>
            <a:r>
              <a:rPr lang="en-US" sz="2800" b="1" dirty="0" smtClean="0"/>
              <a:t>N</a:t>
            </a:r>
            <a:r>
              <a:rPr lang="en-US" sz="2800" dirty="0" smtClean="0"/>
              <a:t>: average quantity of each domain. There are n options which can be used to assign a value to each variable</a:t>
            </a:r>
          </a:p>
          <a:p>
            <a:pPr marL="287338" indent="-287338">
              <a:buFont typeface="Arial" pitchFamily="34" charset="0"/>
              <a:buChar char="•"/>
            </a:pPr>
            <a:r>
              <a:rPr lang="en-US" sz="2800" b="1" dirty="0" smtClean="0"/>
              <a:t>|V|</a:t>
            </a:r>
            <a:r>
              <a:rPr lang="en-US" sz="2800" dirty="0" smtClean="0"/>
              <a:t>: number of variables ( a configuration has V values)</a:t>
            </a:r>
          </a:p>
          <a:p>
            <a:pPr>
              <a:buFont typeface="Wingdings"/>
              <a:buChar char="è"/>
            </a:pPr>
            <a:r>
              <a:rPr lang="en-US" sz="2800" b="1" dirty="0" smtClean="0">
                <a:solidFill>
                  <a:srgbClr val="FF0000"/>
                </a:solidFill>
                <a:sym typeface="Wingdings" pitchFamily="2" charset="2"/>
              </a:rPr>
              <a:t>Product principal </a:t>
            </a:r>
            <a:r>
              <a:rPr lang="en-US" sz="2800" b="1" dirty="0" smtClean="0">
                <a:solidFill>
                  <a:srgbClr val="FF0000"/>
                </a:solidFill>
              </a:rPr>
              <a:t>Complexity of backtracking algorithm:  N</a:t>
            </a:r>
            <a:r>
              <a:rPr lang="en-US" sz="2800" b="1" baseline="30000" dirty="0" smtClean="0">
                <a:solidFill>
                  <a:srgbClr val="FF0000"/>
                </a:solidFill>
              </a:rPr>
              <a:t>|V|</a:t>
            </a:r>
            <a:r>
              <a:rPr lang="en-US" sz="2800" b="1" dirty="0" smtClean="0">
                <a:solidFill>
                  <a:srgbClr val="FF0000"/>
                </a:solidFill>
              </a:rPr>
              <a:t>  </a:t>
            </a:r>
            <a:r>
              <a:rPr lang="en-US" sz="2800" b="1" dirty="0" smtClean="0">
                <a:solidFill>
                  <a:srgbClr val="FF0000"/>
                </a:solidFill>
                <a:sym typeface="Wingdings" pitchFamily="2" charset="2"/>
              </a:rPr>
              <a:t></a:t>
            </a:r>
            <a:r>
              <a:rPr lang="en-US" sz="2800" b="1" dirty="0" smtClean="0">
                <a:solidFill>
                  <a:srgbClr val="FF0000"/>
                </a:solidFill>
              </a:rPr>
              <a:t>Hard problem</a:t>
            </a:r>
            <a:endParaRPr lang="en-US" sz="2800" b="1" baseline="30000" dirty="0">
              <a:solidFill>
                <a:srgbClr val="FF0000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371600" y="4886960"/>
          <a:ext cx="6096000" cy="136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96861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N-1</a:t>
                      </a:r>
                    </a:p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…</a:t>
                      </a:r>
                    </a:p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N-1</a:t>
                      </a:r>
                    </a:p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…</a:t>
                      </a:r>
                    </a:p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N-1</a:t>
                      </a:r>
                    </a:p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…</a:t>
                      </a:r>
                    </a:p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N-1</a:t>
                      </a:r>
                    </a:p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…</a:t>
                      </a:r>
                    </a:p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…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N-1</a:t>
                      </a:r>
                    </a:p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…</a:t>
                      </a:r>
                    </a:p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39282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var</a:t>
                      </a:r>
                      <a:r>
                        <a:rPr lang="en-US" b="1" baseline="-25000" dirty="0" smtClean="0"/>
                        <a:t>0</a:t>
                      </a:r>
                      <a:endParaRPr lang="en-US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var</a:t>
                      </a:r>
                      <a:r>
                        <a:rPr lang="en-US" b="1" baseline="-25000" dirty="0" smtClean="0"/>
                        <a:t>1</a:t>
                      </a:r>
                      <a:endParaRPr lang="en-US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var</a:t>
                      </a:r>
                      <a:r>
                        <a:rPr lang="en-US" b="1" baseline="-25000" dirty="0" smtClean="0"/>
                        <a:t>2</a:t>
                      </a:r>
                      <a:endParaRPr lang="en-US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var</a:t>
                      </a:r>
                      <a:r>
                        <a:rPr lang="en-US" b="1" baseline="-25000" dirty="0" err="1" smtClean="0"/>
                        <a:t>|V</a:t>
                      </a:r>
                      <a:r>
                        <a:rPr lang="en-US" b="1" baseline="-25000" dirty="0" smtClean="0"/>
                        <a:t>|-1</a:t>
                      </a:r>
                      <a:endParaRPr lang="en-US" b="1" baseline="-25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fld id="{FDA9B6B9-96A8-4CD6-84E7-2C29C9235926}" type="slidenum">
              <a:rPr lang="en-US"/>
              <a:pPr/>
              <a:t>51</a:t>
            </a:fld>
            <a:endParaRPr lang="en-US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Backtracking Implementation: Generator Approach</a:t>
            </a:r>
            <a:endParaRPr lang="en-US" sz="4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1112" y="2114550"/>
            <a:ext cx="6017488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762000"/>
            <a:ext cx="6870804" cy="559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fld id="{FDA9B6B9-96A8-4CD6-84E7-2C29C9235926}" type="slidenum">
              <a:rPr lang="en-US"/>
              <a:pPr/>
              <a:t>52</a:t>
            </a:fld>
            <a:endParaRPr lang="en-US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10600" cy="563562"/>
          </a:xfrm>
        </p:spPr>
        <p:txBody>
          <a:bodyPr/>
          <a:lstStyle/>
          <a:p>
            <a:pPr algn="l"/>
            <a:r>
              <a:rPr lang="en-US" sz="2400" dirty="0" smtClean="0"/>
              <a:t>Backtracking Implementation: Generator Approach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20064" y="1714500"/>
            <a:ext cx="2947736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1975" y="914400"/>
            <a:ext cx="802005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fld id="{FDA9B6B9-96A8-4CD6-84E7-2C29C9235926}" type="slidenum">
              <a:rPr lang="en-US"/>
              <a:pPr/>
              <a:t>53</a:t>
            </a:fld>
            <a:endParaRPr lang="en-US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077200" cy="563562"/>
          </a:xfrm>
        </p:spPr>
        <p:txBody>
          <a:bodyPr/>
          <a:lstStyle/>
          <a:p>
            <a:pPr algn="l"/>
            <a:r>
              <a:rPr lang="en-US" sz="2400" dirty="0" smtClean="0"/>
              <a:t>Backtracking Implementation: Generator Approach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27822" y="762000"/>
            <a:ext cx="3116178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1" y="1146750"/>
            <a:ext cx="8686800" cy="53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fld id="{FDA9B6B9-96A8-4CD6-84E7-2C29C9235926}" type="slidenum">
              <a:rPr lang="en-US"/>
              <a:pPr/>
              <a:t>54</a:t>
            </a:fld>
            <a:endParaRPr lang="en-US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6248400" cy="563562"/>
          </a:xfrm>
        </p:spPr>
        <p:txBody>
          <a:bodyPr/>
          <a:lstStyle/>
          <a:p>
            <a:pPr algn="l"/>
            <a:r>
              <a:rPr lang="en-US" sz="2400" dirty="0" smtClean="0"/>
              <a:t>Backtracking Implementation: Generator Approach</a:t>
            </a:r>
            <a:endParaRPr 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152400"/>
            <a:ext cx="2408752" cy="1000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761638"/>
            <a:ext cx="8839200" cy="579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fld id="{FDA9B6B9-96A8-4CD6-84E7-2C29C9235926}" type="slidenum">
              <a:rPr lang="en-US"/>
              <a:pPr/>
              <a:t>55</a:t>
            </a:fld>
            <a:endParaRPr lang="en-US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924800" cy="563562"/>
          </a:xfrm>
        </p:spPr>
        <p:txBody>
          <a:bodyPr/>
          <a:lstStyle/>
          <a:p>
            <a:pPr algn="l"/>
            <a:r>
              <a:rPr lang="en-US" sz="2400" dirty="0" smtClean="0"/>
              <a:t>Backtracking Implementation: Generator Approach</a:t>
            </a:r>
            <a:endParaRPr 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477000" y="1828800"/>
            <a:ext cx="2118634" cy="857250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2" y="838200"/>
            <a:ext cx="8229598" cy="570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fld id="{FDA9B6B9-96A8-4CD6-84E7-2C29C9235926}" type="slidenum">
              <a:rPr lang="en-US"/>
              <a:pPr/>
              <a:t>56</a:t>
            </a:fld>
            <a:endParaRPr lang="en-US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077200" cy="563562"/>
          </a:xfrm>
        </p:spPr>
        <p:txBody>
          <a:bodyPr/>
          <a:lstStyle/>
          <a:p>
            <a:pPr algn="l"/>
            <a:r>
              <a:rPr lang="en-US" sz="2400" dirty="0" smtClean="0"/>
              <a:t>Backtracking Implementation: Generator Approach</a:t>
            </a:r>
            <a:endParaRPr 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990600"/>
            <a:ext cx="249528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3689" y="1752601"/>
            <a:ext cx="8596624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fld id="{FDA9B6B9-96A8-4CD6-84E7-2C29C9235926}" type="slidenum">
              <a:rPr lang="en-US"/>
              <a:pPr/>
              <a:t>57</a:t>
            </a:fld>
            <a:endParaRPr lang="en-US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7772400" cy="563562"/>
          </a:xfrm>
        </p:spPr>
        <p:txBody>
          <a:bodyPr/>
          <a:lstStyle/>
          <a:p>
            <a:pPr algn="l"/>
            <a:r>
              <a:rPr lang="en-US" sz="2400" dirty="0" smtClean="0"/>
              <a:t>Backtracking Implementation: Generator Approach</a:t>
            </a:r>
            <a:endParaRPr 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48720" y="990600"/>
            <a:ext cx="249528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fld id="{FDA9B6B9-96A8-4CD6-84E7-2C29C9235926}" type="slidenum">
              <a:rPr lang="en-US"/>
              <a:pPr/>
              <a:t>58</a:t>
            </a:fld>
            <a:endParaRPr lang="en-US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6324600" cy="639762"/>
          </a:xfrm>
        </p:spPr>
        <p:txBody>
          <a:bodyPr/>
          <a:lstStyle/>
          <a:p>
            <a:pPr algn="l"/>
            <a:r>
              <a:rPr lang="en-US" sz="2400" dirty="0" smtClean="0"/>
              <a:t>Backtracking Implementation: </a:t>
            </a:r>
            <a:br>
              <a:rPr lang="en-US" sz="2400" dirty="0" smtClean="0"/>
            </a:br>
            <a:r>
              <a:rPr lang="en-US" sz="2400" dirty="0" smtClean="0"/>
              <a:t>Generator Approach</a:t>
            </a:r>
            <a:endParaRPr 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57150"/>
            <a:ext cx="249528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143000"/>
            <a:ext cx="8250202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477000" y="2819400"/>
            <a:ext cx="2514600" cy="338554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CC"/>
                </a:solidFill>
              </a:rPr>
              <a:t>One-step backtracking</a:t>
            </a:r>
            <a:endParaRPr lang="en-US" sz="16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fld id="{FDA9B6B9-96A8-4CD6-84E7-2C29C9235926}" type="slidenum">
              <a:rPr lang="en-US"/>
              <a:pPr/>
              <a:t>59</a:t>
            </a:fld>
            <a:endParaRPr lang="en-US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077200" cy="563562"/>
          </a:xfrm>
        </p:spPr>
        <p:txBody>
          <a:bodyPr/>
          <a:lstStyle/>
          <a:p>
            <a:pPr algn="l"/>
            <a:r>
              <a:rPr lang="en-US" sz="2800" dirty="0" smtClean="0"/>
              <a:t>Backtracking Implementation: </a:t>
            </a:r>
            <a:br>
              <a:rPr lang="en-US" sz="2800" dirty="0" smtClean="0"/>
            </a:br>
            <a:r>
              <a:rPr lang="en-US" sz="2800" dirty="0" smtClean="0"/>
              <a:t>Using Backtracking Generator</a:t>
            </a:r>
            <a:endParaRPr lang="en-US" sz="28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1" y="1332994"/>
            <a:ext cx="4419600" cy="5067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understand a recursion?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We agree/define initial data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Rules for deduction (</a:t>
            </a:r>
            <a:r>
              <a:rPr lang="en-US" dirty="0" err="1" smtClean="0">
                <a:solidFill>
                  <a:srgbClr val="0000CC"/>
                </a:solidFill>
              </a:rPr>
              <a:t>suy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 err="1" smtClean="0">
                <a:solidFill>
                  <a:srgbClr val="0000CC"/>
                </a:solidFill>
              </a:rPr>
              <a:t>diễn</a:t>
            </a:r>
            <a:r>
              <a:rPr lang="en-US" dirty="0" smtClean="0">
                <a:solidFill>
                  <a:srgbClr val="0000CC"/>
                </a:solidFill>
              </a:rPr>
              <a:t>) 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sz="2800" b="1" dirty="0" smtClean="0"/>
              <a:t>Person</a:t>
            </a:r>
            <a:r>
              <a:rPr lang="en-US" sz="2800" dirty="0" smtClean="0"/>
              <a:t> = a child of other two </a:t>
            </a:r>
            <a:r>
              <a:rPr lang="en-US" sz="2800" b="1" dirty="0" smtClean="0"/>
              <a:t>persons </a:t>
            </a:r>
          </a:p>
          <a:p>
            <a:pPr lvl="1">
              <a:buNone/>
            </a:pPr>
            <a:r>
              <a:rPr lang="en-US" sz="2000" b="1" dirty="0" smtClean="0">
                <a:solidFill>
                  <a:srgbClr val="0000CC"/>
                </a:solidFill>
                <a:sym typeface="Wingdings" pitchFamily="2" charset="2"/>
              </a:rPr>
              <a:t>          </a:t>
            </a:r>
            <a:r>
              <a:rPr lang="en-US" sz="2000" b="1" dirty="0" smtClean="0">
                <a:solidFill>
                  <a:srgbClr val="FF0000"/>
                </a:solidFill>
                <a:sym typeface="Wingdings" pitchFamily="2" charset="2"/>
              </a:rPr>
              <a:t>Initial persons: Adam, Eve</a:t>
            </a:r>
          </a:p>
          <a:p>
            <a:pPr lvl="1">
              <a:buFontTx/>
              <a:buChar char="-"/>
            </a:pPr>
            <a:r>
              <a:rPr lang="en-US" sz="2800" b="1" dirty="0" smtClean="0">
                <a:sym typeface="Wingdings" pitchFamily="2" charset="2"/>
              </a:rPr>
              <a:t>1 3 5 7 9 …..</a:t>
            </a:r>
            <a:r>
              <a:rPr lang="en-US" sz="2000" b="1" dirty="0" smtClean="0">
                <a:sym typeface="Wingdings" pitchFamily="2" charset="2"/>
              </a:rPr>
              <a:t> </a:t>
            </a:r>
            <a:r>
              <a:rPr lang="en-US" sz="2000" dirty="0" smtClean="0"/>
              <a:t>     </a:t>
            </a:r>
            <a:r>
              <a:rPr lang="en-US" sz="2000" dirty="0" smtClean="0">
                <a:solidFill>
                  <a:srgbClr val="FF0000"/>
                </a:solidFill>
              </a:rPr>
              <a:t>A(n) = </a:t>
            </a:r>
            <a:r>
              <a:rPr lang="en-US" sz="2000" b="1" u="sng" dirty="0" smtClean="0">
                <a:solidFill>
                  <a:srgbClr val="FF0000"/>
                </a:solidFill>
              </a:rPr>
              <a:t>1</a:t>
            </a:r>
            <a:r>
              <a:rPr lang="en-US" sz="2000" dirty="0" smtClean="0">
                <a:solidFill>
                  <a:srgbClr val="FF0000"/>
                </a:solidFill>
              </a:rPr>
              <a:t>, n=1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                                       </a:t>
            </a:r>
            <a:r>
              <a:rPr lang="en-US" sz="2000" dirty="0" smtClean="0">
                <a:solidFill>
                  <a:srgbClr val="0000CC"/>
                </a:solidFill>
              </a:rPr>
              <a:t>A(n) = A(n-1) + 2, n&gt; 1</a:t>
            </a:r>
          </a:p>
          <a:p>
            <a:pPr lvl="1">
              <a:buFontTx/>
              <a:buChar char="-"/>
            </a:pPr>
            <a:r>
              <a:rPr lang="en-US" sz="2800" dirty="0" smtClean="0"/>
              <a:t>1, 1, 2, 3, 5, 8, 13, … </a:t>
            </a:r>
            <a:r>
              <a:rPr lang="en-US" sz="2000" dirty="0" smtClean="0">
                <a:solidFill>
                  <a:srgbClr val="008000"/>
                </a:solidFill>
              </a:rPr>
              <a:t>           </a:t>
            </a:r>
            <a:r>
              <a:rPr lang="en-US" sz="2000" b="1" dirty="0" smtClean="0">
                <a:solidFill>
                  <a:srgbClr val="FF0000"/>
                </a:solidFill>
              </a:rPr>
              <a:t>F(n) = 1</a:t>
            </a:r>
            <a:r>
              <a:rPr lang="en-US" sz="2000" dirty="0" smtClean="0">
                <a:solidFill>
                  <a:srgbClr val="FF0000"/>
                </a:solidFill>
              </a:rPr>
              <a:t>, n&lt;2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0000CC"/>
                </a:solidFill>
              </a:rPr>
              <a:t>                                                                F(n) = F(n-1) + F(n-2)      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 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38D66F03-3627-42E0-B7BF-E999D522C90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fld id="{FDA9B6B9-96A8-4CD6-84E7-2C29C9235926}" type="slidenum">
              <a:rPr lang="en-US"/>
              <a:pPr/>
              <a:t>60</a:t>
            </a:fld>
            <a:endParaRPr lang="en-US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6019800" cy="563562"/>
          </a:xfrm>
        </p:spPr>
        <p:txBody>
          <a:bodyPr/>
          <a:lstStyle/>
          <a:p>
            <a:pPr algn="l"/>
            <a:r>
              <a:rPr lang="en-US" sz="2800" dirty="0" smtClean="0"/>
              <a:t>Using Backtracking Generator</a:t>
            </a:r>
            <a:endParaRPr lang="en-US" sz="28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" y="1219200"/>
            <a:ext cx="8330946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37979"/>
            <a:ext cx="2000250" cy="924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fld id="{FDA9B6B9-96A8-4CD6-84E7-2C29C9235926}" type="slidenum">
              <a:rPr lang="en-US"/>
              <a:pPr/>
              <a:t>61</a:t>
            </a:fld>
            <a:endParaRPr lang="en-US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6019800" cy="563562"/>
          </a:xfrm>
        </p:spPr>
        <p:txBody>
          <a:bodyPr/>
          <a:lstStyle/>
          <a:p>
            <a:pPr algn="l"/>
            <a:r>
              <a:rPr lang="en-US" sz="2800" dirty="0" smtClean="0"/>
              <a:t>Using Backtracking Generator</a:t>
            </a:r>
            <a:endParaRPr lang="en-US" sz="28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791" y="847726"/>
            <a:ext cx="8532420" cy="5705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37979"/>
            <a:ext cx="2000250" cy="924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058" y="2390774"/>
            <a:ext cx="8438542" cy="1647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fld id="{FDA9B6B9-96A8-4CD6-84E7-2C29C9235926}" type="slidenum">
              <a:rPr lang="en-US"/>
              <a:pPr/>
              <a:t>62</a:t>
            </a:fld>
            <a:endParaRPr lang="en-US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6019800" cy="563562"/>
          </a:xfrm>
        </p:spPr>
        <p:txBody>
          <a:bodyPr/>
          <a:lstStyle/>
          <a:p>
            <a:pPr algn="l"/>
            <a:r>
              <a:rPr lang="en-US" sz="2800" dirty="0" smtClean="0"/>
              <a:t>Using Backtracking Generator</a:t>
            </a:r>
            <a:endParaRPr lang="en-US" sz="28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1219200"/>
            <a:ext cx="1714500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6600" y="37979"/>
            <a:ext cx="2000250" cy="924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066800"/>
            <a:ext cx="8001904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fld id="{FDA9B6B9-96A8-4CD6-84E7-2C29C9235926}" type="slidenum">
              <a:rPr lang="en-US"/>
              <a:pPr/>
              <a:t>63</a:t>
            </a:fld>
            <a:endParaRPr lang="en-US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6019800" cy="563562"/>
          </a:xfrm>
        </p:spPr>
        <p:txBody>
          <a:bodyPr/>
          <a:lstStyle/>
          <a:p>
            <a:pPr algn="l"/>
            <a:r>
              <a:rPr lang="en-US" sz="2800" dirty="0" smtClean="0"/>
              <a:t>Using Backtracking Generator</a:t>
            </a:r>
            <a:endParaRPr lang="en-US" sz="28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1800" y="38100"/>
            <a:ext cx="2326106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fld id="{FDA9B6B9-96A8-4CD6-84E7-2C29C9235926}" type="slidenum">
              <a:rPr lang="en-US"/>
              <a:pPr/>
              <a:t>64</a:t>
            </a:fld>
            <a:endParaRPr lang="en-US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6019800" cy="563562"/>
          </a:xfrm>
        </p:spPr>
        <p:txBody>
          <a:bodyPr/>
          <a:lstStyle/>
          <a:p>
            <a:pPr algn="l"/>
            <a:r>
              <a:rPr lang="en-US" sz="2800" dirty="0" smtClean="0"/>
              <a:t>Using Backtracking Generator</a:t>
            </a:r>
            <a:endParaRPr lang="en-US" sz="28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38100"/>
            <a:ext cx="2326106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726" y="1676401"/>
            <a:ext cx="8916548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fld id="{FDA9B6B9-96A8-4CD6-84E7-2C29C9235926}" type="slidenum">
              <a:rPr lang="en-US"/>
              <a:pPr/>
              <a:t>65</a:t>
            </a:fld>
            <a:endParaRPr lang="en-US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6019800" cy="563562"/>
          </a:xfrm>
        </p:spPr>
        <p:txBody>
          <a:bodyPr/>
          <a:lstStyle/>
          <a:p>
            <a:pPr algn="l"/>
            <a:r>
              <a:rPr lang="en-US" sz="2800" dirty="0" smtClean="0"/>
              <a:t>Using Backtracking Generator</a:t>
            </a:r>
            <a:endParaRPr lang="en-US" sz="28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38100"/>
            <a:ext cx="2326106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6200" y="1466850"/>
            <a:ext cx="7686675" cy="379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48600" y="1371600"/>
            <a:ext cx="1143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fld id="{FDA9B6B9-96A8-4CD6-84E7-2C29C9235926}" type="slidenum">
              <a:rPr lang="en-US"/>
              <a:pPr/>
              <a:t>66</a:t>
            </a:fld>
            <a:endParaRPr lang="en-US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6019800" cy="563562"/>
          </a:xfrm>
        </p:spPr>
        <p:txBody>
          <a:bodyPr/>
          <a:lstStyle/>
          <a:p>
            <a:pPr algn="l"/>
            <a:r>
              <a:rPr lang="en-US" sz="2800" dirty="0" smtClean="0"/>
              <a:t>Using Backtracking Generator</a:t>
            </a:r>
            <a:endParaRPr lang="en-US" sz="28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24674" y="76200"/>
            <a:ext cx="2143126" cy="983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295400"/>
            <a:ext cx="7674044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91400" y="2133600"/>
            <a:ext cx="1685926" cy="4261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fld id="{FDA9B6B9-96A8-4CD6-84E7-2C29C9235926}" type="slidenum">
              <a:rPr lang="en-US"/>
              <a:pPr/>
              <a:t>67</a:t>
            </a:fld>
            <a:endParaRPr lang="en-US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6019800" cy="563562"/>
          </a:xfrm>
        </p:spPr>
        <p:txBody>
          <a:bodyPr/>
          <a:lstStyle/>
          <a:p>
            <a:pPr algn="l"/>
            <a:r>
              <a:rPr lang="en-US" sz="2800" dirty="0" smtClean="0"/>
              <a:t>Using Backtracking Generator</a:t>
            </a:r>
            <a:endParaRPr lang="en-US" sz="28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24674" y="76200"/>
            <a:ext cx="2143126" cy="983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1" y="1467361"/>
            <a:ext cx="7924800" cy="3923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fld id="{FDA9B6B9-96A8-4CD6-84E7-2C29C9235926}" type="slidenum">
              <a:rPr lang="en-US"/>
              <a:pPr/>
              <a:t>68</a:t>
            </a:fld>
            <a:endParaRPr lang="en-US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6019800" cy="563562"/>
          </a:xfrm>
        </p:spPr>
        <p:txBody>
          <a:bodyPr/>
          <a:lstStyle/>
          <a:p>
            <a:pPr algn="l"/>
            <a:r>
              <a:rPr lang="en-US" sz="2800" dirty="0" smtClean="0"/>
              <a:t>Using Backtracking Generator</a:t>
            </a:r>
            <a:endParaRPr lang="en-US" sz="28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24674" y="76200"/>
            <a:ext cx="2143126" cy="983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6312" y="1600200"/>
            <a:ext cx="8751378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fld id="{FDA9B6B9-96A8-4CD6-84E7-2C29C9235926}" type="slidenum">
              <a:rPr lang="en-US"/>
              <a:pPr/>
              <a:t>69</a:t>
            </a:fld>
            <a:endParaRPr lang="en-US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6019800" cy="563562"/>
          </a:xfrm>
        </p:spPr>
        <p:txBody>
          <a:bodyPr/>
          <a:lstStyle/>
          <a:p>
            <a:pPr algn="l"/>
            <a:r>
              <a:rPr lang="en-US" sz="2800" dirty="0" smtClean="0"/>
              <a:t>Using Backtracking Generator</a:t>
            </a:r>
            <a:endParaRPr lang="en-US" sz="28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24674" y="76200"/>
            <a:ext cx="2143126" cy="983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483646"/>
            <a:ext cx="8382000" cy="3850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fld id="{A9C05DA8-BD98-4BBB-9A28-28B66FA2812C}" type="slidenum">
              <a:rPr lang="en-US"/>
              <a:pPr/>
              <a:t>7</a:t>
            </a:fld>
            <a:endParaRPr lang="en-US"/>
          </a:p>
        </p:txBody>
      </p:sp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Where to use Recursive Definitions</a:t>
            </a:r>
            <a:endParaRPr lang="en-US" sz="4000"/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Recursive definitions serve two purposes:</a:t>
            </a:r>
          </a:p>
          <a:p>
            <a:pPr lvl="1"/>
            <a:r>
              <a:rPr lang="en-US" b="1" dirty="0">
                <a:solidFill>
                  <a:srgbClr val="0000CC"/>
                </a:solidFill>
              </a:rPr>
              <a:t>Generating</a:t>
            </a:r>
            <a:r>
              <a:rPr lang="en-US" i="1" dirty="0"/>
              <a:t> </a:t>
            </a:r>
            <a:r>
              <a:rPr lang="en-US" dirty="0"/>
              <a:t>new elements</a:t>
            </a:r>
          </a:p>
          <a:p>
            <a:pPr lvl="1"/>
            <a:r>
              <a:rPr lang="en-US" b="1" dirty="0">
                <a:solidFill>
                  <a:srgbClr val="0000CC"/>
                </a:solidFill>
              </a:rPr>
              <a:t>Testing</a:t>
            </a:r>
            <a:r>
              <a:rPr lang="en-US" i="1" dirty="0"/>
              <a:t> </a:t>
            </a:r>
            <a:r>
              <a:rPr lang="en-US" dirty="0"/>
              <a:t>whether an element belongs to a set</a:t>
            </a:r>
          </a:p>
          <a:p>
            <a:r>
              <a:rPr lang="en-US" dirty="0"/>
              <a:t>Recursive definitions are frequently used to define functions and sequences of </a:t>
            </a:r>
            <a:r>
              <a:rPr lang="en-US" dirty="0" smtClean="0"/>
              <a:t>numbers</a:t>
            </a:r>
          </a:p>
          <a:p>
            <a:r>
              <a:rPr lang="en-US" dirty="0" smtClean="0"/>
              <a:t>A way </a:t>
            </a:r>
            <a:r>
              <a:rPr lang="en-US" b="1" dirty="0" smtClean="0">
                <a:solidFill>
                  <a:srgbClr val="0000CC"/>
                </a:solidFill>
              </a:rPr>
              <a:t>to express a loop </a:t>
            </a:r>
            <a:r>
              <a:rPr lang="en-US" dirty="0" smtClean="0"/>
              <a:t>when number of executions is not known in advance.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fld id="{FDA9B6B9-96A8-4CD6-84E7-2C29C9235926}" type="slidenum">
              <a:rPr lang="en-US"/>
              <a:pPr/>
              <a:t>70</a:t>
            </a:fld>
            <a:endParaRPr lang="en-US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6019800" cy="563562"/>
          </a:xfrm>
        </p:spPr>
        <p:txBody>
          <a:bodyPr/>
          <a:lstStyle/>
          <a:p>
            <a:pPr algn="l"/>
            <a:r>
              <a:rPr lang="en-US" sz="2800" dirty="0" smtClean="0"/>
              <a:t>Using Backtracking Generator</a:t>
            </a:r>
            <a:endParaRPr lang="en-US" sz="2800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1136760"/>
            <a:ext cx="5031280" cy="3968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33400" y="1905000"/>
            <a:ext cx="34290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 smtClean="0">
                <a:solidFill>
                  <a:srgbClr val="FF0000"/>
                </a:solidFill>
              </a:rPr>
              <a:t>Situation</a:t>
            </a:r>
            <a:r>
              <a:rPr lang="en-US" sz="2800" dirty="0" smtClean="0">
                <a:solidFill>
                  <a:srgbClr val="FF0000"/>
                </a:solidFill>
              </a:rPr>
              <a:t>: 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A customer likes to buy 3 TVs, 2 refrigerators, 1 fan with maximum budget of 30,000,000$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fld id="{FDA9B6B9-96A8-4CD6-84E7-2C29C9235926}" type="slidenum">
              <a:rPr lang="en-US"/>
              <a:pPr/>
              <a:t>71</a:t>
            </a:fld>
            <a:endParaRPr lang="en-US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6019800" cy="563562"/>
          </a:xfrm>
        </p:spPr>
        <p:txBody>
          <a:bodyPr/>
          <a:lstStyle/>
          <a:p>
            <a:pPr algn="l"/>
            <a:r>
              <a:rPr lang="en-US" sz="2800" dirty="0" smtClean="0"/>
              <a:t>Using Backtracking Generator</a:t>
            </a:r>
            <a:endParaRPr lang="en-US" sz="280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38924" y="120157"/>
            <a:ext cx="2428876" cy="58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6325" y="780334"/>
            <a:ext cx="7381876" cy="5772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fld id="{FDA9B6B9-96A8-4CD6-84E7-2C29C9235926}" type="slidenum">
              <a:rPr lang="en-US"/>
              <a:pPr/>
              <a:t>72</a:t>
            </a:fld>
            <a:endParaRPr lang="en-US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6019800" cy="563562"/>
          </a:xfrm>
        </p:spPr>
        <p:txBody>
          <a:bodyPr/>
          <a:lstStyle/>
          <a:p>
            <a:pPr algn="l"/>
            <a:r>
              <a:rPr lang="en-US" sz="2800" dirty="0" smtClean="0"/>
              <a:t>Using Backtracking Generator</a:t>
            </a:r>
            <a:endParaRPr lang="en-US" sz="2800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8450" y="74408"/>
            <a:ext cx="2495550" cy="1346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1037" y="1981200"/>
            <a:ext cx="7781926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685800"/>
            <a:ext cx="6210300" cy="589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fld id="{FDA9B6B9-96A8-4CD6-84E7-2C29C9235926}" type="slidenum">
              <a:rPr lang="en-US"/>
              <a:pPr/>
              <a:t>73</a:t>
            </a:fld>
            <a:endParaRPr lang="en-US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6019800" cy="563562"/>
          </a:xfrm>
        </p:spPr>
        <p:txBody>
          <a:bodyPr/>
          <a:lstStyle/>
          <a:p>
            <a:pPr algn="l"/>
            <a:r>
              <a:rPr lang="en-US" sz="2800" dirty="0" smtClean="0"/>
              <a:t>Using Backtracking Generator</a:t>
            </a:r>
            <a:endParaRPr lang="en-US" sz="2800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142874"/>
            <a:ext cx="2513398" cy="1381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827" y="1219201"/>
            <a:ext cx="7552346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fld id="{FDA9B6B9-96A8-4CD6-84E7-2C29C9235926}" type="slidenum">
              <a:rPr lang="en-US"/>
              <a:pPr/>
              <a:t>74</a:t>
            </a:fld>
            <a:endParaRPr lang="en-US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6019800" cy="563562"/>
          </a:xfrm>
        </p:spPr>
        <p:txBody>
          <a:bodyPr/>
          <a:lstStyle/>
          <a:p>
            <a:pPr algn="l"/>
            <a:r>
              <a:rPr lang="en-US" sz="2800" dirty="0" smtClean="0"/>
              <a:t>Using Backtracking Generator</a:t>
            </a:r>
            <a:endParaRPr lang="en-US" sz="2800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19900" y="127747"/>
            <a:ext cx="2324100" cy="1230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25" y="1295400"/>
            <a:ext cx="8733750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fld id="{FDA9B6B9-96A8-4CD6-84E7-2C29C9235926}" type="slidenum">
              <a:rPr lang="en-US"/>
              <a:pPr/>
              <a:t>75</a:t>
            </a:fld>
            <a:endParaRPr lang="en-US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6019800" cy="563562"/>
          </a:xfrm>
        </p:spPr>
        <p:txBody>
          <a:bodyPr/>
          <a:lstStyle/>
          <a:p>
            <a:pPr algn="l"/>
            <a:r>
              <a:rPr lang="en-US" sz="2800" dirty="0" smtClean="0"/>
              <a:t>Using Backtracking Generator</a:t>
            </a:r>
            <a:endParaRPr lang="en-US" sz="2800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19900" y="127747"/>
            <a:ext cx="2324100" cy="1230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943" y="1295400"/>
            <a:ext cx="8710116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fld id="{FDA9B6B9-96A8-4CD6-84E7-2C29C9235926}" type="slidenum">
              <a:rPr lang="en-US"/>
              <a:pPr/>
              <a:t>76</a:t>
            </a:fld>
            <a:endParaRPr lang="en-US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6019800" cy="563562"/>
          </a:xfrm>
        </p:spPr>
        <p:txBody>
          <a:bodyPr/>
          <a:lstStyle/>
          <a:p>
            <a:pPr algn="l"/>
            <a:r>
              <a:rPr lang="en-US" sz="2800" dirty="0" smtClean="0"/>
              <a:t>Using Backtracking Generator</a:t>
            </a:r>
            <a:endParaRPr lang="en-US" sz="2800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19900" y="127747"/>
            <a:ext cx="2324100" cy="1230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fld id="{FDA9B6B9-96A8-4CD6-84E7-2C29C9235926}" type="slidenum">
              <a:rPr lang="en-US"/>
              <a:pPr/>
              <a:t>77</a:t>
            </a:fld>
            <a:endParaRPr lang="en-US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6019800" cy="563562"/>
          </a:xfrm>
        </p:spPr>
        <p:txBody>
          <a:bodyPr/>
          <a:lstStyle/>
          <a:p>
            <a:pPr algn="l"/>
            <a:r>
              <a:rPr lang="en-US" sz="2800" dirty="0" smtClean="0"/>
              <a:t>Using Backtracking Generator</a:t>
            </a:r>
            <a:endParaRPr lang="en-US" sz="2800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19900" y="127747"/>
            <a:ext cx="2324100" cy="1230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2" y="1770920"/>
            <a:ext cx="8686798" cy="3773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828" y="1371600"/>
            <a:ext cx="8382344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fld id="{FDA9B6B9-96A8-4CD6-84E7-2C29C9235926}" type="slidenum">
              <a:rPr lang="en-US"/>
              <a:pPr/>
              <a:t>78</a:t>
            </a:fld>
            <a:endParaRPr lang="en-US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6019800" cy="563562"/>
          </a:xfrm>
        </p:spPr>
        <p:txBody>
          <a:bodyPr/>
          <a:lstStyle/>
          <a:p>
            <a:pPr algn="l"/>
            <a:r>
              <a:rPr lang="en-US" sz="2800" dirty="0" smtClean="0"/>
              <a:t>Using Backtracking Generator</a:t>
            </a:r>
            <a:endParaRPr lang="en-US" sz="28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0"/>
            <a:ext cx="2590800" cy="1399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0525" y="1304925"/>
            <a:ext cx="836295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fld id="{FDA9B6B9-96A8-4CD6-84E7-2C29C9235926}" type="slidenum">
              <a:rPr lang="en-US"/>
              <a:pPr/>
              <a:t>79</a:t>
            </a:fld>
            <a:endParaRPr lang="en-US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6019800" cy="563562"/>
          </a:xfrm>
        </p:spPr>
        <p:txBody>
          <a:bodyPr/>
          <a:lstStyle/>
          <a:p>
            <a:pPr algn="l"/>
            <a:r>
              <a:rPr lang="en-US" sz="2800" dirty="0" smtClean="0"/>
              <a:t>Using Backtracking Generator</a:t>
            </a:r>
            <a:endParaRPr lang="en-US" sz="28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0"/>
            <a:ext cx="2590800" cy="1399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fld id="{65F72CF4-4508-4A72-A1E2-9E34122C95CA}" type="slidenum">
              <a:rPr lang="en-US"/>
              <a:pPr/>
              <a:t>8</a:t>
            </a:fld>
            <a:endParaRPr lang="en-US"/>
          </a:p>
        </p:txBody>
      </p:sp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How to describe a recursive operation?</a:t>
            </a:r>
            <a:endParaRPr lang="en-US" sz="4000"/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 </a:t>
            </a:r>
            <a:r>
              <a:rPr lang="en-US"/>
              <a:t>recursive definition consists of two parts:</a:t>
            </a:r>
          </a:p>
          <a:p>
            <a:pPr lvl="1"/>
            <a:r>
              <a:rPr lang="en-US"/>
              <a:t>The </a:t>
            </a:r>
            <a:r>
              <a:rPr lang="en-US" b="1">
                <a:solidFill>
                  <a:srgbClr val="0000CC"/>
                </a:solidFill>
              </a:rPr>
              <a:t>anchor</a:t>
            </a:r>
            <a:r>
              <a:rPr lang="en-US" i="1"/>
              <a:t> </a:t>
            </a:r>
            <a:r>
              <a:rPr lang="en-US"/>
              <a:t>or </a:t>
            </a:r>
            <a:r>
              <a:rPr lang="en-US" b="1">
                <a:solidFill>
                  <a:srgbClr val="0000CC"/>
                </a:solidFill>
              </a:rPr>
              <a:t>ground</a:t>
            </a:r>
            <a:r>
              <a:rPr lang="en-US" i="1">
                <a:solidFill>
                  <a:srgbClr val="0000CC"/>
                </a:solidFill>
              </a:rPr>
              <a:t> </a:t>
            </a:r>
            <a:r>
              <a:rPr lang="en-US" b="1" smtClean="0">
                <a:solidFill>
                  <a:srgbClr val="0000CC"/>
                </a:solidFill>
              </a:rPr>
              <a:t>case </a:t>
            </a:r>
            <a:r>
              <a:rPr lang="en-US" smtClean="0"/>
              <a:t>or</a:t>
            </a:r>
            <a:r>
              <a:rPr lang="en-US" b="1" smtClean="0">
                <a:solidFill>
                  <a:srgbClr val="0000CC"/>
                </a:solidFill>
              </a:rPr>
              <a:t> base case</a:t>
            </a:r>
            <a:r>
              <a:rPr lang="en-US" i="1" smtClean="0"/>
              <a:t>, </a:t>
            </a:r>
            <a:r>
              <a:rPr lang="en-US"/>
              <a:t>the basic elements that are the building blocks of all other elements of the set</a:t>
            </a:r>
          </a:p>
          <a:p>
            <a:pPr lvl="1"/>
            <a:r>
              <a:rPr lang="en-US" b="1">
                <a:solidFill>
                  <a:srgbClr val="0000CC"/>
                </a:solidFill>
              </a:rPr>
              <a:t>Rules </a:t>
            </a:r>
            <a:r>
              <a:rPr lang="en-US"/>
              <a:t>that allow for the construction of new objects out of basic elements or objects that have already been constructed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fld id="{FDA9B6B9-96A8-4CD6-84E7-2C29C9235926}" type="slidenum">
              <a:rPr lang="en-US"/>
              <a:pPr/>
              <a:t>80</a:t>
            </a:fld>
            <a:endParaRPr lang="en-US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6019800" cy="563562"/>
          </a:xfrm>
        </p:spPr>
        <p:txBody>
          <a:bodyPr/>
          <a:lstStyle/>
          <a:p>
            <a:pPr algn="l"/>
            <a:r>
              <a:rPr lang="en-US" sz="2800" dirty="0" smtClean="0"/>
              <a:t>Using Backtracking Generator</a:t>
            </a:r>
            <a:endParaRPr lang="en-US" sz="2800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0"/>
            <a:ext cx="2590800" cy="1399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990600"/>
            <a:ext cx="2105025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19575" y="942975"/>
            <a:ext cx="2105025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fld id="{FDA9B6B9-96A8-4CD6-84E7-2C29C9235926}" type="slidenum">
              <a:rPr lang="en-US"/>
              <a:pPr/>
              <a:t>81</a:t>
            </a:fld>
            <a:endParaRPr lang="en-US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22238"/>
            <a:ext cx="8686800" cy="944562"/>
          </a:xfrm>
        </p:spPr>
        <p:txBody>
          <a:bodyPr/>
          <a:lstStyle/>
          <a:p>
            <a:r>
              <a:rPr lang="en-US" sz="3200" dirty="0" smtClean="0"/>
              <a:t>Backtracking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75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CC"/>
                </a:solidFill>
              </a:rPr>
              <a:t>Steps to use backtrack Generator:</a:t>
            </a:r>
            <a:endParaRPr lang="en-US" sz="2400" b="1" dirty="0">
              <a:solidFill>
                <a:srgbClr val="0000CC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" y="2011501"/>
            <a:ext cx="8001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indent="-341313"/>
            <a:r>
              <a:rPr lang="en-US" sz="2000" b="1" u="sng" dirty="0" smtClean="0"/>
              <a:t>From the problem</a:t>
            </a:r>
            <a:r>
              <a:rPr lang="en-US" sz="2000" dirty="0" smtClean="0"/>
              <a:t>:</a:t>
            </a:r>
          </a:p>
          <a:p>
            <a:pPr marL="341313" indent="-341313"/>
            <a:r>
              <a:rPr lang="en-US" sz="2000" dirty="0" smtClean="0"/>
              <a:t>1- Determine related real domains.</a:t>
            </a:r>
          </a:p>
          <a:p>
            <a:pPr marL="341313" indent="-341313"/>
            <a:r>
              <a:rPr lang="en-US" sz="2000" dirty="0" smtClean="0"/>
              <a:t>2- Create a generator</a:t>
            </a:r>
          </a:p>
          <a:p>
            <a:pPr marL="341313" indent="-341313"/>
            <a:r>
              <a:rPr lang="en-US" sz="2000" dirty="0" smtClean="0"/>
              <a:t>3- Add domains to the generator in suitable order.</a:t>
            </a:r>
          </a:p>
          <a:p>
            <a:pPr marL="341313" indent="-341313"/>
            <a:r>
              <a:rPr lang="en-US" sz="2000" dirty="0" smtClean="0"/>
              <a:t>4- Initiate the generator (make the generator ready)</a:t>
            </a:r>
          </a:p>
          <a:p>
            <a:pPr marL="341313" indent="-341313"/>
            <a:r>
              <a:rPr lang="en-US" sz="2000" dirty="0" smtClean="0"/>
              <a:t>5- Get a suggestion from the first configuration of the generator</a:t>
            </a:r>
          </a:p>
          <a:p>
            <a:pPr marL="341313" indent="-341313"/>
            <a:r>
              <a:rPr lang="en-US" sz="2000" dirty="0" smtClean="0"/>
              <a:t>6- do {</a:t>
            </a:r>
          </a:p>
          <a:p>
            <a:pPr marL="341313" indent="-341313"/>
            <a:r>
              <a:rPr lang="en-US" sz="2000" dirty="0" smtClean="0"/>
              <a:t>             if (suggestion is accepted) Add suggestion to solution set</a:t>
            </a:r>
          </a:p>
          <a:p>
            <a:pPr marL="341313" indent="-341313"/>
            <a:r>
              <a:rPr lang="en-US" sz="2000" dirty="0" smtClean="0"/>
              <a:t>             suggestion = get the next configuration of the generator</a:t>
            </a:r>
          </a:p>
          <a:p>
            <a:pPr marL="341313" indent="-341313"/>
            <a:r>
              <a:rPr lang="en-US" sz="2000" dirty="0" smtClean="0"/>
              <a:t>     } while(still having a suggestion)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fld id="{2842D915-9075-4F12-8DFE-D4B3778BE484}" type="slidenum">
              <a:rPr lang="en-US"/>
              <a:pPr/>
              <a:t>82</a:t>
            </a:fld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z="4000" smtClean="0"/>
              <a:t>Review</a:t>
            </a:r>
            <a:endParaRPr lang="en-US" sz="400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60437"/>
            <a:ext cx="8229600" cy="5059363"/>
          </a:xfrm>
        </p:spPr>
        <p:txBody>
          <a:bodyPr/>
          <a:lstStyle/>
          <a:p>
            <a:pPr marL="457200" indent="-457200">
              <a:buFontTx/>
              <a:buNone/>
            </a:pPr>
            <a:r>
              <a:rPr lang="en-US" sz="2400" smtClean="0"/>
              <a:t>LO3.1  Describe the basic ideas of recursion and how to set up recursive systems that represent certain real-world phenomena.</a:t>
            </a:r>
          </a:p>
          <a:p>
            <a:pPr marL="457200" indent="-457200">
              <a:buFontTx/>
              <a:buNone/>
            </a:pPr>
            <a:r>
              <a:rPr lang="en-US" sz="2400" smtClean="0"/>
              <a:t>LO3.2  Know how to develop recursive algorithms and programs</a:t>
            </a:r>
          </a:p>
          <a:p>
            <a:pPr marL="457200" indent="-457200">
              <a:buFontTx/>
              <a:buNone/>
            </a:pPr>
            <a:r>
              <a:rPr lang="en-US" sz="2400" smtClean="0"/>
              <a:t>LO3.3  Write programs in Java using recursion to solve some problems, like creating the Fibonacci sequence.</a:t>
            </a:r>
          </a:p>
          <a:p>
            <a:pPr marL="457200" indent="-457200">
              <a:buFontTx/>
              <a:buNone/>
            </a:pPr>
            <a:r>
              <a:rPr lang="en-US" sz="2400" smtClean="0"/>
              <a:t>LO3.4  Analyse a recursive function to find out its’ ouput without running. </a:t>
            </a:r>
          </a:p>
          <a:p>
            <a:pPr marL="457200" indent="-457200">
              <a:buFontTx/>
              <a:buNone/>
            </a:pPr>
            <a:r>
              <a:rPr lang="en-US" sz="2400" smtClean="0"/>
              <a:t>LO3.5  Explain type of recursive functions, give examples and comparing them.</a:t>
            </a:r>
          </a:p>
          <a:p>
            <a:pPr marL="457200" indent="-457200">
              <a:buFontTx/>
              <a:buNone/>
            </a:pPr>
            <a:r>
              <a:rPr lang="en-US" sz="2400" smtClean="0"/>
              <a:t>LO3.6  Compare recursion with iteration, analyzes their pros and cons</a:t>
            </a:r>
            <a:br>
              <a:rPr lang="en-US" sz="2400" smtClean="0"/>
            </a:br>
            <a:endParaRPr 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0" y="990601"/>
            <a:ext cx="83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smtClean="0">
                <a:solidFill>
                  <a:srgbClr val="FF0000"/>
                </a:solidFill>
                <a:sym typeface="Wingdings"/>
              </a:rPr>
              <a:t> 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064603"/>
            <a:ext cx="83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smtClean="0">
                <a:solidFill>
                  <a:srgbClr val="FF0000"/>
                </a:solidFill>
                <a:sym typeface="Wingdings"/>
              </a:rPr>
              <a:t> 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826603"/>
            <a:ext cx="83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smtClean="0">
                <a:solidFill>
                  <a:srgbClr val="FF0000"/>
                </a:solidFill>
                <a:sym typeface="Wingdings"/>
              </a:rPr>
              <a:t> 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3664803"/>
            <a:ext cx="83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smtClean="0">
                <a:solidFill>
                  <a:srgbClr val="FF0000"/>
                </a:solidFill>
                <a:sym typeface="Wingdings"/>
              </a:rPr>
              <a:t> 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4503003"/>
            <a:ext cx="83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smtClean="0">
                <a:solidFill>
                  <a:srgbClr val="FF0000"/>
                </a:solidFill>
                <a:sym typeface="Wingdings"/>
              </a:rPr>
              <a:t> 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5257800"/>
            <a:ext cx="83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smtClean="0">
                <a:solidFill>
                  <a:srgbClr val="FF0000"/>
                </a:solidFill>
                <a:sym typeface="Wingdings"/>
              </a:rPr>
              <a:t> 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fld id="{2842D915-9075-4F12-8DFE-D4B3778BE484}" type="slidenum">
              <a:rPr lang="en-US"/>
              <a:pPr/>
              <a:t>83</a:t>
            </a:fld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z="4000" smtClean="0"/>
              <a:t>Review</a:t>
            </a:r>
            <a:endParaRPr lang="en-US" sz="400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914400"/>
          </a:xfrm>
        </p:spPr>
        <p:txBody>
          <a:bodyPr/>
          <a:lstStyle/>
          <a:p>
            <a:r>
              <a:rPr lang="en-US" smtClean="0"/>
              <a:t>LO3.4  Analyse a recursive function to find out its’ ouput without running.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38200" y="2057400"/>
            <a:ext cx="33528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rgbClr val="FF0000"/>
                </a:solidFill>
              </a:rPr>
              <a:t>int  T (int n) {</a:t>
            </a:r>
          </a:p>
          <a:p>
            <a:r>
              <a:rPr lang="en-US" smtClean="0">
                <a:solidFill>
                  <a:srgbClr val="FF0000"/>
                </a:solidFill>
              </a:rPr>
              <a:t>    if(n&lt;2) return 2;</a:t>
            </a:r>
          </a:p>
          <a:p>
            <a:r>
              <a:rPr lang="en-US" smtClean="0">
                <a:solidFill>
                  <a:srgbClr val="FF0000"/>
                </a:solidFill>
              </a:rPr>
              <a:t>    return T(n-2) + 2*T(n-1) + 3;</a:t>
            </a:r>
          </a:p>
          <a:p>
            <a:r>
              <a:rPr lang="en-US" smtClean="0">
                <a:solidFill>
                  <a:srgbClr val="FF0000"/>
                </a:solidFill>
              </a:rPr>
              <a:t>}</a:t>
            </a:r>
          </a:p>
          <a:p>
            <a:r>
              <a:rPr lang="en-US" smtClean="0">
                <a:solidFill>
                  <a:srgbClr val="FF0000"/>
                </a:solidFill>
              </a:rPr>
              <a:t>T(4)=? </a:t>
            </a:r>
            <a:endParaRPr lang="en-US">
              <a:solidFill>
                <a:srgbClr val="FF0000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219200" y="39624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0000CC"/>
                          </a:solidFill>
                        </a:rPr>
                        <a:t>n</a:t>
                      </a:r>
                      <a:endParaRPr lang="en-US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en-US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en-US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en-US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en-US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0000CC"/>
                          </a:solidFill>
                        </a:rPr>
                        <a:t>4</a:t>
                      </a:r>
                      <a:endParaRPr lang="en-US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T(n)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58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4267200" y="2057400"/>
            <a:ext cx="35814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rgbClr val="FF0000"/>
                </a:solidFill>
              </a:rPr>
              <a:t>T(n) = 2, n&lt;2</a:t>
            </a:r>
          </a:p>
          <a:p>
            <a:r>
              <a:rPr lang="en-US" smtClean="0">
                <a:solidFill>
                  <a:srgbClr val="FF0000"/>
                </a:solidFill>
              </a:rPr>
              <a:t>        = T(n-2) + 2T(n-1) +3, n&gt;=2</a:t>
            </a:r>
          </a:p>
          <a:p>
            <a:r>
              <a:rPr lang="en-US" smtClean="0">
                <a:solidFill>
                  <a:srgbClr val="FF0000"/>
                </a:solidFill>
              </a:rPr>
              <a:t>T(4)=?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Content Placeholder 10"/>
          <p:cNvSpPr txBox="1">
            <a:spLocks/>
          </p:cNvSpPr>
          <p:nvPr/>
        </p:nvSpPr>
        <p:spPr bwMode="auto">
          <a:xfrm>
            <a:off x="609600" y="55626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How to use recursion for testing whether</a:t>
            </a:r>
            <a:r>
              <a:rPr kumimoji="0" lang="en-US" sz="2000" b="0" i="0" u="none" strike="noStrike" kern="0" cap="none" spc="0" normalizeH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value belongs to a group? Please refer to Recursion Review </a:t>
            </a:r>
            <a:r>
              <a:rPr kumimoji="0" lang="en-US" sz="2000" b="0" i="0" u="none" strike="noStrike" kern="0" cap="none" spc="0" normalizeH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 LMS/ CSD201-SuVan.</a:t>
            </a: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10"/>
          <p:cNvSpPr txBox="1">
            <a:spLocks/>
          </p:cNvSpPr>
          <p:nvPr/>
        </p:nvSpPr>
        <p:spPr bwMode="auto">
          <a:xfrm>
            <a:off x="609600" y="48006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 whether  the value 60 is an element of</a:t>
            </a:r>
            <a:r>
              <a:rPr kumimoji="0" lang="en-US" sz="2000" b="0" i="0" u="none" strike="noStrike" kern="0" cap="none" spc="0" normalizeH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the T sequence?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0" cap="none" spc="0" normalizeH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 NO</a:t>
            </a: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fld id="{AA32C669-2B6B-498D-82D1-8D3E4BA48B57}" type="slidenum">
              <a:rPr lang="en-US"/>
              <a:pPr/>
              <a:t>84</a:t>
            </a:fld>
            <a:endParaRPr lang="en-US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Summary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Recursive definitions are programming concepts that define themselves</a:t>
            </a:r>
            <a:endParaRPr lang="en-US" i="1"/>
          </a:p>
          <a:p>
            <a:r>
              <a:rPr lang="en-US"/>
              <a:t>Recursive definitions serve two purposes:</a:t>
            </a:r>
          </a:p>
          <a:p>
            <a:pPr lvl="1"/>
            <a:r>
              <a:rPr lang="en-US"/>
              <a:t>Generating</a:t>
            </a:r>
            <a:r>
              <a:rPr lang="en-US" i="1"/>
              <a:t> </a:t>
            </a:r>
            <a:r>
              <a:rPr lang="en-US"/>
              <a:t>new elements</a:t>
            </a:r>
          </a:p>
          <a:p>
            <a:pPr lvl="1"/>
            <a:r>
              <a:rPr lang="en-US"/>
              <a:t>Testing</a:t>
            </a:r>
            <a:r>
              <a:rPr lang="en-US" i="1"/>
              <a:t> </a:t>
            </a:r>
            <a:r>
              <a:rPr lang="en-US"/>
              <a:t>whether an element belongs to a set</a:t>
            </a:r>
          </a:p>
          <a:p>
            <a:r>
              <a:rPr lang="en-US"/>
              <a:t>Recursive definitions are frequently used to define functions and sequences of </a:t>
            </a:r>
            <a:r>
              <a:rPr lang="en-US" smtClean="0"/>
              <a:t>numbers</a:t>
            </a:r>
          </a:p>
          <a:p>
            <a:r>
              <a:rPr lang="en-US" smtClean="0"/>
              <a:t>Recursive thinking: Use divide and conquer technique.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fld id="{20D318FD-7676-4B9A-8C7B-500C9B7AC508}" type="slidenum">
              <a:rPr lang="en-US"/>
              <a:pPr/>
              <a:t>85</a:t>
            </a:fld>
            <a:endParaRPr lang="en-US"/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Summary (continued)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r>
              <a:rPr lang="en-US"/>
              <a:t>Tail recursion is characterized by the use of only one recursive call at the very end of a method implementation.</a:t>
            </a:r>
          </a:p>
          <a:p>
            <a:pPr>
              <a:lnSpc>
                <a:spcPct val="95000"/>
              </a:lnSpc>
            </a:pPr>
            <a:r>
              <a:rPr lang="en-US"/>
              <a:t>Backtracking is a technique for returning to a given position (e.g., entry point) after trying other avenues that are unsuccessful in solving a particular problem</a:t>
            </a:r>
            <a:r>
              <a:rPr lang="en-US" smtClean="0"/>
              <a:t>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/>
          <a:lstStyle/>
          <a:p>
            <a:r>
              <a:rPr lang="en-US" sz="3200" dirty="0" err="1" smtClean="0"/>
              <a:t>Ôn</a:t>
            </a:r>
            <a:r>
              <a:rPr lang="en-US" sz="3200" dirty="0" smtClean="0"/>
              <a:t> </a:t>
            </a:r>
            <a:r>
              <a:rPr lang="en-US" sz="3200" dirty="0" err="1" smtClean="0"/>
              <a:t>tập</a:t>
            </a:r>
            <a:r>
              <a:rPr lang="en-US" sz="3200" dirty="0" smtClean="0"/>
              <a:t> – </a:t>
            </a:r>
            <a:r>
              <a:rPr lang="en-US" sz="3200" dirty="0" err="1" smtClean="0"/>
              <a:t>Viết</a:t>
            </a:r>
            <a:r>
              <a:rPr lang="en-US" sz="3200" dirty="0" smtClean="0"/>
              <a:t> </a:t>
            </a:r>
            <a:r>
              <a:rPr lang="en-US" sz="3200" dirty="0" err="1" smtClean="0"/>
              <a:t>vào</a:t>
            </a:r>
            <a:r>
              <a:rPr lang="en-US" sz="3200" dirty="0" smtClean="0"/>
              <a:t> </a:t>
            </a:r>
            <a:r>
              <a:rPr lang="en-US" sz="3200" dirty="0" err="1" smtClean="0"/>
              <a:t>vở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1- </a:t>
            </a:r>
            <a:r>
              <a:rPr lang="en-US" dirty="0" err="1" smtClean="0"/>
              <a:t>Đệ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</a:p>
          <a:p>
            <a:pPr>
              <a:buNone/>
            </a:pPr>
            <a:r>
              <a:rPr lang="en-US" dirty="0" smtClean="0"/>
              <a:t>2- Con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đệ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hay </a:t>
            </a:r>
            <a:r>
              <a:rPr lang="en-US" dirty="0" err="1" smtClean="0"/>
              <a:t>không</a:t>
            </a:r>
            <a:r>
              <a:rPr lang="en-US" dirty="0" smtClean="0"/>
              <a:t>? Cho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thí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3-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con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đệ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?</a:t>
            </a:r>
          </a:p>
          <a:p>
            <a:pPr>
              <a:buNone/>
            </a:pPr>
            <a:r>
              <a:rPr lang="en-US" dirty="0" smtClean="0"/>
              <a:t>4-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đệ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? Cho </a:t>
            </a:r>
            <a:r>
              <a:rPr lang="en-US" dirty="0" err="1" smtClean="0"/>
              <a:t>thí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5-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đệ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?</a:t>
            </a:r>
          </a:p>
          <a:p>
            <a:pPr>
              <a:buNone/>
            </a:pPr>
            <a:r>
              <a:rPr lang="en-US" dirty="0" smtClean="0"/>
              <a:t>6- </a:t>
            </a:r>
            <a:r>
              <a:rPr lang="en-US" dirty="0" err="1" smtClean="0"/>
              <a:t>Đệ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</a:p>
          <a:p>
            <a:pPr>
              <a:buNone/>
            </a:pPr>
            <a:r>
              <a:rPr lang="en-US" dirty="0" smtClean="0"/>
              <a:t>7- </a:t>
            </a:r>
            <a:r>
              <a:rPr lang="en-US" dirty="0" err="1" smtClean="0"/>
              <a:t>Đệ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đuôi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</a:p>
          <a:p>
            <a:pPr>
              <a:buNone/>
            </a:pPr>
            <a:r>
              <a:rPr lang="en-US" dirty="0" smtClean="0"/>
              <a:t>8- </a:t>
            </a:r>
            <a:r>
              <a:rPr lang="en-US" dirty="0" err="1" smtClean="0"/>
              <a:t>Đệ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38D66F03-3627-42E0-B7BF-E999D522C90E}" type="slidenum">
              <a:rPr lang="en-US" smtClean="0"/>
              <a:pPr/>
              <a:t>86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/>
          <a:lstStyle/>
          <a:p>
            <a:r>
              <a:rPr lang="en-US" sz="3200" dirty="0" err="1" smtClean="0"/>
              <a:t>Ôn</a:t>
            </a:r>
            <a:r>
              <a:rPr lang="en-US" sz="3200" dirty="0" smtClean="0"/>
              <a:t> </a:t>
            </a:r>
            <a:r>
              <a:rPr lang="en-US" sz="3200" dirty="0" err="1" smtClean="0"/>
              <a:t>tập</a:t>
            </a:r>
            <a:r>
              <a:rPr lang="en-US" sz="3200" dirty="0" smtClean="0"/>
              <a:t> – </a:t>
            </a:r>
            <a:r>
              <a:rPr lang="en-US" sz="3200" dirty="0" err="1" smtClean="0"/>
              <a:t>Viết</a:t>
            </a:r>
            <a:r>
              <a:rPr lang="en-US" sz="3200" dirty="0" smtClean="0"/>
              <a:t> </a:t>
            </a:r>
            <a:r>
              <a:rPr lang="en-US" sz="3200" dirty="0" err="1" smtClean="0"/>
              <a:t>vào</a:t>
            </a:r>
            <a:r>
              <a:rPr lang="en-US" sz="3200" dirty="0" smtClean="0"/>
              <a:t> </a:t>
            </a:r>
            <a:r>
              <a:rPr lang="en-US" sz="3200" dirty="0" err="1" smtClean="0"/>
              <a:t>vở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458200" cy="51355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9- </a:t>
            </a:r>
            <a:r>
              <a:rPr lang="en-US" dirty="0" err="1" smtClean="0"/>
              <a:t>Đệ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</a:p>
          <a:p>
            <a:pPr>
              <a:buNone/>
            </a:pPr>
            <a:r>
              <a:rPr lang="en-US" dirty="0" smtClean="0"/>
              <a:t>10- </a:t>
            </a:r>
            <a:r>
              <a:rPr lang="en-US" dirty="0" err="1" smtClean="0"/>
              <a:t>Đệ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phi </a:t>
            </a:r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</a:p>
          <a:p>
            <a:pPr>
              <a:buNone/>
            </a:pPr>
            <a:r>
              <a:rPr lang="en-US" dirty="0" smtClean="0"/>
              <a:t>11- </a:t>
            </a:r>
            <a:r>
              <a:rPr lang="en-US" dirty="0" err="1" smtClean="0"/>
              <a:t>Đệ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gián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</a:p>
          <a:p>
            <a:pPr>
              <a:buNone/>
            </a:pPr>
            <a:r>
              <a:rPr lang="en-US" dirty="0" smtClean="0"/>
              <a:t>12- </a:t>
            </a:r>
            <a:r>
              <a:rPr lang="en-US" dirty="0" err="1" smtClean="0"/>
              <a:t>Đệ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</a:p>
          <a:p>
            <a:pPr>
              <a:buNone/>
            </a:pPr>
            <a:r>
              <a:rPr lang="en-US" dirty="0" smtClean="0"/>
              <a:t>13-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?</a:t>
            </a:r>
          </a:p>
          <a:p>
            <a:pPr>
              <a:buNone/>
            </a:pPr>
            <a:r>
              <a:rPr lang="en-US" dirty="0" smtClean="0"/>
              <a:t>14- </a:t>
            </a:r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activation record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ý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15-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đệ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tốn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?</a:t>
            </a:r>
          </a:p>
          <a:p>
            <a:pPr>
              <a:buNone/>
            </a:pPr>
            <a:r>
              <a:rPr lang="en-US" dirty="0" smtClean="0"/>
              <a:t>16-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đệ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chậm</a:t>
            </a:r>
            <a:r>
              <a:rPr lang="en-US" dirty="0" smtClean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38D66F03-3627-42E0-B7BF-E999D522C90E}" type="slidenum">
              <a:rPr lang="en-US" smtClean="0"/>
              <a:pPr/>
              <a:t>87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/>
          <a:lstStyle/>
          <a:p>
            <a:r>
              <a:rPr lang="en-US" sz="3200" dirty="0" err="1" smtClean="0"/>
              <a:t>Ôn</a:t>
            </a:r>
            <a:r>
              <a:rPr lang="en-US" sz="3200" dirty="0" smtClean="0"/>
              <a:t> </a:t>
            </a:r>
            <a:r>
              <a:rPr lang="en-US" sz="3200" dirty="0" err="1" smtClean="0"/>
              <a:t>tập</a:t>
            </a:r>
            <a:r>
              <a:rPr lang="en-US" sz="3200" dirty="0" smtClean="0"/>
              <a:t> – </a:t>
            </a:r>
            <a:r>
              <a:rPr lang="en-US" sz="3200" dirty="0" err="1" smtClean="0"/>
              <a:t>Viết</a:t>
            </a:r>
            <a:r>
              <a:rPr lang="en-US" sz="3200" dirty="0" smtClean="0"/>
              <a:t> </a:t>
            </a:r>
            <a:r>
              <a:rPr lang="en-US" sz="3200" dirty="0" err="1" smtClean="0"/>
              <a:t>vào</a:t>
            </a:r>
            <a:r>
              <a:rPr lang="en-US" sz="3200" dirty="0" smtClean="0"/>
              <a:t> </a:t>
            </a:r>
            <a:r>
              <a:rPr lang="en-US" sz="3200" dirty="0" err="1" smtClean="0"/>
              <a:t>vở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458200" cy="51355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17- </a:t>
            </a:r>
            <a:r>
              <a:rPr lang="en-US" dirty="0" err="1" smtClean="0"/>
              <a:t>Khử</a:t>
            </a:r>
            <a:r>
              <a:rPr lang="en-US" dirty="0" smtClean="0"/>
              <a:t> </a:t>
            </a:r>
            <a:r>
              <a:rPr lang="en-US" dirty="0" err="1" smtClean="0"/>
              <a:t>đệ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khử</a:t>
            </a:r>
            <a:r>
              <a:rPr lang="en-US" dirty="0" smtClean="0"/>
              <a:t> </a:t>
            </a:r>
            <a:r>
              <a:rPr lang="en-US" dirty="0" err="1" smtClean="0"/>
              <a:t>đệ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?</a:t>
            </a:r>
          </a:p>
          <a:p>
            <a:pPr>
              <a:buNone/>
            </a:pPr>
            <a:r>
              <a:rPr lang="en-US" dirty="0" smtClean="0"/>
              <a:t>18- </a:t>
            </a:r>
            <a:r>
              <a:rPr lang="en-US" dirty="0" err="1" smtClean="0"/>
              <a:t>Khử</a:t>
            </a:r>
            <a:r>
              <a:rPr lang="en-US" dirty="0" smtClean="0"/>
              <a:t> </a:t>
            </a:r>
            <a:r>
              <a:rPr lang="en-US" dirty="0" err="1" smtClean="0"/>
              <a:t>đệ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?</a:t>
            </a:r>
          </a:p>
          <a:p>
            <a:pPr>
              <a:buNone/>
            </a:pPr>
            <a:r>
              <a:rPr lang="en-US" dirty="0" smtClean="0"/>
              <a:t>19- </a:t>
            </a:r>
            <a:r>
              <a:rPr lang="en-US" dirty="0" err="1" smtClean="0"/>
              <a:t>Hồi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</a:p>
          <a:p>
            <a:pPr>
              <a:buNone/>
            </a:pPr>
            <a:r>
              <a:rPr lang="en-US" dirty="0" smtClean="0"/>
              <a:t>20-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? Cho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38D66F03-3627-42E0-B7BF-E999D522C90E}" type="slidenum">
              <a:rPr lang="en-US" smtClean="0"/>
              <a:pPr/>
              <a:t>88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analyse an operation using recursive view?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Divide and conquer – chia để trị</a:t>
            </a:r>
          </a:p>
          <a:p>
            <a:r>
              <a:rPr lang="en-US" smtClean="0"/>
              <a:t>Data:  </a:t>
            </a:r>
            <a:r>
              <a:rPr lang="en-US" smtClean="0">
                <a:solidFill>
                  <a:srgbClr val="FF0000"/>
                </a:solidFill>
              </a:rPr>
              <a:t>d1</a:t>
            </a:r>
            <a:r>
              <a:rPr lang="en-US" smtClean="0"/>
              <a:t>, </a:t>
            </a:r>
            <a:r>
              <a:rPr lang="en-US" smtClean="0">
                <a:solidFill>
                  <a:srgbClr val="0000CC"/>
                </a:solidFill>
              </a:rPr>
              <a:t>d2, d3, d4, d5, ………, dn</a:t>
            </a:r>
          </a:p>
          <a:p>
            <a:r>
              <a:rPr lang="en-US" smtClean="0"/>
              <a:t>Method:</a:t>
            </a:r>
          </a:p>
          <a:p>
            <a:pPr lvl="1">
              <a:buNone/>
            </a:pPr>
            <a:r>
              <a:rPr lang="en-US" smtClean="0">
                <a:solidFill>
                  <a:srgbClr val="FF0000"/>
                </a:solidFill>
              </a:rPr>
              <a:t>1   1   </a:t>
            </a:r>
            <a:r>
              <a:rPr lang="en-US" smtClean="0">
                <a:solidFill>
                  <a:srgbClr val="0000CC"/>
                </a:solidFill>
              </a:rPr>
              <a:t>2   3   5   8   13   21   34</a:t>
            </a:r>
          </a:p>
          <a:p>
            <a:pPr lvl="1"/>
            <a:r>
              <a:rPr lang="en-US" smtClean="0">
                <a:solidFill>
                  <a:srgbClr val="FF0000"/>
                </a:solidFill>
              </a:rPr>
              <a:t>Splitting one or some elements at one side. This helps to identify ground case.  </a:t>
            </a:r>
          </a:p>
          <a:p>
            <a:pPr lvl="1">
              <a:buNone/>
            </a:pPr>
            <a:r>
              <a:rPr lang="en-US" smtClean="0">
                <a:solidFill>
                  <a:srgbClr val="FF0000"/>
                </a:solidFill>
              </a:rPr>
              <a:t>   1</a:t>
            </a:r>
          </a:p>
          <a:p>
            <a:pPr lvl="1"/>
            <a:r>
              <a:rPr lang="en-US" smtClean="0">
                <a:solidFill>
                  <a:srgbClr val="0000CC"/>
                </a:solidFill>
              </a:rPr>
              <a:t>Exploring relation between an element with previous others </a:t>
            </a:r>
          </a:p>
          <a:p>
            <a:pPr lvl="1">
              <a:buNone/>
            </a:pPr>
            <a:r>
              <a:rPr lang="en-US" smtClean="0">
                <a:solidFill>
                  <a:srgbClr val="0000CC"/>
                </a:solidFill>
                <a:sym typeface="Wingdings" pitchFamily="2" charset="2"/>
              </a:rPr>
              <a:t> Deductive rules:F(n) = F(n-2) + F(n-1)</a:t>
            </a:r>
            <a:endParaRPr lang="en-US">
              <a:solidFill>
                <a:srgbClr val="0000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38D66F03-3627-42E0-B7BF-E999D522C90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5088</TotalTime>
  <Words>4095</Words>
  <Application>Microsoft Office PowerPoint</Application>
  <PresentationFormat>On-screen Show (4:3)</PresentationFormat>
  <Paragraphs>741</Paragraphs>
  <Slides>88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89" baseType="lpstr">
      <vt:lpstr>Default Design</vt:lpstr>
      <vt:lpstr>Chapter 5  Recursion Đệ: đưa ra/ Quy: quay về</vt:lpstr>
      <vt:lpstr>Objectives</vt:lpstr>
      <vt:lpstr>Contents</vt:lpstr>
      <vt:lpstr>What is recursion?</vt:lpstr>
      <vt:lpstr>What is recursion? ….</vt:lpstr>
      <vt:lpstr>How to understand a recursion?</vt:lpstr>
      <vt:lpstr>Where to use Recursive Definitions</vt:lpstr>
      <vt:lpstr>How to describe a recursive operation?</vt:lpstr>
      <vt:lpstr>How to analyse an operation using recursive view?</vt:lpstr>
      <vt:lpstr>How to implement recursive function?</vt:lpstr>
      <vt:lpstr>How to practice recursive function efficiently?</vt:lpstr>
      <vt:lpstr>Practice: (9 exercises)</vt:lpstr>
      <vt:lpstr>Practice:</vt:lpstr>
      <vt:lpstr>Practice:</vt:lpstr>
      <vt:lpstr>Practice:</vt:lpstr>
      <vt:lpstr>Practice:</vt:lpstr>
      <vt:lpstr>Practice:</vt:lpstr>
      <vt:lpstr>Practice:</vt:lpstr>
      <vt:lpstr>How to manage running functions?</vt:lpstr>
      <vt:lpstr>More details:</vt:lpstr>
      <vt:lpstr>Method Calls and Recursion Implementation (continued)</vt:lpstr>
      <vt:lpstr>Anatomy of Called Methods Demonstration</vt:lpstr>
      <vt:lpstr>Anatomy of a Recursive Call</vt:lpstr>
      <vt:lpstr>How to classify recursive functions?</vt:lpstr>
      <vt:lpstr>How to classify recursive functions?</vt:lpstr>
      <vt:lpstr>How to classify recursive functions?</vt:lpstr>
      <vt:lpstr>Indirect Recursion (continued)</vt:lpstr>
      <vt:lpstr>Evaluating performance of recursive methods.</vt:lpstr>
      <vt:lpstr>Evaluating performance of recursive methods.</vt:lpstr>
      <vt:lpstr>Evaluating: Excessive Recursion</vt:lpstr>
      <vt:lpstr>Evalating: Excessive Recursion</vt:lpstr>
      <vt:lpstr>Evaluating: Excessive Recursion</vt:lpstr>
      <vt:lpstr>Eliminating Tail Recursion</vt:lpstr>
      <vt:lpstr>Eliminating Tail Recursion</vt:lpstr>
      <vt:lpstr>Eliminating Recursion Demo.</vt:lpstr>
      <vt:lpstr>Eliminating Recursion Demo.</vt:lpstr>
      <vt:lpstr>Backtracking</vt:lpstr>
      <vt:lpstr>Backtracking</vt:lpstr>
      <vt:lpstr>Backtracking</vt:lpstr>
      <vt:lpstr>Backtracking</vt:lpstr>
      <vt:lpstr>Backtracking</vt:lpstr>
      <vt:lpstr>Backtracking Implementation: Recursive Approach</vt:lpstr>
      <vt:lpstr>Demo: The Eight-Queen Problem</vt:lpstr>
      <vt:lpstr>Demo: The Eight-Queen Problem</vt:lpstr>
      <vt:lpstr>Demo: The Eight-Queen Problem</vt:lpstr>
      <vt:lpstr>Demo: The Eight-Queen Problem</vt:lpstr>
      <vt:lpstr>Demo: The Eight-Queen Problem</vt:lpstr>
      <vt:lpstr>Backtracking Implementation: Generator Approach Generator in the Product consulting Problem</vt:lpstr>
      <vt:lpstr>Backtracking Implementation: Generator Approach</vt:lpstr>
      <vt:lpstr>Backtracking: Complexity</vt:lpstr>
      <vt:lpstr>Backtracking Implementation: Generator Approach</vt:lpstr>
      <vt:lpstr>Backtracking Implementation: Generator Approach</vt:lpstr>
      <vt:lpstr>Backtracking Implementation: Generator Approach</vt:lpstr>
      <vt:lpstr>Backtracking Implementation: Generator Approach</vt:lpstr>
      <vt:lpstr>Backtracking Implementation: Generator Approach</vt:lpstr>
      <vt:lpstr>Backtracking Implementation: Generator Approach</vt:lpstr>
      <vt:lpstr>Backtracking Implementation: Generator Approach</vt:lpstr>
      <vt:lpstr>Backtracking Implementation:  Generator Approach</vt:lpstr>
      <vt:lpstr>Backtracking Implementation:  Using Backtracking Generator</vt:lpstr>
      <vt:lpstr>Using Backtracking Generator</vt:lpstr>
      <vt:lpstr>Using Backtracking Generator</vt:lpstr>
      <vt:lpstr>Using Backtracking Generator</vt:lpstr>
      <vt:lpstr>Using Backtracking Generator</vt:lpstr>
      <vt:lpstr>Using Backtracking Generator</vt:lpstr>
      <vt:lpstr>Using Backtracking Generator</vt:lpstr>
      <vt:lpstr>Using Backtracking Generator</vt:lpstr>
      <vt:lpstr>Using Backtracking Generator</vt:lpstr>
      <vt:lpstr>Using Backtracking Generator</vt:lpstr>
      <vt:lpstr>Using Backtracking Generator</vt:lpstr>
      <vt:lpstr>Using Backtracking Generator</vt:lpstr>
      <vt:lpstr>Using Backtracking Generator</vt:lpstr>
      <vt:lpstr>Using Backtracking Generator</vt:lpstr>
      <vt:lpstr>Using Backtracking Generator</vt:lpstr>
      <vt:lpstr>Using Backtracking Generator</vt:lpstr>
      <vt:lpstr>Using Backtracking Generator</vt:lpstr>
      <vt:lpstr>Using Backtracking Generator</vt:lpstr>
      <vt:lpstr>Using Backtracking Generator</vt:lpstr>
      <vt:lpstr>Using Backtracking Generator</vt:lpstr>
      <vt:lpstr>Using Backtracking Generator</vt:lpstr>
      <vt:lpstr>Using Backtracking Generator</vt:lpstr>
      <vt:lpstr>Backtracking</vt:lpstr>
      <vt:lpstr>Review</vt:lpstr>
      <vt:lpstr>Review</vt:lpstr>
      <vt:lpstr>Summary</vt:lpstr>
      <vt:lpstr>Summary (continued)</vt:lpstr>
      <vt:lpstr>Ôn tập – Viết vào vở</vt:lpstr>
      <vt:lpstr>Ôn tập – Viết vào vở</vt:lpstr>
      <vt:lpstr>Ôn tập – Viết vào vở</vt:lpstr>
    </vt:vector>
  </TitlesOfParts>
  <Company>FourPawsDesign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Web Development</dc:title>
  <dc:creator>Cyndi Middleton</dc:creator>
  <cp:lastModifiedBy>Azure</cp:lastModifiedBy>
  <cp:revision>302</cp:revision>
  <dcterms:created xsi:type="dcterms:W3CDTF">2005-09-19T23:06:59Z</dcterms:created>
  <dcterms:modified xsi:type="dcterms:W3CDTF">2021-08-30T03:03:20Z</dcterms:modified>
</cp:coreProperties>
</file>