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77" r:id="rId4"/>
    <p:sldId id="258" r:id="rId5"/>
    <p:sldId id="278" r:id="rId6"/>
    <p:sldId id="308" r:id="rId7"/>
    <p:sldId id="305" r:id="rId8"/>
    <p:sldId id="261" r:id="rId9"/>
    <p:sldId id="279" r:id="rId10"/>
    <p:sldId id="280" r:id="rId11"/>
    <p:sldId id="281" r:id="rId12"/>
    <p:sldId id="283" r:id="rId13"/>
    <p:sldId id="262" r:id="rId14"/>
    <p:sldId id="284" r:id="rId15"/>
    <p:sldId id="263" r:id="rId16"/>
    <p:sldId id="282" r:id="rId17"/>
    <p:sldId id="264" r:id="rId18"/>
    <p:sldId id="265" r:id="rId19"/>
    <p:sldId id="267" r:id="rId20"/>
    <p:sldId id="310" r:id="rId21"/>
    <p:sldId id="266" r:id="rId22"/>
    <p:sldId id="268" r:id="rId23"/>
    <p:sldId id="269" r:id="rId24"/>
    <p:sldId id="285" r:id="rId25"/>
    <p:sldId id="270" r:id="rId26"/>
    <p:sldId id="272" r:id="rId27"/>
    <p:sldId id="273" r:id="rId28"/>
    <p:sldId id="271" r:id="rId29"/>
    <p:sldId id="286" r:id="rId30"/>
    <p:sldId id="274" r:id="rId31"/>
    <p:sldId id="275" r:id="rId32"/>
    <p:sldId id="276" r:id="rId33"/>
    <p:sldId id="287" r:id="rId34"/>
    <p:sldId id="294" r:id="rId35"/>
    <p:sldId id="295" r:id="rId36"/>
    <p:sldId id="306" r:id="rId37"/>
    <p:sldId id="307" r:id="rId38"/>
    <p:sldId id="288" r:id="rId39"/>
    <p:sldId id="296" r:id="rId40"/>
    <p:sldId id="302" r:id="rId41"/>
    <p:sldId id="303" r:id="rId42"/>
    <p:sldId id="309" r:id="rId43"/>
    <p:sldId id="304"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showPr>
  <p:clrMru>
    <a:srgbClr val="0000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37" autoAdjust="0"/>
    <p:restoredTop sz="94660"/>
  </p:normalViewPr>
  <p:slideViewPr>
    <p:cSldViewPr>
      <p:cViewPr varScale="1">
        <p:scale>
          <a:sx n="66" d="100"/>
          <a:sy n="66" d="100"/>
        </p:scale>
        <p:origin x="-37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F0891E-E7BF-4FB4-85E6-71581B9A4DF3}" type="datetimeFigureOut">
              <a:rPr lang="en-US" smtClean="0"/>
              <a:pPr/>
              <a:t>6/2/2021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32B126-37B4-4F36-A736-D6B53646EA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32B126-37B4-4F36-A736-D6B53646EA33}"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at</a:t>
            </a:r>
            <a:endParaRPr lang="en-US"/>
          </a:p>
        </p:txBody>
      </p:sp>
      <p:sp>
        <p:nvSpPr>
          <p:cNvPr id="4" name="Slide Number Placeholder 3"/>
          <p:cNvSpPr>
            <a:spLocks noGrp="1"/>
          </p:cNvSpPr>
          <p:nvPr>
            <p:ph type="sldNum" sz="quarter" idx="10"/>
          </p:nvPr>
        </p:nvSpPr>
        <p:spPr/>
        <p:txBody>
          <a:bodyPr/>
          <a:lstStyle/>
          <a:p>
            <a:fld id="{1D32B126-37B4-4F36-A736-D6B53646EA33}"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rgbClr val="0000CC"/>
                </a:solidFill>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6AE521-EED1-488B-860F-9485265EC24C}" type="datetimeFigureOut">
              <a:rPr lang="en-US" smtClean="0"/>
              <a:pPr/>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CA564-01A2-4FB1-A53A-A98C664FCF6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6AE521-EED1-488B-860F-9485265EC24C}" type="datetimeFigureOut">
              <a:rPr lang="en-US" smtClean="0"/>
              <a:pPr/>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CA564-01A2-4FB1-A53A-A98C664FCF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6AE521-EED1-488B-860F-9485265EC24C}" type="datetimeFigureOut">
              <a:rPr lang="en-US" smtClean="0"/>
              <a:pPr/>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CA564-01A2-4FB1-A53A-A98C664FCF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0000CC"/>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6AE521-EED1-488B-860F-9485265EC24C}" type="datetimeFigureOut">
              <a:rPr lang="en-US" smtClean="0"/>
              <a:pPr/>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CA564-01A2-4FB1-A53A-A98C664FCF6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6AE521-EED1-488B-860F-9485265EC24C}" type="datetimeFigureOut">
              <a:rPr lang="en-US" smtClean="0"/>
              <a:pPr/>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CA564-01A2-4FB1-A53A-A98C664FCF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6AE521-EED1-488B-860F-9485265EC24C}" type="datetimeFigureOut">
              <a:rPr lang="en-US" smtClean="0"/>
              <a:pPr/>
              <a:t>6/2/2021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2CA564-01A2-4FB1-A53A-A98C664FCF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6AE521-EED1-488B-860F-9485265EC24C}" type="datetimeFigureOut">
              <a:rPr lang="en-US" smtClean="0"/>
              <a:pPr/>
              <a:t>6/2/2021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2CA564-01A2-4FB1-A53A-A98C664FCF6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6AE521-EED1-488B-860F-9485265EC24C}" type="datetimeFigureOut">
              <a:rPr lang="en-US" smtClean="0"/>
              <a:pPr/>
              <a:t>6/2/2021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2CA564-01A2-4FB1-A53A-A98C664FCF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AE521-EED1-488B-860F-9485265EC24C}" type="datetimeFigureOut">
              <a:rPr lang="en-US" smtClean="0"/>
              <a:pPr/>
              <a:t>6/2/2021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2CA564-01A2-4FB1-A53A-A98C664FCF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6AE521-EED1-488B-860F-9485265EC24C}" type="datetimeFigureOut">
              <a:rPr lang="en-US" smtClean="0"/>
              <a:pPr/>
              <a:t>6/2/2021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2CA564-01A2-4FB1-A53A-A98C664FCF6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6AE521-EED1-488B-860F-9485265EC24C}" type="datetimeFigureOut">
              <a:rPr lang="en-US" smtClean="0"/>
              <a:pPr/>
              <a:t>6/2/2021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2CA564-01A2-4FB1-A53A-A98C664FCF6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6AE521-EED1-488B-860F-9485265EC24C}" type="datetimeFigureOut">
              <a:rPr lang="en-US" smtClean="0"/>
              <a:pPr/>
              <a:t>6/2/2021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2CA564-01A2-4FB1-A53A-A98C664FCF6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techblog.vn/cay-quyet-dinh-decision-tree"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Chapter 6</a:t>
            </a:r>
            <a:br>
              <a:rPr lang="en-US" b="1" dirty="0" smtClean="0"/>
            </a:br>
            <a:r>
              <a:rPr lang="en-US" b="1" dirty="0" smtClean="0"/>
              <a:t>Trees and Binary Trees</a:t>
            </a:r>
            <a:endParaRPr lang="en-US" b="1"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General Trees: Definitions</a:t>
            </a:r>
            <a:endParaRPr lang="en-US" b="1"/>
          </a:p>
        </p:txBody>
      </p:sp>
      <p:sp>
        <p:nvSpPr>
          <p:cNvPr id="3" name="Content Placeholder 2"/>
          <p:cNvSpPr>
            <a:spLocks noGrp="1"/>
          </p:cNvSpPr>
          <p:nvPr>
            <p:ph idx="1"/>
          </p:nvPr>
        </p:nvSpPr>
        <p:spPr>
          <a:xfrm>
            <a:off x="457200" y="1600200"/>
            <a:ext cx="8229600" cy="1219199"/>
          </a:xfrm>
        </p:spPr>
        <p:txBody>
          <a:bodyPr>
            <a:normAutofit/>
          </a:bodyPr>
          <a:lstStyle/>
          <a:p>
            <a:endParaRPr lang="en-US" dirty="0" smtClean="0">
              <a:solidFill>
                <a:srgbClr val="FF0000"/>
              </a:solidFill>
            </a:endParaRPr>
          </a:p>
          <a:p>
            <a:endParaRPr lang="en-US" dirty="0"/>
          </a:p>
        </p:txBody>
      </p:sp>
      <p:sp>
        <p:nvSpPr>
          <p:cNvPr id="9" name="Rectangle 8"/>
          <p:cNvSpPr/>
          <p:nvPr/>
        </p:nvSpPr>
        <p:spPr>
          <a:xfrm>
            <a:off x="152400" y="1600200"/>
            <a:ext cx="8991600" cy="978729"/>
          </a:xfrm>
          <a:prstGeom prst="rect">
            <a:avLst/>
          </a:prstGeom>
        </p:spPr>
        <p:txBody>
          <a:bodyPr wrap="square">
            <a:spAutoFit/>
          </a:bodyPr>
          <a:lstStyle/>
          <a:p>
            <a:pPr>
              <a:lnSpc>
                <a:spcPct val="90000"/>
              </a:lnSpc>
              <a:buFont typeface="Arial" pitchFamily="34" charset="0"/>
              <a:buChar char="•"/>
            </a:pPr>
            <a:r>
              <a:rPr lang="en-US" sz="3200" dirty="0" smtClean="0"/>
              <a:t> Tree Height: maximum level of nodes</a:t>
            </a:r>
          </a:p>
          <a:p>
            <a:pPr>
              <a:lnSpc>
                <a:spcPct val="90000"/>
              </a:lnSpc>
              <a:buFont typeface="Arial" pitchFamily="34" charset="0"/>
              <a:buChar char="•"/>
            </a:pPr>
            <a:r>
              <a:rPr lang="en-US" sz="3200" dirty="0"/>
              <a:t> </a:t>
            </a:r>
            <a:r>
              <a:rPr lang="en-US" sz="3200" dirty="0" smtClean="0"/>
              <a:t>The height of following tree is 6</a:t>
            </a:r>
            <a:endParaRPr lang="en-US" sz="3200" dirty="0"/>
          </a:p>
        </p:txBody>
      </p:sp>
      <p:grpSp>
        <p:nvGrpSpPr>
          <p:cNvPr id="21" name="Group 20"/>
          <p:cNvGrpSpPr/>
          <p:nvPr/>
        </p:nvGrpSpPr>
        <p:grpSpPr>
          <a:xfrm>
            <a:off x="304800" y="2743200"/>
            <a:ext cx="5105400" cy="3628184"/>
            <a:chOff x="304800" y="3124200"/>
            <a:chExt cx="5105400" cy="3628184"/>
          </a:xfrm>
        </p:grpSpPr>
        <p:pic>
          <p:nvPicPr>
            <p:cNvPr id="1026" name="Picture 2"/>
            <p:cNvPicPr>
              <a:picLocks noChangeAspect="1" noChangeArrowheads="1"/>
            </p:cNvPicPr>
            <p:nvPr/>
          </p:nvPicPr>
          <p:blipFill>
            <a:blip r:embed="rId2" cstate="print"/>
            <a:srcRect/>
            <a:stretch>
              <a:fillRect/>
            </a:stretch>
          </p:blipFill>
          <p:spPr bwMode="auto">
            <a:xfrm>
              <a:off x="304800" y="3124200"/>
              <a:ext cx="4086226" cy="3628184"/>
            </a:xfrm>
            <a:prstGeom prst="rect">
              <a:avLst/>
            </a:prstGeom>
            <a:noFill/>
            <a:ln w="9525">
              <a:noFill/>
              <a:miter lim="800000"/>
              <a:headEnd/>
              <a:tailEnd/>
            </a:ln>
            <a:effectLst/>
          </p:spPr>
        </p:pic>
        <p:sp>
          <p:nvSpPr>
            <p:cNvPr id="14" name="Rectangle 13"/>
            <p:cNvSpPr/>
            <p:nvPr/>
          </p:nvSpPr>
          <p:spPr>
            <a:xfrm>
              <a:off x="3429000" y="31242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Level  1</a:t>
              </a:r>
              <a:endParaRPr lang="en-US" b="1"/>
            </a:p>
          </p:txBody>
        </p:sp>
        <p:sp>
          <p:nvSpPr>
            <p:cNvPr id="15" name="Rectangle 14"/>
            <p:cNvSpPr/>
            <p:nvPr/>
          </p:nvSpPr>
          <p:spPr>
            <a:xfrm>
              <a:off x="4038600" y="38100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Level  2</a:t>
              </a:r>
              <a:endParaRPr lang="en-US" b="1"/>
            </a:p>
          </p:txBody>
        </p:sp>
        <p:sp>
          <p:nvSpPr>
            <p:cNvPr id="16" name="Rectangle 15"/>
            <p:cNvSpPr/>
            <p:nvPr/>
          </p:nvSpPr>
          <p:spPr>
            <a:xfrm>
              <a:off x="4495800" y="44958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Level  3</a:t>
              </a:r>
              <a:endParaRPr lang="en-US" b="1"/>
            </a:p>
          </p:txBody>
        </p:sp>
        <p:sp>
          <p:nvSpPr>
            <p:cNvPr id="17" name="Rectangle 16"/>
            <p:cNvSpPr/>
            <p:nvPr/>
          </p:nvSpPr>
          <p:spPr>
            <a:xfrm>
              <a:off x="1752600" y="51054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Level  4</a:t>
              </a:r>
              <a:endParaRPr lang="en-US" b="1"/>
            </a:p>
          </p:txBody>
        </p:sp>
        <p:sp>
          <p:nvSpPr>
            <p:cNvPr id="18" name="Rectangle 17"/>
            <p:cNvSpPr/>
            <p:nvPr/>
          </p:nvSpPr>
          <p:spPr>
            <a:xfrm>
              <a:off x="1295400" y="57150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Level  5</a:t>
              </a:r>
              <a:endParaRPr lang="en-US" b="1"/>
            </a:p>
          </p:txBody>
        </p:sp>
        <p:sp>
          <p:nvSpPr>
            <p:cNvPr id="19" name="Rectangle 18"/>
            <p:cNvSpPr/>
            <p:nvPr/>
          </p:nvSpPr>
          <p:spPr>
            <a:xfrm>
              <a:off x="1524000" y="62484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Level  6</a:t>
              </a:r>
              <a:endParaRPr lang="en-US" b="1"/>
            </a:p>
          </p:txBody>
        </p:sp>
      </p:grpSp>
      <p:sp>
        <p:nvSpPr>
          <p:cNvPr id="22" name="Rectangle 21"/>
          <p:cNvSpPr/>
          <p:nvPr/>
        </p:nvSpPr>
        <p:spPr>
          <a:xfrm>
            <a:off x="4953000" y="4953000"/>
            <a:ext cx="3733800" cy="1421928"/>
          </a:xfrm>
          <a:prstGeom prst="rect">
            <a:avLst/>
          </a:prstGeom>
          <a:ln>
            <a:solidFill>
              <a:srgbClr val="0000CC"/>
            </a:solidFill>
          </a:ln>
        </p:spPr>
        <p:txBody>
          <a:bodyPr wrap="square">
            <a:spAutoFit/>
          </a:bodyPr>
          <a:lstStyle/>
          <a:p>
            <a:pPr>
              <a:lnSpc>
                <a:spcPct val="90000"/>
              </a:lnSpc>
              <a:buFont typeface="Arial" pitchFamily="34" charset="0"/>
              <a:buChar char="•"/>
            </a:pPr>
            <a:r>
              <a:rPr lang="en-US" sz="3200" dirty="0" smtClean="0"/>
              <a:t> Tree Height give us complexity of search operation</a:t>
            </a:r>
            <a:endParaRPr lang="en-US" sz="3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General Trees: Definitions</a:t>
            </a:r>
            <a:endParaRPr lang="en-US" b="1"/>
          </a:p>
        </p:txBody>
      </p:sp>
      <p:sp>
        <p:nvSpPr>
          <p:cNvPr id="3" name="Content Placeholder 2"/>
          <p:cNvSpPr>
            <a:spLocks noGrp="1"/>
          </p:cNvSpPr>
          <p:nvPr>
            <p:ph idx="1"/>
          </p:nvPr>
        </p:nvSpPr>
        <p:spPr>
          <a:xfrm>
            <a:off x="457200" y="1600200"/>
            <a:ext cx="8229600" cy="1219199"/>
          </a:xfrm>
        </p:spPr>
        <p:txBody>
          <a:bodyPr>
            <a:normAutofit/>
          </a:bodyPr>
          <a:lstStyle/>
          <a:p>
            <a:endParaRPr lang="en-US" dirty="0" smtClean="0">
              <a:solidFill>
                <a:srgbClr val="FF0000"/>
              </a:solidFill>
            </a:endParaRPr>
          </a:p>
          <a:p>
            <a:endParaRPr lang="en-US" dirty="0"/>
          </a:p>
        </p:txBody>
      </p:sp>
      <p:sp>
        <p:nvSpPr>
          <p:cNvPr id="9" name="Rectangle 8"/>
          <p:cNvSpPr/>
          <p:nvPr/>
        </p:nvSpPr>
        <p:spPr>
          <a:xfrm>
            <a:off x="152400" y="1524000"/>
            <a:ext cx="3124200" cy="1255728"/>
          </a:xfrm>
          <a:prstGeom prst="rect">
            <a:avLst/>
          </a:prstGeom>
        </p:spPr>
        <p:txBody>
          <a:bodyPr wrap="square">
            <a:spAutoFit/>
          </a:bodyPr>
          <a:lstStyle/>
          <a:p>
            <a:pPr>
              <a:lnSpc>
                <a:spcPct val="90000"/>
              </a:lnSpc>
              <a:buFont typeface="Arial" pitchFamily="34" charset="0"/>
              <a:buChar char="•"/>
            </a:pPr>
            <a:r>
              <a:rPr lang="en-US" sz="2800" dirty="0" smtClean="0">
                <a:solidFill>
                  <a:srgbClr val="FF0000"/>
                </a:solidFill>
              </a:rPr>
              <a:t>Ancestors/ predecessors of current node</a:t>
            </a:r>
          </a:p>
        </p:txBody>
      </p:sp>
      <p:sp>
        <p:nvSpPr>
          <p:cNvPr id="20" name="Rectangle 19"/>
          <p:cNvSpPr/>
          <p:nvPr/>
        </p:nvSpPr>
        <p:spPr>
          <a:xfrm>
            <a:off x="228600" y="4648200"/>
            <a:ext cx="2286000" cy="1643527"/>
          </a:xfrm>
          <a:prstGeom prst="rect">
            <a:avLst/>
          </a:prstGeom>
        </p:spPr>
        <p:txBody>
          <a:bodyPr wrap="square">
            <a:spAutoFit/>
          </a:bodyPr>
          <a:lstStyle/>
          <a:p>
            <a:pPr>
              <a:lnSpc>
                <a:spcPct val="90000"/>
              </a:lnSpc>
              <a:buFont typeface="Arial" pitchFamily="34" charset="0"/>
              <a:buChar char="•"/>
            </a:pPr>
            <a:r>
              <a:rPr lang="en-US" sz="2800" dirty="0" smtClean="0">
                <a:solidFill>
                  <a:srgbClr val="0000CC"/>
                </a:solidFill>
              </a:rPr>
              <a:t>Descendants/ successors of current node</a:t>
            </a:r>
          </a:p>
        </p:txBody>
      </p:sp>
      <p:sp>
        <p:nvSpPr>
          <p:cNvPr id="21" name="Rectangle 20"/>
          <p:cNvSpPr/>
          <p:nvPr/>
        </p:nvSpPr>
        <p:spPr>
          <a:xfrm>
            <a:off x="609600" y="3429000"/>
            <a:ext cx="3733800" cy="535531"/>
          </a:xfrm>
          <a:prstGeom prst="rect">
            <a:avLst/>
          </a:prstGeom>
        </p:spPr>
        <p:txBody>
          <a:bodyPr wrap="square">
            <a:spAutoFit/>
          </a:bodyPr>
          <a:lstStyle/>
          <a:p>
            <a:pPr>
              <a:lnSpc>
                <a:spcPct val="90000"/>
              </a:lnSpc>
              <a:buFont typeface="Arial" pitchFamily="34" charset="0"/>
              <a:buChar char="•"/>
            </a:pPr>
            <a:r>
              <a:rPr lang="en-US" sz="3200" smtClean="0">
                <a:solidFill>
                  <a:srgbClr val="FF0000"/>
                </a:solidFill>
              </a:rPr>
              <a:t> Current node</a:t>
            </a:r>
          </a:p>
        </p:txBody>
      </p:sp>
      <p:grpSp>
        <p:nvGrpSpPr>
          <p:cNvPr id="40" name="Group 39"/>
          <p:cNvGrpSpPr/>
          <p:nvPr/>
        </p:nvGrpSpPr>
        <p:grpSpPr>
          <a:xfrm>
            <a:off x="2438400" y="1552574"/>
            <a:ext cx="6507239" cy="4619626"/>
            <a:chOff x="2438400" y="1552574"/>
            <a:chExt cx="6507239" cy="4619626"/>
          </a:xfrm>
        </p:grpSpPr>
        <p:grpSp>
          <p:nvGrpSpPr>
            <p:cNvPr id="37" name="Group 36"/>
            <p:cNvGrpSpPr/>
            <p:nvPr/>
          </p:nvGrpSpPr>
          <p:grpSpPr>
            <a:xfrm>
              <a:off x="2438400" y="1552574"/>
              <a:ext cx="6507239" cy="4619626"/>
              <a:chOff x="2438400" y="1552574"/>
              <a:chExt cx="6507239" cy="4619626"/>
            </a:xfrm>
          </p:grpSpPr>
          <p:pic>
            <p:nvPicPr>
              <p:cNvPr id="2051" name="Picture 3"/>
              <p:cNvPicPr>
                <a:picLocks noChangeAspect="1" noChangeArrowheads="1"/>
              </p:cNvPicPr>
              <p:nvPr/>
            </p:nvPicPr>
            <p:blipFill>
              <a:blip r:embed="rId2" cstate="print"/>
              <a:srcRect/>
              <a:stretch>
                <a:fillRect/>
              </a:stretch>
            </p:blipFill>
            <p:spPr bwMode="auto">
              <a:xfrm>
                <a:off x="3827387" y="1552574"/>
                <a:ext cx="5118252" cy="4619626"/>
              </a:xfrm>
              <a:prstGeom prst="rect">
                <a:avLst/>
              </a:prstGeom>
              <a:noFill/>
              <a:ln w="9525">
                <a:noFill/>
                <a:miter lim="800000"/>
                <a:headEnd/>
                <a:tailEnd/>
              </a:ln>
              <a:effectLst/>
            </p:spPr>
          </p:pic>
          <p:cxnSp>
            <p:nvCxnSpPr>
              <p:cNvPr id="24" name="Straight Arrow Connector 23"/>
              <p:cNvCxnSpPr/>
              <p:nvPr/>
            </p:nvCxnSpPr>
            <p:spPr>
              <a:xfrm>
                <a:off x="2971800" y="1828800"/>
                <a:ext cx="27432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124200" y="1981200"/>
                <a:ext cx="1447800" cy="457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124200" y="2286000"/>
                <a:ext cx="1905000" cy="1066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2438400" y="5257800"/>
                <a:ext cx="1371600" cy="762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grpSp>
        <p:cxnSp>
          <p:nvCxnSpPr>
            <p:cNvPr id="39" name="Straight Arrow Connector 38"/>
            <p:cNvCxnSpPr/>
            <p:nvPr/>
          </p:nvCxnSpPr>
          <p:spPr>
            <a:xfrm>
              <a:off x="3200400" y="3733800"/>
              <a:ext cx="144780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General Trees: Application Demo.</a:t>
            </a:r>
            <a:endParaRPr lang="en-US"/>
          </a:p>
        </p:txBody>
      </p:sp>
      <p:pic>
        <p:nvPicPr>
          <p:cNvPr id="4" name="Picture 6"/>
          <p:cNvPicPr>
            <a:picLocks noChangeAspect="1" noChangeArrowheads="1"/>
          </p:cNvPicPr>
          <p:nvPr/>
        </p:nvPicPr>
        <p:blipFill>
          <a:blip r:embed="rId2" cstate="print"/>
          <a:srcRect/>
          <a:stretch>
            <a:fillRect/>
          </a:stretch>
        </p:blipFill>
        <p:spPr bwMode="auto">
          <a:xfrm>
            <a:off x="533400" y="1609725"/>
            <a:ext cx="8116888" cy="2428875"/>
          </a:xfrm>
          <a:prstGeom prst="rect">
            <a:avLst/>
          </a:prstGeom>
          <a:noFill/>
          <a:ln w="9525">
            <a:noFill/>
            <a:miter lim="800000"/>
            <a:headEnd/>
            <a:tailEnd/>
          </a:ln>
        </p:spPr>
      </p:pic>
      <p:sp>
        <p:nvSpPr>
          <p:cNvPr id="5" name="Text Box 7"/>
          <p:cNvSpPr txBox="1">
            <a:spLocks noChangeArrowheads="1"/>
          </p:cNvSpPr>
          <p:nvPr/>
        </p:nvSpPr>
        <p:spPr bwMode="auto">
          <a:xfrm>
            <a:off x="1676400" y="4191000"/>
            <a:ext cx="5947654" cy="400110"/>
          </a:xfrm>
          <a:prstGeom prst="rect">
            <a:avLst/>
          </a:prstGeom>
          <a:noFill/>
          <a:ln w="9525">
            <a:noFill/>
            <a:miter lim="800000"/>
            <a:headEnd/>
            <a:tailEnd/>
          </a:ln>
        </p:spPr>
        <p:txBody>
          <a:bodyPr wrap="none">
            <a:spAutoFit/>
          </a:bodyPr>
          <a:lstStyle/>
          <a:p>
            <a:pPr>
              <a:spcBef>
                <a:spcPct val="20000"/>
              </a:spcBef>
            </a:pPr>
            <a:r>
              <a:rPr lang="en-US" sz="2000" b="1" smtClean="0"/>
              <a:t>Hierarchical </a:t>
            </a:r>
            <a:r>
              <a:rPr lang="en-US" sz="2000" b="1"/>
              <a:t>structure of a university shown as a tree</a:t>
            </a:r>
          </a:p>
        </p:txBody>
      </p:sp>
      <p:sp>
        <p:nvSpPr>
          <p:cNvPr id="6" name="Rectangle 5"/>
          <p:cNvSpPr/>
          <p:nvPr/>
        </p:nvSpPr>
        <p:spPr>
          <a:xfrm>
            <a:off x="533400" y="4724400"/>
            <a:ext cx="822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Tx/>
              <a:buChar char="-"/>
            </a:pPr>
            <a:r>
              <a:rPr lang="en-US" dirty="0" smtClean="0"/>
              <a:t>You can draw your family</a:t>
            </a:r>
          </a:p>
          <a:p>
            <a:r>
              <a:rPr lang="en-US" dirty="0" smtClean="0"/>
              <a:t>- You can draw states of 3-checker game, two-player board chess game, China chess, … </a:t>
            </a:r>
            <a:endParaRPr lang="en-US" dirty="0"/>
          </a:p>
        </p:txBody>
      </p:sp>
      <p:sp>
        <p:nvSpPr>
          <p:cNvPr id="7" name="Rectangle 6"/>
          <p:cNvSpPr/>
          <p:nvPr/>
        </p:nvSpPr>
        <p:spPr>
          <a:xfrm>
            <a:off x="457200" y="5486400"/>
            <a:ext cx="8229600" cy="533400"/>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Tx/>
              <a:buChar char="-"/>
            </a:pPr>
            <a:r>
              <a:rPr lang="en-US" b="1" dirty="0" smtClean="0"/>
              <a:t>In a tree, there are many dimensions which can be used to move from one node </a:t>
            </a:r>
            <a:r>
              <a:rPr lang="en-US" b="1" dirty="0" smtClean="0">
                <a:sym typeface="Wingdings" pitchFamily="2" charset="2"/>
              </a:rPr>
              <a:t> Non-linear data structure.</a:t>
            </a:r>
            <a:endParaRPr lang="en-US"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General Trees: Definitions</a:t>
            </a:r>
            <a:endParaRPr lang="en-US"/>
          </a:p>
        </p:txBody>
      </p:sp>
      <p:sp>
        <p:nvSpPr>
          <p:cNvPr id="3" name="Content Placeholder 2"/>
          <p:cNvSpPr>
            <a:spLocks noGrp="1"/>
          </p:cNvSpPr>
          <p:nvPr>
            <p:ph idx="1"/>
          </p:nvPr>
        </p:nvSpPr>
        <p:spPr>
          <a:xfrm>
            <a:off x="457200" y="1600200"/>
            <a:ext cx="5257800" cy="4525963"/>
          </a:xfrm>
        </p:spPr>
        <p:txBody>
          <a:bodyPr>
            <a:normAutofit fontScale="77500" lnSpcReduction="20000"/>
          </a:bodyPr>
          <a:lstStyle/>
          <a:p>
            <a:r>
              <a:rPr lang="en-US" b="1" dirty="0" smtClean="0">
                <a:solidFill>
                  <a:srgbClr val="FF0000"/>
                </a:solidFill>
              </a:rPr>
              <a:t>Degree of a tree</a:t>
            </a:r>
            <a:r>
              <a:rPr lang="en-US" dirty="0" smtClean="0"/>
              <a:t>: Maximum number of children of each node </a:t>
            </a:r>
            <a:r>
              <a:rPr lang="en-US" dirty="0" smtClean="0">
                <a:sym typeface="Wingdings" pitchFamily="2" charset="2"/>
              </a:rPr>
              <a:t> Branching factor</a:t>
            </a:r>
            <a:endParaRPr lang="en-US" dirty="0" smtClean="0"/>
          </a:p>
          <a:p>
            <a:pPr>
              <a:buNone/>
            </a:pPr>
            <a:r>
              <a:rPr lang="en-US" b="1" dirty="0" smtClean="0"/>
              <a:t>class </a:t>
            </a:r>
            <a:r>
              <a:rPr lang="en-US" b="1" dirty="0" err="1" smtClean="0"/>
              <a:t>TreeNode</a:t>
            </a:r>
            <a:r>
              <a:rPr lang="en-US" dirty="0" smtClean="0"/>
              <a:t> {</a:t>
            </a:r>
          </a:p>
          <a:p>
            <a:pPr>
              <a:buNone/>
            </a:pPr>
            <a:r>
              <a:rPr lang="en-US" dirty="0" smtClean="0"/>
              <a:t>     Object data;</a:t>
            </a:r>
          </a:p>
          <a:p>
            <a:pPr>
              <a:buNone/>
            </a:pPr>
            <a:r>
              <a:rPr lang="en-US" dirty="0" smtClean="0">
                <a:solidFill>
                  <a:srgbClr val="FF0000"/>
                </a:solidFill>
              </a:rPr>
              <a:t>     </a:t>
            </a:r>
            <a:r>
              <a:rPr lang="en-US" dirty="0" err="1" smtClean="0">
                <a:solidFill>
                  <a:srgbClr val="FF0000"/>
                </a:solidFill>
              </a:rPr>
              <a:t>TreeNode</a:t>
            </a:r>
            <a:r>
              <a:rPr lang="en-US" dirty="0" smtClean="0">
                <a:solidFill>
                  <a:srgbClr val="FF0000"/>
                </a:solidFill>
              </a:rPr>
              <a:t> child1;</a:t>
            </a:r>
          </a:p>
          <a:p>
            <a:pPr>
              <a:buNone/>
            </a:pPr>
            <a:r>
              <a:rPr lang="en-US" dirty="0" smtClean="0">
                <a:solidFill>
                  <a:srgbClr val="FF0000"/>
                </a:solidFill>
              </a:rPr>
              <a:t>     </a:t>
            </a:r>
            <a:r>
              <a:rPr lang="en-US" dirty="0" err="1" smtClean="0">
                <a:solidFill>
                  <a:srgbClr val="FF0000"/>
                </a:solidFill>
              </a:rPr>
              <a:t>TreeNode</a:t>
            </a:r>
            <a:r>
              <a:rPr lang="en-US" dirty="0" smtClean="0">
                <a:solidFill>
                  <a:srgbClr val="FF0000"/>
                </a:solidFill>
              </a:rPr>
              <a:t> child2;</a:t>
            </a:r>
          </a:p>
          <a:p>
            <a:pPr>
              <a:buNone/>
            </a:pPr>
            <a:r>
              <a:rPr lang="en-US" dirty="0" smtClean="0">
                <a:solidFill>
                  <a:srgbClr val="FF0000"/>
                </a:solidFill>
              </a:rPr>
              <a:t>     </a:t>
            </a:r>
            <a:r>
              <a:rPr lang="en-US" dirty="0" err="1" smtClean="0">
                <a:solidFill>
                  <a:srgbClr val="FF0000"/>
                </a:solidFill>
              </a:rPr>
              <a:t>TreeNode</a:t>
            </a:r>
            <a:r>
              <a:rPr lang="en-US" dirty="0" smtClean="0">
                <a:solidFill>
                  <a:srgbClr val="FF0000"/>
                </a:solidFill>
              </a:rPr>
              <a:t> child3;</a:t>
            </a:r>
          </a:p>
          <a:p>
            <a:pPr>
              <a:buNone/>
            </a:pPr>
            <a:r>
              <a:rPr lang="en-US" dirty="0" smtClean="0">
                <a:solidFill>
                  <a:srgbClr val="FF0000"/>
                </a:solidFill>
              </a:rPr>
              <a:t>      ….</a:t>
            </a:r>
          </a:p>
          <a:p>
            <a:pPr>
              <a:buNone/>
            </a:pPr>
            <a:r>
              <a:rPr lang="en-US" dirty="0" smtClean="0">
                <a:solidFill>
                  <a:srgbClr val="FF0000"/>
                </a:solidFill>
              </a:rPr>
              <a:t>     </a:t>
            </a:r>
            <a:r>
              <a:rPr lang="en-US" dirty="0" err="1" smtClean="0">
                <a:solidFill>
                  <a:srgbClr val="FF0000"/>
                </a:solidFill>
              </a:rPr>
              <a:t>TreeNode</a:t>
            </a:r>
            <a:r>
              <a:rPr lang="en-US" dirty="0" smtClean="0">
                <a:solidFill>
                  <a:srgbClr val="FF0000"/>
                </a:solidFill>
              </a:rPr>
              <a:t> </a:t>
            </a:r>
            <a:r>
              <a:rPr lang="en-US" dirty="0" err="1" smtClean="0">
                <a:solidFill>
                  <a:srgbClr val="FF0000"/>
                </a:solidFill>
              </a:rPr>
              <a:t>childn</a:t>
            </a:r>
            <a:r>
              <a:rPr lang="en-US" dirty="0" smtClean="0">
                <a:solidFill>
                  <a:srgbClr val="FF0000"/>
                </a:solidFill>
              </a:rPr>
              <a:t>;</a:t>
            </a:r>
          </a:p>
          <a:p>
            <a:pPr>
              <a:buNone/>
            </a:pPr>
            <a:endParaRPr lang="en-US" dirty="0" smtClean="0"/>
          </a:p>
          <a:p>
            <a:pPr>
              <a:buNone/>
            </a:pPr>
            <a:r>
              <a:rPr lang="en-US" dirty="0" smtClean="0"/>
              <a:t>}</a:t>
            </a:r>
            <a:endParaRPr lang="en-US" dirty="0"/>
          </a:p>
        </p:txBody>
      </p:sp>
      <p:graphicFrame>
        <p:nvGraphicFramePr>
          <p:cNvPr id="4" name="Table 3"/>
          <p:cNvGraphicFramePr>
            <a:graphicFrameLocks noGrp="1"/>
          </p:cNvGraphicFramePr>
          <p:nvPr/>
        </p:nvGraphicFramePr>
        <p:xfrm>
          <a:off x="6096000" y="1371600"/>
          <a:ext cx="3048000" cy="2108200"/>
        </p:xfrm>
        <a:graphic>
          <a:graphicData uri="http://schemas.openxmlformats.org/drawingml/2006/table">
            <a:tbl>
              <a:tblPr firstRow="1" bandRow="1">
                <a:tableStyleId>{5C22544A-7EE6-4342-B048-85BDC9FD1C3A}</a:tableStyleId>
              </a:tblPr>
              <a:tblGrid>
                <a:gridCol w="914400"/>
                <a:gridCol w="2133600"/>
              </a:tblGrid>
              <a:tr h="527050">
                <a:tc>
                  <a:txBody>
                    <a:bodyPr/>
                    <a:lstStyle/>
                    <a:p>
                      <a:r>
                        <a:rPr lang="en-US" sz="2800" dirty="0" smtClean="0"/>
                        <a:t>Deg.</a:t>
                      </a:r>
                      <a:endParaRPr lang="en-US" sz="2800" dirty="0"/>
                    </a:p>
                  </a:txBody>
                  <a:tcPr/>
                </a:tc>
                <a:tc>
                  <a:txBody>
                    <a:bodyPr/>
                    <a:lstStyle/>
                    <a:p>
                      <a:r>
                        <a:rPr lang="en-US" sz="2800" smtClean="0"/>
                        <a:t>Tree</a:t>
                      </a:r>
                      <a:endParaRPr lang="en-US" sz="2800"/>
                    </a:p>
                  </a:txBody>
                  <a:tcPr/>
                </a:tc>
              </a:tr>
              <a:tr h="527050">
                <a:tc>
                  <a:txBody>
                    <a:bodyPr/>
                    <a:lstStyle/>
                    <a:p>
                      <a:r>
                        <a:rPr lang="en-US" sz="2800" smtClean="0"/>
                        <a:t>n</a:t>
                      </a:r>
                      <a:endParaRPr lang="en-US" sz="2800"/>
                    </a:p>
                  </a:txBody>
                  <a:tcPr/>
                </a:tc>
                <a:tc>
                  <a:txBody>
                    <a:bodyPr/>
                    <a:lstStyle/>
                    <a:p>
                      <a:r>
                        <a:rPr lang="en-US" sz="2800" dirty="0" smtClean="0"/>
                        <a:t>N-</a:t>
                      </a:r>
                      <a:r>
                        <a:rPr lang="en-US" sz="2800" dirty="0" err="1" smtClean="0"/>
                        <a:t>ary</a:t>
                      </a:r>
                      <a:r>
                        <a:rPr lang="en-US" sz="2800" dirty="0" smtClean="0"/>
                        <a:t> tree</a:t>
                      </a:r>
                      <a:endParaRPr lang="en-US" sz="2800" dirty="0"/>
                    </a:p>
                  </a:txBody>
                  <a:tcPr/>
                </a:tc>
              </a:tr>
              <a:tr h="527050">
                <a:tc>
                  <a:txBody>
                    <a:bodyPr/>
                    <a:lstStyle/>
                    <a:p>
                      <a:r>
                        <a:rPr lang="en-US" sz="2800" dirty="0" smtClean="0"/>
                        <a:t>2</a:t>
                      </a:r>
                      <a:endParaRPr lang="en-US" sz="2800" dirty="0"/>
                    </a:p>
                  </a:txBody>
                  <a:tcPr/>
                </a:tc>
                <a:tc>
                  <a:txBody>
                    <a:bodyPr/>
                    <a:lstStyle/>
                    <a:p>
                      <a:r>
                        <a:rPr lang="en-US" sz="2800" dirty="0" smtClean="0"/>
                        <a:t>Binary tree</a:t>
                      </a:r>
                      <a:endParaRPr lang="en-US" sz="2800" dirty="0"/>
                    </a:p>
                  </a:txBody>
                  <a:tcPr/>
                </a:tc>
              </a:tr>
              <a:tr h="527050">
                <a:tc>
                  <a:txBody>
                    <a:bodyPr/>
                    <a:lstStyle/>
                    <a:p>
                      <a:r>
                        <a:rPr lang="en-US" sz="2800" dirty="0" smtClean="0"/>
                        <a:t>3</a:t>
                      </a:r>
                      <a:endParaRPr lang="en-US" sz="2800" dirty="0"/>
                    </a:p>
                  </a:txBody>
                  <a:tcPr/>
                </a:tc>
                <a:tc>
                  <a:txBody>
                    <a:bodyPr/>
                    <a:lstStyle/>
                    <a:p>
                      <a:r>
                        <a:rPr lang="en-US" sz="2800" dirty="0" smtClean="0"/>
                        <a:t>Ternary tree</a:t>
                      </a:r>
                      <a:endParaRPr lang="en-US" sz="2800" dirty="0"/>
                    </a:p>
                  </a:txBody>
                  <a:tcPr/>
                </a:tc>
              </a:tr>
            </a:tbl>
          </a:graphicData>
        </a:graphic>
      </p:graphicFrame>
      <p:sp>
        <p:nvSpPr>
          <p:cNvPr id="5" name="Rectangle 4"/>
          <p:cNvSpPr/>
          <p:nvPr/>
        </p:nvSpPr>
        <p:spPr>
          <a:xfrm>
            <a:off x="1143000" y="5638800"/>
            <a:ext cx="7696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More child references more  memory  areas must be allocated. </a:t>
            </a:r>
            <a:r>
              <a:rPr lang="en-US" sz="2800" dirty="0" smtClean="0">
                <a:sym typeface="Wingdings" pitchFamily="2" charset="2"/>
              </a:rPr>
              <a:t> How to save memory?  </a:t>
            </a:r>
            <a:endParaRPr lang="en-US" sz="2800" dirty="0"/>
          </a:p>
        </p:txBody>
      </p:sp>
      <p:sp>
        <p:nvSpPr>
          <p:cNvPr id="6" name="Content Placeholder 2"/>
          <p:cNvSpPr txBox="1">
            <a:spLocks/>
          </p:cNvSpPr>
          <p:nvPr/>
        </p:nvSpPr>
        <p:spPr>
          <a:xfrm>
            <a:off x="3810000" y="3429000"/>
            <a:ext cx="3505200" cy="2057400"/>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rgbClr val="0000CC"/>
                </a:solidFill>
                <a:effectLst/>
                <a:uLnTx/>
                <a:uFillTx/>
                <a:latin typeface="+mn-lt"/>
                <a:ea typeface="+mn-ea"/>
                <a:cs typeface="+mn-cs"/>
              </a:rPr>
              <a:t>class </a:t>
            </a:r>
            <a:r>
              <a:rPr kumimoji="0" lang="en-US" sz="2400" b="1" i="0" u="none" strike="noStrike" kern="1200" cap="none" spc="0" normalizeH="0" baseline="0" noProof="0" dirty="0" err="1" smtClean="0">
                <a:ln>
                  <a:noFill/>
                </a:ln>
                <a:solidFill>
                  <a:srgbClr val="0000CC"/>
                </a:solidFill>
                <a:effectLst/>
                <a:uLnTx/>
                <a:uFillTx/>
                <a:latin typeface="+mn-lt"/>
                <a:ea typeface="+mn-ea"/>
                <a:cs typeface="+mn-cs"/>
              </a:rPr>
              <a:t>BinTreeNode</a:t>
            </a:r>
            <a:r>
              <a:rPr kumimoji="0" lang="en-US" sz="2400" b="1" i="0" u="none" strike="noStrike" kern="1200" cap="none" spc="0" normalizeH="0" baseline="0" noProof="0" dirty="0" smtClean="0">
                <a:ln>
                  <a:noFill/>
                </a:ln>
                <a:solidFill>
                  <a:srgbClr val="0000CC"/>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rgbClr val="0000CC"/>
                </a:solidFill>
                <a:effectLst/>
                <a:uLnTx/>
                <a:uFillTx/>
                <a:latin typeface="+mn-lt"/>
                <a:ea typeface="+mn-ea"/>
                <a:cs typeface="+mn-cs"/>
              </a:rPr>
              <a:t>     Object data;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rgbClr val="0000CC"/>
                </a:solidFill>
                <a:effectLst/>
                <a:uLnTx/>
                <a:uFillTx/>
                <a:latin typeface="+mn-lt"/>
                <a:ea typeface="+mn-ea"/>
                <a:cs typeface="+mn-cs"/>
              </a:rPr>
              <a:t>     </a:t>
            </a:r>
            <a:r>
              <a:rPr kumimoji="0" lang="en-US" sz="2400" b="1" i="0" u="none" strike="noStrike" kern="1200" cap="none" spc="0" normalizeH="0" baseline="0" noProof="0" dirty="0" err="1" smtClean="0">
                <a:ln>
                  <a:noFill/>
                </a:ln>
                <a:solidFill>
                  <a:srgbClr val="0000CC"/>
                </a:solidFill>
                <a:effectLst/>
                <a:uLnTx/>
                <a:uFillTx/>
                <a:latin typeface="+mn-lt"/>
                <a:ea typeface="+mn-ea"/>
                <a:cs typeface="+mn-cs"/>
              </a:rPr>
              <a:t>BinTreeNode</a:t>
            </a:r>
            <a:r>
              <a:rPr kumimoji="0" lang="en-US" sz="2400" b="1" i="0" u="none" strike="noStrike" kern="1200" cap="none" spc="0" normalizeH="0" baseline="0" noProof="0" dirty="0" smtClean="0">
                <a:ln>
                  <a:noFill/>
                </a:ln>
                <a:solidFill>
                  <a:srgbClr val="0000CC"/>
                </a:solidFill>
                <a:effectLst/>
                <a:uLnTx/>
                <a:uFillTx/>
                <a:latin typeface="+mn-lt"/>
                <a:ea typeface="+mn-ea"/>
                <a:cs typeface="+mn-cs"/>
              </a:rPr>
              <a:t>  left;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rgbClr val="0000CC"/>
                </a:solidFill>
                <a:effectLst/>
                <a:uLnTx/>
                <a:uFillTx/>
                <a:latin typeface="+mn-lt"/>
                <a:ea typeface="+mn-ea"/>
                <a:cs typeface="+mn-cs"/>
              </a:rPr>
              <a:t>     </a:t>
            </a:r>
            <a:r>
              <a:rPr kumimoji="0" lang="en-US" sz="2400" b="1" i="0" u="none" strike="noStrike" kern="1200" cap="none" spc="0" normalizeH="0" baseline="0" noProof="0" dirty="0" err="1" smtClean="0">
                <a:ln>
                  <a:noFill/>
                </a:ln>
                <a:solidFill>
                  <a:srgbClr val="0000CC"/>
                </a:solidFill>
                <a:effectLst/>
                <a:uLnTx/>
                <a:uFillTx/>
                <a:latin typeface="+mn-lt"/>
                <a:ea typeface="+mn-ea"/>
                <a:cs typeface="+mn-cs"/>
              </a:rPr>
              <a:t>BinTreeNode</a:t>
            </a:r>
            <a:r>
              <a:rPr kumimoji="0" lang="en-US" sz="2400" b="1" i="0" u="none" strike="noStrike" kern="1200" cap="none" spc="0" normalizeH="0" baseline="0" noProof="0" dirty="0" smtClean="0">
                <a:ln>
                  <a:noFill/>
                </a:ln>
                <a:solidFill>
                  <a:srgbClr val="0000CC"/>
                </a:solidFill>
                <a:effectLst/>
                <a:uLnTx/>
                <a:uFillTx/>
                <a:latin typeface="+mn-lt"/>
                <a:ea typeface="+mn-ea"/>
                <a:cs typeface="+mn-cs"/>
              </a:rPr>
              <a:t>  right;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rgbClr val="0000CC"/>
                </a:solidFill>
                <a:effectLst/>
                <a:uLnTx/>
                <a:uFillTx/>
                <a:latin typeface="+mn-lt"/>
                <a:ea typeface="+mn-ea"/>
                <a:cs typeface="+mn-cs"/>
              </a:rPr>
              <a:t>}</a:t>
            </a:r>
            <a:endParaRPr kumimoji="0" lang="en-US" sz="2400" b="1" i="0" u="none" strike="noStrike" kern="1200" cap="none" spc="0" normalizeH="0" baseline="0" noProof="0" dirty="0">
              <a:ln>
                <a:noFill/>
              </a:ln>
              <a:solidFill>
                <a:srgbClr val="0000CC"/>
              </a:solidFill>
              <a:effectLst/>
              <a:uLnTx/>
              <a:uFillTx/>
              <a:latin typeface="+mn-lt"/>
              <a:ea typeface="+mn-ea"/>
              <a:cs typeface="+mn-cs"/>
            </a:endParaRPr>
          </a:p>
        </p:txBody>
      </p:sp>
      <p:pic>
        <p:nvPicPr>
          <p:cNvPr id="1026" name="Picture 2"/>
          <p:cNvPicPr>
            <a:picLocks noChangeAspect="1" noChangeArrowheads="1"/>
          </p:cNvPicPr>
          <p:nvPr/>
        </p:nvPicPr>
        <p:blipFill>
          <a:blip r:embed="rId2" cstate="print"/>
          <a:srcRect/>
          <a:stretch>
            <a:fillRect/>
          </a:stretch>
        </p:blipFill>
        <p:spPr bwMode="auto">
          <a:xfrm>
            <a:off x="7162800" y="3810000"/>
            <a:ext cx="1257300" cy="1428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General Trees: Orderly Trees</a:t>
            </a:r>
            <a:endParaRPr lang="en-US"/>
          </a:p>
        </p:txBody>
      </p:sp>
      <p:sp>
        <p:nvSpPr>
          <p:cNvPr id="3" name="Content Placeholder 2"/>
          <p:cNvSpPr>
            <a:spLocks noGrp="1"/>
          </p:cNvSpPr>
          <p:nvPr>
            <p:ph idx="1"/>
          </p:nvPr>
        </p:nvSpPr>
        <p:spPr>
          <a:xfrm>
            <a:off x="457200" y="1600201"/>
            <a:ext cx="8229600" cy="1676400"/>
          </a:xfrm>
        </p:spPr>
        <p:txBody>
          <a:bodyPr/>
          <a:lstStyle/>
          <a:p>
            <a:r>
              <a:rPr lang="en-US" dirty="0" smtClean="0"/>
              <a:t>An </a:t>
            </a:r>
            <a:r>
              <a:rPr lang="en-US" b="1" dirty="0" smtClean="0"/>
              <a:t>orderly tree</a:t>
            </a:r>
            <a:r>
              <a:rPr lang="en-US" i="1" dirty="0" smtClean="0"/>
              <a:t> </a:t>
            </a:r>
            <a:r>
              <a:rPr lang="en-US" dirty="0" smtClean="0"/>
              <a:t>is</a:t>
            </a:r>
            <a:r>
              <a:rPr lang="en-US" i="1" dirty="0" smtClean="0"/>
              <a:t> </a:t>
            </a:r>
            <a:r>
              <a:rPr lang="en-US" dirty="0" smtClean="0"/>
              <a:t>where all elements are stored according to some predetermined criterion of ordering</a:t>
            </a:r>
          </a:p>
        </p:txBody>
      </p:sp>
      <p:pic>
        <p:nvPicPr>
          <p:cNvPr id="3074" name="Picture 2"/>
          <p:cNvPicPr>
            <a:picLocks noChangeAspect="1" noChangeArrowheads="1"/>
          </p:cNvPicPr>
          <p:nvPr/>
        </p:nvPicPr>
        <p:blipFill>
          <a:blip r:embed="rId2" cstate="print"/>
          <a:srcRect/>
          <a:stretch>
            <a:fillRect/>
          </a:stretch>
        </p:blipFill>
        <p:spPr bwMode="auto">
          <a:xfrm>
            <a:off x="304800" y="3200400"/>
            <a:ext cx="5665200" cy="3086100"/>
          </a:xfrm>
          <a:prstGeom prst="rect">
            <a:avLst/>
          </a:prstGeom>
          <a:noFill/>
          <a:ln w="9525">
            <a:noFill/>
            <a:miter lim="800000"/>
            <a:headEnd/>
            <a:tailEnd/>
          </a:ln>
          <a:effectLst/>
        </p:spPr>
      </p:pic>
      <p:sp>
        <p:nvSpPr>
          <p:cNvPr id="5" name="Rectangle 4"/>
          <p:cNvSpPr/>
          <p:nvPr/>
        </p:nvSpPr>
        <p:spPr>
          <a:xfrm>
            <a:off x="6172200" y="3200400"/>
            <a:ext cx="2667000" cy="30480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buFontTx/>
              <a:buChar char="-"/>
              <a:defRPr/>
            </a:pPr>
            <a:r>
              <a:rPr lang="en-US" sz="2800">
                <a:solidFill>
                  <a:schemeClr val="tx1"/>
                </a:solidFill>
              </a:rPr>
              <a:t>Ternary tree</a:t>
            </a:r>
          </a:p>
          <a:p>
            <a:pPr>
              <a:buFontTx/>
              <a:buChar char="-"/>
              <a:defRPr/>
            </a:pPr>
            <a:r>
              <a:rPr lang="en-US" sz="2800" b="1" u="sng">
                <a:solidFill>
                  <a:schemeClr val="tx1"/>
                </a:solidFill>
              </a:rPr>
              <a:t> Criterion</a:t>
            </a:r>
            <a:r>
              <a:rPr lang="en-US" sz="2800">
                <a:solidFill>
                  <a:schemeClr val="tx1"/>
                </a:solidFill>
              </a:rPr>
              <a:t>: </a:t>
            </a:r>
            <a:r>
              <a:rPr lang="en-US" sz="2800" smtClean="0">
                <a:solidFill>
                  <a:schemeClr val="tx1"/>
                </a:solidFill>
              </a:rPr>
              <a:t>value </a:t>
            </a:r>
            <a:r>
              <a:rPr lang="en-US" sz="2800">
                <a:solidFill>
                  <a:schemeClr val="tx1"/>
                </a:solidFill>
              </a:rPr>
              <a:t>in father node must be less than those in </a:t>
            </a:r>
            <a:r>
              <a:rPr lang="en-US" sz="2800" smtClean="0">
                <a:solidFill>
                  <a:schemeClr val="tx1"/>
                </a:solidFill>
              </a:rPr>
              <a:t>children.</a:t>
            </a:r>
            <a:endParaRPr lang="en-US" sz="280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ormAutofit fontScale="90000"/>
          </a:bodyPr>
          <a:lstStyle/>
          <a:p>
            <a:r>
              <a:rPr lang="en-US" dirty="0" smtClean="0"/>
              <a:t>General Trees: </a:t>
            </a:r>
            <a:br>
              <a:rPr lang="en-US" dirty="0" smtClean="0"/>
            </a:br>
            <a:r>
              <a:rPr lang="en-US" dirty="0" smtClean="0"/>
              <a:t>Binary tree is used </a:t>
            </a:r>
            <a:br>
              <a:rPr lang="en-US" dirty="0" smtClean="0"/>
            </a:br>
            <a:r>
              <a:rPr lang="en-US" dirty="0" smtClean="0"/>
              <a:t> instead of n-</a:t>
            </a:r>
            <a:r>
              <a:rPr lang="en-US" dirty="0" err="1" smtClean="0"/>
              <a:t>ary</a:t>
            </a:r>
            <a:r>
              <a:rPr lang="en-US" dirty="0" smtClean="0"/>
              <a:t> tree</a:t>
            </a:r>
            <a:endParaRPr lang="en-US" dirty="0"/>
          </a:p>
        </p:txBody>
      </p:sp>
      <p:sp>
        <p:nvSpPr>
          <p:cNvPr id="3" name="Content Placeholder 2"/>
          <p:cNvSpPr>
            <a:spLocks noGrp="1"/>
          </p:cNvSpPr>
          <p:nvPr>
            <p:ph idx="1"/>
          </p:nvPr>
        </p:nvSpPr>
        <p:spPr>
          <a:xfrm>
            <a:off x="76200" y="2133601"/>
            <a:ext cx="5562600" cy="3124199"/>
          </a:xfrm>
        </p:spPr>
        <p:txBody>
          <a:bodyPr>
            <a:normAutofit/>
          </a:bodyPr>
          <a:lstStyle/>
          <a:p>
            <a:pPr>
              <a:buNone/>
            </a:pPr>
            <a:r>
              <a:rPr lang="en-US" sz="2400" dirty="0" smtClean="0"/>
              <a:t>class </a:t>
            </a:r>
            <a:r>
              <a:rPr lang="en-US" sz="2400" dirty="0" err="1" smtClean="0"/>
              <a:t>BinTreeNode</a:t>
            </a:r>
            <a:r>
              <a:rPr lang="en-US" sz="2400" dirty="0" smtClean="0"/>
              <a:t>{</a:t>
            </a:r>
          </a:p>
          <a:p>
            <a:pPr>
              <a:buNone/>
            </a:pPr>
            <a:r>
              <a:rPr lang="en-US" sz="2400" dirty="0" smtClean="0"/>
              <a:t>     Object data;</a:t>
            </a:r>
          </a:p>
          <a:p>
            <a:pPr>
              <a:buNone/>
            </a:pPr>
            <a:r>
              <a:rPr lang="en-US" sz="2400" dirty="0" smtClean="0">
                <a:solidFill>
                  <a:srgbClr val="FF0000"/>
                </a:solidFill>
              </a:rPr>
              <a:t>     </a:t>
            </a:r>
            <a:r>
              <a:rPr lang="en-US" sz="2400" dirty="0" err="1" smtClean="0">
                <a:solidFill>
                  <a:srgbClr val="FF0000"/>
                </a:solidFill>
              </a:rPr>
              <a:t>BinTreeNode</a:t>
            </a:r>
            <a:r>
              <a:rPr lang="en-US" sz="2400" dirty="0" smtClean="0">
                <a:solidFill>
                  <a:srgbClr val="FF0000"/>
                </a:solidFill>
              </a:rPr>
              <a:t>  left;  </a:t>
            </a:r>
            <a:r>
              <a:rPr lang="en-US" sz="2400" dirty="0" smtClean="0">
                <a:solidFill>
                  <a:srgbClr val="FF0000"/>
                </a:solidFill>
                <a:sym typeface="Wingdings" pitchFamily="2" charset="2"/>
              </a:rPr>
              <a:t> The first child</a:t>
            </a:r>
            <a:endParaRPr lang="en-US" sz="2400" dirty="0" smtClean="0">
              <a:solidFill>
                <a:srgbClr val="FF0000"/>
              </a:solidFill>
            </a:endParaRPr>
          </a:p>
          <a:p>
            <a:pPr>
              <a:buNone/>
            </a:pPr>
            <a:r>
              <a:rPr lang="en-US" sz="2400" dirty="0" smtClean="0"/>
              <a:t>    </a:t>
            </a:r>
            <a:r>
              <a:rPr lang="en-US" sz="2400" dirty="0" smtClean="0">
                <a:solidFill>
                  <a:srgbClr val="0000CC"/>
                </a:solidFill>
              </a:rPr>
              <a:t> </a:t>
            </a:r>
            <a:r>
              <a:rPr lang="en-US" sz="2400" dirty="0" err="1" smtClean="0">
                <a:solidFill>
                  <a:srgbClr val="0000CC"/>
                </a:solidFill>
              </a:rPr>
              <a:t>BinTreeNode</a:t>
            </a:r>
            <a:r>
              <a:rPr lang="en-US" sz="2400" dirty="0" smtClean="0">
                <a:solidFill>
                  <a:srgbClr val="0000CC"/>
                </a:solidFill>
              </a:rPr>
              <a:t>  right; </a:t>
            </a:r>
            <a:r>
              <a:rPr lang="en-US" sz="2400" dirty="0" smtClean="0">
                <a:solidFill>
                  <a:srgbClr val="0000CC"/>
                </a:solidFill>
                <a:sym typeface="Wingdings" pitchFamily="2" charset="2"/>
              </a:rPr>
              <a:t> The next sibling</a:t>
            </a:r>
            <a:endParaRPr lang="en-US" sz="2400" dirty="0" smtClean="0">
              <a:solidFill>
                <a:srgbClr val="0000CC"/>
              </a:solidFill>
            </a:endParaRPr>
          </a:p>
          <a:p>
            <a:pPr>
              <a:buNone/>
            </a:pPr>
            <a:r>
              <a:rPr lang="en-US" sz="2400" dirty="0" smtClean="0"/>
              <a:t>}</a:t>
            </a:r>
            <a:endParaRPr lang="en-US" sz="2400" dirty="0"/>
          </a:p>
        </p:txBody>
      </p:sp>
      <p:sp>
        <p:nvSpPr>
          <p:cNvPr id="4" name="Rectangle 3"/>
          <p:cNvSpPr/>
          <p:nvPr/>
        </p:nvSpPr>
        <p:spPr>
          <a:xfrm>
            <a:off x="685800" y="5486400"/>
            <a:ext cx="7543800" cy="914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So, algorithms on binary tree  will be introduced.</a:t>
            </a:r>
            <a:endParaRPr lang="en-US" sz="2800" dirty="0"/>
          </a:p>
        </p:txBody>
      </p:sp>
      <p:sp>
        <p:nvSpPr>
          <p:cNvPr id="5" name="TextBox 4"/>
          <p:cNvSpPr txBox="1"/>
          <p:nvPr/>
        </p:nvSpPr>
        <p:spPr>
          <a:xfrm>
            <a:off x="5181600" y="3886200"/>
            <a:ext cx="3810000" cy="1477328"/>
          </a:xfrm>
          <a:prstGeom prst="rect">
            <a:avLst/>
          </a:prstGeom>
          <a:solidFill>
            <a:srgbClr val="0000CC"/>
          </a:solidFill>
        </p:spPr>
        <p:txBody>
          <a:bodyPr wrap="square" rtlCol="0">
            <a:spAutoFit/>
          </a:bodyPr>
          <a:lstStyle/>
          <a:p>
            <a:r>
              <a:rPr lang="en-US" dirty="0" smtClean="0">
                <a:solidFill>
                  <a:schemeClr val="bg1"/>
                </a:solidFill>
              </a:rPr>
              <a:t>t </a:t>
            </a:r>
            <a:r>
              <a:rPr lang="en-US" smtClean="0">
                <a:solidFill>
                  <a:schemeClr val="bg1"/>
                </a:solidFill>
              </a:rPr>
              <a:t>= root.left; </a:t>
            </a:r>
            <a:r>
              <a:rPr lang="en-US" dirty="0" smtClean="0">
                <a:solidFill>
                  <a:schemeClr val="bg1"/>
                </a:solidFill>
              </a:rPr>
              <a:t>// con ca </a:t>
            </a:r>
            <a:r>
              <a:rPr lang="en-US" dirty="0" err="1" smtClean="0">
                <a:solidFill>
                  <a:schemeClr val="bg1"/>
                </a:solidFill>
              </a:rPr>
              <a:t>cua</a:t>
            </a:r>
            <a:r>
              <a:rPr lang="en-US" dirty="0" smtClean="0">
                <a:solidFill>
                  <a:schemeClr val="bg1"/>
                </a:solidFill>
              </a:rPr>
              <a:t> </a:t>
            </a:r>
            <a:r>
              <a:rPr lang="en-US" dirty="0" err="1" smtClean="0">
                <a:solidFill>
                  <a:schemeClr val="bg1"/>
                </a:solidFill>
              </a:rPr>
              <a:t>ong</a:t>
            </a:r>
            <a:r>
              <a:rPr lang="en-US" dirty="0" smtClean="0">
                <a:solidFill>
                  <a:schemeClr val="bg1"/>
                </a:solidFill>
              </a:rPr>
              <a:t> to</a:t>
            </a:r>
          </a:p>
          <a:p>
            <a:r>
              <a:rPr lang="en-US" dirty="0" smtClean="0">
                <a:solidFill>
                  <a:schemeClr val="bg1"/>
                </a:solidFill>
              </a:rPr>
              <a:t>while( t!= null) {</a:t>
            </a:r>
          </a:p>
          <a:p>
            <a:r>
              <a:rPr lang="en-US" dirty="0" smtClean="0">
                <a:solidFill>
                  <a:schemeClr val="bg1"/>
                </a:solidFill>
              </a:rPr>
              <a:t>    process (t); // </a:t>
            </a:r>
            <a:r>
              <a:rPr lang="en-US" dirty="0" err="1" smtClean="0">
                <a:solidFill>
                  <a:schemeClr val="bg1"/>
                </a:solidFill>
              </a:rPr>
              <a:t>xu</a:t>
            </a:r>
            <a:r>
              <a:rPr lang="en-US" dirty="0" smtClean="0">
                <a:solidFill>
                  <a:schemeClr val="bg1"/>
                </a:solidFill>
              </a:rPr>
              <a:t> </a:t>
            </a:r>
            <a:r>
              <a:rPr lang="en-US" dirty="0" err="1" smtClean="0">
                <a:solidFill>
                  <a:schemeClr val="bg1"/>
                </a:solidFill>
              </a:rPr>
              <a:t>ly</a:t>
            </a:r>
            <a:r>
              <a:rPr lang="en-US" dirty="0" smtClean="0">
                <a:solidFill>
                  <a:schemeClr val="bg1"/>
                </a:solidFill>
              </a:rPr>
              <a:t> nut con</a:t>
            </a:r>
          </a:p>
          <a:p>
            <a:r>
              <a:rPr lang="en-US" dirty="0" smtClean="0">
                <a:solidFill>
                  <a:schemeClr val="bg1"/>
                </a:solidFill>
              </a:rPr>
              <a:t>    t = </a:t>
            </a:r>
            <a:r>
              <a:rPr lang="en-US" dirty="0" err="1" smtClean="0">
                <a:solidFill>
                  <a:schemeClr val="bg1"/>
                </a:solidFill>
              </a:rPr>
              <a:t>t.right</a:t>
            </a:r>
            <a:r>
              <a:rPr lang="en-US" dirty="0" smtClean="0">
                <a:solidFill>
                  <a:schemeClr val="bg1"/>
                </a:solidFill>
              </a:rPr>
              <a:t>; // sang </a:t>
            </a:r>
            <a:r>
              <a:rPr lang="en-US" dirty="0" err="1" smtClean="0">
                <a:solidFill>
                  <a:schemeClr val="bg1"/>
                </a:solidFill>
              </a:rPr>
              <a:t>nguoi</a:t>
            </a:r>
            <a:r>
              <a:rPr lang="en-US" dirty="0" smtClean="0">
                <a:solidFill>
                  <a:schemeClr val="bg1"/>
                </a:solidFill>
              </a:rPr>
              <a:t> con </a:t>
            </a:r>
            <a:r>
              <a:rPr lang="en-US" dirty="0" err="1" smtClean="0">
                <a:solidFill>
                  <a:schemeClr val="bg1"/>
                </a:solidFill>
              </a:rPr>
              <a:t>ke</a:t>
            </a:r>
            <a:r>
              <a:rPr lang="en-US" dirty="0" smtClean="0">
                <a:solidFill>
                  <a:schemeClr val="bg1"/>
                </a:solidFill>
              </a:rPr>
              <a:t> </a:t>
            </a:r>
            <a:r>
              <a:rPr lang="en-US" dirty="0" err="1" smtClean="0">
                <a:solidFill>
                  <a:schemeClr val="bg1"/>
                </a:solidFill>
              </a:rPr>
              <a:t>tiep</a:t>
            </a:r>
            <a:endParaRPr lang="en-US" dirty="0" smtClean="0">
              <a:solidFill>
                <a:schemeClr val="bg1"/>
              </a:solidFill>
            </a:endParaRPr>
          </a:p>
          <a:p>
            <a:r>
              <a:rPr lang="en-US" dirty="0" smtClean="0">
                <a:solidFill>
                  <a:schemeClr val="bg1"/>
                </a:solidFill>
              </a:rPr>
              <a:t>}</a:t>
            </a:r>
            <a:endParaRPr lang="en-US" dirty="0">
              <a:solidFill>
                <a:schemeClr val="bg1"/>
              </a:solidFill>
            </a:endParaRPr>
          </a:p>
        </p:txBody>
      </p:sp>
      <p:sp>
        <p:nvSpPr>
          <p:cNvPr id="7" name="Oval 6"/>
          <p:cNvSpPr/>
          <p:nvPr/>
        </p:nvSpPr>
        <p:spPr>
          <a:xfrm>
            <a:off x="6248400" y="2057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48400" y="2590800"/>
            <a:ext cx="3810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781800" y="2590800"/>
            <a:ext cx="3810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315200" y="2590800"/>
            <a:ext cx="3810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848600" y="2590800"/>
            <a:ext cx="3810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382000" y="2590800"/>
            <a:ext cx="3810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781800" y="3200400"/>
            <a:ext cx="381000" cy="38100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315200" y="3200400"/>
            <a:ext cx="381000" cy="38100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848600" y="3200400"/>
            <a:ext cx="381000" cy="38100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7" idx="4"/>
            <a:endCxn id="8" idx="0"/>
          </p:cNvCxnSpPr>
          <p:nvPr/>
        </p:nvCxnSpPr>
        <p:spPr>
          <a:xfrm>
            <a:off x="6438900" y="2438400"/>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6"/>
            <a:endCxn id="9" idx="2"/>
          </p:cNvCxnSpPr>
          <p:nvPr/>
        </p:nvCxnSpPr>
        <p:spPr>
          <a:xfrm>
            <a:off x="6629400" y="2781300"/>
            <a:ext cx="15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162800" y="2819400"/>
            <a:ext cx="15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696200" y="2819400"/>
            <a:ext cx="15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229600" y="2819400"/>
            <a:ext cx="15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4"/>
            <a:endCxn id="13" idx="0"/>
          </p:cNvCxnSpPr>
          <p:nvPr/>
        </p:nvCxnSpPr>
        <p:spPr>
          <a:xfrm>
            <a:off x="6972300" y="29718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3" idx="6"/>
            <a:endCxn id="14" idx="2"/>
          </p:cNvCxnSpPr>
          <p:nvPr/>
        </p:nvCxnSpPr>
        <p:spPr>
          <a:xfrm>
            <a:off x="7162800" y="3390900"/>
            <a:ext cx="15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696200" y="3429000"/>
            <a:ext cx="15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ormAutofit/>
          </a:bodyPr>
          <a:lstStyle/>
          <a:p>
            <a:r>
              <a:rPr lang="en-US" smtClean="0"/>
              <a:t>General Trees: </a:t>
            </a:r>
            <a:br>
              <a:rPr lang="en-US" smtClean="0"/>
            </a:br>
            <a:r>
              <a:rPr lang="en-US" smtClean="0"/>
              <a:t>Improved Binary tree</a:t>
            </a:r>
            <a:endParaRPr lang="en-US"/>
          </a:p>
        </p:txBody>
      </p:sp>
      <p:sp>
        <p:nvSpPr>
          <p:cNvPr id="3" name="Content Placeholder 2"/>
          <p:cNvSpPr>
            <a:spLocks noGrp="1"/>
          </p:cNvSpPr>
          <p:nvPr>
            <p:ph idx="1"/>
          </p:nvPr>
        </p:nvSpPr>
        <p:spPr>
          <a:xfrm>
            <a:off x="457200" y="2133601"/>
            <a:ext cx="7848600" cy="3124199"/>
          </a:xfrm>
        </p:spPr>
        <p:txBody>
          <a:bodyPr>
            <a:normAutofit fontScale="92500" lnSpcReduction="10000"/>
          </a:bodyPr>
          <a:lstStyle/>
          <a:p>
            <a:pPr>
              <a:buNone/>
            </a:pPr>
            <a:r>
              <a:rPr lang="en-US" dirty="0" smtClean="0"/>
              <a:t>class </a:t>
            </a:r>
            <a:r>
              <a:rPr lang="en-US" dirty="0" err="1" smtClean="0"/>
              <a:t>BinTreeNode</a:t>
            </a:r>
            <a:r>
              <a:rPr lang="en-US" dirty="0" smtClean="0"/>
              <a:t>{</a:t>
            </a:r>
          </a:p>
          <a:p>
            <a:pPr>
              <a:buNone/>
            </a:pPr>
            <a:r>
              <a:rPr lang="en-US" dirty="0" smtClean="0"/>
              <a:t>     Object data;</a:t>
            </a:r>
          </a:p>
          <a:p>
            <a:pPr>
              <a:buNone/>
            </a:pPr>
            <a:r>
              <a:rPr lang="en-US" b="1" dirty="0" smtClean="0"/>
              <a:t>     </a:t>
            </a:r>
            <a:r>
              <a:rPr lang="en-US" b="1" dirty="0" err="1" smtClean="0"/>
              <a:t>BinTreeNode</a:t>
            </a:r>
            <a:r>
              <a:rPr lang="en-US" b="1" dirty="0" smtClean="0"/>
              <a:t>  left; </a:t>
            </a:r>
          </a:p>
          <a:p>
            <a:pPr>
              <a:buNone/>
            </a:pPr>
            <a:r>
              <a:rPr lang="en-US" b="1" dirty="0" smtClean="0"/>
              <a:t>     </a:t>
            </a:r>
            <a:r>
              <a:rPr lang="en-US" b="1" dirty="0" err="1" smtClean="0"/>
              <a:t>BinTreeNode</a:t>
            </a:r>
            <a:r>
              <a:rPr lang="en-US" b="1" dirty="0" smtClean="0"/>
              <a:t>  right;   </a:t>
            </a:r>
          </a:p>
          <a:p>
            <a:pPr>
              <a:buNone/>
            </a:pPr>
            <a:r>
              <a:rPr lang="en-US" dirty="0" smtClean="0">
                <a:solidFill>
                  <a:srgbClr val="0000CC"/>
                </a:solidFill>
              </a:rPr>
              <a:t>     </a:t>
            </a:r>
            <a:r>
              <a:rPr lang="en-US" b="1" dirty="0" err="1" smtClean="0">
                <a:solidFill>
                  <a:srgbClr val="FF0000"/>
                </a:solidFill>
              </a:rPr>
              <a:t>BinTreeNode</a:t>
            </a:r>
            <a:r>
              <a:rPr lang="en-US" b="1" dirty="0" smtClean="0">
                <a:solidFill>
                  <a:srgbClr val="FF0000"/>
                </a:solidFill>
              </a:rPr>
              <a:t>  father; </a:t>
            </a:r>
          </a:p>
          <a:p>
            <a:pPr>
              <a:buNone/>
            </a:pPr>
            <a:r>
              <a:rPr lang="en-US" dirty="0" smtClean="0"/>
              <a:t>}</a:t>
            </a:r>
            <a:endParaRPr lang="en-US" dirty="0"/>
          </a:p>
        </p:txBody>
      </p:sp>
      <p:sp>
        <p:nvSpPr>
          <p:cNvPr id="4" name="Rectangle 3"/>
          <p:cNvSpPr/>
          <p:nvPr/>
        </p:nvSpPr>
        <p:spPr>
          <a:xfrm>
            <a:off x="0" y="5257800"/>
            <a:ext cx="9144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More memory  accepted, </a:t>
            </a:r>
          </a:p>
          <a:p>
            <a:pPr algn="ctr"/>
            <a:r>
              <a:rPr lang="en-US" sz="2800" b="1" dirty="0" smtClean="0"/>
              <a:t>higher performance gained in operations </a:t>
            </a:r>
            <a:endParaRPr lang="en-US" sz="2800" b="1" dirty="0"/>
          </a:p>
        </p:txBody>
      </p:sp>
      <p:pic>
        <p:nvPicPr>
          <p:cNvPr id="2051" name="Picture 3"/>
          <p:cNvPicPr>
            <a:picLocks noChangeAspect="1" noChangeArrowheads="1"/>
          </p:cNvPicPr>
          <p:nvPr/>
        </p:nvPicPr>
        <p:blipFill>
          <a:blip r:embed="rId2" cstate="print"/>
          <a:srcRect/>
          <a:stretch>
            <a:fillRect/>
          </a:stretch>
        </p:blipFill>
        <p:spPr bwMode="auto">
          <a:xfrm>
            <a:off x="5676900" y="1922506"/>
            <a:ext cx="2857500" cy="31664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General Binary Tree (Binary Trees)</a:t>
            </a:r>
            <a:endParaRPr lang="en-US"/>
          </a:p>
        </p:txBody>
      </p:sp>
      <p:sp>
        <p:nvSpPr>
          <p:cNvPr id="3" name="Content Placeholder 2"/>
          <p:cNvSpPr>
            <a:spLocks noGrp="1"/>
          </p:cNvSpPr>
          <p:nvPr>
            <p:ph idx="1"/>
          </p:nvPr>
        </p:nvSpPr>
        <p:spPr>
          <a:xfrm>
            <a:off x="457200" y="1600201"/>
            <a:ext cx="8229600" cy="2133599"/>
          </a:xfrm>
        </p:spPr>
        <p:txBody>
          <a:bodyPr>
            <a:normAutofit fontScale="92500" lnSpcReduction="20000"/>
          </a:bodyPr>
          <a:lstStyle/>
          <a:p>
            <a:r>
              <a:rPr lang="en-US" dirty="0" smtClean="0"/>
              <a:t>A </a:t>
            </a:r>
            <a:r>
              <a:rPr lang="en-US" b="1" dirty="0" smtClean="0"/>
              <a:t>binary tree</a:t>
            </a:r>
            <a:r>
              <a:rPr lang="en-US" i="1" dirty="0" smtClean="0"/>
              <a:t> </a:t>
            </a:r>
            <a:r>
              <a:rPr lang="en-US" dirty="0" smtClean="0"/>
              <a:t>is a tree whose nodes have two children (possibly empty), and each child is designated as either a left child or a right child</a:t>
            </a:r>
          </a:p>
          <a:p>
            <a:pPr>
              <a:buNone/>
            </a:pPr>
            <a:r>
              <a:rPr lang="en-US" dirty="0" smtClean="0">
                <a:sym typeface="Wingdings" pitchFamily="2" charset="2"/>
              </a:rPr>
              <a:t> In </a:t>
            </a:r>
            <a:r>
              <a:rPr lang="en-US" dirty="0" smtClean="0"/>
              <a:t>Binary tree, each </a:t>
            </a:r>
            <a:r>
              <a:rPr lang="en-US" b="1" dirty="0" smtClean="0"/>
              <a:t>node may have at most two children</a:t>
            </a:r>
            <a:r>
              <a:rPr lang="en-US" dirty="0" smtClean="0"/>
              <a:t>.</a:t>
            </a:r>
            <a:endParaRPr lang="en-US" dirty="0"/>
          </a:p>
        </p:txBody>
      </p:sp>
      <p:sp>
        <p:nvSpPr>
          <p:cNvPr id="5" name="Rectangle 4"/>
          <p:cNvSpPr/>
          <p:nvPr/>
        </p:nvSpPr>
        <p:spPr>
          <a:xfrm>
            <a:off x="1143000" y="5715000"/>
            <a:ext cx="2532745" cy="369332"/>
          </a:xfrm>
          <a:prstGeom prst="rect">
            <a:avLst/>
          </a:prstGeom>
        </p:spPr>
        <p:txBody>
          <a:bodyPr wrap="none">
            <a:spAutoFit/>
          </a:bodyPr>
          <a:lstStyle/>
          <a:p>
            <a:r>
              <a:rPr lang="en-US" b="1" smtClean="0"/>
              <a:t>Examples of binary trees</a:t>
            </a:r>
            <a:endParaRPr lang="en-US"/>
          </a:p>
        </p:txBody>
      </p:sp>
      <p:sp>
        <p:nvSpPr>
          <p:cNvPr id="6" name="Content Placeholder 2"/>
          <p:cNvSpPr txBox="1">
            <a:spLocks/>
          </p:cNvSpPr>
          <p:nvPr/>
        </p:nvSpPr>
        <p:spPr>
          <a:xfrm>
            <a:off x="5105400" y="3733801"/>
            <a:ext cx="3505200" cy="25907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smtClean="0">
                <a:ln>
                  <a:noFill/>
                </a:ln>
                <a:solidFill>
                  <a:srgbClr val="0000CC"/>
                </a:solidFill>
                <a:effectLst/>
                <a:uLnTx/>
                <a:uFillTx/>
                <a:latin typeface="+mn-lt"/>
                <a:ea typeface="+mn-ea"/>
                <a:cs typeface="+mn-cs"/>
              </a:rPr>
              <a:t>class </a:t>
            </a:r>
            <a:r>
              <a:rPr kumimoji="0" lang="en-US" sz="2800" b="1" i="0" u="none" strike="noStrike" kern="1200" cap="none" spc="0" normalizeH="0" baseline="0" noProof="0" dirty="0" err="1" smtClean="0">
                <a:ln>
                  <a:noFill/>
                </a:ln>
                <a:solidFill>
                  <a:srgbClr val="0000CC"/>
                </a:solidFill>
                <a:effectLst/>
                <a:uLnTx/>
                <a:uFillTx/>
                <a:latin typeface="+mn-lt"/>
                <a:ea typeface="+mn-ea"/>
                <a:cs typeface="+mn-cs"/>
              </a:rPr>
              <a:t>BinTreeNode</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Object data;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1" i="0" u="none" strike="noStrike" kern="1200" cap="none" spc="0" normalizeH="0" baseline="0" noProof="0" dirty="0" err="1" smtClean="0">
                <a:ln>
                  <a:noFill/>
                </a:ln>
                <a:solidFill>
                  <a:schemeClr val="tx1"/>
                </a:solidFill>
                <a:effectLst/>
                <a:uLnTx/>
                <a:uFillTx/>
                <a:latin typeface="+mn-lt"/>
                <a:ea typeface="+mn-ea"/>
                <a:cs typeface="+mn-cs"/>
              </a:rPr>
              <a:t>BinTreeNode</a:t>
            </a:r>
            <a:r>
              <a:rPr kumimoji="0" lang="en-US" sz="2800" b="1" i="0" u="none" strike="noStrike" kern="1200" cap="none" spc="0" normalizeH="0" baseline="0" noProof="0" dirty="0" smtClean="0">
                <a:ln>
                  <a:noFill/>
                </a:ln>
                <a:solidFill>
                  <a:schemeClr val="tx1"/>
                </a:solidFill>
                <a:effectLst/>
                <a:uLnTx/>
                <a:uFillTx/>
                <a:latin typeface="+mn-lt"/>
                <a:ea typeface="+mn-ea"/>
                <a:cs typeface="+mn-cs"/>
              </a:rPr>
              <a:t>  left;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1" i="0" u="none" strike="noStrike" kern="1200" cap="none" spc="0" normalizeH="0" baseline="0" noProof="0" dirty="0" err="1" smtClean="0">
                <a:ln>
                  <a:noFill/>
                </a:ln>
                <a:solidFill>
                  <a:schemeClr val="tx1"/>
                </a:solidFill>
                <a:effectLst/>
                <a:uLnTx/>
                <a:uFillTx/>
                <a:latin typeface="+mn-lt"/>
                <a:ea typeface="+mn-ea"/>
                <a:cs typeface="+mn-cs"/>
              </a:rPr>
              <a:t>BinTreeNode</a:t>
            </a:r>
            <a:r>
              <a:rPr kumimoji="0" lang="en-US" sz="2800" b="1" i="0" u="none" strike="noStrike" kern="1200" cap="none" spc="0" normalizeH="0" baseline="0" noProof="0" dirty="0" smtClean="0">
                <a:ln>
                  <a:noFill/>
                </a:ln>
                <a:solidFill>
                  <a:schemeClr val="tx1"/>
                </a:solidFill>
                <a:effectLst/>
                <a:uLnTx/>
                <a:uFillTx/>
                <a:latin typeface="+mn-lt"/>
                <a:ea typeface="+mn-ea"/>
                <a:cs typeface="+mn-cs"/>
              </a:rPr>
              <a:t>  right;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4098" name="Picture 2"/>
          <p:cNvPicPr>
            <a:picLocks noChangeAspect="1" noChangeArrowheads="1"/>
          </p:cNvPicPr>
          <p:nvPr/>
        </p:nvPicPr>
        <p:blipFill>
          <a:blip r:embed="rId2" cstate="print"/>
          <a:srcRect/>
          <a:stretch>
            <a:fillRect/>
          </a:stretch>
        </p:blipFill>
        <p:spPr bwMode="auto">
          <a:xfrm>
            <a:off x="533400" y="3962400"/>
            <a:ext cx="3905250" cy="1543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Trees: Complete BT </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1933575" y="3648075"/>
            <a:ext cx="3933825" cy="1990725"/>
          </a:xfrm>
          <a:prstGeom prst="rect">
            <a:avLst/>
          </a:prstGeom>
          <a:noFill/>
          <a:ln w="9525">
            <a:noFill/>
            <a:miter lim="800000"/>
            <a:headEnd/>
            <a:tailEnd/>
          </a:ln>
          <a:effectLst/>
        </p:spPr>
      </p:pic>
      <p:sp>
        <p:nvSpPr>
          <p:cNvPr id="5" name="Rectangle 4"/>
          <p:cNvSpPr/>
          <p:nvPr/>
        </p:nvSpPr>
        <p:spPr>
          <a:xfrm>
            <a:off x="381000" y="1447800"/>
            <a:ext cx="5486400" cy="2677656"/>
          </a:xfrm>
          <a:prstGeom prst="rect">
            <a:avLst/>
          </a:prstGeom>
        </p:spPr>
        <p:txBody>
          <a:bodyPr wrap="square">
            <a:spAutoFit/>
          </a:bodyPr>
          <a:lstStyle/>
          <a:p>
            <a:r>
              <a:rPr lang="en-US" sz="2800" dirty="0" smtClean="0"/>
              <a:t>In a </a:t>
            </a:r>
            <a:r>
              <a:rPr lang="en-US" sz="2800" b="1" dirty="0" smtClean="0"/>
              <a:t>complete binary tree</a:t>
            </a:r>
            <a:r>
              <a:rPr lang="en-US" sz="2800" dirty="0" smtClean="0"/>
              <a:t>, all non-terminal nodes have both their children, and all leaves are at the same level </a:t>
            </a:r>
            <a:r>
              <a:rPr lang="en-US" sz="2800" dirty="0" smtClean="0">
                <a:sym typeface="Wingdings" pitchFamily="2" charset="2"/>
              </a:rPr>
              <a:t> </a:t>
            </a:r>
            <a:r>
              <a:rPr lang="en-US" sz="2800" b="1" dirty="0" smtClean="0">
                <a:solidFill>
                  <a:srgbClr val="0000CC"/>
                </a:solidFill>
                <a:sym typeface="Wingdings" pitchFamily="2" charset="2"/>
              </a:rPr>
              <a:t>Shortest tree, all path lengths from the root to leaves are the same. </a:t>
            </a:r>
            <a:endParaRPr lang="en-US" sz="2800" b="1" dirty="0">
              <a:solidFill>
                <a:srgbClr val="0000CC"/>
              </a:solidFill>
            </a:endParaRPr>
          </a:p>
        </p:txBody>
      </p:sp>
      <p:pic>
        <p:nvPicPr>
          <p:cNvPr id="5123" name="Picture 3"/>
          <p:cNvPicPr>
            <a:picLocks noChangeAspect="1" noChangeArrowheads="1"/>
          </p:cNvPicPr>
          <p:nvPr/>
        </p:nvPicPr>
        <p:blipFill>
          <a:blip r:embed="rId3" cstate="print"/>
          <a:srcRect/>
          <a:stretch>
            <a:fillRect/>
          </a:stretch>
        </p:blipFill>
        <p:spPr bwMode="auto">
          <a:xfrm>
            <a:off x="5991225" y="1371600"/>
            <a:ext cx="3152775" cy="4695825"/>
          </a:xfrm>
          <a:prstGeom prst="rect">
            <a:avLst/>
          </a:prstGeom>
          <a:noFill/>
          <a:ln w="9525">
            <a:noFill/>
            <a:miter lim="800000"/>
            <a:headEnd/>
            <a:tailEnd/>
          </a:ln>
          <a:effectLst/>
        </p:spPr>
      </p:pic>
      <p:sp>
        <p:nvSpPr>
          <p:cNvPr id="7" name="Rectangle 6"/>
          <p:cNvSpPr/>
          <p:nvPr/>
        </p:nvSpPr>
        <p:spPr>
          <a:xfrm>
            <a:off x="5791200" y="3352800"/>
            <a:ext cx="2362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t>Degraded tree</a:t>
            </a:r>
          </a:p>
          <a:p>
            <a:pPr algn="ctr"/>
            <a:r>
              <a:rPr lang="en-US" sz="2800" smtClean="0"/>
              <a:t>Cây suy biến</a:t>
            </a:r>
            <a:endParaRPr lang="en-US" sz="2800"/>
          </a:p>
        </p:txBody>
      </p:sp>
      <p:sp>
        <p:nvSpPr>
          <p:cNvPr id="8" name="Rectangle 7"/>
          <p:cNvSpPr/>
          <p:nvPr/>
        </p:nvSpPr>
        <p:spPr>
          <a:xfrm>
            <a:off x="838200" y="5791200"/>
            <a:ext cx="7162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t>What do you think about search operations which are applied to complete binary trees?</a:t>
            </a:r>
            <a:endParaRPr lang="en-US" sz="28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Trees: Complete BT</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381001" y="1281190"/>
            <a:ext cx="8382000" cy="4295622"/>
          </a:xfrm>
          <a:prstGeom prst="rect">
            <a:avLst/>
          </a:prstGeom>
          <a:noFill/>
          <a:ln w="9525">
            <a:noFill/>
            <a:miter lim="800000"/>
            <a:headEnd/>
            <a:tailEnd/>
          </a:ln>
          <a:effectLst/>
        </p:spPr>
      </p:pic>
      <p:sp>
        <p:nvSpPr>
          <p:cNvPr id="7" name="Rectangle 6"/>
          <p:cNvSpPr/>
          <p:nvPr/>
        </p:nvSpPr>
        <p:spPr>
          <a:xfrm>
            <a:off x="2895600" y="5334000"/>
            <a:ext cx="3429000" cy="914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bg1"/>
                </a:solidFill>
              </a:rPr>
              <a:t>In full binary tree: </a:t>
            </a:r>
          </a:p>
          <a:p>
            <a:pPr algn="ctr">
              <a:defRPr/>
            </a:pPr>
            <a:r>
              <a:rPr lang="en-US" sz="2400" b="1" dirty="0">
                <a:solidFill>
                  <a:schemeClr val="bg1"/>
                </a:solidFill>
              </a:rPr>
              <a:t>leaves= </a:t>
            </a:r>
            <a:r>
              <a:rPr lang="en-US" sz="2400" b="1" dirty="0" err="1">
                <a:solidFill>
                  <a:schemeClr val="bg1"/>
                </a:solidFill>
              </a:rPr>
              <a:t>nonterminals</a:t>
            </a:r>
            <a:r>
              <a:rPr lang="en-US" sz="2400" b="1" dirty="0">
                <a:solidFill>
                  <a:schemeClr val="bg1"/>
                </a:solidFill>
              </a:rPr>
              <a:t> + 1</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Trees needed?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Linked lists </a:t>
            </a:r>
            <a:r>
              <a:rPr lang="en-US" dirty="0" err="1" smtClean="0"/>
              <a:t>vs</a:t>
            </a:r>
            <a:r>
              <a:rPr lang="en-US" dirty="0" smtClean="0"/>
              <a:t> Arrays: LLs support some more efficient algorithms including operations: memory allocating, add new elements (O(1)), remove elements(O(1)) but they do not improve search operations (O(n)).</a:t>
            </a:r>
          </a:p>
          <a:p>
            <a:r>
              <a:rPr lang="en-US" dirty="0"/>
              <a:t>R</a:t>
            </a:r>
            <a:r>
              <a:rPr lang="en-US" dirty="0" smtClean="0"/>
              <a:t>elations between nodes must be described such as:  </a:t>
            </a:r>
            <a:r>
              <a:rPr lang="en-US" b="1" dirty="0" smtClean="0"/>
              <a:t>Parent-Child relation</a:t>
            </a:r>
            <a:r>
              <a:rPr lang="en-US" dirty="0" smtClean="0"/>
              <a:t> in family problem. </a:t>
            </a:r>
            <a:r>
              <a:rPr lang="en-US" b="1" dirty="0" smtClean="0"/>
              <a:t>Generated/created-from</a:t>
            </a:r>
            <a:r>
              <a:rPr lang="en-US" dirty="0" smtClean="0"/>
              <a:t> in chess problem.</a:t>
            </a:r>
          </a:p>
          <a:p>
            <a:r>
              <a:rPr lang="en-US" dirty="0" smtClean="0"/>
              <a:t>Performance of search operation needs to be improved.</a:t>
            </a:r>
          </a:p>
          <a:p>
            <a:pPr>
              <a:buNone/>
            </a:pPr>
            <a:r>
              <a:rPr lang="en-US" b="1" dirty="0" smtClean="0">
                <a:sym typeface="Wingdings" pitchFamily="2" charset="2"/>
              </a:rPr>
              <a:t> Tree structure is introduced.</a:t>
            </a:r>
            <a:endParaRPr lang="en-US" b="1"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r>
              <a:rPr lang="en-US" dirty="0" smtClean="0"/>
              <a:t> (</a:t>
            </a:r>
            <a:r>
              <a:rPr lang="en-US" dirty="0" err="1" smtClean="0"/>
              <a:t>đề</a:t>
            </a:r>
            <a:r>
              <a:rPr lang="en-US" dirty="0" smtClean="0"/>
              <a:t> </a:t>
            </a:r>
            <a:r>
              <a:rPr lang="en-US" dirty="0" err="1" smtClean="0"/>
              <a:t>thi</a:t>
            </a:r>
            <a:r>
              <a:rPr lang="en-US" dirty="0" smtClean="0"/>
              <a:t>)</a:t>
            </a:r>
            <a:endParaRPr lang="en-US" dirty="0"/>
          </a:p>
        </p:txBody>
      </p:sp>
      <p:sp>
        <p:nvSpPr>
          <p:cNvPr id="3" name="Content Placeholder 2"/>
          <p:cNvSpPr>
            <a:spLocks noGrp="1"/>
          </p:cNvSpPr>
          <p:nvPr>
            <p:ph idx="1"/>
          </p:nvPr>
        </p:nvSpPr>
        <p:spPr/>
        <p:txBody>
          <a:bodyPr/>
          <a:lstStyle/>
          <a:p>
            <a:r>
              <a:rPr lang="en-US" dirty="0" err="1" smtClean="0"/>
              <a:t>Cây</a:t>
            </a:r>
            <a:r>
              <a:rPr lang="en-US" dirty="0" smtClean="0"/>
              <a:t> BT </a:t>
            </a:r>
            <a:r>
              <a:rPr lang="en-US" dirty="0" err="1" smtClean="0"/>
              <a:t>có</a:t>
            </a:r>
            <a:r>
              <a:rPr lang="en-US" dirty="0" smtClean="0"/>
              <a:t> 15/30/52/100/110 </a:t>
            </a:r>
            <a:r>
              <a:rPr lang="en-US" dirty="0" err="1" smtClean="0"/>
              <a:t>nút</a:t>
            </a:r>
            <a:r>
              <a:rPr lang="en-US" dirty="0" smtClean="0"/>
              <a:t>, </a:t>
            </a:r>
            <a:r>
              <a:rPr lang="en-US" dirty="0" err="1" smtClean="0"/>
              <a:t>hỏi</a:t>
            </a:r>
            <a:r>
              <a:rPr lang="en-US" dirty="0" smtClean="0"/>
              <a:t> </a:t>
            </a:r>
            <a:r>
              <a:rPr lang="en-US" dirty="0" err="1" smtClean="0"/>
              <a:t>chiều</a:t>
            </a:r>
            <a:r>
              <a:rPr lang="en-US" dirty="0" smtClean="0"/>
              <a:t> </a:t>
            </a:r>
            <a:r>
              <a:rPr lang="en-US" dirty="0" err="1" smtClean="0"/>
              <a:t>cao</a:t>
            </a:r>
            <a:r>
              <a:rPr lang="en-US" dirty="0" smtClean="0"/>
              <a:t> </a:t>
            </a:r>
            <a:r>
              <a:rPr lang="en-US" dirty="0" err="1" smtClean="0"/>
              <a:t>tối</a:t>
            </a:r>
            <a:r>
              <a:rPr lang="en-US" dirty="0" smtClean="0"/>
              <a:t> </a:t>
            </a:r>
            <a:r>
              <a:rPr lang="en-US" dirty="0" err="1" smtClean="0"/>
              <a:t>thiểu</a:t>
            </a:r>
            <a:r>
              <a:rPr lang="en-US" dirty="0" smtClean="0"/>
              <a:t>?</a:t>
            </a:r>
          </a:p>
          <a:p>
            <a:r>
              <a:rPr lang="en-US" dirty="0" err="1" smtClean="0"/>
              <a:t>Cây</a:t>
            </a:r>
            <a:r>
              <a:rPr lang="en-US" dirty="0" smtClean="0"/>
              <a:t> </a:t>
            </a:r>
            <a:r>
              <a:rPr lang="en-US" dirty="0" err="1" smtClean="0"/>
              <a:t>nhị</a:t>
            </a:r>
            <a:r>
              <a:rPr lang="en-US" dirty="0" smtClean="0"/>
              <a:t> </a:t>
            </a:r>
            <a:r>
              <a:rPr lang="en-US" dirty="0" err="1" smtClean="0"/>
              <a:t>phân</a:t>
            </a:r>
            <a:r>
              <a:rPr lang="en-US" dirty="0" smtClean="0"/>
              <a:t> Complete </a:t>
            </a:r>
            <a:r>
              <a:rPr lang="en-US" dirty="0" err="1" smtClean="0"/>
              <a:t>có</a:t>
            </a:r>
            <a:r>
              <a:rPr lang="en-US" dirty="0" smtClean="0"/>
              <a:t> </a:t>
            </a:r>
            <a:r>
              <a:rPr lang="en-US" dirty="0" err="1" smtClean="0"/>
              <a:t>số</a:t>
            </a:r>
            <a:r>
              <a:rPr lang="en-US" dirty="0" smtClean="0"/>
              <a:t> </a:t>
            </a:r>
            <a:r>
              <a:rPr lang="en-US" dirty="0" err="1" smtClean="0"/>
              <a:t>nút</a:t>
            </a:r>
            <a:r>
              <a:rPr lang="en-US" dirty="0" smtClean="0"/>
              <a:t> 5, 10, 15, 20, 25, 30 </a:t>
            </a:r>
            <a:r>
              <a:rPr lang="en-US" dirty="0" err="1" smtClean="0"/>
              <a:t>nút</a:t>
            </a:r>
            <a:r>
              <a:rPr lang="en-US" dirty="0" smtClean="0"/>
              <a:t>. </a:t>
            </a:r>
            <a:r>
              <a:rPr lang="en-US" dirty="0" err="1" smtClean="0"/>
              <a:t>Hỏi</a:t>
            </a:r>
            <a:r>
              <a:rPr lang="en-US" dirty="0" smtClean="0"/>
              <a:t> </a:t>
            </a:r>
            <a:r>
              <a:rPr lang="en-US" dirty="0" err="1" smtClean="0"/>
              <a:t>chiều</a:t>
            </a:r>
            <a:r>
              <a:rPr lang="en-US" dirty="0" smtClean="0"/>
              <a:t> </a:t>
            </a:r>
            <a:r>
              <a:rPr lang="en-US" dirty="0" err="1" smtClean="0"/>
              <a:t>cao</a:t>
            </a:r>
            <a:r>
              <a:rPr lang="en-US" dirty="0" smtClean="0"/>
              <a:t> </a:t>
            </a:r>
            <a:r>
              <a:rPr lang="en-US" dirty="0" err="1" smtClean="0"/>
              <a:t>của</a:t>
            </a:r>
            <a:r>
              <a:rPr lang="en-US" dirty="0" smtClean="0"/>
              <a:t> </a:t>
            </a:r>
            <a:r>
              <a:rPr lang="en-US" dirty="0" err="1" smtClean="0"/>
              <a:t>cây</a:t>
            </a:r>
            <a:r>
              <a:rPr lang="en-US" dirty="0" smtClean="0"/>
              <a:t>. </a:t>
            </a:r>
            <a:r>
              <a:rPr lang="en-US" dirty="0" err="1" smtClean="0"/>
              <a:t>Suy</a:t>
            </a:r>
            <a:r>
              <a:rPr lang="en-US" dirty="0" smtClean="0"/>
              <a:t> </a:t>
            </a:r>
            <a:r>
              <a:rPr lang="en-US" dirty="0" err="1" smtClean="0"/>
              <a:t>ra</a:t>
            </a:r>
            <a:r>
              <a:rPr lang="en-US" dirty="0" smtClean="0"/>
              <a:t> </a:t>
            </a:r>
            <a:r>
              <a:rPr lang="en-US" dirty="0" err="1" smtClean="0"/>
              <a:t>công</a:t>
            </a:r>
            <a:r>
              <a:rPr lang="en-US" dirty="0" smtClean="0"/>
              <a:t> </a:t>
            </a:r>
            <a:r>
              <a:rPr lang="en-US" dirty="0" err="1" smtClean="0"/>
              <a:t>thức</a:t>
            </a:r>
            <a:r>
              <a:rPr lang="en-US" dirty="0" smtClean="0"/>
              <a:t> </a:t>
            </a:r>
            <a:r>
              <a:rPr lang="en-US" dirty="0" err="1" smtClean="0"/>
              <a:t>giữa</a:t>
            </a:r>
            <a:r>
              <a:rPr lang="en-US" dirty="0" smtClean="0"/>
              <a:t> </a:t>
            </a:r>
            <a:r>
              <a:rPr lang="en-US" dirty="0" err="1" smtClean="0"/>
              <a:t>chiều</a:t>
            </a:r>
            <a:r>
              <a:rPr lang="en-US" dirty="0" smtClean="0"/>
              <a:t> </a:t>
            </a:r>
            <a:r>
              <a:rPr lang="en-US" dirty="0" err="1" smtClean="0"/>
              <a:t>cao</a:t>
            </a:r>
            <a:r>
              <a:rPr lang="en-US" dirty="0" smtClean="0"/>
              <a:t> </a:t>
            </a:r>
            <a:r>
              <a:rPr lang="en-US" dirty="0" err="1" smtClean="0"/>
              <a:t>của</a:t>
            </a:r>
            <a:r>
              <a:rPr lang="en-US" dirty="0" smtClean="0"/>
              <a:t> </a:t>
            </a:r>
            <a:r>
              <a:rPr lang="en-US" dirty="0" err="1" smtClean="0"/>
              <a:t>cây</a:t>
            </a:r>
            <a:r>
              <a:rPr lang="en-US" dirty="0" smtClean="0"/>
              <a:t> </a:t>
            </a:r>
            <a:r>
              <a:rPr lang="en-US" dirty="0" err="1" smtClean="0"/>
              <a:t>với</a:t>
            </a:r>
            <a:r>
              <a:rPr lang="en-US" dirty="0" smtClean="0"/>
              <a:t> </a:t>
            </a:r>
            <a:r>
              <a:rPr lang="en-US" dirty="0" err="1" smtClean="0"/>
              <a:t>số</a:t>
            </a:r>
            <a:r>
              <a:rPr lang="en-US" dirty="0" smtClean="0"/>
              <a:t> </a:t>
            </a:r>
            <a:r>
              <a:rPr lang="en-US" dirty="0" err="1" smtClean="0"/>
              <a:t>nút</a:t>
            </a:r>
            <a:r>
              <a:rPr lang="en-US" dirty="0" smtClean="0"/>
              <a:t>.</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Binary Trees: Decision Trees</a:t>
            </a:r>
            <a:endParaRPr lang="en-US"/>
          </a:p>
        </p:txBody>
      </p:sp>
      <p:sp>
        <p:nvSpPr>
          <p:cNvPr id="3" name="Content Placeholder 2"/>
          <p:cNvSpPr>
            <a:spLocks noGrp="1"/>
          </p:cNvSpPr>
          <p:nvPr>
            <p:ph idx="1"/>
          </p:nvPr>
        </p:nvSpPr>
        <p:spPr>
          <a:xfrm>
            <a:off x="457200" y="1600200"/>
            <a:ext cx="8229600" cy="1752600"/>
          </a:xfrm>
        </p:spPr>
        <p:txBody>
          <a:bodyPr>
            <a:normAutofit fontScale="92500"/>
          </a:bodyPr>
          <a:lstStyle/>
          <a:p>
            <a:r>
              <a:rPr lang="en-US" dirty="0" smtClean="0"/>
              <a:t>A </a:t>
            </a:r>
            <a:r>
              <a:rPr lang="en-US" b="1" dirty="0" smtClean="0"/>
              <a:t>decision tree</a:t>
            </a:r>
            <a:r>
              <a:rPr lang="en-US" i="1" dirty="0" smtClean="0"/>
              <a:t> </a:t>
            </a:r>
            <a:r>
              <a:rPr lang="en-US" dirty="0" smtClean="0"/>
              <a:t>is a binary tree in which all nodes have either zero or two nonempty children.</a:t>
            </a:r>
          </a:p>
          <a:p>
            <a:r>
              <a:rPr lang="en-US" dirty="0" smtClean="0"/>
              <a:t>Model for giving a decision</a:t>
            </a:r>
          </a:p>
        </p:txBody>
      </p:sp>
      <p:pic>
        <p:nvPicPr>
          <p:cNvPr id="7170" name="Picture 2"/>
          <p:cNvPicPr>
            <a:picLocks noChangeAspect="1" noChangeArrowheads="1"/>
          </p:cNvPicPr>
          <p:nvPr/>
        </p:nvPicPr>
        <p:blipFill>
          <a:blip r:embed="rId2" cstate="print"/>
          <a:srcRect/>
          <a:stretch>
            <a:fillRect/>
          </a:stretch>
        </p:blipFill>
        <p:spPr bwMode="auto">
          <a:xfrm>
            <a:off x="685800" y="3200400"/>
            <a:ext cx="4591050" cy="2894358"/>
          </a:xfrm>
          <a:prstGeom prst="rect">
            <a:avLst/>
          </a:prstGeom>
          <a:noFill/>
          <a:ln w="9525">
            <a:noFill/>
            <a:miter lim="800000"/>
            <a:headEnd/>
            <a:tailEnd/>
          </a:ln>
          <a:effectLst/>
        </p:spPr>
      </p:pic>
      <p:sp>
        <p:nvSpPr>
          <p:cNvPr id="5" name="Rectangle 4"/>
          <p:cNvSpPr/>
          <p:nvPr/>
        </p:nvSpPr>
        <p:spPr>
          <a:xfrm>
            <a:off x="5943600" y="4724400"/>
            <a:ext cx="2286000" cy="923330"/>
          </a:xfrm>
          <a:prstGeom prst="rect">
            <a:avLst/>
          </a:prstGeom>
        </p:spPr>
        <p:txBody>
          <a:bodyPr wrap="square">
            <a:spAutoFit/>
          </a:bodyPr>
          <a:lstStyle/>
          <a:p>
            <a:r>
              <a:rPr lang="en-US" smtClean="0">
                <a:hlinkClick r:id="rId3"/>
              </a:rPr>
              <a:t>https://techblog.vn/cay-quyet-dinh-decision-tree</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Binary Search Trees (BST)</a:t>
            </a:r>
            <a:endParaRPr lang="en-US"/>
          </a:p>
        </p:txBody>
      </p:sp>
      <p:sp>
        <p:nvSpPr>
          <p:cNvPr id="3" name="Content Placeholder 2"/>
          <p:cNvSpPr>
            <a:spLocks noGrp="1"/>
          </p:cNvSpPr>
          <p:nvPr>
            <p:ph idx="1"/>
          </p:nvPr>
        </p:nvSpPr>
        <p:spPr>
          <a:xfrm>
            <a:off x="457200" y="1600201"/>
            <a:ext cx="8229600" cy="1676400"/>
          </a:xfrm>
        </p:spPr>
        <p:txBody>
          <a:bodyPr/>
          <a:lstStyle/>
          <a:p>
            <a:r>
              <a:rPr lang="en-US" dirty="0" smtClean="0"/>
              <a:t>BST is a binary tree in which all nodes are designated at exact positions based on pre-defined </a:t>
            </a:r>
            <a:r>
              <a:rPr lang="en-US" dirty="0" err="1" smtClean="0"/>
              <a:t>comparisonal</a:t>
            </a:r>
            <a:r>
              <a:rPr lang="en-US" dirty="0" smtClean="0"/>
              <a:t> criteria.</a:t>
            </a:r>
            <a:endParaRPr lang="en-US" dirty="0"/>
          </a:p>
        </p:txBody>
      </p:sp>
      <p:pic>
        <p:nvPicPr>
          <p:cNvPr id="4" name="Picture 6"/>
          <p:cNvPicPr>
            <a:picLocks noChangeAspect="1" noChangeArrowheads="1"/>
          </p:cNvPicPr>
          <p:nvPr/>
        </p:nvPicPr>
        <p:blipFill>
          <a:blip r:embed="rId3" cstate="print"/>
          <a:srcRect/>
          <a:stretch>
            <a:fillRect/>
          </a:stretch>
        </p:blipFill>
        <p:spPr bwMode="auto">
          <a:xfrm>
            <a:off x="534670" y="3271836"/>
            <a:ext cx="8074660" cy="2671764"/>
          </a:xfrm>
          <a:prstGeom prst="rect">
            <a:avLst/>
          </a:prstGeom>
          <a:noFill/>
          <a:ln w="9525">
            <a:noFill/>
            <a:miter lim="800000"/>
            <a:headEnd/>
            <a:tailEnd/>
          </a:ln>
        </p:spPr>
      </p:pic>
      <p:sp>
        <p:nvSpPr>
          <p:cNvPr id="5" name="Rectangle 4"/>
          <p:cNvSpPr/>
          <p:nvPr/>
        </p:nvSpPr>
        <p:spPr>
          <a:xfrm>
            <a:off x="2969830" y="6096000"/>
            <a:ext cx="3204339" cy="369332"/>
          </a:xfrm>
          <a:prstGeom prst="rect">
            <a:avLst/>
          </a:prstGeom>
        </p:spPr>
        <p:txBody>
          <a:bodyPr wrap="none">
            <a:spAutoFit/>
          </a:bodyPr>
          <a:lstStyle/>
          <a:p>
            <a:r>
              <a:rPr lang="en-US" b="1" smtClean="0"/>
              <a:t>Examples of binary search trees</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rmAutofit fontScale="90000"/>
          </a:bodyPr>
          <a:lstStyle/>
          <a:p>
            <a:r>
              <a:rPr lang="en-US" dirty="0" smtClean="0"/>
              <a:t>Binary Tree: Implementing using arrays</a:t>
            </a:r>
            <a:endParaRPr lang="en-US" dirty="0"/>
          </a:p>
        </p:txBody>
      </p:sp>
      <p:sp>
        <p:nvSpPr>
          <p:cNvPr id="3" name="Content Placeholder 2"/>
          <p:cNvSpPr>
            <a:spLocks noGrp="1"/>
          </p:cNvSpPr>
          <p:nvPr>
            <p:ph idx="1"/>
          </p:nvPr>
        </p:nvSpPr>
        <p:spPr>
          <a:xfrm>
            <a:off x="457200" y="1600201"/>
            <a:ext cx="8229600" cy="1143000"/>
          </a:xfrm>
        </p:spPr>
        <p:txBody>
          <a:bodyPr/>
          <a:lstStyle/>
          <a:p>
            <a:pPr algn="r"/>
            <a:r>
              <a:rPr lang="en-US" smtClean="0"/>
              <a:t>3 parallel arrays are used.</a:t>
            </a:r>
            <a:endParaRPr lang="en-US"/>
          </a:p>
        </p:txBody>
      </p:sp>
      <p:pic>
        <p:nvPicPr>
          <p:cNvPr id="4" name="Picture 5"/>
          <p:cNvPicPr>
            <a:picLocks noChangeAspect="1" noChangeArrowheads="1"/>
          </p:cNvPicPr>
          <p:nvPr/>
        </p:nvPicPr>
        <p:blipFill>
          <a:blip r:embed="rId2" cstate="print"/>
          <a:srcRect/>
          <a:stretch>
            <a:fillRect/>
          </a:stretch>
        </p:blipFill>
        <p:spPr bwMode="auto">
          <a:xfrm>
            <a:off x="3276600" y="2232740"/>
            <a:ext cx="5456238" cy="4244260"/>
          </a:xfrm>
          <a:prstGeom prst="rect">
            <a:avLst/>
          </a:prstGeom>
          <a:noFill/>
          <a:ln w="9525">
            <a:noFill/>
            <a:miter lim="800000"/>
            <a:headEnd/>
            <a:tailEnd/>
          </a:ln>
        </p:spPr>
      </p:pic>
      <p:pic>
        <p:nvPicPr>
          <p:cNvPr id="6" name="Picture 6"/>
          <p:cNvPicPr>
            <a:picLocks noChangeAspect="1" noChangeArrowheads="1"/>
          </p:cNvPicPr>
          <p:nvPr/>
        </p:nvPicPr>
        <p:blipFill>
          <a:blip r:embed="rId3" cstate="print"/>
          <a:srcRect/>
          <a:stretch>
            <a:fillRect/>
          </a:stretch>
        </p:blipFill>
        <p:spPr bwMode="auto">
          <a:xfrm>
            <a:off x="123825" y="3103815"/>
            <a:ext cx="2466976" cy="2355346"/>
          </a:xfrm>
          <a:prstGeom prst="rect">
            <a:avLst/>
          </a:prstGeom>
          <a:noFill/>
          <a:ln w="9525">
            <a:noFill/>
            <a:miter lim="800000"/>
            <a:headEnd/>
            <a:tailEnd/>
          </a:ln>
        </p:spPr>
      </p:pic>
      <p:cxnSp>
        <p:nvCxnSpPr>
          <p:cNvPr id="8" name="Straight Arrow Connector 7"/>
          <p:cNvCxnSpPr/>
          <p:nvPr/>
        </p:nvCxnSpPr>
        <p:spPr>
          <a:xfrm>
            <a:off x="2667000" y="4189412"/>
            <a:ext cx="533400" cy="1588"/>
          </a:xfrm>
          <a:prstGeom prst="straightConnector1">
            <a:avLst/>
          </a:prstGeom>
          <a:ln w="47625" cmpd="sng">
            <a:solidFill>
              <a:srgbClr val="0000CC"/>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Binary Tree: Implementing using Linked Structure</a:t>
            </a:r>
            <a:endParaRPr lang="en-US"/>
          </a:p>
        </p:txBody>
      </p:sp>
      <p:sp>
        <p:nvSpPr>
          <p:cNvPr id="9" name="Rectangle 8"/>
          <p:cNvSpPr/>
          <p:nvPr/>
        </p:nvSpPr>
        <p:spPr>
          <a:xfrm>
            <a:off x="228600" y="1981200"/>
            <a:ext cx="4267200" cy="266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t>class  </a:t>
            </a:r>
            <a:r>
              <a:rPr lang="en-US" sz="3600" dirty="0" err="1" smtClean="0"/>
              <a:t>BTreeNode</a:t>
            </a:r>
            <a:r>
              <a:rPr lang="en-US" sz="3600" dirty="0" smtClean="0"/>
              <a:t> &lt;T&gt;{</a:t>
            </a:r>
          </a:p>
          <a:p>
            <a:r>
              <a:rPr lang="en-US" sz="3600" dirty="0" smtClean="0"/>
              <a:t>      T data;</a:t>
            </a:r>
          </a:p>
          <a:p>
            <a:r>
              <a:rPr lang="en-US" sz="3600" dirty="0" smtClean="0"/>
              <a:t>      </a:t>
            </a:r>
            <a:r>
              <a:rPr lang="en-US" sz="3600" dirty="0" err="1" smtClean="0"/>
              <a:t>BTNode</a:t>
            </a:r>
            <a:r>
              <a:rPr lang="en-US" sz="3600" dirty="0" smtClean="0"/>
              <a:t> left;</a:t>
            </a:r>
          </a:p>
          <a:p>
            <a:r>
              <a:rPr lang="en-US" sz="3600" dirty="0" smtClean="0"/>
              <a:t>      </a:t>
            </a:r>
            <a:r>
              <a:rPr lang="en-US" sz="3600" dirty="0" err="1" smtClean="0"/>
              <a:t>BTNode</a:t>
            </a:r>
            <a:r>
              <a:rPr lang="en-US" sz="3600" dirty="0" smtClean="0"/>
              <a:t> right;</a:t>
            </a:r>
          </a:p>
          <a:p>
            <a:r>
              <a:rPr lang="en-US" sz="3600" dirty="0" smtClean="0"/>
              <a:t>}</a:t>
            </a:r>
            <a:endParaRPr lang="en-US" sz="3600" dirty="0"/>
          </a:p>
        </p:txBody>
      </p:sp>
      <p:sp>
        <p:nvSpPr>
          <p:cNvPr id="10" name="Rectangle 9"/>
          <p:cNvSpPr/>
          <p:nvPr/>
        </p:nvSpPr>
        <p:spPr>
          <a:xfrm>
            <a:off x="4724400" y="1981200"/>
            <a:ext cx="4267200" cy="266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t>class  </a:t>
            </a:r>
            <a:r>
              <a:rPr lang="en-US" sz="3600" dirty="0" err="1" smtClean="0"/>
              <a:t>BTree</a:t>
            </a:r>
            <a:r>
              <a:rPr lang="en-US" sz="3600" dirty="0" smtClean="0"/>
              <a:t> &lt;T&gt;{</a:t>
            </a:r>
          </a:p>
          <a:p>
            <a:r>
              <a:rPr lang="en-US" sz="3600" dirty="0" smtClean="0"/>
              <a:t>      </a:t>
            </a:r>
            <a:r>
              <a:rPr lang="en-US" sz="3600" dirty="0" err="1" smtClean="0"/>
              <a:t>BTNode</a:t>
            </a:r>
            <a:r>
              <a:rPr lang="en-US" sz="3600" dirty="0" smtClean="0"/>
              <a:t> root;</a:t>
            </a:r>
          </a:p>
          <a:p>
            <a:r>
              <a:rPr lang="en-US" sz="3600" dirty="0" smtClean="0"/>
              <a:t>      ……..</a:t>
            </a:r>
          </a:p>
          <a:p>
            <a:r>
              <a:rPr lang="en-US" sz="3600" dirty="0" smtClean="0"/>
              <a:t>}  </a:t>
            </a:r>
            <a:endParaRPr lang="en-US" sz="3600" dirty="0"/>
          </a:p>
        </p:txBody>
      </p:sp>
      <p:sp>
        <p:nvSpPr>
          <p:cNvPr id="6" name="Content Placeholder 5"/>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Binary Tree: Add new node</a:t>
            </a:r>
            <a:endParaRPr lang="en-US"/>
          </a:p>
        </p:txBody>
      </p:sp>
      <p:sp>
        <p:nvSpPr>
          <p:cNvPr id="3" name="Content Placeholder 2"/>
          <p:cNvSpPr>
            <a:spLocks noGrp="1"/>
          </p:cNvSpPr>
          <p:nvPr>
            <p:ph idx="1"/>
          </p:nvPr>
        </p:nvSpPr>
        <p:spPr>
          <a:xfrm>
            <a:off x="457200" y="1371600"/>
            <a:ext cx="8229600" cy="4525963"/>
          </a:xfrm>
        </p:spPr>
        <p:txBody>
          <a:bodyPr>
            <a:normAutofit fontScale="92500"/>
          </a:bodyPr>
          <a:lstStyle/>
          <a:p>
            <a:pPr>
              <a:buNone/>
            </a:pPr>
            <a:r>
              <a:rPr lang="en-US" dirty="0" err="1" smtClean="0"/>
              <a:t>BTNode</a:t>
            </a:r>
            <a:r>
              <a:rPr lang="en-US" dirty="0" smtClean="0"/>
              <a:t>  </a:t>
            </a:r>
            <a:r>
              <a:rPr lang="en-US" dirty="0" err="1" smtClean="0"/>
              <a:t>newNode</a:t>
            </a:r>
            <a:r>
              <a:rPr lang="en-US" dirty="0" smtClean="0"/>
              <a:t> = new </a:t>
            </a:r>
            <a:r>
              <a:rPr lang="en-US" dirty="0" err="1" smtClean="0"/>
              <a:t>BTNode</a:t>
            </a:r>
            <a:r>
              <a:rPr lang="en-US" dirty="0" smtClean="0"/>
              <a:t>(data);</a:t>
            </a:r>
          </a:p>
          <a:p>
            <a:pPr>
              <a:buNone/>
            </a:pPr>
            <a:r>
              <a:rPr lang="en-US" dirty="0" smtClean="0"/>
              <a:t>If (root==null) root = </a:t>
            </a:r>
            <a:r>
              <a:rPr lang="en-US" dirty="0" err="1" smtClean="0"/>
              <a:t>newNode</a:t>
            </a:r>
            <a:r>
              <a:rPr lang="en-US" dirty="0" smtClean="0"/>
              <a:t>;</a:t>
            </a:r>
          </a:p>
          <a:p>
            <a:pPr>
              <a:buNone/>
            </a:pPr>
            <a:r>
              <a:rPr lang="en-US" dirty="0" smtClean="0"/>
              <a:t>Else {</a:t>
            </a:r>
          </a:p>
          <a:p>
            <a:pPr>
              <a:buNone/>
            </a:pPr>
            <a:r>
              <a:rPr lang="en-US" dirty="0" smtClean="0"/>
              <a:t>     Determine the node p which will have new child</a:t>
            </a:r>
          </a:p>
          <a:p>
            <a:pPr>
              <a:buNone/>
            </a:pPr>
            <a:r>
              <a:rPr lang="en-US" dirty="0" smtClean="0"/>
              <a:t>     Determine direction;</a:t>
            </a:r>
          </a:p>
          <a:p>
            <a:pPr>
              <a:buNone/>
            </a:pPr>
            <a:r>
              <a:rPr lang="en-US" dirty="0" smtClean="0"/>
              <a:t>     if (direction==left) </a:t>
            </a:r>
            <a:r>
              <a:rPr lang="en-US" dirty="0" err="1" smtClean="0"/>
              <a:t>p.left</a:t>
            </a:r>
            <a:r>
              <a:rPr lang="en-US" dirty="0" smtClean="0"/>
              <a:t> = </a:t>
            </a:r>
            <a:r>
              <a:rPr lang="en-US" dirty="0" err="1" smtClean="0"/>
              <a:t>newNode</a:t>
            </a:r>
            <a:r>
              <a:rPr lang="en-US" dirty="0" smtClean="0"/>
              <a:t>;</a:t>
            </a:r>
          </a:p>
          <a:p>
            <a:pPr>
              <a:buNone/>
            </a:pPr>
            <a:r>
              <a:rPr lang="en-US" dirty="0" smtClean="0"/>
              <a:t>     else </a:t>
            </a:r>
            <a:r>
              <a:rPr lang="en-US" dirty="0" err="1" smtClean="0"/>
              <a:t>p.right</a:t>
            </a:r>
            <a:r>
              <a:rPr lang="en-US" dirty="0" smtClean="0"/>
              <a:t>= </a:t>
            </a:r>
            <a:r>
              <a:rPr lang="en-US" dirty="0" err="1" smtClean="0"/>
              <a:t>newNode</a:t>
            </a:r>
            <a:r>
              <a:rPr lang="en-US" dirty="0" smtClean="0"/>
              <a:t>;</a:t>
            </a:r>
          </a:p>
          <a:p>
            <a:pPr>
              <a:buNone/>
            </a:pPr>
            <a:r>
              <a:rPr lang="en-US" dirty="0" smtClean="0"/>
              <a:t>}</a:t>
            </a:r>
            <a:endParaRPr lang="en-US" dirty="0"/>
          </a:p>
        </p:txBody>
      </p:sp>
      <p:sp>
        <p:nvSpPr>
          <p:cNvPr id="4" name="Rectangle 3"/>
          <p:cNvSpPr/>
          <p:nvPr/>
        </p:nvSpPr>
        <p:spPr>
          <a:xfrm>
            <a:off x="1143000" y="5562600"/>
            <a:ext cx="7391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Adding a new node to a general binary tree depends on problem data property</a:t>
            </a:r>
            <a:endParaRPr lang="en-US" sz="2800"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Tree: Traversals</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Tree traversal</a:t>
            </a:r>
            <a:r>
              <a:rPr lang="en-US" i="1" dirty="0" smtClean="0"/>
              <a:t> </a:t>
            </a:r>
            <a:r>
              <a:rPr lang="en-US" dirty="0" smtClean="0"/>
              <a:t>is the process of visiting each node in the tree exactly one time </a:t>
            </a:r>
            <a:r>
              <a:rPr lang="en-US" dirty="0" smtClean="0">
                <a:sym typeface="Wingdings" pitchFamily="2" charset="2"/>
              </a:rPr>
              <a:t> O(number of nodes)</a:t>
            </a:r>
            <a:endParaRPr lang="en-US" dirty="0" smtClean="0"/>
          </a:p>
          <a:p>
            <a:r>
              <a:rPr lang="en-US" b="1" dirty="0" smtClean="0"/>
              <a:t>Breadth-first traversal</a:t>
            </a:r>
            <a:r>
              <a:rPr lang="en-US" i="1" dirty="0" smtClean="0"/>
              <a:t> </a:t>
            </a:r>
            <a:r>
              <a:rPr lang="en-US" dirty="0" smtClean="0"/>
              <a:t>is visiting each node starting from the lowest (or highest) level and moving down (or up) level by level, visiting nodes on each level from left to right (or from right to left)</a:t>
            </a:r>
          </a:p>
          <a:p>
            <a:r>
              <a:rPr lang="en-US" b="1" dirty="0" smtClean="0"/>
              <a:t>Depth-first traversal</a:t>
            </a:r>
            <a:r>
              <a:rPr lang="en-US" i="1" dirty="0" smtClean="0"/>
              <a:t> </a:t>
            </a:r>
            <a:r>
              <a:rPr lang="en-US" dirty="0" smtClean="0"/>
              <a:t>proceeds as far as possible to the left (or right), then backs up until the first crossroad, goes one step to the right (or left), and again as far as possible to the left (or right)</a:t>
            </a:r>
          </a:p>
          <a:p>
            <a:pPr>
              <a:buNone/>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Binary Tree: Breadth-First Traversals</a:t>
            </a:r>
            <a:endParaRPr lang="en-US"/>
          </a:p>
        </p:txBody>
      </p:sp>
      <p:sp>
        <p:nvSpPr>
          <p:cNvPr id="5" name="Rectangle 4"/>
          <p:cNvSpPr/>
          <p:nvPr/>
        </p:nvSpPr>
        <p:spPr>
          <a:xfrm>
            <a:off x="4038600" y="1676400"/>
            <a:ext cx="4876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charset="0"/>
              <a:buChar char="•"/>
            </a:pPr>
            <a:r>
              <a:rPr lang="en-US" sz="2400" dirty="0" smtClean="0"/>
              <a:t>Using the queue q to contain nodes which will be visited based on their levels.</a:t>
            </a:r>
          </a:p>
          <a:p>
            <a:r>
              <a:rPr lang="en-US" sz="2400" dirty="0" smtClean="0"/>
              <a:t>q = new Queue();</a:t>
            </a:r>
          </a:p>
          <a:p>
            <a:r>
              <a:rPr lang="en-US" sz="2400" dirty="0" err="1" smtClean="0"/>
              <a:t>q.enqueue</a:t>
            </a:r>
            <a:r>
              <a:rPr lang="en-US" sz="2400" dirty="0" smtClean="0"/>
              <a:t>(root);</a:t>
            </a:r>
          </a:p>
          <a:p>
            <a:r>
              <a:rPr lang="en-US" sz="2400" dirty="0" smtClean="0"/>
              <a:t> while (!</a:t>
            </a:r>
            <a:r>
              <a:rPr lang="en-US" sz="2400" dirty="0" err="1" smtClean="0"/>
              <a:t>q.empty</a:t>
            </a:r>
            <a:r>
              <a:rPr lang="en-US" sz="2400" dirty="0" smtClean="0"/>
              <a:t>){</a:t>
            </a:r>
          </a:p>
          <a:p>
            <a:r>
              <a:rPr lang="en-US" sz="2400" dirty="0" smtClean="0"/>
              <a:t>   </a:t>
            </a:r>
            <a:r>
              <a:rPr lang="en-US" sz="2400" dirty="0" err="1" smtClean="0"/>
              <a:t>BTNode</a:t>
            </a:r>
            <a:r>
              <a:rPr lang="en-US" sz="2400" dirty="0" smtClean="0"/>
              <a:t> v = </a:t>
            </a:r>
            <a:r>
              <a:rPr lang="en-US" sz="2400" dirty="0" err="1" smtClean="0"/>
              <a:t>q.dequeue</a:t>
            </a:r>
            <a:r>
              <a:rPr lang="en-US" sz="2400" dirty="0" smtClean="0"/>
              <a:t>();</a:t>
            </a:r>
          </a:p>
          <a:p>
            <a:r>
              <a:rPr lang="en-US" sz="2400" dirty="0" smtClean="0"/>
              <a:t>   if (</a:t>
            </a:r>
            <a:r>
              <a:rPr lang="en-US" sz="2400" dirty="0" err="1" smtClean="0"/>
              <a:t>v.left</a:t>
            </a:r>
            <a:r>
              <a:rPr lang="en-US" sz="2400" dirty="0" smtClean="0"/>
              <a:t>!=null) </a:t>
            </a:r>
            <a:r>
              <a:rPr lang="en-US" sz="2400" dirty="0" err="1" smtClean="0"/>
              <a:t>q.enqueue</a:t>
            </a:r>
            <a:r>
              <a:rPr lang="en-US" sz="2400" dirty="0" smtClean="0"/>
              <a:t>(</a:t>
            </a:r>
            <a:r>
              <a:rPr lang="en-US" sz="2400" dirty="0" err="1" smtClean="0"/>
              <a:t>v.left</a:t>
            </a:r>
            <a:r>
              <a:rPr lang="en-US" sz="2400" dirty="0" smtClean="0"/>
              <a:t>);</a:t>
            </a:r>
          </a:p>
          <a:p>
            <a:r>
              <a:rPr lang="en-US" sz="2400" dirty="0" smtClean="0"/>
              <a:t>   if (</a:t>
            </a:r>
            <a:r>
              <a:rPr lang="en-US" sz="2400" dirty="0" err="1" smtClean="0"/>
              <a:t>v.right</a:t>
            </a:r>
            <a:r>
              <a:rPr lang="en-US" sz="2400" dirty="0" smtClean="0"/>
              <a:t>!=null) </a:t>
            </a:r>
            <a:r>
              <a:rPr lang="en-US" sz="2400" dirty="0" err="1" smtClean="0"/>
              <a:t>q.enqueue</a:t>
            </a:r>
            <a:r>
              <a:rPr lang="en-US" sz="2400" dirty="0" smtClean="0"/>
              <a:t>(</a:t>
            </a:r>
            <a:r>
              <a:rPr lang="en-US" sz="2400" dirty="0" err="1" smtClean="0"/>
              <a:t>v.right</a:t>
            </a:r>
            <a:r>
              <a:rPr lang="en-US" sz="2400" dirty="0" smtClean="0"/>
              <a:t>);</a:t>
            </a:r>
          </a:p>
          <a:p>
            <a:r>
              <a:rPr lang="en-US" sz="2400" dirty="0" smtClean="0"/>
              <a:t>   visit(v);</a:t>
            </a:r>
          </a:p>
          <a:p>
            <a:r>
              <a:rPr lang="en-US" sz="2400" dirty="0" smtClean="0"/>
              <a:t>}</a:t>
            </a:r>
            <a:endParaRPr lang="en-US" sz="2400" dirty="0"/>
          </a:p>
        </p:txBody>
      </p:sp>
      <p:sp>
        <p:nvSpPr>
          <p:cNvPr id="6" name="Rectangle 5"/>
          <p:cNvSpPr/>
          <p:nvPr/>
        </p:nvSpPr>
        <p:spPr>
          <a:xfrm>
            <a:off x="76200" y="5791200"/>
            <a:ext cx="388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Result:</a:t>
            </a:r>
          </a:p>
          <a:p>
            <a:pPr algn="ctr"/>
            <a:r>
              <a:rPr lang="en-US" sz="2400" b="1" dirty="0" smtClean="0"/>
              <a:t>13, 10, 25, 2, 12, 20, 31, 29</a:t>
            </a:r>
            <a:endParaRPr lang="en-US" sz="2400" b="1" dirty="0"/>
          </a:p>
        </p:txBody>
      </p:sp>
      <p:grpSp>
        <p:nvGrpSpPr>
          <p:cNvPr id="16" name="Group 15"/>
          <p:cNvGrpSpPr/>
          <p:nvPr/>
        </p:nvGrpSpPr>
        <p:grpSpPr>
          <a:xfrm>
            <a:off x="457200" y="1828800"/>
            <a:ext cx="3505200" cy="3002614"/>
            <a:chOff x="457200" y="1828800"/>
            <a:chExt cx="3505200" cy="3002614"/>
          </a:xfrm>
        </p:grpSpPr>
        <p:pic>
          <p:nvPicPr>
            <p:cNvPr id="4" name="Picture 35"/>
            <p:cNvPicPr>
              <a:picLocks noChangeAspect="1" noChangeArrowheads="1"/>
            </p:cNvPicPr>
            <p:nvPr/>
          </p:nvPicPr>
          <p:blipFill>
            <a:blip r:embed="rId2" cstate="print"/>
            <a:srcRect/>
            <a:stretch>
              <a:fillRect/>
            </a:stretch>
          </p:blipFill>
          <p:spPr bwMode="auto">
            <a:xfrm>
              <a:off x="457200" y="1828800"/>
              <a:ext cx="3505200" cy="3002614"/>
            </a:xfrm>
            <a:prstGeom prst="rect">
              <a:avLst/>
            </a:prstGeom>
            <a:noFill/>
            <a:ln w="9525">
              <a:noFill/>
              <a:miter lim="800000"/>
              <a:headEnd/>
              <a:tailEnd/>
            </a:ln>
          </p:spPr>
        </p:pic>
        <p:sp>
          <p:nvSpPr>
            <p:cNvPr id="7" name="TextBox 6"/>
            <p:cNvSpPr txBox="1"/>
            <p:nvPr/>
          </p:nvSpPr>
          <p:spPr>
            <a:xfrm>
              <a:off x="1219200" y="2057400"/>
              <a:ext cx="609600" cy="338554"/>
            </a:xfrm>
            <a:prstGeom prst="rect">
              <a:avLst/>
            </a:prstGeom>
            <a:noFill/>
          </p:spPr>
          <p:txBody>
            <a:bodyPr wrap="square" rtlCol="0">
              <a:spAutoFit/>
            </a:bodyPr>
            <a:lstStyle/>
            <a:p>
              <a:r>
                <a:rPr lang="en-US" sz="1600" dirty="0" smtClean="0">
                  <a:solidFill>
                    <a:srgbClr val="0000CC"/>
                  </a:solidFill>
                </a:rPr>
                <a:t>1000</a:t>
              </a:r>
              <a:endParaRPr lang="en-US" sz="1600" dirty="0">
                <a:solidFill>
                  <a:srgbClr val="0000CC"/>
                </a:solidFill>
              </a:endParaRPr>
            </a:p>
          </p:txBody>
        </p:sp>
        <p:sp>
          <p:nvSpPr>
            <p:cNvPr id="8" name="TextBox 7"/>
            <p:cNvSpPr txBox="1"/>
            <p:nvPr/>
          </p:nvSpPr>
          <p:spPr>
            <a:xfrm>
              <a:off x="838200" y="2557046"/>
              <a:ext cx="609600" cy="338554"/>
            </a:xfrm>
            <a:prstGeom prst="rect">
              <a:avLst/>
            </a:prstGeom>
            <a:noFill/>
          </p:spPr>
          <p:txBody>
            <a:bodyPr wrap="square" rtlCol="0">
              <a:spAutoFit/>
            </a:bodyPr>
            <a:lstStyle/>
            <a:p>
              <a:r>
                <a:rPr lang="en-US" sz="1600" dirty="0" smtClean="0">
                  <a:solidFill>
                    <a:srgbClr val="0000CC"/>
                  </a:solidFill>
                </a:rPr>
                <a:t>500</a:t>
              </a:r>
              <a:endParaRPr lang="en-US" sz="1600" dirty="0">
                <a:solidFill>
                  <a:srgbClr val="0000CC"/>
                </a:solidFill>
              </a:endParaRPr>
            </a:p>
          </p:txBody>
        </p:sp>
        <p:sp>
          <p:nvSpPr>
            <p:cNvPr id="9" name="TextBox 8"/>
            <p:cNvSpPr txBox="1"/>
            <p:nvPr/>
          </p:nvSpPr>
          <p:spPr>
            <a:xfrm>
              <a:off x="2362200" y="2590800"/>
              <a:ext cx="609600" cy="338554"/>
            </a:xfrm>
            <a:prstGeom prst="rect">
              <a:avLst/>
            </a:prstGeom>
            <a:noFill/>
          </p:spPr>
          <p:txBody>
            <a:bodyPr wrap="square" rtlCol="0">
              <a:spAutoFit/>
            </a:bodyPr>
            <a:lstStyle/>
            <a:p>
              <a:r>
                <a:rPr lang="en-US" sz="1600" dirty="0" smtClean="0">
                  <a:solidFill>
                    <a:srgbClr val="0000CC"/>
                  </a:solidFill>
                </a:rPr>
                <a:t>2000</a:t>
              </a:r>
              <a:endParaRPr lang="en-US" sz="1600" dirty="0">
                <a:solidFill>
                  <a:srgbClr val="0000CC"/>
                </a:solidFill>
              </a:endParaRPr>
            </a:p>
          </p:txBody>
        </p:sp>
        <p:sp>
          <p:nvSpPr>
            <p:cNvPr id="10" name="TextBox 9"/>
            <p:cNvSpPr txBox="1"/>
            <p:nvPr/>
          </p:nvSpPr>
          <p:spPr>
            <a:xfrm>
              <a:off x="457200" y="3242846"/>
              <a:ext cx="609600" cy="338554"/>
            </a:xfrm>
            <a:prstGeom prst="rect">
              <a:avLst/>
            </a:prstGeom>
            <a:noFill/>
          </p:spPr>
          <p:txBody>
            <a:bodyPr wrap="square" rtlCol="0">
              <a:spAutoFit/>
            </a:bodyPr>
            <a:lstStyle/>
            <a:p>
              <a:r>
                <a:rPr lang="en-US" sz="1600" dirty="0" smtClean="0">
                  <a:solidFill>
                    <a:srgbClr val="0000CC"/>
                  </a:solidFill>
                </a:rPr>
                <a:t>200</a:t>
              </a:r>
              <a:endParaRPr lang="en-US" sz="1600" dirty="0">
                <a:solidFill>
                  <a:srgbClr val="0000CC"/>
                </a:solidFill>
              </a:endParaRPr>
            </a:p>
          </p:txBody>
        </p:sp>
        <p:sp>
          <p:nvSpPr>
            <p:cNvPr id="11" name="TextBox 10"/>
            <p:cNvSpPr txBox="1"/>
            <p:nvPr/>
          </p:nvSpPr>
          <p:spPr>
            <a:xfrm>
              <a:off x="1295400" y="3200400"/>
              <a:ext cx="609600" cy="338554"/>
            </a:xfrm>
            <a:prstGeom prst="rect">
              <a:avLst/>
            </a:prstGeom>
            <a:noFill/>
          </p:spPr>
          <p:txBody>
            <a:bodyPr wrap="square" rtlCol="0">
              <a:spAutoFit/>
            </a:bodyPr>
            <a:lstStyle/>
            <a:p>
              <a:r>
                <a:rPr lang="en-US" sz="1600" dirty="0" smtClean="0">
                  <a:solidFill>
                    <a:srgbClr val="0000CC"/>
                  </a:solidFill>
                </a:rPr>
                <a:t>100</a:t>
              </a:r>
              <a:endParaRPr lang="en-US" sz="1600" dirty="0">
                <a:solidFill>
                  <a:srgbClr val="0000CC"/>
                </a:solidFill>
              </a:endParaRPr>
            </a:p>
          </p:txBody>
        </p:sp>
        <p:sp>
          <p:nvSpPr>
            <p:cNvPr id="12" name="TextBox 11"/>
            <p:cNvSpPr txBox="1"/>
            <p:nvPr/>
          </p:nvSpPr>
          <p:spPr>
            <a:xfrm>
              <a:off x="2057400" y="3200400"/>
              <a:ext cx="609600" cy="338554"/>
            </a:xfrm>
            <a:prstGeom prst="rect">
              <a:avLst/>
            </a:prstGeom>
            <a:noFill/>
          </p:spPr>
          <p:txBody>
            <a:bodyPr wrap="square" rtlCol="0">
              <a:spAutoFit/>
            </a:bodyPr>
            <a:lstStyle/>
            <a:p>
              <a:r>
                <a:rPr lang="en-US" sz="1600" dirty="0" smtClean="0">
                  <a:solidFill>
                    <a:srgbClr val="0000CC"/>
                  </a:solidFill>
                </a:rPr>
                <a:t>800</a:t>
              </a:r>
              <a:endParaRPr lang="en-US" sz="1600" dirty="0">
                <a:solidFill>
                  <a:srgbClr val="0000CC"/>
                </a:solidFill>
              </a:endParaRPr>
            </a:p>
          </p:txBody>
        </p:sp>
        <p:sp>
          <p:nvSpPr>
            <p:cNvPr id="13" name="TextBox 12"/>
            <p:cNvSpPr txBox="1"/>
            <p:nvPr/>
          </p:nvSpPr>
          <p:spPr>
            <a:xfrm>
              <a:off x="2819400" y="3200400"/>
              <a:ext cx="533400" cy="338554"/>
            </a:xfrm>
            <a:prstGeom prst="rect">
              <a:avLst/>
            </a:prstGeom>
            <a:noFill/>
          </p:spPr>
          <p:txBody>
            <a:bodyPr wrap="square" rtlCol="0">
              <a:spAutoFit/>
            </a:bodyPr>
            <a:lstStyle/>
            <a:p>
              <a:r>
                <a:rPr lang="en-US" sz="1600" dirty="0" smtClean="0">
                  <a:solidFill>
                    <a:srgbClr val="0000CC"/>
                  </a:solidFill>
                </a:rPr>
                <a:t>300</a:t>
              </a:r>
              <a:endParaRPr lang="en-US" sz="1600" dirty="0">
                <a:solidFill>
                  <a:srgbClr val="0000CC"/>
                </a:solidFill>
              </a:endParaRPr>
            </a:p>
          </p:txBody>
        </p:sp>
        <p:sp>
          <p:nvSpPr>
            <p:cNvPr id="14" name="TextBox 13"/>
            <p:cNvSpPr txBox="1"/>
            <p:nvPr/>
          </p:nvSpPr>
          <p:spPr>
            <a:xfrm>
              <a:off x="2286000" y="3928646"/>
              <a:ext cx="685800" cy="338554"/>
            </a:xfrm>
            <a:prstGeom prst="rect">
              <a:avLst/>
            </a:prstGeom>
            <a:noFill/>
          </p:spPr>
          <p:txBody>
            <a:bodyPr wrap="square" rtlCol="0">
              <a:spAutoFit/>
            </a:bodyPr>
            <a:lstStyle/>
            <a:p>
              <a:r>
                <a:rPr lang="en-US" sz="1600" dirty="0" smtClean="0">
                  <a:solidFill>
                    <a:srgbClr val="0000CC"/>
                  </a:solidFill>
                </a:rPr>
                <a:t>3000</a:t>
              </a:r>
              <a:endParaRPr lang="en-US" sz="1600" dirty="0">
                <a:solidFill>
                  <a:srgbClr val="0000CC"/>
                </a:solidFill>
              </a:endParaRPr>
            </a:p>
          </p:txBody>
        </p:sp>
      </p:grpSp>
      <p:sp>
        <p:nvSpPr>
          <p:cNvPr id="15" name="Rectangle 14"/>
          <p:cNvSpPr/>
          <p:nvPr/>
        </p:nvSpPr>
        <p:spPr>
          <a:xfrm>
            <a:off x="76200" y="4953000"/>
            <a:ext cx="3886200" cy="3048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00CC"/>
                </a:solidFill>
              </a:rPr>
              <a:t>1000   500  2000  200  100  800  300   3000</a:t>
            </a:r>
            <a:endParaRPr lang="en-US" sz="1600" b="1" dirty="0">
              <a:solidFill>
                <a:srgbClr val="0000CC"/>
              </a:solidFill>
            </a:endParaRPr>
          </a:p>
        </p:txBody>
      </p:sp>
      <p:cxnSp>
        <p:nvCxnSpPr>
          <p:cNvPr id="18" name="Straight Arrow Connector 17"/>
          <p:cNvCxnSpPr/>
          <p:nvPr/>
        </p:nvCxnSpPr>
        <p:spPr>
          <a:xfrm flipH="1">
            <a:off x="228600" y="5334000"/>
            <a:ext cx="3276600" cy="0"/>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295400" y="5257800"/>
            <a:ext cx="1371600" cy="369332"/>
          </a:xfrm>
          <a:prstGeom prst="rect">
            <a:avLst/>
          </a:prstGeom>
          <a:noFill/>
        </p:spPr>
        <p:txBody>
          <a:bodyPr wrap="square" rtlCol="0">
            <a:spAutoFit/>
          </a:bodyPr>
          <a:lstStyle/>
          <a:p>
            <a:pPr algn="ctr"/>
            <a:r>
              <a:rPr lang="en-US" b="1" dirty="0" smtClean="0"/>
              <a:t>Queue</a:t>
            </a:r>
            <a:endParaRPr lang="en-US"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smtClean="0"/>
              <a:t>Binary Tree: Depth-First Traversals, Recursive implementations</a:t>
            </a:r>
            <a:endParaRPr lang="en-US"/>
          </a:p>
        </p:txBody>
      </p:sp>
      <p:pic>
        <p:nvPicPr>
          <p:cNvPr id="8194" name="Picture 2"/>
          <p:cNvPicPr>
            <a:picLocks noChangeAspect="1" noChangeArrowheads="1"/>
          </p:cNvPicPr>
          <p:nvPr/>
        </p:nvPicPr>
        <p:blipFill>
          <a:blip r:embed="rId2" cstate="print"/>
          <a:srcRect/>
          <a:stretch>
            <a:fillRect/>
          </a:stretch>
        </p:blipFill>
        <p:spPr bwMode="auto">
          <a:xfrm>
            <a:off x="2038350" y="2174966"/>
            <a:ext cx="4743450" cy="4336868"/>
          </a:xfrm>
          <a:prstGeom prst="rect">
            <a:avLst/>
          </a:prstGeom>
          <a:noFill/>
          <a:ln w="9525">
            <a:noFill/>
            <a:miter lim="800000"/>
            <a:headEnd/>
            <a:tailEnd/>
          </a:ln>
          <a:effectLst/>
        </p:spPr>
      </p:pic>
      <p:sp>
        <p:nvSpPr>
          <p:cNvPr id="5" name="Rectangle 4"/>
          <p:cNvSpPr/>
          <p:nvPr/>
        </p:nvSpPr>
        <p:spPr>
          <a:xfrm>
            <a:off x="76200" y="1371600"/>
            <a:ext cx="2895600" cy="914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t>Traversing the tree </a:t>
            </a:r>
            <a:r>
              <a:rPr lang="en-US" sz="2800" b="1" smtClean="0"/>
              <a:t>root</a:t>
            </a:r>
            <a:r>
              <a:rPr lang="en-US" sz="3200" b="1" smtClean="0"/>
              <a:t> p</a:t>
            </a:r>
            <a:endParaRPr lang="en-US" sz="3200" b="1"/>
          </a:p>
        </p:txBody>
      </p:sp>
      <p:sp>
        <p:nvSpPr>
          <p:cNvPr id="6" name="Rectangle 5"/>
          <p:cNvSpPr/>
          <p:nvPr/>
        </p:nvSpPr>
        <p:spPr>
          <a:xfrm>
            <a:off x="152400" y="4495800"/>
            <a:ext cx="1981200" cy="1676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Traversing the tree root </a:t>
            </a:r>
            <a:r>
              <a:rPr lang="en-US" sz="2800" b="1" dirty="0" err="1" smtClean="0"/>
              <a:t>p.left</a:t>
            </a:r>
            <a:endParaRPr lang="en-US" sz="2800" b="1" dirty="0" smtClean="0"/>
          </a:p>
          <a:p>
            <a:pPr algn="ctr"/>
            <a:r>
              <a:rPr lang="en-US" sz="2800" b="1" dirty="0" smtClean="0"/>
              <a:t>(L)</a:t>
            </a:r>
            <a:endParaRPr lang="en-US" sz="2800" b="1" dirty="0"/>
          </a:p>
        </p:txBody>
      </p:sp>
      <p:sp>
        <p:nvSpPr>
          <p:cNvPr id="7" name="Rectangle 6"/>
          <p:cNvSpPr/>
          <p:nvPr/>
        </p:nvSpPr>
        <p:spPr>
          <a:xfrm>
            <a:off x="6781800" y="4572000"/>
            <a:ext cx="1981200" cy="1676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Traversing the tree root </a:t>
            </a:r>
            <a:r>
              <a:rPr lang="en-US" sz="2800" b="1" dirty="0" err="1" smtClean="0"/>
              <a:t>p.right</a:t>
            </a:r>
            <a:endParaRPr lang="en-US" sz="2800" b="1" dirty="0" smtClean="0"/>
          </a:p>
          <a:p>
            <a:pPr algn="ctr"/>
            <a:r>
              <a:rPr lang="en-US" sz="2800" b="1" dirty="0" smtClean="0"/>
              <a:t>(R)</a:t>
            </a:r>
            <a:endParaRPr lang="en-US" sz="2800" b="1" dirty="0"/>
          </a:p>
        </p:txBody>
      </p:sp>
      <p:sp>
        <p:nvSpPr>
          <p:cNvPr id="8" name="Rectangle 7"/>
          <p:cNvSpPr/>
          <p:nvPr/>
        </p:nvSpPr>
        <p:spPr>
          <a:xfrm>
            <a:off x="6324600" y="1600200"/>
            <a:ext cx="25908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Visiting the node p: (V)</a:t>
            </a:r>
            <a:endParaRPr lang="en-US" sz="3600" b="1" dirty="0"/>
          </a:p>
        </p:txBody>
      </p:sp>
      <p:cxnSp>
        <p:nvCxnSpPr>
          <p:cNvPr id="10" name="Straight Arrow Connector 9"/>
          <p:cNvCxnSpPr/>
          <p:nvPr/>
        </p:nvCxnSpPr>
        <p:spPr>
          <a:xfrm rot="16200000" flipH="1">
            <a:off x="2971800" y="2286000"/>
            <a:ext cx="304800" cy="3048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p:cNvCxnSpPr>
          <p:nvPr/>
        </p:nvCxnSpPr>
        <p:spPr>
          <a:xfrm flipV="1">
            <a:off x="2133600" y="4953000"/>
            <a:ext cx="533400" cy="3810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1"/>
          </p:cNvCxnSpPr>
          <p:nvPr/>
        </p:nvCxnSpPr>
        <p:spPr>
          <a:xfrm rot="10800000">
            <a:off x="6096000" y="5105400"/>
            <a:ext cx="685800" cy="3048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1"/>
          </p:cNvCxnSpPr>
          <p:nvPr/>
        </p:nvCxnSpPr>
        <p:spPr>
          <a:xfrm rot="10800000" flipV="1">
            <a:off x="4495800" y="2247900"/>
            <a:ext cx="1828800" cy="5715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0" y="2667000"/>
            <a:ext cx="2209800" cy="1143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Condition: </a:t>
            </a:r>
          </a:p>
          <a:p>
            <a:pPr algn="ctr"/>
            <a:r>
              <a:rPr lang="en-US" sz="2800" b="1" dirty="0" smtClean="0"/>
              <a:t>p != null</a:t>
            </a:r>
            <a:endParaRPr lang="en-US" sz="28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Binary Tree: Depth-First Traversals</a:t>
            </a:r>
            <a:endParaRPr lang="en-US"/>
          </a:p>
        </p:txBody>
      </p:sp>
      <p:pic>
        <p:nvPicPr>
          <p:cNvPr id="4" name="Picture 6"/>
          <p:cNvPicPr>
            <a:picLocks noChangeAspect="1" noChangeArrowheads="1"/>
          </p:cNvPicPr>
          <p:nvPr/>
        </p:nvPicPr>
        <p:blipFill>
          <a:blip r:embed="rId2" cstate="print"/>
          <a:srcRect/>
          <a:stretch>
            <a:fillRect/>
          </a:stretch>
        </p:blipFill>
        <p:spPr bwMode="auto">
          <a:xfrm>
            <a:off x="1295400" y="1219200"/>
            <a:ext cx="6269037" cy="5305425"/>
          </a:xfrm>
          <a:prstGeom prst="rect">
            <a:avLst/>
          </a:prstGeom>
          <a:noFill/>
          <a:ln w="9525">
            <a:noFill/>
            <a:miter lim="800000"/>
            <a:headEnd/>
            <a:tailEnd/>
          </a:ln>
        </p:spPr>
      </p:pic>
      <p:sp>
        <p:nvSpPr>
          <p:cNvPr id="5" name="Rectangle 4"/>
          <p:cNvSpPr/>
          <p:nvPr/>
        </p:nvSpPr>
        <p:spPr>
          <a:xfrm>
            <a:off x="6248400" y="1219200"/>
            <a:ext cx="2819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t>Recursive implementations</a:t>
            </a:r>
            <a:endParaRPr lang="en-US" sz="2800" b="1"/>
          </a:p>
        </p:txBody>
      </p:sp>
      <p:sp>
        <p:nvSpPr>
          <p:cNvPr id="6" name="Rectangle 5"/>
          <p:cNvSpPr/>
          <p:nvPr/>
        </p:nvSpPr>
        <p:spPr>
          <a:xfrm>
            <a:off x="4953000" y="18288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0000"/>
                </a:solidFill>
              </a:rPr>
              <a:t>V</a:t>
            </a:r>
            <a:r>
              <a:rPr lang="en-US" sz="3200" b="1" dirty="0" smtClean="0"/>
              <a:t>LR</a:t>
            </a:r>
            <a:endParaRPr lang="en-US" sz="3200" b="1" dirty="0"/>
          </a:p>
        </p:txBody>
      </p:sp>
      <p:sp>
        <p:nvSpPr>
          <p:cNvPr id="7" name="Rectangle 6"/>
          <p:cNvSpPr/>
          <p:nvPr/>
        </p:nvSpPr>
        <p:spPr>
          <a:xfrm>
            <a:off x="4953000" y="37338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L</a:t>
            </a:r>
            <a:r>
              <a:rPr lang="en-US" sz="3200" b="1" dirty="0" smtClean="0">
                <a:solidFill>
                  <a:srgbClr val="FF0000"/>
                </a:solidFill>
              </a:rPr>
              <a:t>V</a:t>
            </a:r>
            <a:r>
              <a:rPr lang="en-US" sz="3200" b="1" dirty="0" smtClean="0"/>
              <a:t>R</a:t>
            </a:r>
            <a:endParaRPr lang="en-US" sz="3200" b="1" dirty="0"/>
          </a:p>
        </p:txBody>
      </p:sp>
      <p:sp>
        <p:nvSpPr>
          <p:cNvPr id="8" name="Rectangle 7"/>
          <p:cNvSpPr/>
          <p:nvPr/>
        </p:nvSpPr>
        <p:spPr>
          <a:xfrm>
            <a:off x="4953000" y="52578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LR</a:t>
            </a:r>
            <a:r>
              <a:rPr lang="en-US" sz="3200" b="1" dirty="0" smtClean="0">
                <a:solidFill>
                  <a:srgbClr val="FF0000"/>
                </a:solidFill>
              </a:rPr>
              <a:t>V</a:t>
            </a:r>
            <a:endParaRPr lang="en-US" sz="3200" b="1"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Objectives of this chapter</a:t>
            </a:r>
            <a:endParaRPr lang="en-US"/>
          </a:p>
        </p:txBody>
      </p:sp>
      <p:sp>
        <p:nvSpPr>
          <p:cNvPr id="3" name="Content Placeholder 2"/>
          <p:cNvSpPr>
            <a:spLocks noGrp="1"/>
          </p:cNvSpPr>
          <p:nvPr>
            <p:ph idx="1"/>
          </p:nvPr>
        </p:nvSpPr>
        <p:spPr>
          <a:xfrm>
            <a:off x="457200" y="1295400"/>
            <a:ext cx="8229600" cy="5105400"/>
          </a:xfrm>
        </p:spPr>
        <p:txBody>
          <a:bodyPr>
            <a:normAutofit fontScale="70000" lnSpcReduction="20000"/>
          </a:bodyPr>
          <a:lstStyle/>
          <a:p>
            <a:pPr>
              <a:buNone/>
            </a:pPr>
            <a:r>
              <a:rPr lang="en-US" dirty="0" smtClean="0"/>
              <a:t>LO4.1  Define general tree, Binary Tree and Binary Search Tree (BST).</a:t>
            </a:r>
          </a:p>
          <a:p>
            <a:pPr>
              <a:buNone/>
            </a:pPr>
            <a:r>
              <a:rPr lang="en-US" dirty="0" smtClean="0"/>
              <a:t>LO4.2 Given a BST , draw resulted tree after an insert/ delete operations </a:t>
            </a:r>
          </a:p>
          <a:p>
            <a:pPr>
              <a:buNone/>
            </a:pPr>
            <a:r>
              <a:rPr lang="en-US" dirty="0" smtClean="0"/>
              <a:t>LO4.3  Find the smallest and largest elements, number of nodes in a  </a:t>
            </a:r>
          </a:p>
          <a:p>
            <a:pPr>
              <a:buNone/>
            </a:pPr>
            <a:r>
              <a:rPr lang="en-US" dirty="0" smtClean="0"/>
              <a:t>tree and its’ height. </a:t>
            </a:r>
          </a:p>
          <a:p>
            <a:pPr>
              <a:buNone/>
            </a:pPr>
            <a:r>
              <a:rPr lang="en-US" dirty="0" smtClean="0"/>
              <a:t>LO4.4  Write code to implement features of a binary search tree, such as insertion, deletion, searching, traversals, nodes and height calculation, rotation ... </a:t>
            </a:r>
          </a:p>
          <a:p>
            <a:pPr>
              <a:buNone/>
            </a:pPr>
            <a:r>
              <a:rPr lang="en-US" dirty="0" smtClean="0"/>
              <a:t>LO4.5  Derive the time complexities for the above operations on a BST.</a:t>
            </a:r>
          </a:p>
          <a:p>
            <a:pPr>
              <a:buNone/>
            </a:pPr>
            <a:r>
              <a:rPr lang="en-US" dirty="0" smtClean="0"/>
              <a:t>LO4.6: Compare a BST over other data structures</a:t>
            </a:r>
          </a:p>
          <a:p>
            <a:pPr>
              <a:buNone/>
            </a:pPr>
            <a:r>
              <a:rPr lang="en-US" dirty="0" smtClean="0"/>
              <a:t>LO4.7: Identify applications where a binary search tree will be useful. </a:t>
            </a:r>
          </a:p>
          <a:p>
            <a:pPr>
              <a:buNone/>
            </a:pPr>
            <a:r>
              <a:rPr lang="en-US" dirty="0" smtClean="0"/>
              <a:t>LO4.8: Define balanced BST and explain simple balancing algorithm</a:t>
            </a:r>
          </a:p>
          <a:p>
            <a:pPr>
              <a:buNone/>
            </a:pPr>
            <a:r>
              <a:rPr lang="en-US" dirty="0" smtClean="0"/>
              <a:t>LO4.9: Define AVL Tree and explain by examples the insertion and deletion operations in it.</a:t>
            </a:r>
          </a:p>
          <a:p>
            <a:pPr>
              <a:buNone/>
            </a:pPr>
            <a:r>
              <a:rPr lang="en-US" dirty="0" smtClean="0"/>
              <a:t>LO4.10: Define heap and explain its’ application.</a:t>
            </a:r>
          </a:p>
          <a:p>
            <a:pPr>
              <a:buNone/>
            </a:pPr>
            <a:endParaRPr lang="en-US"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Binary Tree: Depth-First Traversals</a:t>
            </a:r>
            <a:endParaRPr lang="en-US"/>
          </a:p>
        </p:txBody>
      </p:sp>
      <p:pic>
        <p:nvPicPr>
          <p:cNvPr id="9218" name="Picture 2"/>
          <p:cNvPicPr>
            <a:picLocks noChangeAspect="1" noChangeArrowheads="1"/>
          </p:cNvPicPr>
          <p:nvPr/>
        </p:nvPicPr>
        <p:blipFill>
          <a:blip r:embed="rId2" cstate="print"/>
          <a:srcRect/>
          <a:stretch>
            <a:fillRect/>
          </a:stretch>
        </p:blipFill>
        <p:spPr bwMode="auto">
          <a:xfrm>
            <a:off x="295274" y="1564050"/>
            <a:ext cx="5267326" cy="4912950"/>
          </a:xfrm>
          <a:prstGeom prst="rect">
            <a:avLst/>
          </a:prstGeom>
          <a:noFill/>
          <a:ln w="9525">
            <a:noFill/>
            <a:miter lim="800000"/>
            <a:headEnd/>
            <a:tailEnd/>
          </a:ln>
          <a:effectLst/>
        </p:spPr>
      </p:pic>
      <p:sp>
        <p:nvSpPr>
          <p:cNvPr id="5" name="Rectangle 4"/>
          <p:cNvSpPr/>
          <p:nvPr/>
        </p:nvSpPr>
        <p:spPr>
          <a:xfrm>
            <a:off x="5638800" y="2133600"/>
            <a:ext cx="3200400"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Results:</a:t>
            </a:r>
          </a:p>
          <a:p>
            <a:r>
              <a:rPr lang="en-US" sz="2400" b="1" dirty="0" smtClean="0"/>
              <a:t>VLR: 7, 1, 3, 8, 9, 2, 15, 6, 13, 14, 5</a:t>
            </a:r>
          </a:p>
          <a:p>
            <a:endParaRPr lang="en-US" sz="2400" b="1" dirty="0" smtClean="0"/>
          </a:p>
          <a:p>
            <a:r>
              <a:rPr lang="en-US" sz="2400" b="1" dirty="0" smtClean="0"/>
              <a:t>LVR: 3, 1, 9, 8, 7, 15, 2, 13, 6, 5, 14</a:t>
            </a:r>
          </a:p>
          <a:p>
            <a:endParaRPr lang="en-US" sz="2400" b="1" dirty="0" smtClean="0"/>
          </a:p>
          <a:p>
            <a:r>
              <a:rPr lang="en-US" sz="2400" b="1" dirty="0" smtClean="0"/>
              <a:t>LRV: 3, 9, 8, 1, 15, 13, 5, 14, 6, 2, 7</a:t>
            </a:r>
            <a:endParaRPr lang="en-US" sz="2400"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Binary Tree: Depth-First Traversals</a:t>
            </a:r>
            <a:endParaRPr lang="en-US"/>
          </a:p>
        </p:txBody>
      </p:sp>
      <p:sp>
        <p:nvSpPr>
          <p:cNvPr id="3" name="Content Placeholder 2"/>
          <p:cNvSpPr>
            <a:spLocks noGrp="1"/>
          </p:cNvSpPr>
          <p:nvPr>
            <p:ph idx="1"/>
          </p:nvPr>
        </p:nvSpPr>
        <p:spPr/>
        <p:txBody>
          <a:bodyPr/>
          <a:lstStyle/>
          <a:p>
            <a:r>
              <a:rPr lang="en-US" dirty="0" smtClean="0"/>
              <a:t>Give yourself 3 binary trees then write down results of:</a:t>
            </a:r>
          </a:p>
          <a:p>
            <a:pPr lvl="1"/>
            <a:r>
              <a:rPr lang="en-US" dirty="0" smtClean="0"/>
              <a:t>Breadth-First traversals</a:t>
            </a:r>
          </a:p>
          <a:p>
            <a:pPr lvl="1"/>
            <a:r>
              <a:rPr lang="en-US" dirty="0" smtClean="0"/>
              <a:t>Depth-First traversals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Binary Tree: Depth-First Traversals</a:t>
            </a:r>
            <a:br>
              <a:rPr lang="en-US" dirty="0" smtClean="0"/>
            </a:br>
            <a:r>
              <a:rPr lang="en-US" dirty="0" smtClean="0"/>
              <a:t>Implementation using stacks</a:t>
            </a:r>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228600" y="1981200"/>
            <a:ext cx="4305300" cy="1685925"/>
          </a:xfrm>
          <a:prstGeom prst="rect">
            <a:avLst/>
          </a:prstGeom>
          <a:noFill/>
          <a:ln w="9525">
            <a:noFill/>
            <a:miter lim="800000"/>
            <a:headEnd/>
            <a:tailEnd/>
          </a:ln>
          <a:effectLst/>
        </p:spPr>
      </p:pic>
      <p:sp>
        <p:nvSpPr>
          <p:cNvPr id="6" name="Rectangle 5"/>
          <p:cNvSpPr/>
          <p:nvPr/>
        </p:nvSpPr>
        <p:spPr>
          <a:xfrm>
            <a:off x="4800600" y="1600200"/>
            <a:ext cx="4038600" cy="45720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rPr>
              <a:t>If (root==null) return;</a:t>
            </a:r>
          </a:p>
          <a:p>
            <a:r>
              <a:rPr lang="en-US" sz="2400" dirty="0" smtClean="0">
                <a:solidFill>
                  <a:schemeClr val="bg1"/>
                </a:solidFill>
              </a:rPr>
              <a:t>Stack </a:t>
            </a:r>
            <a:r>
              <a:rPr lang="en-US" sz="2400" dirty="0" err="1" smtClean="0">
                <a:solidFill>
                  <a:schemeClr val="bg1"/>
                </a:solidFill>
              </a:rPr>
              <a:t>stk</a:t>
            </a:r>
            <a:r>
              <a:rPr lang="en-US" sz="2400" dirty="0" smtClean="0">
                <a:solidFill>
                  <a:schemeClr val="bg1"/>
                </a:solidFill>
              </a:rPr>
              <a:t>= new Stack();</a:t>
            </a:r>
          </a:p>
          <a:p>
            <a:r>
              <a:rPr lang="en-US" sz="2400" dirty="0" err="1" smtClean="0">
                <a:solidFill>
                  <a:schemeClr val="bg1"/>
                </a:solidFill>
              </a:rPr>
              <a:t>BTNode</a:t>
            </a:r>
            <a:r>
              <a:rPr lang="en-US" sz="2400" dirty="0" smtClean="0">
                <a:solidFill>
                  <a:schemeClr val="bg1"/>
                </a:solidFill>
              </a:rPr>
              <a:t> node;</a:t>
            </a:r>
          </a:p>
          <a:p>
            <a:r>
              <a:rPr lang="en-US" sz="2400" dirty="0" err="1" smtClean="0">
                <a:solidFill>
                  <a:schemeClr val="bg1"/>
                </a:solidFill>
              </a:rPr>
              <a:t>stk.push</a:t>
            </a:r>
            <a:r>
              <a:rPr lang="en-US" sz="2400" dirty="0" smtClean="0">
                <a:solidFill>
                  <a:schemeClr val="bg1"/>
                </a:solidFill>
              </a:rPr>
              <a:t>(root);</a:t>
            </a:r>
          </a:p>
          <a:p>
            <a:r>
              <a:rPr lang="en-US" sz="2400" dirty="0" smtClean="0">
                <a:solidFill>
                  <a:schemeClr val="bg1"/>
                </a:solidFill>
              </a:rPr>
              <a:t>While (!</a:t>
            </a:r>
            <a:r>
              <a:rPr lang="en-US" sz="2400" dirty="0" err="1" smtClean="0">
                <a:solidFill>
                  <a:schemeClr val="bg1"/>
                </a:solidFill>
              </a:rPr>
              <a:t>stk.empty</a:t>
            </a:r>
            <a:r>
              <a:rPr lang="en-US" sz="2400" dirty="0" smtClean="0">
                <a:solidFill>
                  <a:schemeClr val="bg1"/>
                </a:solidFill>
              </a:rPr>
              <a:t>()) {</a:t>
            </a:r>
          </a:p>
          <a:p>
            <a:r>
              <a:rPr lang="en-US" sz="2400" dirty="0" smtClean="0">
                <a:solidFill>
                  <a:schemeClr val="bg1"/>
                </a:solidFill>
              </a:rPr>
              <a:t>     node= stk.pop();</a:t>
            </a:r>
          </a:p>
          <a:p>
            <a:r>
              <a:rPr lang="en-US" sz="2400" dirty="0" smtClean="0">
                <a:solidFill>
                  <a:schemeClr val="bg1"/>
                </a:solidFill>
              </a:rPr>
              <a:t>     visit (node);</a:t>
            </a:r>
          </a:p>
          <a:p>
            <a:r>
              <a:rPr lang="en-US" sz="2400" dirty="0" smtClean="0">
                <a:solidFill>
                  <a:schemeClr val="bg1"/>
                </a:solidFill>
              </a:rPr>
              <a:t>    if (</a:t>
            </a:r>
            <a:r>
              <a:rPr lang="en-US" sz="2400" dirty="0" err="1" smtClean="0">
                <a:solidFill>
                  <a:schemeClr val="bg1"/>
                </a:solidFill>
              </a:rPr>
              <a:t>node.right</a:t>
            </a:r>
            <a:r>
              <a:rPr lang="en-US" sz="2400" dirty="0" smtClean="0">
                <a:solidFill>
                  <a:schemeClr val="bg1"/>
                </a:solidFill>
              </a:rPr>
              <a:t>!=null)</a:t>
            </a:r>
          </a:p>
          <a:p>
            <a:r>
              <a:rPr lang="en-US" sz="2400" dirty="0" smtClean="0">
                <a:solidFill>
                  <a:schemeClr val="bg1"/>
                </a:solidFill>
              </a:rPr>
              <a:t>          </a:t>
            </a:r>
            <a:r>
              <a:rPr lang="en-US" sz="2400" dirty="0" err="1" smtClean="0">
                <a:solidFill>
                  <a:schemeClr val="bg1"/>
                </a:solidFill>
              </a:rPr>
              <a:t>stk.push</a:t>
            </a:r>
            <a:r>
              <a:rPr lang="en-US" sz="2400" dirty="0" smtClean="0">
                <a:solidFill>
                  <a:schemeClr val="bg1"/>
                </a:solidFill>
              </a:rPr>
              <a:t>(</a:t>
            </a:r>
            <a:r>
              <a:rPr lang="en-US" sz="2400" dirty="0" err="1" smtClean="0">
                <a:solidFill>
                  <a:schemeClr val="bg1"/>
                </a:solidFill>
              </a:rPr>
              <a:t>node.right</a:t>
            </a:r>
            <a:r>
              <a:rPr lang="en-US" sz="2400" dirty="0" smtClean="0">
                <a:solidFill>
                  <a:schemeClr val="bg1"/>
                </a:solidFill>
              </a:rPr>
              <a:t>);</a:t>
            </a:r>
          </a:p>
          <a:p>
            <a:r>
              <a:rPr lang="en-US" sz="2400" dirty="0" smtClean="0">
                <a:solidFill>
                  <a:schemeClr val="bg1"/>
                </a:solidFill>
              </a:rPr>
              <a:t>    if (</a:t>
            </a:r>
            <a:r>
              <a:rPr lang="en-US" sz="2400" dirty="0" err="1" smtClean="0">
                <a:solidFill>
                  <a:schemeClr val="bg1"/>
                </a:solidFill>
              </a:rPr>
              <a:t>node.left</a:t>
            </a:r>
            <a:r>
              <a:rPr lang="en-US" sz="2400" dirty="0" smtClean="0">
                <a:solidFill>
                  <a:schemeClr val="bg1"/>
                </a:solidFill>
              </a:rPr>
              <a:t>!=null)</a:t>
            </a:r>
          </a:p>
          <a:p>
            <a:r>
              <a:rPr lang="en-US" sz="2400" dirty="0" smtClean="0">
                <a:solidFill>
                  <a:schemeClr val="bg1"/>
                </a:solidFill>
              </a:rPr>
              <a:t>          </a:t>
            </a:r>
            <a:r>
              <a:rPr lang="en-US" sz="2400" dirty="0" err="1" smtClean="0">
                <a:solidFill>
                  <a:schemeClr val="bg1"/>
                </a:solidFill>
              </a:rPr>
              <a:t>stk.push</a:t>
            </a:r>
            <a:r>
              <a:rPr lang="en-US" sz="2400" dirty="0" smtClean="0">
                <a:solidFill>
                  <a:schemeClr val="bg1"/>
                </a:solidFill>
              </a:rPr>
              <a:t>(</a:t>
            </a:r>
            <a:r>
              <a:rPr lang="en-US" sz="2400" dirty="0" err="1" smtClean="0">
                <a:solidFill>
                  <a:schemeClr val="bg1"/>
                </a:solidFill>
              </a:rPr>
              <a:t>node.left</a:t>
            </a:r>
            <a:r>
              <a:rPr lang="en-US" sz="2400" dirty="0" smtClean="0">
                <a:solidFill>
                  <a:schemeClr val="bg1"/>
                </a:solidFill>
              </a:rPr>
              <a:t>); </a:t>
            </a:r>
          </a:p>
          <a:p>
            <a:r>
              <a:rPr lang="en-US" sz="2400" dirty="0" smtClean="0">
                <a:solidFill>
                  <a:schemeClr val="bg1"/>
                </a:solidFill>
              </a:rPr>
              <a:t>}</a:t>
            </a:r>
            <a:endParaRPr lang="en-US" sz="2400" dirty="0">
              <a:solidFill>
                <a:schemeClr val="bg1"/>
              </a:solidFill>
            </a:endParaRPr>
          </a:p>
        </p:txBody>
      </p:sp>
      <p:sp>
        <p:nvSpPr>
          <p:cNvPr id="7" name="Rectangle 6"/>
          <p:cNvSpPr/>
          <p:nvPr/>
        </p:nvSpPr>
        <p:spPr>
          <a:xfrm>
            <a:off x="381000" y="4038600"/>
            <a:ext cx="39624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t>Give yourself algorithms for in-order and post-order traversals</a:t>
            </a:r>
            <a:endParaRPr lang="en-US" sz="3200" b="1"/>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Binary Tree: </a:t>
            </a:r>
            <a:br>
              <a:rPr lang="en-US" dirty="0" smtClean="0"/>
            </a:br>
            <a:r>
              <a:rPr lang="en-US" dirty="0" smtClean="0"/>
              <a:t>Counting number of nodes</a:t>
            </a:r>
            <a:endParaRPr lang="en-US" dirty="0"/>
          </a:p>
        </p:txBody>
      </p:sp>
      <p:sp>
        <p:nvSpPr>
          <p:cNvPr id="3" name="Content Placeholder 2"/>
          <p:cNvSpPr>
            <a:spLocks noGrp="1"/>
          </p:cNvSpPr>
          <p:nvPr>
            <p:ph idx="1"/>
          </p:nvPr>
        </p:nvSpPr>
        <p:spPr>
          <a:xfrm>
            <a:off x="457200" y="1600201"/>
            <a:ext cx="3200400" cy="3276600"/>
          </a:xfrm>
        </p:spPr>
        <p:txBody>
          <a:bodyPr>
            <a:normAutofit fontScale="85000" lnSpcReduction="10000"/>
          </a:bodyPr>
          <a:lstStyle/>
          <a:p>
            <a:r>
              <a:rPr lang="en-US" dirty="0" smtClean="0"/>
              <a:t>Modifying a traversal algorithm to count number of nodes. For example: Modifying the breadth-first traversal.</a:t>
            </a:r>
          </a:p>
        </p:txBody>
      </p:sp>
      <p:sp>
        <p:nvSpPr>
          <p:cNvPr id="4" name="Content Placeholder 2"/>
          <p:cNvSpPr txBox="1">
            <a:spLocks/>
          </p:cNvSpPr>
          <p:nvPr/>
        </p:nvSpPr>
        <p:spPr>
          <a:xfrm>
            <a:off x="4114800" y="1600200"/>
            <a:ext cx="4800600" cy="45259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sng" strike="noStrike" kern="1200" cap="none" spc="0" normalizeH="0" baseline="0" noProof="0" dirty="0" err="1" smtClean="0">
                <a:ln>
                  <a:noFill/>
                </a:ln>
                <a:solidFill>
                  <a:srgbClr val="FF0000"/>
                </a:solidFill>
                <a:effectLst/>
                <a:uLnTx/>
                <a:uFillTx/>
                <a:latin typeface="+mn-lt"/>
                <a:ea typeface="+mn-ea"/>
                <a:cs typeface="+mn-cs"/>
              </a:rPr>
              <a:t>int</a:t>
            </a:r>
            <a:r>
              <a:rPr kumimoji="0" lang="en-US" b="1" i="0" u="sng" strike="noStrike" kern="1200" cap="none" spc="0" normalizeH="0" baseline="0" noProof="0" dirty="0" smtClean="0">
                <a:ln>
                  <a:noFill/>
                </a:ln>
                <a:solidFill>
                  <a:srgbClr val="FF0000"/>
                </a:solidFill>
                <a:effectLst/>
                <a:uLnTx/>
                <a:uFillTx/>
                <a:latin typeface="+mn-lt"/>
                <a:ea typeface="+mn-ea"/>
                <a:cs typeface="+mn-cs"/>
              </a:rPr>
              <a:t> </a:t>
            </a:r>
            <a:r>
              <a:rPr kumimoji="0" lang="en-US" b="1" i="0" u="sng" strike="noStrike" kern="1200" cap="none" spc="0" normalizeH="0" baseline="0" noProof="0" dirty="0" err="1" smtClean="0">
                <a:ln>
                  <a:noFill/>
                </a:ln>
                <a:solidFill>
                  <a:srgbClr val="FF0000"/>
                </a:solidFill>
                <a:effectLst/>
                <a:uLnTx/>
                <a:uFillTx/>
                <a:latin typeface="+mn-lt"/>
                <a:ea typeface="+mn-ea"/>
                <a:cs typeface="+mn-cs"/>
                <a:sym typeface="Wingdings" pitchFamily="2" charset="2"/>
              </a:rPr>
              <a:t>countNodes</a:t>
            </a:r>
            <a:r>
              <a:rPr kumimoji="0" lang="en-US" b="1" i="0" u="sng" strike="noStrike" kern="1200" cap="none" spc="0" normalizeH="0" baseline="0" noProof="0" dirty="0" smtClean="0">
                <a:ln>
                  <a:noFill/>
                </a:ln>
                <a:solidFill>
                  <a:srgbClr val="FF0000"/>
                </a:solidFill>
                <a:effectLst/>
                <a:uLnTx/>
                <a:uFillTx/>
                <a:latin typeface="+mn-lt"/>
                <a:ea typeface="+mn-ea"/>
                <a:cs typeface="+mn-cs"/>
                <a:sym typeface="Wingdings" pitchFamily="2" charset="2"/>
              </a:rPr>
              <a:t>() </a:t>
            </a:r>
            <a:r>
              <a:rPr kumimoji="0" lang="en-US" b="0" i="0" u="none" strike="noStrike" kern="1200" cap="none" spc="0" normalizeH="0" baseline="0" noProof="0" dirty="0" smtClean="0">
                <a:ln>
                  <a:noFill/>
                </a:ln>
                <a:solidFill>
                  <a:schemeClr val="tx1"/>
                </a:solidFill>
                <a:effectLst/>
                <a:uLnTx/>
                <a:uFillTx/>
                <a:latin typeface="+mn-lt"/>
                <a:ea typeface="+mn-ea"/>
                <a:cs typeface="+mn-cs"/>
                <a:sym typeface="Wingdings" pitchFamily="2" charset="2"/>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b="0" i="0" u="none" strike="noStrike" kern="1200" cap="none" spc="0" normalizeH="0" baseline="0" noProof="0" dirty="0" smtClean="0">
                <a:ln>
                  <a:noFill/>
                </a:ln>
                <a:solidFill>
                  <a:schemeClr val="tx1"/>
                </a:solidFill>
                <a:effectLst/>
                <a:uLnTx/>
                <a:uFillTx/>
                <a:latin typeface="+mn-lt"/>
                <a:ea typeface="+mn-ea"/>
                <a:cs typeface="+mn-cs"/>
              </a:rPr>
              <a:t> count=0;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0000CC"/>
                </a:solidFill>
                <a:effectLst/>
                <a:uLnTx/>
                <a:uFillTx/>
                <a:latin typeface="+mn-lt"/>
                <a:ea typeface="+mn-ea"/>
                <a:cs typeface="+mn-cs"/>
              </a:rPr>
              <a:t>    if (root != null)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0000CC"/>
                </a:solidFill>
                <a:effectLst/>
                <a:uLnTx/>
                <a:uFillTx/>
                <a:latin typeface="+mn-lt"/>
                <a:ea typeface="+mn-ea"/>
                <a:cs typeface="+mn-cs"/>
              </a:rPr>
              <a:t>         Queue q = new Queue();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0000CC"/>
                </a:solidFill>
                <a:effectLst/>
                <a:uLnTx/>
                <a:uFillTx/>
                <a:latin typeface="+mn-lt"/>
                <a:ea typeface="+mn-ea"/>
                <a:cs typeface="+mn-cs"/>
              </a:rPr>
              <a:t>         </a:t>
            </a:r>
            <a:r>
              <a:rPr kumimoji="0" lang="en-US" b="0" i="0" u="none" strike="noStrike" kern="1200" cap="none" spc="0" normalizeH="0" baseline="0" noProof="0" dirty="0" err="1" smtClean="0">
                <a:ln>
                  <a:noFill/>
                </a:ln>
                <a:solidFill>
                  <a:srgbClr val="0000CC"/>
                </a:solidFill>
                <a:effectLst/>
                <a:uLnTx/>
                <a:uFillTx/>
                <a:latin typeface="+mn-lt"/>
                <a:ea typeface="+mn-ea"/>
                <a:cs typeface="+mn-cs"/>
              </a:rPr>
              <a:t>BTNode</a:t>
            </a:r>
            <a:r>
              <a:rPr kumimoji="0" lang="en-US" b="0" i="0" u="none" strike="noStrike" kern="1200" cap="none" spc="0" normalizeH="0" baseline="0" noProof="0" dirty="0" smtClean="0">
                <a:ln>
                  <a:noFill/>
                </a:ln>
                <a:solidFill>
                  <a:srgbClr val="0000CC"/>
                </a:solidFill>
                <a:effectLst/>
                <a:uLnTx/>
                <a:uFillTx/>
                <a:latin typeface="+mn-lt"/>
                <a:ea typeface="+mn-ea"/>
                <a:cs typeface="+mn-cs"/>
              </a:rPr>
              <a:t> v;</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0000CC"/>
                </a:solidFill>
                <a:effectLst/>
                <a:uLnTx/>
                <a:uFillTx/>
                <a:latin typeface="+mn-lt"/>
                <a:ea typeface="+mn-ea"/>
                <a:cs typeface="+mn-cs"/>
              </a:rPr>
              <a:t>         q. </a:t>
            </a:r>
            <a:r>
              <a:rPr kumimoji="0" lang="en-US" b="0" i="0" u="none" strike="noStrike" kern="1200" cap="none" spc="0" normalizeH="0" baseline="0" noProof="0" dirty="0" err="1" smtClean="0">
                <a:ln>
                  <a:noFill/>
                </a:ln>
                <a:solidFill>
                  <a:srgbClr val="0000CC"/>
                </a:solidFill>
                <a:effectLst/>
                <a:uLnTx/>
                <a:uFillTx/>
                <a:latin typeface="+mn-lt"/>
                <a:ea typeface="+mn-ea"/>
                <a:cs typeface="+mn-cs"/>
              </a:rPr>
              <a:t>enqueue</a:t>
            </a:r>
            <a:r>
              <a:rPr kumimoji="0" lang="en-US" b="0" i="0" u="none" strike="noStrike" kern="1200" cap="none" spc="0" normalizeH="0" baseline="0" noProof="0" dirty="0" smtClean="0">
                <a:ln>
                  <a:noFill/>
                </a:ln>
                <a:solidFill>
                  <a:srgbClr val="0000CC"/>
                </a:solidFill>
                <a:effectLst/>
                <a:uLnTx/>
                <a:uFillTx/>
                <a:latin typeface="+mn-lt"/>
                <a:ea typeface="+mn-ea"/>
                <a:cs typeface="+mn-cs"/>
              </a:rPr>
              <a:t> (root);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0000"/>
                </a:solidFill>
                <a:effectLst/>
                <a:uLnTx/>
                <a:uFillTx/>
                <a:latin typeface="+mn-lt"/>
                <a:ea typeface="+mn-ea"/>
                <a:cs typeface="+mn-cs"/>
              </a:rPr>
              <a:t>         while (!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q.empty</a:t>
            </a:r>
            <a:r>
              <a:rPr kumimoji="0" lang="en-US" b="0" i="0" u="none" strike="noStrike" kern="120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0000"/>
                </a:solidFill>
                <a:effectLst/>
                <a:uLnTx/>
                <a:uFillTx/>
                <a:latin typeface="+mn-lt"/>
                <a:ea typeface="+mn-ea"/>
                <a:cs typeface="+mn-cs"/>
              </a:rPr>
              <a:t>              v =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q.dequeue</a:t>
            </a:r>
            <a:r>
              <a:rPr kumimoji="0" lang="en-US" b="0" i="0" u="none" strike="noStrike" kern="120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0000"/>
                </a:solidFill>
                <a:effectLst/>
                <a:uLnTx/>
                <a:uFillTx/>
                <a:latin typeface="+mn-lt"/>
                <a:ea typeface="+mn-ea"/>
                <a:cs typeface="+mn-cs"/>
              </a:rPr>
              <a:t>              count = count +1;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0000"/>
                </a:solidFill>
                <a:effectLst/>
                <a:uLnTx/>
                <a:uFillTx/>
                <a:latin typeface="+mn-lt"/>
                <a:ea typeface="+mn-ea"/>
                <a:cs typeface="+mn-cs"/>
              </a:rPr>
              <a:t>              if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v.left</a:t>
            </a:r>
            <a:r>
              <a:rPr kumimoji="0" lang="en-US" b="0" i="0" u="none" strike="noStrike" kern="1200" cap="none" spc="0" normalizeH="0" baseline="0" noProof="0" dirty="0" smtClean="0">
                <a:ln>
                  <a:noFill/>
                </a:ln>
                <a:solidFill>
                  <a:srgbClr val="FF0000"/>
                </a:solidFill>
                <a:effectLst/>
                <a:uLnTx/>
                <a:uFillTx/>
                <a:latin typeface="+mn-lt"/>
                <a:ea typeface="+mn-ea"/>
                <a:cs typeface="+mn-cs"/>
              </a:rPr>
              <a:t> != null)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q.enqueue</a:t>
            </a:r>
            <a:r>
              <a:rPr kumimoji="0" lang="en-US" b="0" i="0" u="none" strike="noStrike" kern="1200" cap="none" spc="0" normalizeH="0" baseline="0" noProof="0" dirty="0" smtClean="0">
                <a:ln>
                  <a:noFill/>
                </a:ln>
                <a:solidFill>
                  <a:srgbClr val="FF0000"/>
                </a:solidFill>
                <a:effectLst/>
                <a:uLnTx/>
                <a:uFillTx/>
                <a:latin typeface="+mn-lt"/>
                <a:ea typeface="+mn-ea"/>
                <a:cs typeface="+mn-cs"/>
              </a:rPr>
              <a:t>(</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v.left</a:t>
            </a:r>
            <a:r>
              <a:rPr kumimoji="0" lang="en-US" b="0" i="0" u="none" strike="noStrike" kern="120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0000"/>
                </a:solidFill>
                <a:effectLst/>
                <a:uLnTx/>
                <a:uFillTx/>
                <a:latin typeface="+mn-lt"/>
                <a:ea typeface="+mn-ea"/>
                <a:cs typeface="+mn-cs"/>
              </a:rPr>
              <a:t>              if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v.right</a:t>
            </a:r>
            <a:r>
              <a:rPr kumimoji="0" lang="en-US" b="0" i="0" u="none" strike="noStrike" kern="1200" cap="none" spc="0" normalizeH="0" baseline="0" noProof="0" dirty="0" smtClean="0">
                <a:ln>
                  <a:noFill/>
                </a:ln>
                <a:solidFill>
                  <a:srgbClr val="FF0000"/>
                </a:solidFill>
                <a:effectLst/>
                <a:uLnTx/>
                <a:uFillTx/>
                <a:latin typeface="+mn-lt"/>
                <a:ea typeface="+mn-ea"/>
                <a:cs typeface="+mn-cs"/>
              </a:rPr>
              <a:t> != null)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q.enqueue</a:t>
            </a:r>
            <a:r>
              <a:rPr kumimoji="0" lang="en-US" b="0" i="0" u="none" strike="noStrike" kern="1200" cap="none" spc="0" normalizeH="0" baseline="0" noProof="0" dirty="0" smtClean="0">
                <a:ln>
                  <a:noFill/>
                </a:ln>
                <a:solidFill>
                  <a:srgbClr val="FF0000"/>
                </a:solidFill>
                <a:effectLst/>
                <a:uLnTx/>
                <a:uFillTx/>
                <a:latin typeface="+mn-lt"/>
                <a:ea typeface="+mn-ea"/>
                <a:cs typeface="+mn-cs"/>
              </a:rPr>
              <a:t>(</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v.right</a:t>
            </a:r>
            <a:r>
              <a:rPr kumimoji="0" lang="en-US" b="0" i="0" u="none" strike="noStrike" kern="120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    return count;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a:t>
            </a: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Binary Tree: </a:t>
            </a:r>
            <a:br>
              <a:rPr lang="en-US" smtClean="0"/>
            </a:br>
            <a:r>
              <a:rPr lang="en-US" smtClean="0"/>
              <a:t>Get maximum/minimum data</a:t>
            </a:r>
            <a:endParaRPr lang="en-US"/>
          </a:p>
        </p:txBody>
      </p:sp>
      <p:sp>
        <p:nvSpPr>
          <p:cNvPr id="3" name="Content Placeholder 2"/>
          <p:cNvSpPr>
            <a:spLocks noGrp="1"/>
          </p:cNvSpPr>
          <p:nvPr>
            <p:ph idx="1"/>
          </p:nvPr>
        </p:nvSpPr>
        <p:spPr>
          <a:xfrm>
            <a:off x="457200" y="1600201"/>
            <a:ext cx="3200400" cy="3276600"/>
          </a:xfrm>
        </p:spPr>
        <p:txBody>
          <a:bodyPr>
            <a:normAutofit fontScale="85000" lnSpcReduction="10000"/>
          </a:bodyPr>
          <a:lstStyle/>
          <a:p>
            <a:r>
              <a:rPr lang="en-US" dirty="0" smtClean="0"/>
              <a:t>Modifying a traversal algorithm to get maximum data of a binary tree. For example: Modifying the breadth-first traversal.</a:t>
            </a:r>
          </a:p>
        </p:txBody>
      </p:sp>
      <p:sp>
        <p:nvSpPr>
          <p:cNvPr id="4" name="Content Placeholder 2"/>
          <p:cNvSpPr txBox="1">
            <a:spLocks/>
          </p:cNvSpPr>
          <p:nvPr/>
        </p:nvSpPr>
        <p:spPr>
          <a:xfrm>
            <a:off x="4114800" y="1524000"/>
            <a:ext cx="4800600" cy="4876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sng" strike="noStrike" kern="1200" cap="none" spc="0" normalizeH="0" baseline="0" noProof="0" dirty="0" smtClean="0">
                <a:ln>
                  <a:noFill/>
                </a:ln>
                <a:solidFill>
                  <a:srgbClr val="FF0000"/>
                </a:solidFill>
                <a:effectLst/>
                <a:uLnTx/>
                <a:uFillTx/>
                <a:latin typeface="+mn-lt"/>
                <a:ea typeface="+mn-ea"/>
                <a:cs typeface="+mn-cs"/>
              </a:rPr>
              <a:t>&lt;T&gt; </a:t>
            </a:r>
            <a:r>
              <a:rPr kumimoji="0" lang="en-US" b="1" i="0" u="sng" strike="noStrike" kern="1200" cap="none" spc="0" normalizeH="0" baseline="0" noProof="0" dirty="0" err="1" smtClean="0">
                <a:ln>
                  <a:noFill/>
                </a:ln>
                <a:solidFill>
                  <a:srgbClr val="FF0000"/>
                </a:solidFill>
                <a:effectLst/>
                <a:uLnTx/>
                <a:uFillTx/>
                <a:latin typeface="+mn-lt"/>
                <a:ea typeface="+mn-ea"/>
                <a:cs typeface="+mn-cs"/>
              </a:rPr>
              <a:t>getMax</a:t>
            </a:r>
            <a:r>
              <a:rPr kumimoji="0" lang="en-US" b="1" i="0" u="sng" strike="noStrike" kern="1200" cap="none" spc="0" normalizeH="0" baseline="0" noProof="0" dirty="0" smtClean="0">
                <a:ln>
                  <a:noFill/>
                </a:ln>
                <a:solidFill>
                  <a:srgbClr val="FF0000"/>
                </a:solidFill>
                <a:effectLst/>
                <a:uLnTx/>
                <a:uFillTx/>
                <a:latin typeface="+mn-lt"/>
                <a:ea typeface="+mn-ea"/>
                <a:cs typeface="+mn-cs"/>
                <a:sym typeface="Wingdings" pitchFamily="2" charset="2"/>
              </a:rPr>
              <a:t>() </a:t>
            </a:r>
            <a:r>
              <a:rPr kumimoji="0" lang="en-US" b="0" i="0" u="none" strike="noStrike" kern="1200" cap="none" spc="0" normalizeH="0" baseline="0" noProof="0" dirty="0" smtClean="0">
                <a:ln>
                  <a:noFill/>
                </a:ln>
                <a:solidFill>
                  <a:schemeClr val="tx1"/>
                </a:solidFill>
                <a:effectLst/>
                <a:uLnTx/>
                <a:uFillTx/>
                <a:latin typeface="+mn-lt"/>
                <a:ea typeface="+mn-ea"/>
                <a:cs typeface="+mn-cs"/>
                <a:sym typeface="Wingdings" pitchFamily="2" charset="2"/>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   if (root == null) throws</a:t>
            </a:r>
            <a:r>
              <a:rPr kumimoji="0" lang="en-US" b="0" i="0" u="none" strike="noStrike" kern="1200" cap="none" spc="0" normalizeH="0" noProof="0" dirty="0" smtClean="0">
                <a:ln>
                  <a:noFill/>
                </a:ln>
                <a:solidFill>
                  <a:schemeClr val="tx1"/>
                </a:solidFill>
                <a:effectLst/>
                <a:uLnTx/>
                <a:uFillTx/>
                <a:latin typeface="+mn-lt"/>
                <a:ea typeface="+mn-ea"/>
                <a:cs typeface="+mn-cs"/>
              </a:rPr>
              <a:t> new Exception (“Empty tree”);</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    &lt;T&gt; result = </a:t>
            </a:r>
            <a:r>
              <a:rPr kumimoji="0" lang="en-US" b="0" i="0" u="none" strike="noStrike" kern="1200" cap="none" spc="0" normalizeH="0" baseline="0" noProof="0" dirty="0" err="1" smtClean="0">
                <a:ln>
                  <a:noFill/>
                </a:ln>
                <a:solidFill>
                  <a:schemeClr val="tx1"/>
                </a:solidFill>
                <a:effectLst/>
                <a:uLnTx/>
                <a:uFillTx/>
                <a:latin typeface="+mn-lt"/>
                <a:ea typeface="+mn-ea"/>
                <a:cs typeface="+mn-cs"/>
              </a:rPr>
              <a:t>root.data</a:t>
            </a:r>
            <a:r>
              <a:rPr kumimoji="0" lang="en-US"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0000CC"/>
                </a:solidFill>
                <a:effectLst/>
                <a:uLnTx/>
                <a:uFillTx/>
                <a:latin typeface="+mn-lt"/>
                <a:ea typeface="+mn-ea"/>
                <a:cs typeface="+mn-cs"/>
              </a:rPr>
              <a:t>    Queue q = new Queue();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0000CC"/>
                </a:solidFill>
                <a:effectLst/>
                <a:uLnTx/>
                <a:uFillTx/>
                <a:latin typeface="+mn-lt"/>
                <a:ea typeface="+mn-ea"/>
                <a:cs typeface="+mn-cs"/>
              </a:rPr>
              <a:t>    </a:t>
            </a:r>
            <a:r>
              <a:rPr kumimoji="0" lang="en-US" b="0" i="0" u="none" strike="noStrike" kern="1200" cap="none" spc="0" normalizeH="0" baseline="0" noProof="0" dirty="0" err="1" smtClean="0">
                <a:ln>
                  <a:noFill/>
                </a:ln>
                <a:solidFill>
                  <a:srgbClr val="0000CC"/>
                </a:solidFill>
                <a:effectLst/>
                <a:uLnTx/>
                <a:uFillTx/>
                <a:latin typeface="+mn-lt"/>
                <a:ea typeface="+mn-ea"/>
                <a:cs typeface="+mn-cs"/>
              </a:rPr>
              <a:t>BTNode</a:t>
            </a:r>
            <a:r>
              <a:rPr kumimoji="0" lang="en-US" b="0" i="0" u="none" strike="noStrike" kern="1200" cap="none" spc="0" normalizeH="0" baseline="0" noProof="0" dirty="0" smtClean="0">
                <a:ln>
                  <a:noFill/>
                </a:ln>
                <a:solidFill>
                  <a:srgbClr val="0000CC"/>
                </a:solidFill>
                <a:effectLst/>
                <a:uLnTx/>
                <a:uFillTx/>
                <a:latin typeface="+mn-lt"/>
                <a:ea typeface="+mn-ea"/>
                <a:cs typeface="+mn-cs"/>
              </a:rPr>
              <a:t> v;</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0000CC"/>
                </a:solidFill>
                <a:effectLst/>
                <a:uLnTx/>
                <a:uFillTx/>
                <a:latin typeface="+mn-lt"/>
                <a:ea typeface="+mn-ea"/>
                <a:cs typeface="+mn-cs"/>
              </a:rPr>
              <a:t>    q. </a:t>
            </a:r>
            <a:r>
              <a:rPr kumimoji="0" lang="en-US" b="0" i="0" u="none" strike="noStrike" kern="1200" cap="none" spc="0" normalizeH="0" baseline="0" noProof="0" dirty="0" err="1" smtClean="0">
                <a:ln>
                  <a:noFill/>
                </a:ln>
                <a:solidFill>
                  <a:srgbClr val="0000CC"/>
                </a:solidFill>
                <a:effectLst/>
                <a:uLnTx/>
                <a:uFillTx/>
                <a:latin typeface="+mn-lt"/>
                <a:ea typeface="+mn-ea"/>
                <a:cs typeface="+mn-cs"/>
              </a:rPr>
              <a:t>enqueue</a:t>
            </a:r>
            <a:r>
              <a:rPr kumimoji="0" lang="en-US" b="0" i="0" u="none" strike="noStrike" kern="1200" cap="none" spc="0" normalizeH="0" baseline="0" noProof="0" dirty="0" smtClean="0">
                <a:ln>
                  <a:noFill/>
                </a:ln>
                <a:solidFill>
                  <a:srgbClr val="0000CC"/>
                </a:solidFill>
                <a:effectLst/>
                <a:uLnTx/>
                <a:uFillTx/>
                <a:latin typeface="+mn-lt"/>
                <a:ea typeface="+mn-ea"/>
                <a:cs typeface="+mn-cs"/>
              </a:rPr>
              <a:t> (root);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0000"/>
                </a:solidFill>
                <a:effectLst/>
                <a:uLnTx/>
                <a:uFillTx/>
                <a:latin typeface="+mn-lt"/>
                <a:ea typeface="+mn-ea"/>
                <a:cs typeface="+mn-cs"/>
              </a:rPr>
              <a:t>    while (!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q.empty</a:t>
            </a:r>
            <a:r>
              <a:rPr kumimoji="0" lang="en-US" b="0" i="0" u="none" strike="noStrike" kern="120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0000"/>
                </a:solidFill>
                <a:effectLst/>
                <a:uLnTx/>
                <a:uFillTx/>
                <a:latin typeface="+mn-lt"/>
                <a:ea typeface="+mn-ea"/>
                <a:cs typeface="+mn-cs"/>
              </a:rPr>
              <a:t>              v =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q.dequeue</a:t>
            </a:r>
            <a:r>
              <a:rPr kumimoji="0" lang="en-US" b="0" i="0" u="none" strike="noStrike" kern="120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0000"/>
                </a:solidFill>
                <a:effectLst/>
                <a:uLnTx/>
                <a:uFillTx/>
                <a:latin typeface="+mn-lt"/>
                <a:ea typeface="+mn-ea"/>
                <a:cs typeface="+mn-cs"/>
              </a:rPr>
              <a:t>              if (result &lt;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v.data</a:t>
            </a:r>
            <a:r>
              <a:rPr kumimoji="0" lang="en-US" b="0" i="0" u="none" strike="noStrike" kern="1200" cap="none" spc="0" normalizeH="0" baseline="0" noProof="0" dirty="0" smtClean="0">
                <a:ln>
                  <a:noFill/>
                </a:ln>
                <a:solidFill>
                  <a:srgbClr val="FF0000"/>
                </a:solidFill>
                <a:effectLst/>
                <a:uLnTx/>
                <a:uFillTx/>
                <a:latin typeface="+mn-lt"/>
                <a:ea typeface="+mn-ea"/>
                <a:cs typeface="+mn-cs"/>
              </a:rPr>
              <a:t>) result =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v.data</a:t>
            </a:r>
            <a:r>
              <a:rPr kumimoji="0" lang="en-US" b="0" i="0" u="none" strike="noStrike" kern="120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0000"/>
                </a:solidFill>
                <a:effectLst/>
                <a:uLnTx/>
                <a:uFillTx/>
                <a:latin typeface="+mn-lt"/>
                <a:ea typeface="+mn-ea"/>
                <a:cs typeface="+mn-cs"/>
              </a:rPr>
              <a:t>              if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v.left</a:t>
            </a:r>
            <a:r>
              <a:rPr kumimoji="0" lang="en-US" b="0" i="0" u="none" strike="noStrike" kern="1200" cap="none" spc="0" normalizeH="0" baseline="0" noProof="0" dirty="0" smtClean="0">
                <a:ln>
                  <a:noFill/>
                </a:ln>
                <a:solidFill>
                  <a:srgbClr val="FF0000"/>
                </a:solidFill>
                <a:effectLst/>
                <a:uLnTx/>
                <a:uFillTx/>
                <a:latin typeface="+mn-lt"/>
                <a:ea typeface="+mn-ea"/>
                <a:cs typeface="+mn-cs"/>
              </a:rPr>
              <a:t> != null)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q.enqueue</a:t>
            </a:r>
            <a:r>
              <a:rPr kumimoji="0" lang="en-US" b="0" i="0" u="none" strike="noStrike" kern="1200" cap="none" spc="0" normalizeH="0" baseline="0" noProof="0" dirty="0" smtClean="0">
                <a:ln>
                  <a:noFill/>
                </a:ln>
                <a:solidFill>
                  <a:srgbClr val="FF0000"/>
                </a:solidFill>
                <a:effectLst/>
                <a:uLnTx/>
                <a:uFillTx/>
                <a:latin typeface="+mn-lt"/>
                <a:ea typeface="+mn-ea"/>
                <a:cs typeface="+mn-cs"/>
              </a:rPr>
              <a:t>(</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v.left</a:t>
            </a:r>
            <a:r>
              <a:rPr kumimoji="0" lang="en-US" b="0" i="0" u="none" strike="noStrike" kern="120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0000"/>
                </a:solidFill>
                <a:effectLst/>
                <a:uLnTx/>
                <a:uFillTx/>
                <a:latin typeface="+mn-lt"/>
                <a:ea typeface="+mn-ea"/>
                <a:cs typeface="+mn-cs"/>
              </a:rPr>
              <a:t>              if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v.right</a:t>
            </a:r>
            <a:r>
              <a:rPr kumimoji="0" lang="en-US" b="0" i="0" u="none" strike="noStrike" kern="1200" cap="none" spc="0" normalizeH="0" baseline="0" noProof="0" dirty="0" smtClean="0">
                <a:ln>
                  <a:noFill/>
                </a:ln>
                <a:solidFill>
                  <a:srgbClr val="FF0000"/>
                </a:solidFill>
                <a:effectLst/>
                <a:uLnTx/>
                <a:uFillTx/>
                <a:latin typeface="+mn-lt"/>
                <a:ea typeface="+mn-ea"/>
                <a:cs typeface="+mn-cs"/>
              </a:rPr>
              <a:t> != null)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q.enqueue</a:t>
            </a:r>
            <a:r>
              <a:rPr kumimoji="0" lang="en-US" b="0" i="0" u="none" strike="noStrike" kern="1200" cap="none" spc="0" normalizeH="0" baseline="0" noProof="0" dirty="0" smtClean="0">
                <a:ln>
                  <a:noFill/>
                </a:ln>
                <a:solidFill>
                  <a:srgbClr val="FF0000"/>
                </a:solidFill>
                <a:effectLst/>
                <a:uLnTx/>
                <a:uFillTx/>
                <a:latin typeface="+mn-lt"/>
                <a:ea typeface="+mn-ea"/>
                <a:cs typeface="+mn-cs"/>
              </a:rPr>
              <a:t>(</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v.right</a:t>
            </a:r>
            <a:r>
              <a:rPr kumimoji="0" lang="en-US" b="0" i="0" u="none" strike="noStrike" kern="120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0000"/>
                </a:solidFill>
                <a:effectLst/>
                <a:uLnTx/>
                <a:uFillTx/>
                <a:latin typeface="+mn-lt"/>
                <a:ea typeface="+mn-ea"/>
                <a:cs typeface="+mn-cs"/>
              </a:rPr>
              <a:t>     }</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    return result;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a:t>
            </a: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
        <p:nvSpPr>
          <p:cNvPr id="5" name="Rectangle 4"/>
          <p:cNvSpPr/>
          <p:nvPr/>
        </p:nvSpPr>
        <p:spPr>
          <a:xfrm>
            <a:off x="304800" y="5105400"/>
            <a:ext cx="33528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Give yourself the algorithm for getting minimum data in a tree.</a:t>
            </a:r>
            <a:endParaRPr lang="en-US" sz="2400" b="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3962400" cy="1143000"/>
          </a:xfrm>
        </p:spPr>
        <p:txBody>
          <a:bodyPr>
            <a:normAutofit fontScale="90000"/>
          </a:bodyPr>
          <a:lstStyle/>
          <a:p>
            <a:r>
              <a:rPr lang="en-US" dirty="0" smtClean="0"/>
              <a:t>Binary Tree: </a:t>
            </a:r>
            <a:br>
              <a:rPr lang="en-US" dirty="0" smtClean="0"/>
            </a:br>
            <a:r>
              <a:rPr lang="en-US" dirty="0" smtClean="0"/>
              <a:t>Get Tree’s Height</a:t>
            </a:r>
            <a:endParaRPr lang="en-US" dirty="0"/>
          </a:p>
        </p:txBody>
      </p:sp>
      <p:sp>
        <p:nvSpPr>
          <p:cNvPr id="3" name="Content Placeholder 2"/>
          <p:cNvSpPr>
            <a:spLocks noGrp="1"/>
          </p:cNvSpPr>
          <p:nvPr>
            <p:ph idx="1"/>
          </p:nvPr>
        </p:nvSpPr>
        <p:spPr>
          <a:xfrm>
            <a:off x="4114800" y="152400"/>
            <a:ext cx="4876800" cy="1524000"/>
          </a:xfrm>
        </p:spPr>
        <p:txBody>
          <a:bodyPr>
            <a:normAutofit lnSpcReduction="10000"/>
          </a:bodyPr>
          <a:lstStyle/>
          <a:p>
            <a:r>
              <a:rPr lang="en-US" sz="2400" dirty="0" smtClean="0"/>
              <a:t>Modifying a traversal algorithm to get the height of a binary tree. For example: Modifying the breadth-first traversal.</a:t>
            </a:r>
          </a:p>
        </p:txBody>
      </p:sp>
      <p:sp>
        <p:nvSpPr>
          <p:cNvPr id="4" name="Content Placeholder 2"/>
          <p:cNvSpPr txBox="1">
            <a:spLocks/>
          </p:cNvSpPr>
          <p:nvPr/>
        </p:nvSpPr>
        <p:spPr>
          <a:xfrm>
            <a:off x="3733800" y="1524000"/>
            <a:ext cx="5334000" cy="4876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sng" strike="noStrike" kern="1200" cap="none" spc="0" normalizeH="0" baseline="0" noProof="0" dirty="0" err="1" smtClean="0">
                <a:ln>
                  <a:noFill/>
                </a:ln>
                <a:solidFill>
                  <a:srgbClr val="FF0000"/>
                </a:solidFill>
                <a:effectLst/>
                <a:uLnTx/>
                <a:uFillTx/>
                <a:latin typeface="+mn-lt"/>
                <a:ea typeface="+mn-ea"/>
                <a:cs typeface="+mn-cs"/>
              </a:rPr>
              <a:t>int</a:t>
            </a:r>
            <a:r>
              <a:rPr kumimoji="0" lang="en-US" b="1" i="0" u="sng" strike="noStrike" kern="1200" cap="none" spc="0" normalizeH="0" noProof="0" dirty="0" smtClean="0">
                <a:ln>
                  <a:noFill/>
                </a:ln>
                <a:solidFill>
                  <a:srgbClr val="FF0000"/>
                </a:solidFill>
                <a:effectLst/>
                <a:uLnTx/>
                <a:uFillTx/>
                <a:latin typeface="+mn-lt"/>
                <a:ea typeface="+mn-ea"/>
                <a:cs typeface="+mn-cs"/>
              </a:rPr>
              <a:t> </a:t>
            </a:r>
            <a:r>
              <a:rPr kumimoji="0" lang="en-US" b="1" i="0" u="sng" strike="noStrike" kern="1200" cap="none" spc="0" normalizeH="0" baseline="0" noProof="0" dirty="0" smtClean="0">
                <a:ln>
                  <a:noFill/>
                </a:ln>
                <a:solidFill>
                  <a:srgbClr val="FF0000"/>
                </a:solidFill>
                <a:effectLst/>
                <a:uLnTx/>
                <a:uFillTx/>
                <a:latin typeface="+mn-lt"/>
                <a:ea typeface="+mn-ea"/>
                <a:cs typeface="+mn-cs"/>
              </a:rPr>
              <a:t>&lt;T&gt; </a:t>
            </a:r>
            <a:r>
              <a:rPr kumimoji="0" lang="en-US" b="1" i="0" u="sng" strike="noStrike" kern="1200" cap="none" spc="0" normalizeH="0" baseline="0" noProof="0" dirty="0" err="1" smtClean="0">
                <a:ln>
                  <a:noFill/>
                </a:ln>
                <a:solidFill>
                  <a:srgbClr val="FF0000"/>
                </a:solidFill>
                <a:effectLst/>
                <a:uLnTx/>
                <a:uFillTx/>
                <a:latin typeface="+mn-lt"/>
                <a:ea typeface="+mn-ea"/>
                <a:cs typeface="+mn-cs"/>
              </a:rPr>
              <a:t>getHeight</a:t>
            </a:r>
            <a:r>
              <a:rPr kumimoji="0" lang="en-US" b="1" i="0" u="sng" strike="noStrike" kern="1200" cap="none" spc="0" normalizeH="0" baseline="0" noProof="0" dirty="0" smtClean="0">
                <a:ln>
                  <a:noFill/>
                </a:ln>
                <a:solidFill>
                  <a:srgbClr val="FF0000"/>
                </a:solidFill>
                <a:effectLst/>
                <a:uLnTx/>
                <a:uFillTx/>
                <a:latin typeface="+mn-lt"/>
                <a:ea typeface="+mn-ea"/>
                <a:cs typeface="+mn-cs"/>
                <a:sym typeface="Wingdings" pitchFamily="2" charset="2"/>
              </a:rPr>
              <a:t>() </a:t>
            </a:r>
            <a:r>
              <a:rPr kumimoji="0" lang="en-US" b="0" i="0" u="none" strike="noStrike" kern="1200" cap="none" spc="0" normalizeH="0" baseline="0" noProof="0" dirty="0" smtClean="0">
                <a:ln>
                  <a:noFill/>
                </a:ln>
                <a:solidFill>
                  <a:schemeClr val="tx1"/>
                </a:solidFill>
                <a:effectLst/>
                <a:uLnTx/>
                <a:uFillTx/>
                <a:latin typeface="+mn-lt"/>
                <a:ea typeface="+mn-ea"/>
                <a:cs typeface="+mn-cs"/>
                <a:sym typeface="Wingdings" pitchFamily="2" charset="2"/>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   if (root == null) return 0;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0000CC"/>
                </a:solidFill>
                <a:effectLst/>
                <a:uLnTx/>
                <a:uFillTx/>
                <a:latin typeface="+mn-lt"/>
                <a:ea typeface="+mn-ea"/>
                <a:cs typeface="+mn-cs"/>
              </a:rPr>
              <a:t>   Queue q = new Queue&lt;</a:t>
            </a:r>
            <a:r>
              <a:rPr kumimoji="0" lang="en-US" b="0" i="0" u="none" strike="noStrike" kern="1200" cap="none" spc="0" normalizeH="0" baseline="0" noProof="0" dirty="0" err="1" smtClean="0">
                <a:ln>
                  <a:noFill/>
                </a:ln>
                <a:solidFill>
                  <a:srgbClr val="0000CC"/>
                </a:solidFill>
                <a:effectLst/>
                <a:uLnTx/>
                <a:uFillTx/>
                <a:latin typeface="+mn-lt"/>
                <a:ea typeface="+mn-ea"/>
                <a:cs typeface="+mn-cs"/>
              </a:rPr>
              <a:t>Node_Level</a:t>
            </a:r>
            <a:r>
              <a:rPr kumimoji="0" lang="en-US" b="0" i="0" u="none" strike="noStrike" kern="1200" cap="none" spc="0" normalizeH="0" baseline="0" noProof="0" dirty="0" smtClean="0">
                <a:ln>
                  <a:noFill/>
                </a:ln>
                <a:solidFill>
                  <a:srgbClr val="0000CC"/>
                </a:solidFill>
                <a:effectLst/>
                <a:uLnTx/>
                <a:uFillTx/>
                <a:latin typeface="+mn-lt"/>
                <a:ea typeface="+mn-ea"/>
                <a:cs typeface="+mn-cs"/>
              </a:rPr>
              <a:t>&gt;();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rgbClr val="0000CC"/>
                </a:solidFill>
              </a:rPr>
              <a:t>   </a:t>
            </a:r>
            <a:r>
              <a:rPr lang="en-US" dirty="0" err="1" smtClean="0">
                <a:solidFill>
                  <a:srgbClr val="0000CC"/>
                </a:solidFill>
              </a:rPr>
              <a:t>Node_Level</a:t>
            </a:r>
            <a:r>
              <a:rPr lang="en-US" dirty="0" smtClean="0">
                <a:solidFill>
                  <a:srgbClr val="0000CC"/>
                </a:solidFill>
              </a:rPr>
              <a:t>  v;  </a:t>
            </a:r>
            <a:r>
              <a:rPr lang="en-US" dirty="0" err="1" smtClean="0">
                <a:solidFill>
                  <a:srgbClr val="0000CC"/>
                </a:solidFill>
              </a:rPr>
              <a:t>int</a:t>
            </a:r>
            <a:r>
              <a:rPr lang="en-US" dirty="0" smtClean="0">
                <a:solidFill>
                  <a:srgbClr val="0000CC"/>
                </a:solidFill>
              </a:rPr>
              <a:t> result=0;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0000CC"/>
                </a:solidFill>
                <a:effectLst/>
                <a:uLnTx/>
                <a:uFillTx/>
                <a:latin typeface="+mn-lt"/>
                <a:ea typeface="+mn-ea"/>
                <a:cs typeface="+mn-cs"/>
              </a:rPr>
              <a:t>    q. </a:t>
            </a:r>
            <a:r>
              <a:rPr kumimoji="0" lang="en-US" b="0" i="0" u="none" strike="noStrike" kern="1200" cap="none" spc="0" normalizeH="0" baseline="0" noProof="0" dirty="0" err="1" smtClean="0">
                <a:ln>
                  <a:noFill/>
                </a:ln>
                <a:solidFill>
                  <a:srgbClr val="0000CC"/>
                </a:solidFill>
                <a:effectLst/>
                <a:uLnTx/>
                <a:uFillTx/>
                <a:latin typeface="+mn-lt"/>
                <a:ea typeface="+mn-ea"/>
                <a:cs typeface="+mn-cs"/>
              </a:rPr>
              <a:t>enqueue</a:t>
            </a:r>
            <a:r>
              <a:rPr kumimoji="0" lang="en-US" b="0" i="0" u="none" strike="noStrike" kern="1200" cap="none" spc="0" normalizeH="0" baseline="0" noProof="0" dirty="0" smtClean="0">
                <a:ln>
                  <a:noFill/>
                </a:ln>
                <a:solidFill>
                  <a:srgbClr val="0000CC"/>
                </a:solidFill>
                <a:effectLst/>
                <a:uLnTx/>
                <a:uFillTx/>
                <a:latin typeface="+mn-lt"/>
                <a:ea typeface="+mn-ea"/>
                <a:cs typeface="+mn-cs"/>
              </a:rPr>
              <a:t> (new </a:t>
            </a:r>
            <a:r>
              <a:rPr kumimoji="0" lang="en-US" b="0" i="0" u="none" strike="noStrike" kern="1200" cap="none" spc="0" normalizeH="0" baseline="0" noProof="0" dirty="0" err="1" smtClean="0">
                <a:ln>
                  <a:noFill/>
                </a:ln>
                <a:solidFill>
                  <a:srgbClr val="0000CC"/>
                </a:solidFill>
                <a:effectLst/>
                <a:uLnTx/>
                <a:uFillTx/>
                <a:latin typeface="+mn-lt"/>
                <a:ea typeface="+mn-ea"/>
                <a:cs typeface="+mn-cs"/>
              </a:rPr>
              <a:t>Node_Level</a:t>
            </a:r>
            <a:r>
              <a:rPr kumimoji="0" lang="en-US" b="0" i="0" u="none" strike="noStrike" kern="1200" cap="none" spc="0" normalizeH="0" baseline="0" noProof="0" dirty="0" smtClean="0">
                <a:ln>
                  <a:noFill/>
                </a:ln>
                <a:solidFill>
                  <a:srgbClr val="0000CC"/>
                </a:solidFill>
                <a:effectLst/>
                <a:uLnTx/>
                <a:uFillTx/>
                <a:latin typeface="+mn-lt"/>
                <a:ea typeface="+mn-ea"/>
                <a:cs typeface="+mn-cs"/>
              </a:rPr>
              <a:t>(root,</a:t>
            </a:r>
            <a:r>
              <a:rPr kumimoji="0" lang="en-US" b="0" i="0" u="none" strike="noStrike" kern="1200" cap="none" spc="0" normalizeH="0" noProof="0" dirty="0" smtClean="0">
                <a:ln>
                  <a:noFill/>
                </a:ln>
                <a:solidFill>
                  <a:srgbClr val="0000CC"/>
                </a:solidFill>
                <a:effectLst/>
                <a:uLnTx/>
                <a:uFillTx/>
                <a:latin typeface="+mn-lt"/>
                <a:ea typeface="+mn-ea"/>
                <a:cs typeface="+mn-cs"/>
              </a:rPr>
              <a:t> 1</a:t>
            </a:r>
            <a:r>
              <a:rPr kumimoji="0" lang="en-US" b="0" i="0" u="none" strike="noStrike" kern="1200" cap="none" spc="0" normalizeH="0" baseline="0" noProof="0" dirty="0" smtClean="0">
                <a:ln>
                  <a:noFill/>
                </a:ln>
                <a:solidFill>
                  <a:srgbClr val="0000CC"/>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0000"/>
                </a:solidFill>
                <a:effectLst/>
                <a:uLnTx/>
                <a:uFillTx/>
                <a:latin typeface="+mn-lt"/>
                <a:ea typeface="+mn-ea"/>
                <a:cs typeface="+mn-cs"/>
              </a:rPr>
              <a:t>    while (!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q.empty</a:t>
            </a:r>
            <a:r>
              <a:rPr kumimoji="0" lang="en-US" b="0" i="0" u="none" strike="noStrike" kern="120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0000"/>
                </a:solidFill>
                <a:effectLst/>
                <a:uLnTx/>
                <a:uFillTx/>
                <a:latin typeface="+mn-lt"/>
                <a:ea typeface="+mn-ea"/>
                <a:cs typeface="+mn-cs"/>
              </a:rPr>
              <a:t>              v =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q.dequeue</a:t>
            </a:r>
            <a:r>
              <a:rPr kumimoji="0" lang="en-US" b="0" i="0" u="none" strike="noStrike" kern="1200" cap="none" spc="0" normalizeH="0" baseline="0" noProof="0" dirty="0" smtClean="0">
                <a:ln>
                  <a:noFill/>
                </a:ln>
                <a:solidFill>
                  <a:srgbClr val="FF0000"/>
                </a:solidFill>
                <a:effectLst/>
                <a:uLnTx/>
                <a:uFillTx/>
                <a:latin typeface="+mn-lt"/>
                <a:ea typeface="+mn-ea"/>
                <a:cs typeface="+mn-cs"/>
              </a:rPr>
              <a:t>();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int</a:t>
            </a:r>
            <a:r>
              <a:rPr kumimoji="0" lang="en-US" b="0" i="0" u="none" strike="noStrike" kern="1200" cap="none" spc="0" normalizeH="0" baseline="0" noProof="0" dirty="0" smtClean="0">
                <a:ln>
                  <a:noFill/>
                </a:ln>
                <a:solidFill>
                  <a:srgbClr val="FF0000"/>
                </a:solidFill>
                <a:effectLst/>
                <a:uLnTx/>
                <a:uFillTx/>
                <a:latin typeface="+mn-lt"/>
                <a:ea typeface="+mn-ea"/>
                <a:cs typeface="+mn-cs"/>
              </a:rPr>
              <a:t>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curL</a:t>
            </a:r>
            <a:r>
              <a:rPr kumimoji="0" lang="en-US" b="0" i="0" u="none" strike="noStrike" kern="1200" cap="none" spc="0" normalizeH="0" baseline="0" noProof="0" dirty="0" smtClean="0">
                <a:ln>
                  <a:noFill/>
                </a:ln>
                <a:solidFill>
                  <a:srgbClr val="FF0000"/>
                </a:solidFill>
                <a:effectLst/>
                <a:uLnTx/>
                <a:uFillTx/>
                <a:latin typeface="+mn-lt"/>
                <a:ea typeface="+mn-ea"/>
                <a:cs typeface="+mn-cs"/>
              </a:rPr>
              <a:t> =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v.level</a:t>
            </a:r>
            <a:r>
              <a:rPr kumimoji="0" lang="en-US" b="0" i="0" u="none" strike="noStrike" kern="1200" cap="none" spc="0" normalizeH="0" baseline="0" noProof="0" dirty="0" smtClean="0">
                <a:ln>
                  <a:noFill/>
                </a:ln>
                <a:solidFill>
                  <a:srgbClr val="FF0000"/>
                </a:solidFill>
                <a:effectLst/>
                <a:uLnTx/>
                <a:uFillTx/>
                <a:latin typeface="+mn-lt"/>
                <a:ea typeface="+mn-ea"/>
                <a:cs typeface="+mn-cs"/>
              </a:rPr>
              <a:t>;</a:t>
            </a:r>
          </a:p>
          <a:p>
            <a:pPr marL="342900" lvl="0" indent="-342900">
              <a:spcBef>
                <a:spcPct val="20000"/>
              </a:spcBef>
              <a:defRPr/>
            </a:pPr>
            <a:r>
              <a:rPr lang="en-US" dirty="0" smtClean="0">
                <a:solidFill>
                  <a:srgbClr val="FF0000"/>
                </a:solidFill>
              </a:rPr>
              <a:t>              </a:t>
            </a:r>
            <a:r>
              <a:rPr lang="en-US" dirty="0" smtClean="0">
                <a:solidFill>
                  <a:srgbClr val="FF0000"/>
                </a:solidFill>
              </a:rPr>
              <a:t>if </a:t>
            </a:r>
            <a:r>
              <a:rPr lang="en-US" dirty="0" smtClean="0">
                <a:solidFill>
                  <a:srgbClr val="FF0000"/>
                </a:solidFill>
              </a:rPr>
              <a:t>( result &lt; </a:t>
            </a:r>
            <a:r>
              <a:rPr lang="en-US" dirty="0" err="1" smtClean="0">
                <a:solidFill>
                  <a:srgbClr val="FF0000"/>
                </a:solidFill>
              </a:rPr>
              <a:t>curL</a:t>
            </a:r>
            <a:r>
              <a:rPr lang="en-US" dirty="0" smtClean="0">
                <a:solidFill>
                  <a:srgbClr val="FF0000"/>
                </a:solidFill>
              </a:rPr>
              <a:t>) result = </a:t>
            </a:r>
            <a:r>
              <a:rPr lang="en-US" dirty="0" err="1" smtClean="0">
                <a:solidFill>
                  <a:srgbClr val="FF0000"/>
                </a:solidFill>
              </a:rPr>
              <a:t>curL</a:t>
            </a:r>
            <a:r>
              <a:rPr lang="en-US" dirty="0" smtClean="0">
                <a:solidFill>
                  <a:srgbClr val="FF0000"/>
                </a:solidFill>
              </a:rPr>
              <a:t>;</a:t>
            </a:r>
            <a:endParaRPr lang="en-US" dirty="0" smtClean="0">
              <a:solidFill>
                <a:srgbClr val="FF0000"/>
              </a:solidFill>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rgbClr val="FF0000"/>
                </a:solidFill>
              </a:rPr>
              <a:t> </a:t>
            </a:r>
            <a:r>
              <a:rPr lang="en-US" dirty="0" smtClean="0">
                <a:solidFill>
                  <a:srgbClr val="FF0000"/>
                </a:solidFill>
              </a:rPr>
              <a:t>             </a:t>
            </a:r>
            <a:r>
              <a:rPr lang="en-US" dirty="0" err="1" smtClean="0">
                <a:solidFill>
                  <a:srgbClr val="FF0000"/>
                </a:solidFill>
              </a:rPr>
              <a:t>BTNode</a:t>
            </a:r>
            <a:r>
              <a:rPr lang="en-US" dirty="0" smtClean="0">
                <a:solidFill>
                  <a:srgbClr val="FF0000"/>
                </a:solidFill>
              </a:rPr>
              <a:t> </a:t>
            </a:r>
            <a:r>
              <a:rPr lang="en-US" dirty="0" smtClean="0">
                <a:solidFill>
                  <a:srgbClr val="FF0000"/>
                </a:solidFill>
              </a:rPr>
              <a:t>left = </a:t>
            </a:r>
            <a:r>
              <a:rPr lang="en-US" dirty="0" err="1" smtClean="0">
                <a:solidFill>
                  <a:srgbClr val="FF0000"/>
                </a:solidFill>
              </a:rPr>
              <a:t>v.node.left</a:t>
            </a:r>
            <a:r>
              <a:rPr lang="en-US" dirty="0" smtClean="0">
                <a:solidFill>
                  <a:srgbClr val="FF0000"/>
                </a:solidFill>
              </a:rPr>
              <a:t>, right = </a:t>
            </a:r>
            <a:r>
              <a:rPr lang="en-US" dirty="0" err="1" smtClean="0">
                <a:solidFill>
                  <a:srgbClr val="FF0000"/>
                </a:solidFill>
              </a:rPr>
              <a:t>v.node.right</a:t>
            </a:r>
            <a:r>
              <a:rPr lang="en-US" dirty="0" smtClean="0">
                <a:solidFill>
                  <a:srgbClr val="FF0000"/>
                </a:solidFill>
              </a:rPr>
              <a:t>;</a:t>
            </a:r>
            <a:endParaRPr kumimoji="0" lang="en-US"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rgbClr val="FF0000"/>
                </a:solidFill>
              </a:rPr>
              <a:t>              </a:t>
            </a:r>
            <a:r>
              <a:rPr kumimoji="0" lang="en-US" b="0" i="0" u="none" strike="noStrike" kern="1200" cap="none" spc="0" normalizeH="0" baseline="0" noProof="0" dirty="0" smtClean="0">
                <a:ln>
                  <a:noFill/>
                </a:ln>
                <a:solidFill>
                  <a:srgbClr val="FF0000"/>
                </a:solidFill>
                <a:effectLst/>
                <a:uLnTx/>
                <a:uFillTx/>
                <a:latin typeface="+mn-lt"/>
                <a:ea typeface="+mn-ea"/>
                <a:cs typeface="+mn-cs"/>
              </a:rPr>
              <a:t>if </a:t>
            </a:r>
            <a:r>
              <a:rPr kumimoji="0" lang="en-US" b="0" i="0" u="none" strike="noStrike" kern="1200" cap="none" spc="0" normalizeH="0" baseline="0" noProof="0" dirty="0" smtClean="0">
                <a:ln>
                  <a:noFill/>
                </a:ln>
                <a:solidFill>
                  <a:srgbClr val="FF0000"/>
                </a:solidFill>
                <a:effectLst/>
                <a:uLnTx/>
                <a:uFillTx/>
                <a:latin typeface="+mn-lt"/>
                <a:ea typeface="+mn-ea"/>
                <a:cs typeface="+mn-cs"/>
              </a:rPr>
              <a:t>(left != null)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rgbClr val="FF0000"/>
                </a:solidFill>
              </a:rPr>
              <a:t>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q.enqueue</a:t>
            </a:r>
            <a:r>
              <a:rPr kumimoji="0" lang="en-US" b="0" i="0" u="none" strike="noStrike" kern="1200" cap="none" spc="0" normalizeH="0" baseline="0" noProof="0" dirty="0" smtClean="0">
                <a:ln>
                  <a:noFill/>
                </a:ln>
                <a:solidFill>
                  <a:srgbClr val="FF0000"/>
                </a:solidFill>
                <a:effectLst/>
                <a:uLnTx/>
                <a:uFillTx/>
                <a:latin typeface="+mn-lt"/>
                <a:ea typeface="+mn-ea"/>
                <a:cs typeface="+mn-cs"/>
              </a:rPr>
              <a:t>(new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Node_Level</a:t>
            </a:r>
            <a:r>
              <a:rPr kumimoji="0" lang="en-US" b="0" i="0" u="none" strike="noStrike" kern="1200" cap="none" spc="0" normalizeH="0" noProof="0" dirty="0" smtClean="0">
                <a:ln>
                  <a:noFill/>
                </a:ln>
                <a:solidFill>
                  <a:srgbClr val="FF0000"/>
                </a:solidFill>
                <a:effectLst/>
                <a:uLnTx/>
                <a:uFillTx/>
                <a:latin typeface="+mn-lt"/>
                <a:ea typeface="+mn-ea"/>
                <a:cs typeface="+mn-cs"/>
              </a:rPr>
              <a:t> (</a:t>
            </a:r>
            <a:r>
              <a:rPr kumimoji="0" lang="en-US" b="0" i="0" u="none" strike="noStrike" kern="1200" cap="none" spc="0" normalizeH="0" baseline="0" noProof="0" dirty="0" smtClean="0">
                <a:ln>
                  <a:noFill/>
                </a:ln>
                <a:solidFill>
                  <a:srgbClr val="FF0000"/>
                </a:solidFill>
                <a:effectLst/>
                <a:uLnTx/>
                <a:uFillTx/>
                <a:latin typeface="+mn-lt"/>
                <a:ea typeface="+mn-ea"/>
                <a:cs typeface="+mn-cs"/>
              </a:rPr>
              <a:t>left,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curL</a:t>
            </a:r>
            <a:r>
              <a:rPr kumimoji="0" lang="en-US" b="0" i="0" u="none" strike="noStrike" kern="1200" cap="none" spc="0" normalizeH="0" baseline="0" noProof="0" dirty="0" smtClean="0">
                <a:ln>
                  <a:noFill/>
                </a:ln>
                <a:solidFill>
                  <a:srgbClr val="FF0000"/>
                </a:solidFill>
                <a:effectLst/>
                <a:uLnTx/>
                <a:uFillTx/>
                <a:latin typeface="+mn-lt"/>
                <a:ea typeface="+mn-ea"/>
                <a:cs typeface="+mn-cs"/>
              </a:rPr>
              <a:t> +1));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0000"/>
                </a:solidFill>
                <a:effectLst/>
                <a:uLnTx/>
                <a:uFillTx/>
                <a:latin typeface="+mn-lt"/>
                <a:ea typeface="+mn-ea"/>
                <a:cs typeface="+mn-cs"/>
              </a:rPr>
              <a:t>              if (right != null)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rgbClr val="FF0000"/>
                </a:solidFill>
              </a:rPr>
              <a:t>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q.enqueue</a:t>
            </a:r>
            <a:r>
              <a:rPr kumimoji="0" lang="en-US" b="0" i="0" u="none" strike="noStrike" kern="1200" cap="none" spc="0" normalizeH="0" baseline="0" noProof="0" dirty="0" smtClean="0">
                <a:ln>
                  <a:noFill/>
                </a:ln>
                <a:solidFill>
                  <a:srgbClr val="FF0000"/>
                </a:solidFill>
                <a:effectLst/>
                <a:uLnTx/>
                <a:uFillTx/>
                <a:latin typeface="+mn-lt"/>
                <a:ea typeface="+mn-ea"/>
                <a:cs typeface="+mn-cs"/>
              </a:rPr>
              <a:t>(new</a:t>
            </a:r>
            <a:r>
              <a:rPr kumimoji="0" lang="en-US" b="0" i="0" u="none" strike="noStrike" kern="1200" cap="none" spc="0" normalizeH="0" noProof="0" dirty="0" smtClean="0">
                <a:ln>
                  <a:noFill/>
                </a:ln>
                <a:solidFill>
                  <a:srgbClr val="FF0000"/>
                </a:solidFill>
                <a:effectLst/>
                <a:uLnTx/>
                <a:uFillTx/>
                <a:latin typeface="+mn-lt"/>
                <a:ea typeface="+mn-ea"/>
                <a:cs typeface="+mn-cs"/>
              </a:rPr>
              <a:t> </a:t>
            </a:r>
            <a:r>
              <a:rPr kumimoji="0" lang="en-US" b="0" i="0" u="none" strike="noStrike" kern="1200" cap="none" spc="0" normalizeH="0" noProof="0" dirty="0" err="1" smtClean="0">
                <a:ln>
                  <a:noFill/>
                </a:ln>
                <a:solidFill>
                  <a:srgbClr val="FF0000"/>
                </a:solidFill>
                <a:effectLst/>
                <a:uLnTx/>
                <a:uFillTx/>
                <a:latin typeface="+mn-lt"/>
                <a:ea typeface="+mn-ea"/>
                <a:cs typeface="+mn-cs"/>
              </a:rPr>
              <a:t>Node_Level</a:t>
            </a:r>
            <a:r>
              <a:rPr kumimoji="0" lang="en-US" b="0" i="0" u="none" strike="noStrike" kern="1200" cap="none" spc="0" normalizeH="0" noProof="0" dirty="0" smtClean="0">
                <a:ln>
                  <a:noFill/>
                </a:ln>
                <a:solidFill>
                  <a:srgbClr val="FF0000"/>
                </a:solidFill>
                <a:effectLst/>
                <a:uLnTx/>
                <a:uFillTx/>
                <a:latin typeface="+mn-lt"/>
                <a:ea typeface="+mn-ea"/>
                <a:cs typeface="+mn-cs"/>
              </a:rPr>
              <a:t>(</a:t>
            </a:r>
            <a:r>
              <a:rPr kumimoji="0" lang="en-US" b="0" i="0" u="none" strike="noStrike" kern="1200" cap="none" spc="0" normalizeH="0" baseline="0" noProof="0" dirty="0" smtClean="0">
                <a:ln>
                  <a:noFill/>
                </a:ln>
                <a:solidFill>
                  <a:srgbClr val="FF0000"/>
                </a:solidFill>
                <a:effectLst/>
                <a:uLnTx/>
                <a:uFillTx/>
                <a:latin typeface="+mn-lt"/>
                <a:ea typeface="+mn-ea"/>
                <a:cs typeface="+mn-cs"/>
              </a:rPr>
              <a:t>right,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curL</a:t>
            </a:r>
            <a:r>
              <a:rPr kumimoji="0" lang="en-US" b="0" i="0" u="none" strike="noStrike" kern="1200" cap="none" spc="0" normalizeH="0" baseline="0" noProof="0" dirty="0" smtClean="0">
                <a:ln>
                  <a:noFill/>
                </a:ln>
                <a:solidFill>
                  <a:srgbClr val="FF0000"/>
                </a:solidFill>
                <a:effectLst/>
                <a:uLnTx/>
                <a:uFillTx/>
                <a:latin typeface="+mn-lt"/>
                <a:ea typeface="+mn-ea"/>
                <a:cs typeface="+mn-cs"/>
              </a:rPr>
              <a:t> +1));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0000"/>
                </a:solidFill>
                <a:effectLst/>
                <a:uLnTx/>
                <a:uFillTx/>
                <a:latin typeface="+mn-lt"/>
                <a:ea typeface="+mn-ea"/>
                <a:cs typeface="+mn-cs"/>
              </a:rPr>
              <a:t>     }</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    return result;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a:t>
            </a: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6"/>
          <p:cNvSpPr/>
          <p:nvPr/>
        </p:nvSpPr>
        <p:spPr>
          <a:xfrm>
            <a:off x="228600" y="1676400"/>
            <a:ext cx="34290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class </a:t>
            </a:r>
            <a:r>
              <a:rPr lang="en-US" dirty="0" err="1" smtClean="0"/>
              <a:t>Node_Level</a:t>
            </a:r>
            <a:r>
              <a:rPr lang="en-US" dirty="0" smtClean="0"/>
              <a:t> { // utility</a:t>
            </a:r>
          </a:p>
          <a:p>
            <a:r>
              <a:rPr lang="en-US" dirty="0" smtClean="0"/>
              <a:t>     </a:t>
            </a:r>
            <a:r>
              <a:rPr lang="en-US" dirty="0" err="1" smtClean="0"/>
              <a:t>BTNode</a:t>
            </a:r>
            <a:r>
              <a:rPr lang="en-US" dirty="0" smtClean="0"/>
              <a:t> node</a:t>
            </a:r>
          </a:p>
          <a:p>
            <a:r>
              <a:rPr lang="en-US" dirty="0" smtClean="0"/>
              <a:t>     </a:t>
            </a:r>
            <a:r>
              <a:rPr lang="en-US" dirty="0" err="1" smtClean="0"/>
              <a:t>int</a:t>
            </a:r>
            <a:r>
              <a:rPr lang="en-US" dirty="0" smtClean="0"/>
              <a:t> level;</a:t>
            </a:r>
          </a:p>
          <a:p>
            <a:r>
              <a:rPr lang="en-US" dirty="0" smtClean="0"/>
              <a:t>     </a:t>
            </a:r>
            <a:r>
              <a:rPr lang="en-US" dirty="0" err="1" smtClean="0"/>
              <a:t>Node_Level</a:t>
            </a:r>
            <a:r>
              <a:rPr lang="en-US" dirty="0" smtClean="0"/>
              <a:t> (</a:t>
            </a:r>
            <a:r>
              <a:rPr lang="en-US" dirty="0" err="1" smtClean="0"/>
              <a:t>BTNode</a:t>
            </a:r>
            <a:r>
              <a:rPr lang="en-US" dirty="0" smtClean="0"/>
              <a:t> p, </a:t>
            </a:r>
            <a:r>
              <a:rPr lang="en-US" dirty="0" err="1" smtClean="0"/>
              <a:t>int</a:t>
            </a:r>
            <a:r>
              <a:rPr lang="en-US" dirty="0" smtClean="0"/>
              <a:t> L) {</a:t>
            </a:r>
          </a:p>
          <a:p>
            <a:r>
              <a:rPr lang="en-US" dirty="0" smtClean="0"/>
              <a:t>         node = p;</a:t>
            </a:r>
          </a:p>
          <a:p>
            <a:r>
              <a:rPr lang="en-US" dirty="0" smtClean="0"/>
              <a:t>         level = L;</a:t>
            </a:r>
          </a:p>
          <a:p>
            <a:r>
              <a:rPr lang="en-US" dirty="0" smtClean="0"/>
              <a:t>     }</a:t>
            </a:r>
          </a:p>
          <a:p>
            <a:r>
              <a:rPr lang="en-US" dirty="0" smtClean="0"/>
              <a:t>}</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828800" y="3648075"/>
            <a:ext cx="1743075" cy="1533525"/>
          </a:xfrm>
          <a:prstGeom prst="rect">
            <a:avLst/>
          </a:prstGeom>
          <a:noFill/>
          <a:ln w="9525">
            <a:noFill/>
            <a:miter lim="800000"/>
            <a:headEnd/>
            <a:tailEnd/>
          </a:ln>
          <a:effectLst/>
        </p:spPr>
      </p:pic>
      <p:sp>
        <p:nvSpPr>
          <p:cNvPr id="12" name="Rectangle 11"/>
          <p:cNvSpPr/>
          <p:nvPr/>
        </p:nvSpPr>
        <p:spPr>
          <a:xfrm>
            <a:off x="0" y="5334000"/>
            <a:ext cx="4419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0000CC"/>
                </a:solidFill>
              </a:rPr>
              <a:t>(13,1), (10,2), (25,2), (2,3), (12,3), (20,3), (31,3), (29,4)</a:t>
            </a:r>
            <a:endParaRPr lang="en-US" sz="1400" b="1" dirty="0">
              <a:solidFill>
                <a:srgbClr val="0000CC"/>
              </a:solidFill>
            </a:endParaRPr>
          </a:p>
        </p:txBody>
      </p:sp>
      <p:sp>
        <p:nvSpPr>
          <p:cNvPr id="13" name="Rectangle 12"/>
          <p:cNvSpPr/>
          <p:nvPr/>
        </p:nvSpPr>
        <p:spPr>
          <a:xfrm>
            <a:off x="1371600" y="57912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a:t>
            </a:r>
            <a:endParaRPr lang="en-US" dirty="0"/>
          </a:p>
        </p:txBody>
      </p:sp>
      <p:cxnSp>
        <p:nvCxnSpPr>
          <p:cNvPr id="15" name="Straight Arrow Connector 14"/>
          <p:cNvCxnSpPr/>
          <p:nvPr/>
        </p:nvCxnSpPr>
        <p:spPr>
          <a:xfrm rot="5400000">
            <a:off x="0" y="4038600"/>
            <a:ext cx="1752600"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Binary Trees: Searching data x</a:t>
            </a:r>
            <a:endParaRPr lang="en-US" dirty="0"/>
          </a:p>
        </p:txBody>
      </p:sp>
      <p:sp>
        <p:nvSpPr>
          <p:cNvPr id="3" name="Content Placeholder 2"/>
          <p:cNvSpPr>
            <a:spLocks noGrp="1"/>
          </p:cNvSpPr>
          <p:nvPr>
            <p:ph idx="1"/>
          </p:nvPr>
        </p:nvSpPr>
        <p:spPr/>
        <p:txBody>
          <a:bodyPr/>
          <a:lstStyle/>
          <a:p>
            <a:r>
              <a:rPr lang="en-US" dirty="0" smtClean="0"/>
              <a:t>Based on previous demonstrations you may do yourself the algorithm for searching data x in a binary tree.</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Binary Trees: Deleting a node</a:t>
            </a:r>
            <a:endParaRPr lang="en-US"/>
          </a:p>
        </p:txBody>
      </p:sp>
      <p:sp>
        <p:nvSpPr>
          <p:cNvPr id="3" name="Content Placeholder 2"/>
          <p:cNvSpPr>
            <a:spLocks noGrp="1"/>
          </p:cNvSpPr>
          <p:nvPr>
            <p:ph idx="1"/>
          </p:nvPr>
        </p:nvSpPr>
        <p:spPr/>
        <p:txBody>
          <a:bodyPr/>
          <a:lstStyle/>
          <a:p>
            <a:r>
              <a:rPr lang="en-US" dirty="0" smtClean="0"/>
              <a:t>When a node is removed, references to it’s father and children may be updated. Deleting operation depends on the specific problem. There is no common way to implement this operation.</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BT: Stackless Depth-First Traversal</a:t>
            </a:r>
            <a:endParaRPr lang="en-US"/>
          </a:p>
        </p:txBody>
      </p:sp>
      <p:sp>
        <p:nvSpPr>
          <p:cNvPr id="3" name="Content Placeholder 2"/>
          <p:cNvSpPr>
            <a:spLocks noGrp="1"/>
          </p:cNvSpPr>
          <p:nvPr>
            <p:ph idx="1"/>
          </p:nvPr>
        </p:nvSpPr>
        <p:spPr>
          <a:xfrm>
            <a:off x="228600" y="1295400"/>
            <a:ext cx="2667000" cy="5257800"/>
          </a:xfrm>
        </p:spPr>
        <p:txBody>
          <a:bodyPr>
            <a:noAutofit/>
          </a:bodyPr>
          <a:lstStyle/>
          <a:p>
            <a:pPr marL="171450" indent="-171450"/>
            <a:r>
              <a:rPr lang="en-US" sz="2400" b="1" dirty="0" smtClean="0"/>
              <a:t>Threads </a:t>
            </a:r>
            <a:r>
              <a:rPr lang="en-US" sz="2400" dirty="0" smtClean="0"/>
              <a:t>(</a:t>
            </a:r>
            <a:r>
              <a:rPr lang="en-US" sz="2400" dirty="0" err="1" smtClean="0"/>
              <a:t>xâu</a:t>
            </a:r>
            <a:r>
              <a:rPr lang="en-US" sz="2400" dirty="0" smtClean="0"/>
              <a:t> </a:t>
            </a:r>
            <a:r>
              <a:rPr lang="en-US" sz="2400" dirty="0" err="1" smtClean="0"/>
              <a:t>chuỗi</a:t>
            </a:r>
            <a:r>
              <a:rPr lang="en-US" sz="2400" dirty="0" smtClean="0"/>
              <a:t>) are references to the predecessor and successor of the node according to an </a:t>
            </a:r>
            <a:r>
              <a:rPr lang="en-US" sz="2400" dirty="0" err="1" smtClean="0"/>
              <a:t>inorder</a:t>
            </a:r>
            <a:r>
              <a:rPr lang="en-US" sz="2400" dirty="0" smtClean="0"/>
              <a:t> traversal</a:t>
            </a:r>
          </a:p>
          <a:p>
            <a:pPr marL="114300" indent="-114300"/>
            <a:r>
              <a:rPr lang="en-US" sz="2400" dirty="0" smtClean="0"/>
              <a:t>Trees whose nodes use threads are called </a:t>
            </a:r>
            <a:r>
              <a:rPr lang="en-US" sz="2400" b="1" dirty="0" smtClean="0"/>
              <a:t>threaded trees </a:t>
            </a:r>
            <a:r>
              <a:rPr lang="en-US" sz="2400" dirty="0" smtClean="0"/>
              <a:t> </a:t>
            </a:r>
            <a:r>
              <a:rPr lang="en-US" sz="2400" dirty="0" smtClean="0">
                <a:sym typeface="Wingdings" pitchFamily="2" charset="2"/>
              </a:rPr>
              <a:t> Improving traversals.</a:t>
            </a:r>
            <a:endParaRPr lang="en-US" sz="2400" b="1" dirty="0" smtClean="0"/>
          </a:p>
        </p:txBody>
      </p:sp>
      <p:pic>
        <p:nvPicPr>
          <p:cNvPr id="4" name="Picture 5"/>
          <p:cNvPicPr>
            <a:picLocks noChangeAspect="1" noChangeArrowheads="1"/>
          </p:cNvPicPr>
          <p:nvPr/>
        </p:nvPicPr>
        <p:blipFill>
          <a:blip r:embed="rId2" cstate="print">
            <a:lum bright="-22000" contrast="8000"/>
          </a:blip>
          <a:srcRect/>
          <a:stretch>
            <a:fillRect/>
          </a:stretch>
        </p:blipFill>
        <p:spPr bwMode="auto">
          <a:xfrm>
            <a:off x="2895600" y="1600200"/>
            <a:ext cx="3476624" cy="4058686"/>
          </a:xfrm>
          <a:prstGeom prst="rect">
            <a:avLst/>
          </a:prstGeom>
          <a:noFill/>
          <a:ln w="9525">
            <a:noFill/>
            <a:miter lim="800000"/>
            <a:headEnd/>
            <a:tailEnd/>
          </a:ln>
        </p:spPr>
      </p:pic>
      <p:sp>
        <p:nvSpPr>
          <p:cNvPr id="5" name="Rectangle 4"/>
          <p:cNvSpPr/>
          <p:nvPr/>
        </p:nvSpPr>
        <p:spPr>
          <a:xfrm>
            <a:off x="6553200" y="1343085"/>
            <a:ext cx="2514600" cy="4524315"/>
          </a:xfrm>
          <a:prstGeom prst="rect">
            <a:avLst/>
          </a:prstGeom>
        </p:spPr>
        <p:txBody>
          <a:bodyPr wrap="square">
            <a:spAutoFit/>
          </a:bodyPr>
          <a:lstStyle/>
          <a:p>
            <a:r>
              <a:rPr lang="en-US" sz="2400" smtClean="0"/>
              <a:t>The </a:t>
            </a:r>
            <a:r>
              <a:rPr lang="en-US" sz="2400" b="1" smtClean="0"/>
              <a:t>left reference</a:t>
            </a:r>
            <a:r>
              <a:rPr lang="en-US" sz="2400" smtClean="0"/>
              <a:t> is either a reference to the left child or to the </a:t>
            </a:r>
            <a:r>
              <a:rPr lang="en-US" sz="2400" b="1" smtClean="0"/>
              <a:t>predecesso</a:t>
            </a:r>
            <a:r>
              <a:rPr lang="en-US" sz="2400" smtClean="0"/>
              <a:t>r. Analogously (similarly), the </a:t>
            </a:r>
            <a:r>
              <a:rPr lang="en-US" sz="2400" b="1" smtClean="0"/>
              <a:t>right reference</a:t>
            </a:r>
            <a:r>
              <a:rPr lang="en-US" sz="2400" smtClean="0"/>
              <a:t> refers either to the right subtree or to the </a:t>
            </a:r>
            <a:r>
              <a:rPr lang="en-US" sz="2400" b="1" smtClean="0"/>
              <a:t>successor</a:t>
            </a:r>
            <a:r>
              <a:rPr lang="en-US" sz="2400" smtClean="0"/>
              <a:t>.</a:t>
            </a:r>
          </a:p>
        </p:txBody>
      </p:sp>
      <p:sp>
        <p:nvSpPr>
          <p:cNvPr id="6" name="Rectangle 5"/>
          <p:cNvSpPr/>
          <p:nvPr/>
        </p:nvSpPr>
        <p:spPr>
          <a:xfrm>
            <a:off x="2514600" y="5791200"/>
            <a:ext cx="4724400" cy="707886"/>
          </a:xfrm>
          <a:prstGeom prst="rect">
            <a:avLst/>
          </a:prstGeom>
        </p:spPr>
        <p:txBody>
          <a:bodyPr wrap="square">
            <a:spAutoFit/>
          </a:bodyPr>
          <a:lstStyle/>
          <a:p>
            <a:pPr algn="ctr"/>
            <a:r>
              <a:rPr lang="en-US" sz="2000" b="1" smtClean="0">
                <a:solidFill>
                  <a:srgbClr val="FF0000"/>
                </a:solidFill>
              </a:rPr>
              <a:t>Threaded trees can used for preorder, inorder and post order traversals</a:t>
            </a:r>
            <a:endParaRPr lang="en-US" sz="2000" b="1">
              <a:solidFill>
                <a:srgbClr val="FF000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BT: Stackless Depth-First Traversal</a:t>
            </a:r>
            <a:endParaRPr lang="en-US"/>
          </a:p>
        </p:txBody>
      </p:sp>
      <p:sp>
        <p:nvSpPr>
          <p:cNvPr id="4" name="Text Box 4"/>
          <p:cNvSpPr txBox="1">
            <a:spLocks noChangeArrowheads="1"/>
          </p:cNvSpPr>
          <p:nvPr/>
        </p:nvSpPr>
        <p:spPr bwMode="auto">
          <a:xfrm>
            <a:off x="152400" y="4572000"/>
            <a:ext cx="8686800" cy="707886"/>
          </a:xfrm>
          <a:prstGeom prst="rect">
            <a:avLst/>
          </a:prstGeom>
          <a:noFill/>
          <a:ln w="9525">
            <a:noFill/>
            <a:miter lim="800000"/>
            <a:headEnd/>
            <a:tailEnd/>
          </a:ln>
        </p:spPr>
        <p:txBody>
          <a:bodyPr wrap="square">
            <a:spAutoFit/>
          </a:bodyPr>
          <a:lstStyle/>
          <a:p>
            <a:pPr marL="457200" indent="-457200">
              <a:buAutoNum type="alphaLcParenBoth"/>
            </a:pPr>
            <a:r>
              <a:rPr lang="en-US" sz="2000" b="1" smtClean="0"/>
              <a:t>A </a:t>
            </a:r>
            <a:r>
              <a:rPr lang="en-US" sz="2000" b="1"/>
              <a:t>threaded tree and </a:t>
            </a:r>
            <a:endParaRPr lang="en-US" sz="2000" b="1" smtClean="0"/>
          </a:p>
          <a:p>
            <a:pPr marL="457200" indent="-457200">
              <a:buAutoNum type="alphaLcParenBoth"/>
            </a:pPr>
            <a:r>
              <a:rPr lang="en-US" sz="2000" b="1" smtClean="0"/>
              <a:t>(</a:t>
            </a:r>
            <a:r>
              <a:rPr lang="en-US" sz="2000" b="1"/>
              <a:t>b) an inorder traversal’s path </a:t>
            </a:r>
            <a:r>
              <a:rPr lang="en-US" sz="2000" b="1" smtClean="0"/>
              <a:t>in </a:t>
            </a:r>
            <a:r>
              <a:rPr lang="en-US" sz="2000" b="1"/>
              <a:t>a threaded tree with right successors only</a:t>
            </a:r>
          </a:p>
        </p:txBody>
      </p:sp>
      <p:pic>
        <p:nvPicPr>
          <p:cNvPr id="5" name="Picture 5"/>
          <p:cNvPicPr>
            <a:picLocks noChangeAspect="1" noChangeArrowheads="1"/>
          </p:cNvPicPr>
          <p:nvPr/>
        </p:nvPicPr>
        <p:blipFill>
          <a:blip r:embed="rId2" cstate="print"/>
          <a:srcRect/>
          <a:stretch>
            <a:fillRect/>
          </a:stretch>
        </p:blipFill>
        <p:spPr bwMode="auto">
          <a:xfrm>
            <a:off x="188644" y="1371600"/>
            <a:ext cx="8765126" cy="3054350"/>
          </a:xfrm>
          <a:prstGeom prst="rect">
            <a:avLst/>
          </a:prstGeom>
          <a:noFill/>
          <a:ln w="9525">
            <a:noFill/>
            <a:miter lim="800000"/>
            <a:headEnd/>
            <a:tailEnd/>
          </a:ln>
        </p:spPr>
      </p:pic>
      <p:sp>
        <p:nvSpPr>
          <p:cNvPr id="6" name="Rectangle 5"/>
          <p:cNvSpPr/>
          <p:nvPr/>
        </p:nvSpPr>
        <p:spPr>
          <a:xfrm>
            <a:off x="381000" y="5410200"/>
            <a:ext cx="8382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t>Implementing threaded tree: Refer to the textbook</a:t>
            </a:r>
            <a:endParaRPr lang="en-US" sz="28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Contents (from textbook)</a:t>
            </a:r>
            <a:endParaRPr lang="en-US"/>
          </a:p>
        </p:txBody>
      </p:sp>
      <p:sp>
        <p:nvSpPr>
          <p:cNvPr id="3" name="Content Placeholder 2"/>
          <p:cNvSpPr>
            <a:spLocks noGrp="1"/>
          </p:cNvSpPr>
          <p:nvPr>
            <p:ph idx="1"/>
          </p:nvPr>
        </p:nvSpPr>
        <p:spPr>
          <a:xfrm>
            <a:off x="762000" y="1874837"/>
            <a:ext cx="7620000" cy="4525963"/>
          </a:xfrm>
        </p:spPr>
        <p:txBody>
          <a:bodyPr>
            <a:normAutofit fontScale="92500" lnSpcReduction="20000"/>
          </a:bodyPr>
          <a:lstStyle/>
          <a:p>
            <a:r>
              <a:rPr lang="en-US" dirty="0" smtClean="0"/>
              <a:t>8 Trees 307</a:t>
            </a:r>
          </a:p>
          <a:p>
            <a:r>
              <a:rPr lang="en-US" dirty="0" smtClean="0"/>
              <a:t>8.1 General Trees   -  308</a:t>
            </a:r>
          </a:p>
          <a:p>
            <a:r>
              <a:rPr lang="en-US" dirty="0" smtClean="0"/>
              <a:t>8.1.1 Tree Definitions and Properties  -    309</a:t>
            </a:r>
          </a:p>
          <a:p>
            <a:r>
              <a:rPr lang="en-US" dirty="0" smtClean="0"/>
              <a:t>8.1.2 The Tree Abstract Data Type  -    312</a:t>
            </a:r>
          </a:p>
          <a:p>
            <a:r>
              <a:rPr lang="en-US" dirty="0" smtClean="0"/>
              <a:t>8.2 Binary Trees   -  317</a:t>
            </a:r>
          </a:p>
          <a:p>
            <a:r>
              <a:rPr lang="en-US" dirty="0" smtClean="0"/>
              <a:t>8.2.1 The Binary Tree Abstract Data Type  -  319</a:t>
            </a:r>
          </a:p>
          <a:p>
            <a:r>
              <a:rPr lang="en-US" dirty="0" smtClean="0"/>
              <a:t>8.2.2 Properties of Binary Trees  -  321</a:t>
            </a:r>
          </a:p>
          <a:p>
            <a:r>
              <a:rPr lang="en-US" dirty="0" smtClean="0"/>
              <a:t>8.3 Implementing Trees   -   323</a:t>
            </a:r>
          </a:p>
          <a:p>
            <a:r>
              <a:rPr lang="en-US" dirty="0" smtClean="0"/>
              <a:t>8.4 Tree Traversal Algorithms   -  334</a:t>
            </a:r>
            <a:endParaRPr lang="en-US" dirty="0"/>
          </a:p>
        </p:txBody>
      </p:sp>
      <p:sp>
        <p:nvSpPr>
          <p:cNvPr id="4" name="Rectangle 3"/>
          <p:cNvSpPr/>
          <p:nvPr/>
        </p:nvSpPr>
        <p:spPr>
          <a:xfrm>
            <a:off x="381000" y="1295400"/>
            <a:ext cx="541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Part 1: General Trees</a:t>
            </a:r>
            <a:endParaRPr lang="en-US" sz="36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a:p>
        </p:txBody>
      </p:sp>
      <p:sp>
        <p:nvSpPr>
          <p:cNvPr id="3" name="Content Placeholder 2"/>
          <p:cNvSpPr>
            <a:spLocks noGrp="1"/>
          </p:cNvSpPr>
          <p:nvPr>
            <p:ph idx="1"/>
          </p:nvPr>
        </p:nvSpPr>
        <p:spPr>
          <a:xfrm>
            <a:off x="685800" y="1371600"/>
            <a:ext cx="8001000" cy="4754563"/>
          </a:xfrm>
        </p:spPr>
        <p:txBody>
          <a:bodyPr>
            <a:normAutofit fontScale="77500" lnSpcReduction="20000"/>
          </a:bodyPr>
          <a:lstStyle/>
          <a:p>
            <a:pPr>
              <a:buNone/>
            </a:pPr>
            <a:r>
              <a:rPr lang="en-US" dirty="0" smtClean="0">
                <a:solidFill>
                  <a:srgbClr val="FF0000"/>
                </a:solidFill>
              </a:rPr>
              <a:t>LO4.1  Define </a:t>
            </a:r>
            <a:r>
              <a:rPr lang="en-US" b="1" u="sng" dirty="0" smtClean="0">
                <a:solidFill>
                  <a:srgbClr val="FF0000"/>
                </a:solidFill>
              </a:rPr>
              <a:t>general tree</a:t>
            </a:r>
            <a:r>
              <a:rPr lang="en-US" dirty="0" smtClean="0">
                <a:solidFill>
                  <a:srgbClr val="FF0000"/>
                </a:solidFill>
              </a:rPr>
              <a:t>, Binary Tree (and Binary Search) </a:t>
            </a:r>
          </a:p>
          <a:p>
            <a:r>
              <a:rPr lang="en-US" dirty="0" smtClean="0"/>
              <a:t>Tree: Trees are a non-linear data structures including nodes and arcs and they are usually implemented using linked structures.</a:t>
            </a:r>
          </a:p>
          <a:p>
            <a:r>
              <a:rPr lang="en-US" dirty="0" smtClean="0"/>
              <a:t>A tree node is described: data + references to related others. References describe relationship between some nodes. </a:t>
            </a:r>
          </a:p>
          <a:p>
            <a:r>
              <a:rPr lang="en-US" dirty="0" smtClean="0"/>
              <a:t>A tree can be managed using only one reference to the root of the tree. </a:t>
            </a:r>
          </a:p>
          <a:p>
            <a:r>
              <a:rPr lang="en-US" b="1" dirty="0" smtClean="0"/>
              <a:t>Definitions</a:t>
            </a:r>
            <a:r>
              <a:rPr lang="en-US" dirty="0" smtClean="0"/>
              <a:t>: root, leaf, father, child, </a:t>
            </a:r>
            <a:r>
              <a:rPr lang="en-US" dirty="0" err="1" smtClean="0"/>
              <a:t>accessors</a:t>
            </a:r>
            <a:r>
              <a:rPr lang="en-US" dirty="0" smtClean="0"/>
              <a:t>/predecessor, descendants/ successor, path, path length, node level, tree’s height,  tree’s degree, complete tree</a:t>
            </a:r>
          </a:p>
          <a:p>
            <a:r>
              <a:rPr lang="en-US" dirty="0" smtClean="0"/>
              <a:t>We can use binary tree instead of n-</a:t>
            </a:r>
            <a:r>
              <a:rPr lang="en-US" dirty="0" err="1" smtClean="0"/>
              <a:t>ary</a:t>
            </a:r>
            <a:r>
              <a:rPr lang="en-US" dirty="0" smtClean="0"/>
              <a:t> tree.</a:t>
            </a:r>
          </a:p>
        </p:txBody>
      </p:sp>
      <p:sp>
        <p:nvSpPr>
          <p:cNvPr id="4" name="Slide Number Placeholder 3"/>
          <p:cNvSpPr>
            <a:spLocks noGrp="1"/>
          </p:cNvSpPr>
          <p:nvPr>
            <p:ph type="sldNum" sz="quarter" idx="10"/>
          </p:nvPr>
        </p:nvSpPr>
        <p:spPr/>
        <p:txBody>
          <a:bodyPr/>
          <a:lstStyle/>
          <a:p>
            <a:pPr>
              <a:defRPr/>
            </a:pPr>
            <a:r>
              <a:rPr lang="en-US" dirty="0" smtClean="0"/>
              <a:t> </a:t>
            </a:r>
            <a:fld id="{0AEDEB2A-EB67-4CBF-8C4A-234CD959EE50}" type="slidenum">
              <a:rPr lang="en-US" smtClean="0"/>
              <a:pPr>
                <a:defRPr/>
              </a:pPr>
              <a:t>40</a:t>
            </a:fld>
            <a:endParaRPr lang="en-US" dirty="0"/>
          </a:p>
        </p:txBody>
      </p:sp>
      <p:sp>
        <p:nvSpPr>
          <p:cNvPr id="5" name="TextBox 9"/>
          <p:cNvSpPr txBox="1"/>
          <p:nvPr/>
        </p:nvSpPr>
        <p:spPr>
          <a:xfrm>
            <a:off x="0" y="1219200"/>
            <a:ext cx="838200" cy="83099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4800" smtClean="0">
                <a:solidFill>
                  <a:srgbClr val="FF0000"/>
                </a:solidFill>
                <a:sym typeface="Wingdings"/>
              </a:rPr>
              <a:t> </a:t>
            </a:r>
            <a:endParaRPr lang="en-US">
              <a:solidFill>
                <a:srgbClr val="FF000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a:p>
        </p:txBody>
      </p:sp>
      <p:sp>
        <p:nvSpPr>
          <p:cNvPr id="3" name="Content Placeholder 2"/>
          <p:cNvSpPr>
            <a:spLocks noGrp="1"/>
          </p:cNvSpPr>
          <p:nvPr>
            <p:ph idx="1"/>
          </p:nvPr>
        </p:nvSpPr>
        <p:spPr>
          <a:xfrm>
            <a:off x="762000" y="1295400"/>
            <a:ext cx="8229600" cy="4830763"/>
          </a:xfrm>
        </p:spPr>
        <p:txBody>
          <a:bodyPr>
            <a:normAutofit fontScale="70000" lnSpcReduction="20000"/>
          </a:bodyPr>
          <a:lstStyle/>
          <a:p>
            <a:r>
              <a:rPr lang="en-US" dirty="0" smtClean="0"/>
              <a:t>Tree can be used to manage </a:t>
            </a:r>
            <a:r>
              <a:rPr lang="en-US" dirty="0" err="1" smtClean="0"/>
              <a:t>unorderly</a:t>
            </a:r>
            <a:r>
              <a:rPr lang="en-US" dirty="0" smtClean="0"/>
              <a:t> related nodes. Problems in which data in current state are created from previous state (chess, human family,  manager-staff relations,…)</a:t>
            </a:r>
          </a:p>
          <a:p>
            <a:r>
              <a:rPr lang="en-US" dirty="0" smtClean="0"/>
              <a:t>Orderly tree is a tree whose nodes are designated their positions based on a pre-defined </a:t>
            </a:r>
            <a:r>
              <a:rPr lang="en-US" dirty="0" err="1" smtClean="0"/>
              <a:t>comparisional</a:t>
            </a:r>
            <a:r>
              <a:rPr lang="en-US" dirty="0" smtClean="0"/>
              <a:t> criteria.</a:t>
            </a:r>
          </a:p>
          <a:p>
            <a:pPr>
              <a:buNone/>
            </a:pPr>
            <a:r>
              <a:rPr lang="en-US" b="1" dirty="0" smtClean="0">
                <a:solidFill>
                  <a:srgbClr val="FF0000"/>
                </a:solidFill>
              </a:rPr>
              <a:t>LO4.3  Find the smallest and largest elements, number of nodes in a  tree and its’ height.</a:t>
            </a:r>
          </a:p>
          <a:p>
            <a:r>
              <a:rPr lang="en-US" dirty="0" smtClean="0"/>
              <a:t>Tree traversal is central algorithm of almost all algorithms applied to trees </a:t>
            </a:r>
            <a:r>
              <a:rPr lang="en-US" dirty="0" smtClean="0">
                <a:sym typeface="Wingdings" pitchFamily="2" charset="2"/>
              </a:rPr>
              <a:t> </a:t>
            </a:r>
            <a:r>
              <a:rPr lang="en-US" b="1" dirty="0" smtClean="0">
                <a:sym typeface="Wingdings" pitchFamily="2" charset="2"/>
              </a:rPr>
              <a:t>O(n)  General binary  tree do not improve any  operations  when it is compared over other structures including  arrays, linked lists.</a:t>
            </a:r>
            <a:endParaRPr lang="en-US" b="1" dirty="0" smtClean="0"/>
          </a:p>
          <a:p>
            <a:r>
              <a:rPr lang="en-US" dirty="0" smtClean="0"/>
              <a:t>2  traversals: breadth-first (level-based, using queue) traversal, depth-first traversal (recursive or using stack implementations).</a:t>
            </a:r>
          </a:p>
          <a:p>
            <a:r>
              <a:rPr lang="en-US" dirty="0" smtClean="0"/>
              <a:t>Threaded tree is a tree in which node’s references are used to point to node’s predecessor or successor. So,  stack is not needed in depth-first traversals. </a:t>
            </a:r>
            <a:endParaRPr lang="en-US" dirty="0"/>
          </a:p>
        </p:txBody>
      </p:sp>
      <p:sp>
        <p:nvSpPr>
          <p:cNvPr id="4" name="Slide Number Placeholder 3"/>
          <p:cNvSpPr>
            <a:spLocks noGrp="1"/>
          </p:cNvSpPr>
          <p:nvPr>
            <p:ph type="sldNum" sz="quarter" idx="10"/>
          </p:nvPr>
        </p:nvSpPr>
        <p:spPr/>
        <p:txBody>
          <a:bodyPr/>
          <a:lstStyle/>
          <a:p>
            <a:pPr>
              <a:defRPr/>
            </a:pPr>
            <a:r>
              <a:rPr lang="en-US" smtClean="0"/>
              <a:t> </a:t>
            </a:r>
            <a:fld id="{0AEDEB2A-EB67-4CBF-8C4A-234CD959EE50}" type="slidenum">
              <a:rPr lang="en-US" smtClean="0"/>
              <a:pPr>
                <a:defRPr/>
              </a:pPr>
              <a:t>41</a:t>
            </a:fld>
            <a:endParaRPr lang="en-US"/>
          </a:p>
        </p:txBody>
      </p:sp>
      <p:sp>
        <p:nvSpPr>
          <p:cNvPr id="5" name="TextBox 9"/>
          <p:cNvSpPr txBox="1"/>
          <p:nvPr/>
        </p:nvSpPr>
        <p:spPr>
          <a:xfrm>
            <a:off x="0" y="2674203"/>
            <a:ext cx="838200" cy="83099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4800" smtClean="0">
                <a:solidFill>
                  <a:srgbClr val="FF0000"/>
                </a:solidFill>
                <a:sym typeface="Wingdings"/>
              </a:rPr>
              <a:t> </a:t>
            </a:r>
            <a:endParaRPr lang="en-US">
              <a:solidFill>
                <a:srgbClr val="FF0000"/>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3200" dirty="0" err="1" smtClean="0"/>
              <a:t>Ôn</a:t>
            </a:r>
            <a:r>
              <a:rPr lang="en-US" sz="3200" dirty="0" smtClean="0"/>
              <a:t> </a:t>
            </a:r>
            <a:r>
              <a:rPr lang="en-US" sz="3200" dirty="0" err="1" smtClean="0"/>
              <a:t>tập</a:t>
            </a:r>
            <a:r>
              <a:rPr lang="en-US" sz="3200" dirty="0" smtClean="0"/>
              <a:t>- </a:t>
            </a:r>
            <a:r>
              <a:rPr lang="en-US" sz="3200" dirty="0" err="1" smtClean="0"/>
              <a:t>Viết</a:t>
            </a:r>
            <a:r>
              <a:rPr lang="en-US" sz="3200" dirty="0" smtClean="0"/>
              <a:t> </a:t>
            </a:r>
            <a:r>
              <a:rPr lang="en-US" sz="3200" dirty="0" err="1" smtClean="0"/>
              <a:t>vào</a:t>
            </a:r>
            <a:r>
              <a:rPr lang="en-US" sz="3200" dirty="0" smtClean="0"/>
              <a:t> </a:t>
            </a:r>
            <a:r>
              <a:rPr lang="en-US" sz="3200" dirty="0" err="1" smtClean="0"/>
              <a:t>vở</a:t>
            </a:r>
            <a:endParaRPr lang="en-US" sz="3200" dirty="0"/>
          </a:p>
        </p:txBody>
      </p:sp>
      <p:sp>
        <p:nvSpPr>
          <p:cNvPr id="3" name="Content Placeholder 2"/>
          <p:cNvSpPr>
            <a:spLocks noGrp="1"/>
          </p:cNvSpPr>
          <p:nvPr>
            <p:ph idx="1"/>
          </p:nvPr>
        </p:nvSpPr>
        <p:spPr>
          <a:xfrm>
            <a:off x="457200" y="990600"/>
            <a:ext cx="8229600" cy="5135563"/>
          </a:xfrm>
        </p:spPr>
        <p:txBody>
          <a:bodyPr>
            <a:normAutofit fontScale="92500" lnSpcReduction="20000"/>
          </a:bodyPr>
          <a:lstStyle/>
          <a:p>
            <a:pPr>
              <a:buNone/>
            </a:pPr>
            <a:r>
              <a:rPr lang="en-US" sz="2000" dirty="0" smtClean="0"/>
              <a:t>1- </a:t>
            </a:r>
            <a:r>
              <a:rPr lang="en-US" sz="2000" dirty="0" err="1" smtClean="0"/>
              <a:t>Cây</a:t>
            </a:r>
            <a:r>
              <a:rPr lang="en-US" sz="2000" dirty="0" smtClean="0"/>
              <a:t> </a:t>
            </a:r>
            <a:r>
              <a:rPr lang="en-US" sz="2000" dirty="0" err="1" smtClean="0"/>
              <a:t>là</a:t>
            </a:r>
            <a:r>
              <a:rPr lang="en-US" sz="2000" dirty="0" smtClean="0"/>
              <a:t> </a:t>
            </a:r>
            <a:r>
              <a:rPr lang="en-US" sz="2000" dirty="0" err="1" smtClean="0"/>
              <a:t>gì</a:t>
            </a:r>
            <a:r>
              <a:rPr lang="en-US" sz="2000" dirty="0" smtClean="0"/>
              <a:t>?</a:t>
            </a:r>
          </a:p>
          <a:p>
            <a:pPr>
              <a:buNone/>
            </a:pPr>
            <a:r>
              <a:rPr lang="en-US" sz="2000" dirty="0" smtClean="0"/>
              <a:t>2- </a:t>
            </a:r>
            <a:r>
              <a:rPr lang="en-US" sz="2000" dirty="0" err="1" smtClean="0"/>
              <a:t>Tại</a:t>
            </a:r>
            <a:r>
              <a:rPr lang="en-US" sz="2000" dirty="0" smtClean="0"/>
              <a:t> </a:t>
            </a:r>
            <a:r>
              <a:rPr lang="en-US" sz="2000" dirty="0" err="1" smtClean="0"/>
              <a:t>sao</a:t>
            </a:r>
            <a:r>
              <a:rPr lang="en-US" sz="2000" dirty="0" smtClean="0"/>
              <a:t> </a:t>
            </a:r>
            <a:r>
              <a:rPr lang="en-US" sz="2000" dirty="0" err="1" smtClean="0"/>
              <a:t>cây</a:t>
            </a:r>
            <a:r>
              <a:rPr lang="en-US" sz="2000" dirty="0" smtClean="0"/>
              <a:t> </a:t>
            </a:r>
            <a:r>
              <a:rPr lang="en-US" sz="2000" dirty="0" err="1" smtClean="0"/>
              <a:t>được</a:t>
            </a:r>
            <a:r>
              <a:rPr lang="en-US" sz="2000" dirty="0" smtClean="0"/>
              <a:t> </a:t>
            </a:r>
            <a:r>
              <a:rPr lang="en-US" sz="2000" dirty="0" err="1" smtClean="0"/>
              <a:t>gọi</a:t>
            </a:r>
            <a:r>
              <a:rPr lang="en-US" sz="2000" dirty="0" smtClean="0"/>
              <a:t> </a:t>
            </a:r>
            <a:r>
              <a:rPr lang="en-US" sz="2000" dirty="0" err="1" smtClean="0"/>
              <a:t>là</a:t>
            </a:r>
            <a:r>
              <a:rPr lang="en-US" sz="2000" dirty="0" smtClean="0"/>
              <a:t> </a:t>
            </a:r>
            <a:r>
              <a:rPr lang="en-US" sz="2000" dirty="0" err="1" smtClean="0"/>
              <a:t>cấu</a:t>
            </a:r>
            <a:r>
              <a:rPr lang="en-US" sz="2000" dirty="0" smtClean="0"/>
              <a:t> </a:t>
            </a:r>
            <a:r>
              <a:rPr lang="en-US" sz="2000" dirty="0" err="1" smtClean="0"/>
              <a:t>trúc</a:t>
            </a:r>
            <a:r>
              <a:rPr lang="en-US" sz="2000" dirty="0" smtClean="0"/>
              <a:t> </a:t>
            </a:r>
            <a:r>
              <a:rPr lang="en-US" sz="2000" dirty="0" err="1" smtClean="0"/>
              <a:t>liên</a:t>
            </a:r>
            <a:r>
              <a:rPr lang="en-US" sz="2000" dirty="0" smtClean="0"/>
              <a:t> </a:t>
            </a:r>
            <a:r>
              <a:rPr lang="en-US" sz="2000" dirty="0" err="1" smtClean="0"/>
              <a:t>kết</a:t>
            </a:r>
            <a:r>
              <a:rPr lang="en-US" sz="2000" dirty="0" smtClean="0"/>
              <a:t> phi </a:t>
            </a:r>
            <a:r>
              <a:rPr lang="en-US" sz="2000" dirty="0" err="1" smtClean="0"/>
              <a:t>tuyến</a:t>
            </a:r>
            <a:r>
              <a:rPr lang="en-US" sz="2000" dirty="0" smtClean="0"/>
              <a:t>?</a:t>
            </a:r>
          </a:p>
          <a:p>
            <a:pPr>
              <a:buNone/>
            </a:pPr>
            <a:r>
              <a:rPr lang="en-US" sz="2000" dirty="0" smtClean="0"/>
              <a:t>3- </a:t>
            </a:r>
            <a:r>
              <a:rPr lang="en-US" sz="2000" dirty="0" err="1" smtClean="0"/>
              <a:t>Tại</a:t>
            </a:r>
            <a:r>
              <a:rPr lang="en-US" sz="2000" dirty="0" smtClean="0"/>
              <a:t> </a:t>
            </a:r>
            <a:r>
              <a:rPr lang="en-US" sz="2000" dirty="0" err="1" smtClean="0"/>
              <a:t>sao</a:t>
            </a:r>
            <a:r>
              <a:rPr lang="en-US" sz="2000" dirty="0" smtClean="0"/>
              <a:t> </a:t>
            </a:r>
            <a:r>
              <a:rPr lang="en-US" sz="2000" dirty="0" err="1" smtClean="0"/>
              <a:t>cây</a:t>
            </a:r>
            <a:r>
              <a:rPr lang="en-US" sz="2000" dirty="0" smtClean="0"/>
              <a:t> </a:t>
            </a:r>
            <a:r>
              <a:rPr lang="en-US" sz="2000" dirty="0" err="1" smtClean="0"/>
              <a:t>được</a:t>
            </a:r>
            <a:r>
              <a:rPr lang="en-US" sz="2000" dirty="0" smtClean="0"/>
              <a:t> </a:t>
            </a:r>
            <a:r>
              <a:rPr lang="en-US" sz="2000" dirty="0" err="1" smtClean="0"/>
              <a:t>gọi</a:t>
            </a:r>
            <a:r>
              <a:rPr lang="en-US" sz="2000" dirty="0" smtClean="0"/>
              <a:t> </a:t>
            </a:r>
            <a:r>
              <a:rPr lang="en-US" sz="2000" dirty="0" err="1" smtClean="0"/>
              <a:t>là</a:t>
            </a:r>
            <a:r>
              <a:rPr lang="en-US" sz="2000" dirty="0" smtClean="0"/>
              <a:t> </a:t>
            </a:r>
            <a:r>
              <a:rPr lang="en-US" sz="2000" dirty="0" err="1" smtClean="0"/>
              <a:t>cấu</a:t>
            </a:r>
            <a:r>
              <a:rPr lang="en-US" sz="2000" dirty="0" smtClean="0"/>
              <a:t> </a:t>
            </a:r>
            <a:r>
              <a:rPr lang="en-US" sz="2000" dirty="0" err="1" smtClean="0"/>
              <a:t>trúc</a:t>
            </a:r>
            <a:r>
              <a:rPr lang="en-US" sz="2000" dirty="0" smtClean="0"/>
              <a:t> </a:t>
            </a:r>
            <a:r>
              <a:rPr lang="en-US" sz="2000" dirty="0" err="1" smtClean="0"/>
              <a:t>phân</a:t>
            </a:r>
            <a:r>
              <a:rPr lang="en-US" sz="2000" dirty="0" smtClean="0"/>
              <a:t> </a:t>
            </a:r>
            <a:r>
              <a:rPr lang="en-US" sz="2000" dirty="0" err="1" smtClean="0"/>
              <a:t>lớp</a:t>
            </a:r>
            <a:r>
              <a:rPr lang="en-US" sz="2000" dirty="0" smtClean="0"/>
              <a:t> (</a:t>
            </a:r>
            <a:r>
              <a:rPr lang="en-US" sz="2000" dirty="0" err="1" smtClean="0"/>
              <a:t>hierachical</a:t>
            </a:r>
            <a:r>
              <a:rPr lang="en-US" sz="2000" dirty="0" smtClean="0"/>
              <a:t> structure)?</a:t>
            </a:r>
          </a:p>
          <a:p>
            <a:pPr>
              <a:buNone/>
            </a:pPr>
            <a:r>
              <a:rPr lang="en-US" sz="2000" dirty="0" smtClean="0"/>
              <a:t>4- </a:t>
            </a:r>
            <a:r>
              <a:rPr lang="en-US" sz="2000" dirty="0" err="1" smtClean="0"/>
              <a:t>Hãy</a:t>
            </a:r>
            <a:r>
              <a:rPr lang="en-US" sz="2000" dirty="0" smtClean="0"/>
              <a:t> </a:t>
            </a:r>
            <a:r>
              <a:rPr lang="en-US" sz="2000" dirty="0" err="1" smtClean="0"/>
              <a:t>định</a:t>
            </a:r>
            <a:r>
              <a:rPr lang="en-US" sz="2000" dirty="0" smtClean="0"/>
              <a:t> </a:t>
            </a:r>
            <a:r>
              <a:rPr lang="en-US" sz="2000" dirty="0" err="1" smtClean="0"/>
              <a:t>nghĩa</a:t>
            </a:r>
            <a:r>
              <a:rPr lang="en-US" sz="2000" dirty="0" smtClean="0"/>
              <a:t> </a:t>
            </a:r>
            <a:r>
              <a:rPr lang="en-US" sz="2000" dirty="0" err="1" smtClean="0"/>
              <a:t>các</a:t>
            </a:r>
            <a:r>
              <a:rPr lang="en-US" sz="2000" dirty="0" smtClean="0"/>
              <a:t> </a:t>
            </a:r>
            <a:r>
              <a:rPr lang="en-US" sz="2000" dirty="0" err="1" smtClean="0"/>
              <a:t>khái</a:t>
            </a:r>
            <a:r>
              <a:rPr lang="en-US" sz="2000" dirty="0" smtClean="0"/>
              <a:t> </a:t>
            </a:r>
            <a:r>
              <a:rPr lang="en-US" sz="2000" dirty="0" err="1" smtClean="0"/>
              <a:t>niệm</a:t>
            </a:r>
            <a:r>
              <a:rPr lang="en-US" sz="2000" dirty="0" smtClean="0"/>
              <a:t> </a:t>
            </a:r>
            <a:r>
              <a:rPr lang="en-US" sz="2000" dirty="0" err="1" smtClean="0"/>
              <a:t>cơ</a:t>
            </a:r>
            <a:r>
              <a:rPr lang="en-US" sz="2000" dirty="0" smtClean="0"/>
              <a:t> </a:t>
            </a:r>
            <a:r>
              <a:rPr lang="en-US" sz="2000" dirty="0" err="1" smtClean="0"/>
              <a:t>bản</a:t>
            </a:r>
            <a:r>
              <a:rPr lang="en-US" sz="2000" dirty="0" smtClean="0"/>
              <a:t> </a:t>
            </a:r>
            <a:r>
              <a:rPr lang="en-US" sz="2000" dirty="0" err="1" smtClean="0"/>
              <a:t>liên</a:t>
            </a:r>
            <a:r>
              <a:rPr lang="en-US" sz="2000" dirty="0" smtClean="0"/>
              <a:t> </a:t>
            </a:r>
            <a:r>
              <a:rPr lang="en-US" sz="2000" dirty="0" err="1" smtClean="0"/>
              <a:t>quan</a:t>
            </a:r>
            <a:r>
              <a:rPr lang="en-US" sz="2000" dirty="0" smtClean="0"/>
              <a:t> </a:t>
            </a:r>
            <a:r>
              <a:rPr lang="en-US" sz="2000" dirty="0" err="1" smtClean="0"/>
              <a:t>đến</a:t>
            </a:r>
            <a:r>
              <a:rPr lang="en-US" sz="2000" dirty="0" smtClean="0"/>
              <a:t> </a:t>
            </a:r>
            <a:r>
              <a:rPr lang="en-US" sz="2000" dirty="0" err="1" smtClean="0"/>
              <a:t>cây</a:t>
            </a:r>
            <a:r>
              <a:rPr lang="en-US" sz="2000" dirty="0" smtClean="0"/>
              <a:t>: </a:t>
            </a:r>
            <a:r>
              <a:rPr lang="en-US" sz="2000" dirty="0" err="1" smtClean="0"/>
              <a:t>nút</a:t>
            </a:r>
            <a:r>
              <a:rPr lang="en-US" sz="2000" dirty="0" smtClean="0"/>
              <a:t>, </a:t>
            </a:r>
            <a:r>
              <a:rPr lang="en-US" sz="2000" dirty="0" err="1" smtClean="0"/>
              <a:t>cạnh</a:t>
            </a:r>
            <a:r>
              <a:rPr lang="en-US" sz="2000" dirty="0" smtClean="0"/>
              <a:t>, </a:t>
            </a:r>
            <a:r>
              <a:rPr lang="en-US" sz="2000" dirty="0" err="1" smtClean="0"/>
              <a:t>nút</a:t>
            </a:r>
            <a:r>
              <a:rPr lang="en-US" sz="2000" dirty="0" smtClean="0"/>
              <a:t> </a:t>
            </a:r>
            <a:r>
              <a:rPr lang="en-US" sz="2000" dirty="0" err="1" smtClean="0"/>
              <a:t>gốc</a:t>
            </a:r>
            <a:r>
              <a:rPr lang="en-US" sz="2000" dirty="0" smtClean="0"/>
              <a:t>, </a:t>
            </a:r>
            <a:r>
              <a:rPr lang="en-US" sz="2000" dirty="0" err="1" smtClean="0"/>
              <a:t>nút</a:t>
            </a:r>
            <a:r>
              <a:rPr lang="en-US" sz="2000" dirty="0" smtClean="0"/>
              <a:t> </a:t>
            </a:r>
            <a:r>
              <a:rPr lang="en-US" sz="2000" dirty="0" err="1" smtClean="0"/>
              <a:t>lá</a:t>
            </a:r>
            <a:r>
              <a:rPr lang="en-US" sz="2000" dirty="0" smtClean="0"/>
              <a:t>, </a:t>
            </a:r>
            <a:r>
              <a:rPr lang="en-US" sz="2000" dirty="0" err="1" smtClean="0"/>
              <a:t>nút</a:t>
            </a:r>
            <a:r>
              <a:rPr lang="en-US" sz="2000" dirty="0" smtClean="0"/>
              <a:t> </a:t>
            </a:r>
            <a:r>
              <a:rPr lang="en-US" sz="2000" dirty="0" err="1" smtClean="0"/>
              <a:t>trung</a:t>
            </a:r>
            <a:r>
              <a:rPr lang="en-US" sz="2000" dirty="0" smtClean="0"/>
              <a:t> </a:t>
            </a:r>
            <a:r>
              <a:rPr lang="en-US" sz="2000" dirty="0" err="1" smtClean="0"/>
              <a:t>gian</a:t>
            </a:r>
            <a:r>
              <a:rPr lang="en-US" sz="2000" dirty="0" smtClean="0"/>
              <a:t>, </a:t>
            </a:r>
            <a:r>
              <a:rPr lang="en-US" sz="2000" dirty="0" err="1" smtClean="0"/>
              <a:t>mức</a:t>
            </a:r>
            <a:r>
              <a:rPr lang="en-US" sz="2000" dirty="0" smtClean="0"/>
              <a:t> </a:t>
            </a:r>
            <a:r>
              <a:rPr lang="en-US" sz="2000" dirty="0" err="1" smtClean="0"/>
              <a:t>của</a:t>
            </a:r>
            <a:r>
              <a:rPr lang="en-US" sz="2000" dirty="0" smtClean="0"/>
              <a:t> </a:t>
            </a:r>
            <a:r>
              <a:rPr lang="en-US" sz="2000" dirty="0" err="1" smtClean="0"/>
              <a:t>nút</a:t>
            </a:r>
            <a:r>
              <a:rPr lang="en-US" sz="2000" dirty="0" smtClean="0"/>
              <a:t>, </a:t>
            </a:r>
            <a:r>
              <a:rPr lang="en-US" sz="2000" dirty="0" err="1" smtClean="0"/>
              <a:t>chiều</a:t>
            </a:r>
            <a:r>
              <a:rPr lang="en-US" sz="2000" dirty="0" smtClean="0"/>
              <a:t> </a:t>
            </a:r>
            <a:r>
              <a:rPr lang="en-US" sz="2000" dirty="0" err="1" smtClean="0"/>
              <a:t>cao</a:t>
            </a:r>
            <a:r>
              <a:rPr lang="en-US" sz="2000" dirty="0" smtClean="0"/>
              <a:t> </a:t>
            </a:r>
            <a:r>
              <a:rPr lang="en-US" sz="2000" dirty="0" err="1" smtClean="0"/>
              <a:t>của</a:t>
            </a:r>
            <a:r>
              <a:rPr lang="en-US" sz="2000" dirty="0" smtClean="0"/>
              <a:t> </a:t>
            </a:r>
            <a:r>
              <a:rPr lang="en-US" sz="2000" dirty="0" err="1" smtClean="0"/>
              <a:t>cây</a:t>
            </a:r>
            <a:r>
              <a:rPr lang="en-US" sz="2000" dirty="0" smtClean="0"/>
              <a:t>.</a:t>
            </a:r>
          </a:p>
          <a:p>
            <a:pPr>
              <a:buNone/>
            </a:pPr>
            <a:r>
              <a:rPr lang="en-US" sz="2000" dirty="0" smtClean="0"/>
              <a:t>5- </a:t>
            </a:r>
            <a:r>
              <a:rPr lang="en-US" sz="2000" dirty="0" err="1" smtClean="0"/>
              <a:t>Mô</a:t>
            </a:r>
            <a:r>
              <a:rPr lang="en-US" sz="2000" dirty="0" smtClean="0"/>
              <a:t> </a:t>
            </a:r>
            <a:r>
              <a:rPr lang="en-US" sz="2000" dirty="0" err="1" smtClean="0"/>
              <a:t>tả</a:t>
            </a:r>
            <a:r>
              <a:rPr lang="en-US" sz="2000" dirty="0" smtClean="0"/>
              <a:t> </a:t>
            </a:r>
            <a:r>
              <a:rPr lang="en-US" sz="2000" dirty="0" err="1" smtClean="0"/>
              <a:t>một</a:t>
            </a:r>
            <a:r>
              <a:rPr lang="en-US" sz="2000" dirty="0" smtClean="0"/>
              <a:t> </a:t>
            </a:r>
            <a:r>
              <a:rPr lang="en-US" sz="2000" dirty="0" err="1" smtClean="0"/>
              <a:t>nút</a:t>
            </a:r>
            <a:r>
              <a:rPr lang="en-US" sz="2000" dirty="0" smtClean="0"/>
              <a:t> </a:t>
            </a:r>
            <a:r>
              <a:rPr lang="en-US" sz="2000" dirty="0" err="1" smtClean="0"/>
              <a:t>trong</a:t>
            </a:r>
            <a:r>
              <a:rPr lang="en-US" sz="2000" dirty="0" smtClean="0"/>
              <a:t> </a:t>
            </a:r>
            <a:r>
              <a:rPr lang="en-US" sz="2000" dirty="0" err="1" smtClean="0"/>
              <a:t>cây</a:t>
            </a:r>
            <a:r>
              <a:rPr lang="en-US" sz="2000" dirty="0" smtClean="0"/>
              <a:t> </a:t>
            </a:r>
            <a:r>
              <a:rPr lang="en-US" sz="2000" dirty="0" err="1" smtClean="0"/>
              <a:t>bằng</a:t>
            </a:r>
            <a:r>
              <a:rPr lang="en-US" sz="2000" dirty="0" smtClean="0"/>
              <a:t> </a:t>
            </a:r>
            <a:r>
              <a:rPr lang="en-US" sz="2000" dirty="0" err="1" smtClean="0"/>
              <a:t>những</a:t>
            </a:r>
            <a:r>
              <a:rPr lang="en-US" sz="2000" dirty="0" smtClean="0"/>
              <a:t> </a:t>
            </a:r>
            <a:r>
              <a:rPr lang="en-US" sz="2000" dirty="0" err="1" smtClean="0"/>
              <a:t>gì</a:t>
            </a:r>
            <a:r>
              <a:rPr lang="en-US" sz="2000" dirty="0" smtClean="0"/>
              <a:t>?</a:t>
            </a:r>
          </a:p>
          <a:p>
            <a:pPr>
              <a:buNone/>
            </a:pPr>
            <a:r>
              <a:rPr lang="en-US" sz="2000" dirty="0" smtClean="0"/>
              <a:t>6- </a:t>
            </a:r>
            <a:r>
              <a:rPr lang="en-US" sz="2000" dirty="0" err="1" smtClean="0"/>
              <a:t>Với</a:t>
            </a:r>
            <a:r>
              <a:rPr lang="en-US" sz="2000" dirty="0" smtClean="0"/>
              <a:t> </a:t>
            </a:r>
            <a:r>
              <a:rPr lang="en-US" sz="2000" dirty="0" err="1" smtClean="0"/>
              <a:t>góc</a:t>
            </a:r>
            <a:r>
              <a:rPr lang="en-US" sz="2000" dirty="0" smtClean="0"/>
              <a:t> </a:t>
            </a:r>
            <a:r>
              <a:rPr lang="en-US" sz="2000" dirty="0" err="1" smtClean="0"/>
              <a:t>nhìn</a:t>
            </a:r>
            <a:r>
              <a:rPr lang="en-US" sz="2000" dirty="0" smtClean="0"/>
              <a:t> </a:t>
            </a:r>
            <a:r>
              <a:rPr lang="en-US" sz="2000" dirty="0" err="1" smtClean="0"/>
              <a:t>hiệu</a:t>
            </a:r>
            <a:r>
              <a:rPr lang="en-US" sz="2000" dirty="0" smtClean="0"/>
              <a:t> </a:t>
            </a:r>
            <a:r>
              <a:rPr lang="en-US" sz="2000" dirty="0" err="1" smtClean="0"/>
              <a:t>suất</a:t>
            </a:r>
            <a:r>
              <a:rPr lang="en-US" sz="2000" dirty="0" smtClean="0"/>
              <a:t>, </a:t>
            </a:r>
            <a:r>
              <a:rPr lang="en-US" sz="2000" dirty="0" err="1" smtClean="0"/>
              <a:t>chiều</a:t>
            </a:r>
            <a:r>
              <a:rPr lang="en-US" sz="2000" dirty="0" smtClean="0"/>
              <a:t> </a:t>
            </a:r>
            <a:r>
              <a:rPr lang="en-US" sz="2000" dirty="0" err="1" smtClean="0"/>
              <a:t>cao</a:t>
            </a:r>
            <a:r>
              <a:rPr lang="en-US" sz="2000" dirty="0" smtClean="0"/>
              <a:t> </a:t>
            </a:r>
            <a:r>
              <a:rPr lang="en-US" sz="2000" dirty="0" err="1" smtClean="0"/>
              <a:t>của</a:t>
            </a:r>
            <a:r>
              <a:rPr lang="en-US" sz="2000" dirty="0" smtClean="0"/>
              <a:t> </a:t>
            </a:r>
            <a:r>
              <a:rPr lang="en-US" sz="2000" dirty="0" err="1" smtClean="0"/>
              <a:t>cây</a:t>
            </a:r>
            <a:r>
              <a:rPr lang="en-US" sz="2000" dirty="0" smtClean="0"/>
              <a:t> </a:t>
            </a:r>
            <a:r>
              <a:rPr lang="en-US" sz="2000" dirty="0" err="1" smtClean="0"/>
              <a:t>có</a:t>
            </a:r>
            <a:r>
              <a:rPr lang="en-US" sz="2000" dirty="0" smtClean="0"/>
              <a:t> ý </a:t>
            </a:r>
            <a:r>
              <a:rPr lang="en-US" sz="2000" dirty="0" err="1" smtClean="0"/>
              <a:t>nghĩa</a:t>
            </a:r>
            <a:r>
              <a:rPr lang="en-US" sz="2000" dirty="0" smtClean="0"/>
              <a:t> </a:t>
            </a:r>
            <a:r>
              <a:rPr lang="en-US" sz="2000" dirty="0" err="1" smtClean="0"/>
              <a:t>gì</a:t>
            </a:r>
            <a:r>
              <a:rPr lang="en-US" sz="2000" dirty="0" smtClean="0"/>
              <a:t>?</a:t>
            </a:r>
          </a:p>
          <a:p>
            <a:pPr>
              <a:buNone/>
            </a:pPr>
            <a:r>
              <a:rPr lang="en-US" sz="2000" dirty="0" smtClean="0"/>
              <a:t>7- </a:t>
            </a:r>
            <a:r>
              <a:rPr lang="en-US" sz="2000" dirty="0" err="1" smtClean="0"/>
              <a:t>Với</a:t>
            </a:r>
            <a:r>
              <a:rPr lang="en-US" sz="2000" dirty="0" smtClean="0"/>
              <a:t> </a:t>
            </a:r>
            <a:r>
              <a:rPr lang="en-US" sz="2000" dirty="0" err="1" smtClean="0"/>
              <a:t>góc</a:t>
            </a:r>
            <a:r>
              <a:rPr lang="en-US" sz="2000" dirty="0" smtClean="0"/>
              <a:t> </a:t>
            </a:r>
            <a:r>
              <a:rPr lang="en-US" sz="2000" dirty="0" err="1" smtClean="0"/>
              <a:t>nhìn</a:t>
            </a:r>
            <a:r>
              <a:rPr lang="en-US" sz="2000" dirty="0" smtClean="0"/>
              <a:t> </a:t>
            </a:r>
            <a:r>
              <a:rPr lang="en-US" sz="2000" dirty="0" err="1" smtClean="0"/>
              <a:t>thực</a:t>
            </a:r>
            <a:r>
              <a:rPr lang="en-US" sz="2000" dirty="0" smtClean="0"/>
              <a:t> </a:t>
            </a:r>
            <a:r>
              <a:rPr lang="en-US" sz="2000" dirty="0" err="1" smtClean="0"/>
              <a:t>hành</a:t>
            </a:r>
            <a:r>
              <a:rPr lang="en-US" sz="2000" dirty="0" smtClean="0"/>
              <a:t>, </a:t>
            </a:r>
            <a:r>
              <a:rPr lang="en-US" sz="2000" dirty="0" err="1" smtClean="0"/>
              <a:t>mức</a:t>
            </a:r>
            <a:r>
              <a:rPr lang="en-US" sz="2000" dirty="0" smtClean="0"/>
              <a:t> </a:t>
            </a:r>
            <a:r>
              <a:rPr lang="en-US" sz="2000" dirty="0" err="1" smtClean="0"/>
              <a:t>độ</a:t>
            </a:r>
            <a:r>
              <a:rPr lang="en-US" sz="2000" dirty="0" smtClean="0"/>
              <a:t> </a:t>
            </a:r>
            <a:r>
              <a:rPr lang="en-US" sz="2000" dirty="0" err="1" smtClean="0"/>
              <a:t>phân</a:t>
            </a:r>
            <a:r>
              <a:rPr lang="en-US" sz="2000" dirty="0" smtClean="0"/>
              <a:t> </a:t>
            </a:r>
            <a:r>
              <a:rPr lang="en-US" sz="2000" dirty="0" err="1" smtClean="0"/>
              <a:t>nhánh</a:t>
            </a:r>
            <a:r>
              <a:rPr lang="en-US" sz="2000" dirty="0" smtClean="0"/>
              <a:t> </a:t>
            </a:r>
            <a:r>
              <a:rPr lang="en-US" sz="2000" dirty="0" err="1" smtClean="0"/>
              <a:t>của</a:t>
            </a:r>
            <a:r>
              <a:rPr lang="en-US" sz="2000" dirty="0" smtClean="0"/>
              <a:t> </a:t>
            </a:r>
            <a:r>
              <a:rPr lang="en-US" sz="2000" dirty="0" err="1" smtClean="0"/>
              <a:t>một</a:t>
            </a:r>
            <a:r>
              <a:rPr lang="en-US" sz="2000" dirty="0" smtClean="0"/>
              <a:t> </a:t>
            </a:r>
            <a:r>
              <a:rPr lang="en-US" sz="2000" dirty="0" err="1" smtClean="0"/>
              <a:t>nút</a:t>
            </a:r>
            <a:r>
              <a:rPr lang="en-US" sz="2000" dirty="0" smtClean="0"/>
              <a:t> (</a:t>
            </a:r>
            <a:r>
              <a:rPr lang="en-US" sz="2000" dirty="0" err="1" smtClean="0"/>
              <a:t>bậc</a:t>
            </a:r>
            <a:r>
              <a:rPr lang="en-US" sz="2000" dirty="0" smtClean="0"/>
              <a:t> </a:t>
            </a:r>
            <a:r>
              <a:rPr lang="en-US" sz="2000" dirty="0" err="1" smtClean="0"/>
              <a:t>của</a:t>
            </a:r>
            <a:r>
              <a:rPr lang="en-US" sz="2000" dirty="0" smtClean="0"/>
              <a:t> </a:t>
            </a:r>
            <a:r>
              <a:rPr lang="en-US" sz="2000" dirty="0" err="1" smtClean="0"/>
              <a:t>cây</a:t>
            </a:r>
            <a:r>
              <a:rPr lang="en-US" sz="2000" dirty="0" smtClean="0"/>
              <a:t>- </a:t>
            </a:r>
            <a:r>
              <a:rPr lang="en-US" sz="2000" dirty="0" err="1" smtClean="0"/>
              <a:t>cây</a:t>
            </a:r>
            <a:r>
              <a:rPr lang="en-US" sz="2000" dirty="0" smtClean="0"/>
              <a:t> n-</a:t>
            </a:r>
            <a:r>
              <a:rPr lang="en-US" sz="2000" dirty="0" err="1" smtClean="0"/>
              <a:t>phân</a:t>
            </a:r>
            <a:r>
              <a:rPr lang="en-US" sz="2000" dirty="0" smtClean="0"/>
              <a:t>) </a:t>
            </a:r>
            <a:r>
              <a:rPr lang="en-US" sz="2000" dirty="0" err="1" smtClean="0"/>
              <a:t>có</a:t>
            </a:r>
            <a:r>
              <a:rPr lang="en-US" sz="2000" dirty="0" smtClean="0"/>
              <a:t> ý </a:t>
            </a:r>
            <a:r>
              <a:rPr lang="en-US" sz="2000" dirty="0" err="1" smtClean="0"/>
              <a:t>nghĩa</a:t>
            </a:r>
            <a:r>
              <a:rPr lang="en-US" sz="2000" dirty="0" smtClean="0"/>
              <a:t> </a:t>
            </a:r>
            <a:r>
              <a:rPr lang="en-US" sz="2000" dirty="0" err="1" smtClean="0"/>
              <a:t>gì</a:t>
            </a:r>
            <a:r>
              <a:rPr lang="en-US" sz="2000" dirty="0" smtClean="0"/>
              <a:t>?</a:t>
            </a:r>
          </a:p>
          <a:p>
            <a:pPr>
              <a:buNone/>
            </a:pPr>
            <a:r>
              <a:rPr lang="en-US" sz="2000" dirty="0" smtClean="0"/>
              <a:t>8- </a:t>
            </a:r>
            <a:r>
              <a:rPr lang="en-US" sz="2000" dirty="0" err="1" smtClean="0"/>
              <a:t>Làm</a:t>
            </a:r>
            <a:r>
              <a:rPr lang="en-US" sz="2000" dirty="0" smtClean="0"/>
              <a:t> </a:t>
            </a:r>
            <a:r>
              <a:rPr lang="en-US" sz="2000" dirty="0" err="1" smtClean="0"/>
              <a:t>thế</a:t>
            </a:r>
            <a:r>
              <a:rPr lang="en-US" sz="2000" dirty="0" smtClean="0"/>
              <a:t> </a:t>
            </a:r>
            <a:r>
              <a:rPr lang="en-US" sz="2000" dirty="0" err="1" smtClean="0"/>
              <a:t>nào</a:t>
            </a:r>
            <a:r>
              <a:rPr lang="en-US" sz="2000" dirty="0" smtClean="0"/>
              <a:t> </a:t>
            </a:r>
            <a:r>
              <a:rPr lang="en-US" sz="2000" dirty="0" err="1" smtClean="0"/>
              <a:t>để</a:t>
            </a:r>
            <a:r>
              <a:rPr lang="en-US" sz="2000" dirty="0" smtClean="0"/>
              <a:t> </a:t>
            </a:r>
            <a:r>
              <a:rPr lang="en-US" sz="2000" dirty="0" err="1" smtClean="0"/>
              <a:t>cây</a:t>
            </a:r>
            <a:r>
              <a:rPr lang="en-US" sz="2000" dirty="0" smtClean="0"/>
              <a:t> </a:t>
            </a:r>
            <a:r>
              <a:rPr lang="en-US" sz="2000" dirty="0" err="1" smtClean="0"/>
              <a:t>nhị</a:t>
            </a:r>
            <a:r>
              <a:rPr lang="en-US" sz="2000" dirty="0" smtClean="0"/>
              <a:t> </a:t>
            </a:r>
            <a:r>
              <a:rPr lang="en-US" sz="2000" dirty="0" err="1" smtClean="0"/>
              <a:t>phân</a:t>
            </a:r>
            <a:r>
              <a:rPr lang="en-US" sz="2000" dirty="0" smtClean="0"/>
              <a:t> </a:t>
            </a:r>
            <a:r>
              <a:rPr lang="en-US" sz="2000" dirty="0" err="1" smtClean="0"/>
              <a:t>có</a:t>
            </a:r>
            <a:r>
              <a:rPr lang="en-US" sz="2000" dirty="0" smtClean="0"/>
              <a:t> </a:t>
            </a:r>
            <a:r>
              <a:rPr lang="en-US" sz="2000" dirty="0" err="1" smtClean="0"/>
              <a:t>thể</a:t>
            </a:r>
            <a:r>
              <a:rPr lang="en-US" sz="2000" dirty="0" smtClean="0"/>
              <a:t> </a:t>
            </a:r>
            <a:r>
              <a:rPr lang="en-US" sz="2000" dirty="0" err="1" smtClean="0"/>
              <a:t>biều</a:t>
            </a:r>
            <a:r>
              <a:rPr lang="en-US" sz="2000" dirty="0" smtClean="0"/>
              <a:t> </a:t>
            </a:r>
            <a:r>
              <a:rPr lang="en-US" sz="2000" dirty="0" err="1" smtClean="0"/>
              <a:t>diễn</a:t>
            </a:r>
            <a:r>
              <a:rPr lang="en-US" sz="2000" dirty="0" smtClean="0"/>
              <a:t> </a:t>
            </a:r>
            <a:r>
              <a:rPr lang="en-US" sz="2000" dirty="0" err="1" smtClean="0"/>
              <a:t>được</a:t>
            </a:r>
            <a:r>
              <a:rPr lang="en-US" sz="2000" dirty="0" smtClean="0"/>
              <a:t> </a:t>
            </a:r>
            <a:r>
              <a:rPr lang="en-US" sz="2000" dirty="0" err="1" smtClean="0"/>
              <a:t>cây</a:t>
            </a:r>
            <a:r>
              <a:rPr lang="en-US" sz="2000" dirty="0" smtClean="0"/>
              <a:t> n-</a:t>
            </a:r>
            <a:r>
              <a:rPr lang="en-US" sz="2000" dirty="0" err="1" smtClean="0"/>
              <a:t>phân</a:t>
            </a:r>
            <a:r>
              <a:rPr lang="en-US" sz="2000" dirty="0" smtClean="0"/>
              <a:t>?</a:t>
            </a:r>
          </a:p>
          <a:p>
            <a:pPr>
              <a:buNone/>
            </a:pPr>
            <a:r>
              <a:rPr lang="en-US" sz="2000" dirty="0" smtClean="0"/>
              <a:t>9- </a:t>
            </a:r>
            <a:r>
              <a:rPr lang="en-US" sz="2000" dirty="0" err="1" smtClean="0"/>
              <a:t>Duyệt</a:t>
            </a:r>
            <a:r>
              <a:rPr lang="en-US" sz="2000" dirty="0" smtClean="0"/>
              <a:t> </a:t>
            </a:r>
            <a:r>
              <a:rPr lang="en-US" sz="2000" dirty="0" err="1" smtClean="0"/>
              <a:t>cây</a:t>
            </a:r>
            <a:r>
              <a:rPr lang="en-US" sz="2000" dirty="0" smtClean="0"/>
              <a:t> </a:t>
            </a:r>
            <a:r>
              <a:rPr lang="en-US" sz="2000" dirty="0" err="1" smtClean="0"/>
              <a:t>là</a:t>
            </a:r>
            <a:r>
              <a:rPr lang="en-US" sz="2000" dirty="0" smtClean="0"/>
              <a:t> </a:t>
            </a:r>
            <a:r>
              <a:rPr lang="en-US" sz="2000" dirty="0" err="1" smtClean="0"/>
              <a:t>gì</a:t>
            </a:r>
            <a:r>
              <a:rPr lang="en-US" sz="2000" dirty="0" smtClean="0"/>
              <a:t>?</a:t>
            </a:r>
          </a:p>
          <a:p>
            <a:pPr>
              <a:buNone/>
            </a:pPr>
            <a:r>
              <a:rPr lang="en-US" sz="2000" dirty="0" smtClean="0"/>
              <a:t>10- </a:t>
            </a:r>
            <a:r>
              <a:rPr lang="en-US" sz="2000" dirty="0" err="1" smtClean="0"/>
              <a:t>Hãy</a:t>
            </a:r>
            <a:r>
              <a:rPr lang="en-US" sz="2000" dirty="0" smtClean="0"/>
              <a:t> </a:t>
            </a:r>
            <a:r>
              <a:rPr lang="en-US" sz="2000" dirty="0" err="1" smtClean="0"/>
              <a:t>vẽ</a:t>
            </a:r>
            <a:r>
              <a:rPr lang="en-US" sz="2000" dirty="0" smtClean="0"/>
              <a:t> 1 </a:t>
            </a:r>
            <a:r>
              <a:rPr lang="en-US" sz="2000" dirty="0" err="1" smtClean="0"/>
              <a:t>cây</a:t>
            </a:r>
            <a:r>
              <a:rPr lang="en-US" sz="2000" dirty="0" smtClean="0"/>
              <a:t> </a:t>
            </a:r>
            <a:r>
              <a:rPr lang="en-US" sz="2000" dirty="0" err="1" smtClean="0"/>
              <a:t>nhị</a:t>
            </a:r>
            <a:r>
              <a:rPr lang="en-US" sz="2000" dirty="0" smtClean="0"/>
              <a:t> </a:t>
            </a:r>
            <a:r>
              <a:rPr lang="en-US" sz="2000" dirty="0" err="1" smtClean="0"/>
              <a:t>phân</a:t>
            </a:r>
            <a:r>
              <a:rPr lang="en-US" sz="2000" dirty="0" smtClean="0"/>
              <a:t> </a:t>
            </a:r>
            <a:r>
              <a:rPr lang="en-US" sz="2000" dirty="0" err="1" smtClean="0"/>
              <a:t>tuỳ</a:t>
            </a:r>
            <a:r>
              <a:rPr lang="en-US" sz="2000" dirty="0" smtClean="0"/>
              <a:t> ý </a:t>
            </a:r>
            <a:r>
              <a:rPr lang="en-US" sz="2000" dirty="0" err="1" smtClean="0"/>
              <a:t>rồi</a:t>
            </a:r>
            <a:r>
              <a:rPr lang="en-US" sz="2000" dirty="0" smtClean="0"/>
              <a:t> </a:t>
            </a:r>
            <a:r>
              <a:rPr lang="en-US" sz="2000" dirty="0" err="1" smtClean="0"/>
              <a:t>cho</a:t>
            </a:r>
            <a:r>
              <a:rPr lang="en-US" sz="2000" dirty="0" smtClean="0"/>
              <a:t> </a:t>
            </a:r>
            <a:r>
              <a:rPr lang="en-US" sz="2000" dirty="0" err="1" smtClean="0"/>
              <a:t>kết</a:t>
            </a:r>
            <a:r>
              <a:rPr lang="en-US" sz="2000" dirty="0" smtClean="0"/>
              <a:t> </a:t>
            </a:r>
            <a:r>
              <a:rPr lang="en-US" sz="2000" dirty="0" err="1" smtClean="0"/>
              <a:t>quả</a:t>
            </a:r>
            <a:r>
              <a:rPr lang="en-US" sz="2000" dirty="0" smtClean="0"/>
              <a:t> </a:t>
            </a:r>
            <a:r>
              <a:rPr lang="en-US" sz="2000" dirty="0" err="1" smtClean="0"/>
              <a:t>của</a:t>
            </a:r>
            <a:r>
              <a:rPr lang="en-US" sz="2000" dirty="0" smtClean="0"/>
              <a:t> </a:t>
            </a:r>
            <a:r>
              <a:rPr lang="en-US" sz="2000" dirty="0" err="1" smtClean="0"/>
              <a:t>phép</a:t>
            </a:r>
            <a:r>
              <a:rPr lang="en-US" sz="2000" dirty="0" smtClean="0"/>
              <a:t> </a:t>
            </a:r>
            <a:r>
              <a:rPr lang="en-US" sz="2000" dirty="0" err="1" smtClean="0"/>
              <a:t>duyệt</a:t>
            </a:r>
            <a:r>
              <a:rPr lang="en-US" sz="2000" dirty="0" smtClean="0"/>
              <a:t> </a:t>
            </a:r>
            <a:r>
              <a:rPr lang="en-US" sz="2000" dirty="0" err="1" smtClean="0"/>
              <a:t>theo</a:t>
            </a:r>
            <a:r>
              <a:rPr lang="en-US" sz="2000" dirty="0" smtClean="0"/>
              <a:t> </a:t>
            </a:r>
            <a:r>
              <a:rPr lang="en-US" sz="2000" dirty="0" err="1" smtClean="0"/>
              <a:t>chiều</a:t>
            </a:r>
            <a:r>
              <a:rPr lang="en-US" sz="2000" dirty="0" smtClean="0"/>
              <a:t> </a:t>
            </a:r>
            <a:r>
              <a:rPr lang="en-US" sz="2000" dirty="0" err="1" smtClean="0"/>
              <a:t>rộng</a:t>
            </a:r>
            <a:r>
              <a:rPr lang="en-US" sz="2000" dirty="0" smtClean="0"/>
              <a:t>.</a:t>
            </a:r>
          </a:p>
          <a:p>
            <a:pPr>
              <a:buNone/>
            </a:pPr>
            <a:r>
              <a:rPr lang="en-US" sz="2000" dirty="0" smtClean="0"/>
              <a:t>11-  </a:t>
            </a:r>
            <a:r>
              <a:rPr lang="en-US" sz="2000" dirty="0" err="1" smtClean="0"/>
              <a:t>Hãy</a:t>
            </a:r>
            <a:r>
              <a:rPr lang="en-US" sz="2000" dirty="0" smtClean="0"/>
              <a:t> </a:t>
            </a:r>
            <a:r>
              <a:rPr lang="en-US" sz="2000" dirty="0" err="1" smtClean="0"/>
              <a:t>vẽ</a:t>
            </a:r>
            <a:r>
              <a:rPr lang="en-US" sz="2000" dirty="0" smtClean="0"/>
              <a:t> 1 </a:t>
            </a:r>
            <a:r>
              <a:rPr lang="en-US" sz="2000" dirty="0" err="1" smtClean="0"/>
              <a:t>cây</a:t>
            </a:r>
            <a:r>
              <a:rPr lang="en-US" sz="2000" dirty="0" smtClean="0"/>
              <a:t> </a:t>
            </a:r>
            <a:r>
              <a:rPr lang="en-US" sz="2000" dirty="0" err="1" smtClean="0"/>
              <a:t>nhị</a:t>
            </a:r>
            <a:r>
              <a:rPr lang="en-US" sz="2000" dirty="0" smtClean="0"/>
              <a:t> </a:t>
            </a:r>
            <a:r>
              <a:rPr lang="en-US" sz="2000" dirty="0" err="1" smtClean="0"/>
              <a:t>phân</a:t>
            </a:r>
            <a:r>
              <a:rPr lang="en-US" sz="2000" dirty="0" smtClean="0"/>
              <a:t> </a:t>
            </a:r>
            <a:r>
              <a:rPr lang="en-US" sz="2000" dirty="0" err="1" smtClean="0"/>
              <a:t>tuỳ</a:t>
            </a:r>
            <a:r>
              <a:rPr lang="en-US" sz="2000" dirty="0" smtClean="0"/>
              <a:t> ý </a:t>
            </a:r>
            <a:r>
              <a:rPr lang="en-US" sz="2000" dirty="0" err="1" smtClean="0"/>
              <a:t>rồi</a:t>
            </a:r>
            <a:r>
              <a:rPr lang="en-US" sz="2000" dirty="0" smtClean="0"/>
              <a:t> </a:t>
            </a:r>
            <a:r>
              <a:rPr lang="en-US" sz="2000" dirty="0" err="1" smtClean="0"/>
              <a:t>cho</a:t>
            </a:r>
            <a:r>
              <a:rPr lang="en-US" sz="2000" dirty="0" smtClean="0"/>
              <a:t> </a:t>
            </a:r>
            <a:r>
              <a:rPr lang="en-US" sz="2000" dirty="0" err="1" smtClean="0"/>
              <a:t>kết</a:t>
            </a:r>
            <a:r>
              <a:rPr lang="en-US" sz="2000" dirty="0" smtClean="0"/>
              <a:t> </a:t>
            </a:r>
            <a:r>
              <a:rPr lang="en-US" sz="2000" dirty="0" err="1" smtClean="0"/>
              <a:t>quả</a:t>
            </a:r>
            <a:r>
              <a:rPr lang="en-US" sz="2000" dirty="0" smtClean="0"/>
              <a:t> </a:t>
            </a:r>
            <a:r>
              <a:rPr lang="en-US" sz="2000" dirty="0" err="1" smtClean="0"/>
              <a:t>của</a:t>
            </a:r>
            <a:r>
              <a:rPr lang="en-US" sz="2000" dirty="0" smtClean="0"/>
              <a:t> </a:t>
            </a:r>
            <a:r>
              <a:rPr lang="en-US" sz="2000" dirty="0" err="1" smtClean="0"/>
              <a:t>phép</a:t>
            </a:r>
            <a:r>
              <a:rPr lang="en-US" sz="2000" dirty="0" smtClean="0"/>
              <a:t> </a:t>
            </a:r>
            <a:r>
              <a:rPr lang="en-US" sz="2000" dirty="0" err="1" smtClean="0"/>
              <a:t>duyệt</a:t>
            </a:r>
            <a:r>
              <a:rPr lang="en-US" sz="2000" dirty="0" smtClean="0"/>
              <a:t> </a:t>
            </a:r>
            <a:r>
              <a:rPr lang="en-US" sz="2000" dirty="0" err="1" smtClean="0"/>
              <a:t>theo</a:t>
            </a:r>
            <a:r>
              <a:rPr lang="en-US" sz="2000" dirty="0" smtClean="0"/>
              <a:t> </a:t>
            </a:r>
            <a:r>
              <a:rPr lang="en-US" sz="2000" dirty="0" err="1" smtClean="0"/>
              <a:t>chiều</a:t>
            </a:r>
            <a:r>
              <a:rPr lang="en-US" sz="2000" dirty="0" smtClean="0"/>
              <a:t> </a:t>
            </a:r>
            <a:r>
              <a:rPr lang="en-US" sz="2000" dirty="0" err="1" smtClean="0"/>
              <a:t>sâu</a:t>
            </a:r>
            <a:r>
              <a:rPr lang="en-US" sz="2000" dirty="0" smtClean="0"/>
              <a:t> </a:t>
            </a:r>
            <a:r>
              <a:rPr lang="en-US" sz="2000" dirty="0" err="1" smtClean="0"/>
              <a:t>theo</a:t>
            </a:r>
            <a:r>
              <a:rPr lang="en-US" sz="2000" dirty="0" smtClean="0"/>
              <a:t> </a:t>
            </a:r>
            <a:r>
              <a:rPr lang="en-US" sz="2000" dirty="0" err="1" smtClean="0"/>
              <a:t>thuật</a:t>
            </a:r>
            <a:r>
              <a:rPr lang="en-US" sz="2000" dirty="0" smtClean="0"/>
              <a:t> </a:t>
            </a:r>
            <a:r>
              <a:rPr lang="en-US" sz="2000" dirty="0" err="1" smtClean="0"/>
              <a:t>toán</a:t>
            </a:r>
            <a:r>
              <a:rPr lang="en-US" sz="2000" dirty="0" smtClean="0"/>
              <a:t> pre-order traversal.</a:t>
            </a:r>
          </a:p>
          <a:p>
            <a:pPr>
              <a:buNone/>
            </a:pPr>
            <a:r>
              <a:rPr lang="en-US" sz="2000" dirty="0" smtClean="0"/>
              <a:t>12-  </a:t>
            </a:r>
            <a:r>
              <a:rPr lang="en-US" sz="2000" dirty="0" err="1" smtClean="0"/>
              <a:t>Hãy</a:t>
            </a:r>
            <a:r>
              <a:rPr lang="en-US" sz="2000" dirty="0" smtClean="0"/>
              <a:t> </a:t>
            </a:r>
            <a:r>
              <a:rPr lang="en-US" sz="2000" dirty="0" err="1" smtClean="0"/>
              <a:t>vẽ</a:t>
            </a:r>
            <a:r>
              <a:rPr lang="en-US" sz="2000" dirty="0" smtClean="0"/>
              <a:t> 1 </a:t>
            </a:r>
            <a:r>
              <a:rPr lang="en-US" sz="2000" dirty="0" err="1" smtClean="0"/>
              <a:t>cây</a:t>
            </a:r>
            <a:r>
              <a:rPr lang="en-US" sz="2000" dirty="0" smtClean="0"/>
              <a:t> </a:t>
            </a:r>
            <a:r>
              <a:rPr lang="en-US" sz="2000" dirty="0" err="1" smtClean="0"/>
              <a:t>nhị</a:t>
            </a:r>
            <a:r>
              <a:rPr lang="en-US" sz="2000" dirty="0" smtClean="0"/>
              <a:t> </a:t>
            </a:r>
            <a:r>
              <a:rPr lang="en-US" sz="2000" dirty="0" err="1" smtClean="0"/>
              <a:t>phân</a:t>
            </a:r>
            <a:r>
              <a:rPr lang="en-US" sz="2000" dirty="0" smtClean="0"/>
              <a:t> </a:t>
            </a:r>
            <a:r>
              <a:rPr lang="en-US" sz="2000" dirty="0" err="1" smtClean="0"/>
              <a:t>tuỳ</a:t>
            </a:r>
            <a:r>
              <a:rPr lang="en-US" sz="2000" dirty="0" smtClean="0"/>
              <a:t> ý </a:t>
            </a:r>
            <a:r>
              <a:rPr lang="en-US" sz="2000" dirty="0" err="1" smtClean="0"/>
              <a:t>rồi</a:t>
            </a:r>
            <a:r>
              <a:rPr lang="en-US" sz="2000" dirty="0" smtClean="0"/>
              <a:t> </a:t>
            </a:r>
            <a:r>
              <a:rPr lang="en-US" sz="2000" dirty="0" err="1" smtClean="0"/>
              <a:t>cho</a:t>
            </a:r>
            <a:r>
              <a:rPr lang="en-US" sz="2000" dirty="0" smtClean="0"/>
              <a:t> </a:t>
            </a:r>
            <a:r>
              <a:rPr lang="en-US" sz="2000" dirty="0" err="1" smtClean="0"/>
              <a:t>kết</a:t>
            </a:r>
            <a:r>
              <a:rPr lang="en-US" sz="2000" dirty="0" smtClean="0"/>
              <a:t> </a:t>
            </a:r>
            <a:r>
              <a:rPr lang="en-US" sz="2000" dirty="0" err="1" smtClean="0"/>
              <a:t>quả</a:t>
            </a:r>
            <a:r>
              <a:rPr lang="en-US" sz="2000" dirty="0" smtClean="0"/>
              <a:t> </a:t>
            </a:r>
            <a:r>
              <a:rPr lang="en-US" sz="2000" dirty="0" err="1" smtClean="0"/>
              <a:t>của</a:t>
            </a:r>
            <a:r>
              <a:rPr lang="en-US" sz="2000" dirty="0" smtClean="0"/>
              <a:t> </a:t>
            </a:r>
            <a:r>
              <a:rPr lang="en-US" sz="2000" dirty="0" err="1" smtClean="0"/>
              <a:t>phép</a:t>
            </a:r>
            <a:r>
              <a:rPr lang="en-US" sz="2000" dirty="0" smtClean="0"/>
              <a:t> </a:t>
            </a:r>
            <a:r>
              <a:rPr lang="en-US" sz="2000" dirty="0" err="1" smtClean="0"/>
              <a:t>duyệt</a:t>
            </a:r>
            <a:r>
              <a:rPr lang="en-US" sz="2000" dirty="0" smtClean="0"/>
              <a:t> </a:t>
            </a:r>
            <a:r>
              <a:rPr lang="en-US" sz="2000" dirty="0" err="1" smtClean="0"/>
              <a:t>theo</a:t>
            </a:r>
            <a:r>
              <a:rPr lang="en-US" sz="2000" dirty="0" smtClean="0"/>
              <a:t> </a:t>
            </a:r>
            <a:r>
              <a:rPr lang="en-US" sz="2000" dirty="0" err="1" smtClean="0"/>
              <a:t>chiều</a:t>
            </a:r>
            <a:r>
              <a:rPr lang="en-US" sz="2000" dirty="0" smtClean="0"/>
              <a:t> </a:t>
            </a:r>
            <a:r>
              <a:rPr lang="en-US" sz="2000" dirty="0" err="1" smtClean="0"/>
              <a:t>sâu</a:t>
            </a:r>
            <a:r>
              <a:rPr lang="en-US" sz="2000" dirty="0" smtClean="0"/>
              <a:t> </a:t>
            </a:r>
            <a:r>
              <a:rPr lang="en-US" sz="2000" dirty="0" err="1" smtClean="0"/>
              <a:t>theo</a:t>
            </a:r>
            <a:r>
              <a:rPr lang="en-US" sz="2000" dirty="0" smtClean="0"/>
              <a:t> </a:t>
            </a:r>
            <a:r>
              <a:rPr lang="en-US" sz="2000" dirty="0" err="1" smtClean="0"/>
              <a:t>thuật</a:t>
            </a:r>
            <a:r>
              <a:rPr lang="en-US" sz="2000" dirty="0" smtClean="0"/>
              <a:t> </a:t>
            </a:r>
            <a:r>
              <a:rPr lang="en-US" sz="2000" dirty="0" err="1" smtClean="0"/>
              <a:t>toán</a:t>
            </a:r>
            <a:r>
              <a:rPr lang="en-US" sz="2000" dirty="0" smtClean="0"/>
              <a:t> in-order traversal.</a:t>
            </a:r>
          </a:p>
          <a:p>
            <a:pPr>
              <a:buNone/>
            </a:pPr>
            <a:r>
              <a:rPr lang="en-US" sz="2000" dirty="0" smtClean="0"/>
              <a:t>13-  </a:t>
            </a:r>
            <a:r>
              <a:rPr lang="en-US" sz="2000" dirty="0" err="1" smtClean="0"/>
              <a:t>Hãy</a:t>
            </a:r>
            <a:r>
              <a:rPr lang="en-US" sz="2000" dirty="0" smtClean="0"/>
              <a:t> </a:t>
            </a:r>
            <a:r>
              <a:rPr lang="en-US" sz="2000" dirty="0" err="1" smtClean="0"/>
              <a:t>vẽ</a:t>
            </a:r>
            <a:r>
              <a:rPr lang="en-US" sz="2000" dirty="0" smtClean="0"/>
              <a:t> 1 </a:t>
            </a:r>
            <a:r>
              <a:rPr lang="en-US" sz="2000" dirty="0" err="1" smtClean="0"/>
              <a:t>cây</a:t>
            </a:r>
            <a:r>
              <a:rPr lang="en-US" sz="2000" dirty="0" smtClean="0"/>
              <a:t> </a:t>
            </a:r>
            <a:r>
              <a:rPr lang="en-US" sz="2000" dirty="0" err="1" smtClean="0"/>
              <a:t>nhị</a:t>
            </a:r>
            <a:r>
              <a:rPr lang="en-US" sz="2000" dirty="0" smtClean="0"/>
              <a:t> </a:t>
            </a:r>
            <a:r>
              <a:rPr lang="en-US" sz="2000" dirty="0" err="1" smtClean="0"/>
              <a:t>phân</a:t>
            </a:r>
            <a:r>
              <a:rPr lang="en-US" sz="2000" dirty="0" smtClean="0"/>
              <a:t> </a:t>
            </a:r>
            <a:r>
              <a:rPr lang="en-US" sz="2000" dirty="0" err="1" smtClean="0"/>
              <a:t>tuỳ</a:t>
            </a:r>
            <a:r>
              <a:rPr lang="en-US" sz="2000" dirty="0" smtClean="0"/>
              <a:t> ý </a:t>
            </a:r>
            <a:r>
              <a:rPr lang="en-US" sz="2000" dirty="0" err="1" smtClean="0"/>
              <a:t>rồi</a:t>
            </a:r>
            <a:r>
              <a:rPr lang="en-US" sz="2000" dirty="0" smtClean="0"/>
              <a:t> </a:t>
            </a:r>
            <a:r>
              <a:rPr lang="en-US" sz="2000" dirty="0" err="1" smtClean="0"/>
              <a:t>cho</a:t>
            </a:r>
            <a:r>
              <a:rPr lang="en-US" sz="2000" dirty="0" smtClean="0"/>
              <a:t> </a:t>
            </a:r>
            <a:r>
              <a:rPr lang="en-US" sz="2000" dirty="0" err="1" smtClean="0"/>
              <a:t>kết</a:t>
            </a:r>
            <a:r>
              <a:rPr lang="en-US" sz="2000" dirty="0" smtClean="0"/>
              <a:t> </a:t>
            </a:r>
            <a:r>
              <a:rPr lang="en-US" sz="2000" dirty="0" err="1" smtClean="0"/>
              <a:t>quả</a:t>
            </a:r>
            <a:r>
              <a:rPr lang="en-US" sz="2000" dirty="0" smtClean="0"/>
              <a:t> </a:t>
            </a:r>
            <a:r>
              <a:rPr lang="en-US" sz="2000" dirty="0" err="1" smtClean="0"/>
              <a:t>của</a:t>
            </a:r>
            <a:r>
              <a:rPr lang="en-US" sz="2000" dirty="0" smtClean="0"/>
              <a:t> </a:t>
            </a:r>
            <a:r>
              <a:rPr lang="en-US" sz="2000" dirty="0" err="1" smtClean="0"/>
              <a:t>phép</a:t>
            </a:r>
            <a:r>
              <a:rPr lang="en-US" sz="2000" dirty="0" smtClean="0"/>
              <a:t> </a:t>
            </a:r>
            <a:r>
              <a:rPr lang="en-US" sz="2000" dirty="0" err="1" smtClean="0"/>
              <a:t>duyệt</a:t>
            </a:r>
            <a:r>
              <a:rPr lang="en-US" sz="2000" dirty="0" smtClean="0"/>
              <a:t> </a:t>
            </a:r>
            <a:r>
              <a:rPr lang="en-US" sz="2000" dirty="0" err="1" smtClean="0"/>
              <a:t>theo</a:t>
            </a:r>
            <a:r>
              <a:rPr lang="en-US" sz="2000" dirty="0" smtClean="0"/>
              <a:t> </a:t>
            </a:r>
            <a:r>
              <a:rPr lang="en-US" sz="2000" dirty="0" err="1" smtClean="0"/>
              <a:t>chiều</a:t>
            </a:r>
            <a:r>
              <a:rPr lang="en-US" sz="2000" dirty="0" smtClean="0"/>
              <a:t> </a:t>
            </a:r>
            <a:r>
              <a:rPr lang="en-US" sz="2000" dirty="0" err="1" smtClean="0"/>
              <a:t>sâu</a:t>
            </a:r>
            <a:r>
              <a:rPr lang="en-US" sz="2000" dirty="0" smtClean="0"/>
              <a:t> </a:t>
            </a:r>
            <a:r>
              <a:rPr lang="en-US" sz="2000" dirty="0" err="1" smtClean="0"/>
              <a:t>theo</a:t>
            </a:r>
            <a:r>
              <a:rPr lang="en-US" sz="2000" dirty="0" smtClean="0"/>
              <a:t> </a:t>
            </a:r>
            <a:r>
              <a:rPr lang="en-US" sz="2000" dirty="0" err="1" smtClean="0"/>
              <a:t>thuật</a:t>
            </a:r>
            <a:r>
              <a:rPr lang="en-US" sz="2000" dirty="0" smtClean="0"/>
              <a:t> </a:t>
            </a:r>
            <a:r>
              <a:rPr lang="en-US" sz="2000" dirty="0" err="1" smtClean="0"/>
              <a:t>toán</a:t>
            </a:r>
            <a:r>
              <a:rPr lang="en-US" sz="2000" dirty="0" smtClean="0"/>
              <a:t> post-order traversal.</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lstStyle/>
          <a:p>
            <a:r>
              <a:rPr lang="en-US" smtClean="0"/>
              <a:t>Next part: Binary Search Trees</a:t>
            </a:r>
            <a:endParaRPr lang="en-US"/>
          </a:p>
        </p:txBody>
      </p:sp>
      <p:sp>
        <p:nvSpPr>
          <p:cNvPr id="4" name="Slide Number Placeholder 3"/>
          <p:cNvSpPr>
            <a:spLocks noGrp="1"/>
          </p:cNvSpPr>
          <p:nvPr>
            <p:ph type="sldNum" sz="quarter" idx="10"/>
          </p:nvPr>
        </p:nvSpPr>
        <p:spPr/>
        <p:txBody>
          <a:bodyPr/>
          <a:lstStyle/>
          <a:p>
            <a:pPr>
              <a:defRPr/>
            </a:pPr>
            <a:r>
              <a:rPr lang="en-US" smtClean="0"/>
              <a:t> </a:t>
            </a:r>
            <a:fld id="{0AEDEB2A-EB67-4CBF-8C4A-234CD959EE50}" type="slidenum">
              <a:rPr lang="en-US" smtClean="0"/>
              <a:pPr>
                <a:defRPr/>
              </a:pPr>
              <a:t>43</a:t>
            </a:fld>
            <a:endParaRPr lang="en-US"/>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Contents (from textbook)</a:t>
            </a:r>
            <a:endParaRPr lang="en-US"/>
          </a:p>
        </p:txBody>
      </p:sp>
      <p:sp>
        <p:nvSpPr>
          <p:cNvPr id="3" name="Content Placeholder 2"/>
          <p:cNvSpPr>
            <a:spLocks noGrp="1"/>
          </p:cNvSpPr>
          <p:nvPr>
            <p:ph idx="1"/>
          </p:nvPr>
        </p:nvSpPr>
        <p:spPr>
          <a:xfrm>
            <a:off x="228600" y="1798637"/>
            <a:ext cx="8686800" cy="4525963"/>
          </a:xfrm>
        </p:spPr>
        <p:txBody>
          <a:bodyPr>
            <a:normAutofit fontScale="92500" lnSpcReduction="20000"/>
          </a:bodyPr>
          <a:lstStyle/>
          <a:p>
            <a:r>
              <a:rPr lang="en-US" dirty="0" smtClean="0"/>
              <a:t>11.1 Binary Search Trees   -   460</a:t>
            </a:r>
          </a:p>
          <a:p>
            <a:r>
              <a:rPr lang="en-US" dirty="0" smtClean="0"/>
              <a:t>11.1.1 Searching Within a Binary Search Tree  -  461</a:t>
            </a:r>
          </a:p>
          <a:p>
            <a:r>
              <a:rPr lang="en-US" dirty="0" smtClean="0"/>
              <a:t>11.1.2 Insertions and Deletions   - 463</a:t>
            </a:r>
          </a:p>
          <a:p>
            <a:r>
              <a:rPr lang="en-US" dirty="0" smtClean="0"/>
              <a:t>11.2 Balanced Search Trees   -  472</a:t>
            </a:r>
          </a:p>
          <a:p>
            <a:r>
              <a:rPr lang="en-US" dirty="0" smtClean="0"/>
              <a:t>11.3 AVL Trees   -  479</a:t>
            </a:r>
          </a:p>
          <a:p>
            <a:pPr>
              <a:buNone/>
            </a:pPr>
            <a:endParaRPr lang="en-US" dirty="0" smtClean="0"/>
          </a:p>
          <a:p>
            <a:r>
              <a:rPr lang="en-US" dirty="0" smtClean="0"/>
              <a:t>9.3 Heaps   -  370</a:t>
            </a:r>
          </a:p>
          <a:p>
            <a:r>
              <a:rPr lang="en-US" dirty="0" smtClean="0"/>
              <a:t>9.3.1 The Heap Data Structure  -  370</a:t>
            </a:r>
          </a:p>
          <a:p>
            <a:r>
              <a:rPr lang="en-US" dirty="0" smtClean="0"/>
              <a:t>9.3.2 Implementing a Priority Queue with a Heap  -  372</a:t>
            </a:r>
            <a:endParaRPr lang="en-US" dirty="0"/>
          </a:p>
        </p:txBody>
      </p:sp>
      <p:sp>
        <p:nvSpPr>
          <p:cNvPr id="4" name="Rectangle 3"/>
          <p:cNvSpPr/>
          <p:nvPr/>
        </p:nvSpPr>
        <p:spPr>
          <a:xfrm>
            <a:off x="381000" y="1295400"/>
            <a:ext cx="6248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Part 2: Binary Search Trees</a:t>
            </a:r>
            <a:endParaRPr lang="en-US" sz="3600" dirty="0"/>
          </a:p>
        </p:txBody>
      </p:sp>
      <p:sp>
        <p:nvSpPr>
          <p:cNvPr id="5" name="Rectangle 4"/>
          <p:cNvSpPr/>
          <p:nvPr/>
        </p:nvSpPr>
        <p:spPr>
          <a:xfrm>
            <a:off x="304800" y="4038600"/>
            <a:ext cx="3886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t>Part 3: Heaps</a:t>
            </a:r>
            <a:endParaRPr lang="en-US" sz="36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smtClean="0"/>
              <a:t>Chapter 6</a:t>
            </a:r>
            <a:br>
              <a:rPr lang="en-US" b="1" smtClean="0"/>
            </a:br>
            <a:r>
              <a:rPr lang="en-US" b="1" smtClean="0"/>
              <a:t>Part 1: Trees and </a:t>
            </a:r>
            <a:br>
              <a:rPr lang="en-US" b="1" smtClean="0"/>
            </a:br>
            <a:r>
              <a:rPr lang="en-US" smtClean="0"/>
              <a:t>General </a:t>
            </a:r>
            <a:r>
              <a:rPr lang="en-US" b="1" smtClean="0"/>
              <a:t>Binary Trees</a:t>
            </a:r>
            <a:endParaRPr lang="en-US" b="1"/>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Objectives</a:t>
            </a:r>
            <a:endParaRPr lang="en-US"/>
          </a:p>
        </p:txBody>
      </p:sp>
      <p:sp>
        <p:nvSpPr>
          <p:cNvPr id="3" name="Content Placeholder 2"/>
          <p:cNvSpPr>
            <a:spLocks noGrp="1"/>
          </p:cNvSpPr>
          <p:nvPr>
            <p:ph idx="1"/>
          </p:nvPr>
        </p:nvSpPr>
        <p:spPr/>
        <p:txBody>
          <a:bodyPr>
            <a:normAutofit fontScale="85000" lnSpcReduction="20000"/>
          </a:bodyPr>
          <a:lstStyle/>
          <a:p>
            <a:r>
              <a:rPr lang="en-US" dirty="0" smtClean="0"/>
              <a:t>What is tree?</a:t>
            </a:r>
          </a:p>
          <a:p>
            <a:r>
              <a:rPr lang="en-US" dirty="0" smtClean="0"/>
              <a:t>What are tree’s properties? </a:t>
            </a:r>
          </a:p>
          <a:p>
            <a:r>
              <a:rPr lang="en-US" dirty="0" smtClean="0"/>
              <a:t>How to describe a node?</a:t>
            </a:r>
          </a:p>
          <a:p>
            <a:r>
              <a:rPr lang="en-US" dirty="0" smtClean="0"/>
              <a:t>How to manager a tree?</a:t>
            </a:r>
          </a:p>
          <a:p>
            <a:r>
              <a:rPr lang="en-US" dirty="0" smtClean="0"/>
              <a:t>How to used binary tree instead of n-</a:t>
            </a:r>
            <a:r>
              <a:rPr lang="en-US" dirty="0" err="1" smtClean="0"/>
              <a:t>ary</a:t>
            </a:r>
            <a:r>
              <a:rPr lang="en-US" dirty="0" smtClean="0"/>
              <a:t> tree</a:t>
            </a:r>
          </a:p>
          <a:p>
            <a:r>
              <a:rPr lang="en-US" dirty="0" smtClean="0"/>
              <a:t>Algorithms:</a:t>
            </a:r>
          </a:p>
          <a:p>
            <a:pPr lvl="1"/>
            <a:r>
              <a:rPr lang="en-US" dirty="0" smtClean="0"/>
              <a:t>Add new node</a:t>
            </a:r>
          </a:p>
          <a:p>
            <a:pPr lvl="1"/>
            <a:r>
              <a:rPr lang="en-US" dirty="0" smtClean="0"/>
              <a:t>Traversals and applications:</a:t>
            </a:r>
          </a:p>
          <a:p>
            <a:pPr lvl="2"/>
            <a:r>
              <a:rPr lang="en-US" dirty="0" smtClean="0"/>
              <a:t>Getting minimum, maximum value stored in a binary tree</a:t>
            </a:r>
          </a:p>
          <a:p>
            <a:pPr lvl="2"/>
            <a:r>
              <a:rPr lang="en-US" dirty="0" smtClean="0"/>
              <a:t>Getting tree’s height</a:t>
            </a:r>
          </a:p>
          <a:p>
            <a:pPr lvl="2"/>
            <a:r>
              <a:rPr lang="en-US" dirty="0" smtClean="0"/>
              <a:t>Searching a specific data</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General Trees: Definitions</a:t>
            </a:r>
            <a:endParaRPr lang="en-US" b="1"/>
          </a:p>
        </p:txBody>
      </p:sp>
      <p:sp>
        <p:nvSpPr>
          <p:cNvPr id="3" name="Content Placeholder 2"/>
          <p:cNvSpPr>
            <a:spLocks noGrp="1"/>
          </p:cNvSpPr>
          <p:nvPr>
            <p:ph idx="1"/>
          </p:nvPr>
        </p:nvSpPr>
        <p:spPr>
          <a:xfrm>
            <a:off x="457200" y="1600200"/>
            <a:ext cx="8229600" cy="1219199"/>
          </a:xfrm>
        </p:spPr>
        <p:txBody>
          <a:bodyPr>
            <a:normAutofit fontScale="62500" lnSpcReduction="20000"/>
          </a:bodyPr>
          <a:lstStyle/>
          <a:p>
            <a:r>
              <a:rPr lang="en-US" dirty="0" smtClean="0"/>
              <a:t>A </a:t>
            </a:r>
            <a:r>
              <a:rPr lang="en-US" b="1" dirty="0" smtClean="0"/>
              <a:t>tree</a:t>
            </a:r>
            <a:r>
              <a:rPr lang="en-US" dirty="0" smtClean="0"/>
              <a:t> is a data type that consists of </a:t>
            </a:r>
            <a:r>
              <a:rPr lang="en-US" b="1" dirty="0" smtClean="0"/>
              <a:t>nodes</a:t>
            </a:r>
            <a:r>
              <a:rPr lang="en-US" dirty="0" smtClean="0"/>
              <a:t> and </a:t>
            </a:r>
            <a:r>
              <a:rPr lang="en-US" b="1" dirty="0" smtClean="0"/>
              <a:t>arcs (edges)</a:t>
            </a:r>
          </a:p>
          <a:p>
            <a:r>
              <a:rPr lang="en-US" dirty="0" smtClean="0"/>
              <a:t>These trees are depicted upside down with the root</a:t>
            </a:r>
            <a:r>
              <a:rPr lang="en-US" i="1" dirty="0" smtClean="0"/>
              <a:t> </a:t>
            </a:r>
            <a:r>
              <a:rPr lang="en-US" dirty="0" smtClean="0"/>
              <a:t>at the top and the </a:t>
            </a:r>
            <a:r>
              <a:rPr lang="en-US" b="1" dirty="0" smtClean="0"/>
              <a:t>leaves</a:t>
            </a:r>
            <a:r>
              <a:rPr lang="en-US" i="1" dirty="0" smtClean="0"/>
              <a:t> </a:t>
            </a:r>
            <a:r>
              <a:rPr lang="en-US" dirty="0" smtClean="0"/>
              <a:t>(</a:t>
            </a:r>
            <a:r>
              <a:rPr lang="en-US" b="1" dirty="0" smtClean="0"/>
              <a:t>terminal nodes</a:t>
            </a:r>
            <a:r>
              <a:rPr lang="en-US" dirty="0" smtClean="0"/>
              <a:t>) at the bottom</a:t>
            </a:r>
          </a:p>
          <a:p>
            <a:r>
              <a:rPr lang="en-US" dirty="0" smtClean="0"/>
              <a:t>A tree can be managed using the reference </a:t>
            </a:r>
            <a:r>
              <a:rPr lang="en-US" b="1" dirty="0" smtClean="0">
                <a:solidFill>
                  <a:srgbClr val="FF0000"/>
                </a:solidFill>
              </a:rPr>
              <a:t>root</a:t>
            </a:r>
            <a:endParaRPr lang="en-US" dirty="0" smtClean="0">
              <a:solidFill>
                <a:srgbClr val="FF0000"/>
              </a:solidFill>
            </a:endParaRPr>
          </a:p>
          <a:p>
            <a:endParaRPr lang="en-US" dirty="0"/>
          </a:p>
        </p:txBody>
      </p:sp>
      <p:pic>
        <p:nvPicPr>
          <p:cNvPr id="4" name="Picture 6"/>
          <p:cNvPicPr>
            <a:picLocks noChangeAspect="1" noChangeArrowheads="1"/>
          </p:cNvPicPr>
          <p:nvPr/>
        </p:nvPicPr>
        <p:blipFill>
          <a:blip r:embed="rId2" cstate="print"/>
          <a:srcRect/>
          <a:stretch>
            <a:fillRect/>
          </a:stretch>
        </p:blipFill>
        <p:spPr bwMode="auto">
          <a:xfrm>
            <a:off x="457200" y="3125788"/>
            <a:ext cx="6151563" cy="3427412"/>
          </a:xfrm>
          <a:prstGeom prst="rect">
            <a:avLst/>
          </a:prstGeom>
          <a:noFill/>
          <a:ln w="9525">
            <a:noFill/>
            <a:miter lim="800000"/>
            <a:headEnd/>
            <a:tailEnd/>
          </a:ln>
        </p:spPr>
      </p:pic>
      <p:sp>
        <p:nvSpPr>
          <p:cNvPr id="5" name="Rectangle 4"/>
          <p:cNvSpPr/>
          <p:nvPr/>
        </p:nvSpPr>
        <p:spPr>
          <a:xfrm>
            <a:off x="6781800" y="3600271"/>
            <a:ext cx="2057400" cy="1200329"/>
          </a:xfrm>
          <a:prstGeom prst="rect">
            <a:avLst/>
          </a:prstGeom>
          <a:ln>
            <a:solidFill>
              <a:srgbClr val="0000CC"/>
            </a:solidFill>
          </a:ln>
        </p:spPr>
        <p:txBody>
          <a:bodyPr wrap="square">
            <a:spAutoFit/>
          </a:bodyPr>
          <a:lstStyle/>
          <a:p>
            <a:r>
              <a:rPr lang="en-US" smtClean="0"/>
              <a:t>The </a:t>
            </a:r>
            <a:r>
              <a:rPr lang="en-US" b="1" smtClean="0">
                <a:solidFill>
                  <a:srgbClr val="FF0000"/>
                </a:solidFill>
              </a:rPr>
              <a:t>root</a:t>
            </a:r>
            <a:r>
              <a:rPr lang="en-US" smtClean="0"/>
              <a:t> is a node that has no parent; it can have only child nodes</a:t>
            </a:r>
            <a:endParaRPr lang="en-US"/>
          </a:p>
        </p:txBody>
      </p:sp>
      <p:sp>
        <p:nvSpPr>
          <p:cNvPr id="6" name="Rectangle 5"/>
          <p:cNvSpPr/>
          <p:nvPr/>
        </p:nvSpPr>
        <p:spPr>
          <a:xfrm>
            <a:off x="6781800" y="4791670"/>
            <a:ext cx="2057400" cy="923330"/>
          </a:xfrm>
          <a:prstGeom prst="rect">
            <a:avLst/>
          </a:prstGeom>
          <a:ln>
            <a:solidFill>
              <a:srgbClr val="0000CC"/>
            </a:solidFill>
          </a:ln>
        </p:spPr>
        <p:txBody>
          <a:bodyPr wrap="square">
            <a:spAutoFit/>
          </a:bodyPr>
          <a:lstStyle/>
          <a:p>
            <a:r>
              <a:rPr lang="en-US" b="1" u="sng" smtClean="0">
                <a:solidFill>
                  <a:srgbClr val="FF0000"/>
                </a:solidFill>
              </a:rPr>
              <a:t>Leaves</a:t>
            </a:r>
            <a:r>
              <a:rPr lang="en-US" smtClean="0"/>
              <a:t> have no children (their children are null)</a:t>
            </a:r>
            <a:endParaRPr lang="en-US" b="1" smtClean="0"/>
          </a:p>
        </p:txBody>
      </p:sp>
      <p:sp>
        <p:nvSpPr>
          <p:cNvPr id="7" name="Rectangle 6"/>
          <p:cNvSpPr/>
          <p:nvPr/>
        </p:nvSpPr>
        <p:spPr>
          <a:xfrm>
            <a:off x="6781800" y="5706070"/>
            <a:ext cx="2057400" cy="923330"/>
          </a:xfrm>
          <a:prstGeom prst="rect">
            <a:avLst/>
          </a:prstGeom>
          <a:ln>
            <a:solidFill>
              <a:srgbClr val="0000CC"/>
            </a:solidFill>
          </a:ln>
        </p:spPr>
        <p:txBody>
          <a:bodyPr wrap="square">
            <a:spAutoFit/>
          </a:bodyPr>
          <a:lstStyle/>
          <a:p>
            <a:r>
              <a:rPr lang="en-US" b="1" u="sng" dirty="0" smtClean="0">
                <a:solidFill>
                  <a:srgbClr val="FF0000"/>
                </a:solidFill>
              </a:rPr>
              <a:t>Non-terminal:</a:t>
            </a:r>
            <a:r>
              <a:rPr lang="en-US" dirty="0" smtClean="0"/>
              <a:t> Node having at least one child</a:t>
            </a:r>
            <a:endParaRPr lang="en-US" b="1" dirty="0" smtClean="0"/>
          </a:p>
        </p:txBody>
      </p:sp>
      <p:sp>
        <p:nvSpPr>
          <p:cNvPr id="8" name="Rectangle 7"/>
          <p:cNvSpPr/>
          <p:nvPr/>
        </p:nvSpPr>
        <p:spPr>
          <a:xfrm>
            <a:off x="6781800" y="2381071"/>
            <a:ext cx="2057400" cy="1200329"/>
          </a:xfrm>
          <a:prstGeom prst="rect">
            <a:avLst/>
          </a:prstGeom>
          <a:ln>
            <a:solidFill>
              <a:srgbClr val="0000CC"/>
            </a:solidFill>
          </a:ln>
        </p:spPr>
        <p:txBody>
          <a:bodyPr wrap="square">
            <a:spAutoFit/>
          </a:bodyPr>
          <a:lstStyle/>
          <a:p>
            <a:r>
              <a:rPr lang="en-US" b="1" dirty="0" smtClean="0">
                <a:solidFill>
                  <a:srgbClr val="FF0000"/>
                </a:solidFill>
              </a:rPr>
              <a:t>An arc </a:t>
            </a:r>
            <a:r>
              <a:rPr lang="en-US" dirty="0" smtClean="0"/>
              <a:t>describes</a:t>
            </a:r>
            <a:r>
              <a:rPr lang="en-US" b="1" dirty="0" smtClean="0"/>
              <a:t> the </a:t>
            </a:r>
            <a:r>
              <a:rPr lang="en-US" b="1" dirty="0" smtClean="0">
                <a:solidFill>
                  <a:srgbClr val="FF0000"/>
                </a:solidFill>
              </a:rPr>
              <a:t>father-</a:t>
            </a:r>
            <a:r>
              <a:rPr lang="en-US" b="1" dirty="0" smtClean="0">
                <a:solidFill>
                  <a:srgbClr val="0000CC"/>
                </a:solidFill>
              </a:rPr>
              <a:t>child</a:t>
            </a:r>
            <a:r>
              <a:rPr lang="en-US" b="1" dirty="0" smtClean="0"/>
              <a:t> relation </a:t>
            </a:r>
            <a:r>
              <a:rPr lang="en-US" dirty="0" smtClean="0"/>
              <a:t>between 2 nodes</a:t>
            </a:r>
            <a:endParaRPr lang="en-US" dirty="0"/>
          </a:p>
        </p:txBody>
      </p:sp>
      <p:cxnSp>
        <p:nvCxnSpPr>
          <p:cNvPr id="11" name="Straight Arrow Connector 10"/>
          <p:cNvCxnSpPr/>
          <p:nvPr/>
        </p:nvCxnSpPr>
        <p:spPr>
          <a:xfrm rot="10800000" flipV="1">
            <a:off x="4876800" y="2895600"/>
            <a:ext cx="2362200" cy="1524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flipV="1">
            <a:off x="5943600" y="2971800"/>
            <a:ext cx="2057400" cy="19050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General Trees: Definitions</a:t>
            </a:r>
            <a:endParaRPr lang="en-US" b="1"/>
          </a:p>
        </p:txBody>
      </p:sp>
      <p:sp>
        <p:nvSpPr>
          <p:cNvPr id="3" name="Content Placeholder 2"/>
          <p:cNvSpPr>
            <a:spLocks noGrp="1"/>
          </p:cNvSpPr>
          <p:nvPr>
            <p:ph idx="1"/>
          </p:nvPr>
        </p:nvSpPr>
        <p:spPr>
          <a:xfrm>
            <a:off x="457200" y="1600200"/>
            <a:ext cx="8229600" cy="1219199"/>
          </a:xfrm>
        </p:spPr>
        <p:txBody>
          <a:bodyPr>
            <a:normAutofit/>
          </a:bodyPr>
          <a:lstStyle/>
          <a:p>
            <a:endParaRPr lang="en-US" smtClean="0">
              <a:solidFill>
                <a:srgbClr val="FF0000"/>
              </a:solidFill>
            </a:endParaRPr>
          </a:p>
          <a:p>
            <a:endParaRPr lang="en-US"/>
          </a:p>
        </p:txBody>
      </p:sp>
      <p:sp>
        <p:nvSpPr>
          <p:cNvPr id="9" name="Rectangle 8"/>
          <p:cNvSpPr/>
          <p:nvPr/>
        </p:nvSpPr>
        <p:spPr>
          <a:xfrm>
            <a:off x="76200" y="1143001"/>
            <a:ext cx="8991600" cy="2031325"/>
          </a:xfrm>
          <a:prstGeom prst="rect">
            <a:avLst/>
          </a:prstGeom>
        </p:spPr>
        <p:txBody>
          <a:bodyPr wrap="square">
            <a:spAutoFit/>
          </a:bodyPr>
          <a:lstStyle/>
          <a:p>
            <a:pPr>
              <a:lnSpc>
                <a:spcPct val="90000"/>
              </a:lnSpc>
              <a:buFont typeface="Arial" pitchFamily="34" charset="0"/>
              <a:buChar char="•"/>
            </a:pPr>
            <a:r>
              <a:rPr lang="en-US" sz="2800" dirty="0" smtClean="0"/>
              <a:t> Each node has to be reachable from the root through a unique sequence of arcs, called a </a:t>
            </a:r>
            <a:r>
              <a:rPr lang="en-US" sz="2800" b="1" dirty="0" smtClean="0">
                <a:solidFill>
                  <a:srgbClr val="FF0000"/>
                </a:solidFill>
              </a:rPr>
              <a:t>path</a:t>
            </a:r>
          </a:p>
          <a:p>
            <a:pPr>
              <a:lnSpc>
                <a:spcPct val="90000"/>
              </a:lnSpc>
              <a:buFont typeface="Arial" pitchFamily="34" charset="0"/>
              <a:buChar char="•"/>
            </a:pPr>
            <a:r>
              <a:rPr lang="en-US" sz="2800" dirty="0" smtClean="0"/>
              <a:t> </a:t>
            </a:r>
            <a:r>
              <a:rPr lang="en-US" sz="2800" dirty="0" smtClean="0">
                <a:solidFill>
                  <a:srgbClr val="FF0000"/>
                </a:solidFill>
              </a:rPr>
              <a:t>Path length = </a:t>
            </a:r>
            <a:r>
              <a:rPr lang="en-US" sz="2800" dirty="0" smtClean="0"/>
              <a:t>The number of arcs in a path = number of nodes of a path -1 = number of moving steps to a specific node</a:t>
            </a:r>
            <a:endParaRPr lang="en-US" sz="2800" dirty="0"/>
          </a:p>
        </p:txBody>
      </p:sp>
      <p:sp>
        <p:nvSpPr>
          <p:cNvPr id="12" name="Rectangle 11"/>
          <p:cNvSpPr/>
          <p:nvPr/>
        </p:nvSpPr>
        <p:spPr>
          <a:xfrm>
            <a:off x="5867400" y="2971800"/>
            <a:ext cx="3124200" cy="2062103"/>
          </a:xfrm>
          <a:prstGeom prst="rect">
            <a:avLst/>
          </a:prstGeom>
        </p:spPr>
        <p:txBody>
          <a:bodyPr wrap="square">
            <a:spAutoFit/>
          </a:bodyPr>
          <a:lstStyle/>
          <a:p>
            <a:r>
              <a:rPr lang="en-US" sz="3200" smtClean="0">
                <a:solidFill>
                  <a:srgbClr val="FF0000"/>
                </a:solidFill>
              </a:rPr>
              <a:t>Level of a node </a:t>
            </a:r>
            <a:r>
              <a:rPr lang="en-US" sz="3200" smtClean="0"/>
              <a:t>= Path  length from the root to this node +1</a:t>
            </a:r>
            <a:endParaRPr lang="en-US" sz="3200"/>
          </a:p>
        </p:txBody>
      </p:sp>
      <p:grpSp>
        <p:nvGrpSpPr>
          <p:cNvPr id="21" name="Group 20"/>
          <p:cNvGrpSpPr/>
          <p:nvPr/>
        </p:nvGrpSpPr>
        <p:grpSpPr>
          <a:xfrm>
            <a:off x="304800" y="3048000"/>
            <a:ext cx="5105400" cy="3628184"/>
            <a:chOff x="304800" y="3124200"/>
            <a:chExt cx="5105400" cy="3628184"/>
          </a:xfrm>
        </p:grpSpPr>
        <p:pic>
          <p:nvPicPr>
            <p:cNvPr id="1026" name="Picture 2"/>
            <p:cNvPicPr>
              <a:picLocks noChangeAspect="1" noChangeArrowheads="1"/>
            </p:cNvPicPr>
            <p:nvPr/>
          </p:nvPicPr>
          <p:blipFill>
            <a:blip r:embed="rId2" cstate="print"/>
            <a:srcRect/>
            <a:stretch>
              <a:fillRect/>
            </a:stretch>
          </p:blipFill>
          <p:spPr bwMode="auto">
            <a:xfrm>
              <a:off x="304800" y="3124200"/>
              <a:ext cx="4086226" cy="3628184"/>
            </a:xfrm>
            <a:prstGeom prst="rect">
              <a:avLst/>
            </a:prstGeom>
            <a:noFill/>
            <a:ln w="9525">
              <a:noFill/>
              <a:miter lim="800000"/>
              <a:headEnd/>
              <a:tailEnd/>
            </a:ln>
            <a:effectLst/>
          </p:spPr>
        </p:pic>
        <p:sp>
          <p:nvSpPr>
            <p:cNvPr id="14" name="Rectangle 13"/>
            <p:cNvSpPr/>
            <p:nvPr/>
          </p:nvSpPr>
          <p:spPr>
            <a:xfrm>
              <a:off x="3429000" y="31242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Level  1</a:t>
              </a:r>
              <a:endParaRPr lang="en-US" b="1"/>
            </a:p>
          </p:txBody>
        </p:sp>
        <p:sp>
          <p:nvSpPr>
            <p:cNvPr id="15" name="Rectangle 14"/>
            <p:cNvSpPr/>
            <p:nvPr/>
          </p:nvSpPr>
          <p:spPr>
            <a:xfrm>
              <a:off x="4038600" y="38100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Level  2</a:t>
              </a:r>
              <a:endParaRPr lang="en-US" b="1"/>
            </a:p>
          </p:txBody>
        </p:sp>
        <p:sp>
          <p:nvSpPr>
            <p:cNvPr id="16" name="Rectangle 15"/>
            <p:cNvSpPr/>
            <p:nvPr/>
          </p:nvSpPr>
          <p:spPr>
            <a:xfrm>
              <a:off x="4495800" y="44958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Level  3</a:t>
              </a:r>
              <a:endParaRPr lang="en-US" b="1"/>
            </a:p>
          </p:txBody>
        </p:sp>
        <p:sp>
          <p:nvSpPr>
            <p:cNvPr id="17" name="Rectangle 16"/>
            <p:cNvSpPr/>
            <p:nvPr/>
          </p:nvSpPr>
          <p:spPr>
            <a:xfrm>
              <a:off x="1752600" y="51054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Level  4</a:t>
              </a:r>
              <a:endParaRPr lang="en-US" b="1"/>
            </a:p>
          </p:txBody>
        </p:sp>
        <p:sp>
          <p:nvSpPr>
            <p:cNvPr id="18" name="Rectangle 17"/>
            <p:cNvSpPr/>
            <p:nvPr/>
          </p:nvSpPr>
          <p:spPr>
            <a:xfrm>
              <a:off x="1295400" y="57150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Level  5</a:t>
              </a:r>
              <a:endParaRPr lang="en-US" b="1"/>
            </a:p>
          </p:txBody>
        </p:sp>
        <p:sp>
          <p:nvSpPr>
            <p:cNvPr id="19" name="Rectangle 18"/>
            <p:cNvSpPr/>
            <p:nvPr/>
          </p:nvSpPr>
          <p:spPr>
            <a:xfrm>
              <a:off x="1524000" y="62484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Level  6</a:t>
              </a:r>
              <a:endParaRPr lang="en-US" b="1"/>
            </a:p>
          </p:txBody>
        </p:sp>
      </p:grpSp>
      <p:sp>
        <p:nvSpPr>
          <p:cNvPr id="20" name="Rectangle 19"/>
          <p:cNvSpPr/>
          <p:nvPr/>
        </p:nvSpPr>
        <p:spPr>
          <a:xfrm>
            <a:off x="4724400" y="5029201"/>
            <a:ext cx="4114800" cy="1323439"/>
          </a:xfrm>
          <a:prstGeom prst="rect">
            <a:avLst/>
          </a:prstGeom>
        </p:spPr>
        <p:txBody>
          <a:bodyPr wrap="square">
            <a:spAutoFit/>
          </a:bodyPr>
          <a:lstStyle/>
          <a:p>
            <a:r>
              <a:rPr lang="en-US" sz="2000" dirty="0" smtClean="0">
                <a:solidFill>
                  <a:srgbClr val="FF0000"/>
                </a:solidFill>
              </a:rPr>
              <a:t>In some textbooks, level of the root is defined as 0. So,  node level = path length  </a:t>
            </a:r>
          </a:p>
          <a:p>
            <a:r>
              <a:rPr lang="en-US" sz="2000" b="1" u="sng" dirty="0" err="1" smtClean="0">
                <a:solidFill>
                  <a:srgbClr val="FF0000"/>
                </a:solidFill>
              </a:rPr>
              <a:t>Hierachical</a:t>
            </a:r>
            <a:r>
              <a:rPr lang="en-US" sz="2000" b="1" u="sng" dirty="0" smtClean="0">
                <a:solidFill>
                  <a:srgbClr val="FF0000"/>
                </a:solidFill>
              </a:rPr>
              <a:t> Structure</a:t>
            </a:r>
            <a:endParaRPr lang="en-US" sz="2000" b="1" u="sng"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1582</TotalTime>
  <Words>2924</Words>
  <Application>Microsoft Office PowerPoint</Application>
  <PresentationFormat>On-screen Show (4:3)</PresentationFormat>
  <Paragraphs>369</Paragraphs>
  <Slides>43</Slides>
  <Notes>2</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Chapter 6 Trees and Binary Trees</vt:lpstr>
      <vt:lpstr>Why are Trees needed?</vt:lpstr>
      <vt:lpstr>Objectives of this chapter</vt:lpstr>
      <vt:lpstr>Contents (from textbook)</vt:lpstr>
      <vt:lpstr>Contents (from textbook)</vt:lpstr>
      <vt:lpstr>Chapter 6 Part 1: Trees and  General Binary Trees</vt:lpstr>
      <vt:lpstr>Objectives</vt:lpstr>
      <vt:lpstr>General Trees: Definitions</vt:lpstr>
      <vt:lpstr>General Trees: Definitions</vt:lpstr>
      <vt:lpstr>General Trees: Definitions</vt:lpstr>
      <vt:lpstr>General Trees: Definitions</vt:lpstr>
      <vt:lpstr>General Trees: Application Demo.</vt:lpstr>
      <vt:lpstr>General Trees: Definitions</vt:lpstr>
      <vt:lpstr>General Trees: Orderly Trees</vt:lpstr>
      <vt:lpstr>General Trees:  Binary tree is used   instead of n-ary tree</vt:lpstr>
      <vt:lpstr>General Trees:  Improved Binary tree</vt:lpstr>
      <vt:lpstr>General Binary Tree (Binary Trees)</vt:lpstr>
      <vt:lpstr>Binary Trees: Complete BT </vt:lpstr>
      <vt:lpstr>Binary Trees: Complete BT</vt:lpstr>
      <vt:lpstr>Bài tập (đề thi)</vt:lpstr>
      <vt:lpstr>Binary Trees: Decision Trees</vt:lpstr>
      <vt:lpstr>Binary Search Trees (BST)</vt:lpstr>
      <vt:lpstr>Binary Tree: Implementing using arrays</vt:lpstr>
      <vt:lpstr>Binary Tree: Implementing using Linked Structure</vt:lpstr>
      <vt:lpstr>Binary Tree: Add new node</vt:lpstr>
      <vt:lpstr>Binary Tree: Traversals</vt:lpstr>
      <vt:lpstr>Binary Tree: Breadth-First Traversals</vt:lpstr>
      <vt:lpstr>Binary Tree: Depth-First Traversals, Recursive implementations</vt:lpstr>
      <vt:lpstr>Binary Tree: Depth-First Traversals</vt:lpstr>
      <vt:lpstr>Binary Tree: Depth-First Traversals</vt:lpstr>
      <vt:lpstr>Binary Tree: Depth-First Traversals</vt:lpstr>
      <vt:lpstr>Binary Tree: Depth-First Traversals Implementation using stacks</vt:lpstr>
      <vt:lpstr>Binary Tree:  Counting number of nodes</vt:lpstr>
      <vt:lpstr>Binary Tree:  Get maximum/minimum data</vt:lpstr>
      <vt:lpstr>Binary Tree:  Get Tree’s Height</vt:lpstr>
      <vt:lpstr>Binary Trees: Searching data x</vt:lpstr>
      <vt:lpstr>Binary Trees: Deleting a node</vt:lpstr>
      <vt:lpstr>BT: Stackless Depth-First Traversal</vt:lpstr>
      <vt:lpstr>BT: Stackless Depth-First Traversal</vt:lpstr>
      <vt:lpstr>Summary</vt:lpstr>
      <vt:lpstr>Summary</vt:lpstr>
      <vt:lpstr>Ôn tập- Viết vào vở</vt:lpstr>
      <vt:lpstr>Next part: Binary Search Trees</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Tree</dc:title>
  <dc:creator>Administrator</dc:creator>
  <cp:lastModifiedBy>Azure</cp:lastModifiedBy>
  <cp:revision>129</cp:revision>
  <dcterms:created xsi:type="dcterms:W3CDTF">2020-01-28T09:25:28Z</dcterms:created>
  <dcterms:modified xsi:type="dcterms:W3CDTF">2021-06-02T09:56:42Z</dcterms:modified>
</cp:coreProperties>
</file>