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308" r:id="rId2"/>
    <p:sldId id="397" r:id="rId3"/>
    <p:sldId id="392" r:id="rId4"/>
    <p:sldId id="305" r:id="rId5"/>
    <p:sldId id="398" r:id="rId6"/>
    <p:sldId id="408" r:id="rId7"/>
    <p:sldId id="399" r:id="rId8"/>
    <p:sldId id="409" r:id="rId9"/>
    <p:sldId id="400" r:id="rId10"/>
    <p:sldId id="438" r:id="rId11"/>
    <p:sldId id="401" r:id="rId12"/>
    <p:sldId id="437" r:id="rId13"/>
    <p:sldId id="410" r:id="rId14"/>
    <p:sldId id="411" r:id="rId15"/>
    <p:sldId id="412" r:id="rId16"/>
    <p:sldId id="452" r:id="rId17"/>
    <p:sldId id="453" r:id="rId18"/>
    <p:sldId id="454" r:id="rId19"/>
    <p:sldId id="461" r:id="rId20"/>
    <p:sldId id="455" r:id="rId21"/>
    <p:sldId id="456" r:id="rId22"/>
    <p:sldId id="457" r:id="rId23"/>
    <p:sldId id="458" r:id="rId24"/>
    <p:sldId id="459" r:id="rId25"/>
    <p:sldId id="460" r:id="rId26"/>
    <p:sldId id="462" r:id="rId27"/>
    <p:sldId id="402" r:id="rId28"/>
    <p:sldId id="439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03" r:id="rId37"/>
    <p:sldId id="424" r:id="rId38"/>
    <p:sldId id="463" r:id="rId39"/>
    <p:sldId id="440" r:id="rId40"/>
    <p:sldId id="441" r:id="rId41"/>
    <p:sldId id="442" r:id="rId42"/>
    <p:sldId id="444" r:id="rId43"/>
    <p:sldId id="445" r:id="rId44"/>
    <p:sldId id="446" r:id="rId45"/>
    <p:sldId id="443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6" r:id="rId58"/>
    <p:sldId id="447" r:id="rId59"/>
    <p:sldId id="44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6600"/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7409" autoAdjust="0"/>
  </p:normalViewPr>
  <p:slideViewPr>
    <p:cSldViewPr>
      <p:cViewPr>
        <p:scale>
          <a:sx n="80" d="100"/>
          <a:sy n="80" d="100"/>
        </p:scale>
        <p:origin x="-99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891E-E7BF-4FB4-85E6-71581B9A4DF3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B126-37B4-4F36-A736-D6B53646E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B126-37B4-4F36-A736-D6B53646EA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B126-37B4-4F36-A736-D6B53646EA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Syntactic sugar: gia vị trong cú háp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2DD6D-3949-4E3C-92A3-21305070D434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FE8C-3213-4094-87CB-1C90AD867B8D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57E-1C99-4883-9DC9-76A4B9E98E3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72E-3841-4985-BA95-A38441E5914D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43B4-E998-4717-9A2D-281D72D36445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892D-AD02-4698-BEB1-896EA349DC0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CB1-DE12-4E69-9C1A-FBB7A726A888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F9D-9FB9-4A6E-AC99-EC30E057A77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5F49-21FF-4094-A11C-3114E0116B85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B802-915B-469E-AF5A-BB61BDB17211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BA91-E501-4B86-A8E8-A96738757CB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741-6D4E-4FB3-9D3F-D95B2E19E488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C798B-5D55-49A3-BE46-1B19D2FBF983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6: Trees</a:t>
            </a:r>
            <a:br>
              <a:rPr lang="en-US" b="1" dirty="0" smtClean="0"/>
            </a:br>
            <a:r>
              <a:rPr lang="en-US" b="1" dirty="0" smtClean="0"/>
              <a:t>Part 3: Balanced BSTs- Heaps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to create balanced BST from sorted array?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Recursive Algorithm</a:t>
            </a:r>
            <a:r>
              <a:rPr lang="en-US" dirty="0" smtClean="0"/>
              <a:t>: Add the middle from position </a:t>
            </a:r>
            <a:r>
              <a:rPr lang="en-US" dirty="0" err="1" smtClean="0"/>
              <a:t>i</a:t>
            </a:r>
            <a:r>
              <a:rPr lang="en-US" dirty="0" smtClean="0"/>
              <a:t> to j of the ordered array a[] to the tree.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addMid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j,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a[]){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if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&lt;=j){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mid= (</a:t>
            </a:r>
            <a:r>
              <a:rPr lang="en-US" dirty="0" err="1" smtClean="0">
                <a:solidFill>
                  <a:srgbClr val="FF0000"/>
                </a:solidFill>
              </a:rPr>
              <a:t>i+j</a:t>
            </a:r>
            <a:r>
              <a:rPr lang="en-US" dirty="0" smtClean="0">
                <a:solidFill>
                  <a:srgbClr val="FF0000"/>
                </a:solidFill>
              </a:rPr>
              <a:t>)/2;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add (a[mid]);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addMid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mid-1, a);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addMid</a:t>
            </a:r>
            <a:r>
              <a:rPr lang="en-US" dirty="0" smtClean="0">
                <a:solidFill>
                  <a:srgbClr val="FF0000"/>
                </a:solidFill>
              </a:rPr>
              <a:t> (mid+1, j, a);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3733800"/>
            <a:ext cx="4191000" cy="206210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void add (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a[],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n){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    </a:t>
            </a:r>
            <a:r>
              <a:rPr lang="en-US" sz="3200" dirty="0" err="1" smtClean="0">
                <a:solidFill>
                  <a:srgbClr val="FF0000"/>
                </a:solidFill>
              </a:rPr>
              <a:t>addMid</a:t>
            </a:r>
            <a:r>
              <a:rPr lang="en-US" sz="3200" dirty="0" smtClean="0">
                <a:solidFill>
                  <a:srgbClr val="FF0000"/>
                </a:solidFill>
              </a:rPr>
              <a:t> (0, n-1, a); 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balance a given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8975" algn="l"/>
              </a:tabLst>
            </a:pPr>
            <a:r>
              <a:rPr lang="en-US" b="1" u="sng" dirty="0" smtClean="0">
                <a:solidFill>
                  <a:srgbClr val="FF0000"/>
                </a:solidFill>
              </a:rPr>
              <a:t>Basic simple Algorithm</a:t>
            </a:r>
            <a:r>
              <a:rPr lang="en-US" dirty="0" smtClean="0"/>
              <a:t> </a:t>
            </a:r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1</a:t>
            </a:r>
            <a:r>
              <a:rPr lang="en-US" dirty="0" smtClean="0"/>
              <a:t>: Copying data in the tree to an array </a:t>
            </a:r>
            <a:r>
              <a:rPr lang="en-US" dirty="0" smtClean="0">
                <a:sym typeface="Wingdings" pitchFamily="2" charset="2"/>
              </a:rPr>
              <a:t> O(n)  Extra memory block is needed (memory x 2)</a:t>
            </a:r>
          </a:p>
          <a:p>
            <a:pPr>
              <a:tabLst>
                <a:tab pos="688975" algn="l"/>
              </a:tabLst>
            </a:pPr>
            <a:r>
              <a:rPr lang="en-US" b="1" dirty="0" smtClean="0">
                <a:sym typeface="Wingdings" pitchFamily="2" charset="2"/>
              </a:rPr>
              <a:t>Step 2</a:t>
            </a:r>
            <a:r>
              <a:rPr lang="en-US" dirty="0" smtClean="0">
                <a:sym typeface="Wingdings" pitchFamily="2" charset="2"/>
              </a:rPr>
              <a:t>: De-allocating memory of the initial tree (clearing the tree)  System-level cost</a:t>
            </a:r>
          </a:p>
          <a:p>
            <a:pPr>
              <a:tabLst>
                <a:tab pos="688975" algn="l"/>
              </a:tabLst>
            </a:pPr>
            <a:r>
              <a:rPr lang="en-US" b="1" dirty="0" smtClean="0">
                <a:sym typeface="Wingdings" pitchFamily="2" charset="2"/>
              </a:rPr>
              <a:t>Step 3</a:t>
            </a:r>
            <a:r>
              <a:rPr lang="en-US" dirty="0" smtClean="0">
                <a:sym typeface="Wingdings" pitchFamily="2" charset="2"/>
              </a:rPr>
              <a:t>: Sorting the array O(</a:t>
            </a:r>
            <a:r>
              <a:rPr lang="en-US" dirty="0" err="1" smtClean="0">
                <a:sym typeface="Wingdings" pitchFamily="2" charset="2"/>
              </a:rPr>
              <a:t>nlogn</a:t>
            </a:r>
            <a:r>
              <a:rPr lang="en-US" dirty="0" smtClean="0">
                <a:sym typeface="Wingdings" pitchFamily="2" charset="2"/>
              </a:rPr>
              <a:t>) or 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pPr>
              <a:tabLst>
                <a:tab pos="688975" algn="l"/>
              </a:tabLst>
            </a:pPr>
            <a:r>
              <a:rPr lang="en-US" b="1" dirty="0" smtClean="0">
                <a:sym typeface="Wingdings" pitchFamily="2" charset="2"/>
              </a:rPr>
              <a:t>Step 4</a:t>
            </a:r>
            <a:r>
              <a:rPr lang="en-US" dirty="0" smtClean="0">
                <a:sym typeface="Wingdings" pitchFamily="2" charset="2"/>
              </a:rPr>
              <a:t>: Creating balanced tree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using introduced basic simple algorithm.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balance a given BST?</a:t>
            </a:r>
            <a:br>
              <a:rPr lang="en-US" dirty="0" smtClean="0"/>
            </a:br>
            <a:r>
              <a:rPr lang="en-US" dirty="0" smtClean="0"/>
              <a:t>DSW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688975" algn="l"/>
              </a:tabLst>
            </a:pPr>
            <a:r>
              <a:rPr lang="en-US" dirty="0" smtClean="0"/>
              <a:t>Colin </a:t>
            </a:r>
            <a:r>
              <a:rPr lang="en-US" b="1" dirty="0" smtClean="0"/>
              <a:t>D</a:t>
            </a:r>
            <a:r>
              <a:rPr lang="en-US" dirty="0" smtClean="0"/>
              <a:t>ay, Quentin F. </a:t>
            </a:r>
            <a:r>
              <a:rPr lang="en-US" b="1" dirty="0" smtClean="0"/>
              <a:t>S</a:t>
            </a:r>
            <a:r>
              <a:rPr lang="en-US" dirty="0" smtClean="0"/>
              <a:t>tout, Bette </a:t>
            </a:r>
            <a:r>
              <a:rPr lang="en-US" dirty="0" err="1" smtClean="0"/>
              <a:t>L.</a:t>
            </a:r>
            <a:r>
              <a:rPr lang="en-US" b="1" dirty="0" err="1" smtClean="0"/>
              <a:t>W</a:t>
            </a:r>
            <a:r>
              <a:rPr lang="en-US" dirty="0" err="1" smtClean="0"/>
              <a:t>arren</a:t>
            </a:r>
            <a:r>
              <a:rPr lang="en-US" dirty="0" smtClean="0"/>
              <a:t> introduced this algorithm which will transform a BST to balanced BST based on </a:t>
            </a:r>
            <a:r>
              <a:rPr lang="en-US" b="1" u="sng" dirty="0" smtClean="0"/>
              <a:t>rotations with NO EXTRA MEMORY BLOCK </a:t>
            </a:r>
            <a:endParaRPr lang="en-US" dirty="0" smtClean="0"/>
          </a:p>
          <a:p>
            <a:pPr>
              <a:tabLst>
                <a:tab pos="688975" algn="l"/>
              </a:tabLst>
            </a:pPr>
            <a:r>
              <a:rPr lang="en-US" dirty="0" smtClean="0"/>
              <a:t>There are two types of rotation, left and right, which are symmetrical to one another</a:t>
            </a:r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1</a:t>
            </a:r>
            <a:r>
              <a:rPr lang="en-US" dirty="0" smtClean="0"/>
              <a:t>: Using right rotations to transform a BST to right-degraded BST </a:t>
            </a:r>
            <a:r>
              <a:rPr lang="en-US" dirty="0" smtClean="0">
                <a:sym typeface="Wingdings" pitchFamily="2" charset="2"/>
              </a:rPr>
              <a:t> create backbone</a:t>
            </a:r>
            <a:endParaRPr lang="en-US" dirty="0" smtClean="0"/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2</a:t>
            </a:r>
            <a:r>
              <a:rPr lang="en-US" dirty="0" smtClean="0"/>
              <a:t>: Using left rotations to transform it to balanced BST </a:t>
            </a:r>
            <a:r>
              <a:rPr lang="en-US" dirty="0" smtClean="0">
                <a:sym typeface="Wingdings" pitchFamily="2" charset="2"/>
              </a:rPr>
              <a:t> create balanced tree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to balance a given BST?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37160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Step 1: Create backbone- From the root, right rotating all left children to make the backbone (BST right-degraded)  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 O(n)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" y="2319338"/>
            <a:ext cx="9006356" cy="4233862"/>
            <a:chOff x="137644" y="2133600"/>
            <a:chExt cx="9006356" cy="423386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644" y="2133600"/>
              <a:ext cx="9006356" cy="423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reeform 6"/>
            <p:cNvSpPr/>
            <p:nvPr/>
          </p:nvSpPr>
          <p:spPr>
            <a:xfrm>
              <a:off x="346075" y="31051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212975" y="40957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886200" y="403860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943600" y="50101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0800000">
            <a:off x="838200" y="35814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3400" y="6019800"/>
            <a:ext cx="327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Father node is center of rotation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to balance a given BST?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1" y="1371601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Step 2: create balanced tree- Left rotating will create the balanced BST 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 O(n)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2219325"/>
            <a:ext cx="86582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reeform 11"/>
          <p:cNvSpPr/>
          <p:nvPr/>
        </p:nvSpPr>
        <p:spPr>
          <a:xfrm>
            <a:off x="349250" y="2419350"/>
            <a:ext cx="260350" cy="438150"/>
          </a:xfrm>
          <a:custGeom>
            <a:avLst/>
            <a:gdLst>
              <a:gd name="connsiteX0" fmla="*/ 260350 w 260350"/>
              <a:gd name="connsiteY0" fmla="*/ 0 h 438150"/>
              <a:gd name="connsiteX1" fmla="*/ 31750 w 260350"/>
              <a:gd name="connsiteY1" fmla="*/ 190500 h 438150"/>
              <a:gd name="connsiteX2" fmla="*/ 69850 w 260350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438150">
                <a:moveTo>
                  <a:pt x="260350" y="0"/>
                </a:moveTo>
                <a:cubicBezTo>
                  <a:pt x="161925" y="58737"/>
                  <a:pt x="63500" y="117475"/>
                  <a:pt x="31750" y="190500"/>
                </a:cubicBezTo>
                <a:cubicBezTo>
                  <a:pt x="0" y="263525"/>
                  <a:pt x="34925" y="350837"/>
                  <a:pt x="69850" y="438150"/>
                </a:cubicBezTo>
              </a:path>
            </a:pathLst>
          </a:cu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01650" y="3371850"/>
            <a:ext cx="260350" cy="438150"/>
          </a:xfrm>
          <a:custGeom>
            <a:avLst/>
            <a:gdLst>
              <a:gd name="connsiteX0" fmla="*/ 260350 w 260350"/>
              <a:gd name="connsiteY0" fmla="*/ 0 h 438150"/>
              <a:gd name="connsiteX1" fmla="*/ 31750 w 260350"/>
              <a:gd name="connsiteY1" fmla="*/ 190500 h 438150"/>
              <a:gd name="connsiteX2" fmla="*/ 69850 w 260350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438150">
                <a:moveTo>
                  <a:pt x="260350" y="0"/>
                </a:moveTo>
                <a:cubicBezTo>
                  <a:pt x="161925" y="58737"/>
                  <a:pt x="63500" y="117475"/>
                  <a:pt x="31750" y="190500"/>
                </a:cubicBezTo>
                <a:cubicBezTo>
                  <a:pt x="0" y="263525"/>
                  <a:pt x="34925" y="350837"/>
                  <a:pt x="69850" y="438150"/>
                </a:cubicBezTo>
              </a:path>
            </a:pathLst>
          </a:cu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711450" y="2362200"/>
            <a:ext cx="260350" cy="438150"/>
          </a:xfrm>
          <a:custGeom>
            <a:avLst/>
            <a:gdLst>
              <a:gd name="connsiteX0" fmla="*/ 260350 w 260350"/>
              <a:gd name="connsiteY0" fmla="*/ 0 h 438150"/>
              <a:gd name="connsiteX1" fmla="*/ 31750 w 260350"/>
              <a:gd name="connsiteY1" fmla="*/ 190500 h 438150"/>
              <a:gd name="connsiteX2" fmla="*/ 69850 w 260350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438150">
                <a:moveTo>
                  <a:pt x="260350" y="0"/>
                </a:moveTo>
                <a:cubicBezTo>
                  <a:pt x="161925" y="58737"/>
                  <a:pt x="63500" y="117475"/>
                  <a:pt x="31750" y="190500"/>
                </a:cubicBezTo>
                <a:cubicBezTo>
                  <a:pt x="0" y="263525"/>
                  <a:pt x="34925" y="350837"/>
                  <a:pt x="69850" y="438150"/>
                </a:cubicBezTo>
              </a:path>
            </a:pathLst>
          </a:cu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600" y="5791200"/>
            <a:ext cx="366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Right child node is center of rotation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14675"/>
            <a:ext cx="84010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to balance a given BST?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4800" y="144780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88975" algn="l"/>
              </a:tabLst>
            </a:pPr>
            <a:r>
              <a:rPr lang="en-US" sz="2400" b="1" u="sng" dirty="0" err="1">
                <a:solidFill>
                  <a:srgbClr val="FF0000"/>
                </a:solidFill>
                <a:latin typeface="Courier New" pitchFamily="49" charset="0"/>
              </a:rPr>
              <a:t>rotateRigh</a:t>
            </a:r>
            <a:r>
              <a:rPr lang="en-US" sz="2400" u="sng" dirty="0" err="1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Gr</a:t>
            </a:r>
            <a:r>
              <a:rPr lang="en-US" dirty="0">
                <a:latin typeface="Courier New" pitchFamily="49" charset="0"/>
              </a:rPr>
              <a:t>, Par, Ch)</a:t>
            </a:r>
          </a:p>
          <a:p>
            <a:pPr>
              <a:tabLst>
                <a:tab pos="688975" algn="l"/>
              </a:tabLst>
            </a:pPr>
            <a:r>
              <a:rPr lang="en-US" dirty="0">
                <a:latin typeface="Courier New" pitchFamily="49" charset="0"/>
              </a:rPr>
              <a:t>	if Par </a:t>
            </a:r>
            <a:r>
              <a:rPr lang="en-US" i="1" dirty="0"/>
              <a:t>is not the root of the tree       </a:t>
            </a:r>
            <a:r>
              <a:rPr lang="en-US" dirty="0"/>
              <a:t>        </a:t>
            </a:r>
            <a:r>
              <a:rPr lang="en-US" i="1" dirty="0"/>
              <a:t>//  i.e., if </a:t>
            </a:r>
            <a:r>
              <a:rPr lang="en-US" i="1" dirty="0" err="1">
                <a:latin typeface="Courier New" pitchFamily="49" charset="0"/>
              </a:rPr>
              <a:t>Gr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i="1" dirty="0"/>
              <a:t>is not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i="1" dirty="0"/>
              <a:t>null</a:t>
            </a:r>
          </a:p>
          <a:p>
            <a:pPr>
              <a:tabLst>
                <a:tab pos="688975" algn="l"/>
              </a:tabLst>
            </a:pPr>
            <a:r>
              <a:rPr lang="en-US" i="1" dirty="0">
                <a:latin typeface="Courier New" pitchFamily="49" charset="0"/>
              </a:rPr>
              <a:t>		    </a:t>
            </a:r>
            <a:r>
              <a:rPr lang="en-US" i="1" dirty="0"/>
              <a:t>grandparent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Gr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/>
              <a:t>of child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Ch </a:t>
            </a:r>
            <a:r>
              <a:rPr lang="en-US" i="1" dirty="0"/>
              <a:t>becomes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Ch</a:t>
            </a:r>
            <a:r>
              <a:rPr lang="en-US" i="1" dirty="0">
                <a:latin typeface="Courier New" pitchFamily="49" charset="0"/>
              </a:rPr>
              <a:t>’s </a:t>
            </a:r>
            <a:r>
              <a:rPr lang="en-US" i="1" dirty="0"/>
              <a:t>parent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688975" algn="l"/>
              </a:tabLst>
            </a:pPr>
            <a:r>
              <a:rPr lang="en-US" i="1" dirty="0">
                <a:latin typeface="Courier New" pitchFamily="49" charset="0"/>
              </a:rPr>
              <a:t>	</a:t>
            </a:r>
            <a:r>
              <a:rPr lang="en-US" i="1" dirty="0"/>
              <a:t>right </a:t>
            </a:r>
            <a:r>
              <a:rPr lang="en-US" i="1" dirty="0" err="1"/>
              <a:t>subtree</a:t>
            </a:r>
            <a:r>
              <a:rPr lang="en-US" i="1" dirty="0"/>
              <a:t> of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Ch </a:t>
            </a:r>
            <a:r>
              <a:rPr lang="en-US" i="1" dirty="0"/>
              <a:t>becomes left </a:t>
            </a:r>
            <a:r>
              <a:rPr lang="en-US" i="1" dirty="0" err="1"/>
              <a:t>subtree</a:t>
            </a:r>
            <a:r>
              <a:rPr lang="en-US" i="1" dirty="0"/>
              <a:t> of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Ch</a:t>
            </a:r>
            <a:r>
              <a:rPr lang="en-US" i="1" dirty="0">
                <a:latin typeface="Courier New" pitchFamily="49" charset="0"/>
              </a:rPr>
              <a:t>’s </a:t>
            </a:r>
            <a:r>
              <a:rPr lang="en-US" i="1" dirty="0"/>
              <a:t>parent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Par;</a:t>
            </a:r>
          </a:p>
          <a:p>
            <a:pPr>
              <a:tabLst>
                <a:tab pos="688975" algn="l"/>
              </a:tabLst>
            </a:pPr>
            <a:r>
              <a:rPr lang="en-US" i="1" dirty="0">
                <a:latin typeface="Courier New" pitchFamily="49" charset="0"/>
              </a:rPr>
              <a:t>	</a:t>
            </a:r>
            <a:r>
              <a:rPr lang="en-US" i="1" dirty="0"/>
              <a:t>node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Ch </a:t>
            </a:r>
            <a:r>
              <a:rPr lang="en-US" i="1" dirty="0"/>
              <a:t>acquires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Par </a:t>
            </a:r>
            <a:r>
              <a:rPr lang="en-US" i="1" dirty="0"/>
              <a:t>as its right child</a:t>
            </a:r>
            <a:r>
              <a:rPr lang="en-US" dirty="0"/>
              <a:t>;</a:t>
            </a:r>
          </a:p>
        </p:txBody>
      </p:sp>
      <p:sp>
        <p:nvSpPr>
          <p:cNvPr id="16" name="Freeform 15"/>
          <p:cNvSpPr/>
          <p:nvPr/>
        </p:nvSpPr>
        <p:spPr>
          <a:xfrm>
            <a:off x="914400" y="3981450"/>
            <a:ext cx="241300" cy="742950"/>
          </a:xfrm>
          <a:custGeom>
            <a:avLst/>
            <a:gdLst>
              <a:gd name="connsiteX0" fmla="*/ 241300 w 241300"/>
              <a:gd name="connsiteY0" fmla="*/ 742950 h 742950"/>
              <a:gd name="connsiteX1" fmla="*/ 127000 w 241300"/>
              <a:gd name="connsiteY1" fmla="*/ 590550 h 742950"/>
              <a:gd name="connsiteX2" fmla="*/ 12700 w 241300"/>
              <a:gd name="connsiteY2" fmla="*/ 304800 h 742950"/>
              <a:gd name="connsiteX3" fmla="*/ 203200 w 241300"/>
              <a:gd name="connsiteY3" fmla="*/ 0 h 742950"/>
              <a:gd name="connsiteX4" fmla="*/ 203200 w 2413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742950">
                <a:moveTo>
                  <a:pt x="241300" y="742950"/>
                </a:moveTo>
                <a:cubicBezTo>
                  <a:pt x="203200" y="703262"/>
                  <a:pt x="165100" y="663575"/>
                  <a:pt x="127000" y="590550"/>
                </a:cubicBezTo>
                <a:cubicBezTo>
                  <a:pt x="88900" y="517525"/>
                  <a:pt x="0" y="403225"/>
                  <a:pt x="12700" y="304800"/>
                </a:cubicBezTo>
                <a:cubicBezTo>
                  <a:pt x="25400" y="206375"/>
                  <a:pt x="203200" y="0"/>
                  <a:pt x="203200" y="0"/>
                </a:cubicBezTo>
                <a:lnTo>
                  <a:pt x="203200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" y="601980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 references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105400" y="5965448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88975" algn="l"/>
              </a:tabLst>
            </a:pPr>
            <a:r>
              <a:rPr lang="en-US" sz="2800" smtClean="0"/>
              <a:t>Similarly to </a:t>
            </a:r>
            <a:r>
              <a:rPr lang="en-US" sz="2400" b="1" u="sng" smtClean="0">
                <a:solidFill>
                  <a:srgbClr val="FF0000"/>
                </a:solidFill>
              </a:rPr>
              <a:t>rotateLeft</a:t>
            </a:r>
          </a:p>
        </p:txBody>
      </p:sp>
      <p:sp>
        <p:nvSpPr>
          <p:cNvPr id="11" name="Freeform 10"/>
          <p:cNvSpPr/>
          <p:nvPr/>
        </p:nvSpPr>
        <p:spPr>
          <a:xfrm flipV="1">
            <a:off x="5181600" y="4267200"/>
            <a:ext cx="457200" cy="990600"/>
          </a:xfrm>
          <a:custGeom>
            <a:avLst/>
            <a:gdLst>
              <a:gd name="connsiteX0" fmla="*/ 241300 w 241300"/>
              <a:gd name="connsiteY0" fmla="*/ 742950 h 742950"/>
              <a:gd name="connsiteX1" fmla="*/ 127000 w 241300"/>
              <a:gd name="connsiteY1" fmla="*/ 590550 h 742950"/>
              <a:gd name="connsiteX2" fmla="*/ 12700 w 241300"/>
              <a:gd name="connsiteY2" fmla="*/ 304800 h 742950"/>
              <a:gd name="connsiteX3" fmla="*/ 203200 w 241300"/>
              <a:gd name="connsiteY3" fmla="*/ 0 h 742950"/>
              <a:gd name="connsiteX4" fmla="*/ 203200 w 2413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742950">
                <a:moveTo>
                  <a:pt x="241300" y="742950"/>
                </a:moveTo>
                <a:cubicBezTo>
                  <a:pt x="203200" y="703262"/>
                  <a:pt x="165100" y="663575"/>
                  <a:pt x="127000" y="590550"/>
                </a:cubicBezTo>
                <a:cubicBezTo>
                  <a:pt x="88900" y="517525"/>
                  <a:pt x="0" y="403225"/>
                  <a:pt x="12700" y="304800"/>
                </a:cubicBezTo>
                <a:cubicBezTo>
                  <a:pt x="25400" y="206375"/>
                  <a:pt x="203200" y="0"/>
                  <a:pt x="203200" y="0"/>
                </a:cubicBezTo>
                <a:lnTo>
                  <a:pt x="203200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6567"/>
            <a:ext cx="3657600" cy="288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038600" y="1752600"/>
            <a:ext cx="46482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2800" smtClean="0">
                <a:solidFill>
                  <a:srgbClr val="FF0000"/>
                </a:solidFill>
              </a:rPr>
              <a:t>The DSWIntBstTree class extends the IntBstTree  which was introduced in the previous part.</a:t>
            </a:r>
          </a:p>
          <a:p>
            <a:pPr>
              <a:buFontTx/>
              <a:buChar char="-"/>
            </a:pP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2800" smtClean="0">
                <a:solidFill>
                  <a:srgbClr val="0000CC"/>
                </a:solidFill>
              </a:rPr>
              <a:t>The DSW algorithm is implemented in the class DSWIntBstTree</a:t>
            </a:r>
            <a:r>
              <a:rPr lang="en-US" sz="280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2800" smtClean="0">
                <a:solidFill>
                  <a:schemeClr val="tx1"/>
                </a:solidFill>
              </a:rPr>
              <a:t> The DSWIntBstTreeDemo class helps testing the implemented  DSW algorithm.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600200"/>
            <a:ext cx="82200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783428"/>
            <a:ext cx="2895600" cy="199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4930775" y="5429250"/>
            <a:ext cx="155575" cy="495300"/>
          </a:xfrm>
          <a:custGeom>
            <a:avLst/>
            <a:gdLst>
              <a:gd name="connsiteX0" fmla="*/ 136525 w 155575"/>
              <a:gd name="connsiteY0" fmla="*/ 495300 h 495300"/>
              <a:gd name="connsiteX1" fmla="*/ 3175 w 155575"/>
              <a:gd name="connsiteY1" fmla="*/ 247650 h 495300"/>
              <a:gd name="connsiteX2" fmla="*/ 155575 w 155575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75" h="495300">
                <a:moveTo>
                  <a:pt x="136525" y="495300"/>
                </a:moveTo>
                <a:cubicBezTo>
                  <a:pt x="68262" y="412750"/>
                  <a:pt x="0" y="330200"/>
                  <a:pt x="3175" y="247650"/>
                </a:cubicBezTo>
                <a:cubicBezTo>
                  <a:pt x="6350" y="165100"/>
                  <a:pt x="80962" y="82550"/>
                  <a:pt x="155575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85800"/>
            <a:ext cx="23907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00174"/>
            <a:ext cx="7552464" cy="20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442444" y="3657600"/>
            <a:ext cx="8396756" cy="2928938"/>
            <a:chOff x="137644" y="2166938"/>
            <a:chExt cx="9006356" cy="423386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644" y="2166938"/>
              <a:ext cx="9006356" cy="423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7"/>
            <p:cNvSpPr/>
            <p:nvPr/>
          </p:nvSpPr>
          <p:spPr>
            <a:xfrm>
              <a:off x="346075" y="31051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212975" y="40957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86200" y="403860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43600" y="50101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68" y="1447800"/>
            <a:ext cx="891966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629400" y="2514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O(n)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Learning outcomes of this part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LO4.8: Define balanced BST and explain simple balancing algorithm</a:t>
            </a:r>
          </a:p>
          <a:p>
            <a:pPr>
              <a:buNone/>
            </a:pPr>
            <a:r>
              <a:rPr lang="en-US" sz="3600" dirty="0" smtClean="0"/>
              <a:t>LO4.9: Define AVL Tree and explain by examples the insertion and deletion operations in it.</a:t>
            </a:r>
          </a:p>
          <a:p>
            <a:pPr>
              <a:buNone/>
            </a:pPr>
            <a:r>
              <a:rPr lang="en-US" sz="3600" dirty="0" smtClean="0"/>
              <a:t>LO4.10: Define heap and explain its’ application.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 smtClean="0"/>
          </a:p>
          <a:p>
            <a:pPr>
              <a:buNone/>
            </a:pP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144000" cy="285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48200" y="3886200"/>
            <a:ext cx="3048000" cy="2127850"/>
            <a:chOff x="3048000" y="2362200"/>
            <a:chExt cx="3048000" cy="21278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0" y="2362200"/>
              <a:ext cx="3048000" cy="212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Freeform 4"/>
            <p:cNvSpPr/>
            <p:nvPr/>
          </p:nvSpPr>
          <p:spPr>
            <a:xfrm>
              <a:off x="3441700" y="3314700"/>
              <a:ext cx="311150" cy="762000"/>
            </a:xfrm>
            <a:custGeom>
              <a:avLst/>
              <a:gdLst>
                <a:gd name="connsiteX0" fmla="*/ 273050 w 311150"/>
                <a:gd name="connsiteY0" fmla="*/ 0 h 762000"/>
                <a:gd name="connsiteX1" fmla="*/ 6350 w 311150"/>
                <a:gd name="connsiteY1" fmla="*/ 400050 h 762000"/>
                <a:gd name="connsiteX2" fmla="*/ 311150 w 311150"/>
                <a:gd name="connsiteY2" fmla="*/ 762000 h 762000"/>
                <a:gd name="connsiteX3" fmla="*/ 311150 w 311150"/>
                <a:gd name="connsiteY3" fmla="*/ 762000 h 762000"/>
                <a:gd name="connsiteX4" fmla="*/ 311150 w 311150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762000">
                  <a:moveTo>
                    <a:pt x="273050" y="0"/>
                  </a:moveTo>
                  <a:cubicBezTo>
                    <a:pt x="136525" y="136525"/>
                    <a:pt x="0" y="273050"/>
                    <a:pt x="6350" y="400050"/>
                  </a:cubicBezTo>
                  <a:cubicBezTo>
                    <a:pt x="12700" y="527050"/>
                    <a:pt x="311150" y="762000"/>
                    <a:pt x="311150" y="762000"/>
                  </a:cubicBezTo>
                  <a:lnTo>
                    <a:pt x="311150" y="762000"/>
                  </a:lnTo>
                  <a:lnTo>
                    <a:pt x="311150" y="762000"/>
                  </a:ln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537325"/>
            <a:ext cx="2133600" cy="320675"/>
          </a:xfrm>
        </p:spPr>
        <p:txBody>
          <a:bodyPr/>
          <a:lstStyle/>
          <a:p>
            <a:fld id="{742CA564-01A2-4FB1-A53A-A98C664FCF6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52402" y="680664"/>
            <a:ext cx="8991598" cy="6024936"/>
            <a:chOff x="152402" y="680664"/>
            <a:chExt cx="8991598" cy="6024936"/>
          </a:xfrm>
        </p:grpSpPr>
        <p:grpSp>
          <p:nvGrpSpPr>
            <p:cNvPr id="18" name="Group 17"/>
            <p:cNvGrpSpPr/>
            <p:nvPr/>
          </p:nvGrpSpPr>
          <p:grpSpPr>
            <a:xfrm>
              <a:off x="152402" y="680664"/>
              <a:ext cx="8991598" cy="6024936"/>
              <a:chOff x="152402" y="822325"/>
              <a:chExt cx="8991598" cy="6024936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8600" y="822325"/>
                <a:ext cx="8915400" cy="469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2402" y="4860925"/>
                <a:ext cx="8991598" cy="1986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" name="Straight Arrow Connector 6"/>
              <p:cNvCxnSpPr/>
              <p:nvPr/>
            </p:nvCxnSpPr>
            <p:spPr>
              <a:xfrm rot="16200000" flipH="1">
                <a:off x="2422498" y="1644623"/>
                <a:ext cx="870005" cy="38100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1981200" y="1400120"/>
                <a:ext cx="914400" cy="8700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CC"/>
                    </a:solidFill>
                  </a:rPr>
                  <a:t>Loop n-m times</a:t>
                </a:r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82046" y="2574925"/>
                <a:ext cx="1670754" cy="352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2" name="Straight Arrow Connector 11"/>
              <p:cNvCxnSpPr>
                <a:stCxn id="6147" idx="2"/>
              </p:cNvCxnSpPr>
              <p:nvPr/>
            </p:nvCxnSpPr>
            <p:spPr>
              <a:xfrm rot="16200000" flipH="1">
                <a:off x="1434924" y="4009850"/>
                <a:ext cx="3000374" cy="8353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>
              <a:off x="381000" y="3810000"/>
              <a:ext cx="9906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n = 9</a:t>
              </a:r>
            </a:p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m= 7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600" y="38100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O(n)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540" y="1143000"/>
            <a:ext cx="8884922" cy="5163206"/>
            <a:chOff x="129540" y="1143000"/>
            <a:chExt cx="8884922" cy="516320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540" y="1143000"/>
              <a:ext cx="8884922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0800" y="2286000"/>
              <a:ext cx="1943100" cy="4020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6324600" y="4419600"/>
              <a:ext cx="9906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n = 9</a:t>
              </a:r>
            </a:p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m= 7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" y="912008"/>
            <a:ext cx="9143998" cy="5617254"/>
            <a:chOff x="2" y="912008"/>
            <a:chExt cx="9143998" cy="561725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" y="912008"/>
              <a:ext cx="9143998" cy="5617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025" y="3352800"/>
              <a:ext cx="3152775" cy="17907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18982"/>
            <a:ext cx="8722302" cy="305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447800"/>
            <a:ext cx="8915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2 steps to balance a given BST:</a:t>
            </a:r>
          </a:p>
          <a:p>
            <a:r>
              <a:rPr lang="en-US" sz="2800" dirty="0" smtClean="0"/>
              <a:t>Step 1- Create a backbone from the tree, O(n)</a:t>
            </a:r>
          </a:p>
          <a:p>
            <a:r>
              <a:rPr lang="en-US" sz="2800" dirty="0" smtClean="0"/>
              <a:t>Step 2- Create the balanced BST from backbone, O(n)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10504"/>
            <a:ext cx="7467600" cy="478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1" y="838200"/>
            <a:ext cx="3038474" cy="214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6096000" cy="1143000"/>
          </a:xfrm>
        </p:spPr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2612"/>
            <a:ext cx="4114800" cy="5082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30277"/>
            <a:ext cx="2324100" cy="6597446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14600" y="1981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Result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 self-balanced BST?</a:t>
            </a:r>
            <a:br>
              <a:rPr lang="en-US" dirty="0" smtClean="0"/>
            </a:br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695676"/>
            <a:ext cx="25908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</a:rPr>
              <a:t>Two Soviet inventors, </a:t>
            </a:r>
            <a:r>
              <a:rPr lang="en-US" sz="2400" dirty="0" err="1" smtClean="0">
                <a:solidFill>
                  <a:srgbClr val="0000CC"/>
                </a:solidFill>
              </a:rPr>
              <a:t>Georgy</a:t>
            </a:r>
            <a:r>
              <a:rPr lang="en-US" sz="2400" dirty="0" smtClean="0">
                <a:solidFill>
                  <a:srgbClr val="0000CC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0000CC"/>
                </a:solidFill>
              </a:rPr>
              <a:t>Adelson-Velsky</a:t>
            </a:r>
            <a:r>
              <a:rPr lang="en-US" sz="2400" dirty="0" smtClean="0">
                <a:solidFill>
                  <a:srgbClr val="0000CC"/>
                </a:solidFill>
              </a:rPr>
              <a:t>  and </a:t>
            </a:r>
            <a:r>
              <a:rPr lang="en-US" sz="2400" dirty="0" err="1" smtClean="0">
                <a:solidFill>
                  <a:srgbClr val="0000CC"/>
                </a:solidFill>
              </a:rPr>
              <a:t>Evgenii</a:t>
            </a:r>
            <a:r>
              <a:rPr lang="en-US" sz="2400" dirty="0" smtClean="0">
                <a:solidFill>
                  <a:srgbClr val="0000CC"/>
                </a:solidFill>
              </a:rPr>
              <a:t> Landis introduced a self-balancing BST in 1962.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31272"/>
            <a:ext cx="82296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b="1" dirty="0" smtClean="0"/>
              <a:t>AVL tree</a:t>
            </a:r>
            <a:r>
              <a:rPr lang="en-US" sz="2400" i="1" dirty="0" smtClean="0"/>
              <a:t> </a:t>
            </a:r>
            <a:r>
              <a:rPr lang="en-US" sz="2400" dirty="0" smtClean="0"/>
              <a:t>is one in which the height of the left and right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of every </a:t>
            </a:r>
            <a:r>
              <a:rPr lang="en-US" sz="2400" dirty="0" smtClean="0">
                <a:solidFill>
                  <a:srgbClr val="FF0000"/>
                </a:solidFill>
              </a:rPr>
              <a:t>node differ by at most one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b="1" u="sng" dirty="0" smtClean="0"/>
              <a:t>balance factor/state </a:t>
            </a:r>
            <a:r>
              <a:rPr lang="en-US" sz="2400" dirty="0" smtClean="0"/>
              <a:t>is the height of the right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minus</a:t>
            </a:r>
            <a:r>
              <a:rPr lang="en-US" sz="2400" dirty="0" smtClean="0"/>
              <a:t> the height of the left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Memory cost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05984"/>
            <a:ext cx="6248400" cy="339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 self-balanced BST?</a:t>
            </a:r>
            <a:br>
              <a:rPr lang="en-US" dirty="0" smtClean="0"/>
            </a:br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48006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A balance factor (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state</a:t>
            </a:r>
            <a:r>
              <a:rPr lang="en-US" sz="2800" dirty="0" smtClean="0"/>
              <a:t>) is </a:t>
            </a:r>
            <a:r>
              <a:rPr lang="en-US" sz="2800" dirty="0" smtClean="0">
                <a:solidFill>
                  <a:srgbClr val="0000CC"/>
                </a:solidFill>
              </a:rPr>
              <a:t>the height of the right </a:t>
            </a:r>
            <a:r>
              <a:rPr lang="en-US" sz="2800" dirty="0" err="1" smtClean="0">
                <a:solidFill>
                  <a:srgbClr val="0000CC"/>
                </a:solidFill>
              </a:rPr>
              <a:t>subtree</a:t>
            </a:r>
            <a:r>
              <a:rPr lang="en-US" sz="2800" dirty="0" smtClean="0">
                <a:solidFill>
                  <a:srgbClr val="0000CC"/>
                </a:solidFill>
              </a:rPr>
              <a:t> minus the height of the left </a:t>
            </a:r>
            <a:r>
              <a:rPr lang="en-US" sz="2800" dirty="0" err="1" smtClean="0">
                <a:solidFill>
                  <a:srgbClr val="0000CC"/>
                </a:solidFill>
              </a:rPr>
              <a:t>subtree</a:t>
            </a:r>
            <a:r>
              <a:rPr lang="en-US" sz="2800" dirty="0" smtClean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 Add/remove operations  cause the tree </a:t>
            </a:r>
            <a:r>
              <a:rPr lang="en-US" sz="2800" b="1" dirty="0" smtClean="0"/>
              <a:t>un-balanced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changes). In this case, the tree needs </a:t>
            </a:r>
            <a:r>
              <a:rPr lang="en-US" sz="2800" b="1" dirty="0" smtClean="0"/>
              <a:t>re-balance using rotations.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05984"/>
            <a:ext cx="6248400" cy="339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13716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Node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133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data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457200" y="26670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state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200400"/>
            <a:ext cx="1600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</a:rPr>
              <a:t>left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733800"/>
            <a:ext cx="1600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</a:rPr>
              <a:t>right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Self-Balancing AVL Trees…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0" y="4953000"/>
            <a:ext cx="6056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smtClean="0"/>
              <a:t> </a:t>
            </a:r>
            <a:r>
              <a:rPr lang="en-US" sz="2000" b="1"/>
              <a:t>Balancing a tree after insertion of a node in the right </a:t>
            </a:r>
            <a:br>
              <a:rPr lang="en-US" sz="2000" b="1"/>
            </a:br>
            <a:r>
              <a:rPr lang="en-US" sz="2000" b="1"/>
              <a:t>                     subtree of node </a:t>
            </a:r>
            <a:r>
              <a:rPr lang="en-US" sz="2000" b="1" i="1"/>
              <a:t>Q</a:t>
            </a:r>
            <a:endParaRPr lang="en-US" sz="2000" b="1"/>
          </a:p>
        </p:txBody>
      </p:sp>
      <p:grpSp>
        <p:nvGrpSpPr>
          <p:cNvPr id="11" name="Group 10"/>
          <p:cNvGrpSpPr/>
          <p:nvPr/>
        </p:nvGrpSpPr>
        <p:grpSpPr>
          <a:xfrm>
            <a:off x="84667" y="1508125"/>
            <a:ext cx="8974666" cy="3063875"/>
            <a:chOff x="84667" y="1508125"/>
            <a:chExt cx="8974666" cy="306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667" y="1524000"/>
              <a:ext cx="8974666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905000" y="1905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rot="5400000">
              <a:off x="1384816" y="2337316"/>
              <a:ext cx="1002268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524250" y="1508125"/>
              <a:ext cx="1092200" cy="854075"/>
            </a:xfrm>
            <a:custGeom>
              <a:avLst/>
              <a:gdLst>
                <a:gd name="connsiteX0" fmla="*/ 971550 w 1092200"/>
                <a:gd name="connsiteY0" fmla="*/ 854075 h 854075"/>
                <a:gd name="connsiteX1" fmla="*/ 990600 w 1092200"/>
                <a:gd name="connsiteY1" fmla="*/ 301625 h 854075"/>
                <a:gd name="connsiteX2" fmla="*/ 361950 w 1092200"/>
                <a:gd name="connsiteY2" fmla="*/ 53975 h 854075"/>
                <a:gd name="connsiteX3" fmla="*/ 0 w 1092200"/>
                <a:gd name="connsiteY3" fmla="*/ 625475 h 854075"/>
                <a:gd name="connsiteX4" fmla="*/ 0 w 1092200"/>
                <a:gd name="connsiteY4" fmla="*/ 625475 h 854075"/>
                <a:gd name="connsiteX5" fmla="*/ 0 w 1092200"/>
                <a:gd name="connsiteY5" fmla="*/ 625475 h 85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2200" h="854075">
                  <a:moveTo>
                    <a:pt x="971550" y="854075"/>
                  </a:moveTo>
                  <a:cubicBezTo>
                    <a:pt x="1031875" y="644525"/>
                    <a:pt x="1092200" y="434975"/>
                    <a:pt x="990600" y="301625"/>
                  </a:cubicBezTo>
                  <a:cubicBezTo>
                    <a:pt x="889000" y="168275"/>
                    <a:pt x="527050" y="0"/>
                    <a:pt x="361950" y="53975"/>
                  </a:cubicBezTo>
                  <a:cubicBezTo>
                    <a:pt x="196850" y="107950"/>
                    <a:pt x="0" y="625475"/>
                    <a:pt x="0" y="625475"/>
                  </a:cubicBezTo>
                  <a:lnTo>
                    <a:pt x="0" y="625475"/>
                  </a:lnTo>
                  <a:lnTo>
                    <a:pt x="0" y="625475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dirty="0" smtClean="0"/>
              <a:t>BST advantages:</a:t>
            </a:r>
          </a:p>
          <a:p>
            <a:r>
              <a:rPr lang="en-US" sz="2800" dirty="0" smtClean="0"/>
              <a:t>Operations including Adding, searching, removing : </a:t>
            </a:r>
          </a:p>
          <a:p>
            <a:pPr>
              <a:buNone/>
            </a:pPr>
            <a:r>
              <a:rPr lang="en-US" sz="2800" dirty="0" smtClean="0"/>
              <a:t>        O(tree’s height) &lt; O(n),number of items.</a:t>
            </a:r>
          </a:p>
          <a:p>
            <a:r>
              <a:rPr lang="en-US" sz="2800" dirty="0" smtClean="0"/>
              <a:t>Data in the tree are always sorted.</a:t>
            </a:r>
          </a:p>
          <a:p>
            <a:pPr>
              <a:buNone/>
            </a:pPr>
            <a:r>
              <a:rPr lang="en-US" sz="2800" b="1" u="sng" dirty="0" smtClean="0"/>
              <a:t>BST disadvantages</a:t>
            </a:r>
          </a:p>
          <a:p>
            <a:r>
              <a:rPr lang="en-US" sz="2800" dirty="0" smtClean="0"/>
              <a:t>Tree’s height depends mainly on order of data added. </a:t>
            </a:r>
            <a:r>
              <a:rPr lang="en-US" sz="2800" dirty="0" smtClean="0">
                <a:sym typeface="Wingdings" pitchFamily="2" charset="2"/>
              </a:rPr>
              <a:t> Hard</a:t>
            </a:r>
            <a:endParaRPr lang="en-US" sz="2800" dirty="0" smtClean="0"/>
          </a:p>
          <a:p>
            <a:r>
              <a:rPr lang="en-US" sz="2800" dirty="0" smtClean="0"/>
              <a:t>If the BST is degraded, almost of data are at one direction:  O(number of nodes)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Perhaps, we like a complete BST  in which its height is lowest.  How can we make 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Self-Balancing AVL Trees…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0" y="47244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mtClean="0"/>
              <a:t>Balancing </a:t>
            </a:r>
            <a:r>
              <a:rPr lang="en-US" sz="2400" b="1"/>
              <a:t>a tree after insertion of a node in the </a:t>
            </a:r>
            <a:r>
              <a:rPr lang="en-US" sz="2400" b="1" smtClean="0"/>
              <a:t>left subtree </a:t>
            </a:r>
            <a:r>
              <a:rPr lang="en-US" sz="2400" b="1"/>
              <a:t>of node </a:t>
            </a:r>
            <a:r>
              <a:rPr lang="en-US" sz="2400" b="1" i="1"/>
              <a:t>Q</a:t>
            </a:r>
            <a:endParaRPr lang="en-US" sz="2400" b="1"/>
          </a:p>
        </p:txBody>
      </p:sp>
      <p:grpSp>
        <p:nvGrpSpPr>
          <p:cNvPr id="13" name="Group 12"/>
          <p:cNvGrpSpPr/>
          <p:nvPr/>
        </p:nvGrpSpPr>
        <p:grpSpPr>
          <a:xfrm>
            <a:off x="28574" y="1828800"/>
            <a:ext cx="9039226" cy="2762574"/>
            <a:chOff x="28574" y="1752600"/>
            <a:chExt cx="9039226" cy="276257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4" y="1752600"/>
              <a:ext cx="9039226" cy="276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52400" y="3276600"/>
              <a:ext cx="381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3641725" y="2362200"/>
              <a:ext cx="282575" cy="628650"/>
            </a:xfrm>
            <a:custGeom>
              <a:avLst/>
              <a:gdLst>
                <a:gd name="connsiteX0" fmla="*/ 73025 w 282575"/>
                <a:gd name="connsiteY0" fmla="*/ 628650 h 628650"/>
                <a:gd name="connsiteX1" fmla="*/ 34925 w 282575"/>
                <a:gd name="connsiteY1" fmla="*/ 152400 h 628650"/>
                <a:gd name="connsiteX2" fmla="*/ 282575 w 28257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575" h="628650">
                  <a:moveTo>
                    <a:pt x="73025" y="628650"/>
                  </a:moveTo>
                  <a:cubicBezTo>
                    <a:pt x="36512" y="442912"/>
                    <a:pt x="0" y="257175"/>
                    <a:pt x="34925" y="152400"/>
                  </a:cubicBezTo>
                  <a:cubicBezTo>
                    <a:pt x="69850" y="47625"/>
                    <a:pt x="176212" y="23812"/>
                    <a:pt x="282575" y="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048250" y="1793875"/>
              <a:ext cx="660400" cy="454025"/>
            </a:xfrm>
            <a:custGeom>
              <a:avLst/>
              <a:gdLst>
                <a:gd name="connsiteX0" fmla="*/ 628650 w 660400"/>
                <a:gd name="connsiteY0" fmla="*/ 454025 h 454025"/>
                <a:gd name="connsiteX1" fmla="*/ 590550 w 660400"/>
                <a:gd name="connsiteY1" fmla="*/ 187325 h 454025"/>
                <a:gd name="connsiteX2" fmla="*/ 209550 w 660400"/>
                <a:gd name="connsiteY2" fmla="*/ 34925 h 454025"/>
                <a:gd name="connsiteX3" fmla="*/ 0 w 660400"/>
                <a:gd name="connsiteY3" fmla="*/ 39687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454025">
                  <a:moveTo>
                    <a:pt x="628650" y="454025"/>
                  </a:moveTo>
                  <a:cubicBezTo>
                    <a:pt x="644525" y="355600"/>
                    <a:pt x="660400" y="257175"/>
                    <a:pt x="590550" y="187325"/>
                  </a:cubicBezTo>
                  <a:cubicBezTo>
                    <a:pt x="520700" y="117475"/>
                    <a:pt x="307975" y="0"/>
                    <a:pt x="209550" y="34925"/>
                  </a:cubicBezTo>
                  <a:cubicBezTo>
                    <a:pt x="111125" y="69850"/>
                    <a:pt x="55562" y="233362"/>
                    <a:pt x="0" y="396875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7200" y="50292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smtClean="0"/>
              <a:t>An </a:t>
            </a:r>
            <a:r>
              <a:rPr lang="en-US" sz="2000" b="1"/>
              <a:t>example of inserting a new node (b) in an AVL tree (a), </a:t>
            </a:r>
            <a:r>
              <a:rPr lang="en-US" sz="2000" b="1" smtClean="0"/>
              <a:t>which </a:t>
            </a:r>
            <a:r>
              <a:rPr lang="en-US" sz="2000" b="1"/>
              <a:t>requires one rotation (c) to restore the </a:t>
            </a:r>
            <a:r>
              <a:rPr lang="en-US" sz="2000" b="1" smtClean="0"/>
              <a:t>height balance</a:t>
            </a:r>
            <a:endParaRPr lang="en-US" sz="2000" b="1"/>
          </a:p>
        </p:txBody>
      </p:sp>
      <p:grpSp>
        <p:nvGrpSpPr>
          <p:cNvPr id="7" name="Group 6"/>
          <p:cNvGrpSpPr/>
          <p:nvPr/>
        </p:nvGrpSpPr>
        <p:grpSpPr>
          <a:xfrm>
            <a:off x="-42041" y="1828800"/>
            <a:ext cx="9186041" cy="3124200"/>
            <a:chOff x="-42041" y="1905000"/>
            <a:chExt cx="9228082" cy="3048000"/>
          </a:xfrm>
        </p:grpSpPr>
        <p:pic>
          <p:nvPicPr>
            <p:cNvPr id="921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2041" y="1905000"/>
              <a:ext cx="9228082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rc 7"/>
            <p:cNvSpPr/>
            <p:nvPr/>
          </p:nvSpPr>
          <p:spPr>
            <a:xfrm>
              <a:off x="3444875" y="2789238"/>
              <a:ext cx="365125" cy="639762"/>
            </a:xfrm>
            <a:prstGeom prst="arc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  <a:tailEnd type="arrow"/>
                </a:ln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52600" y="5391090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In </a:t>
            </a:r>
            <a:r>
              <a:rPr lang="en-US" sz="2400" b="1" dirty="0"/>
              <a:t>an AVL tree (a) a new node is inserted 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(</a:t>
            </a:r>
            <a:r>
              <a:rPr lang="en-US" sz="2400" b="1" dirty="0"/>
              <a:t>b) requiring no height adjustments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542" y="1676400"/>
            <a:ext cx="83469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6981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smtClean="0"/>
              <a:t>Rebalancing </a:t>
            </a:r>
            <a:r>
              <a:rPr lang="en-US" sz="2800" b="1"/>
              <a:t>an AVL tree after deleting a node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2" y="1905000"/>
            <a:ext cx="89373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6003924"/>
            <a:ext cx="8382000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mtClean="0"/>
              <a:t>Rebalancing </a:t>
            </a:r>
            <a:r>
              <a:rPr lang="en-US" sz="2400" b="1"/>
              <a:t>an AVL tree after deleting a </a:t>
            </a:r>
            <a:r>
              <a:rPr lang="en-US" sz="2400" b="1" smtClean="0"/>
              <a:t>node  </a:t>
            </a:r>
            <a:r>
              <a:rPr lang="en-US" sz="2400" b="1"/>
              <a:t>(continued)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458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81000" y="6091535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mtClean="0"/>
              <a:t>Rebalancing </a:t>
            </a:r>
            <a:r>
              <a:rPr lang="en-US" sz="2400" b="1"/>
              <a:t>an AVL tree after deleting a </a:t>
            </a:r>
            <a:r>
              <a:rPr lang="en-US" sz="2400" b="1" smtClean="0"/>
              <a:t>node </a:t>
            </a:r>
            <a:r>
              <a:rPr lang="en-US" sz="2400" b="1"/>
              <a:t>(continued)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1273784"/>
            <a:ext cx="9140826" cy="466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heaps?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Collection whose items are layered. </a:t>
            </a:r>
          </a:p>
          <a:p>
            <a:r>
              <a:rPr lang="en-US" dirty="0" smtClean="0"/>
              <a:t>A particular kind of binary tree, called a </a:t>
            </a:r>
            <a:r>
              <a:rPr lang="en-US" b="1" dirty="0" smtClean="0"/>
              <a:t>heap</a:t>
            </a:r>
            <a:r>
              <a:rPr lang="en-US" i="1" dirty="0" smtClean="0"/>
              <a:t>, </a:t>
            </a:r>
            <a:r>
              <a:rPr lang="en-US" dirty="0" smtClean="0"/>
              <a:t>has two properties:</a:t>
            </a:r>
          </a:p>
          <a:p>
            <a:pPr lvl="1"/>
            <a:r>
              <a:rPr lang="en-US" dirty="0" smtClean="0"/>
              <a:t>The value of each node is greater (max heap)/less (min heap) than or equal to the values stored in each of its children</a:t>
            </a:r>
          </a:p>
          <a:p>
            <a:pPr lvl="1"/>
            <a:r>
              <a:rPr lang="en-US" dirty="0" smtClean="0"/>
              <a:t>The tree is perfectly balanced, and the leaves in the last level are all in the leftmost positions</a:t>
            </a:r>
          </a:p>
          <a:p>
            <a:r>
              <a:rPr lang="en-US" dirty="0" smtClean="0"/>
              <a:t>These two properties define a </a:t>
            </a:r>
            <a:r>
              <a:rPr lang="en-US" b="1" dirty="0" smtClean="0"/>
              <a:t>max heap </a:t>
            </a:r>
          </a:p>
          <a:p>
            <a:r>
              <a:rPr lang="en-US" dirty="0" smtClean="0"/>
              <a:t>If “greater” in the first property is replaced with “less,” then the definition specifies a </a:t>
            </a:r>
            <a:r>
              <a:rPr lang="en-US" b="1" dirty="0" smtClean="0"/>
              <a:t>min heap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Heaps (continued)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618238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smtClean="0"/>
              <a:t>Examples </a:t>
            </a:r>
            <a:r>
              <a:rPr lang="en-US" sz="2800" b="1"/>
              <a:t>of (a) heaps and (b–c) nonheaps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710" y="1398588"/>
            <a:ext cx="8777694" cy="4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1371600"/>
            <a:ext cx="18288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With the view of Max heaps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Review: </a:t>
            </a:r>
            <a:r>
              <a:rPr lang="en-US" dirty="0" smtClean="0"/>
              <a:t>Implementing 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3 parallel arrays are used.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232740"/>
            <a:ext cx="5456238" cy="424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" y="2819400"/>
            <a:ext cx="2466976" cy="23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667000" y="4189412"/>
            <a:ext cx="533400" cy="1588"/>
          </a:xfrm>
          <a:prstGeom prst="straightConnector1">
            <a:avLst/>
          </a:prstGeom>
          <a:ln w="47625" cmpd="sng">
            <a:solidFill>
              <a:srgbClr val="0000CC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2400" y="5257800"/>
            <a:ext cx="2895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not find out an expression connecting father index and child index </a:t>
            </a:r>
            <a:r>
              <a:rPr lang="en-US" dirty="0" smtClean="0">
                <a:sym typeface="Wingdings" pitchFamily="2" charset="2"/>
              </a:rPr>
              <a:t> Child indices must be stored.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048000" y="5867400"/>
            <a:ext cx="3276600" cy="114300"/>
          </a:xfrm>
          <a:prstGeom prst="straightConnector1">
            <a:avLst/>
          </a:prstGeom>
          <a:ln w="47625" cmpd="sng">
            <a:solidFill>
              <a:srgbClr val="0000CC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48000" y="6172200"/>
            <a:ext cx="4876800" cy="381000"/>
          </a:xfrm>
          <a:prstGeom prst="straightConnector1">
            <a:avLst/>
          </a:prstGeom>
          <a:ln w="47625" cmpd="sng">
            <a:solidFill>
              <a:srgbClr val="0000CC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vs Array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1337" y="1447800"/>
            <a:ext cx="4504063" cy="29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6" y="502920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Index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Value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685800" y="2514600"/>
            <a:ext cx="3657600" cy="2457450"/>
          </a:xfrm>
          <a:custGeom>
            <a:avLst/>
            <a:gdLst>
              <a:gd name="connsiteX0" fmla="*/ 0 w 1466850"/>
              <a:gd name="connsiteY0" fmla="*/ 1257300 h 1257300"/>
              <a:gd name="connsiteX1" fmla="*/ 285750 w 1466850"/>
              <a:gd name="connsiteY1" fmla="*/ 304800 h 1257300"/>
              <a:gd name="connsiteX2" fmla="*/ 1466850 w 1466850"/>
              <a:gd name="connsiteY2" fmla="*/ 0 h 1257300"/>
              <a:gd name="connsiteX3" fmla="*/ 1466850 w 1466850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850" h="1257300">
                <a:moveTo>
                  <a:pt x="0" y="1257300"/>
                </a:moveTo>
                <a:cubicBezTo>
                  <a:pt x="20637" y="885825"/>
                  <a:pt x="41275" y="514350"/>
                  <a:pt x="285750" y="304800"/>
                </a:cubicBezTo>
                <a:cubicBezTo>
                  <a:pt x="530225" y="95250"/>
                  <a:pt x="1466850" y="0"/>
                  <a:pt x="1466850" y="0"/>
                </a:cubicBezTo>
                <a:lnTo>
                  <a:pt x="1466850" y="0"/>
                </a:ln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1575137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Values are put based on layer in left-to-right direction</a:t>
            </a:r>
            <a:endParaRPr 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838200" y="3937337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Values are copied based on top-down layer then add to the array from the beginning</a:t>
            </a:r>
            <a:endParaRPr lang="en-US" sz="2000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Objectives &amp;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balanced binary search tree?</a:t>
            </a:r>
          </a:p>
          <a:p>
            <a:r>
              <a:rPr lang="en-US" dirty="0" smtClean="0"/>
              <a:t>Characteristics of balanced BST.</a:t>
            </a:r>
          </a:p>
          <a:p>
            <a:r>
              <a:rPr lang="en-US" dirty="0" smtClean="0"/>
              <a:t>How to create balanced BST from inputted array?</a:t>
            </a:r>
          </a:p>
          <a:p>
            <a:r>
              <a:rPr lang="en-US" dirty="0" smtClean="0"/>
              <a:t>How to balance a given BST?</a:t>
            </a:r>
          </a:p>
          <a:p>
            <a:r>
              <a:rPr lang="en-US" dirty="0" smtClean="0"/>
              <a:t>How to create a self-balanced BST? </a:t>
            </a:r>
            <a:r>
              <a:rPr lang="en-US" dirty="0" smtClean="0">
                <a:sym typeface="Wingdings" pitchFamily="2" charset="2"/>
              </a:rPr>
              <a:t> AVL Trees</a:t>
            </a:r>
            <a:endParaRPr lang="en-US" dirty="0" smtClean="0"/>
          </a:p>
          <a:p>
            <a:r>
              <a:rPr lang="en-US" dirty="0" smtClean="0"/>
              <a:t>What is a heap?</a:t>
            </a:r>
          </a:p>
          <a:p>
            <a:r>
              <a:rPr lang="en-US" dirty="0" smtClean="0"/>
              <a:t>What are heaps used for?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Your work: Implement the demo. in these slides.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vs Array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6" y="129540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4"/>
                <a:gridCol w="69272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Index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en-US" sz="2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99000" y="2179320"/>
          <a:ext cx="4064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914400"/>
                <a:gridCol w="1117600"/>
                <a:gridCol w="1016000"/>
              </a:tblGrid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Right child</a:t>
                      </a:r>
                      <a:endParaRPr lang="en-US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3347292" cy="22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4800600"/>
            <a:ext cx="37338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Left = 2.Father +1</a:t>
            </a:r>
          </a:p>
          <a:p>
            <a:pPr algn="ctr"/>
            <a:r>
              <a:rPr lang="en-US" sz="3600" b="1" dirty="0" smtClean="0">
                <a:solidFill>
                  <a:srgbClr val="0000CC"/>
                </a:solidFill>
              </a:rPr>
              <a:t>Right= 2.Father+2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/>
          <a:lstStyle/>
          <a:p>
            <a:r>
              <a:rPr lang="en-US" smtClean="0"/>
              <a:t>Heap vs Array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082040"/>
          <a:ext cx="71628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734"/>
                <a:gridCol w="1236168"/>
                <a:gridCol w="1236168"/>
                <a:gridCol w="1589365"/>
                <a:gridCol w="1589365"/>
              </a:tblGrid>
              <a:tr h="5731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Father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Left index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Father Index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Right index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Father Index</a:t>
                      </a: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(1-1)/2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(2-1)/2</a:t>
                      </a:r>
                      <a:endParaRPr lang="en-US" sz="2400" dirty="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(3-1)/2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(4-1)/2</a:t>
                      </a:r>
                      <a:endParaRPr lang="en-US" sz="2400" dirty="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(5-1)/2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(6-1)/2</a:t>
                      </a:r>
                      <a:endParaRPr lang="en-US" sz="2400" dirty="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(7-1)/2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(8-1)/2</a:t>
                      </a:r>
                      <a:endParaRPr lang="en-US" sz="2400" dirty="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(9-1)/2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267200" y="3733800"/>
            <a:ext cx="46482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Father index = (child index -1) /2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67200" y="4572000"/>
            <a:ext cx="4572000" cy="1600994"/>
            <a:chOff x="4343400" y="4800600"/>
            <a:chExt cx="4572000" cy="1600994"/>
          </a:xfrm>
        </p:grpSpPr>
        <p:sp>
          <p:nvSpPr>
            <p:cNvPr id="9" name="Rectangle 8"/>
            <p:cNvSpPr/>
            <p:nvPr/>
          </p:nvSpPr>
          <p:spPr>
            <a:xfrm>
              <a:off x="4343400" y="5257800"/>
              <a:ext cx="2286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Father index =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4876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Child index -1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5638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2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5905500" y="5600700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6705601" y="6400005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114505" y="5599906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8686006" y="6399211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81800" y="5561012"/>
              <a:ext cx="2133600" cy="158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maintain a heap after insert new item?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95158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Heap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It can be used as a priority queue</a:t>
            </a:r>
          </a:p>
          <a:p>
            <a:pPr>
              <a:buNone/>
            </a:pPr>
            <a:r>
              <a:rPr lang="en-US" dirty="0" smtClean="0"/>
              <a:t>	- With respect to max heap, the maximum value must be at the beginning of the queue where an item can be de-queued.</a:t>
            </a:r>
          </a:p>
          <a:p>
            <a:pPr>
              <a:buNone/>
            </a:pPr>
            <a:r>
              <a:rPr lang="en-US" dirty="0" smtClean="0"/>
              <a:t>	- When a new item is en-queued, add operation will destroy max heap property. A bottom-up transformation must be carried out to preserve this property.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Heap be used?...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2- It can be used as a tool for sorting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 Heap sort.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Algorithm</a:t>
            </a:r>
            <a:r>
              <a:rPr lang="en-US" dirty="0" smtClean="0">
                <a:sym typeface="Wingdings" pitchFamily="2" charset="2"/>
              </a:rPr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505200"/>
            <a:ext cx="8534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for  (</a:t>
            </a:r>
            <a:r>
              <a:rPr lang="en-US" sz="2800" dirty="0" err="1" smtClean="0"/>
              <a:t>i</a:t>
            </a:r>
            <a:r>
              <a:rPr lang="en-US" sz="2800" dirty="0" smtClean="0"/>
              <a:t>= n-1 ; </a:t>
            </a:r>
            <a:r>
              <a:rPr lang="en-US" sz="2800" dirty="0" err="1" smtClean="0"/>
              <a:t>i</a:t>
            </a:r>
            <a:r>
              <a:rPr lang="en-US" sz="2800" dirty="0" smtClean="0"/>
              <a:t>&gt;0; </a:t>
            </a:r>
            <a:r>
              <a:rPr lang="en-US" sz="2800" dirty="0" err="1" smtClean="0"/>
              <a:t>i</a:t>
            </a:r>
            <a:r>
              <a:rPr lang="en-US" sz="2800" dirty="0" smtClean="0"/>
              <a:t>--) {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tranform</a:t>
            </a:r>
            <a:r>
              <a:rPr lang="en-US" sz="2800" dirty="0" smtClean="0"/>
              <a:t> a[0] … a[</a:t>
            </a:r>
            <a:r>
              <a:rPr lang="en-US" sz="2800" dirty="0" err="1" smtClean="0"/>
              <a:t>i</a:t>
            </a:r>
            <a:r>
              <a:rPr lang="en-US" sz="2800" dirty="0" smtClean="0"/>
              <a:t>] to max heap;</a:t>
            </a:r>
          </a:p>
          <a:p>
            <a:r>
              <a:rPr lang="en-US" sz="2800" dirty="0" smtClean="0"/>
              <a:t>     swap a[0], a[</a:t>
            </a:r>
            <a:r>
              <a:rPr lang="en-US" sz="2800" dirty="0" err="1" smtClean="0"/>
              <a:t>i</a:t>
            </a:r>
            <a:r>
              <a:rPr lang="en-US" sz="2800" dirty="0" smtClean="0"/>
              <a:t>] </a:t>
            </a:r>
            <a:r>
              <a:rPr lang="en-US" sz="2000" dirty="0" smtClean="0">
                <a:sym typeface="Wingdings" pitchFamily="2" charset="2"/>
              </a:rPr>
              <a:t> move the max value to the end of the group</a:t>
            </a:r>
            <a:endParaRPr lang="en-US" sz="2800" dirty="0" smtClean="0"/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Heaps: Change an array to Max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0407"/>
            <a:ext cx="8229600" cy="1219200"/>
          </a:xfrm>
        </p:spPr>
        <p:txBody>
          <a:bodyPr/>
          <a:lstStyle/>
          <a:p>
            <a:r>
              <a:rPr lang="en-US" dirty="0" smtClean="0"/>
              <a:t>Move reversely from the end of the array.</a:t>
            </a:r>
          </a:p>
          <a:p>
            <a:r>
              <a:rPr lang="en-US" dirty="0" smtClean="0"/>
              <a:t>If it’s value &gt; it’s father value then swap them.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57400" y="4266406"/>
            <a:ext cx="4572000" cy="1600994"/>
            <a:chOff x="4343400" y="4800600"/>
            <a:chExt cx="4572000" cy="1600994"/>
          </a:xfrm>
        </p:grpSpPr>
        <p:sp>
          <p:nvSpPr>
            <p:cNvPr id="5" name="Rectangle 4"/>
            <p:cNvSpPr/>
            <p:nvPr/>
          </p:nvSpPr>
          <p:spPr>
            <a:xfrm>
              <a:off x="4343400" y="5257800"/>
              <a:ext cx="2286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Father index =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4876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Child index -1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0" y="5638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2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5905500" y="5600700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V="1">
              <a:off x="6705601" y="6400005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8114505" y="5599906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8686006" y="6399211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81800" y="5561012"/>
              <a:ext cx="2133600" cy="158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057400" y="3428206"/>
            <a:ext cx="46482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Father index = (child index -1) /2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smtClean="0"/>
              <a:t>Heaps: An array may not be a heap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400" y="5015805"/>
            <a:ext cx="883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/>
              <a:t>array [2 </a:t>
            </a:r>
            <a:r>
              <a:rPr lang="en-US" sz="2800" b="1" dirty="0">
                <a:solidFill>
                  <a:srgbClr val="FF0000"/>
                </a:solidFill>
              </a:rPr>
              <a:t>8 6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1 10 15 3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12 11</a:t>
            </a:r>
            <a:r>
              <a:rPr lang="en-US" sz="2800" b="1" dirty="0"/>
              <a:t>] seen as a </a:t>
            </a:r>
            <a:r>
              <a:rPr lang="en-US" sz="2800" b="1" dirty="0" smtClean="0"/>
              <a:t>tree</a:t>
            </a:r>
            <a:endParaRPr lang="en-US" sz="2800" b="1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013" y="1342872"/>
            <a:ext cx="4878388" cy="353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Heaps: Some heaps for a collection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85800" y="5181600"/>
            <a:ext cx="8004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smtClean="0"/>
              <a:t>Different </a:t>
            </a:r>
            <a:r>
              <a:rPr lang="en-US" sz="2800" b="1"/>
              <a:t>heaps constructed with the same elements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2133600"/>
            <a:ext cx="9129712" cy="247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Heaps as Priority Queues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819400" y="6229290"/>
            <a:ext cx="36326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smtClean="0"/>
              <a:t>Enqueuing </a:t>
            </a:r>
            <a:r>
              <a:rPr lang="en-US" sz="2000" b="1"/>
              <a:t>an element to a heap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1171575"/>
            <a:ext cx="74485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Heaps as Priority Queues (continued)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007131" y="6258580"/>
            <a:ext cx="54604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smtClean="0"/>
              <a:t>Dequeuing </a:t>
            </a:r>
            <a:r>
              <a:rPr lang="en-US" sz="2800" b="1"/>
              <a:t>an element from a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2" y="1266342"/>
            <a:ext cx="7162798" cy="501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balanced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Perfect Complete Binary Tree is a BT in which </a:t>
            </a:r>
            <a:r>
              <a:rPr lang="en-US" dirty="0" smtClean="0"/>
              <a:t>all </a:t>
            </a:r>
            <a:r>
              <a:rPr lang="en-US" dirty="0" err="1" smtClean="0"/>
              <a:t>nonterminal</a:t>
            </a:r>
            <a:r>
              <a:rPr lang="en-US" dirty="0" smtClean="0"/>
              <a:t> nodes have both their children,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all leaves are at the same level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Shortest tree, all path lengths from the root to leaves are the same.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 Ideal case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575" y="4114800"/>
            <a:ext cx="393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Heaps as Priority Queues (continued)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3400" y="5848290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smtClean="0"/>
              <a:t>Implementation </a:t>
            </a:r>
            <a:r>
              <a:rPr lang="en-US" sz="2000" b="1"/>
              <a:t>of an algorithm to move the </a:t>
            </a:r>
            <a:r>
              <a:rPr lang="en-US" sz="2000" b="1" smtClean="0"/>
              <a:t>root element </a:t>
            </a:r>
            <a:r>
              <a:rPr lang="en-US" sz="2000" b="1"/>
              <a:t>down a tree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90" y="1295400"/>
            <a:ext cx="8976810" cy="4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Organizing Arrays as Heaps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9600" y="4191000"/>
            <a:ext cx="820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6-57 Organizing an array as a heap with a top-down method</a:t>
            </a: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241550"/>
            <a:ext cx="8405812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Organizing Arrays as Heaps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4114800"/>
            <a:ext cx="8275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6-57 Organizing an array as a heap with a top-down method </a:t>
            </a:r>
            <a:br>
              <a:rPr lang="en-US" sz="2000" b="1"/>
            </a:br>
            <a:r>
              <a:rPr lang="en-US" sz="2000" b="1"/>
              <a:t>                    (continued)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415338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Organizing Arrays as Heaps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4251325"/>
            <a:ext cx="8275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6-57 Organizing an array as a heap with a top-down method </a:t>
            </a:r>
            <a:br>
              <a:rPr lang="en-US" sz="2000" b="1"/>
            </a:br>
            <a:r>
              <a:rPr lang="en-US" sz="2000" b="1"/>
              <a:t>                    (continued)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491538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Organizing Arrays as Heaps (continued)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4784725"/>
            <a:ext cx="7624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6-58 Transforming the array [2 8 6 1 10 15 3 12 11] into </a:t>
            </a:r>
            <a:br>
              <a:rPr lang="en-US" sz="2000" b="1"/>
            </a:br>
            <a:r>
              <a:rPr lang="en-US" sz="2000" b="1"/>
              <a:t>                     a heap with a bottom-up method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2251075"/>
            <a:ext cx="8408987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Organizing Arrays as Heaps (continued)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762000" y="4953000"/>
            <a:ext cx="7624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6-58 Transforming the array [2 8 6 1 10 15 3 12 11] into </a:t>
            </a:r>
            <a:br>
              <a:rPr lang="en-US" sz="2000" b="1"/>
            </a:br>
            <a:r>
              <a:rPr lang="en-US" sz="2000" b="1"/>
              <a:t>                     a heap with a bottom-up method (continued)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2027238"/>
            <a:ext cx="68103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Organizing Arrays as Heaps (continued)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62000" y="5013325"/>
            <a:ext cx="7624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6-58 Transforming the array [2 8 6 1 10 15 3 12 11] into </a:t>
            </a:r>
            <a:br>
              <a:rPr lang="en-US" sz="2000" b="1"/>
            </a:br>
            <a:r>
              <a:rPr lang="en-US" sz="2000" b="1"/>
              <a:t>                     a heap with a bottom-up method (continued)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863" y="1997075"/>
            <a:ext cx="7024687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Polish Notation and </a:t>
            </a:r>
            <a:br>
              <a:rPr lang="en-US" sz="4000" dirty="0" smtClean="0"/>
            </a:br>
            <a:r>
              <a:rPr lang="en-US" sz="4000" dirty="0" smtClean="0"/>
              <a:t>Expression Trees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Polish notation (postfix notation)</a:t>
            </a:r>
            <a:r>
              <a:rPr lang="en-US" dirty="0" smtClean="0"/>
              <a:t> is a special notation for propositional logic that eliminates all parentheses from formulas</a:t>
            </a:r>
          </a:p>
          <a:p>
            <a:pPr eaLnBrk="1" hangingPunct="1"/>
            <a:r>
              <a:rPr lang="en-US" dirty="0" smtClean="0"/>
              <a:t>The compiler rejects everything that is not essential to retrieve the proper meaning of formulas rejecting it as “syntactic sugar”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3152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LO4.8: Define balanced BST and explain simple balancing algorithm</a:t>
            </a:r>
          </a:p>
          <a:p>
            <a:pPr>
              <a:buNone/>
            </a:pPr>
            <a:r>
              <a:rPr lang="en-US" sz="3600" dirty="0" smtClean="0"/>
              <a:t>LO4.9: Define AVL Tree and explain by examples the insertion and deletion operations in it.</a:t>
            </a:r>
          </a:p>
          <a:p>
            <a:pPr>
              <a:buNone/>
            </a:pPr>
            <a:r>
              <a:rPr lang="en-US" sz="3600" dirty="0" smtClean="0"/>
              <a:t>LO4.10: Define heap and explain its’ application.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 smtClean="0"/>
          </a:p>
          <a:p>
            <a:pPr>
              <a:buNone/>
            </a:pP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rgbClr val="FF0000"/>
                </a:solidFill>
                <a:sym typeface="Wingdings"/>
              </a:rPr>
              <a:t>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58187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rgbClr val="FF0000"/>
                </a:solidFill>
                <a:sym typeface="Wingdings"/>
              </a:rPr>
              <a:t>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3434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rgbClr val="FF0000"/>
                </a:solidFill>
                <a:sym typeface="Wingdings"/>
              </a:rPr>
              <a:t>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Summary-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complete binary tree?</a:t>
            </a:r>
            <a:endParaRPr lang="en-US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is a height-based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are advantages of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are disadvantages of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create a balanced BST from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main idea of the DSW algorithm when it is applied to balance a BST?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self-balanced BST?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cost of self-balanced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max heap?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applications of heaps?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15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1023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511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611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balanced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1219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binary tree is </a:t>
            </a:r>
            <a:r>
              <a:rPr lang="en-US" b="1" dirty="0" smtClean="0">
                <a:solidFill>
                  <a:srgbClr val="0070C0"/>
                </a:solidFill>
              </a:rPr>
              <a:t>height-balanced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balanced</a:t>
            </a:r>
            <a:r>
              <a:rPr lang="en-US" i="1" dirty="0" smtClean="0"/>
              <a:t> </a:t>
            </a:r>
            <a:r>
              <a:rPr lang="en-US" dirty="0" smtClean="0"/>
              <a:t>if the difference in height of both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70C0"/>
                </a:solidFill>
              </a:rPr>
              <a:t>any node </a:t>
            </a:r>
            <a:r>
              <a:rPr lang="en-US" dirty="0" smtClean="0"/>
              <a:t>in the tree is </a:t>
            </a:r>
            <a:r>
              <a:rPr lang="en-US" b="1" dirty="0" smtClean="0">
                <a:solidFill>
                  <a:srgbClr val="0070C0"/>
                </a:solidFill>
              </a:rPr>
              <a:t>either zero or one.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667000"/>
            <a:ext cx="3048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tree is considered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perfectly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balanced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is balanced and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leaves are to be found on one level or two levels.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5419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3200400" y="24384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smtClean="0"/>
              <a:t>Different binary search trees with the same information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971800" y="4343400"/>
            <a:ext cx="914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05200" y="2895600"/>
            <a:ext cx="1371600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95600" y="5486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M1d1= M2d2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balanced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6600"/>
                </a:solidFill>
              </a:rPr>
              <a:t>Advantages: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 Its height is small </a:t>
            </a:r>
            <a:r>
              <a:rPr lang="en-US" dirty="0" smtClean="0">
                <a:solidFill>
                  <a:srgbClr val="006600"/>
                </a:solidFill>
                <a:sym typeface="Wingdings" pitchFamily="2" charset="2"/>
              </a:rPr>
              <a:t> Search operation is faster and predictable.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  <a:sym typeface="Wingdings" pitchFamily="2" charset="2"/>
              </a:rPr>
              <a:t>In the worst case, the complexity of the search operation in a tree is O(height).</a:t>
            </a:r>
            <a:endParaRPr lang="en-US" dirty="0" smtClean="0">
              <a:solidFill>
                <a:srgbClr val="006600"/>
              </a:solidFill>
            </a:endParaRPr>
          </a:p>
          <a:p>
            <a:r>
              <a:rPr lang="en-US" b="1" u="sng" dirty="0" smtClean="0"/>
              <a:t>Disadvantages</a:t>
            </a:r>
          </a:p>
          <a:p>
            <a:pPr lvl="1"/>
            <a:r>
              <a:rPr lang="en-US" dirty="0" smtClean="0"/>
              <a:t>Cost of balancing the tree: memory,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 of balanced BST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Maximum number of nodes in binary trees of different heights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76" y="2139950"/>
            <a:ext cx="8914862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balanced BST from inputted array?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524000"/>
            <a:ext cx="23622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92100" indent="-292100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1) </a:t>
            </a:r>
            <a:r>
              <a:rPr lang="en-US" sz="2800" dirty="0" smtClean="0">
                <a:solidFill>
                  <a:schemeClr val="tx1"/>
                </a:solidFill>
              </a:rPr>
              <a:t>Sort array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 O(n</a:t>
            </a:r>
            <a:r>
              <a:rPr lang="en-US" sz="2800" baseline="30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292100" indent="-292100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(2) Loop Adding the middle element of each group to the tree,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è"/>
              <a:defRPr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Additional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storage is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needed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4" y="1481198"/>
            <a:ext cx="6391276" cy="514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2141</Words>
  <Application>Microsoft Office PowerPoint</Application>
  <PresentationFormat>On-screen Show (4:3)</PresentationFormat>
  <Paragraphs>427</Paragraphs>
  <Slides>59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Chapter 6: Trees Part 3: Balanced BSTs- Heaps</vt:lpstr>
      <vt:lpstr>Learning outcomes of this part</vt:lpstr>
      <vt:lpstr>Introduction</vt:lpstr>
      <vt:lpstr>Objectives &amp; Contents</vt:lpstr>
      <vt:lpstr>What is balanced BST?</vt:lpstr>
      <vt:lpstr>What is balanced BST?</vt:lpstr>
      <vt:lpstr>Characteristics of balanced BST</vt:lpstr>
      <vt:lpstr>Characteristics of balanced BST</vt:lpstr>
      <vt:lpstr>How to create balanced BST from inputted array?</vt:lpstr>
      <vt:lpstr>How to create balanced BST from sorted array?</vt:lpstr>
      <vt:lpstr>How to balance a given BST?</vt:lpstr>
      <vt:lpstr>How to balance a given BST? DSW Algorithm</vt:lpstr>
      <vt:lpstr>How to balance a given BST?</vt:lpstr>
      <vt:lpstr>How to balance a given BST?</vt:lpstr>
      <vt:lpstr>How to balance a given BST?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How to create a self-balanced BST? AVL Trees</vt:lpstr>
      <vt:lpstr>How to create a self-balanced BST? AVL Trees</vt:lpstr>
      <vt:lpstr>Self-Balancing AVL Trees…</vt:lpstr>
      <vt:lpstr>Self-Balancing AVL Trees…</vt:lpstr>
      <vt:lpstr>Self-Balancing AVL Trees…</vt:lpstr>
      <vt:lpstr>Self-Balancing AVL Trees…</vt:lpstr>
      <vt:lpstr>Self-Balancing AVL Trees…</vt:lpstr>
      <vt:lpstr>Self-Balancing AVL Trees…</vt:lpstr>
      <vt:lpstr>Self-Balancing AVL Trees…</vt:lpstr>
      <vt:lpstr>What is a heaps?</vt:lpstr>
      <vt:lpstr>Heaps (continued)</vt:lpstr>
      <vt:lpstr>Review: Implementing using arrays</vt:lpstr>
      <vt:lpstr>Heap vs Array</vt:lpstr>
      <vt:lpstr>Heap vs Array</vt:lpstr>
      <vt:lpstr>Heap vs Array</vt:lpstr>
      <vt:lpstr>How to maintain a heap after insert new item?</vt:lpstr>
      <vt:lpstr>What can Heap be used?</vt:lpstr>
      <vt:lpstr>What can Heap be used?...</vt:lpstr>
      <vt:lpstr>Heaps: Change an array to Max Heap</vt:lpstr>
      <vt:lpstr>Heaps: An array may not be a heap</vt:lpstr>
      <vt:lpstr>Heaps: Some heaps for a collection</vt:lpstr>
      <vt:lpstr>Heaps as Priority Queues</vt:lpstr>
      <vt:lpstr>Heaps as Priority Queues (continued)</vt:lpstr>
      <vt:lpstr>Heaps as Priority Queues (continued)</vt:lpstr>
      <vt:lpstr>Organizing Arrays as Heaps</vt:lpstr>
      <vt:lpstr>Organizing Arrays as Heaps</vt:lpstr>
      <vt:lpstr>Organizing Arrays as Heaps</vt:lpstr>
      <vt:lpstr>Organizing Arrays as Heaps (continued)</vt:lpstr>
      <vt:lpstr>Organizing Arrays as Heaps (continued)</vt:lpstr>
      <vt:lpstr>Organizing Arrays as Heaps (continued)</vt:lpstr>
      <vt:lpstr>Polish Notation and  Expression Trees</vt:lpstr>
      <vt:lpstr>Summary</vt:lpstr>
      <vt:lpstr>Summary- Viết vào vở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Tree</dc:title>
  <dc:creator>Administrator</dc:creator>
  <cp:lastModifiedBy>Azure</cp:lastModifiedBy>
  <cp:revision>261</cp:revision>
  <dcterms:created xsi:type="dcterms:W3CDTF">2020-01-28T09:25:28Z</dcterms:created>
  <dcterms:modified xsi:type="dcterms:W3CDTF">2021-06-09T05:33:46Z</dcterms:modified>
</cp:coreProperties>
</file>