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7" r:id="rId3"/>
    <p:sldId id="412" r:id="rId4"/>
    <p:sldId id="446" r:id="rId5"/>
    <p:sldId id="413" r:id="rId6"/>
    <p:sldId id="349" r:id="rId7"/>
    <p:sldId id="414" r:id="rId8"/>
    <p:sldId id="448" r:id="rId9"/>
    <p:sldId id="345" r:id="rId10"/>
    <p:sldId id="447" r:id="rId11"/>
    <p:sldId id="407" r:id="rId12"/>
    <p:sldId id="347" r:id="rId13"/>
    <p:sldId id="399" r:id="rId14"/>
    <p:sldId id="352" r:id="rId15"/>
    <p:sldId id="351" r:id="rId16"/>
    <p:sldId id="350" r:id="rId17"/>
    <p:sldId id="400" r:id="rId18"/>
    <p:sldId id="482" r:id="rId19"/>
    <p:sldId id="449" r:id="rId20"/>
    <p:sldId id="450" r:id="rId21"/>
    <p:sldId id="451" r:id="rId22"/>
    <p:sldId id="452" r:id="rId23"/>
    <p:sldId id="467" r:id="rId24"/>
    <p:sldId id="468" r:id="rId25"/>
    <p:sldId id="455" r:id="rId26"/>
    <p:sldId id="456" r:id="rId27"/>
    <p:sldId id="457" r:id="rId28"/>
    <p:sldId id="465" r:id="rId29"/>
    <p:sldId id="469" r:id="rId30"/>
    <p:sldId id="368" r:id="rId31"/>
    <p:sldId id="401" r:id="rId32"/>
    <p:sldId id="419" r:id="rId33"/>
    <p:sldId id="418" r:id="rId34"/>
    <p:sldId id="357" r:id="rId35"/>
    <p:sldId id="381" r:id="rId36"/>
    <p:sldId id="382" r:id="rId37"/>
    <p:sldId id="359" r:id="rId38"/>
    <p:sldId id="384" r:id="rId39"/>
    <p:sldId id="383" r:id="rId40"/>
    <p:sldId id="470" r:id="rId41"/>
    <p:sldId id="471" r:id="rId42"/>
    <p:sldId id="403" r:id="rId43"/>
    <p:sldId id="363" r:id="rId44"/>
    <p:sldId id="385" r:id="rId45"/>
    <p:sldId id="472" r:id="rId46"/>
    <p:sldId id="473" r:id="rId47"/>
    <p:sldId id="474" r:id="rId48"/>
    <p:sldId id="481" r:id="rId49"/>
    <p:sldId id="476" r:id="rId50"/>
    <p:sldId id="477" r:id="rId51"/>
    <p:sldId id="478" r:id="rId52"/>
    <p:sldId id="479" r:id="rId53"/>
    <p:sldId id="459" r:id="rId54"/>
    <p:sldId id="460" r:id="rId55"/>
    <p:sldId id="461" r:id="rId56"/>
    <p:sldId id="462" r:id="rId57"/>
    <p:sldId id="463" r:id="rId58"/>
    <p:sldId id="410" r:id="rId59"/>
    <p:sldId id="404" r:id="rId60"/>
    <p:sldId id="405" r:id="rId61"/>
    <p:sldId id="440" r:id="rId62"/>
    <p:sldId id="441" r:id="rId63"/>
    <p:sldId id="442" r:id="rId64"/>
    <p:sldId id="443" r:id="rId65"/>
    <p:sldId id="320" r:id="rId66"/>
    <p:sldId id="406" r:id="rId67"/>
    <p:sldId id="344" r:id="rId68"/>
    <p:sldId id="444" r:id="rId6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8000"/>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01" autoAdjust="0"/>
    <p:restoredTop sz="99831" autoAdjust="0"/>
  </p:normalViewPr>
  <p:slideViewPr>
    <p:cSldViewPr>
      <p:cViewPr>
        <p:scale>
          <a:sx n="60" d="100"/>
          <a:sy n="60" d="100"/>
        </p:scale>
        <p:origin x="-948" y="-3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EED17D-0517-4EC9-B9E2-9CF7B54DDB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512FB11-4AD7-4BD2-BB98-74A04DF3CDD1}" type="slidenum">
              <a:rPr lang="en-US" smtClean="0"/>
              <a:pPr/>
              <a:t>2</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altLang="en-US" smtClean="0"/>
              <a:t>The Master theorem is useful in analyzing the complexity of many important divide-and-conquer algorithms. </a:t>
            </a:r>
          </a:p>
          <a:p>
            <a:pPr marL="171450" indent="-171450">
              <a:buFontTx/>
              <a:buChar char="-"/>
            </a:pPr>
            <a:r>
              <a:rPr lang="en-US" altLang="en-US" smtClean="0"/>
              <a:t>Theorem 1 is a special case of this theorem.</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11C287-DB47-4263-A338-31BDCEC1F4F0}" type="slidenum">
              <a:rPr lang="en-US" altLang="en-US" smtClean="0"/>
              <a:pPr/>
              <a:t>18</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xfrm>
            <a:off x="8077200" y="6477000"/>
            <a:ext cx="609600" cy="228600"/>
          </a:xfrm>
        </p:spPr>
        <p:txBody>
          <a:bodyPr/>
          <a:lstStyle>
            <a:lvl1pPr>
              <a:defRPr/>
            </a:lvl1pPr>
          </a:lstStyle>
          <a:p>
            <a:pPr>
              <a:defRPr/>
            </a:pPr>
            <a:r>
              <a:rPr lang="en-US"/>
              <a:t> </a:t>
            </a:r>
            <a:fld id="{BBB7CFF0-19BD-4F8D-9B84-AF667937DA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A8795082-E391-4B4C-AE9B-9BA062A568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2A433473-C7EF-458C-BE5E-B9030C4F27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3892159-CCEB-439D-9242-3AFA487BA2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7257241E-516B-4B1E-B19C-0FEA3C25B03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52D6FDBA-BE67-4352-AA86-495DC7079F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DB1573A2-0011-45E3-90B8-02534DC12E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DEFDE4F0-4EEA-4E9B-8ABE-97A2332DC1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3A30B55E-AE64-4211-A9CE-B5ED04809A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0F175E11-017C-4B30-926A-9EA6F604E64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6B5E0EC7-A676-4D54-820C-89FD802950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a:t>Data Structures and Algorithms in Java</a:t>
            </a:r>
          </a:p>
        </p:txBody>
      </p:sp>
      <p:sp>
        <p:nvSpPr>
          <p:cNvPr id="1033" name="Rectangle 9"/>
          <p:cNvSpPr>
            <a:spLocks noGrp="1" noChangeArrowheads="1"/>
          </p:cNvSpPr>
          <p:nvPr>
            <p:ph type="sldNum" sz="quarter" idx="4"/>
          </p:nvPr>
        </p:nvSpPr>
        <p:spPr bwMode="auto">
          <a:xfrm>
            <a:off x="8001000" y="6477000"/>
            <a:ext cx="685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CFACE841-C5E7-4DDA-8604-E2E0737C78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0000CC"/>
          </a:solidFill>
          <a:latin typeface="+mj-lt"/>
          <a:ea typeface="+mj-ea"/>
          <a:cs typeface="+mj-cs"/>
        </a:defRPr>
      </a:lvl1pPr>
      <a:lvl2pPr algn="ctr" rtl="0" eaLnBrk="0" fontAlgn="base" hangingPunct="0">
        <a:spcBef>
          <a:spcPct val="0"/>
        </a:spcBef>
        <a:spcAft>
          <a:spcPct val="0"/>
        </a:spcAft>
        <a:defRPr sz="4400">
          <a:solidFill>
            <a:srgbClr val="0000CC"/>
          </a:solidFill>
          <a:latin typeface="Arial" charset="0"/>
        </a:defRPr>
      </a:lvl2pPr>
      <a:lvl3pPr algn="ctr" rtl="0" eaLnBrk="0" fontAlgn="base" hangingPunct="0">
        <a:spcBef>
          <a:spcPct val="0"/>
        </a:spcBef>
        <a:spcAft>
          <a:spcPct val="0"/>
        </a:spcAft>
        <a:defRPr sz="4400">
          <a:solidFill>
            <a:srgbClr val="0000CC"/>
          </a:solidFill>
          <a:latin typeface="Arial" charset="0"/>
        </a:defRPr>
      </a:lvl3pPr>
      <a:lvl4pPr algn="ctr" rtl="0" eaLnBrk="0" fontAlgn="base" hangingPunct="0">
        <a:spcBef>
          <a:spcPct val="0"/>
        </a:spcBef>
        <a:spcAft>
          <a:spcPct val="0"/>
        </a:spcAft>
        <a:defRPr sz="4400">
          <a:solidFill>
            <a:srgbClr val="0000CC"/>
          </a:solidFill>
          <a:latin typeface="Arial" charset="0"/>
        </a:defRPr>
      </a:lvl4pPr>
      <a:lvl5pPr algn="ctr" rtl="0" eaLnBrk="0" fontAlgn="base" hangingPunct="0">
        <a:spcBef>
          <a:spcPct val="0"/>
        </a:spcBef>
        <a:spcAft>
          <a:spcPct val="0"/>
        </a:spcAft>
        <a:defRPr sz="4400">
          <a:solidFill>
            <a:srgbClr val="0000CC"/>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smtClean="0"/>
              <a:t>Chapter 9:</a:t>
            </a:r>
            <a:r>
              <a:rPr lang="en-US" sz="3600" smtClean="0"/>
              <a:t/>
            </a:r>
            <a:br>
              <a:rPr lang="en-US" sz="3600" smtClean="0"/>
            </a:br>
            <a:r>
              <a:rPr lang="en-US" sz="4000" smtClean="0"/>
              <a:t>Sorting</a:t>
            </a:r>
          </a:p>
        </p:txBody>
      </p:sp>
      <p:sp>
        <p:nvSpPr>
          <p:cNvPr id="3" name="Rectangle 2"/>
          <p:cNvSpPr/>
          <p:nvPr/>
        </p:nvSpPr>
        <p:spPr>
          <a:xfrm>
            <a:off x="533400" y="4038600"/>
            <a:ext cx="8229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FF0000"/>
                </a:solidFill>
              </a:rPr>
              <a:t>Các</a:t>
            </a:r>
            <a:r>
              <a:rPr lang="en-US" sz="2800" dirty="0" smtClean="0">
                <a:solidFill>
                  <a:srgbClr val="FF0000"/>
                </a:solidFill>
              </a:rPr>
              <a:t> SV </a:t>
            </a:r>
            <a:r>
              <a:rPr lang="en-US" sz="2800" dirty="0" err="1" smtClean="0">
                <a:solidFill>
                  <a:srgbClr val="FF0000"/>
                </a:solidFill>
              </a:rPr>
              <a:t>nhớ</a:t>
            </a:r>
            <a:r>
              <a:rPr lang="en-US" sz="2800" dirty="0" smtClean="0">
                <a:solidFill>
                  <a:srgbClr val="FF0000"/>
                </a:solidFill>
              </a:rPr>
              <a:t> </a:t>
            </a:r>
            <a:r>
              <a:rPr lang="en-US" sz="2800" dirty="0" err="1" smtClean="0">
                <a:solidFill>
                  <a:srgbClr val="FF0000"/>
                </a:solidFill>
              </a:rPr>
              <a:t>làm</a:t>
            </a:r>
            <a:r>
              <a:rPr lang="en-US" sz="2800" dirty="0" smtClean="0">
                <a:solidFill>
                  <a:srgbClr val="FF0000"/>
                </a:solidFill>
              </a:rPr>
              <a:t> </a:t>
            </a:r>
            <a:r>
              <a:rPr lang="en-US" sz="2800" dirty="0" err="1" smtClean="0">
                <a:solidFill>
                  <a:srgbClr val="FF0000"/>
                </a:solidFill>
              </a:rPr>
              <a:t>phiếu</a:t>
            </a:r>
            <a:r>
              <a:rPr lang="en-US" sz="2800" dirty="0" smtClean="0">
                <a:solidFill>
                  <a:srgbClr val="FF0000"/>
                </a:solidFill>
              </a:rPr>
              <a:t> </a:t>
            </a:r>
            <a:r>
              <a:rPr lang="en-US" sz="2800" dirty="0" err="1" smtClean="0">
                <a:solidFill>
                  <a:srgbClr val="FF0000"/>
                </a:solidFill>
              </a:rPr>
              <a:t>khảo</a:t>
            </a:r>
            <a:r>
              <a:rPr lang="en-US" sz="2800" dirty="0" smtClean="0">
                <a:solidFill>
                  <a:srgbClr val="FF0000"/>
                </a:solidFill>
              </a:rPr>
              <a:t> </a:t>
            </a:r>
            <a:r>
              <a:rPr lang="en-US" sz="2800" dirty="0" err="1" smtClean="0">
                <a:solidFill>
                  <a:srgbClr val="FF0000"/>
                </a:solidFill>
              </a:rPr>
              <a:t>sát</a:t>
            </a:r>
            <a:r>
              <a:rPr lang="en-US" sz="2800" dirty="0" smtClean="0">
                <a:solidFill>
                  <a:srgbClr val="FF0000"/>
                </a:solidFill>
              </a:rPr>
              <a:t> </a:t>
            </a:r>
            <a:r>
              <a:rPr lang="en-US" sz="2800" dirty="0" err="1" smtClean="0">
                <a:solidFill>
                  <a:srgbClr val="FF0000"/>
                </a:solidFill>
              </a:rPr>
              <a:t>của</a:t>
            </a:r>
            <a:r>
              <a:rPr lang="en-US" sz="2800" dirty="0" smtClean="0">
                <a:solidFill>
                  <a:srgbClr val="FF0000"/>
                </a:solidFill>
              </a:rPr>
              <a:t> </a:t>
            </a:r>
            <a:r>
              <a:rPr lang="en-US" sz="2800" dirty="0" err="1" smtClean="0">
                <a:solidFill>
                  <a:srgbClr val="FF0000"/>
                </a:solidFill>
              </a:rPr>
              <a:t>phòng</a:t>
            </a:r>
            <a:r>
              <a:rPr lang="en-US" sz="2800" dirty="0" smtClean="0">
                <a:solidFill>
                  <a:srgbClr val="FF0000"/>
                </a:solidFill>
              </a:rPr>
              <a:t> </a:t>
            </a:r>
            <a:r>
              <a:rPr lang="en-US" sz="2800" dirty="0" err="1" smtClean="0">
                <a:solidFill>
                  <a:srgbClr val="FF0000"/>
                </a:solidFill>
              </a:rPr>
              <a:t>Đào</a:t>
            </a:r>
            <a:r>
              <a:rPr lang="en-US" sz="2800" dirty="0" smtClean="0">
                <a:solidFill>
                  <a:srgbClr val="FF0000"/>
                </a:solidFill>
              </a:rPr>
              <a:t> </a:t>
            </a:r>
            <a:r>
              <a:rPr lang="en-US" sz="2800" dirty="0" err="1" smtClean="0">
                <a:solidFill>
                  <a:srgbClr val="FF0000"/>
                </a:solidFill>
              </a:rPr>
              <a:t>tạo</a:t>
            </a:r>
            <a:r>
              <a:rPr lang="en-US" sz="2800" dirty="0" smtClean="0">
                <a:solidFill>
                  <a:srgbClr val="FF0000"/>
                </a:solidFill>
              </a:rPr>
              <a:t> </a:t>
            </a:r>
            <a:r>
              <a:rPr lang="en-US" sz="2800" dirty="0" err="1" smtClean="0">
                <a:solidFill>
                  <a:srgbClr val="FF0000"/>
                </a:solidFill>
              </a:rPr>
              <a:t>nhé</a:t>
            </a:r>
            <a:r>
              <a:rPr lang="en-US" sz="2800" dirty="0" smtClean="0">
                <a:solidFill>
                  <a:srgbClr val="FF0000"/>
                </a:solidFill>
              </a:rPr>
              <a:t>.</a:t>
            </a:r>
          </a:p>
          <a:p>
            <a:pPr algn="ctr"/>
            <a:r>
              <a:rPr lang="en-US" sz="2800" dirty="0" smtClean="0">
                <a:solidFill>
                  <a:srgbClr val="FF0000"/>
                </a:solidFill>
              </a:rPr>
              <a:t>(</a:t>
            </a:r>
            <a:r>
              <a:rPr lang="en-US" sz="2800" dirty="0" err="1" smtClean="0">
                <a:solidFill>
                  <a:srgbClr val="FF0000"/>
                </a:solidFill>
              </a:rPr>
              <a:t>Các</a:t>
            </a:r>
            <a:r>
              <a:rPr lang="en-US" sz="2800" dirty="0" smtClean="0">
                <a:solidFill>
                  <a:srgbClr val="FF0000"/>
                </a:solidFill>
              </a:rPr>
              <a:t> GV </a:t>
            </a:r>
            <a:r>
              <a:rPr lang="en-US" sz="2800" dirty="0" err="1" smtClean="0">
                <a:solidFill>
                  <a:srgbClr val="FF0000"/>
                </a:solidFill>
              </a:rPr>
              <a:t>sẽ</a:t>
            </a:r>
            <a:r>
              <a:rPr lang="en-US" sz="2800" dirty="0" smtClean="0">
                <a:solidFill>
                  <a:srgbClr val="FF0000"/>
                </a:solidFill>
              </a:rPr>
              <a:t> </a:t>
            </a:r>
            <a:r>
              <a:rPr lang="en-US" sz="2800" dirty="0" err="1" smtClean="0">
                <a:solidFill>
                  <a:srgbClr val="FF0000"/>
                </a:solidFill>
              </a:rPr>
              <a:t>nhận</a:t>
            </a:r>
            <a:r>
              <a:rPr lang="en-US" sz="2800" dirty="0" smtClean="0">
                <a:solidFill>
                  <a:srgbClr val="FF0000"/>
                </a:solidFill>
              </a:rPr>
              <a:t> </a:t>
            </a:r>
            <a:r>
              <a:rPr lang="en-US" sz="2800" dirty="0" err="1" smtClean="0">
                <a:solidFill>
                  <a:srgbClr val="FF0000"/>
                </a:solidFill>
              </a:rPr>
              <a:t>góp</a:t>
            </a:r>
            <a:r>
              <a:rPr lang="en-US" sz="2800" dirty="0" smtClean="0">
                <a:solidFill>
                  <a:srgbClr val="FF0000"/>
                </a:solidFill>
              </a:rPr>
              <a:t> ý </a:t>
            </a:r>
            <a:r>
              <a:rPr lang="en-US" sz="2800" dirty="0" err="1" smtClean="0">
                <a:solidFill>
                  <a:srgbClr val="FF0000"/>
                </a:solidFill>
              </a:rPr>
              <a:t>từ</a:t>
            </a:r>
            <a:r>
              <a:rPr lang="en-US" sz="2800" dirty="0" smtClean="0">
                <a:solidFill>
                  <a:srgbClr val="FF0000"/>
                </a:solidFill>
              </a:rPr>
              <a:t> </a:t>
            </a:r>
            <a:r>
              <a:rPr lang="en-US" sz="2800" dirty="0" err="1" smtClean="0">
                <a:solidFill>
                  <a:srgbClr val="FF0000"/>
                </a:solidFill>
              </a:rPr>
              <a:t>phiếu</a:t>
            </a:r>
            <a:r>
              <a:rPr lang="en-US" sz="2800" dirty="0" smtClean="0">
                <a:solidFill>
                  <a:srgbClr val="FF0000"/>
                </a:solidFill>
              </a:rPr>
              <a:t> </a:t>
            </a:r>
            <a:r>
              <a:rPr lang="en-US" sz="2800" dirty="0" err="1" smtClean="0">
                <a:solidFill>
                  <a:srgbClr val="FF0000"/>
                </a:solidFill>
              </a:rPr>
              <a:t>này</a:t>
            </a:r>
            <a:r>
              <a:rPr lang="en-US" sz="2800" dirty="0" smtClean="0">
                <a:solidFill>
                  <a:srgbClr val="FF0000"/>
                </a:solidFill>
              </a:rPr>
              <a:t> </a:t>
            </a:r>
            <a:r>
              <a:rPr lang="en-US" sz="2800" dirty="0" err="1" smtClean="0">
                <a:solidFill>
                  <a:srgbClr val="FF0000"/>
                </a:solidFill>
              </a:rPr>
              <a:t>để</a:t>
            </a:r>
            <a:r>
              <a:rPr lang="en-US" sz="2800" dirty="0" smtClean="0">
                <a:solidFill>
                  <a:srgbClr val="FF0000"/>
                </a:solidFill>
              </a:rPr>
              <a:t> </a:t>
            </a:r>
            <a:r>
              <a:rPr lang="en-US" sz="2800" dirty="0" err="1" smtClean="0">
                <a:solidFill>
                  <a:srgbClr val="FF0000"/>
                </a:solidFill>
              </a:rPr>
              <a:t>hiệu</a:t>
            </a:r>
            <a:r>
              <a:rPr lang="en-US" sz="2800" dirty="0" smtClean="0">
                <a:solidFill>
                  <a:srgbClr val="FF0000"/>
                </a:solidFill>
              </a:rPr>
              <a:t> </a:t>
            </a:r>
            <a:r>
              <a:rPr lang="en-US" sz="2800" dirty="0" err="1" smtClean="0">
                <a:solidFill>
                  <a:srgbClr val="FF0000"/>
                </a:solidFill>
              </a:rPr>
              <a:t>chỉnh</a:t>
            </a:r>
            <a:r>
              <a:rPr lang="en-US" sz="2800" dirty="0" smtClean="0">
                <a:solidFill>
                  <a:srgbClr val="FF0000"/>
                </a:solidFill>
              </a:rPr>
              <a:t> </a:t>
            </a:r>
            <a:r>
              <a:rPr lang="en-US" sz="2800" dirty="0" err="1" smtClean="0">
                <a:solidFill>
                  <a:srgbClr val="FF0000"/>
                </a:solidFill>
              </a:rPr>
              <a:t>cách</a:t>
            </a:r>
            <a:r>
              <a:rPr lang="en-US" sz="2800" dirty="0" smtClean="0">
                <a:solidFill>
                  <a:srgbClr val="FF0000"/>
                </a:solidFill>
              </a:rPr>
              <a:t> </a:t>
            </a:r>
            <a:r>
              <a:rPr lang="en-US" sz="2800" dirty="0" err="1" smtClean="0">
                <a:solidFill>
                  <a:srgbClr val="FF0000"/>
                </a:solidFill>
              </a:rPr>
              <a:t>dạy</a:t>
            </a:r>
            <a:r>
              <a:rPr lang="en-US" sz="2800" dirty="0" smtClean="0">
                <a:solidFill>
                  <a:srgbClr val="FF0000"/>
                </a:solidFill>
              </a:rPr>
              <a:t>. </a:t>
            </a:r>
            <a:r>
              <a:rPr lang="en-US" sz="2800" dirty="0" err="1" smtClean="0">
                <a:solidFill>
                  <a:srgbClr val="FF0000"/>
                </a:solidFill>
              </a:rPr>
              <a:t>Cám</a:t>
            </a:r>
            <a:r>
              <a:rPr lang="en-US" sz="2800" dirty="0" smtClean="0">
                <a:solidFill>
                  <a:srgbClr val="FF0000"/>
                </a:solidFill>
              </a:rPr>
              <a:t> </a:t>
            </a:r>
            <a:r>
              <a:rPr lang="en-US" sz="2800" dirty="0" err="1" smtClean="0">
                <a:solidFill>
                  <a:srgbClr val="FF0000"/>
                </a:solidFill>
              </a:rPr>
              <a:t>ơn</a:t>
            </a:r>
            <a:r>
              <a:rPr lang="en-US" sz="2800" dirty="0" smtClean="0">
                <a:solidFill>
                  <a:srgbClr val="FF0000"/>
                </a:solidFill>
              </a:rPr>
              <a:t> </a:t>
            </a:r>
            <a:r>
              <a:rPr lang="en-US" sz="2800" dirty="0" err="1" smtClean="0">
                <a:solidFill>
                  <a:srgbClr val="FF0000"/>
                </a:solidFill>
              </a:rPr>
              <a:t>các</a:t>
            </a:r>
            <a:r>
              <a:rPr lang="en-US" sz="2800" dirty="0" smtClean="0">
                <a:solidFill>
                  <a:srgbClr val="FF0000"/>
                </a:solidFill>
              </a:rPr>
              <a:t> SV)</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C80C34AE-EC94-460E-A878-5A5940ADCDE5}" type="slidenum">
              <a:rPr lang="en-US" smtClean="0"/>
              <a:pPr/>
              <a:t>10</a:t>
            </a:fld>
            <a:endParaRPr lang="en-US" smtClean="0"/>
          </a:p>
        </p:txBody>
      </p:sp>
      <p:sp>
        <p:nvSpPr>
          <p:cNvPr id="12291" name="Rectangle 2"/>
          <p:cNvSpPr>
            <a:spLocks noGrp="1" noChangeArrowheads="1"/>
          </p:cNvSpPr>
          <p:nvPr>
            <p:ph type="title"/>
          </p:nvPr>
        </p:nvSpPr>
        <p:spPr>
          <a:xfrm>
            <a:off x="152400" y="228600"/>
            <a:ext cx="8686800" cy="639763"/>
          </a:xfrm>
        </p:spPr>
        <p:txBody>
          <a:bodyPr/>
          <a:lstStyle/>
          <a:p>
            <a:pPr eaLnBrk="1" hangingPunct="1"/>
            <a:r>
              <a:rPr lang="en-US" sz="4000" smtClean="0"/>
              <a:t>1- Elementary Sorting Algorithms</a:t>
            </a:r>
          </a:p>
        </p:txBody>
      </p:sp>
      <p:sp>
        <p:nvSpPr>
          <p:cNvPr id="34" name="Rectangle 33"/>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Insertion Sort</a:t>
            </a:r>
          </a:p>
        </p:txBody>
      </p:sp>
      <p:pic>
        <p:nvPicPr>
          <p:cNvPr id="12293" name="Picture 2"/>
          <p:cNvPicPr>
            <a:picLocks noChangeAspect="1" noChangeArrowheads="1"/>
          </p:cNvPicPr>
          <p:nvPr/>
        </p:nvPicPr>
        <p:blipFill>
          <a:blip r:embed="rId2" cstate="print"/>
          <a:srcRect/>
          <a:stretch>
            <a:fillRect/>
          </a:stretch>
        </p:blipFill>
        <p:spPr bwMode="auto">
          <a:xfrm>
            <a:off x="455613" y="1676400"/>
            <a:ext cx="823277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4AC6F234-1842-4762-8F99-3E98648DB3C9}" type="slidenum">
              <a:rPr lang="en-US" smtClean="0"/>
              <a:pPr/>
              <a:t>11</a:t>
            </a:fld>
            <a:endParaRPr lang="en-US" smtClean="0"/>
          </a:p>
        </p:txBody>
      </p:sp>
      <p:sp>
        <p:nvSpPr>
          <p:cNvPr id="13315" name="Rectangle 2"/>
          <p:cNvSpPr>
            <a:spLocks noGrp="1" noChangeArrowheads="1"/>
          </p:cNvSpPr>
          <p:nvPr>
            <p:ph type="title"/>
          </p:nvPr>
        </p:nvSpPr>
        <p:spPr>
          <a:xfrm>
            <a:off x="76200" y="228600"/>
            <a:ext cx="8915400" cy="639763"/>
          </a:xfrm>
        </p:spPr>
        <p:txBody>
          <a:bodyPr/>
          <a:lstStyle/>
          <a:p>
            <a:pPr eaLnBrk="1" hangingPunct="1"/>
            <a:r>
              <a:rPr lang="en-US" sz="4000" smtClean="0"/>
              <a:t>1- Elementary Sorting Algorithms…</a:t>
            </a:r>
          </a:p>
        </p:txBody>
      </p:sp>
      <p:sp>
        <p:nvSpPr>
          <p:cNvPr id="13316" name="Text Box 4"/>
          <p:cNvSpPr txBox="1">
            <a:spLocks noChangeArrowheads="1"/>
          </p:cNvSpPr>
          <p:nvPr/>
        </p:nvSpPr>
        <p:spPr bwMode="auto">
          <a:xfrm>
            <a:off x="1295400" y="4724400"/>
            <a:ext cx="6499225" cy="396875"/>
          </a:xfrm>
          <a:prstGeom prst="rect">
            <a:avLst/>
          </a:prstGeom>
          <a:noFill/>
          <a:ln w="9525">
            <a:noFill/>
            <a:miter lim="800000"/>
            <a:headEnd/>
            <a:tailEnd/>
          </a:ln>
        </p:spPr>
        <p:txBody>
          <a:bodyPr wrap="none">
            <a:spAutoFit/>
          </a:bodyPr>
          <a:lstStyle/>
          <a:p>
            <a:r>
              <a:rPr lang="en-US" sz="2000" b="1"/>
              <a:t>Figure 9-3 The array [5 2 3 8 1] sorted by bubble sort</a:t>
            </a:r>
          </a:p>
        </p:txBody>
      </p:sp>
      <p:pic>
        <p:nvPicPr>
          <p:cNvPr id="13317" name="Picture 5"/>
          <p:cNvPicPr>
            <a:picLocks noChangeAspect="1" noChangeArrowheads="1"/>
          </p:cNvPicPr>
          <p:nvPr/>
        </p:nvPicPr>
        <p:blipFill>
          <a:blip r:embed="rId2" cstate="print"/>
          <a:srcRect/>
          <a:stretch>
            <a:fillRect/>
          </a:stretch>
        </p:blipFill>
        <p:spPr bwMode="auto">
          <a:xfrm>
            <a:off x="-22225" y="1784350"/>
            <a:ext cx="9166225" cy="2863850"/>
          </a:xfrm>
          <a:prstGeom prst="rect">
            <a:avLst/>
          </a:prstGeom>
          <a:noFill/>
          <a:ln w="9525">
            <a:noFill/>
            <a:miter lim="800000"/>
            <a:headEnd/>
            <a:tailEnd/>
          </a:ln>
        </p:spPr>
      </p:pic>
      <p:sp>
        <p:nvSpPr>
          <p:cNvPr id="6" name="Rectangle 5"/>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Bubble Sort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B5AB7E90-2872-443C-A1CB-69831CF02BB9}" type="slidenum">
              <a:rPr lang="en-US" smtClean="0"/>
              <a:pPr/>
              <a:t>12</a:t>
            </a:fld>
            <a:endParaRPr lang="en-US" smtClean="0"/>
          </a:p>
        </p:txBody>
      </p:sp>
      <p:sp>
        <p:nvSpPr>
          <p:cNvPr id="14339" name="Rectangle 2"/>
          <p:cNvSpPr>
            <a:spLocks noGrp="1" noChangeArrowheads="1"/>
          </p:cNvSpPr>
          <p:nvPr>
            <p:ph type="title"/>
          </p:nvPr>
        </p:nvSpPr>
        <p:spPr>
          <a:xfrm>
            <a:off x="76200" y="228600"/>
            <a:ext cx="8915400" cy="639763"/>
          </a:xfrm>
        </p:spPr>
        <p:txBody>
          <a:bodyPr/>
          <a:lstStyle/>
          <a:p>
            <a:pPr eaLnBrk="1" hangingPunct="1"/>
            <a:r>
              <a:rPr lang="en-US" sz="4000" smtClean="0"/>
              <a:t>1- Elementary Sorting Algorithms…</a:t>
            </a:r>
          </a:p>
        </p:txBody>
      </p:sp>
      <p:sp>
        <p:nvSpPr>
          <p:cNvPr id="8" name="Rectangle 7"/>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Bubble Sort</a:t>
            </a:r>
          </a:p>
        </p:txBody>
      </p:sp>
      <p:pic>
        <p:nvPicPr>
          <p:cNvPr id="14341" name="Picture 10"/>
          <p:cNvPicPr>
            <a:picLocks noChangeAspect="1" noChangeArrowheads="1"/>
          </p:cNvPicPr>
          <p:nvPr/>
        </p:nvPicPr>
        <p:blipFill>
          <a:blip r:embed="rId2" cstate="print"/>
          <a:srcRect/>
          <a:stretch>
            <a:fillRect/>
          </a:stretch>
        </p:blipFill>
        <p:spPr bwMode="auto">
          <a:xfrm>
            <a:off x="646113" y="2362200"/>
            <a:ext cx="78517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B6D9F2C8-E27A-48B5-8E01-81BA11258F64}" type="slidenum">
              <a:rPr lang="en-US" smtClean="0"/>
              <a:pPr/>
              <a:t>13</a:t>
            </a:fld>
            <a:endParaRPr lang="en-US" smtClean="0"/>
          </a:p>
        </p:txBody>
      </p:sp>
      <p:sp>
        <p:nvSpPr>
          <p:cNvPr id="15363" name="Rectangle 2"/>
          <p:cNvSpPr>
            <a:spLocks noGrp="1" noChangeArrowheads="1"/>
          </p:cNvSpPr>
          <p:nvPr>
            <p:ph type="title"/>
          </p:nvPr>
        </p:nvSpPr>
        <p:spPr/>
        <p:txBody>
          <a:bodyPr/>
          <a:lstStyle/>
          <a:p>
            <a:pPr eaLnBrk="1" hangingPunct="1"/>
            <a:r>
              <a:rPr lang="en-US" sz="4000" smtClean="0"/>
              <a:t>2- Decision Trees</a:t>
            </a:r>
          </a:p>
        </p:txBody>
      </p:sp>
      <p:sp>
        <p:nvSpPr>
          <p:cNvPr id="15364" name="Rectangle 3"/>
          <p:cNvSpPr>
            <a:spLocks noGrp="1" noChangeArrowheads="1"/>
          </p:cNvSpPr>
          <p:nvPr>
            <p:ph type="body" idx="1"/>
          </p:nvPr>
        </p:nvSpPr>
        <p:spPr/>
        <p:txBody>
          <a:bodyPr/>
          <a:lstStyle/>
          <a:p>
            <a:pPr eaLnBrk="1" hangingPunct="1"/>
            <a:r>
              <a:rPr lang="en-US" sz="3200" smtClean="0"/>
              <a:t>Every sorting algorithm can be expressed in terms of a binary tree in which nodes are comparisonal operations, and arcs carry the labels Y(es) or N(o)</a:t>
            </a:r>
          </a:p>
          <a:p>
            <a:pPr eaLnBrk="1" hangingPunct="1"/>
            <a:r>
              <a:rPr lang="en-US" sz="3200" smtClean="0"/>
              <a:t>A </a:t>
            </a:r>
            <a:r>
              <a:rPr lang="en-US" sz="3200" b="1" smtClean="0"/>
              <a:t>decision tree</a:t>
            </a:r>
            <a:r>
              <a:rPr lang="en-US" sz="3200" smtClean="0"/>
              <a:t> is when non-terminal nodes of the tree contain conditions or queries for labels, and the leaves have all possible orderings of the array to which the algorithm is applied.</a:t>
            </a:r>
          </a:p>
          <a:p>
            <a:pPr eaLnBrk="1" hangingPunct="1"/>
            <a:endParaRPr lang="en-US" sz="3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975E4EC5-7577-4627-BA0A-7130BC3C8C2A}" type="slidenum">
              <a:rPr lang="en-US" smtClean="0"/>
              <a:pPr/>
              <a:t>14</a:t>
            </a:fld>
            <a:endParaRPr lang="en-US" smtClean="0"/>
          </a:p>
        </p:txBody>
      </p:sp>
      <p:sp>
        <p:nvSpPr>
          <p:cNvPr id="16387" name="Rectangle 2"/>
          <p:cNvSpPr>
            <a:spLocks noGrp="1" noChangeArrowheads="1"/>
          </p:cNvSpPr>
          <p:nvPr>
            <p:ph type="title"/>
          </p:nvPr>
        </p:nvSpPr>
        <p:spPr/>
        <p:txBody>
          <a:bodyPr/>
          <a:lstStyle/>
          <a:p>
            <a:pPr eaLnBrk="1" hangingPunct="1"/>
            <a:r>
              <a:rPr lang="en-US" sz="4000" smtClean="0"/>
              <a:t>2- Decision Trees …</a:t>
            </a:r>
          </a:p>
        </p:txBody>
      </p:sp>
      <p:sp>
        <p:nvSpPr>
          <p:cNvPr id="16388" name="Text Box 4"/>
          <p:cNvSpPr txBox="1">
            <a:spLocks noChangeArrowheads="1"/>
          </p:cNvSpPr>
          <p:nvPr/>
        </p:nvSpPr>
        <p:spPr bwMode="auto">
          <a:xfrm>
            <a:off x="0" y="1030288"/>
            <a:ext cx="1524000" cy="2246312"/>
          </a:xfrm>
          <a:prstGeom prst="rect">
            <a:avLst/>
          </a:prstGeom>
          <a:noFill/>
          <a:ln w="9525">
            <a:noFill/>
            <a:miter lim="800000"/>
            <a:headEnd/>
            <a:tailEnd/>
          </a:ln>
        </p:spPr>
        <p:txBody>
          <a:bodyPr>
            <a:spAutoFit/>
          </a:bodyPr>
          <a:lstStyle/>
          <a:p>
            <a:r>
              <a:rPr lang="en-US" sz="2000" b="1"/>
              <a:t>Decision trees for insertion sort as applied to the array [a b c]</a:t>
            </a:r>
          </a:p>
        </p:txBody>
      </p:sp>
      <p:pic>
        <p:nvPicPr>
          <p:cNvPr id="16389" name="Picture 5"/>
          <p:cNvPicPr>
            <a:picLocks noChangeAspect="1" noChangeArrowheads="1"/>
          </p:cNvPicPr>
          <p:nvPr/>
        </p:nvPicPr>
        <p:blipFill>
          <a:blip r:embed="rId2" cstate="print"/>
          <a:srcRect/>
          <a:stretch>
            <a:fillRect/>
          </a:stretch>
        </p:blipFill>
        <p:spPr bwMode="auto">
          <a:xfrm>
            <a:off x="1541463" y="914400"/>
            <a:ext cx="7526337" cy="5511800"/>
          </a:xfrm>
          <a:prstGeom prst="rect">
            <a:avLst/>
          </a:prstGeom>
          <a:noFill/>
          <a:ln w="9525">
            <a:noFill/>
            <a:miter lim="800000"/>
            <a:headEnd/>
            <a:tailEnd/>
          </a:ln>
        </p:spPr>
      </p:pic>
      <p:sp>
        <p:nvSpPr>
          <p:cNvPr id="16390" name="Text Box 4"/>
          <p:cNvSpPr txBox="1">
            <a:spLocks noChangeArrowheads="1"/>
          </p:cNvSpPr>
          <p:nvPr/>
        </p:nvSpPr>
        <p:spPr bwMode="auto">
          <a:xfrm>
            <a:off x="0" y="4157663"/>
            <a:ext cx="1600200" cy="1938337"/>
          </a:xfrm>
          <a:prstGeom prst="rect">
            <a:avLst/>
          </a:prstGeom>
          <a:noFill/>
          <a:ln w="9525">
            <a:noFill/>
            <a:miter lim="800000"/>
            <a:headEnd/>
            <a:tailEnd/>
          </a:ln>
        </p:spPr>
        <p:txBody>
          <a:bodyPr>
            <a:spAutoFit/>
          </a:bodyPr>
          <a:lstStyle/>
          <a:p>
            <a:r>
              <a:rPr lang="en-US" sz="2000" b="1"/>
              <a:t>Decision trees for bubble sort </a:t>
            </a:r>
            <a:br>
              <a:rPr lang="en-US" sz="2000" b="1"/>
            </a:br>
            <a:r>
              <a:rPr lang="en-US" sz="2000" b="1"/>
              <a:t>as applied to the array [a b 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B5662F72-46D7-4913-808E-11099898A6DD}" type="slidenum">
              <a:rPr lang="en-US" smtClean="0"/>
              <a:pPr/>
              <a:t>15</a:t>
            </a:fld>
            <a:endParaRPr lang="en-US" smtClean="0"/>
          </a:p>
        </p:txBody>
      </p:sp>
      <p:sp>
        <p:nvSpPr>
          <p:cNvPr id="17411" name="Rectangle 2"/>
          <p:cNvSpPr>
            <a:spLocks noGrp="1" noChangeArrowheads="1"/>
          </p:cNvSpPr>
          <p:nvPr>
            <p:ph type="title"/>
          </p:nvPr>
        </p:nvSpPr>
        <p:spPr/>
        <p:txBody>
          <a:bodyPr/>
          <a:lstStyle/>
          <a:p>
            <a:pPr eaLnBrk="1" hangingPunct="1"/>
            <a:r>
              <a:rPr lang="en-US" sz="4000" smtClean="0"/>
              <a:t>2- Decision Trees …</a:t>
            </a:r>
          </a:p>
        </p:txBody>
      </p:sp>
      <p:sp>
        <p:nvSpPr>
          <p:cNvPr id="17412" name="Text Box 4"/>
          <p:cNvSpPr txBox="1">
            <a:spLocks noChangeArrowheads="1"/>
          </p:cNvSpPr>
          <p:nvPr/>
        </p:nvSpPr>
        <p:spPr bwMode="auto">
          <a:xfrm>
            <a:off x="1452563" y="6153150"/>
            <a:ext cx="7386637" cy="400050"/>
          </a:xfrm>
          <a:prstGeom prst="rect">
            <a:avLst/>
          </a:prstGeom>
          <a:noFill/>
          <a:ln w="9525">
            <a:noFill/>
            <a:miter lim="800000"/>
            <a:headEnd/>
            <a:tailEnd/>
          </a:ln>
        </p:spPr>
        <p:txBody>
          <a:bodyPr wrap="none">
            <a:spAutoFit/>
          </a:bodyPr>
          <a:lstStyle/>
          <a:p>
            <a:r>
              <a:rPr lang="en-US" sz="2000" b="1"/>
              <a:t>Examples of decision trees for an array of three elements</a:t>
            </a:r>
          </a:p>
        </p:txBody>
      </p:sp>
      <p:pic>
        <p:nvPicPr>
          <p:cNvPr id="17413" name="Picture 6"/>
          <p:cNvPicPr>
            <a:picLocks noChangeAspect="1" noChangeArrowheads="1"/>
          </p:cNvPicPr>
          <p:nvPr/>
        </p:nvPicPr>
        <p:blipFill>
          <a:blip r:embed="rId2" cstate="print"/>
          <a:srcRect/>
          <a:stretch>
            <a:fillRect/>
          </a:stretch>
        </p:blipFill>
        <p:spPr bwMode="auto">
          <a:xfrm>
            <a:off x="595313" y="828675"/>
            <a:ext cx="8091487"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36A65ED9-8178-4218-8926-62B2F5F156BD}" type="slidenum">
              <a:rPr lang="en-US" smtClean="0"/>
              <a:pPr/>
              <a:t>16</a:t>
            </a:fld>
            <a:endParaRPr lang="en-US" smtClean="0"/>
          </a:p>
        </p:txBody>
      </p:sp>
      <p:sp>
        <p:nvSpPr>
          <p:cNvPr id="18435" name="Rectangle 2"/>
          <p:cNvSpPr>
            <a:spLocks noGrp="1" noChangeArrowheads="1"/>
          </p:cNvSpPr>
          <p:nvPr>
            <p:ph type="title"/>
          </p:nvPr>
        </p:nvSpPr>
        <p:spPr/>
        <p:txBody>
          <a:bodyPr/>
          <a:lstStyle/>
          <a:p>
            <a:pPr eaLnBrk="1" hangingPunct="1"/>
            <a:r>
              <a:rPr lang="en-US" sz="4000" smtClean="0"/>
              <a:t>2- Decision Trees …</a:t>
            </a:r>
          </a:p>
        </p:txBody>
      </p:sp>
      <p:sp>
        <p:nvSpPr>
          <p:cNvPr id="18436" name="TextBox 5"/>
          <p:cNvSpPr txBox="1">
            <a:spLocks noChangeArrowheads="1"/>
          </p:cNvSpPr>
          <p:nvPr/>
        </p:nvSpPr>
        <p:spPr bwMode="auto">
          <a:xfrm>
            <a:off x="381000" y="1219200"/>
            <a:ext cx="6629400" cy="461963"/>
          </a:xfrm>
          <a:prstGeom prst="rect">
            <a:avLst/>
          </a:prstGeom>
          <a:noFill/>
          <a:ln w="9525">
            <a:noFill/>
            <a:miter lim="800000"/>
            <a:headEnd/>
            <a:tailEnd/>
          </a:ln>
        </p:spPr>
        <p:txBody>
          <a:bodyPr>
            <a:spAutoFit/>
          </a:bodyPr>
          <a:lstStyle/>
          <a:p>
            <a:r>
              <a:rPr lang="en-US" sz="2400" b="1"/>
              <a:t>Evaluating elementary sorting algorithms</a:t>
            </a:r>
          </a:p>
        </p:txBody>
      </p:sp>
      <p:grpSp>
        <p:nvGrpSpPr>
          <p:cNvPr id="18437" name="Group 10"/>
          <p:cNvGrpSpPr>
            <a:grpSpLocks/>
          </p:cNvGrpSpPr>
          <p:nvPr/>
        </p:nvGrpSpPr>
        <p:grpSpPr bwMode="auto">
          <a:xfrm>
            <a:off x="-1588" y="1981200"/>
            <a:ext cx="9145588" cy="2743200"/>
            <a:chOff x="304800" y="1752601"/>
            <a:chExt cx="8685750" cy="2438399"/>
          </a:xfrm>
        </p:grpSpPr>
        <p:pic>
          <p:nvPicPr>
            <p:cNvPr id="18439" name="Picture 5"/>
            <p:cNvPicPr>
              <a:picLocks noChangeAspect="1" noChangeArrowheads="1"/>
            </p:cNvPicPr>
            <p:nvPr/>
          </p:nvPicPr>
          <p:blipFill>
            <a:blip r:embed="rId2" cstate="print"/>
            <a:srcRect/>
            <a:stretch>
              <a:fillRect/>
            </a:stretch>
          </p:blipFill>
          <p:spPr bwMode="auto">
            <a:xfrm>
              <a:off x="363000" y="1752601"/>
              <a:ext cx="8627550" cy="2424112"/>
            </a:xfrm>
            <a:prstGeom prst="rect">
              <a:avLst/>
            </a:prstGeom>
            <a:noFill/>
            <a:ln w="9525">
              <a:noFill/>
              <a:miter lim="800000"/>
              <a:headEnd/>
              <a:tailEnd/>
            </a:ln>
          </p:spPr>
        </p:pic>
        <p:sp>
          <p:nvSpPr>
            <p:cNvPr id="7" name="Rectangle 6"/>
            <p:cNvSpPr/>
            <p:nvPr/>
          </p:nvSpPr>
          <p:spPr>
            <a:xfrm>
              <a:off x="2210510" y="1905001"/>
              <a:ext cx="1295097" cy="1676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04800" y="3657600"/>
              <a:ext cx="2971639"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flipH="1">
              <a:off x="1447623" y="2514601"/>
              <a:ext cx="91516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FF0000"/>
                  </a:solidFill>
                </a:rPr>
                <a:t>O(n</a:t>
              </a:r>
              <a:r>
                <a:rPr lang="en-US" sz="2000" b="1" baseline="30000" dirty="0">
                  <a:solidFill>
                    <a:srgbClr val="FF0000"/>
                  </a:solidFill>
                </a:rPr>
                <a:t>2</a:t>
              </a:r>
              <a:r>
                <a:rPr lang="en-US" sz="2000" b="1" dirty="0">
                  <a:solidFill>
                    <a:srgbClr val="FF0000"/>
                  </a:solidFill>
                </a:rPr>
                <a:t>)</a:t>
              </a:r>
            </a:p>
          </p:txBody>
        </p:sp>
      </p:grpSp>
      <p:sp>
        <p:nvSpPr>
          <p:cNvPr id="18438" name="TextBox 9"/>
          <p:cNvSpPr txBox="1">
            <a:spLocks noChangeArrowheads="1"/>
          </p:cNvSpPr>
          <p:nvPr/>
        </p:nvSpPr>
        <p:spPr bwMode="auto">
          <a:xfrm>
            <a:off x="1447800" y="4948238"/>
            <a:ext cx="6705600" cy="461962"/>
          </a:xfrm>
          <a:prstGeom prst="rect">
            <a:avLst/>
          </a:prstGeom>
          <a:noFill/>
          <a:ln w="9525">
            <a:noFill/>
            <a:miter lim="800000"/>
            <a:headEnd/>
            <a:tailEnd/>
          </a:ln>
        </p:spPr>
        <p:txBody>
          <a:bodyPr>
            <a:spAutoFit/>
          </a:bodyPr>
          <a:lstStyle/>
          <a:p>
            <a:r>
              <a:rPr lang="en-US" sz="2400" b="1"/>
              <a:t>What are efficient sorting algorithms?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B712D900-3AE2-4C65-B911-11783F9DA4EB}" type="slidenum">
              <a:rPr lang="en-US" smtClean="0"/>
              <a:pPr/>
              <a:t>17</a:t>
            </a:fld>
            <a:endParaRPr lang="en-US" smtClean="0"/>
          </a:p>
        </p:txBody>
      </p:sp>
      <p:sp>
        <p:nvSpPr>
          <p:cNvPr id="19459" name="Rectangle 2"/>
          <p:cNvSpPr>
            <a:spLocks noGrp="1" noChangeArrowheads="1"/>
          </p:cNvSpPr>
          <p:nvPr>
            <p:ph type="title"/>
          </p:nvPr>
        </p:nvSpPr>
        <p:spPr/>
        <p:txBody>
          <a:bodyPr/>
          <a:lstStyle/>
          <a:p>
            <a:pPr eaLnBrk="1" hangingPunct="1"/>
            <a:r>
              <a:rPr lang="en-US" sz="4000" smtClean="0"/>
              <a:t>3- Efficient Sorting Algorithms</a:t>
            </a:r>
          </a:p>
        </p:txBody>
      </p:sp>
      <p:sp>
        <p:nvSpPr>
          <p:cNvPr id="19460" name="Rectangle 3"/>
          <p:cNvSpPr>
            <a:spLocks noGrp="1" noChangeArrowheads="1"/>
          </p:cNvSpPr>
          <p:nvPr>
            <p:ph type="body" idx="1"/>
          </p:nvPr>
        </p:nvSpPr>
        <p:spPr>
          <a:xfrm>
            <a:off x="4724400" y="1295400"/>
            <a:ext cx="4038600" cy="4724400"/>
          </a:xfrm>
          <a:ln>
            <a:solidFill>
              <a:srgbClr val="FF0000"/>
            </a:solidFill>
          </a:ln>
        </p:spPr>
        <p:txBody>
          <a:bodyPr/>
          <a:lstStyle/>
          <a:p>
            <a:pPr marL="0" indent="0" eaLnBrk="1" hangingPunct="1">
              <a:buFontTx/>
              <a:buNone/>
            </a:pPr>
            <a:r>
              <a:rPr lang="en-US" smtClean="0"/>
              <a:t>There are about a dozen efficient sorting algorithms. Followings will be introduced:</a:t>
            </a:r>
          </a:p>
          <a:p>
            <a:pPr marL="0" indent="0" eaLnBrk="1" hangingPunct="1"/>
            <a:r>
              <a:rPr lang="en-US" smtClean="0"/>
              <a:t> </a:t>
            </a:r>
            <a:r>
              <a:rPr lang="en-US" b="1" smtClean="0"/>
              <a:t>Quick Sort</a:t>
            </a:r>
          </a:p>
          <a:p>
            <a:pPr marL="0" indent="0" eaLnBrk="1" hangingPunct="1"/>
            <a:r>
              <a:rPr lang="en-US" b="1" smtClean="0"/>
              <a:t> Merge Sort</a:t>
            </a:r>
          </a:p>
          <a:p>
            <a:pPr marL="0" indent="0" eaLnBrk="1" hangingPunct="1"/>
            <a:r>
              <a:rPr lang="en-US" b="1" smtClean="0"/>
              <a:t> Heap Sort</a:t>
            </a:r>
          </a:p>
          <a:p>
            <a:pPr marL="0" indent="0" eaLnBrk="1" hangingPunct="1"/>
            <a:r>
              <a:rPr lang="en-US" b="1" smtClean="0"/>
              <a:t> Radix sort</a:t>
            </a:r>
          </a:p>
          <a:p>
            <a:pPr marL="0" indent="0" eaLnBrk="1" hangingPunct="1"/>
            <a:r>
              <a:rPr lang="en-US" b="1" smtClean="0"/>
              <a:t> Shell sort (optional)</a:t>
            </a:r>
          </a:p>
        </p:txBody>
      </p:sp>
      <p:sp>
        <p:nvSpPr>
          <p:cNvPr id="19461" name="Rectangle 5"/>
          <p:cNvSpPr>
            <a:spLocks noChangeArrowheads="1"/>
          </p:cNvSpPr>
          <p:nvPr/>
        </p:nvSpPr>
        <p:spPr bwMode="auto">
          <a:xfrm>
            <a:off x="152400" y="1295400"/>
            <a:ext cx="4114800" cy="4770438"/>
          </a:xfrm>
          <a:prstGeom prst="rect">
            <a:avLst/>
          </a:prstGeom>
          <a:noFill/>
          <a:ln w="9525">
            <a:solidFill>
              <a:srgbClr val="0000CC"/>
            </a:solidFill>
            <a:miter lim="800000"/>
            <a:headEnd/>
            <a:tailEnd/>
          </a:ln>
        </p:spPr>
        <p:txBody>
          <a:bodyPr>
            <a:spAutoFit/>
          </a:bodyPr>
          <a:lstStyle/>
          <a:p>
            <a:r>
              <a:rPr lang="en-US" sz="2400" b="1">
                <a:solidFill>
                  <a:srgbClr val="0000CC"/>
                </a:solidFill>
              </a:rPr>
              <a:t>Common Principle: Divide and Conquer</a:t>
            </a:r>
            <a:r>
              <a:rPr lang="en-US" sz="1600" b="1"/>
              <a:t>:</a:t>
            </a:r>
          </a:p>
          <a:p>
            <a:endParaRPr lang="en-US" sz="1600" b="1"/>
          </a:p>
          <a:p>
            <a:pPr>
              <a:buFontTx/>
              <a:buChar char="-"/>
            </a:pPr>
            <a:r>
              <a:rPr lang="en-US" sz="2400" b="1" u="sng"/>
              <a:t>Divide</a:t>
            </a:r>
            <a:r>
              <a:rPr lang="en-US" sz="2400" b="1"/>
              <a:t>: The initial large scale problem is divided into smaller scale similarly sub-problems. Solve these sub-problems.</a:t>
            </a:r>
          </a:p>
          <a:p>
            <a:endParaRPr lang="en-US" sz="2400" b="1"/>
          </a:p>
          <a:p>
            <a:r>
              <a:rPr lang="en-US" sz="2400" b="1"/>
              <a:t>- </a:t>
            </a:r>
            <a:r>
              <a:rPr lang="en-US" sz="2400" b="1" u="sng"/>
              <a:t>Conquer</a:t>
            </a:r>
            <a:r>
              <a:rPr lang="en-US" sz="2400" b="1"/>
              <a:t>: Extra operations must be performed to connect sub-solutions.</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944562"/>
          </a:xfrm>
        </p:spPr>
        <p:txBody>
          <a:bodyPr/>
          <a:lstStyle/>
          <a:p>
            <a:r>
              <a:rPr lang="en-US" altLang="en-US" b="1" dirty="0" smtClean="0">
                <a:solidFill>
                  <a:srgbClr val="FF0000"/>
                </a:solidFill>
                <a:latin typeface="Arial" charset="0"/>
                <a:cs typeface="Arial" charset="0"/>
              </a:rPr>
              <a:t>Theorem 2: Master Theorem</a:t>
            </a:r>
          </a:p>
        </p:txBody>
      </p:sp>
      <p:sp>
        <p:nvSpPr>
          <p:cNvPr id="30723" name="Content Placeholder 2"/>
          <p:cNvSpPr>
            <a:spLocks noGrp="1"/>
          </p:cNvSpPr>
          <p:nvPr>
            <p:ph idx="1"/>
          </p:nvPr>
        </p:nvSpPr>
        <p:spPr>
          <a:xfrm>
            <a:off x="533400" y="1143000"/>
            <a:ext cx="8229600" cy="3124200"/>
          </a:xfrm>
        </p:spPr>
        <p:txBody>
          <a:bodyPr/>
          <a:lstStyle/>
          <a:p>
            <a:pPr marL="0" indent="4763">
              <a:buFont typeface="Wingdings" pitchFamily="2" charset="2"/>
              <a:buNone/>
            </a:pPr>
            <a:r>
              <a:rPr lang="en-US" altLang="en-US" sz="2000" dirty="0" smtClean="0">
                <a:latin typeface="Arial" charset="0"/>
                <a:cs typeface="Arial" charset="0"/>
              </a:rPr>
              <a:t>Let f be an </a:t>
            </a:r>
            <a:r>
              <a:rPr lang="en-US" altLang="en-US" sz="2000" b="1" dirty="0" smtClean="0">
                <a:latin typeface="Arial" charset="0"/>
                <a:cs typeface="Arial" charset="0"/>
              </a:rPr>
              <a:t>increasing function that satisfies the recurrence relation  f(n) = </a:t>
            </a:r>
            <a:r>
              <a:rPr lang="en-US" altLang="en-US" sz="2000" b="1" dirty="0" err="1" smtClean="0">
                <a:latin typeface="Arial" charset="0"/>
                <a:cs typeface="Arial" charset="0"/>
              </a:rPr>
              <a:t>af</a:t>
            </a:r>
            <a:r>
              <a:rPr lang="en-US" altLang="en-US" sz="2000" b="1" dirty="0" smtClean="0">
                <a:latin typeface="Arial" charset="0"/>
                <a:cs typeface="Arial" charset="0"/>
              </a:rPr>
              <a:t>(n/b) + </a:t>
            </a:r>
            <a:r>
              <a:rPr lang="en-US" altLang="en-US" sz="2000" b="1" dirty="0" err="1" smtClean="0">
                <a:latin typeface="Arial" charset="0"/>
                <a:cs typeface="Arial" charset="0"/>
              </a:rPr>
              <a:t>cn</a:t>
            </a:r>
            <a:r>
              <a:rPr lang="en-US" altLang="en-US" sz="2000" b="1" baseline="30000" dirty="0" err="1" smtClean="0">
                <a:latin typeface="Arial" charset="0"/>
                <a:cs typeface="Arial" charset="0"/>
              </a:rPr>
              <a:t>d</a:t>
            </a:r>
            <a:endParaRPr lang="en-US" altLang="en-US" sz="2000" b="1" baseline="30000" dirty="0" smtClean="0">
              <a:latin typeface="Arial" charset="0"/>
              <a:cs typeface="Arial" charset="0"/>
            </a:endParaRPr>
          </a:p>
          <a:p>
            <a:pPr marL="0" indent="4763">
              <a:buFont typeface="Wingdings" pitchFamily="2" charset="2"/>
              <a:buNone/>
            </a:pPr>
            <a:r>
              <a:rPr lang="en-US" altLang="en-US" sz="2000" dirty="0" smtClean="0">
                <a:latin typeface="Arial" charset="0"/>
                <a:cs typeface="Arial" charset="0"/>
              </a:rPr>
              <a:t>Whenever  n= </a:t>
            </a:r>
            <a:r>
              <a:rPr lang="en-US" altLang="en-US" sz="2000" dirty="0" err="1" smtClean="0">
                <a:latin typeface="Arial" charset="0"/>
                <a:cs typeface="Arial" charset="0"/>
              </a:rPr>
              <a:t>b</a:t>
            </a:r>
            <a:r>
              <a:rPr lang="en-US" altLang="en-US" sz="2000" baseline="30000" dirty="0" err="1" smtClean="0">
                <a:latin typeface="Arial" charset="0"/>
                <a:cs typeface="Arial" charset="0"/>
              </a:rPr>
              <a:t>k</a:t>
            </a:r>
            <a:r>
              <a:rPr lang="en-US" altLang="en-US" sz="2000" dirty="0" smtClean="0">
                <a:latin typeface="Arial" charset="0"/>
                <a:cs typeface="Arial" charset="0"/>
              </a:rPr>
              <a:t>, where k is a positive integer, a </a:t>
            </a:r>
            <a:r>
              <a:rPr lang="en-US" altLang="en-US" sz="2000" b="1" dirty="0" smtClean="0">
                <a:solidFill>
                  <a:srgbClr val="0000FF"/>
                </a:solidFill>
                <a:latin typeface="Times New Roman" pitchFamily="18" charset="0"/>
                <a:cs typeface="Times New Roman" pitchFamily="18" charset="0"/>
                <a:sym typeface="Symbol" pitchFamily="18" charset="2"/>
              </a:rPr>
              <a:t>≥ </a:t>
            </a:r>
            <a:r>
              <a:rPr lang="en-US" altLang="en-US" sz="2000" dirty="0" smtClean="0">
                <a:latin typeface="Arial" charset="0"/>
                <a:cs typeface="Arial" charset="0"/>
              </a:rPr>
              <a:t>1, b is an integer greater than 1, and c and d are real numbers with c positive and d nonnegative. Then</a:t>
            </a:r>
          </a:p>
          <a:p>
            <a:pPr marL="0" indent="4763">
              <a:buFont typeface="Wingdings" pitchFamily="2" charset="2"/>
              <a:buNone/>
            </a:pPr>
            <a:endParaRPr lang="en-US" altLang="en-US" sz="2000" dirty="0" smtClean="0">
              <a:latin typeface="Arial" charset="0"/>
              <a:cs typeface="Arial" charset="0"/>
            </a:endParaRPr>
          </a:p>
        </p:txBody>
      </p:sp>
      <p:graphicFrame>
        <p:nvGraphicFramePr>
          <p:cNvPr id="30724" name="Object 2"/>
          <p:cNvGraphicFramePr>
            <a:graphicFrameLocks noChangeAspect="1"/>
          </p:cNvGraphicFramePr>
          <p:nvPr/>
        </p:nvGraphicFramePr>
        <p:xfrm>
          <a:off x="3019425" y="2755900"/>
          <a:ext cx="3457575" cy="1301750"/>
        </p:xfrm>
        <a:graphic>
          <a:graphicData uri="http://schemas.openxmlformats.org/presentationml/2006/ole">
            <p:oleObj spid="_x0000_s1026" name="Equation" r:id="rId4" imgW="1955800" imgH="73660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0483" name="Content Placeholder 2"/>
          <p:cNvSpPr>
            <a:spLocks noGrp="1"/>
          </p:cNvSpPr>
          <p:nvPr>
            <p:ph idx="1"/>
          </p:nvPr>
        </p:nvSpPr>
        <p:spPr>
          <a:xfrm>
            <a:off x="304800" y="1905000"/>
            <a:ext cx="8458200" cy="4267200"/>
          </a:xfrm>
        </p:spPr>
        <p:txBody>
          <a:bodyPr/>
          <a:lstStyle/>
          <a:p>
            <a:r>
              <a:rPr lang="en-US" smtClean="0"/>
              <a:t>It is introduced by C. A. R. Hoare</a:t>
            </a:r>
          </a:p>
          <a:p>
            <a:r>
              <a:rPr lang="en-US" smtClean="0"/>
              <a:t>Main idea:</a:t>
            </a:r>
          </a:p>
          <a:p>
            <a:pPr lvl="1"/>
            <a:r>
              <a:rPr lang="en-US" sz="2800" smtClean="0"/>
              <a:t>Choose an element of array, called as bound/pivote (trị cầm canh) to divide(partition) the array to 2 subarrays. Left subarray contains values&lt; pivote, right subarray contains values &gt;= pivote.</a:t>
            </a:r>
          </a:p>
          <a:p>
            <a:pPr lvl="1"/>
            <a:r>
              <a:rPr lang="en-US" sz="2800" smtClean="0"/>
              <a:t>Recursively performing on left subarray and right subarray. </a:t>
            </a:r>
          </a:p>
          <a:p>
            <a:pPr>
              <a:buFontTx/>
              <a:buNone/>
            </a:pPr>
            <a:endParaRPr lang="en-US" sz="2000" smtClean="0"/>
          </a:p>
          <a:p>
            <a:pPr>
              <a:buFontTx/>
              <a:buNone/>
            </a:pPr>
            <a:r>
              <a:rPr lang="en-US" sz="2000" smtClean="0"/>
              <a:t>    </a:t>
            </a:r>
          </a:p>
        </p:txBody>
      </p:sp>
      <p:sp>
        <p:nvSpPr>
          <p:cNvPr id="20484" name="Slide Number Placeholder 3"/>
          <p:cNvSpPr>
            <a:spLocks noGrp="1"/>
          </p:cNvSpPr>
          <p:nvPr>
            <p:ph type="sldNum" sz="quarter" idx="10"/>
          </p:nvPr>
        </p:nvSpPr>
        <p:spPr>
          <a:noFill/>
        </p:spPr>
        <p:txBody>
          <a:bodyPr/>
          <a:lstStyle/>
          <a:p>
            <a:r>
              <a:rPr lang="en-US" smtClean="0"/>
              <a:t> </a:t>
            </a:r>
            <a:fld id="{A3F81C11-2464-48D6-A5E4-40BDE24F06E8}" type="slidenum">
              <a:rPr lang="en-US" smtClean="0"/>
              <a:pPr/>
              <a:t>19</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smtClean="0"/>
              <a:t> </a:t>
            </a:r>
            <a:fld id="{9C451E44-9C9D-4F86-B28F-F36BF70D2D64}"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4000" smtClean="0"/>
              <a:t>Objectives</a:t>
            </a:r>
          </a:p>
        </p:txBody>
      </p:sp>
      <p:sp>
        <p:nvSpPr>
          <p:cNvPr id="2" name="Rectangle 3"/>
          <p:cNvSpPr>
            <a:spLocks noGrp="1" noChangeArrowheads="1"/>
          </p:cNvSpPr>
          <p:nvPr>
            <p:ph type="body" idx="1"/>
          </p:nvPr>
        </p:nvSpPr>
        <p:spPr/>
        <p:txBody>
          <a:bodyPr/>
          <a:lstStyle/>
          <a:p>
            <a:pPr marL="0" indent="0" eaLnBrk="1" hangingPunct="1">
              <a:defRPr/>
            </a:pPr>
            <a:r>
              <a:rPr lang="en-US" dirty="0" smtClean="0"/>
              <a:t> Sorting: a process that will swap </a:t>
            </a:r>
            <a:r>
              <a:rPr lang="en-US" smtClean="0"/>
              <a:t>elements in </a:t>
            </a:r>
            <a:r>
              <a:rPr lang="en-US" dirty="0" smtClean="0"/>
              <a:t>a group such that all element’s positions satisfy pre-defined order based on some criteria.</a:t>
            </a:r>
          </a:p>
          <a:p>
            <a:pPr marL="0" indent="0" eaLnBrk="1" hangingPunct="1">
              <a:defRPr/>
            </a:pPr>
            <a:r>
              <a:rPr lang="en-US" dirty="0" smtClean="0"/>
              <a:t> Natural orders: numerical order, dictionary order</a:t>
            </a:r>
          </a:p>
          <a:p>
            <a:pPr eaLnBrk="1" hangingPunct="1">
              <a:buFontTx/>
              <a:buNone/>
              <a:defRPr/>
            </a:pPr>
            <a:r>
              <a:rPr lang="en-US" b="1" dirty="0" smtClean="0"/>
              <a:t>Discuss the following topics: </a:t>
            </a:r>
          </a:p>
          <a:p>
            <a:pPr eaLnBrk="1" hangingPunct="1">
              <a:buFontTx/>
              <a:buNone/>
              <a:defRPr/>
            </a:pPr>
            <a:r>
              <a:rPr lang="en-US" dirty="0" smtClean="0"/>
              <a:t>1- Elementary Sorting Algorithms</a:t>
            </a:r>
          </a:p>
          <a:p>
            <a:pPr eaLnBrk="1" hangingPunct="1">
              <a:buFontTx/>
              <a:buNone/>
              <a:defRPr/>
            </a:pPr>
            <a:r>
              <a:rPr lang="en-US" dirty="0" smtClean="0"/>
              <a:t>2- Decision Trees</a:t>
            </a:r>
          </a:p>
          <a:p>
            <a:pPr eaLnBrk="1" hangingPunct="1">
              <a:buFontTx/>
              <a:buNone/>
              <a:defRPr/>
            </a:pPr>
            <a:r>
              <a:rPr lang="en-US" dirty="0" smtClean="0"/>
              <a:t>3- Efficient Sorting Algorithms (shell, heap, quick, merge, and radix sorts)</a:t>
            </a:r>
          </a:p>
          <a:p>
            <a:pPr eaLnBrk="1" hangingPunct="1">
              <a:buFontTx/>
              <a:buNone/>
              <a:defRPr/>
            </a:pPr>
            <a:r>
              <a:rPr lang="en-US" dirty="0" smtClean="0"/>
              <a:t>4- Sorting in </a:t>
            </a:r>
            <a:r>
              <a:rPr lang="en-US" dirty="0" err="1" smtClean="0">
                <a:latin typeface="Courier New" pitchFamily="49" charset="0"/>
              </a:rPr>
              <a:t>java.util</a:t>
            </a:r>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1507" name="Slide Number Placeholder 3"/>
          <p:cNvSpPr>
            <a:spLocks noGrp="1"/>
          </p:cNvSpPr>
          <p:nvPr>
            <p:ph type="sldNum" sz="quarter" idx="10"/>
          </p:nvPr>
        </p:nvSpPr>
        <p:spPr>
          <a:noFill/>
        </p:spPr>
        <p:txBody>
          <a:bodyPr/>
          <a:lstStyle/>
          <a:p>
            <a:r>
              <a:rPr lang="en-US" smtClean="0"/>
              <a:t> </a:t>
            </a:r>
            <a:fld id="{E92A3CB3-A0FE-4356-A557-F480B455EC7F}" type="slidenum">
              <a:rPr lang="en-US" smtClean="0"/>
              <a:pPr/>
              <a:t>20</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graphicFrame>
        <p:nvGraphicFramePr>
          <p:cNvPr id="5" name="Table 4"/>
          <p:cNvGraphicFramePr>
            <a:graphicFrameLocks noGrp="1"/>
          </p:cNvGraphicFramePr>
          <p:nvPr/>
        </p:nvGraphicFramePr>
        <p:xfrm>
          <a:off x="990600" y="2286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r>
            </a:tbl>
          </a:graphicData>
        </a:graphic>
      </p:graphicFrame>
      <p:sp>
        <p:nvSpPr>
          <p:cNvPr id="7" name="Rectangle 6"/>
          <p:cNvSpPr/>
          <p:nvPr/>
        </p:nvSpPr>
        <p:spPr>
          <a:xfrm>
            <a:off x="7467600" y="2286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bound= 5</a:t>
            </a:r>
          </a:p>
        </p:txBody>
      </p:sp>
      <p:graphicFrame>
        <p:nvGraphicFramePr>
          <p:cNvPr id="8" name="Table 7"/>
          <p:cNvGraphicFramePr>
            <a:graphicFrameLocks noGrp="1"/>
          </p:cNvGraphicFramePr>
          <p:nvPr/>
        </p:nvGraphicFramePr>
        <p:xfrm>
          <a:off x="990600" y="2828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FF0000"/>
                          </a:solidFill>
                        </a:rPr>
                        <a:t>6</a:t>
                      </a:r>
                      <a:endParaRPr lang="en-US" dirty="0">
                        <a:solidFill>
                          <a:srgbClr val="FF0000"/>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smtClean="0">
                          <a:solidFill>
                            <a:srgbClr val="0000CC"/>
                          </a:solidFill>
                        </a:rPr>
                        <a:t>1</a:t>
                      </a:r>
                      <a:endParaRPr lang="en-US">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graphicFrame>
        <p:nvGraphicFramePr>
          <p:cNvPr id="9" name="Table 8"/>
          <p:cNvGraphicFramePr>
            <a:graphicFrameLocks noGrp="1"/>
          </p:cNvGraphicFramePr>
          <p:nvPr/>
        </p:nvGraphicFramePr>
        <p:xfrm>
          <a:off x="990600" y="33528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smtClean="0">
                          <a:solidFill>
                            <a:srgbClr val="0000CC"/>
                          </a:solidFill>
                        </a:rPr>
                        <a:t>8</a:t>
                      </a:r>
                      <a:endParaRPr lang="en-US">
                        <a:solidFill>
                          <a:srgbClr val="0000CC"/>
                        </a:solidFill>
                      </a:endParaRPr>
                    </a:p>
                  </a:txBody>
                  <a:tcPr/>
                </a:tc>
                <a:tc>
                  <a:txBody>
                    <a:bodyPr/>
                    <a:lstStyle/>
                    <a:p>
                      <a:pPr algn="ctr"/>
                      <a:r>
                        <a:rPr lang="en-US" smtClean="0">
                          <a:solidFill>
                            <a:srgbClr val="0000CC"/>
                          </a:solidFill>
                        </a:rPr>
                        <a:t>7</a:t>
                      </a:r>
                      <a:endParaRPr lang="en-US">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graphicFrame>
        <p:nvGraphicFramePr>
          <p:cNvPr id="10" name="Table 9"/>
          <p:cNvGraphicFramePr>
            <a:graphicFrameLocks noGrp="1"/>
          </p:cNvGraphicFramePr>
          <p:nvPr/>
        </p:nvGraphicFramePr>
        <p:xfrm>
          <a:off x="990600" y="3971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cxnSp>
        <p:nvCxnSpPr>
          <p:cNvPr id="12" name="Straight Connector 11"/>
          <p:cNvCxnSpPr/>
          <p:nvPr/>
        </p:nvCxnSpPr>
        <p:spPr>
          <a:xfrm>
            <a:off x="990600" y="2133600"/>
            <a:ext cx="6096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4570413"/>
            <a:ext cx="2895600" cy="15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14800" y="4572000"/>
            <a:ext cx="28956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4724400"/>
            <a:ext cx="2743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19" name="Rectangle 18"/>
          <p:cNvSpPr/>
          <p:nvPr/>
        </p:nvSpPr>
        <p:spPr>
          <a:xfrm>
            <a:off x="4191000" y="4724400"/>
            <a:ext cx="2743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Recursively  partitioning on this </a:t>
            </a:r>
            <a:r>
              <a:rPr lang="en-US" b="1" dirty="0" err="1">
                <a:solidFill>
                  <a:schemeClr val="bg1"/>
                </a:solidFill>
              </a:rPr>
              <a:t>subarray</a:t>
            </a:r>
            <a:endParaRPr lang="en-US" b="1" dirty="0">
              <a:solidFill>
                <a:schemeClr val="bg1"/>
              </a:solidFill>
            </a:endParaRPr>
          </a:p>
        </p:txBody>
      </p:sp>
      <p:sp>
        <p:nvSpPr>
          <p:cNvPr id="20" name="Rectangle 19"/>
          <p:cNvSpPr/>
          <p:nvPr/>
        </p:nvSpPr>
        <p:spPr>
          <a:xfrm>
            <a:off x="7239000" y="38862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Best case: O(</a:t>
            </a:r>
            <a:r>
              <a:rPr lang="en-US" b="1" dirty="0" err="1">
                <a:solidFill>
                  <a:srgbClr val="FF0000"/>
                </a:solidFill>
              </a:rPr>
              <a:t>nlogn</a:t>
            </a:r>
            <a:r>
              <a:rPr lang="en-US" b="1" dirty="0">
                <a:solidFill>
                  <a:srgbClr val="FF0000"/>
                </a:solidFill>
              </a:rPr>
              <a:t>)</a:t>
            </a:r>
          </a:p>
        </p:txBody>
      </p:sp>
      <p:sp>
        <p:nvSpPr>
          <p:cNvPr id="21612" name="TextBox 15"/>
          <p:cNvSpPr txBox="1">
            <a:spLocks noChangeArrowheads="1"/>
          </p:cNvSpPr>
          <p:nvPr/>
        </p:nvSpPr>
        <p:spPr bwMode="auto">
          <a:xfrm>
            <a:off x="914400" y="1752600"/>
            <a:ext cx="533400" cy="369888"/>
          </a:xfrm>
          <a:prstGeom prst="rect">
            <a:avLst/>
          </a:prstGeom>
          <a:noFill/>
          <a:ln w="9525">
            <a:noFill/>
            <a:miter lim="800000"/>
            <a:headEnd/>
            <a:tailEnd/>
          </a:ln>
        </p:spPr>
        <p:txBody>
          <a:bodyPr>
            <a:spAutoFit/>
          </a:bodyPr>
          <a:lstStyle/>
          <a:p>
            <a:r>
              <a:rPr lang="en-US"/>
              <a:t>i </a:t>
            </a:r>
            <a:r>
              <a:rPr lang="en-US">
                <a:sym typeface="Wingdings" pitchFamily="2" charset="2"/>
              </a:rPr>
              <a:t></a:t>
            </a:r>
            <a:endParaRPr lang="en-US"/>
          </a:p>
        </p:txBody>
      </p:sp>
      <p:sp>
        <p:nvSpPr>
          <p:cNvPr id="21613" name="TextBox 16"/>
          <p:cNvSpPr txBox="1">
            <a:spLocks noChangeArrowheads="1"/>
          </p:cNvSpPr>
          <p:nvPr/>
        </p:nvSpPr>
        <p:spPr bwMode="auto">
          <a:xfrm>
            <a:off x="6400800" y="1676400"/>
            <a:ext cx="609600" cy="369888"/>
          </a:xfrm>
          <a:prstGeom prst="rect">
            <a:avLst/>
          </a:prstGeom>
          <a:noFill/>
          <a:ln w="9525">
            <a:noFill/>
            <a:miter lim="800000"/>
            <a:headEnd/>
            <a:tailEnd/>
          </a:ln>
        </p:spPr>
        <p:txBody>
          <a:bodyPr>
            <a:spAutoFit/>
          </a:bodyPr>
          <a:lstStyle/>
          <a:p>
            <a:r>
              <a:rPr lang="en-US">
                <a:sym typeface="Wingdings" pitchFamily="2" charset="2"/>
              </a:rPr>
              <a:t> j</a:t>
            </a:r>
            <a:endParaRPr lang="en-US"/>
          </a:p>
        </p:txBody>
      </p:sp>
      <p:sp>
        <p:nvSpPr>
          <p:cNvPr id="21614" name="TextBox 20"/>
          <p:cNvSpPr txBox="1">
            <a:spLocks noChangeArrowheads="1"/>
          </p:cNvSpPr>
          <p:nvPr/>
        </p:nvSpPr>
        <p:spPr bwMode="auto">
          <a:xfrm>
            <a:off x="3657600" y="3733800"/>
            <a:ext cx="381000" cy="276225"/>
          </a:xfrm>
          <a:prstGeom prst="rect">
            <a:avLst/>
          </a:prstGeom>
          <a:noFill/>
          <a:ln w="9525">
            <a:noFill/>
            <a:miter lim="800000"/>
            <a:headEnd/>
            <a:tailEnd/>
          </a:ln>
        </p:spPr>
        <p:txBody>
          <a:bodyPr>
            <a:spAutoFit/>
          </a:bodyPr>
          <a:lstStyle/>
          <a:p>
            <a:r>
              <a:rPr lang="en-US" sz="1200">
                <a:sym typeface="Wingdings" pitchFamily="2" charset="2"/>
              </a:rPr>
              <a:t> j</a:t>
            </a:r>
            <a:endParaRPr lang="en-US" sz="1200"/>
          </a:p>
        </p:txBody>
      </p:sp>
      <p:sp>
        <p:nvSpPr>
          <p:cNvPr id="21615" name="TextBox 21"/>
          <p:cNvSpPr txBox="1">
            <a:spLocks noChangeArrowheads="1"/>
          </p:cNvSpPr>
          <p:nvPr/>
        </p:nvSpPr>
        <p:spPr bwMode="auto">
          <a:xfrm>
            <a:off x="4191000" y="3762375"/>
            <a:ext cx="381000" cy="276225"/>
          </a:xfrm>
          <a:prstGeom prst="rect">
            <a:avLst/>
          </a:prstGeom>
          <a:noFill/>
          <a:ln w="9525">
            <a:noFill/>
            <a:miter lim="800000"/>
            <a:headEnd/>
            <a:tailEnd/>
          </a:ln>
        </p:spPr>
        <p:txBody>
          <a:bodyPr>
            <a:spAutoFit/>
          </a:bodyPr>
          <a:lstStyle/>
          <a:p>
            <a:r>
              <a:rPr lang="en-US" sz="1200">
                <a:sym typeface="Wingdings" pitchFamily="2" charset="2"/>
              </a:rPr>
              <a:t> i</a:t>
            </a:r>
            <a:endParaRPr lang="en-US" sz="1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2531" name="Slide Number Placeholder 3"/>
          <p:cNvSpPr>
            <a:spLocks noGrp="1"/>
          </p:cNvSpPr>
          <p:nvPr>
            <p:ph type="sldNum" sz="quarter" idx="10"/>
          </p:nvPr>
        </p:nvSpPr>
        <p:spPr>
          <a:noFill/>
        </p:spPr>
        <p:txBody>
          <a:bodyPr/>
          <a:lstStyle/>
          <a:p>
            <a:r>
              <a:rPr lang="en-US" smtClean="0"/>
              <a:t> </a:t>
            </a:r>
            <a:fld id="{BAAE7769-5FAA-45DB-B24A-12C1E8661E9C}" type="slidenum">
              <a:rPr lang="en-US" smtClean="0"/>
              <a:pPr/>
              <a:t>21</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graphicFrame>
        <p:nvGraphicFramePr>
          <p:cNvPr id="5" name="Table 4"/>
          <p:cNvGraphicFramePr>
            <a:graphicFrameLocks noGrp="1"/>
          </p:cNvGraphicFramePr>
          <p:nvPr/>
        </p:nvGraphicFramePr>
        <p:xfrm>
          <a:off x="990600" y="1905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r>
            </a:tbl>
          </a:graphicData>
        </a:graphic>
      </p:graphicFrame>
      <p:sp>
        <p:nvSpPr>
          <p:cNvPr id="7" name="Rectangle 6"/>
          <p:cNvSpPr/>
          <p:nvPr/>
        </p:nvSpPr>
        <p:spPr>
          <a:xfrm>
            <a:off x="7467600" y="1905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bound= 9</a:t>
            </a:r>
          </a:p>
        </p:txBody>
      </p:sp>
      <p:graphicFrame>
        <p:nvGraphicFramePr>
          <p:cNvPr id="8" name="Table 7"/>
          <p:cNvGraphicFramePr>
            <a:graphicFrameLocks noGrp="1"/>
          </p:cNvGraphicFramePr>
          <p:nvPr/>
        </p:nvGraphicFramePr>
        <p:xfrm>
          <a:off x="990600" y="2447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cxnSp>
        <p:nvCxnSpPr>
          <p:cNvPr id="12" name="Straight Connector 11"/>
          <p:cNvCxnSpPr/>
          <p:nvPr/>
        </p:nvCxnSpPr>
        <p:spPr>
          <a:xfrm>
            <a:off x="990600" y="1752600"/>
            <a:ext cx="6096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046413"/>
            <a:ext cx="5410200" cy="15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3048000"/>
            <a:ext cx="45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3200400"/>
            <a:ext cx="5410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19" name="Rectangle 18"/>
          <p:cNvSpPr/>
          <p:nvPr/>
        </p:nvSpPr>
        <p:spPr>
          <a:xfrm>
            <a:off x="6553200" y="3200400"/>
            <a:ext cx="15240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22587" name="Rectangle 22"/>
          <p:cNvSpPr>
            <a:spLocks noChangeArrowheads="1"/>
          </p:cNvSpPr>
          <p:nvPr/>
        </p:nvSpPr>
        <p:spPr bwMode="auto">
          <a:xfrm>
            <a:off x="152400" y="4678363"/>
            <a:ext cx="6553200" cy="1570037"/>
          </a:xfrm>
          <a:prstGeom prst="rect">
            <a:avLst/>
          </a:prstGeom>
          <a:noFill/>
          <a:ln w="9525">
            <a:noFill/>
            <a:miter lim="800000"/>
            <a:headEnd/>
            <a:tailEnd/>
          </a:ln>
        </p:spPr>
        <p:txBody>
          <a:bodyPr>
            <a:spAutoFit/>
          </a:bodyPr>
          <a:lstStyle/>
          <a:p>
            <a:r>
              <a:rPr lang="en-US" sz="2400" b="1"/>
              <a:t>How to choose bound (pivote)</a:t>
            </a:r>
            <a:r>
              <a:rPr lang="en-US" sz="2400"/>
              <a:t>: </a:t>
            </a:r>
          </a:p>
          <a:p>
            <a:pPr>
              <a:buFontTx/>
              <a:buChar char="-"/>
            </a:pPr>
            <a:r>
              <a:rPr lang="en-US" sz="2400"/>
              <a:t> It can be first / last/ mid / random  element</a:t>
            </a:r>
          </a:p>
          <a:p>
            <a:pPr>
              <a:buFontTx/>
              <a:buChar char="-"/>
            </a:pPr>
            <a:r>
              <a:rPr lang="en-US" sz="2400"/>
              <a:t> Median (phần tử trung vị, phần tử nằm giữa trong 3 trị đầu-cuối-giữa) </a:t>
            </a:r>
          </a:p>
        </p:txBody>
      </p:sp>
      <p:sp>
        <p:nvSpPr>
          <p:cNvPr id="24" name="Rectangle 23"/>
          <p:cNvSpPr/>
          <p:nvPr/>
        </p:nvSpPr>
        <p:spPr>
          <a:xfrm>
            <a:off x="2895600" y="3962400"/>
            <a:ext cx="3124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0000CC"/>
                </a:solidFill>
              </a:rPr>
              <a:t>Low performace</a:t>
            </a:r>
          </a:p>
        </p:txBody>
      </p:sp>
      <p:sp>
        <p:nvSpPr>
          <p:cNvPr id="25" name="Rectangle 24"/>
          <p:cNvSpPr/>
          <p:nvPr/>
        </p:nvSpPr>
        <p:spPr>
          <a:xfrm>
            <a:off x="6858000" y="4876800"/>
            <a:ext cx="167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rPr>
              <a:t> a [0] = 9</a:t>
            </a:r>
          </a:p>
          <a:p>
            <a:pPr>
              <a:defRPr/>
            </a:pPr>
            <a:r>
              <a:rPr lang="en-US" b="1" dirty="0">
                <a:solidFill>
                  <a:srgbClr val="0000CC"/>
                </a:solidFill>
              </a:rPr>
              <a:t>a [9] = 0</a:t>
            </a:r>
          </a:p>
          <a:p>
            <a:pPr>
              <a:defRPr/>
            </a:pPr>
            <a:r>
              <a:rPr lang="en-US" b="1" dirty="0">
                <a:solidFill>
                  <a:srgbClr val="0000CC"/>
                </a:solidFill>
              </a:rPr>
              <a:t>a [4] = 5</a:t>
            </a:r>
          </a:p>
          <a:p>
            <a:pPr>
              <a:defRPr/>
            </a:pPr>
            <a:r>
              <a:rPr lang="en-US" b="1" dirty="0">
                <a:solidFill>
                  <a:srgbClr val="0000CC"/>
                </a:solidFill>
                <a:sym typeface="Wingdings" pitchFamily="2" charset="2"/>
              </a:rPr>
              <a:t> </a:t>
            </a:r>
            <a:r>
              <a:rPr lang="en-US" b="1" dirty="0" err="1">
                <a:solidFill>
                  <a:srgbClr val="0000CC"/>
                </a:solidFill>
                <a:sym typeface="Wingdings" pitchFamily="2" charset="2"/>
              </a:rPr>
              <a:t>Pivote</a:t>
            </a:r>
            <a:r>
              <a:rPr lang="en-US" b="1" dirty="0">
                <a:solidFill>
                  <a:srgbClr val="0000CC"/>
                </a:solidFill>
                <a:sym typeface="Wingdings" pitchFamily="2" charset="2"/>
              </a:rPr>
              <a:t> = 5</a:t>
            </a:r>
            <a:endParaRPr lang="en-US" b="1" dirty="0">
              <a:solidFill>
                <a:srgbClr val="0000CC"/>
              </a:solidFill>
            </a:endParaRPr>
          </a:p>
        </p:txBody>
      </p:sp>
      <p:cxnSp>
        <p:nvCxnSpPr>
          <p:cNvPr id="27" name="Straight Arrow Connector 26"/>
          <p:cNvCxnSpPr/>
          <p:nvPr/>
        </p:nvCxnSpPr>
        <p:spPr>
          <a:xfrm>
            <a:off x="5791200" y="5867400"/>
            <a:ext cx="10668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1066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Worst case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3555" name="Slide Number Placeholder 3"/>
          <p:cNvSpPr>
            <a:spLocks noGrp="1"/>
          </p:cNvSpPr>
          <p:nvPr>
            <p:ph type="sldNum" sz="quarter" idx="10"/>
          </p:nvPr>
        </p:nvSpPr>
        <p:spPr>
          <a:noFill/>
        </p:spPr>
        <p:txBody>
          <a:bodyPr/>
          <a:lstStyle/>
          <a:p>
            <a:r>
              <a:rPr lang="en-US" smtClean="0"/>
              <a:t> </a:t>
            </a:r>
            <a:fld id="{86652B6C-F4CC-4275-8981-66FA2EB7DB61}" type="slidenum">
              <a:rPr lang="en-US" smtClean="0"/>
              <a:pPr/>
              <a:t>22</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3557" name="Picture 2"/>
          <p:cNvPicPr>
            <a:picLocks noChangeAspect="1" noChangeArrowheads="1"/>
          </p:cNvPicPr>
          <p:nvPr/>
        </p:nvPicPr>
        <p:blipFill>
          <a:blip r:embed="rId2" cstate="print"/>
          <a:srcRect/>
          <a:stretch>
            <a:fillRect/>
          </a:stretch>
        </p:blipFill>
        <p:spPr bwMode="auto">
          <a:xfrm>
            <a:off x="80963" y="1076325"/>
            <a:ext cx="8982075" cy="5476875"/>
          </a:xfrm>
          <a:prstGeom prst="rect">
            <a:avLst/>
          </a:prstGeom>
          <a:solidFill>
            <a:srgbClr val="0000CC"/>
          </a:solidFill>
          <a:ln w="9525">
            <a:noFill/>
            <a:miter lim="800000"/>
            <a:headEnd/>
            <a:tailEnd/>
          </a:ln>
        </p:spPr>
      </p:pic>
      <p:sp>
        <p:nvSpPr>
          <p:cNvPr id="7" name="Rectangle 6"/>
          <p:cNvSpPr/>
          <p:nvPr/>
        </p:nvSpPr>
        <p:spPr>
          <a:xfrm>
            <a:off x="5105400" y="25908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a:t>
            </a:r>
            <a:r>
              <a:rPr lang="en-US" dirty="0" err="1" smtClean="0"/>
              <a:t>pivote</a:t>
            </a:r>
            <a:endParaRPr lang="en-US" dirty="0"/>
          </a:p>
        </p:txBody>
      </p:sp>
      <p:sp>
        <p:nvSpPr>
          <p:cNvPr id="8" name="Rectangle 7"/>
          <p:cNvSpPr/>
          <p:nvPr/>
        </p:nvSpPr>
        <p:spPr>
          <a:xfrm>
            <a:off x="6629400" y="25908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 </a:t>
            </a:r>
            <a:r>
              <a:rPr lang="en-US" dirty="0" err="1" smtClean="0"/>
              <a:t>pivote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4579" name="Slide Number Placeholder 3"/>
          <p:cNvSpPr>
            <a:spLocks noGrp="1"/>
          </p:cNvSpPr>
          <p:nvPr>
            <p:ph type="sldNum" sz="quarter" idx="10"/>
          </p:nvPr>
        </p:nvSpPr>
        <p:spPr>
          <a:noFill/>
        </p:spPr>
        <p:txBody>
          <a:bodyPr/>
          <a:lstStyle/>
          <a:p>
            <a:r>
              <a:rPr lang="en-US" smtClean="0"/>
              <a:t> </a:t>
            </a:r>
            <a:fld id="{3B14A2CD-80E4-458D-910F-DA6DA206D0FE}" type="slidenum">
              <a:rPr lang="en-US" smtClean="0"/>
              <a:pPr/>
              <a:t>23</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4581" name="Picture 2"/>
          <p:cNvPicPr>
            <a:picLocks noChangeAspect="1" noChangeArrowheads="1"/>
          </p:cNvPicPr>
          <p:nvPr/>
        </p:nvPicPr>
        <p:blipFill>
          <a:blip r:embed="rId2" cstate="print"/>
          <a:srcRect/>
          <a:stretch>
            <a:fillRect/>
          </a:stretch>
        </p:blipFill>
        <p:spPr bwMode="auto">
          <a:xfrm>
            <a:off x="276225" y="2457450"/>
            <a:ext cx="8591550"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5603" name="Slide Number Placeholder 3"/>
          <p:cNvSpPr>
            <a:spLocks noGrp="1"/>
          </p:cNvSpPr>
          <p:nvPr>
            <p:ph type="sldNum" sz="quarter" idx="10"/>
          </p:nvPr>
        </p:nvSpPr>
        <p:spPr>
          <a:noFill/>
        </p:spPr>
        <p:txBody>
          <a:bodyPr/>
          <a:lstStyle/>
          <a:p>
            <a:r>
              <a:rPr lang="en-US" smtClean="0"/>
              <a:t> </a:t>
            </a:r>
            <a:fld id="{5E2C7BDD-2996-4ABA-B821-DEF8FD94741C}" type="slidenum">
              <a:rPr lang="en-US" smtClean="0"/>
              <a:pPr/>
              <a:t>24</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5605" name="Picture 2"/>
          <p:cNvPicPr>
            <a:picLocks noChangeAspect="1" noChangeArrowheads="1"/>
          </p:cNvPicPr>
          <p:nvPr/>
        </p:nvPicPr>
        <p:blipFill>
          <a:blip r:embed="rId2" cstate="print"/>
          <a:srcRect/>
          <a:stretch>
            <a:fillRect/>
          </a:stretch>
        </p:blipFill>
        <p:spPr bwMode="auto">
          <a:xfrm>
            <a:off x="228600" y="1400175"/>
            <a:ext cx="8686800" cy="5000625"/>
          </a:xfrm>
          <a:prstGeom prst="rect">
            <a:avLst/>
          </a:prstGeom>
          <a:noFill/>
          <a:ln w="9525">
            <a:noFill/>
            <a:miter lim="800000"/>
            <a:headEnd/>
            <a:tailEnd/>
          </a:ln>
        </p:spPr>
      </p:pic>
      <p:sp>
        <p:nvSpPr>
          <p:cNvPr id="7" name="Rectangle 6"/>
          <p:cNvSpPr/>
          <p:nvPr/>
        </p:nvSpPr>
        <p:spPr>
          <a:xfrm>
            <a:off x="5105400" y="28956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a:t>
            </a:r>
            <a:r>
              <a:rPr lang="en-US" dirty="0" err="1" smtClean="0"/>
              <a:t>pivote</a:t>
            </a:r>
            <a:endParaRPr lang="en-US" dirty="0"/>
          </a:p>
        </p:txBody>
      </p:sp>
      <p:sp>
        <p:nvSpPr>
          <p:cNvPr id="8" name="Rectangle 7"/>
          <p:cNvSpPr/>
          <p:nvPr/>
        </p:nvSpPr>
        <p:spPr>
          <a:xfrm>
            <a:off x="6629400" y="28956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 </a:t>
            </a:r>
            <a:r>
              <a:rPr lang="en-US" dirty="0" err="1" smtClean="0"/>
              <a:t>pivote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r>
              <a:rPr lang="en-US" smtClean="0"/>
              <a:t> </a:t>
            </a:r>
            <a:fld id="{3DF695A7-6216-4C08-92E9-BB757E5588EE}" type="slidenum">
              <a:rPr lang="en-US" smtClean="0"/>
              <a:pPr/>
              <a:t>25</a:t>
            </a:fld>
            <a:endParaRPr lang="en-US" smtClean="0"/>
          </a:p>
        </p:txBody>
      </p:sp>
      <p:sp>
        <p:nvSpPr>
          <p:cNvPr id="26627" name="Rectangle 2"/>
          <p:cNvSpPr>
            <a:spLocks noGrp="1" noChangeArrowheads="1"/>
          </p:cNvSpPr>
          <p:nvPr>
            <p:ph type="title"/>
          </p:nvPr>
        </p:nvSpPr>
        <p:spPr/>
        <p:txBody>
          <a:bodyPr/>
          <a:lstStyle/>
          <a:p>
            <a:pPr eaLnBrk="1" hangingPunct="1"/>
            <a:r>
              <a:rPr lang="en-US" sz="4000" smtClean="0"/>
              <a:t>3- Efficient Sorting Algorithms…</a:t>
            </a:r>
          </a:p>
        </p:txBody>
      </p:sp>
      <p:sp>
        <p:nvSpPr>
          <p:cNvPr id="26628" name="Rectangle 3"/>
          <p:cNvSpPr>
            <a:spLocks noGrp="1" noChangeArrowheads="1"/>
          </p:cNvSpPr>
          <p:nvPr>
            <p:ph type="body" idx="1"/>
          </p:nvPr>
        </p:nvSpPr>
        <p:spPr>
          <a:xfrm>
            <a:off x="457200" y="1524000"/>
            <a:ext cx="8229600" cy="4648200"/>
          </a:xfrm>
        </p:spPr>
        <p:txBody>
          <a:bodyPr/>
          <a:lstStyle/>
          <a:p>
            <a:pPr eaLnBrk="1" hangingPunct="1">
              <a:tabLst>
                <a:tab pos="744538" algn="l"/>
                <a:tab pos="1031875" algn="l"/>
              </a:tabLst>
            </a:pPr>
            <a:r>
              <a:rPr lang="en-US" smtClean="0"/>
              <a:t>It was one of the first sorting algorithms used on a computer and was developed by John von Neumann.</a:t>
            </a:r>
            <a:endParaRPr lang="en-US" b="1" smtClean="0"/>
          </a:p>
          <a:p>
            <a:pPr eaLnBrk="1" hangingPunct="1">
              <a:tabLst>
                <a:tab pos="744538" algn="l"/>
                <a:tab pos="1031875" algn="l"/>
              </a:tabLst>
            </a:pPr>
            <a:r>
              <a:rPr lang="en-US" b="1" smtClean="0"/>
              <a:t>Mergesort</a:t>
            </a:r>
            <a:r>
              <a:rPr lang="en-US" smtClean="0"/>
              <a:t> makes partitioning as simple as possible and concentrates on merging sorted halves of an array into one sorted array</a:t>
            </a:r>
            <a:endParaRPr lang="en-US" sz="1800" smtClean="0">
              <a:latin typeface="Courier New" pitchFamily="49" charset="0"/>
            </a:endParaRPr>
          </a:p>
          <a:p>
            <a:pPr eaLnBrk="1" hangingPunct="1">
              <a:buFontTx/>
              <a:buNone/>
              <a:tabLst>
                <a:tab pos="744538" algn="l"/>
                <a:tab pos="1031875" algn="l"/>
              </a:tabLst>
            </a:pPr>
            <a:r>
              <a:rPr lang="en-US" sz="2400" b="1" smtClean="0">
                <a:solidFill>
                  <a:srgbClr val="FF0000"/>
                </a:solidFill>
                <a:latin typeface="Courier New" pitchFamily="49" charset="0"/>
              </a:rPr>
              <a:t>mergesort(data)</a:t>
            </a:r>
          </a:p>
          <a:p>
            <a:pPr eaLnBrk="1" hangingPunct="1">
              <a:buFontTx/>
              <a:buNone/>
              <a:tabLst>
                <a:tab pos="744538" algn="l"/>
                <a:tab pos="1031875" algn="l"/>
              </a:tabLst>
            </a:pPr>
            <a:r>
              <a:rPr lang="en-US" sz="1800" smtClean="0">
                <a:latin typeface="Courier New" pitchFamily="49" charset="0"/>
              </a:rPr>
              <a:t>		if data </a:t>
            </a:r>
            <a:r>
              <a:rPr lang="en-US" sz="1800" i="1" smtClean="0"/>
              <a:t>have at least two elements</a:t>
            </a:r>
          </a:p>
          <a:p>
            <a:pPr eaLnBrk="1" hangingPunct="1">
              <a:buFontTx/>
              <a:buNone/>
              <a:tabLst>
                <a:tab pos="744538" algn="l"/>
                <a:tab pos="1031875" algn="l"/>
              </a:tabLst>
            </a:pPr>
            <a:r>
              <a:rPr lang="en-US" sz="1800" smtClean="0">
                <a:latin typeface="Courier New" pitchFamily="49" charset="0"/>
              </a:rPr>
              <a:t>			mergesort(</a:t>
            </a:r>
            <a:r>
              <a:rPr lang="en-US" sz="1800" i="1" smtClean="0"/>
              <a:t>left half of</a:t>
            </a:r>
            <a:r>
              <a:rPr lang="en-US" sz="1800" i="1" smtClean="0">
                <a:latin typeface="Courier New" pitchFamily="49" charset="0"/>
              </a:rPr>
              <a:t> </a:t>
            </a:r>
            <a:r>
              <a:rPr lang="en-US" sz="1800" smtClean="0">
                <a:latin typeface="Courier New" pitchFamily="49" charset="0"/>
              </a:rPr>
              <a:t>data);  // recursion</a:t>
            </a:r>
          </a:p>
          <a:p>
            <a:pPr eaLnBrk="1" hangingPunct="1">
              <a:buFontTx/>
              <a:buNone/>
              <a:tabLst>
                <a:tab pos="744538" algn="l"/>
                <a:tab pos="1031875" algn="l"/>
              </a:tabLst>
            </a:pPr>
            <a:r>
              <a:rPr lang="en-US" sz="1800" smtClean="0">
                <a:latin typeface="Courier New" pitchFamily="49" charset="0"/>
              </a:rPr>
              <a:t>			mergesort(</a:t>
            </a:r>
            <a:r>
              <a:rPr lang="en-US" sz="1800" i="1" smtClean="0"/>
              <a:t>right half of</a:t>
            </a:r>
            <a:r>
              <a:rPr lang="en-US" sz="1800" i="1" smtClean="0">
                <a:latin typeface="Courier New" pitchFamily="49" charset="0"/>
              </a:rPr>
              <a:t> </a:t>
            </a:r>
            <a:r>
              <a:rPr lang="en-US" sz="1800" smtClean="0">
                <a:latin typeface="Courier New" pitchFamily="49" charset="0"/>
              </a:rPr>
              <a:t>data);</a:t>
            </a:r>
          </a:p>
          <a:p>
            <a:pPr eaLnBrk="1" hangingPunct="1">
              <a:buFontTx/>
              <a:buNone/>
              <a:tabLst>
                <a:tab pos="744538" algn="l"/>
                <a:tab pos="1031875" algn="l"/>
              </a:tabLst>
            </a:pPr>
            <a:r>
              <a:rPr lang="en-US" sz="1800" smtClean="0">
                <a:latin typeface="Courier New" pitchFamily="49" charset="0"/>
              </a:rPr>
              <a:t>			merge(</a:t>
            </a:r>
            <a:r>
              <a:rPr lang="en-US" sz="1800" i="1" smtClean="0"/>
              <a:t>both halves into a sorted list</a:t>
            </a:r>
            <a:r>
              <a:rPr lang="en-US" sz="1800" smtClean="0"/>
              <a:t>);</a:t>
            </a:r>
            <a:endParaRPr lang="en-US" sz="1800" smtClean="0">
              <a:latin typeface="Courier New" pitchFamily="49" charset="0"/>
            </a:endParaRPr>
          </a:p>
        </p:txBody>
      </p:sp>
      <p:sp>
        <p:nvSpPr>
          <p:cNvPr id="5" name="Rectangle 4"/>
          <p:cNvSpPr/>
          <p:nvPr/>
        </p:nvSpPr>
        <p:spPr>
          <a:xfrm>
            <a:off x="0" y="10668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smtClean="0"/>
              <a:t> </a:t>
            </a:r>
            <a:fld id="{C7BC1DC3-2508-413C-B3BB-A8B9F4BCF0DD}" type="slidenum">
              <a:rPr lang="en-US" smtClean="0"/>
              <a:pPr/>
              <a:t>26</a:t>
            </a:fld>
            <a:endParaRPr lang="en-US" smtClean="0"/>
          </a:p>
        </p:txBody>
      </p:sp>
      <p:sp>
        <p:nvSpPr>
          <p:cNvPr id="27651" name="Rectangle 2"/>
          <p:cNvSpPr>
            <a:spLocks noGrp="1" noChangeArrowheads="1"/>
          </p:cNvSpPr>
          <p:nvPr>
            <p:ph type="title"/>
          </p:nvPr>
        </p:nvSpPr>
        <p:spPr/>
        <p:txBody>
          <a:bodyPr/>
          <a:lstStyle/>
          <a:p>
            <a:pPr eaLnBrk="1" hangingPunct="1"/>
            <a:r>
              <a:rPr lang="en-US" sz="4000" smtClean="0"/>
              <a:t>3- Efficient Sorting Algorithms…</a:t>
            </a:r>
          </a:p>
        </p:txBody>
      </p:sp>
      <p:sp>
        <p:nvSpPr>
          <p:cNvPr id="27652" name="Text Box 4"/>
          <p:cNvSpPr txBox="1">
            <a:spLocks noChangeArrowheads="1"/>
          </p:cNvSpPr>
          <p:nvPr/>
        </p:nvSpPr>
        <p:spPr bwMode="auto">
          <a:xfrm>
            <a:off x="1358900" y="6000750"/>
            <a:ext cx="6489700" cy="400050"/>
          </a:xfrm>
          <a:prstGeom prst="rect">
            <a:avLst/>
          </a:prstGeom>
          <a:noFill/>
          <a:ln w="9525">
            <a:noFill/>
            <a:miter lim="800000"/>
            <a:headEnd/>
            <a:tailEnd/>
          </a:ln>
        </p:spPr>
        <p:txBody>
          <a:bodyPr wrap="none">
            <a:spAutoFit/>
          </a:bodyPr>
          <a:lstStyle/>
          <a:p>
            <a:r>
              <a:rPr lang="en-US" sz="2000" b="1"/>
              <a:t>The array [1 8 6 4 10 5 3 2 22] sorted by mergesort</a:t>
            </a:r>
          </a:p>
        </p:txBody>
      </p:sp>
      <p:pic>
        <p:nvPicPr>
          <p:cNvPr id="27653" name="Picture 5"/>
          <p:cNvPicPr>
            <a:picLocks noChangeAspect="1" noChangeArrowheads="1"/>
          </p:cNvPicPr>
          <p:nvPr/>
        </p:nvPicPr>
        <p:blipFill>
          <a:blip r:embed="rId2" cstate="print"/>
          <a:srcRect/>
          <a:stretch>
            <a:fillRect/>
          </a:stretch>
        </p:blipFill>
        <p:spPr bwMode="auto">
          <a:xfrm>
            <a:off x="1905000" y="898525"/>
            <a:ext cx="5943600" cy="5121275"/>
          </a:xfrm>
          <a:prstGeom prst="rect">
            <a:avLst/>
          </a:prstGeom>
          <a:noFill/>
          <a:ln w="9525">
            <a:noFill/>
            <a:miter lim="800000"/>
            <a:headEnd/>
            <a:tailEnd/>
          </a:ln>
        </p:spPr>
      </p:pic>
      <p:sp>
        <p:nvSpPr>
          <p:cNvPr id="6" name="Rectangle 5"/>
          <p:cNvSpPr/>
          <p:nvPr/>
        </p:nvSpPr>
        <p:spPr>
          <a:xfrm>
            <a:off x="0" y="1066800"/>
            <a:ext cx="1905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
        <p:nvSpPr>
          <p:cNvPr id="7" name="Rectangle 6"/>
          <p:cNvSpPr/>
          <p:nvPr/>
        </p:nvSpPr>
        <p:spPr>
          <a:xfrm>
            <a:off x="0" y="1524000"/>
            <a:ext cx="1600200" cy="21336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Partition until subarray contains 1 element</a:t>
            </a:r>
          </a:p>
        </p:txBody>
      </p:sp>
      <p:sp>
        <p:nvSpPr>
          <p:cNvPr id="8" name="Rectangle 7"/>
          <p:cNvSpPr/>
          <p:nvPr/>
        </p:nvSpPr>
        <p:spPr>
          <a:xfrm>
            <a:off x="0" y="3733800"/>
            <a:ext cx="1600200" cy="1905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a:t>
            </a:r>
          </a:p>
        </p:txBody>
      </p:sp>
      <p:cxnSp>
        <p:nvCxnSpPr>
          <p:cNvPr id="10" name="Straight Connector 9"/>
          <p:cNvCxnSpPr/>
          <p:nvPr/>
        </p:nvCxnSpPr>
        <p:spPr>
          <a:xfrm>
            <a:off x="1905000" y="3733800"/>
            <a:ext cx="5943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smtClean="0"/>
              <a:t> </a:t>
            </a:r>
            <a:fld id="{B01166AB-E332-4269-A65D-27D30FFB14A9}" type="slidenum">
              <a:rPr lang="en-US" smtClean="0"/>
              <a:pPr/>
              <a:t>27</a:t>
            </a:fld>
            <a:endParaRPr lang="en-US" smtClean="0"/>
          </a:p>
        </p:txBody>
      </p:sp>
      <p:sp>
        <p:nvSpPr>
          <p:cNvPr id="28675" name="Rectangle 2"/>
          <p:cNvSpPr>
            <a:spLocks noGrp="1" noChangeArrowheads="1"/>
          </p:cNvSpPr>
          <p:nvPr>
            <p:ph type="title"/>
          </p:nvPr>
        </p:nvSpPr>
        <p:spPr/>
        <p:txBody>
          <a:bodyPr/>
          <a:lstStyle/>
          <a:p>
            <a:pPr eaLnBrk="1" hangingPunct="1"/>
            <a:r>
              <a:rPr lang="en-US" sz="4000" smtClean="0"/>
              <a:t>3- Efficient Sorting Algorithms…</a:t>
            </a:r>
          </a:p>
        </p:txBody>
      </p:sp>
      <p:sp>
        <p:nvSpPr>
          <p:cNvPr id="6" name="Rectangle 5"/>
          <p:cNvSpPr/>
          <p:nvPr/>
        </p:nvSpPr>
        <p:spPr>
          <a:xfrm>
            <a:off x="0" y="1447800"/>
            <a:ext cx="1905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
        <p:nvSpPr>
          <p:cNvPr id="9" name="Rectangle 8"/>
          <p:cNvSpPr/>
          <p:nvPr/>
        </p:nvSpPr>
        <p:spPr>
          <a:xfrm>
            <a:off x="1447800" y="2362200"/>
            <a:ext cx="6629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2 ordered arrays to one ordered array</a:t>
            </a:r>
          </a:p>
        </p:txBody>
      </p:sp>
      <p:pic>
        <p:nvPicPr>
          <p:cNvPr id="28678" name="Picture 2"/>
          <p:cNvPicPr>
            <a:picLocks noChangeAspect="1" noChangeArrowheads="1"/>
          </p:cNvPicPr>
          <p:nvPr/>
        </p:nvPicPr>
        <p:blipFill>
          <a:blip r:embed="rId2" cstate="print"/>
          <a:srcRect/>
          <a:stretch>
            <a:fillRect/>
          </a:stretch>
        </p:blipFill>
        <p:spPr bwMode="auto">
          <a:xfrm>
            <a:off x="76200" y="2971800"/>
            <a:ext cx="8929688"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9699" name="Slide Number Placeholder 3"/>
          <p:cNvSpPr>
            <a:spLocks noGrp="1"/>
          </p:cNvSpPr>
          <p:nvPr>
            <p:ph type="sldNum" sz="quarter" idx="10"/>
          </p:nvPr>
        </p:nvSpPr>
        <p:spPr>
          <a:noFill/>
        </p:spPr>
        <p:txBody>
          <a:bodyPr/>
          <a:lstStyle/>
          <a:p>
            <a:r>
              <a:rPr lang="en-US" smtClean="0"/>
              <a:t> </a:t>
            </a:r>
            <a:fld id="{E208ABD7-F6BC-4D13-9C09-70947B527385}" type="slidenum">
              <a:rPr lang="en-US" smtClean="0"/>
              <a:pPr/>
              <a:t>28</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Merge Sort</a:t>
            </a:r>
          </a:p>
        </p:txBody>
      </p:sp>
      <p:pic>
        <p:nvPicPr>
          <p:cNvPr id="29701" name="Picture 2"/>
          <p:cNvPicPr>
            <a:picLocks noChangeAspect="1" noChangeArrowheads="1"/>
          </p:cNvPicPr>
          <p:nvPr/>
        </p:nvPicPr>
        <p:blipFill>
          <a:blip r:embed="rId2" cstate="print"/>
          <a:srcRect/>
          <a:stretch>
            <a:fillRect/>
          </a:stretch>
        </p:blipFill>
        <p:spPr bwMode="auto">
          <a:xfrm>
            <a:off x="152400" y="1504950"/>
            <a:ext cx="88392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30723" name="Slide Number Placeholder 3"/>
          <p:cNvSpPr>
            <a:spLocks noGrp="1"/>
          </p:cNvSpPr>
          <p:nvPr>
            <p:ph type="sldNum" sz="quarter" idx="10"/>
          </p:nvPr>
        </p:nvSpPr>
        <p:spPr>
          <a:noFill/>
        </p:spPr>
        <p:txBody>
          <a:bodyPr/>
          <a:lstStyle/>
          <a:p>
            <a:r>
              <a:rPr lang="en-US" smtClean="0"/>
              <a:t> </a:t>
            </a:r>
            <a:fld id="{51AC9970-9641-4497-8CA5-EEDE3C11B9A0}" type="slidenum">
              <a:rPr lang="en-US" smtClean="0"/>
              <a:pPr/>
              <a:t>29</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Merge Sort</a:t>
            </a:r>
          </a:p>
        </p:txBody>
      </p:sp>
      <p:pic>
        <p:nvPicPr>
          <p:cNvPr id="30725" name="Picture 2"/>
          <p:cNvPicPr>
            <a:picLocks noChangeAspect="1" noChangeArrowheads="1"/>
          </p:cNvPicPr>
          <p:nvPr/>
        </p:nvPicPr>
        <p:blipFill>
          <a:blip r:embed="rId2" cstate="print"/>
          <a:srcRect/>
          <a:stretch>
            <a:fillRect/>
          </a:stretch>
        </p:blipFill>
        <p:spPr bwMode="auto">
          <a:xfrm>
            <a:off x="19050" y="1990725"/>
            <a:ext cx="9105900"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Learning Outcomes</a:t>
            </a:r>
          </a:p>
        </p:txBody>
      </p:sp>
      <p:sp>
        <p:nvSpPr>
          <p:cNvPr id="5123" name="Content Placeholder 2"/>
          <p:cNvSpPr>
            <a:spLocks noGrp="1"/>
          </p:cNvSpPr>
          <p:nvPr>
            <p:ph idx="1"/>
          </p:nvPr>
        </p:nvSpPr>
        <p:spPr>
          <a:xfrm>
            <a:off x="304800" y="838200"/>
            <a:ext cx="8686800" cy="5105400"/>
          </a:xfrm>
        </p:spPr>
        <p:txBody>
          <a:bodyPr/>
          <a:lstStyle/>
          <a:p>
            <a:pPr>
              <a:buFontTx/>
              <a:buNone/>
            </a:pPr>
            <a:r>
              <a:rPr lang="en-US" sz="2400" smtClean="0"/>
              <a:t>LO6.1  Explain the operation and performance of selection sort applying to arrays.</a:t>
            </a:r>
          </a:p>
          <a:p>
            <a:pPr>
              <a:buFontTx/>
              <a:buNone/>
            </a:pPr>
            <a:r>
              <a:rPr lang="en-US" sz="2400" smtClean="0"/>
              <a:t>LO6.2  Explain the operation and performance of insertion sort applying to arrays.</a:t>
            </a:r>
          </a:p>
          <a:p>
            <a:pPr>
              <a:buFontTx/>
              <a:buNone/>
            </a:pPr>
            <a:r>
              <a:rPr lang="en-US" sz="2400" smtClean="0"/>
              <a:t>LO6.3  Explain the operation and performance of bubble sort applying to arrays.</a:t>
            </a:r>
          </a:p>
          <a:p>
            <a:pPr>
              <a:buFontTx/>
              <a:buNone/>
            </a:pPr>
            <a:r>
              <a:rPr lang="en-US" sz="2400" smtClean="0"/>
              <a:t>LO6.4  Explain the operation and performance of quick sort applying to arrays.</a:t>
            </a:r>
          </a:p>
          <a:p>
            <a:pPr>
              <a:buFontTx/>
              <a:buNone/>
            </a:pPr>
            <a:r>
              <a:rPr lang="en-US" sz="2400" smtClean="0"/>
              <a:t>LO6.5  Explain the operation and performance of merge sort applying to arrays.</a:t>
            </a:r>
          </a:p>
          <a:p>
            <a:pPr>
              <a:buFontTx/>
              <a:buNone/>
            </a:pPr>
            <a:r>
              <a:rPr lang="en-US" sz="2400" smtClean="0"/>
              <a:t>LO6.6  Explain the operation and performance of heap sort applying to arrays.</a:t>
            </a:r>
          </a:p>
          <a:p>
            <a:pPr>
              <a:buFontTx/>
              <a:buNone/>
            </a:pPr>
            <a:r>
              <a:rPr lang="en-US" sz="2400" smtClean="0"/>
              <a:t>LO6.7  Demonstrate the operation and performance of radix sort.</a:t>
            </a:r>
          </a:p>
        </p:txBody>
      </p:sp>
      <p:sp>
        <p:nvSpPr>
          <p:cNvPr id="5124" name="Slide Number Placeholder 3"/>
          <p:cNvSpPr>
            <a:spLocks noGrp="1"/>
          </p:cNvSpPr>
          <p:nvPr>
            <p:ph type="sldNum" sz="quarter" idx="10"/>
          </p:nvPr>
        </p:nvSpPr>
        <p:spPr>
          <a:noFill/>
        </p:spPr>
        <p:txBody>
          <a:bodyPr/>
          <a:lstStyle/>
          <a:p>
            <a:r>
              <a:rPr lang="en-US" smtClean="0"/>
              <a:t> </a:t>
            </a:r>
            <a:fld id="{22B3609A-0D9A-4D2C-8CFA-199DFDE7B1D6}"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7D5A954-0DF9-4CF9-8767-E2788EF38F85}" type="slidenum">
              <a:rPr lang="en-US" smtClean="0"/>
              <a:pPr/>
              <a:t>30</a:t>
            </a:fld>
            <a:endParaRPr lang="en-US" smtClean="0"/>
          </a:p>
        </p:txBody>
      </p:sp>
      <p:sp>
        <p:nvSpPr>
          <p:cNvPr id="31747" name="Rectangle 2"/>
          <p:cNvSpPr>
            <a:spLocks noGrp="1" noChangeArrowheads="1"/>
          </p:cNvSpPr>
          <p:nvPr>
            <p:ph type="title"/>
          </p:nvPr>
        </p:nvSpPr>
        <p:spPr/>
        <p:txBody>
          <a:bodyPr/>
          <a:lstStyle/>
          <a:p>
            <a:pPr eaLnBrk="1" hangingPunct="1"/>
            <a:r>
              <a:rPr lang="en-US" sz="4000" smtClean="0"/>
              <a:t>3- Efficient Sorting Algorithms…</a:t>
            </a:r>
          </a:p>
        </p:txBody>
      </p:sp>
      <p:sp>
        <p:nvSpPr>
          <p:cNvPr id="31748" name="Rectangle 3"/>
          <p:cNvSpPr>
            <a:spLocks noGrp="1" noChangeArrowheads="1"/>
          </p:cNvSpPr>
          <p:nvPr>
            <p:ph type="body" idx="1"/>
          </p:nvPr>
        </p:nvSpPr>
        <p:spPr>
          <a:xfrm>
            <a:off x="457200" y="1905000"/>
            <a:ext cx="8229600" cy="3581400"/>
          </a:xfrm>
        </p:spPr>
        <p:txBody>
          <a:bodyPr/>
          <a:lstStyle/>
          <a:p>
            <a:pPr eaLnBrk="1" hangingPunct="1">
              <a:tabLst>
                <a:tab pos="862013" algn="l"/>
              </a:tabLst>
            </a:pPr>
            <a:r>
              <a:rPr lang="en-US" dirty="0" smtClean="0"/>
              <a:t>A </a:t>
            </a:r>
            <a:r>
              <a:rPr lang="en-US" b="1" dirty="0" smtClean="0"/>
              <a:t>heap</a:t>
            </a:r>
            <a:r>
              <a:rPr lang="en-US" dirty="0" smtClean="0"/>
              <a:t> is a binary </a:t>
            </a:r>
            <a:r>
              <a:rPr lang="en-US" dirty="0" smtClean="0"/>
              <a:t>tree, stored in </a:t>
            </a:r>
            <a:r>
              <a:rPr lang="en-US" smtClean="0"/>
              <a:t>an array, </a:t>
            </a:r>
            <a:r>
              <a:rPr lang="en-US" smtClean="0"/>
              <a:t>with the following two properties (it is introduced in the chapter Trees):</a:t>
            </a:r>
          </a:p>
          <a:p>
            <a:pPr lvl="1" eaLnBrk="1" hangingPunct="1">
              <a:tabLst>
                <a:tab pos="862013" algn="l"/>
              </a:tabLst>
            </a:pPr>
            <a:r>
              <a:rPr lang="en-US" dirty="0" smtClean="0">
                <a:solidFill>
                  <a:srgbClr val="0070C0"/>
                </a:solidFill>
              </a:rPr>
              <a:t>The value of each node is not less than the values stored in each of its children.</a:t>
            </a:r>
          </a:p>
          <a:p>
            <a:pPr lvl="1" eaLnBrk="1" hangingPunct="1">
              <a:tabLst>
                <a:tab pos="862013" algn="l"/>
              </a:tabLst>
            </a:pPr>
            <a:r>
              <a:rPr lang="en-US" dirty="0" smtClean="0">
                <a:solidFill>
                  <a:srgbClr val="0070C0"/>
                </a:solidFill>
              </a:rPr>
              <a:t>The tree is perfectly balanced and the leaves in the last level are all in the leftmost positions.</a:t>
            </a:r>
          </a:p>
          <a:p>
            <a:pPr eaLnBrk="1" hangingPunct="1">
              <a:tabLst>
                <a:tab pos="862013" algn="l"/>
              </a:tabLst>
            </a:pPr>
            <a:r>
              <a:rPr lang="en-US" dirty="0" smtClean="0"/>
              <a:t>Elements in a heap are not perfectly ordered</a:t>
            </a:r>
          </a:p>
          <a:p>
            <a:pPr eaLnBrk="1" hangingPunct="1">
              <a:buFontTx/>
              <a:buNone/>
              <a:tabLst>
                <a:tab pos="862013" algn="l"/>
              </a:tabLst>
            </a:pPr>
            <a:endParaRPr lang="en-US" dirty="0" smtClean="0"/>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smtClean="0"/>
              <a:t> </a:t>
            </a:r>
            <a:fld id="{55013A2A-BE0D-451F-B93A-64A13A4E9961}" type="slidenum">
              <a:rPr lang="en-US" smtClean="0"/>
              <a:pPr/>
              <a:t>31</a:t>
            </a:fld>
            <a:endParaRPr lang="en-US" smtClean="0"/>
          </a:p>
        </p:txBody>
      </p:sp>
      <p:sp>
        <p:nvSpPr>
          <p:cNvPr id="32771" name="Rectangle 2"/>
          <p:cNvSpPr>
            <a:spLocks noGrp="1" noChangeArrowheads="1"/>
          </p:cNvSpPr>
          <p:nvPr>
            <p:ph type="title"/>
          </p:nvPr>
        </p:nvSpPr>
        <p:spPr/>
        <p:txBody>
          <a:bodyPr/>
          <a:lstStyle/>
          <a:p>
            <a:pPr eaLnBrk="1" hangingPunct="1"/>
            <a:r>
              <a:rPr lang="en-US" sz="4000" smtClean="0"/>
              <a:t>3- Efficient Sorting Algorithms…</a:t>
            </a:r>
          </a:p>
        </p:txBody>
      </p:sp>
      <p:sp>
        <p:nvSpPr>
          <p:cNvPr id="32772" name="Rectangle 3"/>
          <p:cNvSpPr>
            <a:spLocks noGrp="1" noChangeArrowheads="1"/>
          </p:cNvSpPr>
          <p:nvPr>
            <p:ph type="body" idx="1"/>
          </p:nvPr>
        </p:nvSpPr>
        <p:spPr>
          <a:xfrm>
            <a:off x="457200" y="1600200"/>
            <a:ext cx="8458200" cy="1447800"/>
          </a:xfrm>
        </p:spPr>
        <p:txBody>
          <a:bodyPr/>
          <a:lstStyle/>
          <a:p>
            <a:pPr eaLnBrk="1" hangingPunct="1">
              <a:tabLst>
                <a:tab pos="744538" algn="l"/>
              </a:tabLst>
            </a:pPr>
            <a:r>
              <a:rPr lang="en-US" smtClean="0"/>
              <a:t>The largest element is in the root node and that, for each other node, all its descendants are not greater than the element in this node- Max heap</a:t>
            </a:r>
            <a:endParaRPr lang="en-US" sz="18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graphicFrame>
        <p:nvGraphicFramePr>
          <p:cNvPr id="6" name="Table 5"/>
          <p:cNvGraphicFramePr>
            <a:graphicFrameLocks noGrp="1"/>
          </p:cNvGraphicFramePr>
          <p:nvPr/>
        </p:nvGraphicFramePr>
        <p:xfrm>
          <a:off x="152400" y="3124200"/>
          <a:ext cx="8839204" cy="792480"/>
        </p:xfrm>
        <a:graphic>
          <a:graphicData uri="http://schemas.openxmlformats.org/drawingml/2006/table">
            <a:tbl>
              <a:tblPr firstRow="1" bandRow="1">
                <a:tableStyleId>{5C22544A-7EE6-4342-B048-85BDC9FD1C3A}</a:tableStyleId>
              </a:tblPr>
              <a:tblGrid>
                <a:gridCol w="914404"/>
                <a:gridCol w="692724"/>
                <a:gridCol w="803564"/>
                <a:gridCol w="803564"/>
                <a:gridCol w="803564"/>
                <a:gridCol w="803564"/>
                <a:gridCol w="803564"/>
                <a:gridCol w="803564"/>
                <a:gridCol w="803564"/>
                <a:gridCol w="803564"/>
                <a:gridCol w="803564"/>
              </a:tblGrid>
              <a:tr h="370840">
                <a:tc>
                  <a:txBody>
                    <a:bodyPr/>
                    <a:lstStyle/>
                    <a:p>
                      <a:pPr algn="ctr"/>
                      <a:r>
                        <a:rPr lang="en-US" sz="2000" b="1" dirty="0" smtClean="0"/>
                        <a:t>Index</a:t>
                      </a:r>
                      <a:endParaRPr lang="en-US" sz="2000" b="1" dirty="0"/>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4</a:t>
                      </a:r>
                      <a:endParaRPr lang="en-US" sz="2000" b="1"/>
                    </a:p>
                  </a:txBody>
                  <a:tcPr/>
                </a:tc>
                <a:tc>
                  <a:txBody>
                    <a:bodyPr/>
                    <a:lstStyle/>
                    <a:p>
                      <a:pPr algn="ctr"/>
                      <a:r>
                        <a:rPr lang="en-US" sz="2000" b="1" smtClean="0"/>
                        <a:t>5</a:t>
                      </a:r>
                      <a:endParaRPr lang="en-US" sz="2000" b="1"/>
                    </a:p>
                  </a:txBody>
                  <a:tcPr/>
                </a:tc>
                <a:tc>
                  <a:txBody>
                    <a:bodyPr/>
                    <a:lstStyle/>
                    <a:p>
                      <a:pPr algn="ctr"/>
                      <a:r>
                        <a:rPr lang="en-US" sz="2000" b="1" smtClean="0"/>
                        <a:t>6</a:t>
                      </a:r>
                      <a:endParaRPr lang="en-US" sz="2000" b="1"/>
                    </a:p>
                  </a:txBody>
                  <a:tcPr/>
                </a:tc>
                <a:tc>
                  <a:txBody>
                    <a:bodyPr/>
                    <a:lstStyle/>
                    <a:p>
                      <a:pPr algn="ctr"/>
                      <a:r>
                        <a:rPr lang="en-US" sz="2000" b="1" smtClean="0"/>
                        <a:t>7</a:t>
                      </a:r>
                      <a:endParaRPr lang="en-US" sz="2000" b="1"/>
                    </a:p>
                  </a:txBody>
                  <a:tcPr/>
                </a:tc>
                <a:tc>
                  <a:txBody>
                    <a:bodyPr/>
                    <a:lstStyle/>
                    <a:p>
                      <a:pPr algn="ctr"/>
                      <a:r>
                        <a:rPr lang="en-US" sz="2000" b="1" dirty="0" smtClean="0"/>
                        <a:t>8</a:t>
                      </a:r>
                      <a:endParaRPr lang="en-US" sz="2000" b="1" dirty="0"/>
                    </a:p>
                  </a:txBody>
                  <a:tcPr/>
                </a:tc>
                <a:tc>
                  <a:txBody>
                    <a:bodyPr/>
                    <a:lstStyle/>
                    <a:p>
                      <a:pPr algn="ctr"/>
                      <a:r>
                        <a:rPr lang="en-US" sz="2000" b="1" smtClean="0"/>
                        <a:t>9</a:t>
                      </a:r>
                      <a:endParaRPr lang="en-US" sz="2000" b="1"/>
                    </a:p>
                  </a:txBody>
                  <a:tcPr/>
                </a:tc>
              </a:tr>
              <a:tr h="370840">
                <a:tc>
                  <a:txBody>
                    <a:bodyPr/>
                    <a:lstStyle/>
                    <a:p>
                      <a:pPr algn="ctr"/>
                      <a:r>
                        <a:rPr lang="en-US" sz="2000" b="1" smtClean="0"/>
                        <a:t>Value</a:t>
                      </a:r>
                      <a:endParaRPr lang="en-US" sz="2000" b="1"/>
                    </a:p>
                  </a:txBody>
                  <a:tcPr/>
                </a:tc>
                <a:tc>
                  <a:txBody>
                    <a:bodyPr/>
                    <a:lstStyle/>
                    <a:p>
                      <a:pPr algn="ctr"/>
                      <a:r>
                        <a:rPr lang="en-US" sz="2000" b="1" dirty="0" smtClean="0"/>
                        <a:t>20</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15</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14</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r>
            </a:tbl>
          </a:graphicData>
        </a:graphic>
      </p:graphicFrame>
      <p:pic>
        <p:nvPicPr>
          <p:cNvPr id="32812" name="Picture 2"/>
          <p:cNvPicPr>
            <a:picLocks noChangeAspect="1" noChangeArrowheads="1"/>
          </p:cNvPicPr>
          <p:nvPr/>
        </p:nvPicPr>
        <p:blipFill>
          <a:blip r:embed="rId2" cstate="print"/>
          <a:srcRect/>
          <a:stretch>
            <a:fillRect/>
          </a:stretch>
        </p:blipFill>
        <p:spPr bwMode="auto">
          <a:xfrm>
            <a:off x="2590800" y="4038600"/>
            <a:ext cx="3348038"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D72C1BA1-21B4-465B-BFB1-DFCA1B2CDB90}" type="slidenum">
              <a:rPr lang="en-US" smtClean="0"/>
              <a:pPr/>
              <a:t>32</a:t>
            </a:fld>
            <a:endParaRPr lang="en-US" smtClean="0"/>
          </a:p>
        </p:txBody>
      </p:sp>
      <p:sp>
        <p:nvSpPr>
          <p:cNvPr id="33795" name="Rectangle 2"/>
          <p:cNvSpPr>
            <a:spLocks noGrp="1" noChangeArrowheads="1"/>
          </p:cNvSpPr>
          <p:nvPr>
            <p:ph type="title"/>
          </p:nvPr>
        </p:nvSpPr>
        <p:spPr/>
        <p:txBody>
          <a:bodyPr/>
          <a:lstStyle/>
          <a:p>
            <a:pPr eaLnBrk="1" hangingPunct="1"/>
            <a:r>
              <a:rPr lang="en-US" sz="4000" smtClean="0"/>
              <a:t>3- Efficient Sorting Algorithms…</a:t>
            </a:r>
          </a:p>
        </p:txBody>
      </p:sp>
      <p:sp>
        <p:nvSpPr>
          <p:cNvPr id="33796" name="Rectangle 3"/>
          <p:cNvSpPr>
            <a:spLocks noGrp="1" noChangeArrowheads="1"/>
          </p:cNvSpPr>
          <p:nvPr>
            <p:ph type="body" idx="1"/>
          </p:nvPr>
        </p:nvSpPr>
        <p:spPr>
          <a:xfrm>
            <a:off x="457200" y="1600200"/>
            <a:ext cx="5257800" cy="2057400"/>
          </a:xfrm>
        </p:spPr>
        <p:txBody>
          <a:bodyPr/>
          <a:lstStyle/>
          <a:p>
            <a:pPr eaLnBrk="1" hangingPunct="1">
              <a:tabLst>
                <a:tab pos="744538" algn="l"/>
              </a:tabLst>
            </a:pPr>
            <a:r>
              <a:rPr lang="en-US" sz="2400" smtClean="0"/>
              <a:t>The largest element is in the root node and that, for each other node, all its descendants are not greater than the element in this node</a:t>
            </a:r>
            <a:endParaRPr lang="en-US" sz="16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graphicFrame>
        <p:nvGraphicFramePr>
          <p:cNvPr id="6" name="Table 5"/>
          <p:cNvGraphicFramePr>
            <a:graphicFrameLocks noGrp="1"/>
          </p:cNvGraphicFramePr>
          <p:nvPr/>
        </p:nvGraphicFramePr>
        <p:xfrm>
          <a:off x="152400" y="3932238"/>
          <a:ext cx="8839204" cy="792480"/>
        </p:xfrm>
        <a:graphic>
          <a:graphicData uri="http://schemas.openxmlformats.org/drawingml/2006/table">
            <a:tbl>
              <a:tblPr firstRow="1" bandRow="1">
                <a:tableStyleId>{5C22544A-7EE6-4342-B048-85BDC9FD1C3A}</a:tableStyleId>
              </a:tblPr>
              <a:tblGrid>
                <a:gridCol w="914404"/>
                <a:gridCol w="692724"/>
                <a:gridCol w="803564"/>
                <a:gridCol w="803564"/>
                <a:gridCol w="803564"/>
                <a:gridCol w="803564"/>
                <a:gridCol w="803564"/>
                <a:gridCol w="803564"/>
                <a:gridCol w="803564"/>
                <a:gridCol w="803564"/>
                <a:gridCol w="803564"/>
              </a:tblGrid>
              <a:tr h="370840">
                <a:tc>
                  <a:txBody>
                    <a:bodyPr/>
                    <a:lstStyle/>
                    <a:p>
                      <a:pPr algn="ctr"/>
                      <a:r>
                        <a:rPr lang="en-US" sz="2000" b="1" dirty="0" smtClean="0"/>
                        <a:t>Index</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9</a:t>
                      </a:r>
                      <a:endParaRPr lang="en-US" sz="2000" b="1" dirty="0"/>
                    </a:p>
                  </a:txBody>
                  <a:tcPr/>
                </a:tc>
              </a:tr>
              <a:tr h="370840">
                <a:tc>
                  <a:txBody>
                    <a:bodyPr/>
                    <a:lstStyle/>
                    <a:p>
                      <a:pPr algn="ctr"/>
                      <a:r>
                        <a:rPr lang="en-US" sz="2000" b="1" smtClean="0"/>
                        <a:t>Value</a:t>
                      </a:r>
                      <a:endParaRPr lang="en-US" sz="2000" b="1"/>
                    </a:p>
                  </a:txBody>
                  <a:tcPr/>
                </a:tc>
                <a:tc>
                  <a:txBody>
                    <a:bodyPr/>
                    <a:lstStyle/>
                    <a:p>
                      <a:pPr algn="ctr"/>
                      <a:r>
                        <a:rPr lang="en-US" sz="2000" b="1" dirty="0" smtClean="0"/>
                        <a:t>20</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15</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14</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r>
            </a:tbl>
          </a:graphicData>
        </a:graphic>
      </p:graphicFrame>
      <p:pic>
        <p:nvPicPr>
          <p:cNvPr id="33836" name="Picture 2"/>
          <p:cNvPicPr>
            <a:picLocks noChangeAspect="1" noChangeArrowheads="1"/>
          </p:cNvPicPr>
          <p:nvPr/>
        </p:nvPicPr>
        <p:blipFill>
          <a:blip r:embed="rId2" cstate="print"/>
          <a:srcRect/>
          <a:stretch>
            <a:fillRect/>
          </a:stretch>
        </p:blipFill>
        <p:spPr bwMode="auto">
          <a:xfrm>
            <a:off x="5715000" y="1452563"/>
            <a:ext cx="3348038" cy="2205037"/>
          </a:xfrm>
          <a:prstGeom prst="rect">
            <a:avLst/>
          </a:prstGeom>
          <a:noFill/>
          <a:ln w="9525">
            <a:noFill/>
            <a:miter lim="800000"/>
            <a:headEnd/>
            <a:tailEnd/>
          </a:ln>
        </p:spPr>
      </p:pic>
      <p:sp>
        <p:nvSpPr>
          <p:cNvPr id="8" name="Rectangle 7"/>
          <p:cNvSpPr/>
          <p:nvPr/>
        </p:nvSpPr>
        <p:spPr>
          <a:xfrm>
            <a:off x="228600" y="5029200"/>
            <a:ext cx="2514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FF0000"/>
                </a:solidFill>
              </a:rPr>
              <a:t>Left = 2.Father +1</a:t>
            </a:r>
          </a:p>
          <a:p>
            <a:pPr algn="ctr">
              <a:defRPr/>
            </a:pPr>
            <a:r>
              <a:rPr lang="en-US" sz="2000" b="1" dirty="0">
                <a:solidFill>
                  <a:srgbClr val="0000CC"/>
                </a:solidFill>
              </a:rPr>
              <a:t>Right= 2.Father+2</a:t>
            </a:r>
          </a:p>
        </p:txBody>
      </p:sp>
      <p:grpSp>
        <p:nvGrpSpPr>
          <p:cNvPr id="33838" name="Group 8"/>
          <p:cNvGrpSpPr>
            <a:grpSpLocks/>
          </p:cNvGrpSpPr>
          <p:nvPr/>
        </p:nvGrpSpPr>
        <p:grpSpPr bwMode="auto">
          <a:xfrm>
            <a:off x="4038600" y="4724400"/>
            <a:ext cx="4648200" cy="1752600"/>
            <a:chOff x="4343400" y="4800600"/>
            <a:chExt cx="4572000" cy="1600994"/>
          </a:xfrm>
        </p:grpSpPr>
        <p:sp>
          <p:nvSpPr>
            <p:cNvPr id="10" name="Rectangle 9"/>
            <p:cNvSpPr/>
            <p:nvPr/>
          </p:nvSpPr>
          <p:spPr>
            <a:xfrm>
              <a:off x="4343400" y="5257406"/>
              <a:ext cx="2286000" cy="6105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chemeClr val="bg1"/>
                  </a:solidFill>
                </a:rPr>
                <a:t>Father index =</a:t>
              </a:r>
            </a:p>
          </p:txBody>
        </p:sp>
        <p:sp>
          <p:nvSpPr>
            <p:cNvPr id="11" name="Rectangle 10"/>
            <p:cNvSpPr/>
            <p:nvPr/>
          </p:nvSpPr>
          <p:spPr>
            <a:xfrm>
              <a:off x="6857375" y="4877460"/>
              <a:ext cx="1905000" cy="609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Child index -1</a:t>
              </a:r>
            </a:p>
          </p:txBody>
        </p:sp>
        <p:sp>
          <p:nvSpPr>
            <p:cNvPr id="12" name="Rectangle 11"/>
            <p:cNvSpPr/>
            <p:nvPr/>
          </p:nvSpPr>
          <p:spPr>
            <a:xfrm>
              <a:off x="6857375" y="5638802"/>
              <a:ext cx="1905000" cy="609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2</a:t>
              </a:r>
            </a:p>
          </p:txBody>
        </p:sp>
        <p:cxnSp>
          <p:nvCxnSpPr>
            <p:cNvPr id="13" name="Straight Connector 12"/>
            <p:cNvCxnSpPr/>
            <p:nvPr/>
          </p:nvCxnSpPr>
          <p:spPr>
            <a:xfrm rot="5400000">
              <a:off x="5905360" y="5601041"/>
              <a:ext cx="1599543" cy="156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6704351" y="6400144"/>
              <a:ext cx="23109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8114847" y="5599592"/>
              <a:ext cx="1599544" cy="15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8685864" y="6398694"/>
              <a:ext cx="229536" cy="14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2425" y="5560492"/>
              <a:ext cx="2132975" cy="145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 </a:t>
            </a:r>
            <a:fld id="{6A749F4F-B70A-4304-86E4-A735CF18DFE5}" type="slidenum">
              <a:rPr lang="en-US" smtClean="0"/>
              <a:pPr/>
              <a:t>33</a:t>
            </a:fld>
            <a:endParaRPr lang="en-US" smtClean="0"/>
          </a:p>
        </p:txBody>
      </p:sp>
      <p:sp>
        <p:nvSpPr>
          <p:cNvPr id="34819" name="Rectangle 2"/>
          <p:cNvSpPr>
            <a:spLocks noGrp="1" noChangeArrowheads="1"/>
          </p:cNvSpPr>
          <p:nvPr>
            <p:ph type="title"/>
          </p:nvPr>
        </p:nvSpPr>
        <p:spPr/>
        <p:txBody>
          <a:bodyPr/>
          <a:lstStyle/>
          <a:p>
            <a:pPr eaLnBrk="1" hangingPunct="1"/>
            <a:r>
              <a:rPr lang="en-US" sz="4000" smtClean="0"/>
              <a:t>3- Efficient Sorting Algorithms…</a:t>
            </a:r>
          </a:p>
        </p:txBody>
      </p:sp>
      <p:sp>
        <p:nvSpPr>
          <p:cNvPr id="34820" name="Rectangle 3"/>
          <p:cNvSpPr>
            <a:spLocks noGrp="1" noChangeArrowheads="1"/>
          </p:cNvSpPr>
          <p:nvPr>
            <p:ph type="body" idx="1"/>
          </p:nvPr>
        </p:nvSpPr>
        <p:spPr>
          <a:xfrm>
            <a:off x="228600" y="1905000"/>
            <a:ext cx="8458200" cy="3154363"/>
          </a:xfrm>
        </p:spPr>
        <p:txBody>
          <a:bodyPr/>
          <a:lstStyle/>
          <a:p>
            <a:pPr eaLnBrk="1" hangingPunct="1">
              <a:buFontTx/>
              <a:buNone/>
              <a:tabLst>
                <a:tab pos="744538" algn="l"/>
              </a:tabLst>
            </a:pPr>
            <a:endParaRPr lang="en-US" sz="1800" smtClean="0">
              <a:latin typeface="Courier New" pitchFamily="49" charset="0"/>
            </a:endParaRPr>
          </a:p>
          <a:p>
            <a:pPr eaLnBrk="1" hangingPunct="1">
              <a:buFontTx/>
              <a:buNone/>
              <a:tabLst>
                <a:tab pos="744538" algn="l"/>
              </a:tabLst>
            </a:pPr>
            <a:r>
              <a:rPr lang="en-US" smtClean="0">
                <a:solidFill>
                  <a:srgbClr val="FF0000"/>
                </a:solidFill>
                <a:latin typeface="Courier New" pitchFamily="49" charset="0"/>
              </a:rPr>
              <a:t>heapsort(data[])</a:t>
            </a:r>
          </a:p>
          <a:p>
            <a:pPr eaLnBrk="1" hangingPunct="1">
              <a:buFontTx/>
              <a:buNone/>
              <a:tabLst>
                <a:tab pos="744538" algn="l"/>
              </a:tabLst>
            </a:pPr>
            <a:r>
              <a:rPr lang="en-US" sz="1800" i="1" smtClean="0">
                <a:latin typeface="Courier New" pitchFamily="49" charset="0"/>
              </a:rPr>
              <a:t>	</a:t>
            </a:r>
            <a:r>
              <a:rPr lang="en-US" sz="1800" i="1" smtClean="0">
                <a:solidFill>
                  <a:srgbClr val="0000CC"/>
                </a:solidFill>
              </a:rPr>
              <a:t>transform</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data </a:t>
            </a:r>
            <a:r>
              <a:rPr lang="en-US" sz="1800" i="1" smtClean="0">
                <a:solidFill>
                  <a:srgbClr val="0000CC"/>
                </a:solidFill>
              </a:rPr>
              <a:t>into a heap</a:t>
            </a:r>
            <a:r>
              <a:rPr lang="en-US" sz="1800" smtClean="0">
                <a:solidFill>
                  <a:srgbClr val="0000CC"/>
                </a:solidFill>
              </a:rPr>
              <a:t>;</a:t>
            </a:r>
          </a:p>
          <a:p>
            <a:pPr eaLnBrk="1" hangingPunct="1">
              <a:buFontTx/>
              <a:buNone/>
              <a:tabLst>
                <a:tab pos="744538" algn="l"/>
              </a:tabLst>
            </a:pPr>
            <a:r>
              <a:rPr lang="en-US" sz="1800" smtClean="0">
                <a:latin typeface="Courier New" pitchFamily="49" charset="0"/>
              </a:rPr>
              <a:t>	</a:t>
            </a:r>
            <a:r>
              <a:rPr lang="en-US" sz="1800" smtClean="0">
                <a:solidFill>
                  <a:srgbClr val="0000CC"/>
                </a:solidFill>
                <a:latin typeface="Courier New" pitchFamily="49" charset="0"/>
              </a:rPr>
              <a:t>for i = data.length-1 </a:t>
            </a:r>
            <a:r>
              <a:rPr lang="en-US" sz="1800" i="1" smtClean="0">
                <a:solidFill>
                  <a:srgbClr val="0000CC"/>
                </a:solidFill>
              </a:rPr>
              <a:t>downto</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2 //</a:t>
            </a:r>
            <a:r>
              <a:rPr lang="en-US" sz="1800" smtClean="0">
                <a:latin typeface="Courier New" pitchFamily="49" charset="0"/>
              </a:rPr>
              <a:t>reverse consideration</a:t>
            </a:r>
          </a:p>
          <a:p>
            <a:pPr eaLnBrk="1" hangingPunct="1">
              <a:buFontTx/>
              <a:buNone/>
              <a:tabLst>
                <a:tab pos="744538" algn="l"/>
              </a:tabLst>
            </a:pPr>
            <a:r>
              <a:rPr lang="en-US" sz="1800" i="1" smtClean="0">
                <a:latin typeface="Courier New" pitchFamily="49" charset="0"/>
              </a:rPr>
              <a:t>		</a:t>
            </a:r>
            <a:r>
              <a:rPr lang="en-US" sz="1800" i="1" smtClean="0">
                <a:solidFill>
                  <a:srgbClr val="0000CC"/>
                </a:solidFill>
              </a:rPr>
              <a:t>swap the root with the element in position</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i;</a:t>
            </a:r>
          </a:p>
          <a:p>
            <a:pPr eaLnBrk="1" hangingPunct="1">
              <a:buFontTx/>
              <a:buNone/>
              <a:tabLst>
                <a:tab pos="744538" algn="l"/>
              </a:tabLst>
            </a:pPr>
            <a:r>
              <a:rPr lang="en-US" sz="1800" i="1" smtClean="0">
                <a:solidFill>
                  <a:srgbClr val="0000CC"/>
                </a:solidFill>
                <a:latin typeface="Courier New" pitchFamily="49" charset="0"/>
              </a:rPr>
              <a:t>		</a:t>
            </a:r>
            <a:r>
              <a:rPr lang="en-US" sz="1800" i="1" smtClean="0">
                <a:solidFill>
                  <a:srgbClr val="0000CC"/>
                </a:solidFill>
              </a:rPr>
              <a:t>restore the heap property for the tree </a:t>
            </a:r>
            <a:r>
              <a:rPr lang="en-US" sz="1800" smtClean="0">
                <a:solidFill>
                  <a:srgbClr val="0000CC"/>
                </a:solidFill>
                <a:latin typeface="Courier New" pitchFamily="49" charset="0"/>
              </a:rPr>
              <a:t>data[0], . . . , data[i-1];</a:t>
            </a:r>
          </a:p>
          <a:p>
            <a:pPr eaLnBrk="1" hangingPunct="1">
              <a:tabLst>
                <a:tab pos="744538" algn="l"/>
              </a:tabLst>
            </a:pPr>
            <a:endParaRPr lang="en-US" sz="18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 </a:t>
            </a:r>
            <a:fld id="{2A60F939-4567-4CF6-A815-6750F6F1A78E}" type="slidenum">
              <a:rPr lang="en-US" smtClean="0"/>
              <a:pPr/>
              <a:t>34</a:t>
            </a:fld>
            <a:endParaRPr lang="en-US" smtClean="0"/>
          </a:p>
        </p:txBody>
      </p:sp>
      <p:sp>
        <p:nvSpPr>
          <p:cNvPr id="35843" name="Rectangle 2"/>
          <p:cNvSpPr>
            <a:spLocks noGrp="1" noChangeArrowheads="1"/>
          </p:cNvSpPr>
          <p:nvPr>
            <p:ph type="title"/>
          </p:nvPr>
        </p:nvSpPr>
        <p:spPr/>
        <p:txBody>
          <a:bodyPr/>
          <a:lstStyle/>
          <a:p>
            <a:pPr eaLnBrk="1" hangingPunct="1"/>
            <a:r>
              <a:rPr lang="en-US" sz="4000" smtClean="0"/>
              <a:t>3- Efficient Sorting Algorithms…</a:t>
            </a:r>
          </a:p>
        </p:txBody>
      </p:sp>
      <p:sp>
        <p:nvSpPr>
          <p:cNvPr id="35844" name="Text Box 4"/>
          <p:cNvSpPr txBox="1">
            <a:spLocks noChangeArrowheads="1"/>
          </p:cNvSpPr>
          <p:nvPr/>
        </p:nvSpPr>
        <p:spPr bwMode="auto">
          <a:xfrm>
            <a:off x="457200" y="5029200"/>
            <a:ext cx="8288338" cy="396875"/>
          </a:xfrm>
          <a:prstGeom prst="rect">
            <a:avLst/>
          </a:prstGeom>
          <a:noFill/>
          <a:ln w="9525">
            <a:noFill/>
            <a:miter lim="800000"/>
            <a:headEnd/>
            <a:tailEnd/>
          </a:ln>
        </p:spPr>
        <p:txBody>
          <a:bodyPr wrap="none">
            <a:spAutoFit/>
          </a:bodyPr>
          <a:lstStyle/>
          <a:p>
            <a:r>
              <a:rPr lang="en-US" sz="2000" b="1"/>
              <a:t>Figure 9-9 Transforming the array [2 8 6 1 10 15 3 12 11] into a heap</a:t>
            </a:r>
          </a:p>
        </p:txBody>
      </p:sp>
      <p:pic>
        <p:nvPicPr>
          <p:cNvPr id="35845" name="Picture 6"/>
          <p:cNvPicPr>
            <a:picLocks noChangeAspect="1" noChangeArrowheads="1"/>
          </p:cNvPicPr>
          <p:nvPr/>
        </p:nvPicPr>
        <p:blipFill>
          <a:blip r:embed="rId2" cstate="print"/>
          <a:srcRect/>
          <a:stretch>
            <a:fillRect/>
          </a:stretch>
        </p:blipFill>
        <p:spPr bwMode="auto">
          <a:xfrm>
            <a:off x="376238" y="1965325"/>
            <a:ext cx="8389937" cy="2927350"/>
          </a:xfrm>
          <a:prstGeom prst="rect">
            <a:avLst/>
          </a:prstGeom>
          <a:noFill/>
          <a:ln w="9525">
            <a:noFill/>
            <a:miter lim="800000"/>
            <a:headEnd/>
            <a:tailEnd/>
          </a:ln>
        </p:spPr>
      </p:pic>
      <p:sp>
        <p:nvSpPr>
          <p:cNvPr id="6" name="Rectangle 5"/>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94BE1735-1443-4D62-A86A-04B8E7D71DDD}" type="slidenum">
              <a:rPr lang="en-US" smtClean="0"/>
              <a:pPr/>
              <a:t>35</a:t>
            </a:fld>
            <a:endParaRPr lang="en-US" smtClean="0"/>
          </a:p>
        </p:txBody>
      </p:sp>
      <p:sp>
        <p:nvSpPr>
          <p:cNvPr id="36867" name="Rectangle 2"/>
          <p:cNvSpPr>
            <a:spLocks noGrp="1" noChangeArrowheads="1"/>
          </p:cNvSpPr>
          <p:nvPr>
            <p:ph type="title"/>
          </p:nvPr>
        </p:nvSpPr>
        <p:spPr/>
        <p:txBody>
          <a:bodyPr/>
          <a:lstStyle/>
          <a:p>
            <a:pPr eaLnBrk="1" hangingPunct="1"/>
            <a:r>
              <a:rPr lang="en-US" sz="4000" smtClean="0"/>
              <a:t>3- Efficient Sorting Algorithms…</a:t>
            </a:r>
          </a:p>
        </p:txBody>
      </p:sp>
      <p:sp>
        <p:nvSpPr>
          <p:cNvPr id="36868" name="Text Box 3"/>
          <p:cNvSpPr txBox="1">
            <a:spLocks noChangeArrowheads="1"/>
          </p:cNvSpPr>
          <p:nvPr/>
        </p:nvSpPr>
        <p:spPr bwMode="auto">
          <a:xfrm>
            <a:off x="457200" y="5029200"/>
            <a:ext cx="8288338" cy="701675"/>
          </a:xfrm>
          <a:prstGeom prst="rect">
            <a:avLst/>
          </a:prstGeom>
          <a:noFill/>
          <a:ln w="9525">
            <a:noFill/>
            <a:miter lim="800000"/>
            <a:headEnd/>
            <a:tailEnd/>
          </a:ln>
        </p:spPr>
        <p:txBody>
          <a:bodyPr wrap="none">
            <a:spAutoFit/>
          </a:bodyPr>
          <a:lstStyle/>
          <a:p>
            <a:r>
              <a:rPr lang="en-US" sz="2000" b="1"/>
              <a:t>Figure 9-9 Transforming the array [2 8 6 1 10 15 3 12 11] into a heap</a:t>
            </a:r>
            <a:br>
              <a:rPr lang="en-US" sz="2000" b="1"/>
            </a:br>
            <a:r>
              <a:rPr lang="en-US" sz="2000" b="1"/>
              <a:t>                  (continued)</a:t>
            </a:r>
          </a:p>
        </p:txBody>
      </p:sp>
      <p:pic>
        <p:nvPicPr>
          <p:cNvPr id="36869" name="Picture 6"/>
          <p:cNvPicPr>
            <a:picLocks noChangeAspect="1" noChangeArrowheads="1"/>
          </p:cNvPicPr>
          <p:nvPr/>
        </p:nvPicPr>
        <p:blipFill>
          <a:blip r:embed="rId2" cstate="print"/>
          <a:srcRect/>
          <a:stretch>
            <a:fillRect/>
          </a:stretch>
        </p:blipFill>
        <p:spPr bwMode="auto">
          <a:xfrm>
            <a:off x="1411288" y="1993900"/>
            <a:ext cx="6321425" cy="2868613"/>
          </a:xfrm>
          <a:prstGeom prst="rect">
            <a:avLst/>
          </a:prstGeom>
          <a:noFill/>
          <a:ln w="9525">
            <a:noFill/>
            <a:miter lim="800000"/>
            <a:headEnd/>
            <a:tailEnd/>
          </a:ln>
        </p:spPr>
      </p:pic>
      <p:sp>
        <p:nvSpPr>
          <p:cNvPr id="6" name="Rectangle 5"/>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C3377AE3-D031-46AC-9953-2CAD5297CA23}" type="slidenum">
              <a:rPr lang="en-US" smtClean="0"/>
              <a:pPr/>
              <a:t>36</a:t>
            </a:fld>
            <a:endParaRPr lang="en-US" smtClean="0"/>
          </a:p>
        </p:txBody>
      </p:sp>
      <p:sp>
        <p:nvSpPr>
          <p:cNvPr id="37891" name="Rectangle 2"/>
          <p:cNvSpPr>
            <a:spLocks noGrp="1" noChangeArrowheads="1"/>
          </p:cNvSpPr>
          <p:nvPr>
            <p:ph type="title"/>
          </p:nvPr>
        </p:nvSpPr>
        <p:spPr/>
        <p:txBody>
          <a:bodyPr/>
          <a:lstStyle/>
          <a:p>
            <a:pPr eaLnBrk="1" hangingPunct="1"/>
            <a:r>
              <a:rPr lang="en-US" sz="4000" smtClean="0"/>
              <a:t>3- Efficient Sorting Algorithms…</a:t>
            </a:r>
          </a:p>
        </p:txBody>
      </p:sp>
      <p:sp>
        <p:nvSpPr>
          <p:cNvPr id="37892" name="Text Box 3"/>
          <p:cNvSpPr txBox="1">
            <a:spLocks noChangeArrowheads="1"/>
          </p:cNvSpPr>
          <p:nvPr/>
        </p:nvSpPr>
        <p:spPr bwMode="auto">
          <a:xfrm>
            <a:off x="457200" y="5029200"/>
            <a:ext cx="8288338" cy="701675"/>
          </a:xfrm>
          <a:prstGeom prst="rect">
            <a:avLst/>
          </a:prstGeom>
          <a:noFill/>
          <a:ln w="9525">
            <a:noFill/>
            <a:miter lim="800000"/>
            <a:headEnd/>
            <a:tailEnd/>
          </a:ln>
        </p:spPr>
        <p:txBody>
          <a:bodyPr wrap="none">
            <a:spAutoFit/>
          </a:bodyPr>
          <a:lstStyle/>
          <a:p>
            <a:r>
              <a:rPr lang="en-US" sz="2000" b="1"/>
              <a:t>Figure 9-9 Transforming the array [2 8 6 1 10 15 3 12 11] into a heap</a:t>
            </a:r>
            <a:br>
              <a:rPr lang="en-US" sz="2000" b="1"/>
            </a:br>
            <a:r>
              <a:rPr lang="en-US" sz="2000" b="1"/>
              <a:t>                  (continued)</a:t>
            </a:r>
          </a:p>
        </p:txBody>
      </p:sp>
      <p:pic>
        <p:nvPicPr>
          <p:cNvPr id="37893" name="Picture 5"/>
          <p:cNvPicPr>
            <a:picLocks noChangeAspect="1" noChangeArrowheads="1"/>
          </p:cNvPicPr>
          <p:nvPr/>
        </p:nvPicPr>
        <p:blipFill>
          <a:blip r:embed="rId2" cstate="print"/>
          <a:srcRect/>
          <a:stretch>
            <a:fillRect/>
          </a:stretch>
        </p:blipFill>
        <p:spPr bwMode="auto">
          <a:xfrm>
            <a:off x="1468438" y="1993900"/>
            <a:ext cx="6205537" cy="2868613"/>
          </a:xfrm>
          <a:prstGeom prst="rect">
            <a:avLst/>
          </a:prstGeom>
          <a:noFill/>
          <a:ln w="9525">
            <a:noFill/>
            <a:miter lim="800000"/>
            <a:headEnd/>
            <a:tailEnd/>
          </a:ln>
        </p:spPr>
      </p:pic>
      <p:sp>
        <p:nvSpPr>
          <p:cNvPr id="6" name="Rectangle 5"/>
          <p:cNvSpPr/>
          <p:nvPr/>
        </p:nvSpPr>
        <p:spPr>
          <a:xfrm>
            <a:off x="0" y="1066800"/>
            <a:ext cx="1752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5DA3AAFB-14C3-47AE-9ECF-C78225BE6C5F}" type="slidenum">
              <a:rPr lang="en-US" smtClean="0"/>
              <a:pPr/>
              <a:t>37</a:t>
            </a:fld>
            <a:endParaRPr lang="en-US" smtClean="0"/>
          </a:p>
        </p:txBody>
      </p:sp>
      <p:sp>
        <p:nvSpPr>
          <p:cNvPr id="38915" name="Rectangle 2"/>
          <p:cNvSpPr>
            <a:spLocks noGrp="1" noChangeArrowheads="1"/>
          </p:cNvSpPr>
          <p:nvPr>
            <p:ph type="title"/>
          </p:nvPr>
        </p:nvSpPr>
        <p:spPr/>
        <p:txBody>
          <a:bodyPr/>
          <a:lstStyle/>
          <a:p>
            <a:pPr eaLnBrk="1" hangingPunct="1"/>
            <a:r>
              <a:rPr lang="en-US" sz="4000" smtClean="0"/>
              <a:t>3- Efficient Sorting Algorithms…</a:t>
            </a:r>
          </a:p>
        </p:txBody>
      </p:sp>
      <p:sp>
        <p:nvSpPr>
          <p:cNvPr id="38916" name="Text Box 4"/>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a:t>
            </a:r>
          </a:p>
        </p:txBody>
      </p:sp>
      <p:pic>
        <p:nvPicPr>
          <p:cNvPr id="38917" name="Picture 6"/>
          <p:cNvPicPr>
            <a:picLocks noChangeAspect="1" noChangeArrowheads="1"/>
          </p:cNvPicPr>
          <p:nvPr/>
        </p:nvPicPr>
        <p:blipFill>
          <a:blip r:embed="rId2" cstate="print"/>
          <a:srcRect/>
          <a:stretch>
            <a:fillRect/>
          </a:stretch>
        </p:blipFill>
        <p:spPr bwMode="auto">
          <a:xfrm>
            <a:off x="357188" y="2014538"/>
            <a:ext cx="8429625" cy="2828925"/>
          </a:xfrm>
          <a:prstGeom prst="rect">
            <a:avLst/>
          </a:prstGeom>
          <a:noFill/>
          <a:ln w="9525">
            <a:noFill/>
            <a:miter lim="800000"/>
            <a:headEnd/>
            <a:tailEnd/>
          </a:ln>
        </p:spPr>
      </p:pic>
      <p:sp>
        <p:nvSpPr>
          <p:cNvPr id="6" name="Rectangle 5"/>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EAF25506-A2A8-42D6-9125-EDEC684943B1}" type="slidenum">
              <a:rPr lang="en-US" smtClean="0"/>
              <a:pPr/>
              <a:t>38</a:t>
            </a:fld>
            <a:endParaRPr lang="en-US" smtClean="0"/>
          </a:p>
        </p:txBody>
      </p:sp>
      <p:sp>
        <p:nvSpPr>
          <p:cNvPr id="39939" name="Rectangle 2"/>
          <p:cNvSpPr>
            <a:spLocks noGrp="1" noChangeArrowheads="1"/>
          </p:cNvSpPr>
          <p:nvPr>
            <p:ph type="title"/>
          </p:nvPr>
        </p:nvSpPr>
        <p:spPr/>
        <p:txBody>
          <a:bodyPr/>
          <a:lstStyle/>
          <a:p>
            <a:pPr eaLnBrk="1" hangingPunct="1"/>
            <a:r>
              <a:rPr lang="en-US" sz="4000" smtClean="0"/>
              <a:t>3- Efficient Sorting Algorithms…</a:t>
            </a:r>
          </a:p>
        </p:txBody>
      </p:sp>
      <p:sp>
        <p:nvSpPr>
          <p:cNvPr id="39940" name="Text Box 3"/>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 (continued)</a:t>
            </a:r>
          </a:p>
        </p:txBody>
      </p:sp>
      <p:pic>
        <p:nvPicPr>
          <p:cNvPr id="39941" name="Picture 4"/>
          <p:cNvPicPr>
            <a:picLocks noChangeAspect="1" noChangeArrowheads="1"/>
          </p:cNvPicPr>
          <p:nvPr/>
        </p:nvPicPr>
        <p:blipFill>
          <a:blip r:embed="rId2" cstate="print"/>
          <a:srcRect/>
          <a:stretch>
            <a:fillRect/>
          </a:stretch>
        </p:blipFill>
        <p:spPr bwMode="auto">
          <a:xfrm>
            <a:off x="347663" y="2003425"/>
            <a:ext cx="8448675" cy="2849563"/>
          </a:xfrm>
          <a:prstGeom prst="rect">
            <a:avLst/>
          </a:prstGeom>
          <a:noFill/>
          <a:ln w="9525">
            <a:noFill/>
            <a:miter lim="800000"/>
            <a:headEnd/>
            <a:tailEnd/>
          </a:ln>
        </p:spPr>
      </p:pic>
      <p:sp>
        <p:nvSpPr>
          <p:cNvPr id="6" name="Rectangle 5"/>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731F18B6-3FFD-4FFF-B3C7-09C387526BE1}" type="slidenum">
              <a:rPr lang="en-US" smtClean="0"/>
              <a:pPr/>
              <a:t>39</a:t>
            </a:fld>
            <a:endParaRPr lang="en-US" smtClean="0"/>
          </a:p>
        </p:txBody>
      </p:sp>
      <p:sp>
        <p:nvSpPr>
          <p:cNvPr id="40963" name="Rectangle 2"/>
          <p:cNvSpPr>
            <a:spLocks noGrp="1" noChangeArrowheads="1"/>
          </p:cNvSpPr>
          <p:nvPr>
            <p:ph type="title"/>
          </p:nvPr>
        </p:nvSpPr>
        <p:spPr/>
        <p:txBody>
          <a:bodyPr/>
          <a:lstStyle/>
          <a:p>
            <a:pPr eaLnBrk="1" hangingPunct="1"/>
            <a:r>
              <a:rPr lang="en-US" sz="4000" smtClean="0"/>
              <a:t>3- Efficient Sorting Algorithms…</a:t>
            </a:r>
          </a:p>
        </p:txBody>
      </p:sp>
      <p:sp>
        <p:nvSpPr>
          <p:cNvPr id="40964" name="Text Box 3"/>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 (continued)</a:t>
            </a:r>
          </a:p>
        </p:txBody>
      </p:sp>
      <p:pic>
        <p:nvPicPr>
          <p:cNvPr id="40965" name="Picture 5"/>
          <p:cNvPicPr>
            <a:picLocks noChangeAspect="1" noChangeArrowheads="1"/>
          </p:cNvPicPr>
          <p:nvPr/>
        </p:nvPicPr>
        <p:blipFill>
          <a:blip r:embed="rId2" cstate="print"/>
          <a:srcRect/>
          <a:stretch>
            <a:fillRect/>
          </a:stretch>
        </p:blipFill>
        <p:spPr bwMode="auto">
          <a:xfrm>
            <a:off x="357188" y="2003425"/>
            <a:ext cx="8429625" cy="2849563"/>
          </a:xfrm>
          <a:prstGeom prst="rect">
            <a:avLst/>
          </a:prstGeom>
          <a:noFill/>
          <a:ln w="9525">
            <a:noFill/>
            <a:miter lim="800000"/>
            <a:headEnd/>
            <a:tailEnd/>
          </a:ln>
        </p:spPr>
      </p:pic>
      <p:sp>
        <p:nvSpPr>
          <p:cNvPr id="6" name="Rectangle 5"/>
          <p:cNvSpPr/>
          <p:nvPr/>
        </p:nvSpPr>
        <p:spPr>
          <a:xfrm>
            <a:off x="0" y="1066800"/>
            <a:ext cx="1752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Your work</a:t>
            </a:r>
          </a:p>
        </p:txBody>
      </p:sp>
      <p:sp>
        <p:nvSpPr>
          <p:cNvPr id="6147" name="Content Placeholder 2"/>
          <p:cNvSpPr>
            <a:spLocks noGrp="1"/>
          </p:cNvSpPr>
          <p:nvPr>
            <p:ph idx="1"/>
          </p:nvPr>
        </p:nvSpPr>
        <p:spPr>
          <a:xfrm>
            <a:off x="457200" y="1143000"/>
            <a:ext cx="8229600" cy="1066800"/>
          </a:xfrm>
        </p:spPr>
        <p:txBody>
          <a:bodyPr/>
          <a:lstStyle/>
          <a:p>
            <a:r>
              <a:rPr lang="en-US" smtClean="0"/>
              <a:t>Implement sorting algorithms</a:t>
            </a:r>
          </a:p>
          <a:p>
            <a:r>
              <a:rPr lang="en-US" smtClean="0"/>
              <a:t>Project structure:</a:t>
            </a:r>
          </a:p>
          <a:p>
            <a:endParaRPr lang="en-US" smtClean="0"/>
          </a:p>
        </p:txBody>
      </p:sp>
      <p:sp>
        <p:nvSpPr>
          <p:cNvPr id="6148" name="Slide Number Placeholder 3"/>
          <p:cNvSpPr>
            <a:spLocks noGrp="1"/>
          </p:cNvSpPr>
          <p:nvPr>
            <p:ph type="sldNum" sz="quarter" idx="10"/>
          </p:nvPr>
        </p:nvSpPr>
        <p:spPr>
          <a:noFill/>
        </p:spPr>
        <p:txBody>
          <a:bodyPr/>
          <a:lstStyle/>
          <a:p>
            <a:r>
              <a:rPr lang="en-US" smtClean="0"/>
              <a:t> </a:t>
            </a:r>
            <a:fld id="{32FE04AC-78DC-418C-B92F-FEE6AD319921}" type="slidenum">
              <a:rPr lang="en-US" smtClean="0"/>
              <a:pPr/>
              <a:t>4</a:t>
            </a:fld>
            <a:endParaRPr lang="en-US" smtClean="0"/>
          </a:p>
        </p:txBody>
      </p:sp>
      <p:pic>
        <p:nvPicPr>
          <p:cNvPr id="6149" name="Picture 2"/>
          <p:cNvPicPr>
            <a:picLocks noChangeAspect="1" noChangeArrowheads="1"/>
          </p:cNvPicPr>
          <p:nvPr/>
        </p:nvPicPr>
        <p:blipFill>
          <a:blip r:embed="rId2" cstate="print"/>
          <a:srcRect/>
          <a:stretch>
            <a:fillRect/>
          </a:stretch>
        </p:blipFill>
        <p:spPr bwMode="auto">
          <a:xfrm>
            <a:off x="898525" y="2295525"/>
            <a:ext cx="2911475" cy="1819275"/>
          </a:xfrm>
          <a:prstGeom prst="rect">
            <a:avLst/>
          </a:prstGeom>
          <a:noFill/>
          <a:ln w="9525">
            <a:noFill/>
            <a:miter lim="800000"/>
            <a:headEnd/>
            <a:tailEnd/>
          </a:ln>
        </p:spPr>
      </p:pic>
      <p:sp>
        <p:nvSpPr>
          <p:cNvPr id="6" name="Rectangle 5"/>
          <p:cNvSpPr/>
          <p:nvPr/>
        </p:nvSpPr>
        <p:spPr>
          <a:xfrm>
            <a:off x="4419600" y="2286000"/>
            <a:ext cx="3733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err="1">
                <a:solidFill>
                  <a:srgbClr val="0000CC"/>
                </a:solidFill>
              </a:rPr>
              <a:t>IntSorter</a:t>
            </a:r>
            <a:r>
              <a:rPr lang="en-US" dirty="0">
                <a:solidFill>
                  <a:srgbClr val="0000CC"/>
                </a:solidFill>
              </a:rPr>
              <a:t>: class implements sort algorithms on an array of integers.</a:t>
            </a:r>
          </a:p>
          <a:p>
            <a:pPr>
              <a:defRPr/>
            </a:pPr>
            <a:r>
              <a:rPr lang="en-US" dirty="0" err="1" smtClean="0">
                <a:solidFill>
                  <a:srgbClr val="0000CC"/>
                </a:solidFill>
              </a:rPr>
              <a:t>IntSorterTest</a:t>
            </a:r>
            <a:r>
              <a:rPr lang="en-US" dirty="0">
                <a:solidFill>
                  <a:srgbClr val="0000CC"/>
                </a:solidFill>
              </a:rPr>
              <a:t>: Class for testing sort algorithms</a:t>
            </a:r>
          </a:p>
        </p:txBody>
      </p:sp>
      <p:pic>
        <p:nvPicPr>
          <p:cNvPr id="6151" name="Picture 3"/>
          <p:cNvPicPr>
            <a:picLocks noChangeAspect="1" noChangeArrowheads="1"/>
          </p:cNvPicPr>
          <p:nvPr/>
        </p:nvPicPr>
        <p:blipFill>
          <a:blip r:embed="rId3" cstate="print"/>
          <a:srcRect/>
          <a:stretch>
            <a:fillRect/>
          </a:stretch>
        </p:blipFill>
        <p:spPr bwMode="auto">
          <a:xfrm>
            <a:off x="714375" y="4114800"/>
            <a:ext cx="7715250" cy="215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1987" name="Slide Number Placeholder 3"/>
          <p:cNvSpPr>
            <a:spLocks noGrp="1"/>
          </p:cNvSpPr>
          <p:nvPr>
            <p:ph type="sldNum" sz="quarter" idx="10"/>
          </p:nvPr>
        </p:nvSpPr>
        <p:spPr>
          <a:noFill/>
        </p:spPr>
        <p:txBody>
          <a:bodyPr/>
          <a:lstStyle/>
          <a:p>
            <a:r>
              <a:rPr lang="en-US" smtClean="0"/>
              <a:t> </a:t>
            </a:r>
            <a:fld id="{2482D404-AFEA-42C4-B0ED-E25F1AD7CE56}" type="slidenum">
              <a:rPr lang="en-US" smtClean="0"/>
              <a:pPr/>
              <a:t>40</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Heap Sort</a:t>
            </a:r>
          </a:p>
        </p:txBody>
      </p:sp>
      <p:pic>
        <p:nvPicPr>
          <p:cNvPr id="41989" name="Picture 2"/>
          <p:cNvPicPr>
            <a:picLocks noChangeAspect="1" noChangeArrowheads="1"/>
          </p:cNvPicPr>
          <p:nvPr/>
        </p:nvPicPr>
        <p:blipFill>
          <a:blip r:embed="rId2" cstate="print"/>
          <a:srcRect/>
          <a:stretch>
            <a:fillRect/>
          </a:stretch>
        </p:blipFill>
        <p:spPr bwMode="auto">
          <a:xfrm>
            <a:off x="47625" y="1504950"/>
            <a:ext cx="9048750" cy="405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3011" name="Slide Number Placeholder 3"/>
          <p:cNvSpPr>
            <a:spLocks noGrp="1"/>
          </p:cNvSpPr>
          <p:nvPr>
            <p:ph type="sldNum" sz="quarter" idx="10"/>
          </p:nvPr>
        </p:nvSpPr>
        <p:spPr>
          <a:noFill/>
        </p:spPr>
        <p:txBody>
          <a:bodyPr/>
          <a:lstStyle/>
          <a:p>
            <a:r>
              <a:rPr lang="en-US" smtClean="0"/>
              <a:t> </a:t>
            </a:r>
            <a:fld id="{9FE2F90B-520E-401B-97AE-82205EEB78A7}" type="slidenum">
              <a:rPr lang="en-US" smtClean="0"/>
              <a:pPr/>
              <a:t>41</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Heap Sort</a:t>
            </a:r>
          </a:p>
        </p:txBody>
      </p:sp>
      <p:pic>
        <p:nvPicPr>
          <p:cNvPr id="43013" name="Picture 2"/>
          <p:cNvPicPr>
            <a:picLocks noChangeAspect="1" noChangeArrowheads="1"/>
          </p:cNvPicPr>
          <p:nvPr/>
        </p:nvPicPr>
        <p:blipFill>
          <a:blip r:embed="rId2" cstate="print"/>
          <a:srcRect/>
          <a:stretch>
            <a:fillRect/>
          </a:stretch>
        </p:blipFill>
        <p:spPr bwMode="auto">
          <a:xfrm>
            <a:off x="452438" y="2481263"/>
            <a:ext cx="8239125"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2F3AC0EA-687C-4B86-B9E5-FA16FD779A29}" type="slidenum">
              <a:rPr lang="en-US" smtClean="0"/>
              <a:pPr/>
              <a:t>42</a:t>
            </a:fld>
            <a:endParaRPr lang="en-US" smtClean="0"/>
          </a:p>
        </p:txBody>
      </p:sp>
      <p:sp>
        <p:nvSpPr>
          <p:cNvPr id="44035" name="Rectangle 2"/>
          <p:cNvSpPr>
            <a:spLocks noGrp="1" noChangeArrowheads="1"/>
          </p:cNvSpPr>
          <p:nvPr>
            <p:ph type="title"/>
          </p:nvPr>
        </p:nvSpPr>
        <p:spPr/>
        <p:txBody>
          <a:bodyPr/>
          <a:lstStyle/>
          <a:p>
            <a:pPr eaLnBrk="1" hangingPunct="1"/>
            <a:r>
              <a:rPr lang="en-US" sz="4000" smtClean="0"/>
              <a:t>3- Efficient Sorting Algorithms…</a:t>
            </a:r>
          </a:p>
        </p:txBody>
      </p:sp>
      <p:sp>
        <p:nvSpPr>
          <p:cNvPr id="44036" name="Rectangle 3"/>
          <p:cNvSpPr>
            <a:spLocks noGrp="1" noChangeArrowheads="1"/>
          </p:cNvSpPr>
          <p:nvPr>
            <p:ph type="body" idx="1"/>
          </p:nvPr>
        </p:nvSpPr>
        <p:spPr>
          <a:xfrm>
            <a:off x="457200" y="1600200"/>
            <a:ext cx="8458200" cy="4525963"/>
          </a:xfrm>
        </p:spPr>
        <p:txBody>
          <a:bodyPr/>
          <a:lstStyle/>
          <a:p>
            <a:pPr marL="533400" indent="-533400" eaLnBrk="1" hangingPunct="1">
              <a:tabLst>
                <a:tab pos="744538" algn="l"/>
              </a:tabLst>
            </a:pPr>
            <a:r>
              <a:rPr lang="en-US" smtClean="0"/>
              <a:t>A technique to sort integers by proceeding </a:t>
            </a:r>
            <a:br>
              <a:rPr lang="en-US" smtClean="0"/>
            </a:br>
            <a:r>
              <a:rPr lang="en-US" smtClean="0"/>
              <a:t>right to left</a:t>
            </a:r>
          </a:p>
          <a:p>
            <a:pPr marL="533400" indent="-533400" eaLnBrk="1" hangingPunct="1">
              <a:tabLst>
                <a:tab pos="744538" algn="l"/>
              </a:tabLst>
            </a:pPr>
            <a:r>
              <a:rPr lang="en-US" smtClean="0"/>
              <a:t>A technique that looks at each number as a string of bits so that all integers are of equal length</a:t>
            </a:r>
            <a:endParaRPr lang="en-US" smtClean="0">
              <a:latin typeface="Courier New" pitchFamily="49" charset="0"/>
            </a:endParaRPr>
          </a:p>
          <a:p>
            <a:pPr marL="533400" indent="-533400" eaLnBrk="1" hangingPunct="1">
              <a:buFontTx/>
              <a:buNone/>
              <a:tabLst>
                <a:tab pos="744538" algn="l"/>
              </a:tabLst>
            </a:pPr>
            <a:endParaRPr lang="en-US" sz="1800" smtClean="0">
              <a:latin typeface="Courier New" pitchFamily="49" charset="0"/>
            </a:endParaRPr>
          </a:p>
          <a:p>
            <a:pPr marL="533400" indent="-533400" eaLnBrk="1" hangingPunct="1">
              <a:buFontTx/>
              <a:buNone/>
              <a:tabLst>
                <a:tab pos="744538" algn="l"/>
              </a:tabLst>
            </a:pPr>
            <a:r>
              <a:rPr lang="en-US" sz="1800" smtClean="0">
                <a:latin typeface="Courier New" pitchFamily="49" charset="0"/>
              </a:rPr>
              <a:t>radixsort()</a:t>
            </a:r>
          </a:p>
          <a:p>
            <a:pPr marL="533400" indent="-533400" eaLnBrk="1" hangingPunct="1">
              <a:buFontTx/>
              <a:buNone/>
              <a:tabLst>
                <a:tab pos="744538" algn="l"/>
              </a:tabLst>
            </a:pPr>
            <a:r>
              <a:rPr lang="en-US" sz="1800" smtClean="0">
                <a:latin typeface="Courier New" pitchFamily="49" charset="0"/>
              </a:rPr>
              <a:t>	for d = 1 </a:t>
            </a:r>
            <a:r>
              <a:rPr lang="en-US" sz="1800" smtClean="0"/>
              <a:t>to </a:t>
            </a:r>
            <a:r>
              <a:rPr lang="en-US" sz="1800" i="1" smtClean="0"/>
              <a:t>the position of the leftmost digit of longest number</a:t>
            </a:r>
          </a:p>
          <a:p>
            <a:pPr marL="533400" indent="-533400" eaLnBrk="1" hangingPunct="1">
              <a:buFontTx/>
              <a:buNone/>
              <a:tabLst>
                <a:tab pos="744538" algn="l"/>
              </a:tabLst>
            </a:pPr>
            <a:r>
              <a:rPr lang="en-US" sz="1800" i="1" smtClean="0">
                <a:latin typeface="Courier New" pitchFamily="49" charset="0"/>
              </a:rPr>
              <a:t>		</a:t>
            </a:r>
            <a:r>
              <a:rPr lang="en-US" sz="1800" i="1" smtClean="0"/>
              <a:t>distribute all numbers among piles 0 through 9 according to the</a:t>
            </a:r>
            <a:r>
              <a:rPr lang="en-US" sz="1800" i="1" smtClean="0">
                <a:latin typeface="Courier New" pitchFamily="49" charset="0"/>
              </a:rPr>
              <a:t> </a:t>
            </a:r>
            <a:r>
              <a:rPr lang="en-US" sz="1800" smtClean="0">
                <a:latin typeface="Courier New" pitchFamily="49" charset="0"/>
              </a:rPr>
              <a:t>d</a:t>
            </a:r>
            <a:r>
              <a:rPr lang="en-US" sz="1800" i="1" smtClean="0"/>
              <a:t>th</a:t>
            </a:r>
            <a:r>
              <a:rPr lang="en-US" sz="1800" i="1" smtClean="0">
                <a:latin typeface="Courier New" pitchFamily="49" charset="0"/>
              </a:rPr>
              <a:t> </a:t>
            </a:r>
            <a:r>
              <a:rPr lang="en-US" sz="1800" i="1" smtClean="0"/>
              <a:t>digit</a:t>
            </a:r>
            <a:r>
              <a:rPr lang="en-US" sz="1800" smtClean="0"/>
              <a:t>;</a:t>
            </a:r>
          </a:p>
          <a:p>
            <a:pPr marL="533400" indent="-533400" eaLnBrk="1" hangingPunct="1">
              <a:buFontTx/>
              <a:buNone/>
              <a:tabLst>
                <a:tab pos="744538" algn="l"/>
              </a:tabLst>
            </a:pPr>
            <a:r>
              <a:rPr lang="en-US" sz="1800" i="1" smtClean="0"/>
              <a:t>		put all integers on one list</a:t>
            </a:r>
            <a:r>
              <a:rPr lang="en-US" sz="1800" smtClean="0"/>
              <a:t>;</a:t>
            </a:r>
          </a:p>
          <a:p>
            <a:pPr marL="533400" indent="-533400" eaLnBrk="1" hangingPunct="1">
              <a:tabLst>
                <a:tab pos="744538" algn="l"/>
              </a:tabLst>
            </a:pPr>
            <a:endParaRPr lang="en-US" sz="2000" smtClean="0">
              <a:latin typeface="Courier New" pitchFamily="49" charset="0"/>
            </a:endParaRPr>
          </a:p>
        </p:txBody>
      </p:sp>
      <p:sp>
        <p:nvSpPr>
          <p:cNvPr id="5" name="Rectangle 4"/>
          <p:cNvSpPr/>
          <p:nvPr/>
        </p:nvSpPr>
        <p:spPr>
          <a:xfrm>
            <a:off x="0" y="1066800"/>
            <a:ext cx="18288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Radix Sort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DC740078-F24D-4F37-A3C6-09897CFE905E}" type="slidenum">
              <a:rPr lang="en-US" smtClean="0"/>
              <a:pPr/>
              <a:t>43</a:t>
            </a:fld>
            <a:endParaRPr lang="en-US" smtClean="0"/>
          </a:p>
        </p:txBody>
      </p:sp>
      <p:sp>
        <p:nvSpPr>
          <p:cNvPr id="45059" name="Rectangle 2"/>
          <p:cNvSpPr>
            <a:spLocks noGrp="1" noChangeArrowheads="1"/>
          </p:cNvSpPr>
          <p:nvPr>
            <p:ph type="title"/>
          </p:nvPr>
        </p:nvSpPr>
        <p:spPr/>
        <p:txBody>
          <a:bodyPr/>
          <a:lstStyle/>
          <a:p>
            <a:pPr eaLnBrk="1" hangingPunct="1"/>
            <a:r>
              <a:rPr lang="en-US" sz="4000" smtClean="0"/>
              <a:t>3- Efficient Sorting Algorithms…</a:t>
            </a:r>
          </a:p>
        </p:txBody>
      </p:sp>
      <p:sp>
        <p:nvSpPr>
          <p:cNvPr id="45060" name="Text Box 4"/>
          <p:cNvSpPr txBox="1">
            <a:spLocks noChangeArrowheads="1"/>
          </p:cNvSpPr>
          <p:nvPr/>
        </p:nvSpPr>
        <p:spPr bwMode="auto">
          <a:xfrm>
            <a:off x="-76200" y="5695950"/>
            <a:ext cx="9220200" cy="400050"/>
          </a:xfrm>
          <a:prstGeom prst="rect">
            <a:avLst/>
          </a:prstGeom>
          <a:noFill/>
          <a:ln w="9525">
            <a:noFill/>
            <a:miter lim="800000"/>
            <a:headEnd/>
            <a:tailEnd/>
          </a:ln>
        </p:spPr>
        <p:txBody>
          <a:bodyPr>
            <a:spAutoFit/>
          </a:bodyPr>
          <a:lstStyle/>
          <a:p>
            <a:pPr algn="ctr"/>
            <a:r>
              <a:rPr lang="en-US" sz="2000" b="1"/>
              <a:t>Sorting the list 10, 1234, 9, 7234, 67, 9181, 733, 197, 7, 3 with radix sort</a:t>
            </a:r>
          </a:p>
        </p:txBody>
      </p:sp>
      <p:pic>
        <p:nvPicPr>
          <p:cNvPr id="45061" name="Picture 6"/>
          <p:cNvPicPr>
            <a:picLocks noChangeAspect="1" noChangeArrowheads="1"/>
          </p:cNvPicPr>
          <p:nvPr/>
        </p:nvPicPr>
        <p:blipFill>
          <a:blip r:embed="rId2" cstate="print"/>
          <a:srcRect/>
          <a:stretch>
            <a:fillRect/>
          </a:stretch>
        </p:blipFill>
        <p:spPr bwMode="auto">
          <a:xfrm>
            <a:off x="911225" y="2070100"/>
            <a:ext cx="8156575" cy="3492500"/>
          </a:xfrm>
          <a:prstGeom prst="rect">
            <a:avLst/>
          </a:prstGeom>
          <a:noFill/>
          <a:ln w="9525">
            <a:noFill/>
            <a:miter lim="800000"/>
            <a:headEnd/>
            <a:tailEnd/>
          </a:ln>
        </p:spPr>
      </p:pic>
      <p:sp>
        <p:nvSpPr>
          <p:cNvPr id="6" name="Rectangle 5"/>
          <p:cNvSpPr/>
          <p:nvPr/>
        </p:nvSpPr>
        <p:spPr>
          <a:xfrm>
            <a:off x="7467600" y="20701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The biggest of rightmost digit of longest numbers</a:t>
            </a:r>
          </a:p>
        </p:txBody>
      </p:sp>
      <p:cxnSp>
        <p:nvCxnSpPr>
          <p:cNvPr id="8" name="Straight Arrow Connector 7"/>
          <p:cNvCxnSpPr/>
          <p:nvPr/>
        </p:nvCxnSpPr>
        <p:spPr>
          <a:xfrm rot="5400000">
            <a:off x="7086600" y="2755900"/>
            <a:ext cx="457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 y="2603500"/>
            <a:ext cx="14478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1, units digits</a:t>
            </a:r>
          </a:p>
        </p:txBody>
      </p:sp>
      <p:sp>
        <p:nvSpPr>
          <p:cNvPr id="10" name="Rectangle 9"/>
          <p:cNvSpPr/>
          <p:nvPr/>
        </p:nvSpPr>
        <p:spPr>
          <a:xfrm>
            <a:off x="304800" y="4051300"/>
            <a:ext cx="1447800"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2, tens digits</a:t>
            </a:r>
          </a:p>
        </p:txBody>
      </p:sp>
      <p:sp>
        <p:nvSpPr>
          <p:cNvPr id="12" name="Rectangle 11"/>
          <p:cNvSpPr/>
          <p:nvPr/>
        </p:nvSpPr>
        <p:spPr>
          <a:xfrm>
            <a:off x="1600200" y="17653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solidFill>
                  <a:schemeClr val="tx1"/>
                </a:solidFill>
              </a:rPr>
              <a:t>queues</a:t>
            </a:r>
          </a:p>
        </p:txBody>
      </p:sp>
      <p:cxnSp>
        <p:nvCxnSpPr>
          <p:cNvPr id="14" name="Straight Arrow Connector 13"/>
          <p:cNvCxnSpPr>
            <a:stCxn id="12" idx="2"/>
          </p:cNvCxnSpPr>
          <p:nvPr/>
        </p:nvCxnSpPr>
        <p:spPr>
          <a:xfrm rot="5400000">
            <a:off x="1638301" y="2413000"/>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1943894" y="2108994"/>
            <a:ext cx="685800" cy="6080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1200" y="2070100"/>
            <a:ext cx="13716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81200" y="2070100"/>
            <a:ext cx="2133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81200" y="2070100"/>
            <a:ext cx="2133600" cy="45720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838200"/>
            <a:ext cx="7315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Radix Sort </a:t>
            </a:r>
            <a:r>
              <a:rPr lang="en-US" sz="2000" b="1" dirty="0">
                <a:solidFill>
                  <a:schemeClr val="bg1"/>
                </a:solidFill>
                <a:sym typeface="Wingdings" pitchFamily="2" charset="2"/>
              </a:rPr>
              <a:t> O(An), it may be greater than O(</a:t>
            </a:r>
            <a:r>
              <a:rPr lang="en-US" sz="2000" b="1" dirty="0" err="1">
                <a:solidFill>
                  <a:schemeClr val="bg1"/>
                </a:solidFill>
                <a:sym typeface="Wingdings" pitchFamily="2" charset="2"/>
              </a:rPr>
              <a:t>nlogn</a:t>
            </a:r>
            <a:r>
              <a:rPr lang="en-US" sz="2000" b="1" dirty="0">
                <a:solidFill>
                  <a:schemeClr val="bg1"/>
                </a:solidFill>
                <a:sym typeface="Wingdings" pitchFamily="2" charset="2"/>
              </a:rPr>
              <a:t>)</a:t>
            </a:r>
            <a:endParaRPr lang="en-US" sz="2000" b="1" dirty="0">
              <a:solidFill>
                <a:schemeClr val="bg1"/>
              </a:solidFill>
            </a:endParaRPr>
          </a:p>
        </p:txBody>
      </p:sp>
      <p:sp>
        <p:nvSpPr>
          <p:cNvPr id="18" name="Rectangle 17"/>
          <p:cNvSpPr/>
          <p:nvPr/>
        </p:nvSpPr>
        <p:spPr>
          <a:xfrm>
            <a:off x="5029200" y="2362200"/>
            <a:ext cx="60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O(n)</a:t>
            </a:r>
          </a:p>
        </p:txBody>
      </p:sp>
      <p:sp>
        <p:nvSpPr>
          <p:cNvPr id="20" name="Rectangle 19"/>
          <p:cNvSpPr/>
          <p:nvPr/>
        </p:nvSpPr>
        <p:spPr>
          <a:xfrm>
            <a:off x="3733800" y="3352800"/>
            <a:ext cx="60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O(n)</a:t>
            </a:r>
          </a:p>
        </p:txBody>
      </p:sp>
      <p:cxnSp>
        <p:nvCxnSpPr>
          <p:cNvPr id="23" name="Straight Arrow Connector 22"/>
          <p:cNvCxnSpPr/>
          <p:nvPr/>
        </p:nvCxnSpPr>
        <p:spPr>
          <a:xfrm rot="10800000" flipV="1">
            <a:off x="4648200" y="2363788"/>
            <a:ext cx="230188" cy="227012"/>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4305300" y="3390900"/>
            <a:ext cx="381000" cy="15240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752600" y="3124200"/>
            <a:ext cx="701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752600" y="4648200"/>
            <a:ext cx="701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363D1F9C-4EEC-4E7F-A7AF-2958A849DA3B}" type="slidenum">
              <a:rPr lang="en-US" smtClean="0"/>
              <a:pPr/>
              <a:t>44</a:t>
            </a:fld>
            <a:endParaRPr lang="en-US" smtClean="0"/>
          </a:p>
        </p:txBody>
      </p:sp>
      <p:sp>
        <p:nvSpPr>
          <p:cNvPr id="46083" name="Rectangle 2"/>
          <p:cNvSpPr>
            <a:spLocks noGrp="1" noChangeArrowheads="1"/>
          </p:cNvSpPr>
          <p:nvPr>
            <p:ph type="title"/>
          </p:nvPr>
        </p:nvSpPr>
        <p:spPr/>
        <p:txBody>
          <a:bodyPr/>
          <a:lstStyle/>
          <a:p>
            <a:pPr eaLnBrk="1" hangingPunct="1"/>
            <a:r>
              <a:rPr lang="en-US" sz="4000" smtClean="0"/>
              <a:t>3- Efficient Sorting Algorithms…</a:t>
            </a:r>
          </a:p>
        </p:txBody>
      </p:sp>
      <p:sp>
        <p:nvSpPr>
          <p:cNvPr id="46084" name="Text Box 3"/>
          <p:cNvSpPr txBox="1">
            <a:spLocks noChangeArrowheads="1"/>
          </p:cNvSpPr>
          <p:nvPr/>
        </p:nvSpPr>
        <p:spPr bwMode="auto">
          <a:xfrm>
            <a:off x="76200" y="5848350"/>
            <a:ext cx="8839200" cy="400050"/>
          </a:xfrm>
          <a:prstGeom prst="rect">
            <a:avLst/>
          </a:prstGeom>
          <a:noFill/>
          <a:ln w="9525">
            <a:noFill/>
            <a:miter lim="800000"/>
            <a:headEnd/>
            <a:tailEnd/>
          </a:ln>
        </p:spPr>
        <p:txBody>
          <a:bodyPr>
            <a:spAutoFit/>
          </a:bodyPr>
          <a:lstStyle/>
          <a:p>
            <a:pPr algn="ctr"/>
            <a:r>
              <a:rPr lang="en-US" sz="2000" b="1"/>
              <a:t>Sorting the list 10, 1234, 9, 7234, 67, 9181, 733, 197, 7, 3 with radix sort</a:t>
            </a:r>
          </a:p>
        </p:txBody>
      </p:sp>
      <p:pic>
        <p:nvPicPr>
          <p:cNvPr id="46085" name="Picture 6"/>
          <p:cNvPicPr>
            <a:picLocks noChangeAspect="1" noChangeArrowheads="1"/>
          </p:cNvPicPr>
          <p:nvPr/>
        </p:nvPicPr>
        <p:blipFill>
          <a:blip r:embed="rId2" cstate="print"/>
          <a:srcRect/>
          <a:stretch>
            <a:fillRect/>
          </a:stretch>
        </p:blipFill>
        <p:spPr bwMode="auto">
          <a:xfrm>
            <a:off x="1600200" y="1714500"/>
            <a:ext cx="7113588" cy="4000500"/>
          </a:xfrm>
          <a:prstGeom prst="rect">
            <a:avLst/>
          </a:prstGeom>
          <a:noFill/>
          <a:ln w="9525">
            <a:noFill/>
            <a:miter lim="800000"/>
            <a:headEnd/>
            <a:tailEnd/>
          </a:ln>
        </p:spPr>
      </p:pic>
      <p:sp>
        <p:nvSpPr>
          <p:cNvPr id="6" name="Rectangle 5"/>
          <p:cNvSpPr/>
          <p:nvPr/>
        </p:nvSpPr>
        <p:spPr>
          <a:xfrm>
            <a:off x="685800" y="20955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3, hundreds digits</a:t>
            </a:r>
          </a:p>
        </p:txBody>
      </p:sp>
      <p:sp>
        <p:nvSpPr>
          <p:cNvPr id="7" name="Rectangle 6"/>
          <p:cNvSpPr/>
          <p:nvPr/>
        </p:nvSpPr>
        <p:spPr>
          <a:xfrm>
            <a:off x="609600" y="46863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4, thousands digits</a:t>
            </a:r>
          </a:p>
        </p:txBody>
      </p:sp>
      <p:sp>
        <p:nvSpPr>
          <p:cNvPr id="8" name="Rectangle 7"/>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Radix Sort</a:t>
            </a:r>
          </a:p>
        </p:txBody>
      </p:sp>
      <p:cxnSp>
        <p:nvCxnSpPr>
          <p:cNvPr id="9" name="Straight Connector 8"/>
          <p:cNvCxnSpPr/>
          <p:nvPr/>
        </p:nvCxnSpPr>
        <p:spPr>
          <a:xfrm>
            <a:off x="1752600" y="2743200"/>
            <a:ext cx="701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52600" y="4953000"/>
            <a:ext cx="701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7107" name="Slide Number Placeholder 3"/>
          <p:cNvSpPr>
            <a:spLocks noGrp="1"/>
          </p:cNvSpPr>
          <p:nvPr>
            <p:ph type="sldNum" sz="quarter" idx="10"/>
          </p:nvPr>
        </p:nvSpPr>
        <p:spPr>
          <a:noFill/>
        </p:spPr>
        <p:txBody>
          <a:bodyPr/>
          <a:lstStyle/>
          <a:p>
            <a:r>
              <a:rPr lang="en-US" smtClean="0"/>
              <a:t> </a:t>
            </a:r>
            <a:fld id="{C737897A-C78D-4128-8B36-45BBDCF3446B}" type="slidenum">
              <a:rPr lang="en-US" smtClean="0"/>
              <a:pPr/>
              <a:t>45</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Radix Sort</a:t>
            </a:r>
          </a:p>
        </p:txBody>
      </p:sp>
      <p:pic>
        <p:nvPicPr>
          <p:cNvPr id="47109" name="Picture 2"/>
          <p:cNvPicPr>
            <a:picLocks noChangeAspect="1" noChangeArrowheads="1"/>
          </p:cNvPicPr>
          <p:nvPr/>
        </p:nvPicPr>
        <p:blipFill>
          <a:blip r:embed="rId2" cstate="print"/>
          <a:srcRect/>
          <a:stretch>
            <a:fillRect/>
          </a:stretch>
        </p:blipFill>
        <p:spPr bwMode="auto">
          <a:xfrm>
            <a:off x="76200" y="1428750"/>
            <a:ext cx="6286500" cy="4514850"/>
          </a:xfrm>
          <a:prstGeom prst="rect">
            <a:avLst/>
          </a:prstGeom>
          <a:noFill/>
          <a:ln w="9525">
            <a:noFill/>
            <a:miter lim="800000"/>
            <a:headEnd/>
            <a:tailEnd/>
          </a:ln>
        </p:spPr>
      </p:pic>
      <p:graphicFrame>
        <p:nvGraphicFramePr>
          <p:cNvPr id="7" name="Table 6"/>
          <p:cNvGraphicFramePr>
            <a:graphicFrameLocks noGrp="1"/>
          </p:cNvGraphicFramePr>
          <p:nvPr/>
        </p:nvGraphicFramePr>
        <p:xfrm>
          <a:off x="6324600" y="1447800"/>
          <a:ext cx="2590800" cy="2225040"/>
        </p:xfrm>
        <a:graphic>
          <a:graphicData uri="http://schemas.openxmlformats.org/drawingml/2006/table">
            <a:tbl>
              <a:tblPr firstRow="1" bandRow="1">
                <a:tableStyleId>{5C22544A-7EE6-4342-B048-85BDC9FD1C3A}</a:tableStyleId>
              </a:tblPr>
              <a:tblGrid>
                <a:gridCol w="1511300"/>
                <a:gridCol w="1079500"/>
              </a:tblGrid>
              <a:tr h="370840">
                <a:tc>
                  <a:txBody>
                    <a:bodyPr/>
                    <a:lstStyle/>
                    <a:p>
                      <a:r>
                        <a:rPr lang="en-US" dirty="0" smtClean="0"/>
                        <a:t>N</a:t>
                      </a:r>
                      <a:endParaRPr lang="en-US" dirty="0"/>
                    </a:p>
                  </a:txBody>
                  <a:tcPr/>
                </a:tc>
                <a:tc>
                  <a:txBody>
                    <a:bodyPr/>
                    <a:lstStyle/>
                    <a:p>
                      <a:r>
                        <a:rPr lang="en-US" dirty="0" smtClean="0"/>
                        <a:t>Digits</a:t>
                      </a:r>
                      <a:endParaRPr lang="en-US" dirty="0"/>
                    </a:p>
                  </a:txBody>
                  <a:tcPr/>
                </a:tc>
              </a:tr>
              <a:tr h="370840">
                <a:tc>
                  <a:txBody>
                    <a:bodyPr/>
                    <a:lstStyle/>
                    <a:p>
                      <a:r>
                        <a:rPr lang="en-US" dirty="0" smtClean="0"/>
                        <a:t>1..9</a:t>
                      </a:r>
                      <a:endParaRPr lang="en-US" dirty="0"/>
                    </a:p>
                  </a:txBody>
                  <a:tcPr/>
                </a:tc>
                <a:tc>
                  <a:txBody>
                    <a:bodyPr/>
                    <a:lstStyle/>
                    <a:p>
                      <a:r>
                        <a:rPr lang="en-US" dirty="0" smtClean="0"/>
                        <a:t>1</a:t>
                      </a:r>
                      <a:endParaRPr lang="en-US" dirty="0"/>
                    </a:p>
                  </a:txBody>
                  <a:tcPr/>
                </a:tc>
              </a:tr>
              <a:tr h="370840">
                <a:tc>
                  <a:txBody>
                    <a:bodyPr/>
                    <a:lstStyle/>
                    <a:p>
                      <a:r>
                        <a:rPr lang="en-US" dirty="0" smtClean="0"/>
                        <a:t>10..99</a:t>
                      </a:r>
                      <a:endParaRPr lang="en-US" dirty="0"/>
                    </a:p>
                  </a:txBody>
                  <a:tcPr/>
                </a:tc>
                <a:tc>
                  <a:txBody>
                    <a:bodyPr/>
                    <a:lstStyle/>
                    <a:p>
                      <a:r>
                        <a:rPr lang="en-US" dirty="0" smtClean="0"/>
                        <a:t>2</a:t>
                      </a:r>
                      <a:endParaRPr lang="en-US" dirty="0"/>
                    </a:p>
                  </a:txBody>
                  <a:tcPr/>
                </a:tc>
              </a:tr>
              <a:tr h="370840">
                <a:tc>
                  <a:txBody>
                    <a:bodyPr/>
                    <a:lstStyle/>
                    <a:p>
                      <a:r>
                        <a:rPr lang="en-US" dirty="0" smtClean="0"/>
                        <a:t>100..999</a:t>
                      </a:r>
                      <a:endParaRPr lang="en-US" dirty="0"/>
                    </a:p>
                  </a:txBody>
                  <a:tcPr/>
                </a:tc>
                <a:tc>
                  <a:txBody>
                    <a:bodyPr/>
                    <a:lstStyle/>
                    <a:p>
                      <a:r>
                        <a:rPr lang="en-US" dirty="0" smtClean="0"/>
                        <a:t>3</a:t>
                      </a:r>
                      <a:endParaRPr lang="en-US" dirty="0"/>
                    </a:p>
                  </a:txBody>
                  <a:tcPr/>
                </a:tc>
              </a:tr>
              <a:tr h="370840">
                <a:tc>
                  <a:txBody>
                    <a:bodyPr/>
                    <a:lstStyle/>
                    <a:p>
                      <a:r>
                        <a:rPr lang="en-US" dirty="0" smtClean="0"/>
                        <a:t>1000..9999</a:t>
                      </a:r>
                      <a:endParaRPr lang="en-US" dirty="0"/>
                    </a:p>
                  </a:txBody>
                  <a:tcPr/>
                </a:tc>
                <a:tc>
                  <a:txBody>
                    <a:bodyPr/>
                    <a:lstStyle/>
                    <a:p>
                      <a:r>
                        <a:rPr lang="en-US" dirty="0" smtClean="0"/>
                        <a:t>4</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8" name="Rectangle 7"/>
          <p:cNvSpPr/>
          <p:nvPr/>
        </p:nvSpPr>
        <p:spPr>
          <a:xfrm>
            <a:off x="3352800" y="2971800"/>
            <a:ext cx="2895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Digits = (</a:t>
            </a:r>
            <a:r>
              <a:rPr lang="en-US" b="1" dirty="0" err="1" smtClean="0">
                <a:solidFill>
                  <a:srgbClr val="FF0000"/>
                </a:solidFill>
              </a:rPr>
              <a:t>int</a:t>
            </a:r>
            <a:r>
              <a:rPr lang="en-US" b="1" dirty="0" smtClean="0">
                <a:solidFill>
                  <a:srgbClr val="FF0000"/>
                </a:solidFill>
              </a:rPr>
              <a:t>) log</a:t>
            </a:r>
            <a:r>
              <a:rPr lang="en-US" b="1" baseline="-25000" dirty="0" smtClean="0">
                <a:solidFill>
                  <a:srgbClr val="FF0000"/>
                </a:solidFill>
              </a:rPr>
              <a:t>10</a:t>
            </a:r>
            <a:r>
              <a:rPr lang="en-US" b="1" dirty="0" smtClean="0">
                <a:solidFill>
                  <a:srgbClr val="FF0000"/>
                </a:solidFill>
              </a:rPr>
              <a:t>(N) +1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8131" name="Slide Number Placeholder 3"/>
          <p:cNvSpPr>
            <a:spLocks noGrp="1"/>
          </p:cNvSpPr>
          <p:nvPr>
            <p:ph type="sldNum" sz="quarter" idx="10"/>
          </p:nvPr>
        </p:nvSpPr>
        <p:spPr>
          <a:noFill/>
        </p:spPr>
        <p:txBody>
          <a:bodyPr/>
          <a:lstStyle/>
          <a:p>
            <a:r>
              <a:rPr lang="en-US" smtClean="0"/>
              <a:t> </a:t>
            </a:r>
            <a:fld id="{0021E5BC-00F3-4650-ABDA-881EC840F3AE}" type="slidenum">
              <a:rPr lang="en-US" smtClean="0"/>
              <a:pPr/>
              <a:t>46</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Radix Sort</a:t>
            </a:r>
          </a:p>
        </p:txBody>
      </p:sp>
      <p:pic>
        <p:nvPicPr>
          <p:cNvPr id="48133" name="Picture 2"/>
          <p:cNvPicPr>
            <a:picLocks noChangeAspect="1" noChangeArrowheads="1"/>
          </p:cNvPicPr>
          <p:nvPr/>
        </p:nvPicPr>
        <p:blipFill>
          <a:blip r:embed="rId2" cstate="print"/>
          <a:srcRect/>
          <a:stretch>
            <a:fillRect/>
          </a:stretch>
        </p:blipFill>
        <p:spPr bwMode="auto">
          <a:xfrm>
            <a:off x="119063" y="1828800"/>
            <a:ext cx="890587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28600"/>
            <a:ext cx="8686800" cy="639763"/>
          </a:xfrm>
        </p:spPr>
        <p:txBody>
          <a:bodyPr/>
          <a:lstStyle/>
          <a:p>
            <a:r>
              <a:rPr lang="en-US" sz="2800" smtClean="0"/>
              <a:t>The IntSorterTest class</a:t>
            </a:r>
          </a:p>
        </p:txBody>
      </p:sp>
      <p:sp>
        <p:nvSpPr>
          <p:cNvPr id="49155" name="Slide Number Placeholder 3"/>
          <p:cNvSpPr>
            <a:spLocks noGrp="1"/>
          </p:cNvSpPr>
          <p:nvPr>
            <p:ph type="sldNum" sz="quarter" idx="10"/>
          </p:nvPr>
        </p:nvSpPr>
        <p:spPr>
          <a:noFill/>
        </p:spPr>
        <p:txBody>
          <a:bodyPr/>
          <a:lstStyle/>
          <a:p>
            <a:r>
              <a:rPr lang="en-US" smtClean="0"/>
              <a:t> </a:t>
            </a:r>
            <a:fld id="{8260A40A-94FF-4BF9-86B1-4DA01C5A97FC}" type="slidenum">
              <a:rPr lang="en-US" smtClean="0"/>
              <a:pPr/>
              <a:t>47</a:t>
            </a:fld>
            <a:endParaRPr lang="en-US" smtClean="0"/>
          </a:p>
        </p:txBody>
      </p:sp>
      <p:pic>
        <p:nvPicPr>
          <p:cNvPr id="49156" name="Picture 5"/>
          <p:cNvPicPr>
            <a:picLocks noChangeAspect="1" noChangeArrowheads="1"/>
          </p:cNvPicPr>
          <p:nvPr/>
        </p:nvPicPr>
        <p:blipFill>
          <a:blip r:embed="rId2" cstate="print"/>
          <a:srcRect/>
          <a:stretch>
            <a:fillRect/>
          </a:stretch>
        </p:blipFill>
        <p:spPr bwMode="auto">
          <a:xfrm>
            <a:off x="325438" y="1295400"/>
            <a:ext cx="8493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28600"/>
            <a:ext cx="8686800" cy="639763"/>
          </a:xfrm>
        </p:spPr>
        <p:txBody>
          <a:bodyPr/>
          <a:lstStyle/>
          <a:p>
            <a:r>
              <a:rPr lang="en-US" sz="2800" smtClean="0"/>
              <a:t>The IntSorterTest class</a:t>
            </a:r>
          </a:p>
        </p:txBody>
      </p:sp>
      <p:sp>
        <p:nvSpPr>
          <p:cNvPr id="50179" name="Slide Number Placeholder 3"/>
          <p:cNvSpPr>
            <a:spLocks noGrp="1"/>
          </p:cNvSpPr>
          <p:nvPr>
            <p:ph type="sldNum" sz="quarter" idx="10"/>
          </p:nvPr>
        </p:nvSpPr>
        <p:spPr>
          <a:noFill/>
        </p:spPr>
        <p:txBody>
          <a:bodyPr/>
          <a:lstStyle/>
          <a:p>
            <a:r>
              <a:rPr lang="en-US" smtClean="0"/>
              <a:t> </a:t>
            </a:r>
            <a:fld id="{C2956B11-8E69-4A00-B9E5-26A1E56DBE9A}" type="slidenum">
              <a:rPr lang="en-US" smtClean="0"/>
              <a:pPr/>
              <a:t>48</a:t>
            </a:fld>
            <a:endParaRPr lang="en-US" smtClean="0"/>
          </a:p>
        </p:txBody>
      </p:sp>
      <p:pic>
        <p:nvPicPr>
          <p:cNvPr id="50180" name="Picture 2"/>
          <p:cNvPicPr>
            <a:picLocks noChangeAspect="1" noChangeArrowheads="1"/>
          </p:cNvPicPr>
          <p:nvPr/>
        </p:nvPicPr>
        <p:blipFill>
          <a:blip r:embed="rId2" cstate="print"/>
          <a:srcRect/>
          <a:stretch>
            <a:fillRect/>
          </a:stretch>
        </p:blipFill>
        <p:spPr bwMode="auto">
          <a:xfrm>
            <a:off x="228600" y="1609725"/>
            <a:ext cx="8686800" cy="363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28600"/>
            <a:ext cx="8686800" cy="457200"/>
          </a:xfrm>
        </p:spPr>
        <p:txBody>
          <a:bodyPr/>
          <a:lstStyle/>
          <a:p>
            <a:r>
              <a:rPr lang="en-US" sz="2400" smtClean="0"/>
              <a:t>The IntSorterTest class</a:t>
            </a:r>
          </a:p>
        </p:txBody>
      </p:sp>
      <p:sp>
        <p:nvSpPr>
          <p:cNvPr id="51203" name="Slide Number Placeholder 3"/>
          <p:cNvSpPr>
            <a:spLocks noGrp="1"/>
          </p:cNvSpPr>
          <p:nvPr>
            <p:ph type="sldNum" sz="quarter" idx="10"/>
          </p:nvPr>
        </p:nvSpPr>
        <p:spPr>
          <a:noFill/>
        </p:spPr>
        <p:txBody>
          <a:bodyPr/>
          <a:lstStyle/>
          <a:p>
            <a:r>
              <a:rPr lang="en-US" smtClean="0"/>
              <a:t> </a:t>
            </a:r>
            <a:fld id="{090F49BA-8529-4421-86E7-301F875DB9FE}" type="slidenum">
              <a:rPr lang="en-US" smtClean="0"/>
              <a:pPr/>
              <a:t>49</a:t>
            </a:fld>
            <a:endParaRPr lang="en-US" smtClean="0"/>
          </a:p>
        </p:txBody>
      </p:sp>
      <p:pic>
        <p:nvPicPr>
          <p:cNvPr id="51204" name="Picture 4"/>
          <p:cNvPicPr>
            <a:picLocks noChangeAspect="1" noChangeArrowheads="1"/>
          </p:cNvPicPr>
          <p:nvPr/>
        </p:nvPicPr>
        <p:blipFill>
          <a:blip r:embed="rId2" cstate="print"/>
          <a:srcRect/>
          <a:stretch>
            <a:fillRect/>
          </a:stretch>
        </p:blipFill>
        <p:spPr bwMode="auto">
          <a:xfrm>
            <a:off x="1038225" y="590550"/>
            <a:ext cx="7067550" cy="596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228600"/>
            <a:ext cx="8686800" cy="639763"/>
          </a:xfrm>
        </p:spPr>
        <p:txBody>
          <a:bodyPr/>
          <a:lstStyle/>
          <a:p>
            <a:r>
              <a:rPr lang="en-US" sz="4000" smtClean="0"/>
              <a:t>1- Elementary Sorting Algorithms</a:t>
            </a:r>
          </a:p>
        </p:txBody>
      </p:sp>
      <p:sp>
        <p:nvSpPr>
          <p:cNvPr id="7171" name="Content Placeholder 2"/>
          <p:cNvSpPr>
            <a:spLocks noGrp="1"/>
          </p:cNvSpPr>
          <p:nvPr>
            <p:ph idx="1"/>
          </p:nvPr>
        </p:nvSpPr>
        <p:spPr>
          <a:xfrm>
            <a:off x="990600" y="1676400"/>
            <a:ext cx="7391400" cy="4267200"/>
          </a:xfrm>
        </p:spPr>
        <p:txBody>
          <a:bodyPr/>
          <a:lstStyle/>
          <a:p>
            <a:pPr>
              <a:buFontTx/>
              <a:buNone/>
            </a:pPr>
            <a:r>
              <a:rPr lang="en-US" sz="3600" smtClean="0"/>
              <a:t>Why are they elementary?</a:t>
            </a:r>
          </a:p>
          <a:p>
            <a:pPr>
              <a:buFontTx/>
              <a:buNone/>
            </a:pPr>
            <a:r>
              <a:rPr lang="en-US" sz="3600" smtClean="0"/>
              <a:t>What are they? </a:t>
            </a:r>
          </a:p>
          <a:p>
            <a:r>
              <a:rPr lang="en-US" sz="3600" smtClean="0"/>
              <a:t>Insertion Sort</a:t>
            </a:r>
          </a:p>
          <a:p>
            <a:r>
              <a:rPr lang="en-US" sz="3600" smtClean="0"/>
              <a:t>Selection Sort</a:t>
            </a:r>
          </a:p>
          <a:p>
            <a:r>
              <a:rPr lang="en-US" sz="3600" smtClean="0"/>
              <a:t>Bubble Sort</a:t>
            </a:r>
          </a:p>
        </p:txBody>
      </p:sp>
      <p:sp>
        <p:nvSpPr>
          <p:cNvPr id="7172" name="Slide Number Placeholder 3"/>
          <p:cNvSpPr>
            <a:spLocks noGrp="1"/>
          </p:cNvSpPr>
          <p:nvPr>
            <p:ph type="sldNum" sz="quarter" idx="10"/>
          </p:nvPr>
        </p:nvSpPr>
        <p:spPr>
          <a:noFill/>
        </p:spPr>
        <p:txBody>
          <a:bodyPr/>
          <a:lstStyle/>
          <a:p>
            <a:r>
              <a:rPr lang="en-US" smtClean="0"/>
              <a:t> </a:t>
            </a:r>
            <a:fld id="{002C4AE5-53AD-4726-97F3-C991D3B8D0FD}"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2227" name="Slide Number Placeholder 3"/>
          <p:cNvSpPr>
            <a:spLocks noGrp="1"/>
          </p:cNvSpPr>
          <p:nvPr>
            <p:ph type="sldNum" sz="quarter" idx="10"/>
          </p:nvPr>
        </p:nvSpPr>
        <p:spPr>
          <a:noFill/>
        </p:spPr>
        <p:txBody>
          <a:bodyPr/>
          <a:lstStyle/>
          <a:p>
            <a:r>
              <a:rPr lang="en-US" smtClean="0"/>
              <a:t> </a:t>
            </a:r>
            <a:fld id="{2A3241B7-9562-4570-8D01-9D63970DBD89}" type="slidenum">
              <a:rPr lang="en-US" smtClean="0"/>
              <a:pPr/>
              <a:t>50</a:t>
            </a:fld>
            <a:endParaRPr lang="en-US" smtClean="0"/>
          </a:p>
        </p:txBody>
      </p:sp>
      <p:pic>
        <p:nvPicPr>
          <p:cNvPr id="52228" name="Picture 2"/>
          <p:cNvPicPr>
            <a:picLocks noChangeAspect="1" noChangeArrowheads="1"/>
          </p:cNvPicPr>
          <p:nvPr/>
        </p:nvPicPr>
        <p:blipFill>
          <a:blip r:embed="rId2" cstate="print"/>
          <a:srcRect/>
          <a:stretch>
            <a:fillRect/>
          </a:stretch>
        </p:blipFill>
        <p:spPr bwMode="auto">
          <a:xfrm>
            <a:off x="290513" y="1176338"/>
            <a:ext cx="8562975"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3251" name="Slide Number Placeholder 3"/>
          <p:cNvSpPr>
            <a:spLocks noGrp="1"/>
          </p:cNvSpPr>
          <p:nvPr>
            <p:ph type="sldNum" sz="quarter" idx="10"/>
          </p:nvPr>
        </p:nvSpPr>
        <p:spPr>
          <a:noFill/>
        </p:spPr>
        <p:txBody>
          <a:bodyPr/>
          <a:lstStyle/>
          <a:p>
            <a:r>
              <a:rPr lang="en-US" smtClean="0"/>
              <a:t> </a:t>
            </a:r>
            <a:fld id="{79A6DF39-0188-41A5-9364-64697515E30D}" type="slidenum">
              <a:rPr lang="en-US" smtClean="0"/>
              <a:pPr/>
              <a:t>51</a:t>
            </a:fld>
            <a:endParaRPr lang="en-US" smtClean="0"/>
          </a:p>
        </p:txBody>
      </p:sp>
      <p:pic>
        <p:nvPicPr>
          <p:cNvPr id="53252" name="Picture 2"/>
          <p:cNvPicPr>
            <a:picLocks noChangeAspect="1" noChangeArrowheads="1"/>
          </p:cNvPicPr>
          <p:nvPr/>
        </p:nvPicPr>
        <p:blipFill>
          <a:blip r:embed="rId2" cstate="print"/>
          <a:srcRect/>
          <a:stretch>
            <a:fillRect/>
          </a:stretch>
        </p:blipFill>
        <p:spPr bwMode="auto">
          <a:xfrm>
            <a:off x="257175" y="1042988"/>
            <a:ext cx="862965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4275" name="Slide Number Placeholder 3"/>
          <p:cNvSpPr>
            <a:spLocks noGrp="1"/>
          </p:cNvSpPr>
          <p:nvPr>
            <p:ph type="sldNum" sz="quarter" idx="10"/>
          </p:nvPr>
        </p:nvSpPr>
        <p:spPr>
          <a:noFill/>
        </p:spPr>
        <p:txBody>
          <a:bodyPr/>
          <a:lstStyle/>
          <a:p>
            <a:r>
              <a:rPr lang="en-US" smtClean="0"/>
              <a:t> </a:t>
            </a:r>
            <a:fld id="{90C9C327-A3E0-46E2-AD95-978686A75F68}" type="slidenum">
              <a:rPr lang="en-US" smtClean="0"/>
              <a:pPr/>
              <a:t>52</a:t>
            </a:fld>
            <a:endParaRPr lang="en-US" smtClean="0"/>
          </a:p>
        </p:txBody>
      </p:sp>
      <p:pic>
        <p:nvPicPr>
          <p:cNvPr id="54276" name="Picture 2"/>
          <p:cNvPicPr>
            <a:picLocks noChangeAspect="1" noChangeArrowheads="1"/>
          </p:cNvPicPr>
          <p:nvPr/>
        </p:nvPicPr>
        <p:blipFill>
          <a:blip r:embed="rId2" cstate="print"/>
          <a:srcRect/>
          <a:stretch>
            <a:fillRect/>
          </a:stretch>
        </p:blipFill>
        <p:spPr bwMode="auto">
          <a:xfrm>
            <a:off x="342900" y="1143000"/>
            <a:ext cx="8458200" cy="1657350"/>
          </a:xfrm>
          <a:prstGeom prst="rect">
            <a:avLst/>
          </a:prstGeom>
          <a:noFill/>
          <a:ln w="9525">
            <a:noFill/>
            <a:miter lim="800000"/>
            <a:headEnd/>
            <a:tailEnd/>
          </a:ln>
        </p:spPr>
      </p:pic>
      <p:pic>
        <p:nvPicPr>
          <p:cNvPr id="54277" name="Picture 2"/>
          <p:cNvPicPr>
            <a:picLocks noChangeAspect="1" noChangeArrowheads="1"/>
          </p:cNvPicPr>
          <p:nvPr/>
        </p:nvPicPr>
        <p:blipFill>
          <a:blip r:embed="rId3" cstate="print"/>
          <a:srcRect/>
          <a:stretch>
            <a:fillRect/>
          </a:stretch>
        </p:blipFill>
        <p:spPr bwMode="auto">
          <a:xfrm>
            <a:off x="1066800" y="2895600"/>
            <a:ext cx="6705600" cy="348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BAA801D1-3214-4B0D-A1AF-099D704BEFF9}" type="slidenum">
              <a:rPr lang="en-US" smtClean="0"/>
              <a:pPr/>
              <a:t>53</a:t>
            </a:fld>
            <a:endParaRPr lang="en-US" smtClean="0"/>
          </a:p>
        </p:txBody>
      </p:sp>
      <p:sp>
        <p:nvSpPr>
          <p:cNvPr id="55299" name="Rectangle 2"/>
          <p:cNvSpPr>
            <a:spLocks noGrp="1" noChangeArrowheads="1"/>
          </p:cNvSpPr>
          <p:nvPr>
            <p:ph type="title"/>
          </p:nvPr>
        </p:nvSpPr>
        <p:spPr/>
        <p:txBody>
          <a:bodyPr/>
          <a:lstStyle/>
          <a:p>
            <a:pPr eaLnBrk="1" hangingPunct="1"/>
            <a:r>
              <a:rPr lang="en-US" sz="4000" smtClean="0"/>
              <a:t>3- Efficient Sorting Algorithms</a:t>
            </a:r>
          </a:p>
        </p:txBody>
      </p:sp>
      <p:sp>
        <p:nvSpPr>
          <p:cNvPr id="14340" name="Rectangle 3"/>
          <p:cNvSpPr>
            <a:spLocks noGrp="1" noChangeArrowheads="1"/>
          </p:cNvSpPr>
          <p:nvPr>
            <p:ph type="body" idx="1"/>
          </p:nvPr>
        </p:nvSpPr>
        <p:spPr>
          <a:xfrm>
            <a:off x="457200" y="1600200"/>
            <a:ext cx="8229600" cy="4495800"/>
          </a:xfrm>
        </p:spPr>
        <p:txBody>
          <a:bodyPr/>
          <a:lstStyle/>
          <a:p>
            <a:pPr eaLnBrk="1" hangingPunct="1">
              <a:defRPr/>
            </a:pPr>
            <a:r>
              <a:rPr lang="en-US" dirty="0" smtClean="0"/>
              <a:t>It is introduced by </a:t>
            </a:r>
            <a:r>
              <a:rPr lang="en-US" dirty="0" err="1" smtClean="0"/>
              <a:t>Donall</a:t>
            </a:r>
            <a:r>
              <a:rPr lang="en-US" dirty="0" smtClean="0"/>
              <a:t> L. Shell</a:t>
            </a:r>
            <a:endParaRPr lang="en-US" b="1" dirty="0" smtClean="0"/>
          </a:p>
          <a:p>
            <a:pPr eaLnBrk="1" hangingPunct="1">
              <a:defRPr/>
            </a:pPr>
            <a:r>
              <a:rPr lang="en-US" b="1" dirty="0" smtClean="0"/>
              <a:t>Shell sort</a:t>
            </a:r>
            <a:r>
              <a:rPr lang="en-US" dirty="0" smtClean="0"/>
              <a:t> divides the original array into </a:t>
            </a:r>
            <a:r>
              <a:rPr lang="en-US" dirty="0" err="1" smtClean="0"/>
              <a:t>subarrays</a:t>
            </a:r>
            <a:r>
              <a:rPr lang="en-US" dirty="0" smtClean="0"/>
              <a:t>, sorting them separately, and then dividing them again to sort the new </a:t>
            </a:r>
            <a:r>
              <a:rPr lang="en-US" dirty="0" err="1" smtClean="0"/>
              <a:t>subarrays</a:t>
            </a:r>
            <a:r>
              <a:rPr lang="en-US" dirty="0" smtClean="0"/>
              <a:t> until the whole array is sorted</a:t>
            </a:r>
          </a:p>
          <a:p>
            <a:pPr eaLnBrk="1" hangingPunct="1">
              <a:buFontTx/>
              <a:buNone/>
              <a:defRPr/>
            </a:pPr>
            <a:r>
              <a:rPr lang="en-US" dirty="0" smtClean="0"/>
              <a:t>Example:</a:t>
            </a:r>
          </a:p>
          <a:p>
            <a:pPr marL="1485900" eaLnBrk="1" hangingPunct="1">
              <a:defRPr/>
            </a:pPr>
            <a:r>
              <a:rPr lang="en-US" sz="2400" dirty="0" smtClean="0"/>
              <a:t>Divide 5-step (5 </a:t>
            </a:r>
            <a:r>
              <a:rPr lang="en-US" sz="2400" dirty="0" err="1" smtClean="0"/>
              <a:t>subarrays</a:t>
            </a:r>
            <a:r>
              <a:rPr lang="en-US" sz="2400" dirty="0" smtClean="0"/>
              <a:t>) -&gt; Sort sub-arrays using an elementary sort algorithm</a:t>
            </a:r>
          </a:p>
          <a:p>
            <a:pPr marL="1485900" eaLnBrk="1" hangingPunct="1">
              <a:defRPr/>
            </a:pPr>
            <a:r>
              <a:rPr lang="en-US" sz="2400" dirty="0" smtClean="0"/>
              <a:t>Divide 3-step (3 </a:t>
            </a:r>
            <a:r>
              <a:rPr lang="en-US" sz="2400" dirty="0" err="1" smtClean="0"/>
              <a:t>subarrays</a:t>
            </a:r>
            <a:r>
              <a:rPr lang="en-US" sz="2400" dirty="0" smtClean="0"/>
              <a:t>) -&gt; Sort sub-arrays</a:t>
            </a:r>
          </a:p>
          <a:p>
            <a:pPr marL="1485900" eaLnBrk="1" hangingPunct="1">
              <a:defRPr/>
            </a:pPr>
            <a:r>
              <a:rPr lang="en-US" sz="2400" dirty="0" smtClean="0"/>
              <a:t>Divide 1-step (1 array)  -&gt; Final Sort</a:t>
            </a:r>
          </a:p>
          <a:p>
            <a:pPr eaLnBrk="1" hangingPunct="1">
              <a:defRPr/>
            </a:pPr>
            <a:endParaRPr lang="en-US" dirty="0" smtClean="0"/>
          </a:p>
          <a:p>
            <a:pPr eaLnBrk="1" hangingPunct="1">
              <a:defRPr/>
            </a:pPr>
            <a:endParaRPr lang="en-US" dirty="0" smtClean="0"/>
          </a:p>
        </p:txBody>
      </p:sp>
      <p:sp>
        <p:nvSpPr>
          <p:cNvPr id="5" name="Rectangle 4"/>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
        <p:nvSpPr>
          <p:cNvPr id="7" name="Rectangle 6"/>
          <p:cNvSpPr/>
          <p:nvPr/>
        </p:nvSpPr>
        <p:spPr>
          <a:xfrm>
            <a:off x="304800" y="4724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0000CC"/>
                </a:solidFill>
              </a:rPr>
              <a:t>h-step</a:t>
            </a:r>
          </a:p>
        </p:txBody>
      </p:sp>
      <p:sp>
        <p:nvSpPr>
          <p:cNvPr id="8" name="Rectangle 7"/>
          <p:cNvSpPr/>
          <p:nvPr/>
        </p:nvSpPr>
        <p:spPr>
          <a:xfrm>
            <a:off x="2057400" y="1066800"/>
            <a:ext cx="2514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Study yourself</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E958EBB8-2C9C-450E-9C98-6698EEE0542B}" type="slidenum">
              <a:rPr lang="en-US" smtClean="0"/>
              <a:pPr/>
              <a:t>54</a:t>
            </a:fld>
            <a:endParaRPr lang="en-US" smtClean="0"/>
          </a:p>
        </p:txBody>
      </p:sp>
      <p:sp>
        <p:nvSpPr>
          <p:cNvPr id="56323" name="Rectangle 2"/>
          <p:cNvSpPr>
            <a:spLocks noGrp="1" noChangeArrowheads="1"/>
          </p:cNvSpPr>
          <p:nvPr>
            <p:ph type="title"/>
          </p:nvPr>
        </p:nvSpPr>
        <p:spPr/>
        <p:txBody>
          <a:bodyPr/>
          <a:lstStyle/>
          <a:p>
            <a:pPr eaLnBrk="1" hangingPunct="1"/>
            <a:r>
              <a:rPr lang="en-US" sz="4000" smtClean="0"/>
              <a:t>3- Efficient Sorting Algorithms…</a:t>
            </a:r>
          </a:p>
        </p:txBody>
      </p:sp>
      <p:sp>
        <p:nvSpPr>
          <p:cNvPr id="56324" name="Text Box 4"/>
          <p:cNvSpPr txBox="1">
            <a:spLocks noChangeArrowheads="1"/>
          </p:cNvSpPr>
          <p:nvPr/>
        </p:nvSpPr>
        <p:spPr bwMode="auto">
          <a:xfrm>
            <a:off x="1277938" y="5086350"/>
            <a:ext cx="7029450" cy="1016000"/>
          </a:xfrm>
          <a:prstGeom prst="rect">
            <a:avLst/>
          </a:prstGeom>
          <a:noFill/>
          <a:ln w="9525">
            <a:noFill/>
            <a:miter lim="800000"/>
            <a:headEnd/>
            <a:tailEnd/>
          </a:ln>
        </p:spPr>
        <p:txBody>
          <a:bodyPr wrap="none">
            <a:spAutoFit/>
          </a:bodyPr>
          <a:lstStyle/>
          <a:p>
            <a:pPr algn="ctr"/>
            <a:r>
              <a:rPr lang="en-US" sz="2000" b="1"/>
              <a:t>The array [10 8 6 20 4 3 22 1 0 15 16] sorted by Shell sort</a:t>
            </a:r>
          </a:p>
          <a:p>
            <a:pPr algn="ctr"/>
            <a:r>
              <a:rPr lang="en-US" sz="2000" b="1"/>
              <a:t>1000^2= 10^6</a:t>
            </a:r>
          </a:p>
          <a:p>
            <a:pPr algn="ctr"/>
            <a:r>
              <a:rPr lang="en-US" sz="2000" b="1"/>
              <a:t>200^2 * 5= 20. 10^4</a:t>
            </a:r>
          </a:p>
        </p:txBody>
      </p:sp>
      <p:pic>
        <p:nvPicPr>
          <p:cNvPr id="56325" name="Picture 6"/>
          <p:cNvPicPr>
            <a:picLocks noChangeAspect="1" noChangeArrowheads="1"/>
          </p:cNvPicPr>
          <p:nvPr/>
        </p:nvPicPr>
        <p:blipFill>
          <a:blip r:embed="rId2" cstate="print"/>
          <a:srcRect/>
          <a:stretch>
            <a:fillRect/>
          </a:stretch>
        </p:blipFill>
        <p:spPr bwMode="auto">
          <a:xfrm>
            <a:off x="795338" y="1984375"/>
            <a:ext cx="8272462" cy="2887663"/>
          </a:xfrm>
          <a:prstGeom prst="rect">
            <a:avLst/>
          </a:prstGeom>
          <a:noFill/>
          <a:ln w="9525">
            <a:noFill/>
            <a:miter lim="800000"/>
            <a:headEnd/>
            <a:tailEnd/>
          </a:ln>
        </p:spPr>
      </p:pic>
      <p:sp>
        <p:nvSpPr>
          <p:cNvPr id="6" name="Rectangle 5"/>
          <p:cNvSpPr/>
          <p:nvPr/>
        </p:nvSpPr>
        <p:spPr>
          <a:xfrm>
            <a:off x="1524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h=5</a:t>
            </a:r>
          </a:p>
        </p:txBody>
      </p:sp>
      <p:sp>
        <p:nvSpPr>
          <p:cNvPr id="7" name="Rectangle 6"/>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r>
              <a:rPr lang="en-US" smtClean="0"/>
              <a:t> </a:t>
            </a:r>
            <a:fld id="{93B73544-25B9-4319-865E-72A9095E5E5C}" type="slidenum">
              <a:rPr lang="en-US" smtClean="0"/>
              <a:pPr/>
              <a:t>55</a:t>
            </a:fld>
            <a:endParaRPr lang="en-US" smtClean="0"/>
          </a:p>
        </p:txBody>
      </p:sp>
      <p:sp>
        <p:nvSpPr>
          <p:cNvPr id="57347" name="Rectangle 2"/>
          <p:cNvSpPr>
            <a:spLocks noGrp="1" noChangeArrowheads="1"/>
          </p:cNvSpPr>
          <p:nvPr>
            <p:ph type="title"/>
          </p:nvPr>
        </p:nvSpPr>
        <p:spPr/>
        <p:txBody>
          <a:bodyPr/>
          <a:lstStyle/>
          <a:p>
            <a:pPr eaLnBrk="1" hangingPunct="1"/>
            <a:r>
              <a:rPr lang="en-US" sz="4000" smtClean="0"/>
              <a:t>3- Efficient Sorting Algorithms…</a:t>
            </a:r>
          </a:p>
        </p:txBody>
      </p:sp>
      <p:sp>
        <p:nvSpPr>
          <p:cNvPr id="57348" name="Text Box 3"/>
          <p:cNvSpPr txBox="1">
            <a:spLocks noChangeArrowheads="1"/>
          </p:cNvSpPr>
          <p:nvPr/>
        </p:nvSpPr>
        <p:spPr bwMode="auto">
          <a:xfrm>
            <a:off x="533400" y="5105400"/>
            <a:ext cx="8305800" cy="708025"/>
          </a:xfrm>
          <a:prstGeom prst="rect">
            <a:avLst/>
          </a:prstGeom>
          <a:noFill/>
          <a:ln w="9525">
            <a:noFill/>
            <a:miter lim="800000"/>
            <a:headEnd/>
            <a:tailEnd/>
          </a:ln>
        </p:spPr>
        <p:txBody>
          <a:bodyPr>
            <a:spAutoFit/>
          </a:bodyPr>
          <a:lstStyle/>
          <a:p>
            <a:pPr algn="ctr"/>
            <a:r>
              <a:rPr lang="en-US" sz="2000" b="1"/>
              <a:t>The array [10 8 6 20 4 3 22 1 0 15 16] sorted by Shell sort</a:t>
            </a:r>
            <a:br>
              <a:rPr lang="en-US" sz="2000" b="1"/>
            </a:br>
            <a:r>
              <a:rPr lang="en-US" sz="2000" b="1"/>
              <a:t>                   (continued)</a:t>
            </a:r>
          </a:p>
        </p:txBody>
      </p:sp>
      <p:pic>
        <p:nvPicPr>
          <p:cNvPr id="57349" name="Picture 5"/>
          <p:cNvPicPr>
            <a:picLocks noChangeAspect="1" noChangeArrowheads="1"/>
          </p:cNvPicPr>
          <p:nvPr/>
        </p:nvPicPr>
        <p:blipFill>
          <a:blip r:embed="rId2" cstate="print"/>
          <a:srcRect/>
          <a:stretch>
            <a:fillRect/>
          </a:stretch>
        </p:blipFill>
        <p:spPr bwMode="auto">
          <a:xfrm>
            <a:off x="855663" y="1752600"/>
            <a:ext cx="8135937" cy="3219450"/>
          </a:xfrm>
          <a:prstGeom prst="rect">
            <a:avLst/>
          </a:prstGeom>
          <a:noFill/>
          <a:ln w="9525">
            <a:noFill/>
            <a:miter lim="800000"/>
            <a:headEnd/>
            <a:tailEnd/>
          </a:ln>
        </p:spPr>
      </p:pic>
      <p:sp>
        <p:nvSpPr>
          <p:cNvPr id="6" name="Rectangle 5"/>
          <p:cNvSpPr/>
          <p:nvPr/>
        </p:nvSpPr>
        <p:spPr>
          <a:xfrm>
            <a:off x="1524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h=3</a:t>
            </a:r>
          </a:p>
        </p:txBody>
      </p:sp>
      <p:sp>
        <p:nvSpPr>
          <p:cNvPr id="7" name="Rectangle 6"/>
          <p:cNvSpPr/>
          <p:nvPr/>
        </p:nvSpPr>
        <p:spPr>
          <a:xfrm>
            <a:off x="152400" y="40386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h=1</a:t>
            </a:r>
          </a:p>
        </p:txBody>
      </p:sp>
      <p:sp>
        <p:nvSpPr>
          <p:cNvPr id="8" name="Rectangle 7"/>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r>
              <a:rPr lang="en-US" smtClean="0"/>
              <a:t> </a:t>
            </a:r>
            <a:fld id="{282A1C43-4356-4F90-98C9-A5BCE58D7D0B}" type="slidenum">
              <a:rPr lang="en-US" smtClean="0"/>
              <a:pPr/>
              <a:t>56</a:t>
            </a:fld>
            <a:endParaRPr lang="en-US" smtClean="0"/>
          </a:p>
        </p:txBody>
      </p:sp>
      <p:sp>
        <p:nvSpPr>
          <p:cNvPr id="58371" name="Rectangle 2"/>
          <p:cNvSpPr>
            <a:spLocks noGrp="1" noChangeArrowheads="1"/>
          </p:cNvSpPr>
          <p:nvPr>
            <p:ph type="title"/>
          </p:nvPr>
        </p:nvSpPr>
        <p:spPr/>
        <p:txBody>
          <a:bodyPr/>
          <a:lstStyle/>
          <a:p>
            <a:pPr eaLnBrk="1" hangingPunct="1"/>
            <a:r>
              <a:rPr lang="en-US" sz="4000" smtClean="0"/>
              <a:t>3- Efficient Sorting Algorithms…</a:t>
            </a:r>
          </a:p>
        </p:txBody>
      </p:sp>
      <p:sp>
        <p:nvSpPr>
          <p:cNvPr id="15364" name="Rectangle 3"/>
          <p:cNvSpPr>
            <a:spLocks noGrp="1" noChangeArrowheads="1"/>
          </p:cNvSpPr>
          <p:nvPr>
            <p:ph type="body" idx="1"/>
          </p:nvPr>
        </p:nvSpPr>
        <p:spPr>
          <a:xfrm>
            <a:off x="152400" y="1798638"/>
            <a:ext cx="8991600" cy="4525962"/>
          </a:xfrm>
        </p:spPr>
        <p:txBody>
          <a:bodyPr/>
          <a:lstStyle/>
          <a:p>
            <a:pPr eaLnBrk="1" hangingPunct="1">
              <a:lnSpc>
                <a:spcPct val="90000"/>
              </a:lnSpc>
              <a:buFontTx/>
              <a:buNone/>
              <a:tabLst>
                <a:tab pos="574675" algn="l"/>
              </a:tabLst>
              <a:defRPr/>
            </a:pPr>
            <a:r>
              <a:rPr lang="en-US" sz="2000" b="1" i="1" dirty="0" smtClean="0">
                <a:solidFill>
                  <a:srgbClr val="0000CC"/>
                </a:solidFill>
              </a:rPr>
              <a:t>divide </a:t>
            </a:r>
            <a:r>
              <a:rPr lang="en-US" sz="2000" b="1" dirty="0" smtClean="0">
                <a:solidFill>
                  <a:srgbClr val="0000CC"/>
                </a:solidFill>
                <a:latin typeface="Courier New" pitchFamily="49" charset="0"/>
              </a:rPr>
              <a:t>data</a:t>
            </a:r>
            <a:r>
              <a:rPr lang="en-US" sz="2000" b="1" dirty="0" smtClean="0">
                <a:solidFill>
                  <a:srgbClr val="0000CC"/>
                </a:solidFill>
              </a:rPr>
              <a:t> </a:t>
            </a:r>
            <a:r>
              <a:rPr lang="en-US" sz="2000" b="1" i="1" dirty="0" smtClean="0">
                <a:solidFill>
                  <a:srgbClr val="0000CC"/>
                </a:solidFill>
              </a:rPr>
              <a:t>into</a:t>
            </a:r>
            <a:r>
              <a:rPr lang="en-US" sz="2000" b="1" i="1" dirty="0" smtClean="0">
                <a:solidFill>
                  <a:srgbClr val="0000CC"/>
                </a:solidFill>
                <a:latin typeface="Courier New" pitchFamily="49" charset="0"/>
              </a:rPr>
              <a:t> </a:t>
            </a:r>
            <a:r>
              <a:rPr lang="en-US" sz="2000" b="1" dirty="0" smtClean="0">
                <a:solidFill>
                  <a:srgbClr val="0000CC"/>
                </a:solidFill>
                <a:latin typeface="Courier New" pitchFamily="49" charset="0"/>
              </a:rPr>
              <a:t>h </a:t>
            </a:r>
            <a:r>
              <a:rPr lang="en-US" sz="2000" b="1" i="1" dirty="0" err="1" smtClean="0">
                <a:solidFill>
                  <a:srgbClr val="0000CC"/>
                </a:solidFill>
              </a:rPr>
              <a:t>subarrays</a:t>
            </a:r>
            <a:r>
              <a:rPr lang="en-US" sz="2000" b="1" dirty="0" smtClean="0">
                <a:solidFill>
                  <a:srgbClr val="0000CC"/>
                </a:solidFill>
              </a:rPr>
              <a:t>;</a:t>
            </a:r>
          </a:p>
          <a:p>
            <a:pPr eaLnBrk="1" hangingPunct="1">
              <a:lnSpc>
                <a:spcPct val="90000"/>
              </a:lnSpc>
              <a:buFontTx/>
              <a:buNone/>
              <a:tabLst>
                <a:tab pos="574675" algn="l"/>
              </a:tabLst>
              <a:defRPr/>
            </a:pPr>
            <a:r>
              <a:rPr lang="en-US" sz="2000" dirty="0" smtClean="0">
                <a:latin typeface="Courier New" pitchFamily="49" charset="0"/>
              </a:rPr>
              <a:t>for </a:t>
            </a:r>
            <a:r>
              <a:rPr lang="en-US" sz="2000" dirty="0" err="1" smtClean="0">
                <a:latin typeface="Courier New" pitchFamily="49" charset="0"/>
              </a:rPr>
              <a:t>i</a:t>
            </a:r>
            <a:r>
              <a:rPr lang="en-US" sz="2000" dirty="0" smtClean="0">
                <a:latin typeface="Courier New" pitchFamily="49" charset="0"/>
              </a:rPr>
              <a:t> = 1 </a:t>
            </a:r>
            <a:r>
              <a:rPr lang="en-US" sz="2000" i="1" dirty="0" smtClean="0"/>
              <a:t>to</a:t>
            </a:r>
            <a:r>
              <a:rPr lang="en-US" sz="2000" i="1" dirty="0" smtClean="0">
                <a:latin typeface="Courier New" pitchFamily="49" charset="0"/>
              </a:rPr>
              <a:t> </a:t>
            </a:r>
            <a:r>
              <a:rPr lang="en-US" sz="2000" dirty="0" smtClean="0">
                <a:latin typeface="Courier New" pitchFamily="49" charset="0"/>
              </a:rPr>
              <a:t>h; // h is the difference of indexes in initial h-step array, </a:t>
            </a:r>
            <a:r>
              <a:rPr lang="en-US" sz="2000" dirty="0" err="1" smtClean="0">
                <a:latin typeface="Courier New" pitchFamily="49" charset="0"/>
              </a:rPr>
              <a:t>data</a:t>
            </a:r>
            <a:r>
              <a:rPr lang="en-US" sz="2000" baseline="-25000" dirty="0" err="1" smtClean="0">
                <a:latin typeface="Courier New" pitchFamily="49" charset="0"/>
              </a:rPr>
              <a:t>i</a:t>
            </a:r>
            <a:endParaRPr lang="en-US" sz="2000" dirty="0" smtClean="0">
              <a:latin typeface="Courier New" pitchFamily="49" charset="0"/>
            </a:endParaRPr>
          </a:p>
          <a:p>
            <a:pPr eaLnBrk="1" hangingPunct="1">
              <a:lnSpc>
                <a:spcPct val="90000"/>
              </a:lnSpc>
              <a:buFontTx/>
              <a:buNone/>
              <a:tabLst>
                <a:tab pos="574675" algn="l"/>
              </a:tabLst>
              <a:defRPr/>
            </a:pPr>
            <a:r>
              <a:rPr lang="en-US" sz="2000" i="1" dirty="0" smtClean="0"/>
              <a:t>	sort </a:t>
            </a:r>
            <a:r>
              <a:rPr lang="en-US" sz="2000" i="1" dirty="0" err="1" smtClean="0"/>
              <a:t>subarray</a:t>
            </a:r>
            <a:r>
              <a:rPr lang="en-US" sz="2000" i="1" dirty="0" smtClean="0">
                <a:latin typeface="Courier New" pitchFamily="49" charset="0"/>
              </a:rPr>
              <a:t> </a:t>
            </a:r>
            <a:r>
              <a:rPr lang="en-US" sz="2000" dirty="0" err="1" smtClean="0">
                <a:latin typeface="Courier New" pitchFamily="49" charset="0"/>
              </a:rPr>
              <a:t>data</a:t>
            </a:r>
            <a:r>
              <a:rPr lang="en-US" sz="2000" baseline="-25000" dirty="0" err="1" smtClean="0">
                <a:latin typeface="Courier New" pitchFamily="49" charset="0"/>
              </a:rPr>
              <a:t>i</a:t>
            </a:r>
            <a:r>
              <a:rPr lang="en-US" sz="2000" dirty="0" smtClean="0">
                <a:latin typeface="Courier New" pitchFamily="49" charset="0"/>
              </a:rPr>
              <a:t> using any simple method;</a:t>
            </a:r>
          </a:p>
          <a:p>
            <a:pPr eaLnBrk="1" hangingPunct="1">
              <a:lnSpc>
                <a:spcPct val="90000"/>
              </a:lnSpc>
              <a:buFontTx/>
              <a:buNone/>
              <a:tabLst>
                <a:tab pos="574675" algn="l"/>
              </a:tabLst>
              <a:defRPr/>
            </a:pPr>
            <a:r>
              <a:rPr lang="en-US" sz="2000" dirty="0" smtClean="0">
                <a:latin typeface="Courier New" pitchFamily="49" charset="0"/>
              </a:rPr>
              <a:t>   // ( insertion is usually used)</a:t>
            </a:r>
          </a:p>
          <a:p>
            <a:pPr eaLnBrk="1" hangingPunct="1">
              <a:lnSpc>
                <a:spcPct val="90000"/>
              </a:lnSpc>
              <a:buFontTx/>
              <a:buNone/>
              <a:tabLst>
                <a:tab pos="574675" algn="l"/>
              </a:tabLst>
              <a:defRPr/>
            </a:pPr>
            <a:r>
              <a:rPr lang="en-US" sz="2000" i="1" dirty="0" smtClean="0"/>
              <a:t>sort array</a:t>
            </a:r>
            <a:r>
              <a:rPr lang="en-US" sz="2000" i="1" dirty="0" smtClean="0">
                <a:latin typeface="Courier New" pitchFamily="49" charset="0"/>
              </a:rPr>
              <a:t> </a:t>
            </a:r>
            <a:r>
              <a:rPr lang="en-US" sz="2000" dirty="0" smtClean="0">
                <a:latin typeface="Courier New" pitchFamily="49" charset="0"/>
              </a:rPr>
              <a:t>data;</a:t>
            </a:r>
          </a:p>
          <a:p>
            <a:pPr eaLnBrk="1" hangingPunct="1">
              <a:lnSpc>
                <a:spcPct val="90000"/>
              </a:lnSpc>
              <a:buFontTx/>
              <a:buNone/>
              <a:tabLst>
                <a:tab pos="574675" algn="l"/>
              </a:tabLst>
              <a:defRPr/>
            </a:pPr>
            <a:endParaRPr lang="en-US" sz="2000" dirty="0" smtClean="0">
              <a:latin typeface="Courier New" pitchFamily="49" charset="0"/>
            </a:endParaRPr>
          </a:p>
          <a:p>
            <a:pPr eaLnBrk="1" hangingPunct="1">
              <a:lnSpc>
                <a:spcPct val="90000"/>
              </a:lnSpc>
              <a:buFontTx/>
              <a:buNone/>
              <a:tabLst>
                <a:tab pos="574675" algn="l"/>
              </a:tabLst>
              <a:defRPr/>
            </a:pPr>
            <a:r>
              <a:rPr lang="en-US" sz="2000" b="1" i="1" dirty="0" smtClean="0">
                <a:solidFill>
                  <a:srgbClr val="0000CC"/>
                </a:solidFill>
                <a:latin typeface="+mj-lt"/>
              </a:rPr>
              <a:t>Shell Sort</a:t>
            </a:r>
          </a:p>
          <a:p>
            <a:pPr eaLnBrk="1" hangingPunct="1">
              <a:lnSpc>
                <a:spcPct val="90000"/>
              </a:lnSpc>
              <a:buFontTx/>
              <a:buNone/>
              <a:tabLst>
                <a:tab pos="574675" algn="l"/>
              </a:tabLst>
              <a:defRPr/>
            </a:pPr>
            <a:r>
              <a:rPr lang="en-US" sz="2000" i="1" dirty="0" smtClean="0"/>
              <a:t>determine numbers </a:t>
            </a:r>
            <a:r>
              <a:rPr lang="en-US" sz="2000" dirty="0" smtClean="0">
                <a:latin typeface="Courier New" pitchFamily="49" charset="0"/>
              </a:rPr>
              <a:t>h</a:t>
            </a:r>
            <a:r>
              <a:rPr lang="en-US" sz="2000" i="1" baseline="-25000" dirty="0" smtClean="0">
                <a:latin typeface="Courier New" pitchFamily="49" charset="0"/>
              </a:rPr>
              <a:t>t</a:t>
            </a:r>
            <a:r>
              <a:rPr lang="en-US" sz="2000" i="1" dirty="0" smtClean="0"/>
              <a:t> …</a:t>
            </a:r>
            <a:r>
              <a:rPr lang="en-US" sz="2000" dirty="0" smtClean="0"/>
              <a:t> </a:t>
            </a:r>
            <a:r>
              <a:rPr lang="en-US" sz="2000" dirty="0" smtClean="0">
                <a:latin typeface="Courier New" pitchFamily="49" charset="0"/>
              </a:rPr>
              <a:t>h</a:t>
            </a:r>
            <a:r>
              <a:rPr lang="en-US" sz="2000" baseline="-25000" dirty="0" smtClean="0">
                <a:latin typeface="Courier New" pitchFamily="49" charset="0"/>
              </a:rPr>
              <a:t>1</a:t>
            </a:r>
            <a:r>
              <a:rPr lang="en-US" sz="2000" dirty="0" smtClean="0"/>
              <a:t> </a:t>
            </a:r>
            <a:r>
              <a:rPr lang="en-US" sz="2000" i="1" dirty="0" smtClean="0"/>
              <a:t>of ways of dividing array </a:t>
            </a:r>
            <a:r>
              <a:rPr lang="en-US" sz="2000" dirty="0" smtClean="0">
                <a:latin typeface="Courier New" pitchFamily="49" charset="0"/>
              </a:rPr>
              <a:t>data</a:t>
            </a:r>
            <a:r>
              <a:rPr lang="en-US" sz="2000" dirty="0" smtClean="0"/>
              <a:t> </a:t>
            </a:r>
            <a:r>
              <a:rPr lang="en-US" sz="2000" i="1" dirty="0" smtClean="0"/>
              <a:t>into </a:t>
            </a:r>
            <a:r>
              <a:rPr lang="en-US" sz="2000" i="1" dirty="0" err="1" smtClean="0"/>
              <a:t>subarrays</a:t>
            </a:r>
            <a:r>
              <a:rPr lang="en-US" sz="2000" dirty="0" smtClean="0"/>
              <a:t>;</a:t>
            </a:r>
          </a:p>
          <a:p>
            <a:pPr eaLnBrk="1" hangingPunct="1">
              <a:lnSpc>
                <a:spcPct val="90000"/>
              </a:lnSpc>
              <a:buFontTx/>
              <a:buNone/>
              <a:tabLst>
                <a:tab pos="574675" algn="l"/>
              </a:tabLst>
              <a:defRPr/>
            </a:pPr>
            <a:r>
              <a:rPr lang="en-US" sz="2000" dirty="0" smtClean="0">
                <a:latin typeface="Courier New" pitchFamily="49" charset="0"/>
              </a:rPr>
              <a:t>for (h=h</a:t>
            </a:r>
            <a:r>
              <a:rPr lang="en-US" sz="2000" i="1" baseline="-25000" dirty="0" smtClean="0">
                <a:latin typeface="Courier New" pitchFamily="49" charset="0"/>
              </a:rPr>
              <a:t>t</a:t>
            </a:r>
            <a:r>
              <a:rPr lang="en-US" sz="2000" dirty="0" smtClean="0">
                <a:latin typeface="Courier New" pitchFamily="49" charset="0"/>
              </a:rPr>
              <a:t>; t &gt; 1; t--, h=h</a:t>
            </a:r>
            <a:r>
              <a:rPr lang="en-US" sz="2000" i="1" baseline="-25000" dirty="0" smtClean="0">
                <a:latin typeface="Courier New" pitchFamily="49" charset="0"/>
              </a:rPr>
              <a:t>t</a:t>
            </a:r>
            <a:r>
              <a:rPr lang="en-US" sz="2000" dirty="0" smtClean="0">
                <a:latin typeface="Courier New" pitchFamily="49" charset="0"/>
              </a:rPr>
              <a:t>)</a:t>
            </a:r>
          </a:p>
          <a:p>
            <a:pPr eaLnBrk="1" hangingPunct="1">
              <a:lnSpc>
                <a:spcPct val="90000"/>
              </a:lnSpc>
              <a:buFontTx/>
              <a:buNone/>
              <a:tabLst>
                <a:tab pos="574675" algn="l"/>
              </a:tabLst>
              <a:defRPr/>
            </a:pPr>
            <a:r>
              <a:rPr lang="en-US" sz="2000" i="1" dirty="0" smtClean="0"/>
              <a:t>	divide </a:t>
            </a:r>
            <a:r>
              <a:rPr lang="en-US" sz="2000" dirty="0" smtClean="0">
                <a:latin typeface="Courier New" pitchFamily="49" charset="0"/>
              </a:rPr>
              <a:t>data</a:t>
            </a:r>
            <a:r>
              <a:rPr lang="en-US" sz="2000" dirty="0" smtClean="0"/>
              <a:t> </a:t>
            </a:r>
            <a:r>
              <a:rPr lang="en-US" sz="2000" i="1" dirty="0" smtClean="0"/>
              <a:t>into </a:t>
            </a:r>
            <a:r>
              <a:rPr lang="en-US" sz="2000" dirty="0" smtClean="0">
                <a:latin typeface="Courier New" pitchFamily="49" charset="0"/>
              </a:rPr>
              <a:t>h</a:t>
            </a:r>
            <a:r>
              <a:rPr lang="en-US" sz="2000" dirty="0" smtClean="0"/>
              <a:t> </a:t>
            </a:r>
            <a:r>
              <a:rPr lang="en-US" sz="2000" i="1" dirty="0" err="1" smtClean="0"/>
              <a:t>subarrays</a:t>
            </a:r>
            <a:r>
              <a:rPr lang="en-US" sz="2000" dirty="0" smtClean="0"/>
              <a:t>;</a:t>
            </a:r>
          </a:p>
          <a:p>
            <a:pPr eaLnBrk="1" hangingPunct="1">
              <a:lnSpc>
                <a:spcPct val="90000"/>
              </a:lnSpc>
              <a:buFontTx/>
              <a:buNone/>
              <a:tabLst>
                <a:tab pos="574675" algn="l"/>
              </a:tabLst>
              <a:defRPr/>
            </a:pPr>
            <a:r>
              <a:rPr lang="en-US" sz="2000" dirty="0" smtClean="0"/>
              <a:t>	</a:t>
            </a:r>
            <a:r>
              <a:rPr lang="en-US" sz="2000" dirty="0" smtClean="0">
                <a:latin typeface="Courier New" pitchFamily="49" charset="0"/>
              </a:rPr>
              <a:t>for (</a:t>
            </a:r>
            <a:r>
              <a:rPr lang="en-US" sz="2000" dirty="0" err="1" smtClean="0">
                <a:latin typeface="Courier New" pitchFamily="49" charset="0"/>
              </a:rPr>
              <a:t>i</a:t>
            </a:r>
            <a:r>
              <a:rPr lang="en-US" sz="2000" dirty="0" smtClean="0">
                <a:latin typeface="Courier New" pitchFamily="49" charset="0"/>
              </a:rPr>
              <a:t> = 1</a:t>
            </a:r>
            <a:r>
              <a:rPr lang="en-US" sz="2000" dirty="0" smtClean="0"/>
              <a:t> </a:t>
            </a:r>
            <a:r>
              <a:rPr lang="en-US" sz="2000" i="1" dirty="0" smtClean="0"/>
              <a:t>to </a:t>
            </a:r>
            <a:r>
              <a:rPr lang="en-US" sz="2000" dirty="0" smtClean="0">
                <a:latin typeface="Courier New" pitchFamily="49" charset="0"/>
              </a:rPr>
              <a:t>h) </a:t>
            </a:r>
            <a:r>
              <a:rPr lang="en-US" sz="2000" i="1" dirty="0" smtClean="0"/>
              <a:t>sort </a:t>
            </a:r>
            <a:r>
              <a:rPr lang="en-US" sz="2000" i="1" dirty="0" err="1" smtClean="0"/>
              <a:t>subarray</a:t>
            </a:r>
            <a:r>
              <a:rPr lang="en-US" sz="2000" i="1" dirty="0" smtClean="0"/>
              <a:t> </a:t>
            </a:r>
            <a:r>
              <a:rPr lang="en-US" sz="2000" dirty="0" err="1" smtClean="0">
                <a:latin typeface="Courier New" pitchFamily="49" charset="0"/>
              </a:rPr>
              <a:t>data</a:t>
            </a:r>
            <a:r>
              <a:rPr lang="en-US" sz="2000" i="1" baseline="-25000" dirty="0" err="1" smtClean="0">
                <a:latin typeface="Courier New" pitchFamily="49" charset="0"/>
              </a:rPr>
              <a:t>i</a:t>
            </a:r>
            <a:r>
              <a:rPr lang="en-US" sz="2000" dirty="0" smtClean="0">
                <a:latin typeface="Courier New" pitchFamily="49" charset="0"/>
              </a:rPr>
              <a:t>;</a:t>
            </a:r>
          </a:p>
          <a:p>
            <a:pPr eaLnBrk="1" hangingPunct="1">
              <a:lnSpc>
                <a:spcPct val="90000"/>
              </a:lnSpc>
              <a:buFontTx/>
              <a:buNone/>
              <a:tabLst>
                <a:tab pos="574675" algn="l"/>
              </a:tabLst>
              <a:defRPr/>
            </a:pPr>
            <a:r>
              <a:rPr lang="en-US" sz="2000" i="1" dirty="0" smtClean="0"/>
              <a:t>sort array </a:t>
            </a:r>
            <a:r>
              <a:rPr lang="en-US" sz="2000" dirty="0" smtClean="0">
                <a:latin typeface="Courier New" pitchFamily="49" charset="0"/>
              </a:rPr>
              <a:t>data</a:t>
            </a:r>
          </a:p>
          <a:p>
            <a:pPr eaLnBrk="1" hangingPunct="1">
              <a:lnSpc>
                <a:spcPct val="90000"/>
              </a:lnSpc>
              <a:tabLst>
                <a:tab pos="574675" algn="l"/>
              </a:tabLst>
              <a:defRPr/>
            </a:pPr>
            <a:endParaRPr lang="en-US" sz="2000" dirty="0" smtClean="0"/>
          </a:p>
        </p:txBody>
      </p:sp>
      <p:sp>
        <p:nvSpPr>
          <p:cNvPr id="5" name="Rectangle 4"/>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r>
              <a:rPr lang="en-US" smtClean="0"/>
              <a:t> </a:t>
            </a:r>
            <a:fld id="{BFF206D6-3723-4FD2-A2B4-661759EE3AEF}" type="slidenum">
              <a:rPr lang="en-US" smtClean="0"/>
              <a:pPr/>
              <a:t>57</a:t>
            </a:fld>
            <a:endParaRPr lang="en-US" smtClean="0"/>
          </a:p>
        </p:txBody>
      </p:sp>
      <p:sp>
        <p:nvSpPr>
          <p:cNvPr id="59395" name="Rectangle 2"/>
          <p:cNvSpPr>
            <a:spLocks noGrp="1" noChangeArrowheads="1"/>
          </p:cNvSpPr>
          <p:nvPr>
            <p:ph type="title"/>
          </p:nvPr>
        </p:nvSpPr>
        <p:spPr/>
        <p:txBody>
          <a:bodyPr/>
          <a:lstStyle/>
          <a:p>
            <a:pPr eaLnBrk="1" hangingPunct="1"/>
            <a:r>
              <a:rPr lang="en-US" sz="4000" smtClean="0"/>
              <a:t>3- Efficient Sorting Algorithms…</a:t>
            </a:r>
          </a:p>
        </p:txBody>
      </p:sp>
      <p:sp>
        <p:nvSpPr>
          <p:cNvPr id="59396" name="Text Box 4"/>
          <p:cNvSpPr txBox="1">
            <a:spLocks noChangeArrowheads="1"/>
          </p:cNvSpPr>
          <p:nvPr/>
        </p:nvSpPr>
        <p:spPr bwMode="auto">
          <a:xfrm>
            <a:off x="0" y="1600200"/>
            <a:ext cx="2209800" cy="400050"/>
          </a:xfrm>
          <a:prstGeom prst="rect">
            <a:avLst/>
          </a:prstGeom>
          <a:noFill/>
          <a:ln w="9525">
            <a:noFill/>
            <a:miter lim="800000"/>
            <a:headEnd/>
            <a:tailEnd/>
          </a:ln>
        </p:spPr>
        <p:txBody>
          <a:bodyPr>
            <a:spAutoFit/>
          </a:bodyPr>
          <a:lstStyle/>
          <a:p>
            <a:pPr algn="ctr"/>
            <a:r>
              <a:rPr lang="en-US" sz="2000" b="1"/>
              <a:t>Implementation</a:t>
            </a:r>
          </a:p>
        </p:txBody>
      </p:sp>
      <p:pic>
        <p:nvPicPr>
          <p:cNvPr id="59397" name="Picture 6"/>
          <p:cNvPicPr>
            <a:picLocks noChangeAspect="1" noChangeArrowheads="1"/>
          </p:cNvPicPr>
          <p:nvPr/>
        </p:nvPicPr>
        <p:blipFill>
          <a:blip r:embed="rId2" cstate="print"/>
          <a:srcRect/>
          <a:stretch>
            <a:fillRect/>
          </a:stretch>
        </p:blipFill>
        <p:spPr bwMode="auto">
          <a:xfrm>
            <a:off x="2401888" y="963613"/>
            <a:ext cx="6513512" cy="5589587"/>
          </a:xfrm>
          <a:prstGeom prst="rect">
            <a:avLst/>
          </a:prstGeom>
          <a:noFill/>
          <a:ln w="9525">
            <a:noFill/>
            <a:miter lim="800000"/>
            <a:headEnd/>
            <a:tailEnd/>
          </a:ln>
        </p:spPr>
      </p:pic>
      <p:sp>
        <p:nvSpPr>
          <p:cNvPr id="11" name="Rectangle 10"/>
          <p:cNvSpPr/>
          <p:nvPr/>
        </p:nvSpPr>
        <p:spPr>
          <a:xfrm>
            <a:off x="0" y="10668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715962"/>
          </a:xfrm>
        </p:spPr>
        <p:txBody>
          <a:bodyPr/>
          <a:lstStyle/>
          <a:p>
            <a:r>
              <a:rPr lang="en-US" smtClean="0"/>
              <a:t>3- Efficient Sorting Algorithms…</a:t>
            </a:r>
          </a:p>
        </p:txBody>
      </p:sp>
      <p:sp>
        <p:nvSpPr>
          <p:cNvPr id="60419" name="Content Placeholder 2"/>
          <p:cNvSpPr>
            <a:spLocks noGrp="1"/>
          </p:cNvSpPr>
          <p:nvPr>
            <p:ph idx="1"/>
          </p:nvPr>
        </p:nvSpPr>
        <p:spPr>
          <a:xfrm>
            <a:off x="457200" y="1143000"/>
            <a:ext cx="8229600" cy="4191000"/>
          </a:xfrm>
        </p:spPr>
        <p:txBody>
          <a:bodyPr/>
          <a:lstStyle/>
          <a:p>
            <a:pPr>
              <a:buFontTx/>
              <a:buNone/>
            </a:pPr>
            <a:r>
              <a:rPr lang="en-US" sz="1600" smtClean="0"/>
              <a:t>private final int radix = 10;</a:t>
            </a:r>
          </a:p>
          <a:p>
            <a:pPr>
              <a:buFontTx/>
              <a:buNone/>
            </a:pPr>
            <a:r>
              <a:rPr lang="en-US" sz="1600" smtClean="0"/>
              <a:t>private final int digits = 10;</a:t>
            </a:r>
          </a:p>
          <a:p>
            <a:pPr>
              <a:buFontTx/>
              <a:buNone/>
            </a:pPr>
            <a:r>
              <a:rPr lang="en-US" sz="1600" smtClean="0">
                <a:solidFill>
                  <a:srgbClr val="FF0000"/>
                </a:solidFill>
              </a:rPr>
              <a:t>public void radixsort(int[] data) </a:t>
            </a:r>
            <a:r>
              <a:rPr lang="en-US" sz="1600" smtClean="0"/>
              <a:t>{</a:t>
            </a:r>
          </a:p>
          <a:p>
            <a:pPr>
              <a:buFontTx/>
              <a:buNone/>
            </a:pPr>
            <a:r>
              <a:rPr lang="en-US" sz="1600" smtClean="0"/>
              <a:t>        int d, j, k, factor;</a:t>
            </a:r>
          </a:p>
          <a:p>
            <a:pPr>
              <a:buFontTx/>
              <a:buNone/>
            </a:pPr>
            <a:r>
              <a:rPr lang="en-US" sz="1600" smtClean="0"/>
              <a:t>        Queue&lt;Integer&gt;[ ] queues = new Queue[radix]; </a:t>
            </a:r>
            <a:r>
              <a:rPr lang="en-US" sz="1600" smtClean="0">
                <a:solidFill>
                  <a:srgbClr val="0070C0"/>
                </a:solidFill>
              </a:rPr>
              <a:t>// array of queues</a:t>
            </a:r>
          </a:p>
          <a:p>
            <a:pPr>
              <a:buFontTx/>
              <a:buNone/>
            </a:pPr>
            <a:r>
              <a:rPr lang="en-US" sz="1600" smtClean="0"/>
              <a:t>        for (d = 0; d &lt; radix; d++) queues[d] = new Queue&lt;Integer&gt;();</a:t>
            </a:r>
          </a:p>
          <a:p>
            <a:pPr>
              <a:buFontTx/>
              <a:buNone/>
            </a:pPr>
            <a:r>
              <a:rPr lang="en-US" sz="1600" smtClean="0"/>
              <a:t>        for (d = 1, factor = 1; d &lt;= digits; factor *= radix, d++) {</a:t>
            </a:r>
          </a:p>
          <a:p>
            <a:pPr>
              <a:buFontTx/>
              <a:buNone/>
            </a:pPr>
            <a:r>
              <a:rPr lang="en-US" sz="1600" smtClean="0">
                <a:solidFill>
                  <a:srgbClr val="0070C0"/>
                </a:solidFill>
              </a:rPr>
              <a:t>            // Move elements in array to suitable queues base on the d</a:t>
            </a:r>
            <a:r>
              <a:rPr lang="en-US" sz="1600" baseline="30000" smtClean="0">
                <a:solidFill>
                  <a:srgbClr val="0070C0"/>
                </a:solidFill>
              </a:rPr>
              <a:t>th</a:t>
            </a:r>
            <a:r>
              <a:rPr lang="en-US" sz="1600" smtClean="0">
                <a:solidFill>
                  <a:srgbClr val="0070C0"/>
                </a:solidFill>
              </a:rPr>
              <a:t> digits</a:t>
            </a:r>
          </a:p>
          <a:p>
            <a:pPr>
              <a:buFontTx/>
              <a:buNone/>
            </a:pPr>
            <a:r>
              <a:rPr lang="en-US" sz="1600" smtClean="0"/>
              <a:t>            for (j = 0; j &lt; data.length; j++) queues[(data[j] / factor) % radix].enqueue(data[j]);</a:t>
            </a:r>
          </a:p>
          <a:p>
            <a:pPr>
              <a:buFontTx/>
              <a:buNone/>
            </a:pPr>
            <a:r>
              <a:rPr lang="en-US" sz="1600" smtClean="0"/>
              <a:t>            </a:t>
            </a:r>
            <a:r>
              <a:rPr lang="en-US" sz="1600" smtClean="0">
                <a:solidFill>
                  <a:srgbClr val="0070C0"/>
                </a:solidFill>
              </a:rPr>
              <a:t> // Move values in queues to the array</a:t>
            </a:r>
            <a:endParaRPr lang="en-US" sz="1600" smtClean="0"/>
          </a:p>
          <a:p>
            <a:pPr>
              <a:buFontTx/>
              <a:buNone/>
            </a:pPr>
            <a:r>
              <a:rPr lang="en-US" sz="1600" smtClean="0"/>
              <a:t>            for (j = k = 0; j &lt; radix; j++)</a:t>
            </a:r>
          </a:p>
          <a:p>
            <a:pPr>
              <a:buFontTx/>
              <a:buNone/>
            </a:pPr>
            <a:r>
              <a:rPr lang="en-US" sz="1600" smtClean="0"/>
              <a:t>                  while (!queues[j].isEmpty())  data[k++] = queues[j].dequeue();</a:t>
            </a:r>
          </a:p>
          <a:p>
            <a:pPr>
              <a:buFontTx/>
              <a:buNone/>
            </a:pPr>
            <a:r>
              <a:rPr lang="en-US" sz="1600" smtClean="0"/>
              <a:t>        }</a:t>
            </a:r>
          </a:p>
          <a:p>
            <a:pPr>
              <a:buFontTx/>
              <a:buNone/>
            </a:pPr>
            <a:r>
              <a:rPr lang="en-US" sz="1600" smtClean="0"/>
              <a:t>    }</a:t>
            </a:r>
          </a:p>
        </p:txBody>
      </p:sp>
      <p:sp>
        <p:nvSpPr>
          <p:cNvPr id="60420" name="Slide Number Placeholder 3"/>
          <p:cNvSpPr>
            <a:spLocks noGrp="1"/>
          </p:cNvSpPr>
          <p:nvPr>
            <p:ph type="sldNum" sz="quarter" idx="10"/>
          </p:nvPr>
        </p:nvSpPr>
        <p:spPr>
          <a:noFill/>
        </p:spPr>
        <p:txBody>
          <a:bodyPr/>
          <a:lstStyle/>
          <a:p>
            <a:r>
              <a:rPr lang="en-US" smtClean="0"/>
              <a:t> </a:t>
            </a:r>
            <a:fld id="{D502E95E-0456-435E-A6EC-17D89E9CEDE6}" type="slidenum">
              <a:rPr lang="en-US" smtClean="0"/>
              <a:pPr/>
              <a:t>58</a:t>
            </a:fld>
            <a:endParaRPr lang="en-US" smtClean="0"/>
          </a:p>
        </p:txBody>
      </p:sp>
      <p:sp>
        <p:nvSpPr>
          <p:cNvPr id="5" name="Rectangle 4"/>
          <p:cNvSpPr/>
          <p:nvPr/>
        </p:nvSpPr>
        <p:spPr>
          <a:xfrm>
            <a:off x="1295400" y="5105400"/>
            <a:ext cx="6324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chemeClr val="tx1"/>
                </a:solidFill>
              </a:rPr>
              <a:t>Evaluation</a:t>
            </a:r>
          </a:p>
          <a:p>
            <a:pPr>
              <a:buFontTx/>
              <a:buChar char="-"/>
              <a:defRPr/>
            </a:pPr>
            <a:r>
              <a:rPr lang="en-US" dirty="0">
                <a:solidFill>
                  <a:schemeClr val="tx1"/>
                </a:solidFill>
              </a:rPr>
              <a:t>  Time for divide and division modulo are not appropriate.</a:t>
            </a:r>
          </a:p>
          <a:p>
            <a:pPr>
              <a:buFontTx/>
              <a:buChar char="-"/>
              <a:defRPr/>
            </a:pPr>
            <a:r>
              <a:rPr lang="en-US" dirty="0">
                <a:solidFill>
                  <a:schemeClr val="tx1"/>
                </a:solidFill>
              </a:rPr>
              <a:t> More additional space for queues</a:t>
            </a:r>
          </a:p>
          <a:p>
            <a:pPr>
              <a:buFontTx/>
              <a:buChar char="-"/>
              <a:defRPr/>
            </a:pPr>
            <a:r>
              <a:rPr lang="en-US" dirty="0">
                <a:solidFill>
                  <a:schemeClr val="tx1"/>
                </a:solidFill>
              </a:rPr>
              <a:t> Move elements: digits * 2 * O(n)</a:t>
            </a:r>
          </a:p>
        </p:txBody>
      </p:sp>
      <p:sp>
        <p:nvSpPr>
          <p:cNvPr id="6" name="Rectangle 5">
            <a:hlinkClick r:id="rId2" action="ppaction://hlinksldjump"/>
          </p:cNvPr>
          <p:cNvSpPr/>
          <p:nvPr/>
        </p:nvSpPr>
        <p:spPr>
          <a:xfrm>
            <a:off x="6172200" y="12192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Read yourself</a:t>
            </a:r>
          </a:p>
          <a:p>
            <a:pPr algn="ctr">
              <a:defRPr/>
            </a:pPr>
            <a:r>
              <a:rPr lang="en-US">
                <a:solidFill>
                  <a:srgbClr val="FF0000"/>
                </a:solidFill>
              </a:rPr>
              <a:t>Click to next part</a:t>
            </a:r>
          </a:p>
        </p:txBody>
      </p:sp>
      <p:sp>
        <p:nvSpPr>
          <p:cNvPr id="7" name="Rectangle 6"/>
          <p:cNvSpPr/>
          <p:nvPr/>
        </p:nvSpPr>
        <p:spPr>
          <a:xfrm>
            <a:off x="228600" y="3810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Radix Sort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smtClean="0"/>
              <a:t> </a:t>
            </a:r>
            <a:fld id="{3FD5ED0C-B830-4CA2-8E8F-BD8B49D8E8A2}" type="slidenum">
              <a:rPr lang="en-US" smtClean="0"/>
              <a:pPr/>
              <a:t>59</a:t>
            </a:fld>
            <a:endParaRPr lang="en-US" smtClean="0"/>
          </a:p>
        </p:txBody>
      </p:sp>
      <p:sp>
        <p:nvSpPr>
          <p:cNvPr id="61443" name="Rectangle 2"/>
          <p:cNvSpPr>
            <a:spLocks noGrp="1" noChangeArrowheads="1"/>
          </p:cNvSpPr>
          <p:nvPr>
            <p:ph type="title"/>
          </p:nvPr>
        </p:nvSpPr>
        <p:spPr/>
        <p:txBody>
          <a:bodyPr/>
          <a:lstStyle/>
          <a:p>
            <a:pPr eaLnBrk="1" hangingPunct="1"/>
            <a:r>
              <a:rPr lang="en-US" sz="4000" smtClean="0"/>
              <a:t>4- Sorting in </a:t>
            </a:r>
            <a:r>
              <a:rPr lang="en-US" sz="4000" smtClean="0">
                <a:latin typeface="Courier New" pitchFamily="49" charset="0"/>
              </a:rPr>
              <a:t>java.util</a:t>
            </a:r>
          </a:p>
        </p:txBody>
      </p:sp>
      <p:sp>
        <p:nvSpPr>
          <p:cNvPr id="61444" name="Rectangle 3"/>
          <p:cNvSpPr>
            <a:spLocks noGrp="1" noChangeArrowheads="1"/>
          </p:cNvSpPr>
          <p:nvPr>
            <p:ph type="body" idx="1"/>
          </p:nvPr>
        </p:nvSpPr>
        <p:spPr/>
        <p:txBody>
          <a:bodyPr/>
          <a:lstStyle/>
          <a:p>
            <a:pPr eaLnBrk="1" hangingPunct="1"/>
            <a:r>
              <a:rPr lang="en-US" smtClean="0"/>
              <a:t>Java provides two sets of versions of sorting methods: one for arrays (Arrays) and one for lists (Collections)</a:t>
            </a:r>
          </a:p>
          <a:p>
            <a:pPr eaLnBrk="1" hangingPunct="1"/>
            <a:r>
              <a:rPr lang="en-US" smtClean="0"/>
              <a:t>The utility class </a:t>
            </a:r>
            <a:r>
              <a:rPr lang="en-US" smtClean="0">
                <a:latin typeface="Courier New" pitchFamily="49" charset="0"/>
              </a:rPr>
              <a:t>Arrays</a:t>
            </a:r>
            <a:r>
              <a:rPr lang="en-US" smtClean="0"/>
              <a:t> includes a method for:</a:t>
            </a:r>
          </a:p>
          <a:p>
            <a:pPr lvl="1" eaLnBrk="1" hangingPunct="1"/>
            <a:r>
              <a:rPr lang="en-US" smtClean="0"/>
              <a:t>Searching arrays for elements with binary search </a:t>
            </a:r>
          </a:p>
          <a:p>
            <a:pPr lvl="1" eaLnBrk="1" hangingPunct="1"/>
            <a:r>
              <a:rPr lang="en-US" smtClean="0"/>
              <a:t>Filling arrays with a particular value</a:t>
            </a:r>
          </a:p>
          <a:p>
            <a:pPr lvl="1" eaLnBrk="1" hangingPunct="1"/>
            <a:r>
              <a:rPr lang="en-US" smtClean="0"/>
              <a:t>Converting an array into a list, and sorting methods</a:t>
            </a:r>
          </a:p>
          <a:p>
            <a:pPr eaLnBrk="1" hangingPunct="1"/>
            <a:r>
              <a:rPr lang="en-US" smtClean="0"/>
              <a:t>The sorting methods are provided for arrays with elements of all elementary types except Boolean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smtClean="0"/>
              <a:t> </a:t>
            </a:r>
            <a:fld id="{FB57C853-DBB9-4B6A-BF50-6996015CB25A}" type="slidenum">
              <a:rPr lang="en-US" smtClean="0"/>
              <a:pPr/>
              <a:t>6</a:t>
            </a:fld>
            <a:endParaRPr lang="en-US" smtClean="0"/>
          </a:p>
        </p:txBody>
      </p:sp>
      <p:sp>
        <p:nvSpPr>
          <p:cNvPr id="8195" name="Rectangle 2"/>
          <p:cNvSpPr>
            <a:spLocks noGrp="1" noChangeArrowheads="1"/>
          </p:cNvSpPr>
          <p:nvPr>
            <p:ph type="title"/>
          </p:nvPr>
        </p:nvSpPr>
        <p:spPr>
          <a:xfrm>
            <a:off x="228600" y="0"/>
            <a:ext cx="8915400" cy="639763"/>
          </a:xfrm>
        </p:spPr>
        <p:txBody>
          <a:bodyPr/>
          <a:lstStyle/>
          <a:p>
            <a:pPr eaLnBrk="1" hangingPunct="1"/>
            <a:r>
              <a:rPr lang="en-US" sz="4000" smtClean="0"/>
              <a:t>1- Elementary Sorting Algorithms…</a:t>
            </a:r>
          </a:p>
        </p:txBody>
      </p:sp>
      <p:graphicFrame>
        <p:nvGraphicFramePr>
          <p:cNvPr id="6" name="Table 5"/>
          <p:cNvGraphicFramePr>
            <a:graphicFrameLocks noGrp="1"/>
          </p:cNvGraphicFramePr>
          <p:nvPr/>
        </p:nvGraphicFramePr>
        <p:xfrm>
          <a:off x="2819400" y="11684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dirty="0" smtClean="0">
                          <a:solidFill>
                            <a:schemeClr val="tx1"/>
                          </a:solidFill>
                        </a:rPr>
                        <a:t>0</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1</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2</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3</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bg1"/>
                          </a:solidFill>
                        </a:rPr>
                        <a:t>4</a:t>
                      </a:r>
                      <a:endParaRPr lang="en-US" dirty="0">
                        <a:solidFill>
                          <a:schemeClr val="bg1"/>
                        </a:solidFill>
                      </a:endParaRPr>
                    </a:p>
                  </a:txBody>
                  <a:tcPr>
                    <a:solidFill>
                      <a:srgbClr val="008000"/>
                    </a:solidFill>
                  </a:tcPr>
                </a:tc>
                <a:tc>
                  <a:txBody>
                    <a:bodyPr/>
                    <a:lstStyle/>
                    <a:p>
                      <a:r>
                        <a:rPr lang="en-US" dirty="0" smtClean="0">
                          <a:solidFill>
                            <a:schemeClr val="tx1"/>
                          </a:solidFill>
                        </a:rPr>
                        <a:t>5</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6</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7</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8</a:t>
                      </a:r>
                      <a:endParaRPr lang="en-US" dirty="0">
                        <a:solidFill>
                          <a:schemeClr val="tx1"/>
                        </a:solidFill>
                      </a:endParaRPr>
                    </a:p>
                  </a:txBody>
                  <a:tcPr>
                    <a:solidFill>
                      <a:schemeClr val="bg2">
                        <a:lumMod val="20000"/>
                        <a:lumOff val="80000"/>
                      </a:schemeClr>
                    </a:solidFill>
                  </a:tcPr>
                </a:tc>
              </a:tr>
              <a:tr h="370840">
                <a:tc>
                  <a:txBody>
                    <a:bodyPr/>
                    <a:lstStyle/>
                    <a:p>
                      <a:pPr algn="ctr"/>
                      <a:r>
                        <a:rPr lang="en-US" b="1" dirty="0" smtClean="0">
                          <a:solidFill>
                            <a:srgbClr val="0000CC"/>
                          </a:solidFill>
                        </a:rPr>
                        <a:t>4</a:t>
                      </a:r>
                      <a:endParaRPr lang="en-US" b="1" dirty="0">
                        <a:solidFill>
                          <a:srgbClr val="0000CC"/>
                        </a:solidFill>
                      </a:endParaRPr>
                    </a:p>
                  </a:txBody>
                  <a:tcPr/>
                </a:tc>
                <a:tc>
                  <a:txBody>
                    <a:bodyPr/>
                    <a:lstStyle/>
                    <a:p>
                      <a:pPr algn="ctr"/>
                      <a:r>
                        <a:rPr lang="en-US" b="1" dirty="0" smtClean="0">
                          <a:solidFill>
                            <a:srgbClr val="0000CC"/>
                          </a:solidFill>
                        </a:rPr>
                        <a:t>3</a:t>
                      </a:r>
                      <a:endParaRPr lang="en-US" b="1" dirty="0">
                        <a:solidFill>
                          <a:srgbClr val="0000CC"/>
                        </a:solidFill>
                      </a:endParaRPr>
                    </a:p>
                  </a:txBody>
                  <a:tcPr/>
                </a:tc>
                <a:tc>
                  <a:txBody>
                    <a:bodyPr/>
                    <a:lstStyle/>
                    <a:p>
                      <a:pPr algn="ctr"/>
                      <a:r>
                        <a:rPr lang="en-US" b="1" dirty="0" smtClean="0">
                          <a:solidFill>
                            <a:srgbClr val="0000CC"/>
                          </a:solidFill>
                        </a:rPr>
                        <a:t>7</a:t>
                      </a:r>
                      <a:endParaRPr lang="en-US" b="1" dirty="0">
                        <a:solidFill>
                          <a:srgbClr val="0000CC"/>
                        </a:solidFill>
                      </a:endParaRPr>
                    </a:p>
                  </a:txBody>
                  <a:tcPr/>
                </a:tc>
                <a:tc>
                  <a:txBody>
                    <a:bodyPr/>
                    <a:lstStyle/>
                    <a:p>
                      <a:pPr algn="ctr"/>
                      <a:r>
                        <a:rPr lang="en-US" b="1" dirty="0" smtClean="0">
                          <a:solidFill>
                            <a:srgbClr val="0000CC"/>
                          </a:solidFill>
                        </a:rPr>
                        <a:t>5</a:t>
                      </a:r>
                      <a:endParaRPr lang="en-US" b="1" dirty="0">
                        <a:solidFill>
                          <a:srgbClr val="0000CC"/>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0000CC"/>
                          </a:solidFill>
                        </a:rPr>
                        <a:t>6</a:t>
                      </a:r>
                      <a:endParaRPr lang="en-US" b="1" dirty="0">
                        <a:solidFill>
                          <a:srgbClr val="0000CC"/>
                        </a:solidFill>
                      </a:endParaRPr>
                    </a:p>
                  </a:txBody>
                  <a:tcPr/>
                </a:tc>
                <a:tc>
                  <a:txBody>
                    <a:bodyPr/>
                    <a:lstStyle/>
                    <a:p>
                      <a:pPr algn="ctr"/>
                      <a:r>
                        <a:rPr lang="en-US" b="1" dirty="0" smtClean="0">
                          <a:solidFill>
                            <a:srgbClr val="0000CC"/>
                          </a:solidFill>
                        </a:rPr>
                        <a:t>8</a:t>
                      </a:r>
                      <a:endParaRPr lang="en-US" b="1" dirty="0">
                        <a:solidFill>
                          <a:srgbClr val="0000CC"/>
                        </a:solidFill>
                      </a:endParaRPr>
                    </a:p>
                  </a:txBody>
                  <a:tcPr/>
                </a:tc>
                <a:tc>
                  <a:txBody>
                    <a:bodyPr/>
                    <a:lstStyle/>
                    <a:p>
                      <a:pPr algn="ctr"/>
                      <a:r>
                        <a:rPr lang="en-US" b="1" dirty="0" smtClean="0">
                          <a:solidFill>
                            <a:srgbClr val="0000CC"/>
                          </a:solidFill>
                        </a:rPr>
                        <a:t>9</a:t>
                      </a:r>
                      <a:endParaRPr lang="en-US" b="1" dirty="0">
                        <a:solidFill>
                          <a:srgbClr val="0000CC"/>
                        </a:solidFill>
                      </a:endParaRPr>
                    </a:p>
                  </a:txBody>
                  <a:tcPr/>
                </a:tc>
                <a:tc>
                  <a:txBody>
                    <a:bodyPr/>
                    <a:lstStyle/>
                    <a:p>
                      <a:pPr algn="ctr"/>
                      <a:r>
                        <a:rPr lang="en-US" b="1" dirty="0" smtClean="0">
                          <a:solidFill>
                            <a:srgbClr val="0000CC"/>
                          </a:solidFill>
                        </a:rPr>
                        <a:t>2</a:t>
                      </a:r>
                      <a:endParaRPr lang="en-US" b="1" dirty="0">
                        <a:solidFill>
                          <a:srgbClr val="0000CC"/>
                        </a:solidFill>
                      </a:endParaRPr>
                    </a:p>
                  </a:txBody>
                  <a:tcPr/>
                </a:tc>
              </a:tr>
            </a:tbl>
          </a:graphicData>
        </a:graphic>
      </p:graphicFrame>
      <p:graphicFrame>
        <p:nvGraphicFramePr>
          <p:cNvPr id="7" name="Table 6"/>
          <p:cNvGraphicFramePr>
            <a:graphicFrameLocks noGrp="1"/>
          </p:cNvGraphicFramePr>
          <p:nvPr/>
        </p:nvGraphicFramePr>
        <p:xfrm>
          <a:off x="2819400" y="21336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dirty="0" smtClean="0">
                          <a:solidFill>
                            <a:schemeClr val="tx1"/>
                          </a:solidFill>
                        </a:rPr>
                        <a:t>1</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3</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4</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8</a:t>
                      </a:r>
                    </a:p>
                  </a:txBody>
                  <a:tcPr>
                    <a:solidFill>
                      <a:srgbClr val="008000"/>
                    </a:solidFill>
                  </a:tcPr>
                </a:tc>
              </a:tr>
              <a:tr h="370840">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solidFill>
                            <a:srgbClr val="0000CC"/>
                          </a:solidFill>
                        </a:rPr>
                        <a:t>3</a:t>
                      </a:r>
                      <a:endParaRPr lang="en-US" b="0" dirty="0">
                        <a:solidFill>
                          <a:srgbClr val="0000CC"/>
                        </a:solidFill>
                      </a:endParaRPr>
                    </a:p>
                  </a:txBody>
                  <a:tcPr/>
                </a:tc>
                <a:tc>
                  <a:txBody>
                    <a:bodyPr/>
                    <a:lstStyle/>
                    <a:p>
                      <a:pPr algn="ctr"/>
                      <a:r>
                        <a:rPr lang="en-US" b="0" smtClean="0">
                          <a:solidFill>
                            <a:srgbClr val="0000CC"/>
                          </a:solidFill>
                        </a:rPr>
                        <a:t>7</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4</a:t>
                      </a:r>
                      <a:endParaRPr lang="en-US" b="0">
                        <a:solidFill>
                          <a:srgbClr val="0000CC"/>
                        </a:solidFill>
                      </a:endParaRPr>
                    </a:p>
                  </a:txBody>
                  <a:tcPr/>
                </a:tc>
                <a:tc>
                  <a:txBody>
                    <a:bodyPr/>
                    <a:lstStyle/>
                    <a:p>
                      <a:pPr algn="ctr"/>
                      <a:r>
                        <a:rPr lang="en-US" b="0" dirty="0" smtClean="0">
                          <a:solidFill>
                            <a:srgbClr val="0000CC"/>
                          </a:solidFill>
                        </a:rPr>
                        <a:t>6</a:t>
                      </a:r>
                      <a:endParaRPr lang="en-US" b="0" dirty="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r>
            </a:tbl>
          </a:graphicData>
        </a:graphic>
      </p:graphicFrame>
      <p:cxnSp>
        <p:nvCxnSpPr>
          <p:cNvPr id="9" name="Straight Arrow Connector 8"/>
          <p:cNvCxnSpPr/>
          <p:nvPr/>
        </p:nvCxnSpPr>
        <p:spPr>
          <a:xfrm rot="10800000" flipV="1">
            <a:off x="3352800" y="1828800"/>
            <a:ext cx="23622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00400" y="1828800"/>
            <a:ext cx="2590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2819400" y="31242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1</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3</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4</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8</a:t>
                      </a:r>
                    </a:p>
                  </a:txBody>
                  <a:tcPr>
                    <a:solidFill>
                      <a:srgbClr val="008000"/>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c>
                  <a:txBody>
                    <a:bodyPr/>
                    <a:lstStyle/>
                    <a:p>
                      <a:pPr algn="ctr"/>
                      <a:r>
                        <a:rPr lang="en-US" b="0" dirty="0" smtClean="0">
                          <a:solidFill>
                            <a:srgbClr val="0000CC"/>
                          </a:solidFill>
                        </a:rPr>
                        <a:t>7</a:t>
                      </a:r>
                      <a:endParaRPr lang="en-US" b="0" dirty="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4</a:t>
                      </a:r>
                      <a:endParaRPr lang="en-US" b="0">
                        <a:solidFill>
                          <a:srgbClr val="0000CC"/>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1" dirty="0" smtClean="0">
                          <a:solidFill>
                            <a:srgbClr val="FF0000"/>
                          </a:solidFill>
                        </a:rPr>
                        <a:t>3</a:t>
                      </a:r>
                      <a:endParaRPr lang="en-US" b="1" dirty="0">
                        <a:solidFill>
                          <a:srgbClr val="FF0000"/>
                        </a:solidFill>
                      </a:endParaRPr>
                    </a:p>
                  </a:txBody>
                  <a:tcPr/>
                </a:tc>
              </a:tr>
            </a:tbl>
          </a:graphicData>
        </a:graphic>
      </p:graphicFrame>
      <p:cxnSp>
        <p:nvCxnSpPr>
          <p:cNvPr id="15" name="Straight Connector 14"/>
          <p:cNvCxnSpPr/>
          <p:nvPr/>
        </p:nvCxnSpPr>
        <p:spPr>
          <a:xfrm>
            <a:off x="2895600" y="1066800"/>
            <a:ext cx="6019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2057400"/>
            <a:ext cx="54102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2819400" y="4059238"/>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1</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dirty="0" smtClean="0">
                          <a:solidFill>
                            <a:schemeClr val="tx1"/>
                          </a:solidFill>
                        </a:rPr>
                        <a:t>3</a:t>
                      </a:r>
                      <a:endParaRPr lang="en-US" b="1" dirty="0">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4</a:t>
                      </a:r>
                    </a:p>
                  </a:txBody>
                  <a:tcPr>
                    <a:solidFill>
                      <a:srgbClr val="008000"/>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8</a:t>
                      </a:r>
                      <a:endParaRPr lang="en-US" b="1">
                        <a:solidFill>
                          <a:schemeClr val="tx1"/>
                        </a:solidFill>
                      </a:endParaRPr>
                    </a:p>
                  </a:txBody>
                  <a:tcPr>
                    <a:solidFill>
                      <a:schemeClr val="bg2">
                        <a:lumMod val="20000"/>
                        <a:lumOff val="80000"/>
                      </a:schemeClr>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smtClean="0">
                          <a:solidFill>
                            <a:srgbClr val="FF0000"/>
                          </a:solidFill>
                        </a:rPr>
                        <a:t>2</a:t>
                      </a:r>
                      <a:endParaRPr lang="en-US" b="1">
                        <a:solidFill>
                          <a:srgbClr val="FF0000"/>
                        </a:solidFill>
                      </a:endParaRPr>
                    </a:p>
                  </a:txBody>
                  <a:tcPr/>
                </a:tc>
                <a:tc>
                  <a:txBody>
                    <a:bodyPr/>
                    <a:lstStyle/>
                    <a:p>
                      <a:pPr algn="ctr"/>
                      <a:r>
                        <a:rPr lang="en-US" b="1" smtClean="0">
                          <a:solidFill>
                            <a:srgbClr val="FF0000"/>
                          </a:solidFill>
                        </a:rPr>
                        <a:t>3</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1" smtClean="0">
                          <a:solidFill>
                            <a:srgbClr val="FF0000"/>
                          </a:solidFill>
                        </a:rPr>
                        <a:t>4</a:t>
                      </a:r>
                      <a:endParaRPr lang="en-US" b="1">
                        <a:solidFill>
                          <a:srgbClr val="FF0000"/>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0" dirty="0" smtClean="0">
                          <a:solidFill>
                            <a:srgbClr val="0000CC"/>
                          </a:solidFill>
                        </a:rPr>
                        <a:t>7</a:t>
                      </a:r>
                      <a:endParaRPr lang="en-US" b="0" dirty="0">
                        <a:solidFill>
                          <a:srgbClr val="0000CC"/>
                        </a:solidFill>
                      </a:endParaRPr>
                    </a:p>
                  </a:txBody>
                  <a:tcPr/>
                </a:tc>
              </a:tr>
            </a:tbl>
          </a:graphicData>
        </a:graphic>
      </p:graphicFrame>
      <p:cxnSp>
        <p:nvCxnSpPr>
          <p:cNvPr id="23" name="Straight Connector 22"/>
          <p:cNvCxnSpPr/>
          <p:nvPr/>
        </p:nvCxnSpPr>
        <p:spPr>
          <a:xfrm>
            <a:off x="4191000" y="3124200"/>
            <a:ext cx="47244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038600"/>
            <a:ext cx="40386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nvGraphicFramePr>
        <p:xfrm>
          <a:off x="2819400" y="49530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0" dirty="0" smtClean="0">
                          <a:solidFill>
                            <a:schemeClr val="tx1"/>
                          </a:solidFill>
                        </a:rPr>
                        <a:t>0</a:t>
                      </a:r>
                      <a:endParaRPr lang="en-US" b="0" dirty="0">
                        <a:solidFill>
                          <a:schemeClr val="tx1"/>
                        </a:solidFill>
                      </a:endParaRPr>
                    </a:p>
                  </a:txBody>
                  <a:tcPr>
                    <a:solidFill>
                      <a:schemeClr val="bg2">
                        <a:lumMod val="20000"/>
                        <a:lumOff val="80000"/>
                      </a:schemeClr>
                    </a:solidFill>
                  </a:tcPr>
                </a:tc>
                <a:tc>
                  <a:txBody>
                    <a:bodyPr/>
                    <a:lstStyle/>
                    <a:p>
                      <a:r>
                        <a:rPr lang="en-US" b="0" smtClean="0">
                          <a:solidFill>
                            <a:schemeClr val="tx1"/>
                          </a:solidFill>
                        </a:rPr>
                        <a:t>1</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2</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3</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4</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5</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6</a:t>
                      </a:r>
                      <a:endParaRPr lang="en-US" b="0">
                        <a:solidFill>
                          <a:schemeClr val="tx1"/>
                        </a:solidFill>
                      </a:endParaRPr>
                    </a:p>
                  </a:txBody>
                  <a:tcPr>
                    <a:solidFill>
                      <a:schemeClr val="bg2">
                        <a:lumMod val="20000"/>
                        <a:lumOff val="80000"/>
                      </a:schemeClr>
                    </a:solidFill>
                  </a:tcPr>
                </a:tc>
                <a:tc>
                  <a:txBody>
                    <a:bodyPr/>
                    <a:lstStyle/>
                    <a:p>
                      <a:r>
                        <a:rPr lang="en-US" b="0" dirty="0" smtClean="0">
                          <a:solidFill>
                            <a:schemeClr val="tx1"/>
                          </a:solidFill>
                        </a:rPr>
                        <a:t>7</a:t>
                      </a:r>
                      <a:endParaRPr lang="en-US" b="0" dirty="0">
                        <a:solidFill>
                          <a:schemeClr val="tx1"/>
                        </a:solidFill>
                      </a:endParaRPr>
                    </a:p>
                  </a:txBody>
                  <a:tcPr>
                    <a:solidFill>
                      <a:schemeClr val="bg2">
                        <a:lumMod val="20000"/>
                        <a:lumOff val="80000"/>
                      </a:schemeClr>
                    </a:solidFill>
                  </a:tcPr>
                </a:tc>
                <a:tc>
                  <a:txBody>
                    <a:bodyPr/>
                    <a:lstStyle/>
                    <a:p>
                      <a:r>
                        <a:rPr lang="en-US" b="0" dirty="0" smtClean="0">
                          <a:solidFill>
                            <a:schemeClr val="tx1"/>
                          </a:solidFill>
                        </a:rPr>
                        <a:t>8</a:t>
                      </a:r>
                      <a:endParaRPr lang="en-US" b="0" dirty="0">
                        <a:solidFill>
                          <a:schemeClr val="tx1"/>
                        </a:solidFill>
                      </a:endParaRPr>
                    </a:p>
                  </a:txBody>
                  <a:tcPr>
                    <a:solidFill>
                      <a:schemeClr val="bg2">
                        <a:lumMod val="20000"/>
                        <a:lumOff val="80000"/>
                      </a:schemeClr>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smtClean="0">
                          <a:solidFill>
                            <a:srgbClr val="FF0000"/>
                          </a:solidFill>
                        </a:rPr>
                        <a:t>2</a:t>
                      </a:r>
                      <a:endParaRPr lang="en-US" b="1">
                        <a:solidFill>
                          <a:srgbClr val="FF0000"/>
                        </a:solidFill>
                      </a:endParaRPr>
                    </a:p>
                  </a:txBody>
                  <a:tcPr/>
                </a:tc>
                <a:tc>
                  <a:txBody>
                    <a:bodyPr/>
                    <a:lstStyle/>
                    <a:p>
                      <a:pPr algn="ctr"/>
                      <a:r>
                        <a:rPr lang="en-US" b="1" smtClean="0">
                          <a:solidFill>
                            <a:srgbClr val="FF0000"/>
                          </a:solidFill>
                        </a:rPr>
                        <a:t>3</a:t>
                      </a:r>
                      <a:endParaRPr lang="en-US" b="0">
                        <a:solidFill>
                          <a:srgbClr val="0000CC"/>
                        </a:solidFill>
                      </a:endParaRPr>
                    </a:p>
                  </a:txBody>
                  <a:tcPr/>
                </a:tc>
                <a:tc>
                  <a:txBody>
                    <a:bodyPr/>
                    <a:lstStyle/>
                    <a:p>
                      <a:pPr algn="ctr"/>
                      <a:r>
                        <a:rPr lang="en-US" b="1" smtClean="0">
                          <a:solidFill>
                            <a:srgbClr val="FF0000"/>
                          </a:solidFill>
                        </a:rPr>
                        <a:t>4</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dirty="0" smtClean="0">
                          <a:solidFill>
                            <a:srgbClr val="0000CC"/>
                          </a:solidFill>
                        </a:rPr>
                        <a:t>9</a:t>
                      </a:r>
                      <a:endParaRPr lang="en-US" b="0" dirty="0">
                        <a:solidFill>
                          <a:srgbClr val="0000CC"/>
                        </a:solidFill>
                      </a:endParaRPr>
                    </a:p>
                  </a:txBody>
                  <a:tcPr/>
                </a:tc>
                <a:tc>
                  <a:txBody>
                    <a:bodyPr/>
                    <a:lstStyle/>
                    <a:p>
                      <a:pPr algn="ctr"/>
                      <a:r>
                        <a:rPr lang="en-US" b="0" smtClean="0">
                          <a:solidFill>
                            <a:srgbClr val="0000CC"/>
                          </a:solidFill>
                        </a:rPr>
                        <a:t>7</a:t>
                      </a:r>
                      <a:endParaRPr lang="en-US" b="0">
                        <a:solidFill>
                          <a:srgbClr val="0000CC"/>
                        </a:solidFill>
                      </a:endParaRPr>
                    </a:p>
                  </a:txBody>
                  <a:tcPr/>
                </a:tc>
              </a:tr>
            </a:tbl>
          </a:graphicData>
        </a:graphic>
      </p:graphicFrame>
      <p:cxnSp>
        <p:nvCxnSpPr>
          <p:cNvPr id="29" name="Straight Connector 28"/>
          <p:cNvCxnSpPr/>
          <p:nvPr/>
        </p:nvCxnSpPr>
        <p:spPr>
          <a:xfrm>
            <a:off x="5562600" y="4953000"/>
            <a:ext cx="3352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363" name="TextBox 30"/>
          <p:cNvSpPr txBox="1">
            <a:spLocks noChangeArrowheads="1"/>
          </p:cNvSpPr>
          <p:nvPr/>
        </p:nvSpPr>
        <p:spPr bwMode="auto">
          <a:xfrm>
            <a:off x="4724400" y="5867400"/>
            <a:ext cx="1600200" cy="369888"/>
          </a:xfrm>
          <a:prstGeom prst="rect">
            <a:avLst/>
          </a:prstGeom>
          <a:noFill/>
          <a:ln w="9525">
            <a:noFill/>
            <a:miter lim="800000"/>
            <a:headEnd/>
            <a:tailEnd/>
          </a:ln>
        </p:spPr>
        <p:txBody>
          <a:bodyPr>
            <a:spAutoFit/>
          </a:bodyPr>
          <a:lstStyle/>
          <a:p>
            <a:r>
              <a:rPr lang="en-US" b="1"/>
              <a:t>Continue…</a:t>
            </a:r>
          </a:p>
        </p:txBody>
      </p:sp>
      <p:sp>
        <p:nvSpPr>
          <p:cNvPr id="8364" name="TextBox 31"/>
          <p:cNvSpPr txBox="1">
            <a:spLocks noChangeArrowheads="1"/>
          </p:cNvSpPr>
          <p:nvPr/>
        </p:nvSpPr>
        <p:spPr bwMode="auto">
          <a:xfrm>
            <a:off x="228600" y="1695450"/>
            <a:ext cx="2286000" cy="4400550"/>
          </a:xfrm>
          <a:prstGeom prst="rect">
            <a:avLst/>
          </a:prstGeom>
          <a:noFill/>
          <a:ln w="9525">
            <a:noFill/>
            <a:miter lim="800000"/>
            <a:headEnd/>
            <a:tailEnd/>
          </a:ln>
        </p:spPr>
        <p:txBody>
          <a:bodyPr>
            <a:spAutoFit/>
          </a:bodyPr>
          <a:lstStyle/>
          <a:p>
            <a:r>
              <a:rPr lang="en-US" sz="2800" b="1">
                <a:solidFill>
                  <a:srgbClr val="0000CC"/>
                </a:solidFill>
              </a:rPr>
              <a:t>Swapping the element having minimum value in each group and  the first element of the group.</a:t>
            </a:r>
          </a:p>
        </p:txBody>
      </p:sp>
      <p:sp>
        <p:nvSpPr>
          <p:cNvPr id="8365" name="TextBox 32"/>
          <p:cNvSpPr txBox="1">
            <a:spLocks noChangeArrowheads="1"/>
          </p:cNvSpPr>
          <p:nvPr/>
        </p:nvSpPr>
        <p:spPr bwMode="auto">
          <a:xfrm>
            <a:off x="7010400" y="620713"/>
            <a:ext cx="1371600" cy="369887"/>
          </a:xfrm>
          <a:prstGeom prst="rect">
            <a:avLst/>
          </a:prstGeom>
          <a:noFill/>
          <a:ln w="9525">
            <a:solidFill>
              <a:srgbClr val="008000"/>
            </a:solidFill>
            <a:miter lim="800000"/>
            <a:headEnd/>
            <a:tailEnd/>
          </a:ln>
        </p:spPr>
        <p:txBody>
          <a:bodyPr>
            <a:spAutoFit/>
          </a:bodyPr>
          <a:lstStyle/>
          <a:p>
            <a:pPr algn="ctr"/>
            <a:r>
              <a:rPr lang="en-US" b="1">
                <a:solidFill>
                  <a:srgbClr val="008000"/>
                </a:solidFill>
              </a:rPr>
              <a:t>minIndex</a:t>
            </a:r>
          </a:p>
        </p:txBody>
      </p:sp>
      <p:cxnSp>
        <p:nvCxnSpPr>
          <p:cNvPr id="35" name="Straight Arrow Connector 34"/>
          <p:cNvCxnSpPr>
            <a:stCxn id="8365" idx="1"/>
          </p:cNvCxnSpPr>
          <p:nvPr/>
        </p:nvCxnSpPr>
        <p:spPr>
          <a:xfrm rot="10800000" flipV="1">
            <a:off x="5867400" y="804863"/>
            <a:ext cx="1143000" cy="57785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Selection Sort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p>
            <a:r>
              <a:rPr lang="en-US" smtClean="0"/>
              <a:t> </a:t>
            </a:r>
            <a:fld id="{A798749C-79E1-4CEF-A2ED-A26642B58311}" type="slidenum">
              <a:rPr lang="en-US" smtClean="0"/>
              <a:pPr/>
              <a:t>60</a:t>
            </a:fld>
            <a:endParaRPr lang="en-US" smtClean="0"/>
          </a:p>
        </p:txBody>
      </p:sp>
      <p:sp>
        <p:nvSpPr>
          <p:cNvPr id="62467" name="Rectangle 2"/>
          <p:cNvSpPr>
            <a:spLocks noGrp="1" noChangeArrowheads="1"/>
          </p:cNvSpPr>
          <p:nvPr>
            <p:ph type="title"/>
          </p:nvPr>
        </p:nvSpPr>
        <p:spPr/>
        <p:txBody>
          <a:bodyPr/>
          <a:lstStyle/>
          <a:p>
            <a:pPr eaLnBrk="1" hangingPunct="1"/>
            <a:r>
              <a:rPr lang="en-US" sz="4000" smtClean="0"/>
              <a:t>4- Sorting in </a:t>
            </a:r>
            <a:r>
              <a:rPr lang="en-US" sz="4000" smtClean="0">
                <a:latin typeface="Courier New" pitchFamily="49" charset="0"/>
              </a:rPr>
              <a:t>java.util…</a:t>
            </a:r>
            <a:endParaRPr lang="en-US" sz="4000" smtClean="0"/>
          </a:p>
        </p:txBody>
      </p:sp>
      <p:sp>
        <p:nvSpPr>
          <p:cNvPr id="62468" name="Rectangle 3"/>
          <p:cNvSpPr>
            <a:spLocks noGrp="1" noChangeArrowheads="1"/>
          </p:cNvSpPr>
          <p:nvPr>
            <p:ph type="body" idx="1"/>
          </p:nvPr>
        </p:nvSpPr>
        <p:spPr/>
        <p:txBody>
          <a:bodyPr/>
          <a:lstStyle/>
          <a:p>
            <a:pPr eaLnBrk="1" hangingPunct="1"/>
            <a:r>
              <a:rPr lang="en-US" smtClean="0"/>
              <a:t>For each type of sorting method there are two versions:</a:t>
            </a:r>
          </a:p>
          <a:p>
            <a:pPr lvl="1" eaLnBrk="1" hangingPunct="1"/>
            <a:r>
              <a:rPr lang="en-US" smtClean="0"/>
              <a:t>One for sorting an entire array</a:t>
            </a:r>
          </a:p>
          <a:p>
            <a:pPr lvl="1" eaLnBrk="1" hangingPunct="1"/>
            <a:r>
              <a:rPr lang="en-US" smtClean="0"/>
              <a:t>One for sorting a subarray</a:t>
            </a:r>
            <a:br>
              <a:rPr lang="en-US" smtClean="0"/>
            </a:br>
            <a:endParaRPr lang="en-US" smtClean="0"/>
          </a:p>
          <a:p>
            <a:pPr eaLnBrk="1" hangingPunct="1">
              <a:buFontTx/>
              <a:buNone/>
            </a:pPr>
            <a:r>
              <a:rPr lang="en-US" sz="1800" smtClean="0">
                <a:latin typeface="Courier New" pitchFamily="49" charset="0"/>
              </a:rPr>
              <a:t>	public static void sort(int[] a);</a:t>
            </a:r>
          </a:p>
          <a:p>
            <a:pPr eaLnBrk="1" hangingPunct="1">
              <a:buFontTx/>
              <a:buNone/>
            </a:pPr>
            <a:r>
              <a:rPr lang="en-US" sz="1800" smtClean="0">
                <a:latin typeface="Courier New" pitchFamily="49" charset="0"/>
              </a:rPr>
              <a:t>	public static void sort(int[] a, int first, int last);</a:t>
            </a:r>
          </a:p>
          <a:p>
            <a:pPr eaLnBrk="1" hangingPunct="1">
              <a:buFontTx/>
              <a:buNone/>
            </a:pPr>
            <a:endParaRPr lang="en-US" sz="1800" smtClean="0">
              <a:latin typeface="Courier New" pitchFamily="49"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sp>
        <p:nvSpPr>
          <p:cNvPr id="63491" name="Rectangle 3"/>
          <p:cNvSpPr>
            <a:spLocks noGrp="1"/>
          </p:cNvSpPr>
          <p:nvPr>
            <p:ph type="body" idx="1"/>
          </p:nvPr>
        </p:nvSpPr>
        <p:spPr>
          <a:xfrm>
            <a:off x="457200" y="2286000"/>
            <a:ext cx="8229600" cy="3810000"/>
          </a:xfrm>
        </p:spPr>
        <p:txBody>
          <a:bodyPr/>
          <a:lstStyle/>
          <a:p>
            <a:pPr>
              <a:lnSpc>
                <a:spcPct val="90000"/>
              </a:lnSpc>
            </a:pPr>
            <a:r>
              <a:rPr lang="en-US" smtClean="0"/>
              <a:t>A comparison function, which imposes a total ordering on some collection of objects</a:t>
            </a:r>
          </a:p>
          <a:p>
            <a:pPr>
              <a:lnSpc>
                <a:spcPct val="90000"/>
              </a:lnSpc>
            </a:pPr>
            <a:endParaRPr lang="en-US" smtClean="0"/>
          </a:p>
          <a:p>
            <a:pPr>
              <a:lnSpc>
                <a:spcPct val="90000"/>
              </a:lnSpc>
            </a:pPr>
            <a:r>
              <a:rPr lang="en-US" smtClean="0">
                <a:solidFill>
                  <a:srgbClr val="0000CC"/>
                </a:solidFill>
              </a:rPr>
              <a:t>The following demonstration will show you the way to sort a list based on different criteria: A list of employees will be sorted based on </a:t>
            </a:r>
          </a:p>
          <a:p>
            <a:pPr>
              <a:lnSpc>
                <a:spcPct val="90000"/>
              </a:lnSpc>
              <a:buFontTx/>
              <a:buNone/>
            </a:pPr>
            <a:r>
              <a:rPr lang="en-US" smtClean="0">
                <a:solidFill>
                  <a:srgbClr val="0000CC"/>
                </a:solidFill>
              </a:rPr>
              <a:t>   (1) Ascending IDs</a:t>
            </a:r>
          </a:p>
          <a:p>
            <a:pPr>
              <a:lnSpc>
                <a:spcPct val="90000"/>
              </a:lnSpc>
              <a:buFontTx/>
              <a:buNone/>
            </a:pPr>
            <a:r>
              <a:rPr lang="en-US" smtClean="0">
                <a:solidFill>
                  <a:srgbClr val="0000CC"/>
                </a:solidFill>
              </a:rPr>
              <a:t>   (2) Descending salaries then ascending IDs</a:t>
            </a:r>
            <a:r>
              <a:rPr lang="en-US" smtClean="0"/>
              <a:t>.</a:t>
            </a:r>
            <a:endParaRPr lang="en-US" sz="2400" smtClean="0"/>
          </a:p>
          <a:p>
            <a:pPr>
              <a:lnSpc>
                <a:spcPct val="90000"/>
              </a:lnSpc>
              <a:buFontTx/>
              <a:buNone/>
            </a:pPr>
            <a:endParaRPr lang="en-US" smtClean="0"/>
          </a:p>
        </p:txBody>
      </p:sp>
      <p:sp>
        <p:nvSpPr>
          <p:cNvPr id="63492" name="Rectangle 4"/>
          <p:cNvSpPr>
            <a:spLocks noChangeArrowheads="1"/>
          </p:cNvSpPr>
          <p:nvPr/>
        </p:nvSpPr>
        <p:spPr bwMode="auto">
          <a:xfrm>
            <a:off x="381000" y="1671638"/>
            <a:ext cx="4038600" cy="461962"/>
          </a:xfrm>
          <a:prstGeom prst="rect">
            <a:avLst/>
          </a:prstGeom>
          <a:noFill/>
          <a:ln w="9525">
            <a:noFill/>
            <a:miter lim="800000"/>
            <a:headEnd/>
            <a:tailEnd/>
          </a:ln>
        </p:spPr>
        <p:txBody>
          <a:bodyPr>
            <a:spAutoFit/>
          </a:bodyPr>
          <a:lstStyle/>
          <a:p>
            <a:r>
              <a:rPr lang="en-US" sz="2400">
                <a:solidFill>
                  <a:srgbClr val="FF0000"/>
                </a:solidFill>
              </a:rPr>
              <a:t>The Comparator Interface</a:t>
            </a:r>
          </a:p>
        </p:txBody>
      </p:sp>
      <p:sp>
        <p:nvSpPr>
          <p:cNvPr id="63493" name="Rectangle 5"/>
          <p:cNvSpPr>
            <a:spLocks noChangeArrowheads="1"/>
          </p:cNvSpPr>
          <p:nvPr/>
        </p:nvSpPr>
        <p:spPr bwMode="auto">
          <a:xfrm>
            <a:off x="152400" y="1066800"/>
            <a:ext cx="8839200" cy="461963"/>
          </a:xfrm>
          <a:prstGeom prst="rect">
            <a:avLst/>
          </a:prstGeom>
          <a:noFill/>
          <a:ln w="9525">
            <a:noFill/>
            <a:miter lim="800000"/>
            <a:headEnd/>
            <a:tailEnd/>
          </a:ln>
        </p:spPr>
        <p:txBody>
          <a:bodyPr>
            <a:spAutoFit/>
          </a:bodyPr>
          <a:lstStyle/>
          <a:p>
            <a:r>
              <a:rPr lang="en-US" sz="2400" b="1">
                <a:solidFill>
                  <a:srgbClr val="FF0000"/>
                </a:solidFill>
              </a:rPr>
              <a:t>How to use Java library to sort your array of objects?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sz="4000" b="0" smtClean="0"/>
              <a:t> </a:t>
            </a:r>
            <a:r>
              <a:rPr lang="en-US" sz="4000" smtClean="0"/>
              <a:t> 4- Sorting in </a:t>
            </a:r>
            <a:r>
              <a:rPr lang="en-US" sz="4000" smtClean="0">
                <a:latin typeface="Courier New" pitchFamily="49" charset="0"/>
              </a:rPr>
              <a:t>java.util…</a:t>
            </a:r>
            <a:endParaRPr lang="en-US" sz="4000" smtClean="0"/>
          </a:p>
        </p:txBody>
      </p:sp>
      <p:pic>
        <p:nvPicPr>
          <p:cNvPr id="64515" name="Picture 2"/>
          <p:cNvPicPr>
            <a:picLocks noChangeAspect="1" noChangeArrowheads="1"/>
          </p:cNvPicPr>
          <p:nvPr/>
        </p:nvPicPr>
        <p:blipFill>
          <a:blip r:embed="rId2" cstate="print"/>
          <a:srcRect/>
          <a:stretch>
            <a:fillRect/>
          </a:stretch>
        </p:blipFill>
        <p:spPr bwMode="auto">
          <a:xfrm>
            <a:off x="457200" y="990600"/>
            <a:ext cx="6772275" cy="5167313"/>
          </a:xfrm>
          <a:prstGeom prst="rect">
            <a:avLst/>
          </a:prstGeom>
          <a:noFill/>
          <a:ln w="9525">
            <a:noFill/>
            <a:miter lim="800000"/>
            <a:headEnd/>
            <a:tailEnd/>
          </a:ln>
        </p:spPr>
      </p:pic>
      <p:sp>
        <p:nvSpPr>
          <p:cNvPr id="5" name="Rectangle 4"/>
          <p:cNvSpPr/>
          <p:nvPr/>
        </p:nvSpPr>
        <p:spPr>
          <a:xfrm>
            <a:off x="5791200" y="4800600"/>
            <a:ext cx="3352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rgbClr val="FF0000"/>
                </a:solidFill>
              </a:rPr>
              <a:t>Default </a:t>
            </a:r>
            <a:r>
              <a:rPr lang="en-US" sz="1600" b="1" smtClean="0">
                <a:solidFill>
                  <a:srgbClr val="FF0000"/>
                </a:solidFill>
              </a:rPr>
              <a:t>Comparision </a:t>
            </a:r>
            <a:r>
              <a:rPr lang="en-US" sz="1600" b="1" dirty="0">
                <a:solidFill>
                  <a:srgbClr val="FF0000"/>
                </a:solidFill>
              </a:rPr>
              <a:t>based on IDs (Comparable interface)</a:t>
            </a:r>
          </a:p>
        </p:txBody>
      </p:sp>
      <p:cxnSp>
        <p:nvCxnSpPr>
          <p:cNvPr id="7" name="Straight Arrow Connector 6"/>
          <p:cNvCxnSpPr>
            <a:stCxn id="5" idx="0"/>
          </p:cNvCxnSpPr>
          <p:nvPr/>
        </p:nvCxnSpPr>
        <p:spPr>
          <a:xfrm rot="16200000" flipV="1">
            <a:off x="4152900" y="1485900"/>
            <a:ext cx="3276600" cy="3352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00600" y="10668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FF0000"/>
                </a:solidFill>
              </a:rPr>
              <a:t>Java.lang is default package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pic>
        <p:nvPicPr>
          <p:cNvPr id="65539" name="Picture 2"/>
          <p:cNvPicPr>
            <a:picLocks noChangeAspect="1" noChangeArrowheads="1"/>
          </p:cNvPicPr>
          <p:nvPr/>
        </p:nvPicPr>
        <p:blipFill>
          <a:blip r:embed="rId2" cstate="print"/>
          <a:srcRect/>
          <a:stretch>
            <a:fillRect/>
          </a:stretch>
        </p:blipFill>
        <p:spPr bwMode="auto">
          <a:xfrm>
            <a:off x="152400" y="2438400"/>
            <a:ext cx="8096250" cy="3962400"/>
          </a:xfrm>
          <a:prstGeom prst="rect">
            <a:avLst/>
          </a:prstGeom>
          <a:noFill/>
          <a:ln w="9525">
            <a:noFill/>
            <a:miter lim="800000"/>
            <a:headEnd/>
            <a:tailEnd/>
          </a:ln>
        </p:spPr>
      </p:pic>
      <p:sp>
        <p:nvSpPr>
          <p:cNvPr id="65540" name="TextBox 5"/>
          <p:cNvSpPr txBox="1">
            <a:spLocks noChangeArrowheads="1"/>
          </p:cNvSpPr>
          <p:nvPr/>
        </p:nvSpPr>
        <p:spPr bwMode="auto">
          <a:xfrm>
            <a:off x="7315200" y="3094038"/>
            <a:ext cx="1600200" cy="1477962"/>
          </a:xfrm>
          <a:prstGeom prst="rect">
            <a:avLst/>
          </a:prstGeom>
          <a:solidFill>
            <a:srgbClr val="002060"/>
          </a:solidFill>
          <a:ln w="9525">
            <a:noFill/>
            <a:miter lim="800000"/>
            <a:headEnd/>
            <a:tailEnd/>
          </a:ln>
        </p:spPr>
        <p:txBody>
          <a:bodyPr>
            <a:spAutoFit/>
          </a:bodyPr>
          <a:lstStyle/>
          <a:p>
            <a:pPr algn="ctr"/>
            <a:r>
              <a:rPr lang="en-US" b="1">
                <a:solidFill>
                  <a:schemeClr val="bg1"/>
                </a:solidFill>
              </a:rPr>
              <a:t>Create an anonymous object for comparing 2 employees</a:t>
            </a:r>
          </a:p>
        </p:txBody>
      </p:sp>
      <p:sp>
        <p:nvSpPr>
          <p:cNvPr id="7" name="Rectangle 6"/>
          <p:cNvSpPr/>
          <p:nvPr/>
        </p:nvSpPr>
        <p:spPr>
          <a:xfrm>
            <a:off x="457200" y="1295400"/>
            <a:ext cx="82296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a:solidFill>
                  <a:srgbClr val="FF0000"/>
                </a:solidFill>
              </a:rPr>
              <a:t>Comparing 2 employees based on descending salaries then ascending IDs </a:t>
            </a:r>
            <a:r>
              <a:rPr lang="en-US" sz="2000" b="1">
                <a:solidFill>
                  <a:srgbClr val="FF0000"/>
                </a:solidFill>
                <a:sym typeface="Wingdings" pitchFamily="2" charset="2"/>
              </a:rPr>
              <a:t> Use the Comparator interface.</a:t>
            </a:r>
            <a:endParaRPr lang="en-US" sz="2000" b="1">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cstate="print"/>
          <a:srcRect/>
          <a:stretch>
            <a:fillRect/>
          </a:stretch>
        </p:blipFill>
        <p:spPr bwMode="auto">
          <a:xfrm>
            <a:off x="336550" y="1066800"/>
            <a:ext cx="8504238" cy="4267200"/>
          </a:xfrm>
          <a:prstGeom prst="rect">
            <a:avLst/>
          </a:prstGeom>
          <a:noFill/>
          <a:ln w="9525">
            <a:noFill/>
            <a:miter lim="800000"/>
            <a:headEnd/>
            <a:tailEnd/>
          </a:ln>
        </p:spPr>
      </p:pic>
      <p:sp>
        <p:nvSpPr>
          <p:cNvPr id="66563"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pic>
        <p:nvPicPr>
          <p:cNvPr id="66564" name="Picture 3"/>
          <p:cNvPicPr>
            <a:picLocks noChangeAspect="1" noChangeArrowheads="1"/>
          </p:cNvPicPr>
          <p:nvPr/>
        </p:nvPicPr>
        <p:blipFill>
          <a:blip r:embed="rId3" cstate="print"/>
          <a:srcRect/>
          <a:stretch>
            <a:fillRect/>
          </a:stretch>
        </p:blipFill>
        <p:spPr bwMode="auto">
          <a:xfrm>
            <a:off x="1752600" y="4953000"/>
            <a:ext cx="6127750" cy="123825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r>
              <a:rPr lang="en-US" smtClean="0"/>
              <a:t> </a:t>
            </a:r>
            <a:fld id="{FDE8CF24-0911-4E1F-A22B-3FCF103BFD72}" type="slidenum">
              <a:rPr lang="en-US" smtClean="0"/>
              <a:pPr/>
              <a:t>65</a:t>
            </a:fld>
            <a:endParaRPr lang="en-US" smtClean="0"/>
          </a:p>
        </p:txBody>
      </p:sp>
      <p:sp>
        <p:nvSpPr>
          <p:cNvPr id="67587" name="Rectangle 2"/>
          <p:cNvSpPr>
            <a:spLocks noGrp="1" noChangeArrowheads="1"/>
          </p:cNvSpPr>
          <p:nvPr>
            <p:ph type="title"/>
          </p:nvPr>
        </p:nvSpPr>
        <p:spPr/>
        <p:txBody>
          <a:bodyPr/>
          <a:lstStyle/>
          <a:p>
            <a:pPr eaLnBrk="1" hangingPunct="1"/>
            <a:r>
              <a:rPr lang="en-US" sz="4000" smtClean="0"/>
              <a:t>Summary</a:t>
            </a:r>
          </a:p>
        </p:txBody>
      </p:sp>
      <p:sp>
        <p:nvSpPr>
          <p:cNvPr id="67588" name="Rectangle 3"/>
          <p:cNvSpPr>
            <a:spLocks noGrp="1" noChangeArrowheads="1"/>
          </p:cNvSpPr>
          <p:nvPr>
            <p:ph type="body" idx="1"/>
          </p:nvPr>
        </p:nvSpPr>
        <p:spPr/>
        <p:txBody>
          <a:bodyPr/>
          <a:lstStyle/>
          <a:p>
            <a:pPr eaLnBrk="1" hangingPunct="1">
              <a:lnSpc>
                <a:spcPct val="90000"/>
              </a:lnSpc>
            </a:pPr>
            <a:r>
              <a:rPr lang="en-US" smtClean="0"/>
              <a:t>Sorting is a two step process: Choose the criteria that will be used to order data and determine how to put a set of data in order using that criterion</a:t>
            </a:r>
          </a:p>
          <a:p>
            <a:pPr eaLnBrk="1" hangingPunct="1">
              <a:lnSpc>
                <a:spcPct val="90000"/>
              </a:lnSpc>
            </a:pPr>
            <a:r>
              <a:rPr lang="en-US" smtClean="0"/>
              <a:t>An insertion sort</a:t>
            </a:r>
            <a:r>
              <a:rPr lang="en-US" i="1" smtClean="0"/>
              <a:t> </a:t>
            </a:r>
            <a:r>
              <a:rPr lang="en-US" smtClean="0"/>
              <a:t>starts by considering the two first elements of the array </a:t>
            </a:r>
            <a:r>
              <a:rPr lang="en-US" smtClean="0">
                <a:latin typeface="Courier New" pitchFamily="49" charset="0"/>
              </a:rPr>
              <a:t>data</a:t>
            </a:r>
            <a:r>
              <a:rPr lang="en-US" smtClean="0"/>
              <a:t>, which are </a:t>
            </a:r>
            <a:br>
              <a:rPr lang="en-US" smtClean="0"/>
            </a:br>
            <a:r>
              <a:rPr lang="en-US" smtClean="0">
                <a:latin typeface="Courier New" pitchFamily="49" charset="0"/>
              </a:rPr>
              <a:t>data[0]</a:t>
            </a:r>
            <a:r>
              <a:rPr lang="en-US" smtClean="0"/>
              <a:t> and </a:t>
            </a:r>
            <a:r>
              <a:rPr lang="en-US" smtClean="0">
                <a:latin typeface="Courier New" pitchFamily="49" charset="0"/>
              </a:rPr>
              <a:t>data[1]</a:t>
            </a:r>
            <a:endParaRPr lang="en-US" smtClean="0"/>
          </a:p>
          <a:p>
            <a:pPr eaLnBrk="1" hangingPunct="1">
              <a:lnSpc>
                <a:spcPct val="90000"/>
              </a:lnSpc>
            </a:pPr>
            <a:r>
              <a:rPr lang="en-US" smtClean="0"/>
              <a:t>Selection sort is an attempt to localize the exchanges of array elements by finding a misplaced element first and putting it in its final place</a:t>
            </a:r>
            <a:endParaRPr lang="en-US" b="1"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r>
              <a:rPr lang="en-US" smtClean="0"/>
              <a:t> </a:t>
            </a:r>
            <a:fld id="{3C1096CB-54C6-483F-BE52-B8101FBD5054}" type="slidenum">
              <a:rPr lang="en-US" smtClean="0"/>
              <a:pPr/>
              <a:t>66</a:t>
            </a:fld>
            <a:endParaRPr lang="en-US" smtClean="0"/>
          </a:p>
        </p:txBody>
      </p:sp>
      <p:sp>
        <p:nvSpPr>
          <p:cNvPr id="68611" name="Rectangle 2"/>
          <p:cNvSpPr>
            <a:spLocks noGrp="1" noChangeArrowheads="1"/>
          </p:cNvSpPr>
          <p:nvPr>
            <p:ph type="title"/>
          </p:nvPr>
        </p:nvSpPr>
        <p:spPr/>
        <p:txBody>
          <a:bodyPr/>
          <a:lstStyle/>
          <a:p>
            <a:pPr eaLnBrk="1" hangingPunct="1"/>
            <a:r>
              <a:rPr lang="en-US" smtClean="0"/>
              <a:t>Summary (continued)</a:t>
            </a:r>
          </a:p>
        </p:txBody>
      </p:sp>
      <p:sp>
        <p:nvSpPr>
          <p:cNvPr id="68612" name="Rectangle 3"/>
          <p:cNvSpPr>
            <a:spLocks noGrp="1" noChangeArrowheads="1"/>
          </p:cNvSpPr>
          <p:nvPr>
            <p:ph type="body" idx="1"/>
          </p:nvPr>
        </p:nvSpPr>
        <p:spPr/>
        <p:txBody>
          <a:bodyPr/>
          <a:lstStyle/>
          <a:p>
            <a:pPr eaLnBrk="1" hangingPunct="1"/>
            <a:r>
              <a:rPr lang="en-US" smtClean="0"/>
              <a:t>A decision tree is when nonterminal nodes of the tree contain conditions or queries for labels, and the leaves have all possible orderings of the array to which the algorithm is applied</a:t>
            </a:r>
          </a:p>
          <a:p>
            <a:pPr eaLnBrk="1" hangingPunct="1"/>
            <a:r>
              <a:rPr lang="en-US" smtClean="0"/>
              <a:t>Shell sort divides the original array into subarrays, sorting them separately, and then dividing them again to sort the new subarrays until the whole array is sorted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r>
              <a:rPr lang="en-US" smtClean="0"/>
              <a:t> </a:t>
            </a:r>
            <a:fld id="{AD238B98-25D7-4BDD-BF13-FCC3AAA498C6}" type="slidenum">
              <a:rPr lang="en-US" smtClean="0"/>
              <a:pPr/>
              <a:t>67</a:t>
            </a:fld>
            <a:endParaRPr lang="en-US" smtClean="0"/>
          </a:p>
        </p:txBody>
      </p:sp>
      <p:sp>
        <p:nvSpPr>
          <p:cNvPr id="69635" name="Rectangle 2"/>
          <p:cNvSpPr>
            <a:spLocks noGrp="1" noChangeArrowheads="1"/>
          </p:cNvSpPr>
          <p:nvPr>
            <p:ph type="title"/>
          </p:nvPr>
        </p:nvSpPr>
        <p:spPr/>
        <p:txBody>
          <a:bodyPr/>
          <a:lstStyle/>
          <a:p>
            <a:pPr eaLnBrk="1" hangingPunct="1"/>
            <a:r>
              <a:rPr lang="en-US" sz="4000" smtClean="0"/>
              <a:t>Summary (continued)</a:t>
            </a:r>
          </a:p>
        </p:txBody>
      </p:sp>
      <p:sp>
        <p:nvSpPr>
          <p:cNvPr id="69636" name="Rectangle 3"/>
          <p:cNvSpPr>
            <a:spLocks noGrp="1" noChangeArrowheads="1"/>
          </p:cNvSpPr>
          <p:nvPr>
            <p:ph type="body" idx="1"/>
          </p:nvPr>
        </p:nvSpPr>
        <p:spPr/>
        <p:txBody>
          <a:bodyPr/>
          <a:lstStyle/>
          <a:p>
            <a:pPr eaLnBrk="1" hangingPunct="1"/>
            <a:r>
              <a:rPr lang="en-US" smtClean="0"/>
              <a:t>Mergesort makes partitioning as simple as possible and concentrates on merging sorted halves of an array into one sorted array</a:t>
            </a:r>
          </a:p>
          <a:p>
            <a:pPr eaLnBrk="1" hangingPunct="1"/>
            <a:r>
              <a:rPr lang="en-US" smtClean="0"/>
              <a:t>Radix sort is a a technique to sort integers by proceeding right to left</a:t>
            </a:r>
          </a:p>
          <a:p>
            <a:pPr eaLnBrk="1" hangingPunct="1"/>
            <a:r>
              <a:rPr lang="en-US" smtClean="0"/>
              <a:t>Java provides two sets of versions of sorting methods: one for arrays and one for lists</a:t>
            </a:r>
          </a:p>
          <a:p>
            <a:pPr eaLnBrk="1" hangingPunct="1"/>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z="4000" smtClean="0"/>
              <a:t>Summary: Learning Outcomes</a:t>
            </a:r>
          </a:p>
        </p:txBody>
      </p:sp>
      <p:sp>
        <p:nvSpPr>
          <p:cNvPr id="70659" name="Content Placeholder 2"/>
          <p:cNvSpPr>
            <a:spLocks noGrp="1"/>
          </p:cNvSpPr>
          <p:nvPr>
            <p:ph idx="1"/>
          </p:nvPr>
        </p:nvSpPr>
        <p:spPr>
          <a:xfrm>
            <a:off x="914400" y="1219200"/>
            <a:ext cx="7848600" cy="4648200"/>
          </a:xfrm>
        </p:spPr>
        <p:txBody>
          <a:bodyPr/>
          <a:lstStyle/>
          <a:p>
            <a:pPr>
              <a:buFontTx/>
              <a:buNone/>
            </a:pPr>
            <a:r>
              <a:rPr lang="en-US" sz="2000" smtClean="0"/>
              <a:t>LO6.1  Explain the operation and performance of selection sort applying to arrays.</a:t>
            </a:r>
          </a:p>
          <a:p>
            <a:pPr>
              <a:buFontTx/>
              <a:buNone/>
            </a:pPr>
            <a:r>
              <a:rPr lang="en-US" sz="2000" smtClean="0"/>
              <a:t>LO6.2  Explain the operation and performance of insertion sort applying to arrays.</a:t>
            </a:r>
          </a:p>
          <a:p>
            <a:pPr>
              <a:buFontTx/>
              <a:buNone/>
            </a:pPr>
            <a:r>
              <a:rPr lang="en-US" sz="2000" smtClean="0"/>
              <a:t>LO6.3  Explain the operation and performance of bubble sort applying to arrays.</a:t>
            </a:r>
          </a:p>
          <a:p>
            <a:pPr>
              <a:buFontTx/>
              <a:buNone/>
            </a:pPr>
            <a:r>
              <a:rPr lang="en-US" sz="2000" smtClean="0"/>
              <a:t>LO6.4  Explain the operation and performance of quick sort applying to arrays.</a:t>
            </a:r>
          </a:p>
          <a:p>
            <a:pPr>
              <a:buFontTx/>
              <a:buNone/>
            </a:pPr>
            <a:r>
              <a:rPr lang="en-US" sz="2000" smtClean="0"/>
              <a:t>LO6.5  Explain the operation and performance of merge sort applying to arrays.</a:t>
            </a:r>
          </a:p>
          <a:p>
            <a:pPr>
              <a:buFontTx/>
              <a:buNone/>
            </a:pPr>
            <a:r>
              <a:rPr lang="en-US" sz="2000" smtClean="0"/>
              <a:t>LO6.6  Explain the operation and performance of heap sort applying to arrays.</a:t>
            </a:r>
          </a:p>
          <a:p>
            <a:pPr>
              <a:buFontTx/>
              <a:buNone/>
            </a:pPr>
            <a:r>
              <a:rPr lang="en-US" sz="2000" smtClean="0"/>
              <a:t>LO6.7  Demonstrate the operation and performance of radix sort.</a:t>
            </a:r>
          </a:p>
        </p:txBody>
      </p:sp>
      <p:sp>
        <p:nvSpPr>
          <p:cNvPr id="70660" name="Slide Number Placeholder 3"/>
          <p:cNvSpPr>
            <a:spLocks noGrp="1"/>
          </p:cNvSpPr>
          <p:nvPr>
            <p:ph type="sldNum" sz="quarter" idx="10"/>
          </p:nvPr>
        </p:nvSpPr>
        <p:spPr>
          <a:noFill/>
        </p:spPr>
        <p:txBody>
          <a:bodyPr/>
          <a:lstStyle/>
          <a:p>
            <a:r>
              <a:rPr lang="en-US" smtClean="0"/>
              <a:t> </a:t>
            </a:r>
            <a:fld id="{12D96788-31D3-4263-AE56-2AF5B432FD02}" type="slidenum">
              <a:rPr lang="en-US" smtClean="0"/>
              <a:pPr/>
              <a:t>68</a:t>
            </a:fld>
            <a:endParaRPr lang="en-US" smtClean="0"/>
          </a:p>
        </p:txBody>
      </p:sp>
      <p:sp>
        <p:nvSpPr>
          <p:cNvPr id="70661" name="TextBox 4"/>
          <p:cNvSpPr txBox="1">
            <a:spLocks noChangeArrowheads="1"/>
          </p:cNvSpPr>
          <p:nvPr/>
        </p:nvSpPr>
        <p:spPr bwMode="auto">
          <a:xfrm>
            <a:off x="609600" y="1143000"/>
            <a:ext cx="533400" cy="369888"/>
          </a:xfrm>
          <a:prstGeom prst="rect">
            <a:avLst/>
          </a:prstGeom>
          <a:noFill/>
          <a:ln w="9525">
            <a:noFill/>
            <a:miter lim="800000"/>
            <a:headEnd/>
            <a:tailEnd/>
          </a:ln>
        </p:spPr>
        <p:txBody>
          <a:bodyPr>
            <a:spAutoFit/>
          </a:bodyPr>
          <a:lstStyle/>
          <a:p>
            <a:r>
              <a:rPr lang="en-US">
                <a:sym typeface="Wingdings" pitchFamily="2" charset="2"/>
              </a:rPr>
              <a:t></a:t>
            </a:r>
            <a:endParaRPr lang="en-US"/>
          </a:p>
        </p:txBody>
      </p:sp>
      <p:sp>
        <p:nvSpPr>
          <p:cNvPr id="70662" name="TextBox 5"/>
          <p:cNvSpPr txBox="1">
            <a:spLocks noChangeArrowheads="1"/>
          </p:cNvSpPr>
          <p:nvPr/>
        </p:nvSpPr>
        <p:spPr bwMode="auto">
          <a:xfrm>
            <a:off x="533400" y="1838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3" name="TextBox 6"/>
          <p:cNvSpPr txBox="1">
            <a:spLocks noChangeArrowheads="1"/>
          </p:cNvSpPr>
          <p:nvPr/>
        </p:nvSpPr>
        <p:spPr bwMode="auto">
          <a:xfrm>
            <a:off x="533400" y="2600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4" name="TextBox 7"/>
          <p:cNvSpPr txBox="1">
            <a:spLocks noChangeArrowheads="1"/>
          </p:cNvSpPr>
          <p:nvPr/>
        </p:nvSpPr>
        <p:spPr bwMode="auto">
          <a:xfrm>
            <a:off x="533400" y="3200400"/>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5" name="TextBox 8"/>
          <p:cNvSpPr txBox="1">
            <a:spLocks noChangeArrowheads="1"/>
          </p:cNvSpPr>
          <p:nvPr/>
        </p:nvSpPr>
        <p:spPr bwMode="auto">
          <a:xfrm>
            <a:off x="533400" y="39719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6" name="TextBox 9"/>
          <p:cNvSpPr txBox="1">
            <a:spLocks noChangeArrowheads="1"/>
          </p:cNvSpPr>
          <p:nvPr/>
        </p:nvSpPr>
        <p:spPr bwMode="auto">
          <a:xfrm>
            <a:off x="533400" y="45815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7" name="TextBox 10"/>
          <p:cNvSpPr txBox="1">
            <a:spLocks noChangeArrowheads="1"/>
          </p:cNvSpPr>
          <p:nvPr/>
        </p:nvSpPr>
        <p:spPr bwMode="auto">
          <a:xfrm>
            <a:off x="533400" y="5267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12" name="Rectangle 11"/>
          <p:cNvSpPr/>
          <p:nvPr/>
        </p:nvSpPr>
        <p:spPr>
          <a:xfrm>
            <a:off x="2286000" y="57150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a:solidFill>
                  <a:srgbClr val="FF0000"/>
                </a:solidFill>
              </a:rPr>
              <a:t>Next session: Hashing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smtClean="0"/>
              <a:t> </a:t>
            </a:r>
            <a:fld id="{D141E6FB-6DCB-46AC-BC8E-DC5C5387ADA2}" type="slidenum">
              <a:rPr lang="en-US" smtClean="0"/>
              <a:pPr/>
              <a:t>7</a:t>
            </a:fld>
            <a:endParaRPr lang="en-US" smtClean="0"/>
          </a:p>
        </p:txBody>
      </p:sp>
      <p:sp>
        <p:nvSpPr>
          <p:cNvPr id="9219" name="Rectangle 2"/>
          <p:cNvSpPr>
            <a:spLocks noGrp="1" noChangeArrowheads="1"/>
          </p:cNvSpPr>
          <p:nvPr>
            <p:ph type="title"/>
          </p:nvPr>
        </p:nvSpPr>
        <p:spPr>
          <a:xfrm>
            <a:off x="228600" y="228600"/>
            <a:ext cx="8915400" cy="639763"/>
          </a:xfrm>
        </p:spPr>
        <p:txBody>
          <a:bodyPr/>
          <a:lstStyle/>
          <a:p>
            <a:pPr eaLnBrk="1" hangingPunct="1"/>
            <a:r>
              <a:rPr lang="en-US" sz="4000" smtClean="0"/>
              <a:t>1- Elementary Sorting Algorithms…</a:t>
            </a:r>
          </a:p>
        </p:txBody>
      </p:sp>
      <p:sp>
        <p:nvSpPr>
          <p:cNvPr id="9220" name="Rectangle 3"/>
          <p:cNvSpPr>
            <a:spLocks noGrp="1" noChangeArrowheads="1"/>
          </p:cNvSpPr>
          <p:nvPr>
            <p:ph type="body" idx="1"/>
          </p:nvPr>
        </p:nvSpPr>
        <p:spPr>
          <a:xfrm>
            <a:off x="304800" y="1600200"/>
            <a:ext cx="8610600" cy="1905000"/>
          </a:xfrm>
        </p:spPr>
        <p:txBody>
          <a:bodyPr/>
          <a:lstStyle/>
          <a:p>
            <a:pPr eaLnBrk="1" hangingPunct="1">
              <a:tabLst>
                <a:tab pos="404813" algn="l"/>
                <a:tab pos="862013" algn="l"/>
              </a:tabLst>
            </a:pPr>
            <a:r>
              <a:rPr lang="en-US" b="1" smtClean="0"/>
              <a:t>Selection sort</a:t>
            </a:r>
            <a:r>
              <a:rPr lang="en-US" smtClean="0"/>
              <a:t> is an attempt to localize the exchanges of array elements by finding a misplaced element first (ex: minimum value)  and putting it in its final place</a:t>
            </a:r>
            <a:r>
              <a:rPr lang="en-US" sz="1500" smtClean="0">
                <a:latin typeface="Courier New" pitchFamily="49" charset="0"/>
              </a:rPr>
              <a:t>.</a:t>
            </a:r>
          </a:p>
        </p:txBody>
      </p:sp>
      <p:sp>
        <p:nvSpPr>
          <p:cNvPr id="9221" name="Rectangle 4"/>
          <p:cNvSpPr>
            <a:spLocks noChangeArrowheads="1"/>
          </p:cNvSpPr>
          <p:nvPr/>
        </p:nvSpPr>
        <p:spPr bwMode="auto">
          <a:xfrm>
            <a:off x="152400" y="3505200"/>
            <a:ext cx="8839200" cy="2678113"/>
          </a:xfrm>
          <a:prstGeom prst="rect">
            <a:avLst/>
          </a:prstGeom>
          <a:noFill/>
          <a:ln w="9525">
            <a:noFill/>
            <a:miter lim="800000"/>
            <a:headEnd/>
            <a:tailEnd/>
          </a:ln>
        </p:spPr>
        <p:txBody>
          <a:bodyPr>
            <a:spAutoFit/>
          </a:bodyPr>
          <a:lstStyle/>
          <a:p>
            <a:pPr>
              <a:tabLst>
                <a:tab pos="404813" algn="l"/>
                <a:tab pos="862013" algn="l"/>
              </a:tabLst>
            </a:pPr>
            <a:r>
              <a:rPr lang="en-US" sz="2400" b="1">
                <a:solidFill>
                  <a:srgbClr val="FF0000"/>
                </a:solidFill>
                <a:latin typeface="Courier New" pitchFamily="49" charset="0"/>
              </a:rPr>
              <a:t>Selectionsort(a[])</a:t>
            </a:r>
            <a:r>
              <a:rPr lang="en-US" sz="2400">
                <a:latin typeface="Courier New" pitchFamily="49" charset="0"/>
              </a:rPr>
              <a:t>{</a:t>
            </a:r>
          </a:p>
          <a:p>
            <a:pPr>
              <a:tabLst>
                <a:tab pos="404813" algn="l"/>
                <a:tab pos="862013" algn="l"/>
              </a:tabLst>
            </a:pPr>
            <a:r>
              <a:rPr lang="en-US" sz="2400">
                <a:latin typeface="Courier New" pitchFamily="49" charset="0"/>
              </a:rPr>
              <a:t>   L = a.length</a:t>
            </a:r>
          </a:p>
          <a:p>
            <a:pPr>
              <a:tabLst>
                <a:tab pos="404813" algn="l"/>
                <a:tab pos="862013" algn="l"/>
              </a:tabLst>
            </a:pPr>
            <a:r>
              <a:rPr lang="en-US" sz="2400">
                <a:latin typeface="Courier New" pitchFamily="49" charset="0"/>
              </a:rPr>
              <a:t>	for i = 0 </a:t>
            </a:r>
            <a:r>
              <a:rPr lang="en-US" sz="2400" i="1"/>
              <a:t>to</a:t>
            </a:r>
            <a:r>
              <a:rPr lang="en-US" sz="2400" i="1">
                <a:latin typeface="Courier New" pitchFamily="49" charset="0"/>
              </a:rPr>
              <a:t> L-2</a:t>
            </a:r>
            <a:r>
              <a:rPr lang="en-US" sz="2400">
                <a:latin typeface="Courier New" pitchFamily="49" charset="0"/>
              </a:rPr>
              <a:t> {</a:t>
            </a:r>
          </a:p>
          <a:p>
            <a:pPr>
              <a:tabLst>
                <a:tab pos="404813" algn="l"/>
                <a:tab pos="862013" algn="l"/>
              </a:tabLst>
            </a:pPr>
            <a:r>
              <a:rPr lang="en-US" sz="2400" i="1"/>
              <a:t>			choose  the smallest element among</a:t>
            </a:r>
            <a:r>
              <a:rPr lang="en-US" sz="2400" i="1">
                <a:latin typeface="Courier New" pitchFamily="49" charset="0"/>
              </a:rPr>
              <a:t> </a:t>
            </a:r>
            <a:r>
              <a:rPr lang="en-US" sz="2400">
                <a:latin typeface="Courier New" pitchFamily="49" charset="0"/>
              </a:rPr>
              <a:t>{a[i]</a:t>
            </a:r>
            <a:r>
              <a:rPr lang="en-US" sz="2400" i="1">
                <a:latin typeface="Courier New" pitchFamily="49" charset="0"/>
              </a:rPr>
              <a:t>,</a:t>
            </a:r>
            <a:r>
              <a:rPr lang="en-US" sz="2400">
                <a:latin typeface="Courier New" pitchFamily="49" charset="0"/>
              </a:rPr>
              <a:t>a[L-1]}</a:t>
            </a:r>
          </a:p>
          <a:p>
            <a:pPr>
              <a:tabLst>
                <a:tab pos="404813" algn="l"/>
                <a:tab pos="862013" algn="l"/>
              </a:tabLst>
            </a:pPr>
            <a:r>
              <a:rPr lang="en-US" sz="2400" i="1"/>
              <a:t>			swap it with</a:t>
            </a:r>
            <a:r>
              <a:rPr lang="en-US" sz="2400" i="1">
                <a:latin typeface="Courier New" pitchFamily="49" charset="0"/>
              </a:rPr>
              <a:t> </a:t>
            </a:r>
            <a:r>
              <a:rPr lang="en-US" sz="2400">
                <a:latin typeface="Courier New" pitchFamily="49" charset="0"/>
              </a:rPr>
              <a:t>a[i];</a:t>
            </a:r>
          </a:p>
          <a:p>
            <a:pPr>
              <a:tabLst>
                <a:tab pos="404813" algn="l"/>
                <a:tab pos="862013" algn="l"/>
              </a:tabLst>
            </a:pPr>
            <a:r>
              <a:rPr lang="en-US" sz="2400">
                <a:latin typeface="Courier New" pitchFamily="49" charset="0"/>
              </a:rPr>
              <a:t>   }</a:t>
            </a:r>
          </a:p>
          <a:p>
            <a:pPr>
              <a:tabLst>
                <a:tab pos="404813" algn="l"/>
                <a:tab pos="862013" algn="l"/>
              </a:tabLst>
            </a:pPr>
            <a:r>
              <a:rPr lang="en-US" sz="2400">
                <a:latin typeface="Courier New" pitchFamily="49" charset="0"/>
              </a:rPr>
              <a:t>}</a:t>
            </a:r>
          </a:p>
        </p:txBody>
      </p:sp>
      <p:sp>
        <p:nvSpPr>
          <p:cNvPr id="6" name="Rectangle 5"/>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Selection Sort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00DFE0CC-7179-4238-A6AD-0660A5EFE9F9}" type="slidenum">
              <a:rPr lang="en-US" smtClean="0"/>
              <a:pPr/>
              <a:t>8</a:t>
            </a:fld>
            <a:endParaRPr lang="en-US" smtClean="0"/>
          </a:p>
        </p:txBody>
      </p:sp>
      <p:sp>
        <p:nvSpPr>
          <p:cNvPr id="10243" name="Rectangle 2"/>
          <p:cNvSpPr>
            <a:spLocks noGrp="1" noChangeArrowheads="1"/>
          </p:cNvSpPr>
          <p:nvPr>
            <p:ph type="title"/>
          </p:nvPr>
        </p:nvSpPr>
        <p:spPr>
          <a:xfrm>
            <a:off x="228600" y="0"/>
            <a:ext cx="8915400" cy="639763"/>
          </a:xfrm>
        </p:spPr>
        <p:txBody>
          <a:bodyPr/>
          <a:lstStyle/>
          <a:p>
            <a:pPr eaLnBrk="1" hangingPunct="1"/>
            <a:r>
              <a:rPr lang="en-US" sz="4000" smtClean="0"/>
              <a:t>1- Elementary Sorting Algorithms…</a:t>
            </a:r>
          </a:p>
        </p:txBody>
      </p:sp>
      <p:sp>
        <p:nvSpPr>
          <p:cNvPr id="50" name="Rectangle 49"/>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Selection Sort</a:t>
            </a:r>
          </a:p>
        </p:txBody>
      </p:sp>
      <p:pic>
        <p:nvPicPr>
          <p:cNvPr id="10245" name="Picture 3"/>
          <p:cNvPicPr>
            <a:picLocks noChangeAspect="1" noChangeArrowheads="1"/>
          </p:cNvPicPr>
          <p:nvPr/>
        </p:nvPicPr>
        <p:blipFill>
          <a:blip r:embed="rId2" cstate="print"/>
          <a:srcRect/>
          <a:stretch>
            <a:fillRect/>
          </a:stretch>
        </p:blipFill>
        <p:spPr bwMode="auto">
          <a:xfrm>
            <a:off x="152400" y="1828800"/>
            <a:ext cx="8839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smtClean="0"/>
              <a:t> </a:t>
            </a:r>
            <a:fld id="{B9D4737C-17EA-4AC7-9585-DB52EEBAC2E7}" type="slidenum">
              <a:rPr lang="en-US" smtClean="0"/>
              <a:pPr/>
              <a:t>9</a:t>
            </a:fld>
            <a:endParaRPr lang="en-US" smtClean="0"/>
          </a:p>
        </p:txBody>
      </p:sp>
      <p:sp>
        <p:nvSpPr>
          <p:cNvPr id="11267" name="Rectangle 2"/>
          <p:cNvSpPr>
            <a:spLocks noGrp="1" noChangeArrowheads="1"/>
          </p:cNvSpPr>
          <p:nvPr>
            <p:ph type="title"/>
          </p:nvPr>
        </p:nvSpPr>
        <p:spPr>
          <a:xfrm>
            <a:off x="152400" y="228600"/>
            <a:ext cx="8686800" cy="639763"/>
          </a:xfrm>
        </p:spPr>
        <p:txBody>
          <a:bodyPr/>
          <a:lstStyle/>
          <a:p>
            <a:pPr eaLnBrk="1" hangingPunct="1"/>
            <a:r>
              <a:rPr lang="en-US" sz="4000" smtClean="0"/>
              <a:t>1- Elementary Sorting Algorithms</a:t>
            </a:r>
          </a:p>
        </p:txBody>
      </p:sp>
      <p:pic>
        <p:nvPicPr>
          <p:cNvPr id="11268" name="Picture 6"/>
          <p:cNvPicPr>
            <a:picLocks noChangeAspect="1" noChangeArrowheads="1"/>
          </p:cNvPicPr>
          <p:nvPr/>
        </p:nvPicPr>
        <p:blipFill>
          <a:blip r:embed="rId2" cstate="print"/>
          <a:srcRect/>
          <a:stretch>
            <a:fillRect/>
          </a:stretch>
        </p:blipFill>
        <p:spPr bwMode="auto">
          <a:xfrm>
            <a:off x="0" y="1281113"/>
            <a:ext cx="9144000" cy="5119687"/>
          </a:xfrm>
          <a:prstGeom prst="rect">
            <a:avLst/>
          </a:prstGeom>
          <a:noFill/>
          <a:ln w="9525">
            <a:noFill/>
            <a:miter lim="800000"/>
            <a:headEnd/>
            <a:tailEnd/>
          </a:ln>
        </p:spPr>
      </p:pic>
      <p:sp>
        <p:nvSpPr>
          <p:cNvPr id="29" name="Rectangle 28"/>
          <p:cNvSpPr/>
          <p:nvPr/>
        </p:nvSpPr>
        <p:spPr>
          <a:xfrm>
            <a:off x="3352800" y="403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0000CC"/>
                </a:solidFill>
              </a:rPr>
              <a:t>O(n</a:t>
            </a:r>
            <a:r>
              <a:rPr lang="en-US" sz="2000" b="1" baseline="30000" dirty="0">
                <a:solidFill>
                  <a:srgbClr val="0000CC"/>
                </a:solidFill>
              </a:rPr>
              <a:t>2</a:t>
            </a:r>
            <a:r>
              <a:rPr lang="en-US" sz="2000" b="1" dirty="0">
                <a:solidFill>
                  <a:srgbClr val="0000CC"/>
                </a:solidFill>
              </a:rPr>
              <a:t>)</a:t>
            </a:r>
          </a:p>
        </p:txBody>
      </p:sp>
      <p:sp>
        <p:nvSpPr>
          <p:cNvPr id="32" name="Rectangle 31"/>
          <p:cNvSpPr/>
          <p:nvPr/>
        </p:nvSpPr>
        <p:spPr>
          <a:xfrm>
            <a:off x="-76200" y="44958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0000CC"/>
                </a:solidFill>
              </a:rPr>
              <a:t>O(n)</a:t>
            </a:r>
          </a:p>
        </p:txBody>
      </p:sp>
      <p:sp>
        <p:nvSpPr>
          <p:cNvPr id="33" name="Rectangle 32"/>
          <p:cNvSpPr/>
          <p:nvPr/>
        </p:nvSpPr>
        <p:spPr>
          <a:xfrm>
            <a:off x="457200" y="52578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0000CC"/>
                </a:solidFill>
              </a:rPr>
              <a:t>O(n)</a:t>
            </a:r>
          </a:p>
        </p:txBody>
      </p:sp>
      <p:sp>
        <p:nvSpPr>
          <p:cNvPr id="34" name="Rectangle 33"/>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Insertion Sort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4517</TotalTime>
  <Words>2647</Words>
  <Application>Microsoft Office PowerPoint</Application>
  <PresentationFormat>On-screen Show (4:3)</PresentationFormat>
  <Paragraphs>615</Paragraphs>
  <Slides>68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Default Design</vt:lpstr>
      <vt:lpstr>Equation</vt:lpstr>
      <vt:lpstr>Chapter 9: Sorting</vt:lpstr>
      <vt:lpstr>Objectives</vt:lpstr>
      <vt:lpstr>Learning Outcomes</vt:lpstr>
      <vt:lpstr>Your work</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2- Decision Trees</vt:lpstr>
      <vt:lpstr>2- Decision Trees …</vt:lpstr>
      <vt:lpstr>2- Decision Trees …</vt:lpstr>
      <vt:lpstr>2- Decision Trees …</vt:lpstr>
      <vt:lpstr>3- Efficient Sorting Algorithms</vt:lpstr>
      <vt:lpstr>Theorem 2: Master Theorem</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The IntSorterTest class</vt:lpstr>
      <vt:lpstr>The IntSorterTest class</vt:lpstr>
      <vt:lpstr>The IntSorterTest class</vt:lpstr>
      <vt:lpstr>The IntSorterTest class</vt:lpstr>
      <vt:lpstr>The IntSorterTest class</vt:lpstr>
      <vt:lpstr>The IntSorterTest class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4- Sorting in java.util</vt:lpstr>
      <vt:lpstr>4- Sorting in java.util…</vt:lpstr>
      <vt:lpstr>  4- Sorting in java.util…</vt:lpstr>
      <vt:lpstr>  4- Sorting in java.util…</vt:lpstr>
      <vt:lpstr>  4- Sorting in java.util…</vt:lpstr>
      <vt:lpstr>  4- Sorting in java.util…</vt:lpstr>
      <vt:lpstr>Summary</vt:lpstr>
      <vt:lpstr>Summary (continued)</vt:lpstr>
      <vt:lpstr>Summary (continued)</vt:lpstr>
      <vt:lpstr>Summary: Learning Outcomes</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316</cp:revision>
  <dcterms:created xsi:type="dcterms:W3CDTF">2005-09-19T23:06:59Z</dcterms:created>
  <dcterms:modified xsi:type="dcterms:W3CDTF">2021-06-28T06:01:03Z</dcterms:modified>
</cp:coreProperties>
</file>