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56" r:id="rId2"/>
    <p:sldId id="445" r:id="rId3"/>
    <p:sldId id="446" r:id="rId4"/>
    <p:sldId id="257" r:id="rId5"/>
    <p:sldId id="447" r:id="rId6"/>
    <p:sldId id="451" r:id="rId7"/>
    <p:sldId id="450" r:id="rId8"/>
    <p:sldId id="422" r:id="rId9"/>
    <p:sldId id="452" r:id="rId10"/>
    <p:sldId id="439" r:id="rId11"/>
    <p:sldId id="461" r:id="rId12"/>
    <p:sldId id="424" r:id="rId13"/>
    <p:sldId id="453" r:id="rId14"/>
    <p:sldId id="454" r:id="rId15"/>
    <p:sldId id="352" r:id="rId16"/>
    <p:sldId id="351" r:id="rId17"/>
    <p:sldId id="349" r:id="rId18"/>
    <p:sldId id="348" r:id="rId19"/>
    <p:sldId id="347" r:id="rId20"/>
    <p:sldId id="355" r:id="rId21"/>
    <p:sldId id="346" r:id="rId22"/>
    <p:sldId id="425" r:id="rId23"/>
    <p:sldId id="345" r:id="rId24"/>
    <p:sldId id="356" r:id="rId25"/>
    <p:sldId id="441" r:id="rId26"/>
    <p:sldId id="455" r:id="rId27"/>
    <p:sldId id="357" r:id="rId28"/>
    <p:sldId id="426" r:id="rId29"/>
    <p:sldId id="456" r:id="rId30"/>
    <p:sldId id="367" r:id="rId31"/>
    <p:sldId id="442" r:id="rId32"/>
    <p:sldId id="358" r:id="rId33"/>
    <p:sldId id="427" r:id="rId34"/>
    <p:sldId id="359" r:id="rId35"/>
    <p:sldId id="436" r:id="rId36"/>
    <p:sldId id="428" r:id="rId37"/>
    <p:sldId id="462" r:id="rId38"/>
    <p:sldId id="369" r:id="rId39"/>
    <p:sldId id="429" r:id="rId40"/>
    <p:sldId id="360" r:id="rId41"/>
    <p:sldId id="361" r:id="rId42"/>
    <p:sldId id="430" r:id="rId43"/>
    <p:sldId id="460" r:id="rId44"/>
    <p:sldId id="362" r:id="rId45"/>
    <p:sldId id="370" r:id="rId46"/>
    <p:sldId id="371" r:id="rId47"/>
    <p:sldId id="373" r:id="rId48"/>
    <p:sldId id="374" r:id="rId49"/>
    <p:sldId id="431" r:id="rId50"/>
    <p:sldId id="363" r:id="rId51"/>
    <p:sldId id="375" r:id="rId52"/>
    <p:sldId id="376" r:id="rId53"/>
    <p:sldId id="432" r:id="rId54"/>
    <p:sldId id="365" r:id="rId55"/>
    <p:sldId id="384" r:id="rId56"/>
    <p:sldId id="385" r:id="rId57"/>
    <p:sldId id="386" r:id="rId58"/>
    <p:sldId id="459" r:id="rId59"/>
    <p:sldId id="433" r:id="rId60"/>
    <p:sldId id="434" r:id="rId61"/>
    <p:sldId id="437" r:id="rId62"/>
    <p:sldId id="443" r:id="rId63"/>
    <p:sldId id="463" r:id="rId64"/>
    <p:sldId id="464" r:id="rId65"/>
    <p:sldId id="465" r:id="rId66"/>
    <p:sldId id="466" r:id="rId67"/>
    <p:sldId id="467" r:id="rId68"/>
    <p:sldId id="468" r:id="rId69"/>
    <p:sldId id="469" r:id="rId70"/>
    <p:sldId id="470" r:id="rId71"/>
    <p:sldId id="471" r:id="rId72"/>
    <p:sldId id="472" r:id="rId73"/>
    <p:sldId id="473" r:id="rId74"/>
    <p:sldId id="477" r:id="rId75"/>
    <p:sldId id="478" r:id="rId76"/>
    <p:sldId id="479" r:id="rId77"/>
    <p:sldId id="480" r:id="rId78"/>
    <p:sldId id="444"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009900"/>
    <a:srgbClr val="E0E0E0"/>
    <a:srgbClr val="C9C9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8" autoAdjust="0"/>
    <p:restoredTop sz="99831" autoAdjust="0"/>
  </p:normalViewPr>
  <p:slideViewPr>
    <p:cSldViewPr>
      <p:cViewPr varScale="1">
        <p:scale>
          <a:sx n="71" d="100"/>
          <a:sy n="71" d="100"/>
        </p:scale>
        <p:origin x="-49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4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559345E-B339-4D22-8C7C-4FC51D7165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2F4C50-4CC3-4DB1-84EB-A94515B972D1}" type="slidenum">
              <a:rPr lang="en-US" smtClean="0"/>
              <a:pPr/>
              <a:t>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D3B401F-204B-4AC1-8506-6548E7408F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12396F9-4FB0-497F-83F0-E59EF54A44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62F67352-5C6F-4B29-A434-B0F539BE68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a:xfrm>
            <a:off x="457200" y="914400"/>
            <a:ext cx="8229600" cy="521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xfrm>
            <a:off x="8077200" y="6477000"/>
            <a:ext cx="609600" cy="228600"/>
          </a:xfrm>
          <a:ln/>
        </p:spPr>
        <p:txBody>
          <a:bodyPr/>
          <a:lstStyle>
            <a:lvl1pPr>
              <a:defRPr/>
            </a:lvl1pPr>
          </a:lstStyle>
          <a:p>
            <a:pPr>
              <a:defRPr/>
            </a:pPr>
            <a:r>
              <a:rPr lang="en-US"/>
              <a:t> </a:t>
            </a:r>
            <a:fld id="{F39DE471-5D50-4C3F-B64C-838047D31B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C070BA4-38A1-4240-A553-366A63C957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4B48B033-72CF-4C0F-90E7-BE0EDFCF16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7D242FE4-6938-4B6D-8BE2-4C2F646BE8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76F42F9F-7902-40CA-9191-D0431CE7FF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4B700626-86AA-4D80-82D1-E34474B775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31F17135-2BCC-4898-8792-8754789BEB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F748A78C-3BBF-4C73-9B67-282B91522D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a:t>Data Structures and Algorithms in Java</a:t>
            </a:r>
          </a:p>
        </p:txBody>
      </p:sp>
      <p:sp>
        <p:nvSpPr>
          <p:cNvPr id="1033" name="Rectangle 9"/>
          <p:cNvSpPr>
            <a:spLocks noGrp="1" noChangeArrowheads="1"/>
          </p:cNvSpPr>
          <p:nvPr>
            <p:ph type="sldNum" sz="quarter" idx="4"/>
          </p:nvPr>
        </p:nvSpPr>
        <p:spPr bwMode="auto">
          <a:xfrm>
            <a:off x="8077200" y="63246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F4710BA6-72E9-4B23-BA15-AAC23E7E0C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000" b="1">
          <a:solidFill>
            <a:srgbClr val="0000CC"/>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z="4000" smtClean="0"/>
              <a:t>Chapter 10</a:t>
            </a:r>
            <a:r>
              <a:rPr lang="en-US" sz="3600" smtClean="0"/>
              <a:t/>
            </a:r>
            <a:br>
              <a:rPr lang="en-US" sz="3600" smtClean="0"/>
            </a:br>
            <a:r>
              <a:rPr lang="en-US" sz="3600" smtClean="0"/>
              <a:t/>
            </a:r>
            <a:br>
              <a:rPr lang="en-US" sz="3600" smtClean="0"/>
            </a:br>
            <a:r>
              <a:rPr lang="en-US" sz="4000" smtClean="0"/>
              <a:t>Hashing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228600" y="3886200"/>
            <a:ext cx="5486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C00000"/>
                </a:solidFill>
              </a:rPr>
              <a:t>There are </a:t>
            </a:r>
            <a:r>
              <a:rPr lang="en-US" sz="2000" dirty="0" err="1">
                <a:solidFill>
                  <a:srgbClr val="C00000"/>
                </a:solidFill>
              </a:rPr>
              <a:t>m</a:t>
            </a:r>
            <a:r>
              <a:rPr lang="en-US" sz="2000" baseline="30000" dirty="0" err="1">
                <a:solidFill>
                  <a:srgbClr val="C00000"/>
                </a:solidFill>
              </a:rPr>
              <a:t>n</a:t>
            </a:r>
            <a:r>
              <a:rPr lang="en-US" sz="2000" dirty="0">
                <a:solidFill>
                  <a:srgbClr val="C00000"/>
                </a:solidFill>
              </a:rPr>
              <a:t> functions </a:t>
            </a:r>
          </a:p>
          <a:p>
            <a:pPr>
              <a:defRPr/>
            </a:pPr>
            <a:r>
              <a:rPr lang="en-US" sz="2000" dirty="0">
                <a:solidFill>
                  <a:srgbClr val="C00000"/>
                </a:solidFill>
                <a:sym typeface="Wingdings" pitchFamily="2" charset="2"/>
              </a:rPr>
              <a:t>     </a:t>
            </a:r>
            <a:r>
              <a:rPr lang="en-US" sz="2000" b="1" dirty="0">
                <a:solidFill>
                  <a:srgbClr val="C00000"/>
                </a:solidFill>
                <a:sym typeface="Wingdings" pitchFamily="2" charset="2"/>
              </a:rPr>
              <a:t>What function should we select?</a:t>
            </a:r>
          </a:p>
          <a:p>
            <a:pPr>
              <a:defRPr/>
            </a:pPr>
            <a:r>
              <a:rPr lang="en-US" sz="2000" dirty="0">
                <a:solidFill>
                  <a:srgbClr val="002060"/>
                </a:solidFill>
                <a:sym typeface="Wingdings" pitchFamily="2" charset="2"/>
              </a:rPr>
              <a:t>m: number of needed blocks for storing items.</a:t>
            </a:r>
          </a:p>
          <a:p>
            <a:pPr>
              <a:defRPr/>
            </a:pPr>
            <a:r>
              <a:rPr lang="en-US" sz="2000" dirty="0">
                <a:solidFill>
                  <a:srgbClr val="002060"/>
                </a:solidFill>
                <a:sym typeface="Wingdings" pitchFamily="2" charset="2"/>
              </a:rPr>
              <a:t>A key can be any value in the set of keys</a:t>
            </a:r>
          </a:p>
          <a:p>
            <a:pPr>
              <a:defRPr/>
            </a:pPr>
            <a:r>
              <a:rPr lang="en-US" sz="2000" dirty="0">
                <a:solidFill>
                  <a:srgbClr val="002060"/>
                </a:solidFill>
                <a:sym typeface="Wingdings" pitchFamily="2" charset="2"/>
              </a:rPr>
              <a:t> There is a situation in which some keys are mapped to one index? </a:t>
            </a:r>
            <a:r>
              <a:rPr lang="en-US" sz="2000" b="1" dirty="0">
                <a:solidFill>
                  <a:srgbClr val="002060"/>
                </a:solidFill>
                <a:sym typeface="Wingdings" pitchFamily="2" charset="2"/>
              </a:rPr>
              <a:t>How to resolve this collision?</a:t>
            </a:r>
          </a:p>
          <a:p>
            <a:pPr>
              <a:defRPr/>
            </a:pPr>
            <a:endParaRPr lang="en-US" sz="2000" dirty="0">
              <a:solidFill>
                <a:schemeClr val="tx1"/>
              </a:solidFill>
            </a:endParaRPr>
          </a:p>
        </p:txBody>
      </p:sp>
      <p:sp>
        <p:nvSpPr>
          <p:cNvPr id="5123" name="Title 1"/>
          <p:cNvSpPr>
            <a:spLocks noGrp="1"/>
          </p:cNvSpPr>
          <p:nvPr>
            <p:ph type="title"/>
          </p:nvPr>
        </p:nvSpPr>
        <p:spPr>
          <a:xfrm>
            <a:off x="457200" y="274638"/>
            <a:ext cx="8229600" cy="639762"/>
          </a:xfrm>
        </p:spPr>
        <p:txBody>
          <a:bodyPr/>
          <a:lstStyle/>
          <a:p>
            <a:pPr eaLnBrk="1" hangingPunct="1"/>
            <a:r>
              <a:rPr lang="en-US" smtClean="0"/>
              <a:t>1- Basic of Hashing…</a:t>
            </a:r>
          </a:p>
        </p:txBody>
      </p:sp>
      <p:sp>
        <p:nvSpPr>
          <p:cNvPr id="3" name="Content Placeholder 2"/>
          <p:cNvSpPr>
            <a:spLocks noGrp="1"/>
          </p:cNvSpPr>
          <p:nvPr>
            <p:ph idx="1"/>
          </p:nvPr>
        </p:nvSpPr>
        <p:spPr>
          <a:xfrm>
            <a:off x="2133600" y="1600200"/>
            <a:ext cx="1371600" cy="2209800"/>
          </a:xfrm>
          <a:ln>
            <a:solidFill>
              <a:schemeClr val="accent1">
                <a:lumMod val="50000"/>
              </a:schemeClr>
            </a:solidFill>
          </a:ln>
        </p:spPr>
        <p:txBody>
          <a:bodyPr/>
          <a:lstStyle/>
          <a:p>
            <a:pPr eaLnBrk="1" hangingPunct="1">
              <a:buFontTx/>
              <a:buNone/>
              <a:defRPr/>
            </a:pPr>
            <a:r>
              <a:rPr lang="en-US" sz="2400" dirty="0" smtClean="0"/>
              <a:t>K1, val1</a:t>
            </a:r>
          </a:p>
          <a:p>
            <a:pPr eaLnBrk="1" hangingPunct="1">
              <a:buFontTx/>
              <a:buNone/>
              <a:defRPr/>
            </a:pPr>
            <a:r>
              <a:rPr lang="en-US" sz="2400" dirty="0" smtClean="0"/>
              <a:t>K2, val2</a:t>
            </a:r>
          </a:p>
          <a:p>
            <a:pPr eaLnBrk="1" hangingPunct="1">
              <a:buFontTx/>
              <a:buNone/>
              <a:defRPr/>
            </a:pPr>
            <a:r>
              <a:rPr lang="en-US" sz="2400" dirty="0" smtClean="0"/>
              <a:t>K3, val3</a:t>
            </a:r>
          </a:p>
          <a:p>
            <a:pPr eaLnBrk="1" hangingPunct="1">
              <a:buFontTx/>
              <a:buNone/>
              <a:defRPr/>
            </a:pPr>
            <a:r>
              <a:rPr lang="en-US" sz="2400" dirty="0" smtClean="0"/>
              <a:t>…</a:t>
            </a:r>
          </a:p>
          <a:p>
            <a:pPr eaLnBrk="1" hangingPunct="1">
              <a:buFontTx/>
              <a:buNone/>
              <a:defRPr/>
            </a:pPr>
            <a:r>
              <a:rPr lang="en-US" sz="2400" dirty="0" err="1" smtClean="0"/>
              <a:t>Kn</a:t>
            </a:r>
            <a:r>
              <a:rPr lang="en-US" sz="2400" dirty="0" smtClean="0"/>
              <a:t>, </a:t>
            </a:r>
            <a:r>
              <a:rPr lang="en-US" sz="2400" dirty="0" err="1" smtClean="0"/>
              <a:t>valn</a:t>
            </a:r>
            <a:endParaRPr lang="en-US" sz="2400" dirty="0" smtClean="0"/>
          </a:p>
        </p:txBody>
      </p:sp>
      <p:sp>
        <p:nvSpPr>
          <p:cNvPr id="5125" name="Slide Number Placeholder 3"/>
          <p:cNvSpPr>
            <a:spLocks noGrp="1"/>
          </p:cNvSpPr>
          <p:nvPr>
            <p:ph type="sldNum" sz="quarter" idx="10"/>
          </p:nvPr>
        </p:nvSpPr>
        <p:spPr>
          <a:noFill/>
        </p:spPr>
        <p:txBody>
          <a:bodyPr/>
          <a:lstStyle/>
          <a:p>
            <a:r>
              <a:rPr lang="en-US" smtClean="0"/>
              <a:t> </a:t>
            </a:r>
            <a:fld id="{DFBB163E-9C3B-47D1-84BE-5F9F9B2D6E34}" type="slidenum">
              <a:rPr lang="en-US" smtClean="0"/>
              <a:pPr/>
              <a:t>10</a:t>
            </a:fld>
            <a:endParaRPr lang="en-US" smtClean="0"/>
          </a:p>
        </p:txBody>
      </p:sp>
      <p:sp>
        <p:nvSpPr>
          <p:cNvPr id="5" name="Rectangle 4"/>
          <p:cNvSpPr/>
          <p:nvPr/>
        </p:nvSpPr>
        <p:spPr>
          <a:xfrm>
            <a:off x="6934200" y="1600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133600" y="1143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Data</a:t>
            </a:r>
          </a:p>
        </p:txBody>
      </p:sp>
      <p:sp>
        <p:nvSpPr>
          <p:cNvPr id="7" name="Rectangle 6"/>
          <p:cNvSpPr/>
          <p:nvPr/>
        </p:nvSpPr>
        <p:spPr>
          <a:xfrm>
            <a:off x="7086600" y="1143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Storage</a:t>
            </a:r>
          </a:p>
        </p:txBody>
      </p:sp>
      <p:sp>
        <p:nvSpPr>
          <p:cNvPr id="8" name="Rectangle 7"/>
          <p:cNvSpPr/>
          <p:nvPr/>
        </p:nvSpPr>
        <p:spPr>
          <a:xfrm>
            <a:off x="6248400" y="1600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a:t>
            </a:r>
          </a:p>
        </p:txBody>
      </p:sp>
      <p:sp>
        <p:nvSpPr>
          <p:cNvPr id="9" name="Rectangle 8"/>
          <p:cNvSpPr/>
          <p:nvPr/>
        </p:nvSpPr>
        <p:spPr>
          <a:xfrm>
            <a:off x="69342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248400" y="1905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11" name="Rectangle 10"/>
          <p:cNvSpPr/>
          <p:nvPr/>
        </p:nvSpPr>
        <p:spPr>
          <a:xfrm>
            <a:off x="6934200" y="2209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6248400" y="2209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2</a:t>
            </a:r>
          </a:p>
        </p:txBody>
      </p:sp>
      <p:sp>
        <p:nvSpPr>
          <p:cNvPr id="13" name="Rectangle 12"/>
          <p:cNvSpPr/>
          <p:nvPr/>
        </p:nvSpPr>
        <p:spPr>
          <a:xfrm>
            <a:off x="6934200" y="2514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6248400" y="2514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5" name="Rectangle 14"/>
          <p:cNvSpPr/>
          <p:nvPr/>
        </p:nvSpPr>
        <p:spPr>
          <a:xfrm>
            <a:off x="6934200" y="2819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6248400" y="2819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7" name="Rectangle 16"/>
          <p:cNvSpPr/>
          <p:nvPr/>
        </p:nvSpPr>
        <p:spPr>
          <a:xfrm>
            <a:off x="6934200" y="3124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6248400" y="3124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sp>
        <p:nvSpPr>
          <p:cNvPr id="19" name="Rectangle 18"/>
          <p:cNvSpPr/>
          <p:nvPr/>
        </p:nvSpPr>
        <p:spPr>
          <a:xfrm>
            <a:off x="6934200" y="3429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6248400" y="3429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6</a:t>
            </a:r>
          </a:p>
        </p:txBody>
      </p:sp>
      <p:sp>
        <p:nvSpPr>
          <p:cNvPr id="21" name="Rectangle 20"/>
          <p:cNvSpPr/>
          <p:nvPr/>
        </p:nvSpPr>
        <p:spPr>
          <a:xfrm>
            <a:off x="6934200" y="3733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6248400" y="3733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a:t>
            </a:r>
          </a:p>
        </p:txBody>
      </p:sp>
      <p:sp>
        <p:nvSpPr>
          <p:cNvPr id="23" name="Rectangle 22"/>
          <p:cNvSpPr/>
          <p:nvPr/>
        </p:nvSpPr>
        <p:spPr>
          <a:xfrm>
            <a:off x="6934200" y="4038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248400" y="4038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5" name="Rectangle 24"/>
          <p:cNvSpPr/>
          <p:nvPr/>
        </p:nvSpPr>
        <p:spPr>
          <a:xfrm>
            <a:off x="6934200" y="4343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248400" y="4343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7" name="Rectangle 26"/>
          <p:cNvSpPr/>
          <p:nvPr/>
        </p:nvSpPr>
        <p:spPr>
          <a:xfrm>
            <a:off x="6934200" y="4648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6248400" y="4648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9" name="Rectangle 28"/>
          <p:cNvSpPr/>
          <p:nvPr/>
        </p:nvSpPr>
        <p:spPr>
          <a:xfrm>
            <a:off x="6934200" y="4953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6248400" y="4953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31" name="Rectangle 30"/>
          <p:cNvSpPr/>
          <p:nvPr/>
        </p:nvSpPr>
        <p:spPr>
          <a:xfrm>
            <a:off x="6934200" y="5257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6096000" y="52578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m-1</a:t>
            </a:r>
          </a:p>
        </p:txBody>
      </p:sp>
      <p:cxnSp>
        <p:nvCxnSpPr>
          <p:cNvPr id="34" name="Straight Arrow Connector 33"/>
          <p:cNvCxnSpPr/>
          <p:nvPr/>
        </p:nvCxnSpPr>
        <p:spPr>
          <a:xfrm>
            <a:off x="3276600" y="1828800"/>
            <a:ext cx="3962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6000" y="1143000"/>
            <a:ext cx="762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index</a:t>
            </a:r>
          </a:p>
        </p:txBody>
      </p:sp>
      <p:cxnSp>
        <p:nvCxnSpPr>
          <p:cNvPr id="37" name="Straight Arrow Connector 36"/>
          <p:cNvCxnSpPr/>
          <p:nvPr/>
        </p:nvCxnSpPr>
        <p:spPr>
          <a:xfrm flipV="1">
            <a:off x="3352800" y="17526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352800" y="2743200"/>
            <a:ext cx="3886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114800" y="22860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Hash function </a:t>
            </a:r>
          </a:p>
          <a:p>
            <a:pPr>
              <a:defRPr/>
            </a:pPr>
            <a:r>
              <a:rPr lang="en-US" dirty="0">
                <a:solidFill>
                  <a:schemeClr val="tx1"/>
                </a:solidFill>
              </a:rPr>
              <a:t>h:  Key </a:t>
            </a:r>
            <a:r>
              <a:rPr lang="en-US" dirty="0">
                <a:solidFill>
                  <a:schemeClr val="tx1"/>
                </a:solidFill>
                <a:sym typeface="Wingdings" pitchFamily="2" charset="2"/>
              </a:rPr>
              <a:t> index</a:t>
            </a:r>
            <a:r>
              <a:rPr lang="en-US" dirty="0">
                <a:solidFill>
                  <a:schemeClr val="tx1"/>
                </a:solidFill>
              </a:rPr>
              <a:t> </a:t>
            </a:r>
          </a:p>
          <a:p>
            <a:pPr>
              <a:defRPr/>
            </a:pPr>
            <a:r>
              <a:rPr lang="en-US" dirty="0">
                <a:solidFill>
                  <a:schemeClr val="tx1"/>
                </a:solidFill>
                <a:sym typeface="Wingdings" pitchFamily="2" charset="2"/>
              </a:rPr>
              <a:t> </a:t>
            </a:r>
            <a:r>
              <a:rPr lang="en-US" dirty="0">
                <a:solidFill>
                  <a:schemeClr val="tx1"/>
                </a:solidFill>
              </a:rPr>
              <a:t>Search: O(1)</a:t>
            </a:r>
          </a:p>
        </p:txBody>
      </p:sp>
      <p:cxnSp>
        <p:nvCxnSpPr>
          <p:cNvPr id="42" name="Straight Arrow Connector 41"/>
          <p:cNvCxnSpPr/>
          <p:nvPr/>
        </p:nvCxnSpPr>
        <p:spPr>
          <a:xfrm flipV="1">
            <a:off x="3352800" y="29718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352800" y="3352800"/>
            <a:ext cx="38100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r>
              <a:rPr lang="en-US" smtClean="0"/>
              <a:t> </a:t>
            </a:r>
            <a:fld id="{413E58E3-6A3D-4020-B71E-2579E0ED20B6}" type="slidenum">
              <a:rPr lang="en-US" smtClean="0"/>
              <a:pPr/>
              <a:t>11</a:t>
            </a:fld>
            <a:endParaRPr lang="en-US" smtClean="0"/>
          </a:p>
        </p:txBody>
      </p:sp>
      <p:sp>
        <p:nvSpPr>
          <p:cNvPr id="7171" name="Rectangle 2"/>
          <p:cNvSpPr>
            <a:spLocks noGrp="1" noChangeArrowheads="1"/>
          </p:cNvSpPr>
          <p:nvPr>
            <p:ph type="title"/>
          </p:nvPr>
        </p:nvSpPr>
        <p:spPr>
          <a:xfrm>
            <a:off x="457200" y="76200"/>
            <a:ext cx="8229600" cy="838200"/>
          </a:xfrm>
        </p:spPr>
        <p:txBody>
          <a:bodyPr/>
          <a:lstStyle/>
          <a:p>
            <a:r>
              <a:rPr lang="en-US" sz="3600" dirty="0" smtClean="0"/>
              <a:t>2- Common Hash Functions</a:t>
            </a:r>
          </a:p>
        </p:txBody>
      </p:sp>
      <p:sp>
        <p:nvSpPr>
          <p:cNvPr id="7172" name="Rectangle 3"/>
          <p:cNvSpPr>
            <a:spLocks noGrp="1" noChangeArrowheads="1"/>
          </p:cNvSpPr>
          <p:nvPr>
            <p:ph type="body" idx="1"/>
          </p:nvPr>
        </p:nvSpPr>
        <p:spPr>
          <a:xfrm>
            <a:off x="381000" y="1219200"/>
            <a:ext cx="8610600" cy="5181600"/>
          </a:xfrm>
        </p:spPr>
        <p:txBody>
          <a:bodyPr/>
          <a:lstStyle/>
          <a:p>
            <a:pPr eaLnBrk="1" hangingPunct="1"/>
            <a:r>
              <a:rPr lang="en-US" sz="2400" dirty="0" smtClean="0"/>
              <a:t>The </a:t>
            </a:r>
            <a:r>
              <a:rPr lang="en-US" sz="2400" b="1" dirty="0" smtClean="0">
                <a:solidFill>
                  <a:srgbClr val="0070C0"/>
                </a:solidFill>
              </a:rPr>
              <a:t>division</a:t>
            </a:r>
            <a:r>
              <a:rPr lang="en-US" sz="2400" dirty="0" smtClean="0"/>
              <a:t> method is the preferred choice(%, modulo).</a:t>
            </a:r>
          </a:p>
          <a:p>
            <a:pPr eaLnBrk="1" hangingPunct="1">
              <a:buFontTx/>
              <a:buNone/>
            </a:pPr>
            <a:r>
              <a:rPr lang="en-US" sz="2400" i="1" dirty="0" smtClean="0"/>
              <a:t>	</a:t>
            </a:r>
            <a:r>
              <a:rPr lang="en-US" sz="2400" i="1" dirty="0" err="1" smtClean="0">
                <a:solidFill>
                  <a:srgbClr val="FF0000"/>
                </a:solidFill>
              </a:rPr>
              <a:t>TSize</a:t>
            </a:r>
            <a:r>
              <a:rPr lang="en-US" sz="2400" i="1" dirty="0" smtClean="0">
                <a:solidFill>
                  <a:srgbClr val="FF0000"/>
                </a:solidFill>
              </a:rPr>
              <a:t> </a:t>
            </a:r>
            <a:r>
              <a:rPr lang="en-US" sz="2400" dirty="0" smtClean="0">
                <a:solidFill>
                  <a:srgbClr val="FF0000"/>
                </a:solidFill>
              </a:rPr>
              <a:t>=</a:t>
            </a:r>
            <a:r>
              <a:rPr lang="en-US" sz="2400" i="1" dirty="0" err="1" smtClean="0">
                <a:solidFill>
                  <a:srgbClr val="FF0000"/>
                </a:solidFill>
              </a:rPr>
              <a:t>sizeof</a:t>
            </a:r>
            <a:r>
              <a:rPr lang="en-US" sz="2400" dirty="0" smtClean="0">
                <a:solidFill>
                  <a:srgbClr val="FF0000"/>
                </a:solidFill>
              </a:rPr>
              <a:t>(</a:t>
            </a:r>
            <a:r>
              <a:rPr lang="en-US" sz="2400" i="1" dirty="0" smtClean="0">
                <a:solidFill>
                  <a:srgbClr val="FF0000"/>
                </a:solidFill>
              </a:rPr>
              <a:t>table</a:t>
            </a:r>
            <a:r>
              <a:rPr lang="en-US" sz="2400" dirty="0" smtClean="0">
                <a:solidFill>
                  <a:srgbClr val="FF0000"/>
                </a:solidFill>
              </a:rPr>
              <a:t>)</a:t>
            </a:r>
            <a:r>
              <a:rPr lang="en-US" sz="2400" dirty="0" smtClean="0"/>
              <a:t>, as in </a:t>
            </a:r>
            <a:r>
              <a:rPr lang="en-US" sz="2400" i="1" dirty="0" smtClean="0">
                <a:solidFill>
                  <a:srgbClr val="FF0000"/>
                </a:solidFill>
              </a:rPr>
              <a:t>h</a:t>
            </a:r>
            <a:r>
              <a:rPr lang="en-US" sz="2400" dirty="0" smtClean="0">
                <a:solidFill>
                  <a:srgbClr val="FF0000"/>
                </a:solidFill>
              </a:rPr>
              <a:t>(</a:t>
            </a:r>
            <a:r>
              <a:rPr lang="en-US" sz="2400" i="1" dirty="0" smtClean="0">
                <a:solidFill>
                  <a:srgbClr val="FF0000"/>
                </a:solidFill>
              </a:rPr>
              <a:t>K</a:t>
            </a:r>
            <a:r>
              <a:rPr lang="en-US" sz="2400" dirty="0" smtClean="0">
                <a:solidFill>
                  <a:srgbClr val="FF0000"/>
                </a:solidFill>
              </a:rPr>
              <a:t>) = </a:t>
            </a:r>
            <a:r>
              <a:rPr lang="en-US" sz="2400" i="1" dirty="0" smtClean="0">
                <a:solidFill>
                  <a:srgbClr val="FF0000"/>
                </a:solidFill>
              </a:rPr>
              <a:t>K mod</a:t>
            </a:r>
            <a:r>
              <a:rPr lang="en-US" sz="2400" dirty="0" smtClean="0">
                <a:solidFill>
                  <a:srgbClr val="FF0000"/>
                </a:solidFill>
              </a:rPr>
              <a:t> </a:t>
            </a:r>
            <a:r>
              <a:rPr lang="en-US" sz="2400" i="1" dirty="0" err="1" smtClean="0">
                <a:solidFill>
                  <a:srgbClr val="FF0000"/>
                </a:solidFill>
              </a:rPr>
              <a:t>Tsize</a:t>
            </a:r>
            <a:r>
              <a:rPr lang="en-US" sz="2400" i="1" dirty="0" smtClean="0">
                <a:solidFill>
                  <a:srgbClr val="0000CC"/>
                </a:solidFill>
                <a:sym typeface="Wingdings" pitchFamily="2" charset="2"/>
              </a:rPr>
              <a:t></a:t>
            </a:r>
            <a:r>
              <a:rPr lang="en-US" sz="2400" i="1" dirty="0" smtClean="0">
                <a:solidFill>
                  <a:srgbClr val="FF0000"/>
                </a:solidFill>
              </a:rPr>
              <a:t>(</a:t>
            </a:r>
            <a:r>
              <a:rPr lang="en-US" sz="2400" i="1" dirty="0" err="1" smtClean="0">
                <a:solidFill>
                  <a:srgbClr val="FF0000"/>
                </a:solidFill>
              </a:rPr>
              <a:t>K%Tsize</a:t>
            </a:r>
            <a:r>
              <a:rPr lang="en-US" sz="2400" i="1" dirty="0" smtClean="0">
                <a:solidFill>
                  <a:srgbClr val="FF0000"/>
                </a:solidFill>
              </a:rPr>
              <a:t>)</a:t>
            </a:r>
            <a:endParaRPr lang="en-US" sz="2400" dirty="0" smtClean="0">
              <a:solidFill>
                <a:srgbClr val="FF0000"/>
              </a:solidFill>
            </a:endParaRPr>
          </a:p>
          <a:p>
            <a:pPr eaLnBrk="1" hangingPunct="1">
              <a:buNone/>
            </a:pPr>
            <a:endParaRPr lang="en-US" sz="2000" b="1" u="sng" dirty="0" smtClean="0">
              <a:solidFill>
                <a:srgbClr val="0000CC"/>
              </a:solidFill>
            </a:endParaRPr>
          </a:p>
          <a:p>
            <a:pPr eaLnBrk="1" hangingPunct="1">
              <a:buNone/>
            </a:pPr>
            <a:r>
              <a:rPr lang="en-US" sz="2000" b="1" u="sng" dirty="0" smtClean="0">
                <a:solidFill>
                  <a:srgbClr val="0000CC"/>
                </a:solidFill>
              </a:rPr>
              <a:t>Folding method</a:t>
            </a:r>
            <a:r>
              <a:rPr lang="en-US" sz="2000" dirty="0" smtClean="0"/>
              <a:t>: </a:t>
            </a:r>
            <a:r>
              <a:rPr lang="en-US" sz="2000" dirty="0" smtClean="0">
                <a:solidFill>
                  <a:srgbClr val="FF0000"/>
                </a:solidFill>
              </a:rPr>
              <a:t>h(K) = sum of parts </a:t>
            </a:r>
            <a:r>
              <a:rPr lang="en-US" sz="2000" i="1" dirty="0" smtClean="0">
                <a:solidFill>
                  <a:srgbClr val="FF0000"/>
                </a:solidFill>
              </a:rPr>
              <a:t>mod </a:t>
            </a:r>
            <a:r>
              <a:rPr lang="en-US" sz="2000" dirty="0" err="1" smtClean="0">
                <a:solidFill>
                  <a:srgbClr val="FF0000"/>
                </a:solidFill>
              </a:rPr>
              <a:t>Tsize</a:t>
            </a:r>
            <a:endParaRPr lang="en-US" sz="2000" dirty="0" smtClean="0">
              <a:solidFill>
                <a:srgbClr val="FF0000"/>
              </a:solidFill>
            </a:endParaRPr>
          </a:p>
          <a:p>
            <a:pPr eaLnBrk="1" hangingPunct="1">
              <a:buFontTx/>
              <a:buNone/>
            </a:pPr>
            <a:r>
              <a:rPr lang="en-US" sz="1800" b="1" u="sng" dirty="0" smtClean="0"/>
              <a:t>Ex</a:t>
            </a:r>
            <a:r>
              <a:rPr lang="en-US" sz="1800" dirty="0" smtClean="0"/>
              <a:t>: </a:t>
            </a:r>
            <a:r>
              <a:rPr lang="en-US" sz="1600" dirty="0" smtClean="0"/>
              <a:t>K= </a:t>
            </a:r>
            <a:r>
              <a:rPr lang="en-US" sz="1600" dirty="0" smtClean="0">
                <a:solidFill>
                  <a:srgbClr val="FF0000"/>
                </a:solidFill>
              </a:rPr>
              <a:t>123</a:t>
            </a:r>
            <a:r>
              <a:rPr lang="en-US" sz="1600" dirty="0" smtClean="0"/>
              <a:t>-</a:t>
            </a:r>
            <a:r>
              <a:rPr lang="en-US" sz="1600" dirty="0" smtClean="0">
                <a:solidFill>
                  <a:srgbClr val="00B050"/>
                </a:solidFill>
              </a:rPr>
              <a:t>45</a:t>
            </a:r>
            <a:r>
              <a:rPr lang="en-US" sz="1600" dirty="0" smtClean="0"/>
              <a:t>-</a:t>
            </a:r>
            <a:r>
              <a:rPr lang="en-US" sz="1600" dirty="0" smtClean="0">
                <a:solidFill>
                  <a:srgbClr val="7030A0"/>
                </a:solidFill>
              </a:rPr>
              <a:t>6789</a:t>
            </a:r>
            <a:r>
              <a:rPr lang="en-US" sz="1600" dirty="0" smtClean="0"/>
              <a:t> </a:t>
            </a:r>
            <a:r>
              <a:rPr lang="en-US" sz="1600" dirty="0" smtClean="0">
                <a:sym typeface="Wingdings" pitchFamily="2" charset="2"/>
              </a:rPr>
              <a:t> sum 3 parts:</a:t>
            </a:r>
            <a:r>
              <a:rPr lang="en-US" sz="1600" dirty="0" smtClean="0">
                <a:solidFill>
                  <a:srgbClr val="FF0000"/>
                </a:solidFill>
                <a:sym typeface="Wingdings" pitchFamily="2" charset="2"/>
              </a:rPr>
              <a:t>123</a:t>
            </a:r>
            <a:r>
              <a:rPr lang="en-US" sz="1600" dirty="0" smtClean="0">
                <a:sym typeface="Wingdings" pitchFamily="2" charset="2"/>
              </a:rPr>
              <a:t> + </a:t>
            </a:r>
            <a:r>
              <a:rPr lang="en-US" sz="1600" dirty="0" smtClean="0">
                <a:solidFill>
                  <a:srgbClr val="00B050"/>
                </a:solidFill>
                <a:sym typeface="Wingdings" pitchFamily="2" charset="2"/>
              </a:rPr>
              <a:t>45</a:t>
            </a:r>
            <a:r>
              <a:rPr lang="en-US" sz="1600" dirty="0" smtClean="0">
                <a:sym typeface="Wingdings" pitchFamily="2" charset="2"/>
              </a:rPr>
              <a:t> + </a:t>
            </a:r>
            <a:r>
              <a:rPr lang="en-US" sz="1600" dirty="0" smtClean="0">
                <a:solidFill>
                  <a:srgbClr val="7030A0"/>
                </a:solidFill>
                <a:sym typeface="Wingdings" pitchFamily="2" charset="2"/>
              </a:rPr>
              <a:t>6789</a:t>
            </a:r>
            <a:r>
              <a:rPr lang="en-US" sz="1600" dirty="0" smtClean="0">
                <a:sym typeface="Wingdings" pitchFamily="2" charset="2"/>
              </a:rPr>
              <a:t>= 6957 </a:t>
            </a:r>
          </a:p>
          <a:p>
            <a:pPr eaLnBrk="1" hangingPunct="1">
              <a:buFontTx/>
              <a:buNone/>
            </a:pPr>
            <a:r>
              <a:rPr lang="en-US" sz="1600" dirty="0" smtClean="0">
                <a:sym typeface="Wingdings" pitchFamily="2" charset="2"/>
              </a:rPr>
              <a:t>		      h(K)=6957 mod </a:t>
            </a:r>
            <a:r>
              <a:rPr lang="en-US" sz="1600" dirty="0" err="1" smtClean="0">
                <a:sym typeface="Wingdings" pitchFamily="2" charset="2"/>
              </a:rPr>
              <a:t>TSize</a:t>
            </a:r>
            <a:endParaRPr lang="en-US" sz="1600" dirty="0" smtClean="0">
              <a:sym typeface="Wingdings" pitchFamily="2" charset="2"/>
            </a:endParaRPr>
          </a:p>
          <a:p>
            <a:pPr eaLnBrk="1" hangingPunct="1">
              <a:buFontTx/>
              <a:buNone/>
            </a:pPr>
            <a:r>
              <a:rPr lang="en-US" sz="1800" b="1" u="sng" dirty="0" smtClean="0"/>
              <a:t>Ex</a:t>
            </a:r>
            <a:r>
              <a:rPr lang="en-US" sz="1800" dirty="0" smtClean="0"/>
              <a:t>: K= 123-45-6789 </a:t>
            </a:r>
            <a:r>
              <a:rPr lang="en-US" sz="1800" dirty="0" smtClean="0">
                <a:sym typeface="Wingdings" pitchFamily="2" charset="2"/>
              </a:rPr>
              <a:t> Sum 5 parts:12 + 34+56+78+9 = 189</a:t>
            </a:r>
          </a:p>
          <a:p>
            <a:pPr eaLnBrk="1" hangingPunct="1">
              <a:buNone/>
            </a:pPr>
            <a:r>
              <a:rPr lang="en-US" sz="2000" b="1" u="sng" dirty="0" smtClean="0">
                <a:solidFill>
                  <a:srgbClr val="0000CC"/>
                </a:solidFill>
              </a:rPr>
              <a:t>Mid-square method</a:t>
            </a:r>
            <a:r>
              <a:rPr lang="en-US" sz="2000" u="sng" dirty="0" smtClean="0">
                <a:solidFill>
                  <a:srgbClr val="0000CC"/>
                </a:solidFill>
              </a:rPr>
              <a:t> </a:t>
            </a:r>
            <a:r>
              <a:rPr lang="en-US" sz="2000" dirty="0" smtClean="0"/>
              <a:t>:</a:t>
            </a:r>
          </a:p>
          <a:p>
            <a:pPr eaLnBrk="1" hangingPunct="1">
              <a:buFontTx/>
              <a:buNone/>
            </a:pPr>
            <a:r>
              <a:rPr lang="en-US" sz="1800" b="1" u="sng" dirty="0" smtClean="0"/>
              <a:t>Ex</a:t>
            </a:r>
            <a:r>
              <a:rPr lang="en-US" sz="1800" dirty="0" smtClean="0"/>
              <a:t>: </a:t>
            </a:r>
            <a:r>
              <a:rPr lang="en-US" sz="1800" dirty="0" err="1" smtClean="0"/>
              <a:t>TSize</a:t>
            </a:r>
            <a:r>
              <a:rPr lang="en-US" sz="1800" dirty="0" smtClean="0"/>
              <a:t>= 1024= 2</a:t>
            </a:r>
            <a:r>
              <a:rPr lang="en-US" sz="1800" baseline="30000" dirty="0" smtClean="0"/>
              <a:t>10</a:t>
            </a:r>
            <a:r>
              <a:rPr lang="en-US" sz="1800" dirty="0" smtClean="0"/>
              <a:t>, K= 3121 </a:t>
            </a:r>
            <a:r>
              <a:rPr lang="en-US" sz="1800" dirty="0" smtClean="0">
                <a:sym typeface="Wingdings" pitchFamily="2" charset="2"/>
              </a:rPr>
              <a:t> K</a:t>
            </a:r>
            <a:r>
              <a:rPr lang="en-US" sz="1800" baseline="30000" dirty="0" smtClean="0">
                <a:sym typeface="Wingdings" pitchFamily="2" charset="2"/>
              </a:rPr>
              <a:t>2</a:t>
            </a:r>
            <a:r>
              <a:rPr lang="en-US" sz="1800" dirty="0" smtClean="0">
                <a:sym typeface="Wingdings" pitchFamily="2" charset="2"/>
              </a:rPr>
              <a:t>=9 740 641</a:t>
            </a:r>
            <a:r>
              <a:rPr lang="en-US" sz="1800" dirty="0" smtClean="0"/>
              <a:t> </a:t>
            </a:r>
          </a:p>
          <a:p>
            <a:pPr eaLnBrk="1" hangingPunct="1">
              <a:buFontTx/>
              <a:buNone/>
            </a:pPr>
            <a:r>
              <a:rPr lang="en-US" sz="1800" dirty="0" smtClean="0">
                <a:sym typeface="Wingdings" pitchFamily="2" charset="2"/>
              </a:rPr>
              <a:t>K</a:t>
            </a:r>
            <a:r>
              <a:rPr lang="en-US" sz="1800" baseline="30000" dirty="0" smtClean="0">
                <a:sym typeface="Wingdings" pitchFamily="2" charset="2"/>
              </a:rPr>
              <a:t>2</a:t>
            </a:r>
            <a:r>
              <a:rPr lang="en-US" sz="1800" dirty="0" smtClean="0">
                <a:sym typeface="Wingdings" pitchFamily="2" charset="2"/>
              </a:rPr>
              <a:t>= 1001010 </a:t>
            </a:r>
            <a:r>
              <a:rPr lang="en-US" sz="1800" u="sng" dirty="0" smtClean="0">
                <a:solidFill>
                  <a:srgbClr val="7030A0"/>
                </a:solidFill>
                <a:sym typeface="Wingdings" pitchFamily="2" charset="2"/>
              </a:rPr>
              <a:t>0101000010</a:t>
            </a:r>
            <a:r>
              <a:rPr lang="en-US" sz="1800" dirty="0" smtClean="0">
                <a:solidFill>
                  <a:srgbClr val="7030A0"/>
                </a:solidFill>
                <a:sym typeface="Wingdings" pitchFamily="2" charset="2"/>
              </a:rPr>
              <a:t> </a:t>
            </a:r>
            <a:r>
              <a:rPr lang="en-US" sz="1800" dirty="0" smtClean="0">
                <a:sym typeface="Wingdings" pitchFamily="2" charset="2"/>
              </a:rPr>
              <a:t>1100001  </a:t>
            </a:r>
            <a:r>
              <a:rPr lang="en-US" sz="1800" dirty="0" smtClean="0">
                <a:solidFill>
                  <a:srgbClr val="7030A0"/>
                </a:solidFill>
                <a:sym typeface="Wingdings" pitchFamily="2" charset="2"/>
              </a:rPr>
              <a:t>h(K) = 0101000010</a:t>
            </a:r>
            <a:r>
              <a:rPr lang="en-US" sz="1800" baseline="-25000" dirty="0" smtClean="0">
                <a:solidFill>
                  <a:srgbClr val="7030A0"/>
                </a:solidFill>
                <a:sym typeface="Wingdings" pitchFamily="2" charset="2"/>
              </a:rPr>
              <a:t>2 </a:t>
            </a:r>
            <a:r>
              <a:rPr lang="en-US" sz="1800" dirty="0" smtClean="0">
                <a:solidFill>
                  <a:srgbClr val="7030A0"/>
                </a:solidFill>
                <a:sym typeface="Wingdings" pitchFamily="2" charset="2"/>
              </a:rPr>
              <a:t>= 32</a:t>
            </a:r>
          </a:p>
          <a:p>
            <a:pPr eaLnBrk="1" hangingPunct="1">
              <a:buFontTx/>
              <a:buNone/>
            </a:pPr>
            <a:r>
              <a:rPr lang="en-US" sz="2000" b="1" u="sng" dirty="0" smtClean="0">
                <a:solidFill>
                  <a:srgbClr val="0000CC"/>
                </a:solidFill>
                <a:sym typeface="Wingdings" pitchFamily="2" charset="2"/>
              </a:rPr>
              <a:t>E</a:t>
            </a:r>
            <a:r>
              <a:rPr lang="en-US" sz="2000" b="1" u="sng" dirty="0" smtClean="0">
                <a:solidFill>
                  <a:srgbClr val="0000CC"/>
                </a:solidFill>
              </a:rPr>
              <a:t>xtraction method</a:t>
            </a:r>
            <a:r>
              <a:rPr lang="en-US" sz="2000" dirty="0" smtClean="0"/>
              <a:t>: Only a part of the key is used to compute the address</a:t>
            </a:r>
          </a:p>
          <a:p>
            <a:pPr eaLnBrk="1" hangingPunct="1">
              <a:buFontTx/>
              <a:buNone/>
            </a:pPr>
            <a:r>
              <a:rPr lang="en-US" sz="1800" b="1" u="sng" dirty="0" smtClean="0"/>
              <a:t>Ex</a:t>
            </a:r>
            <a:r>
              <a:rPr lang="en-US" sz="1800" dirty="0" smtClean="0"/>
              <a:t>: K = </a:t>
            </a:r>
            <a:r>
              <a:rPr lang="en-US" sz="1800" dirty="0" smtClean="0">
                <a:solidFill>
                  <a:srgbClr val="FF0000"/>
                </a:solidFill>
              </a:rPr>
              <a:t>12</a:t>
            </a:r>
            <a:r>
              <a:rPr lang="en-US" sz="1800" dirty="0" smtClean="0"/>
              <a:t>3-45-67</a:t>
            </a:r>
            <a:r>
              <a:rPr lang="en-US" sz="1800" dirty="0" smtClean="0">
                <a:solidFill>
                  <a:srgbClr val="FF0000"/>
                </a:solidFill>
              </a:rPr>
              <a:t>89</a:t>
            </a:r>
            <a:r>
              <a:rPr lang="en-US" sz="1800" dirty="0" smtClean="0"/>
              <a:t>, </a:t>
            </a:r>
            <a:r>
              <a:rPr lang="en-US" sz="1800" dirty="0" smtClean="0">
                <a:solidFill>
                  <a:srgbClr val="FF0000"/>
                </a:solidFill>
              </a:rPr>
              <a:t>h(K) = 1289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endParaRPr lang="en-US" sz="1800" dirty="0" smtClean="0">
              <a:solidFill>
                <a:srgbClr val="FF0000"/>
              </a:solidFill>
            </a:endParaRPr>
          </a:p>
          <a:p>
            <a:pPr eaLnBrk="1" hangingPunct="1">
              <a:buFontTx/>
              <a:buNone/>
            </a:pPr>
            <a:r>
              <a:rPr lang="en-US" sz="2000" b="1" u="sng" dirty="0" smtClean="0">
                <a:solidFill>
                  <a:srgbClr val="0000CC"/>
                </a:solidFill>
              </a:rPr>
              <a:t>Radix transformation method</a:t>
            </a:r>
            <a:r>
              <a:rPr lang="en-US" sz="2000" b="1" dirty="0" smtClean="0">
                <a:solidFill>
                  <a:srgbClr val="0070C0"/>
                </a:solidFill>
              </a:rPr>
              <a:t>:</a:t>
            </a:r>
            <a:endParaRPr lang="en-US" sz="2000" dirty="0" smtClean="0">
              <a:solidFill>
                <a:srgbClr val="FF0000"/>
              </a:solidFill>
            </a:endParaRPr>
          </a:p>
          <a:p>
            <a:pPr eaLnBrk="1" hangingPunct="1">
              <a:buFontTx/>
              <a:buNone/>
            </a:pPr>
            <a:r>
              <a:rPr lang="en-US" sz="1800" dirty="0" smtClean="0"/>
              <a:t> K = 345</a:t>
            </a:r>
            <a:r>
              <a:rPr lang="en-US" sz="1800" baseline="-25000" dirty="0" smtClean="0"/>
              <a:t>10</a:t>
            </a:r>
            <a:r>
              <a:rPr lang="en-US" sz="1800" dirty="0" smtClean="0"/>
              <a:t> </a:t>
            </a:r>
            <a:r>
              <a:rPr lang="en-US" sz="1800" dirty="0" smtClean="0">
                <a:sym typeface="Wingdings" pitchFamily="2" charset="2"/>
              </a:rPr>
              <a:t></a:t>
            </a:r>
            <a:r>
              <a:rPr lang="en-US" sz="1800" dirty="0" smtClean="0"/>
              <a:t> 423</a:t>
            </a:r>
            <a:r>
              <a:rPr lang="en-US" sz="1800" baseline="-25000" dirty="0" smtClean="0"/>
              <a:t>9 </a:t>
            </a:r>
            <a:r>
              <a:rPr lang="en-US" sz="1800" dirty="0" smtClean="0">
                <a:sym typeface="Wingdings" pitchFamily="2" charset="2"/>
              </a:rPr>
              <a:t> </a:t>
            </a:r>
            <a:r>
              <a:rPr lang="en-US" sz="1800" dirty="0" smtClean="0">
                <a:solidFill>
                  <a:srgbClr val="FF0000"/>
                </a:solidFill>
              </a:rPr>
              <a:t>h(K) = 423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r>
              <a:rPr lang="en-US" sz="1800" dirty="0" smtClean="0">
                <a:solidFill>
                  <a:srgbClr val="FF0000"/>
                </a:solidFill>
              </a:rPr>
              <a:t> ( =23 if </a:t>
            </a:r>
            <a:r>
              <a:rPr lang="en-US" sz="1800" dirty="0" err="1" smtClean="0">
                <a:solidFill>
                  <a:srgbClr val="FF0000"/>
                </a:solidFill>
              </a:rPr>
              <a:t>Tsize</a:t>
            </a:r>
            <a:r>
              <a:rPr lang="en-US" sz="1800" dirty="0" smtClean="0">
                <a:solidFill>
                  <a:srgbClr val="FF0000"/>
                </a:solidFill>
              </a:rPr>
              <a:t>=100 </a:t>
            </a:r>
            <a:r>
              <a:rPr lang="en-US" sz="2400" dirty="0" smtClean="0">
                <a:solidFill>
                  <a:srgbClr val="FF0000"/>
                </a:solidFill>
              </a:rPr>
              <a:t>)</a:t>
            </a:r>
            <a:endParaRPr lang="en-US" sz="2400" dirty="0" smtClean="0"/>
          </a:p>
        </p:txBody>
      </p:sp>
      <p:sp>
        <p:nvSpPr>
          <p:cNvPr id="7" name="Rectangle 6"/>
          <p:cNvSpPr/>
          <p:nvPr/>
        </p:nvSpPr>
        <p:spPr>
          <a:xfrm>
            <a:off x="6934200" y="2743200"/>
            <a:ext cx="1752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Hash table designer will decide an approach for hash function</a:t>
            </a:r>
            <a:endParaRPr lang="en-US" dirty="0">
              <a:solidFill>
                <a:srgbClr val="0099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12</a:t>
            </a:fld>
            <a:endParaRPr lang="en-US" smtClean="0"/>
          </a:p>
        </p:txBody>
      </p:sp>
      <p:sp>
        <p:nvSpPr>
          <p:cNvPr id="10243" name="Rectangle 2"/>
          <p:cNvSpPr>
            <a:spLocks noGrp="1" noChangeArrowheads="1"/>
          </p:cNvSpPr>
          <p:nvPr>
            <p:ph type="title"/>
          </p:nvPr>
        </p:nvSpPr>
        <p:spPr/>
        <p:txBody>
          <a:bodyPr/>
          <a:lstStyle/>
          <a:p>
            <a:pPr eaLnBrk="1" hangingPunct="1"/>
            <a:r>
              <a:rPr lang="en-US" sz="4000" dirty="0" smtClean="0"/>
              <a:t>3- Collision Resolution</a:t>
            </a:r>
          </a:p>
        </p:txBody>
      </p:sp>
      <p:sp>
        <p:nvSpPr>
          <p:cNvPr id="10244" name="Rectangle 3"/>
          <p:cNvSpPr>
            <a:spLocks noGrp="1" noChangeArrowheads="1"/>
          </p:cNvSpPr>
          <p:nvPr>
            <p:ph type="body" idx="1"/>
          </p:nvPr>
        </p:nvSpPr>
        <p:spPr>
          <a:xfrm>
            <a:off x="457200" y="1066800"/>
            <a:ext cx="8229600" cy="4495800"/>
          </a:xfrm>
        </p:spPr>
        <p:txBody>
          <a:bodyPr/>
          <a:lstStyle/>
          <a:p>
            <a:pPr eaLnBrk="1" hangingPunct="1">
              <a:buFontTx/>
              <a:buNone/>
            </a:pPr>
            <a:r>
              <a:rPr lang="en-US" sz="2400" b="1" dirty="0" smtClean="0">
                <a:solidFill>
                  <a:srgbClr val="FF0000"/>
                </a:solidFill>
              </a:rPr>
              <a:t>Collision: </a:t>
            </a:r>
            <a:r>
              <a:rPr lang="en-US" sz="2400" dirty="0" smtClean="0"/>
              <a:t>A situation in which 2 distinct inputs but the hash </a:t>
            </a:r>
            <a:r>
              <a:rPr lang="en-US" sz="2400" smtClean="0"/>
              <a:t>function gives </a:t>
            </a:r>
            <a:r>
              <a:rPr lang="en-US" sz="2400" dirty="0" smtClean="0"/>
              <a:t>the same output </a:t>
            </a:r>
            <a:r>
              <a:rPr lang="en-US" sz="2400" dirty="0" smtClean="0">
                <a:sym typeface="Wingdings" pitchFamily="2" charset="2"/>
              </a:rPr>
              <a:t> Same positions</a:t>
            </a:r>
          </a:p>
          <a:p>
            <a:pPr eaLnBrk="1" hangingPunct="1">
              <a:buFontTx/>
              <a:buNone/>
            </a:pPr>
            <a:r>
              <a:rPr lang="en-US" sz="2400" dirty="0" smtClean="0"/>
              <a:t> </a:t>
            </a:r>
          </a:p>
          <a:p>
            <a:pPr eaLnBrk="1" hangingPunct="1">
              <a:buFontTx/>
              <a:buNone/>
            </a:pPr>
            <a:endParaRPr lang="en-US" sz="2400" b="1" dirty="0" smtClean="0"/>
          </a:p>
          <a:p>
            <a:pPr eaLnBrk="1" hangingPunct="1">
              <a:buFontTx/>
              <a:buNone/>
            </a:pPr>
            <a:endParaRPr lang="en-US" sz="2400" b="1" dirty="0" smtClean="0"/>
          </a:p>
          <a:p>
            <a:pPr eaLnBrk="1" hangingPunct="1">
              <a:buFontTx/>
              <a:buNone/>
            </a:pPr>
            <a:endParaRPr lang="en-US" sz="2400" b="1" dirty="0" smtClean="0"/>
          </a:p>
          <a:p>
            <a:pPr eaLnBrk="1" hangingPunct="1">
              <a:buFontTx/>
              <a:buNone/>
            </a:pPr>
            <a:r>
              <a:rPr lang="en-US" sz="2400" b="1" dirty="0" smtClean="0">
                <a:solidFill>
                  <a:srgbClr val="0000CC"/>
                </a:solidFill>
              </a:rPr>
              <a:t>Common methods are used as solutions</a:t>
            </a:r>
            <a:r>
              <a:rPr lang="en-US" sz="2400" dirty="0" smtClean="0"/>
              <a:t>:</a:t>
            </a:r>
          </a:p>
          <a:p>
            <a:pPr eaLnBrk="1" hangingPunct="1">
              <a:buFontTx/>
              <a:buChar char="-"/>
            </a:pPr>
            <a:r>
              <a:rPr lang="en-US" sz="2400" dirty="0" smtClean="0">
                <a:solidFill>
                  <a:srgbClr val="0000CC"/>
                </a:solidFill>
              </a:rPr>
              <a:t>Open Addressing Method </a:t>
            </a:r>
            <a:r>
              <a:rPr lang="en-US" sz="2400" dirty="0" smtClean="0"/>
              <a:t>– </a:t>
            </a:r>
            <a:r>
              <a:rPr lang="en-US" sz="2400" dirty="0" err="1" smtClean="0"/>
              <a:t>Dò</a:t>
            </a:r>
            <a:r>
              <a:rPr lang="en-US" sz="2400" dirty="0" smtClean="0"/>
              <a:t> </a:t>
            </a:r>
            <a:r>
              <a:rPr lang="en-US" sz="2400" dirty="0" err="1" smtClean="0"/>
              <a:t>tìm</a:t>
            </a:r>
            <a:r>
              <a:rPr lang="en-US" sz="2400" dirty="0" smtClean="0"/>
              <a:t> </a:t>
            </a:r>
            <a:r>
              <a:rPr lang="en-US" sz="2400" dirty="0" err="1" smtClean="0"/>
              <a:t>vị</a:t>
            </a:r>
            <a:r>
              <a:rPr lang="en-US" sz="2400" dirty="0" smtClean="0"/>
              <a:t> </a:t>
            </a:r>
            <a:r>
              <a:rPr lang="en-US" sz="2400" dirty="0" err="1" smtClean="0"/>
              <a:t>trí</a:t>
            </a:r>
            <a:r>
              <a:rPr lang="en-US" sz="2400" dirty="0" smtClean="0"/>
              <a:t> </a:t>
            </a:r>
            <a:r>
              <a:rPr lang="en-US" sz="2400" dirty="0" err="1" smtClean="0"/>
              <a:t>kế</a:t>
            </a:r>
            <a:r>
              <a:rPr lang="en-US" sz="2400" dirty="0" smtClean="0"/>
              <a:t> </a:t>
            </a:r>
            <a:r>
              <a:rPr lang="en-US" sz="2400" dirty="0" err="1" smtClean="0"/>
              <a:t>cận</a:t>
            </a:r>
            <a:endParaRPr lang="en-US" sz="2400" dirty="0" smtClean="0"/>
          </a:p>
          <a:p>
            <a:pPr eaLnBrk="1" hangingPunct="1">
              <a:buFontTx/>
              <a:buChar char="-"/>
            </a:pPr>
            <a:r>
              <a:rPr lang="en-US" sz="2400" dirty="0" smtClean="0">
                <a:solidFill>
                  <a:srgbClr val="0000CC"/>
                </a:solidFill>
              </a:rPr>
              <a:t>Chaining Method/ Coalesced chaining </a:t>
            </a:r>
            <a:r>
              <a:rPr lang="en-US" sz="2400" dirty="0" smtClean="0"/>
              <a:t>– </a:t>
            </a:r>
            <a:r>
              <a:rPr lang="en-US" sz="2400" dirty="0" err="1" smtClean="0"/>
              <a:t>băm</a:t>
            </a:r>
            <a:r>
              <a:rPr lang="en-US" sz="2400" dirty="0" smtClean="0"/>
              <a:t> </a:t>
            </a:r>
            <a:r>
              <a:rPr lang="en-US" sz="2400" dirty="0" err="1" smtClean="0"/>
              <a:t>theo</a:t>
            </a:r>
            <a:r>
              <a:rPr lang="en-US" sz="2400" dirty="0" smtClean="0"/>
              <a:t> </a:t>
            </a:r>
            <a:r>
              <a:rPr lang="en-US" sz="2400" dirty="0" err="1" smtClean="0"/>
              <a:t>nhóm</a:t>
            </a:r>
            <a:endParaRPr lang="en-US" sz="2400" dirty="0" smtClean="0"/>
          </a:p>
          <a:p>
            <a:pPr eaLnBrk="1" hangingPunct="1">
              <a:buFontTx/>
              <a:buChar char="-"/>
            </a:pPr>
            <a:r>
              <a:rPr lang="en-US" sz="2400" dirty="0" smtClean="0">
                <a:solidFill>
                  <a:srgbClr val="0000CC"/>
                </a:solidFill>
              </a:rPr>
              <a:t>Bucket Addressing</a:t>
            </a:r>
            <a:r>
              <a:rPr lang="en-US" sz="2400" dirty="0" smtClean="0"/>
              <a:t> : </a:t>
            </a:r>
            <a:r>
              <a:rPr lang="en-US" sz="2400" dirty="0" err="1" smtClean="0"/>
              <a:t>Một</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khối</a:t>
            </a:r>
            <a:r>
              <a:rPr lang="en-US" sz="2400" dirty="0" smtClean="0"/>
              <a:t> data</a:t>
            </a:r>
          </a:p>
          <a:p>
            <a:pPr eaLnBrk="1" hangingPunct="1">
              <a:buNone/>
            </a:pPr>
            <a:endParaRPr lang="en-US" sz="2400" b="1" dirty="0" smtClean="0">
              <a:solidFill>
                <a:srgbClr val="FF0000"/>
              </a:solidFill>
            </a:endParaRPr>
          </a:p>
        </p:txBody>
      </p:sp>
      <p:sp>
        <p:nvSpPr>
          <p:cNvPr id="5" name="Rectangle 4"/>
          <p:cNvSpPr/>
          <p:nvPr/>
        </p:nvSpPr>
        <p:spPr>
          <a:xfrm>
            <a:off x="990600" y="2138672"/>
            <a:ext cx="4572000" cy="1366528"/>
          </a:xfrm>
          <a:prstGeom prst="rect">
            <a:avLst/>
          </a:prstGeom>
        </p:spPr>
        <p:txBody>
          <a:bodyPr>
            <a:spAutoFit/>
          </a:bodyPr>
          <a:lstStyle/>
          <a:p>
            <a:pPr marL="342900" lvl="0" indent="-342900" eaLnBrk="0" hangingPunct="0">
              <a:spcBef>
                <a:spcPct val="20000"/>
              </a:spcBef>
              <a:buFontTx/>
              <a:buChar char="•"/>
              <a:defRPr/>
            </a:pPr>
            <a:r>
              <a:rPr lang="en-US" kern="0" dirty="0" smtClean="0">
                <a:sym typeface="Wingdings" pitchFamily="2" charset="2"/>
              </a:rPr>
              <a:t>Ex:   </a:t>
            </a:r>
          </a:p>
          <a:p>
            <a:pPr marL="342900" lvl="0" indent="-342900" eaLnBrk="0" hangingPunct="0">
              <a:spcBef>
                <a:spcPct val="20000"/>
              </a:spcBef>
              <a:defRPr/>
            </a:pPr>
            <a:r>
              <a:rPr lang="en-US" kern="0" dirty="0" smtClean="0">
                <a:sym typeface="Wingdings" pitchFamily="2" charset="2"/>
              </a:rPr>
              <a:t>	K1= 1025  h(K1) = 1025%100 = 25</a:t>
            </a:r>
          </a:p>
          <a:p>
            <a:pPr marL="342900" indent="-342900" eaLnBrk="0" hangingPunct="0">
              <a:spcBef>
                <a:spcPct val="20000"/>
              </a:spcBef>
            </a:pPr>
            <a:r>
              <a:rPr lang="en-US" kern="0" dirty="0" smtClean="0">
                <a:sym typeface="Wingdings" pitchFamily="2" charset="2"/>
              </a:rPr>
              <a:t>	K2=  125   h(K2) =   125%100 = 25</a:t>
            </a:r>
          </a:p>
          <a:p>
            <a:pPr marL="342900" lvl="0" indent="-342900" eaLnBrk="0" hangingPunct="0">
              <a:spcBef>
                <a:spcPct val="20000"/>
              </a:spcBef>
            </a:pPr>
            <a:r>
              <a:rPr lang="en-US" kern="0" dirty="0" smtClean="0">
                <a:sym typeface="Wingdings" pitchFamily="2" charset="2"/>
              </a:rPr>
              <a:t> 	K3= 25      h(K3) =     25%100 = 25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13</a:t>
            </a:fld>
            <a:endParaRPr lang="en-US" smtClean="0"/>
          </a:p>
        </p:txBody>
      </p:sp>
      <p:sp>
        <p:nvSpPr>
          <p:cNvPr id="10243" name="Rectangle 2"/>
          <p:cNvSpPr>
            <a:spLocks noGrp="1" noChangeArrowheads="1"/>
          </p:cNvSpPr>
          <p:nvPr>
            <p:ph type="title"/>
          </p:nvPr>
        </p:nvSpPr>
        <p:spPr/>
        <p:txBody>
          <a:bodyPr/>
          <a:lstStyle/>
          <a:p>
            <a:pPr eaLnBrk="1" hangingPunct="1"/>
            <a:r>
              <a:rPr lang="en-US" sz="4000" smtClean="0"/>
              <a:t>3- Collision Resolution…</a:t>
            </a:r>
          </a:p>
        </p:txBody>
      </p:sp>
      <p:sp>
        <p:nvSpPr>
          <p:cNvPr id="10244" name="Rectangle 3"/>
          <p:cNvSpPr>
            <a:spLocks noGrp="1" noChangeArrowheads="1"/>
          </p:cNvSpPr>
          <p:nvPr>
            <p:ph type="body" idx="1"/>
          </p:nvPr>
        </p:nvSpPr>
        <p:spPr>
          <a:xfrm>
            <a:off x="457200" y="914400"/>
            <a:ext cx="8229600" cy="4495800"/>
          </a:xfrm>
        </p:spPr>
        <p:txBody>
          <a:bodyPr/>
          <a:lstStyle/>
          <a:p>
            <a:pPr eaLnBrk="1" hangingPunct="1">
              <a:buFontTx/>
              <a:buNone/>
            </a:pPr>
            <a:r>
              <a:rPr lang="en-US" sz="2400" b="1" dirty="0" smtClean="0">
                <a:solidFill>
                  <a:srgbClr val="FF0000"/>
                </a:solidFill>
              </a:rPr>
              <a:t>Open Addressing Method: </a:t>
            </a:r>
            <a:r>
              <a:rPr lang="en-US" sz="2400" dirty="0" smtClean="0"/>
              <a:t>when a key collides with another key, the collision is resolved </a:t>
            </a:r>
            <a:r>
              <a:rPr lang="en-US" sz="2400" b="1" dirty="0" smtClean="0"/>
              <a:t>by finding an available table entry </a:t>
            </a:r>
            <a:r>
              <a:rPr lang="en-US" sz="2400" dirty="0" smtClean="0"/>
              <a:t>other than the position (address) to which the colliding key is originally hashed. Common methods:</a:t>
            </a:r>
          </a:p>
          <a:p>
            <a:pPr lvl="1" eaLnBrk="1" hangingPunct="1">
              <a:buNone/>
            </a:pPr>
            <a:endParaRPr lang="en-US" sz="2000" b="1" dirty="0" smtClean="0"/>
          </a:p>
          <a:p>
            <a:pPr marL="914400" lvl="1" indent="-457200" eaLnBrk="1" hangingPunct="1">
              <a:buAutoNum type="arabicParenBoth"/>
            </a:pPr>
            <a:r>
              <a:rPr lang="en-US" sz="2000" b="1" dirty="0" smtClean="0">
                <a:solidFill>
                  <a:srgbClr val="0000CC"/>
                </a:solidFill>
              </a:rPr>
              <a:t>if no collision, using h(k).</a:t>
            </a:r>
          </a:p>
          <a:p>
            <a:pPr marL="914400" lvl="1" indent="-457200" eaLnBrk="1" hangingPunct="1">
              <a:buAutoNum type="arabicParenBoth"/>
            </a:pPr>
            <a:r>
              <a:rPr lang="en-US" sz="2000" b="1" dirty="0" smtClean="0">
                <a:solidFill>
                  <a:srgbClr val="0000CC"/>
                </a:solidFill>
              </a:rPr>
              <a:t>If collision, using h’(k) = h(k) + f(</a:t>
            </a:r>
            <a:r>
              <a:rPr lang="en-US" sz="2000" b="1" dirty="0" err="1" smtClean="0">
                <a:solidFill>
                  <a:srgbClr val="0000CC"/>
                </a:solidFill>
              </a:rPr>
              <a:t>i</a:t>
            </a:r>
            <a:r>
              <a:rPr lang="en-US" sz="2000" b="1" dirty="0" smtClean="0">
                <a:solidFill>
                  <a:srgbClr val="0000CC"/>
                </a:solidFill>
              </a:rPr>
              <a:t>):  </a:t>
            </a:r>
            <a:r>
              <a:rPr lang="en-US" sz="2000" b="1" dirty="0" err="1" smtClean="0">
                <a:solidFill>
                  <a:srgbClr val="0000CC"/>
                </a:solidFill>
              </a:rPr>
              <a:t>i</a:t>
            </a:r>
            <a:r>
              <a:rPr lang="en-US" sz="2000" b="1" dirty="0" smtClean="0">
                <a:solidFill>
                  <a:srgbClr val="0000CC"/>
                </a:solidFill>
              </a:rPr>
              <a:t> varies from 1, 2, 3, 4, 5,…. until an empty position is found </a:t>
            </a:r>
          </a:p>
          <a:p>
            <a:pPr marL="914400" lvl="1" indent="-457200" eaLnBrk="1" hangingPunct="1">
              <a:buNone/>
            </a:pPr>
            <a:endParaRPr lang="en-US" sz="2000" b="1" dirty="0" smtClean="0">
              <a:solidFill>
                <a:srgbClr val="0000CC"/>
              </a:solidFill>
            </a:endParaRPr>
          </a:p>
          <a:p>
            <a:pPr marL="914400" lvl="1" indent="-457200" eaLnBrk="1" hangingPunct="1">
              <a:buNone/>
            </a:pPr>
            <a:r>
              <a:rPr lang="en-US" sz="2000" b="1" dirty="0" smtClean="0">
                <a:solidFill>
                  <a:srgbClr val="0000CC"/>
                </a:solidFill>
              </a:rPr>
              <a:t>f(</a:t>
            </a:r>
            <a:r>
              <a:rPr lang="en-US" sz="2000" b="1" dirty="0" err="1" smtClean="0">
                <a:solidFill>
                  <a:srgbClr val="0000CC"/>
                </a:solidFill>
              </a:rPr>
              <a:t>i</a:t>
            </a:r>
            <a:r>
              <a:rPr lang="en-US" sz="2000" b="1" dirty="0" smtClean="0"/>
              <a:t>): probing function. It can be linear (</a:t>
            </a:r>
            <a:r>
              <a:rPr lang="en-US" sz="2000" b="1" dirty="0" err="1" smtClean="0"/>
              <a:t>bậc</a:t>
            </a:r>
            <a:r>
              <a:rPr lang="en-US" sz="2000" b="1" dirty="0" smtClean="0"/>
              <a:t> 1 – </a:t>
            </a:r>
            <a:r>
              <a:rPr lang="en-US" sz="2000" b="1" dirty="0" err="1" smtClean="0"/>
              <a:t>dò</a:t>
            </a:r>
            <a:r>
              <a:rPr lang="en-US" sz="2000" b="1" dirty="0" smtClean="0"/>
              <a:t> </a:t>
            </a:r>
            <a:r>
              <a:rPr lang="en-US" sz="2000" b="1" dirty="0" err="1" smtClean="0"/>
              <a:t>tuyến</a:t>
            </a:r>
            <a:r>
              <a:rPr lang="en-US" sz="2000" b="1" dirty="0" smtClean="0"/>
              <a:t> </a:t>
            </a:r>
            <a:r>
              <a:rPr lang="en-US" sz="2000" b="1" dirty="0" err="1" smtClean="0"/>
              <a:t>tính</a:t>
            </a:r>
            <a:r>
              <a:rPr lang="en-US" sz="2000" b="1" dirty="0" smtClean="0"/>
              <a:t>- simplest  method) or quadratic function (</a:t>
            </a:r>
            <a:r>
              <a:rPr lang="en-US" sz="2000" b="1" dirty="0" err="1" smtClean="0"/>
              <a:t>bậc</a:t>
            </a:r>
            <a:r>
              <a:rPr lang="en-US" sz="2000" b="1" dirty="0" smtClean="0"/>
              <a:t> 2 – </a:t>
            </a:r>
            <a:r>
              <a:rPr lang="en-US" sz="2000" b="1" dirty="0" err="1" smtClean="0"/>
              <a:t>dò</a:t>
            </a:r>
            <a:r>
              <a:rPr lang="en-US" sz="2000" b="1" dirty="0" smtClean="0"/>
              <a:t> </a:t>
            </a:r>
            <a:r>
              <a:rPr lang="en-US" sz="2000" b="1" dirty="0" err="1" smtClean="0"/>
              <a:t>bậc</a:t>
            </a:r>
            <a:r>
              <a:rPr lang="en-US" sz="2000" b="1" dirty="0" smtClean="0"/>
              <a:t> 2)</a:t>
            </a:r>
          </a:p>
          <a:p>
            <a:pPr lvl="1" eaLnBrk="1" hangingPunct="1">
              <a:buNone/>
            </a:pPr>
            <a:r>
              <a:rPr lang="en-US" sz="2000" b="1" dirty="0" smtClean="0">
                <a:solidFill>
                  <a:srgbClr val="0000CC"/>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14</a:t>
            </a:fld>
            <a:endParaRPr lang="en-US" smtClean="0"/>
          </a:p>
        </p:txBody>
      </p:sp>
      <p:sp>
        <p:nvSpPr>
          <p:cNvPr id="10243" name="Rectangle 2"/>
          <p:cNvSpPr>
            <a:spLocks noGrp="1" noChangeArrowheads="1"/>
          </p:cNvSpPr>
          <p:nvPr>
            <p:ph type="title"/>
          </p:nvPr>
        </p:nvSpPr>
        <p:spPr/>
        <p:txBody>
          <a:bodyPr/>
          <a:lstStyle/>
          <a:p>
            <a:pPr eaLnBrk="1" hangingPunct="1"/>
            <a:r>
              <a:rPr lang="en-US" sz="4000" smtClean="0"/>
              <a:t>3- Collision Resolution…</a:t>
            </a:r>
          </a:p>
        </p:txBody>
      </p:sp>
      <p:sp>
        <p:nvSpPr>
          <p:cNvPr id="10244" name="Rectangle 3"/>
          <p:cNvSpPr>
            <a:spLocks noGrp="1" noChangeArrowheads="1"/>
          </p:cNvSpPr>
          <p:nvPr>
            <p:ph type="body" idx="1"/>
          </p:nvPr>
        </p:nvSpPr>
        <p:spPr>
          <a:xfrm>
            <a:off x="3200400" y="1066801"/>
            <a:ext cx="5791200" cy="380999"/>
          </a:xfrm>
        </p:spPr>
        <p:txBody>
          <a:bodyPr/>
          <a:lstStyle/>
          <a:p>
            <a:pPr algn="r" eaLnBrk="1" hangingPunct="1">
              <a:buFontTx/>
              <a:buNone/>
            </a:pPr>
            <a:r>
              <a:rPr lang="en-US" sz="1800" b="1" dirty="0" smtClean="0">
                <a:solidFill>
                  <a:srgbClr val="FF0000"/>
                </a:solidFill>
              </a:rPr>
              <a:t>Linear Probing</a:t>
            </a:r>
            <a:r>
              <a:rPr lang="en-US" sz="1800" b="1" dirty="0" smtClean="0">
                <a:solidFill>
                  <a:srgbClr val="0000CC"/>
                </a:solidFill>
              </a:rPr>
              <a:t>, p(</a:t>
            </a:r>
            <a:r>
              <a:rPr lang="en-US" sz="1800" b="1" dirty="0" err="1" smtClean="0">
                <a:solidFill>
                  <a:srgbClr val="0000CC"/>
                </a:solidFill>
              </a:rPr>
              <a:t>i</a:t>
            </a:r>
            <a:r>
              <a:rPr lang="en-US" sz="1800" b="1" dirty="0" smtClean="0">
                <a:solidFill>
                  <a:srgbClr val="0000CC"/>
                </a:solidFill>
              </a:rPr>
              <a:t>) =</a:t>
            </a:r>
            <a:r>
              <a:rPr lang="en-US" sz="1800" b="1" dirty="0" err="1" smtClean="0">
                <a:solidFill>
                  <a:srgbClr val="0000CC"/>
                </a:solidFill>
              </a:rPr>
              <a:t>i</a:t>
            </a:r>
            <a:r>
              <a:rPr lang="en-US" sz="1800" b="1" dirty="0" smtClean="0">
                <a:solidFill>
                  <a:srgbClr val="0000CC"/>
                </a:solidFill>
              </a:rPr>
              <a:t>, </a:t>
            </a:r>
            <a:r>
              <a:rPr lang="en-US" sz="1800" b="1" dirty="0" smtClean="0">
                <a:solidFill>
                  <a:srgbClr val="0000CC"/>
                </a:solidFill>
                <a:sym typeface="Wingdings" pitchFamily="2" charset="2"/>
              </a:rPr>
              <a:t>h’(K) = (h(K) + </a:t>
            </a:r>
            <a:r>
              <a:rPr lang="en-US" sz="1800" b="1" dirty="0" err="1" smtClean="0">
                <a:solidFill>
                  <a:srgbClr val="0000CC"/>
                </a:solidFill>
                <a:sym typeface="Wingdings" pitchFamily="2" charset="2"/>
              </a:rPr>
              <a:t>i</a:t>
            </a:r>
            <a:r>
              <a:rPr lang="en-US" sz="1800" b="1" dirty="0" smtClean="0">
                <a:solidFill>
                  <a:srgbClr val="0000CC"/>
                </a:solidFill>
                <a:sym typeface="Wingdings" pitchFamily="2" charset="2"/>
              </a:rPr>
              <a:t>) mod </a:t>
            </a:r>
            <a:r>
              <a:rPr lang="en-US" sz="1800" b="1" dirty="0" err="1" smtClean="0">
                <a:solidFill>
                  <a:srgbClr val="0000CC"/>
                </a:solidFill>
                <a:sym typeface="Wingdings" pitchFamily="2" charset="2"/>
              </a:rPr>
              <a:t>TSize</a:t>
            </a:r>
            <a:endParaRPr lang="en-US" sz="1800" b="1" dirty="0" smtClean="0">
              <a:solidFill>
                <a:srgbClr val="0000CC"/>
              </a:solidFill>
            </a:endParaRPr>
          </a:p>
        </p:txBody>
      </p:sp>
      <p:pic>
        <p:nvPicPr>
          <p:cNvPr id="5" name="Picture 7"/>
          <p:cNvPicPr>
            <a:picLocks noChangeAspect="1" noChangeArrowheads="1"/>
          </p:cNvPicPr>
          <p:nvPr/>
        </p:nvPicPr>
        <p:blipFill>
          <a:blip r:embed="rId2" cstate="print"/>
          <a:srcRect/>
          <a:stretch>
            <a:fillRect/>
          </a:stretch>
        </p:blipFill>
        <p:spPr bwMode="auto">
          <a:xfrm>
            <a:off x="1038224" y="1524000"/>
            <a:ext cx="6581776" cy="4235130"/>
          </a:xfrm>
          <a:prstGeom prst="rect">
            <a:avLst/>
          </a:prstGeom>
          <a:noFill/>
          <a:ln w="9525">
            <a:noFill/>
            <a:miter lim="800000"/>
            <a:headEnd/>
            <a:tailEnd/>
          </a:ln>
        </p:spPr>
      </p:pic>
      <p:sp>
        <p:nvSpPr>
          <p:cNvPr id="6" name="Text Box 4"/>
          <p:cNvSpPr txBox="1">
            <a:spLocks noChangeArrowheads="1"/>
          </p:cNvSpPr>
          <p:nvPr/>
        </p:nvSpPr>
        <p:spPr bwMode="auto">
          <a:xfrm>
            <a:off x="228600" y="5692914"/>
            <a:ext cx="8610600" cy="707886"/>
          </a:xfrm>
          <a:prstGeom prst="rect">
            <a:avLst/>
          </a:prstGeom>
          <a:noFill/>
          <a:ln w="9525">
            <a:noFill/>
            <a:miter lim="800000"/>
            <a:headEnd/>
            <a:tailEnd/>
          </a:ln>
        </p:spPr>
        <p:txBody>
          <a:bodyPr wrap="square">
            <a:spAutoFit/>
          </a:bodyPr>
          <a:lstStyle/>
          <a:p>
            <a:pPr algn="ctr"/>
            <a:r>
              <a:rPr lang="en-US" sz="2000" b="1" dirty="0" smtClean="0"/>
              <a:t>Resolving </a:t>
            </a:r>
            <a:r>
              <a:rPr lang="en-US" sz="2000" b="1" dirty="0"/>
              <a:t>collisions with the </a:t>
            </a:r>
            <a:r>
              <a:rPr lang="en-US" sz="2000" b="1" dirty="0">
                <a:solidFill>
                  <a:srgbClr val="FF0000"/>
                </a:solidFill>
              </a:rPr>
              <a:t>linear probing method</a:t>
            </a:r>
            <a:r>
              <a:rPr lang="en-US" sz="2000" b="1" dirty="0" smtClean="0"/>
              <a:t>. Subscripts </a:t>
            </a:r>
            <a:r>
              <a:rPr lang="en-US" sz="2000" b="1" dirty="0"/>
              <a:t>indicate the home positions of the keys </a:t>
            </a:r>
            <a:r>
              <a:rPr lang="en-US" sz="2000" b="1" dirty="0" smtClean="0"/>
              <a:t>being </a:t>
            </a:r>
            <a:r>
              <a:rPr lang="en-US" sz="2000" b="1" dirty="0"/>
              <a:t>hashed.</a:t>
            </a:r>
          </a:p>
        </p:txBody>
      </p:sp>
      <p:sp>
        <p:nvSpPr>
          <p:cNvPr id="7" name="Rectangle 6"/>
          <p:cNvSpPr/>
          <p:nvPr/>
        </p:nvSpPr>
        <p:spPr>
          <a:xfrm>
            <a:off x="0" y="773668"/>
            <a:ext cx="4017254" cy="461665"/>
          </a:xfrm>
          <a:prstGeom prst="rect">
            <a:avLst/>
          </a:prstGeom>
        </p:spPr>
        <p:txBody>
          <a:bodyPr wrap="none">
            <a:spAutoFit/>
          </a:bodyPr>
          <a:lstStyle/>
          <a:p>
            <a:r>
              <a:rPr lang="en-US" sz="2400" b="1" dirty="0" smtClean="0">
                <a:solidFill>
                  <a:srgbClr val="FF0000"/>
                </a:solidFill>
              </a:rPr>
              <a:t>Open Addressing Method:</a:t>
            </a:r>
            <a:endParaRPr lang="en-US" sz="2400" dirty="0"/>
          </a:p>
        </p:txBody>
      </p:sp>
      <p:sp>
        <p:nvSpPr>
          <p:cNvPr id="9" name="Rectangle 8"/>
          <p:cNvSpPr/>
          <p:nvPr/>
        </p:nvSpPr>
        <p:spPr>
          <a:xfrm>
            <a:off x="7772400" y="1447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i</a:t>
            </a:r>
            <a:r>
              <a:rPr lang="en-US" dirty="0" smtClean="0">
                <a:solidFill>
                  <a:srgbClr val="FF0000"/>
                </a:solidFill>
              </a:rPr>
              <a:t>= 1, 2, 3…</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 </a:t>
            </a:r>
            <a:fld id="{4CCA17E8-6861-4BD3-A419-9D9F68FC976D}" type="slidenum">
              <a:rPr lang="en-US" smtClean="0"/>
              <a:pPr/>
              <a:t>15</a:t>
            </a:fld>
            <a:endParaRPr lang="en-US" smtClean="0"/>
          </a:p>
        </p:txBody>
      </p:sp>
      <p:sp>
        <p:nvSpPr>
          <p:cNvPr id="12291"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2292" name="Text Box 4"/>
          <p:cNvSpPr txBox="1">
            <a:spLocks noChangeArrowheads="1"/>
          </p:cNvSpPr>
          <p:nvPr/>
        </p:nvSpPr>
        <p:spPr bwMode="auto">
          <a:xfrm>
            <a:off x="457200" y="5769114"/>
            <a:ext cx="8229600" cy="707886"/>
          </a:xfrm>
          <a:prstGeom prst="rect">
            <a:avLst/>
          </a:prstGeom>
          <a:noFill/>
          <a:ln w="9525">
            <a:noFill/>
            <a:miter lim="800000"/>
            <a:headEnd/>
            <a:tailEnd/>
          </a:ln>
        </p:spPr>
        <p:txBody>
          <a:bodyPr wrap="square">
            <a:spAutoFit/>
          </a:bodyPr>
          <a:lstStyle/>
          <a:p>
            <a:pPr algn="ctr"/>
            <a:r>
              <a:rPr lang="en-US" sz="2000" b="1" smtClean="0"/>
              <a:t>Using </a:t>
            </a:r>
            <a:r>
              <a:rPr lang="en-US" sz="2000" b="1"/>
              <a:t>quadratic probing for collision resolution</a:t>
            </a:r>
          </a:p>
          <a:p>
            <a:pPr algn="ctr"/>
            <a:r>
              <a:rPr lang="en-US" sz="2000" smtClean="0">
                <a:sym typeface="Wingdings" pitchFamily="2" charset="2"/>
              </a:rPr>
              <a:t>h’(</a:t>
            </a:r>
            <a:r>
              <a:rPr lang="en-US" sz="2000">
                <a:sym typeface="Wingdings" pitchFamily="2" charset="2"/>
              </a:rPr>
              <a:t>K) = (h(K) </a:t>
            </a:r>
            <a:r>
              <a:rPr lang="en-US" sz="2000">
                <a:sym typeface="Symbol" pitchFamily="18" charset="2"/>
              </a:rPr>
              <a:t> </a:t>
            </a:r>
            <a:r>
              <a:rPr lang="en-US" sz="2000">
                <a:sym typeface="Wingdings" pitchFamily="2" charset="2"/>
              </a:rPr>
              <a:t>i</a:t>
            </a:r>
            <a:r>
              <a:rPr lang="en-US" sz="2000" baseline="30000">
                <a:sym typeface="Wingdings" pitchFamily="2" charset="2"/>
              </a:rPr>
              <a:t>2</a:t>
            </a:r>
            <a:r>
              <a:rPr lang="en-US" sz="2000">
                <a:sym typeface="Wingdings" pitchFamily="2" charset="2"/>
              </a:rPr>
              <a:t>) mod 10</a:t>
            </a:r>
            <a:endParaRPr lang="en-US" sz="2000" b="1"/>
          </a:p>
        </p:txBody>
      </p:sp>
      <p:pic>
        <p:nvPicPr>
          <p:cNvPr id="12293" name="Picture 6"/>
          <p:cNvPicPr>
            <a:picLocks noChangeAspect="1" noChangeArrowheads="1"/>
          </p:cNvPicPr>
          <p:nvPr/>
        </p:nvPicPr>
        <p:blipFill>
          <a:blip r:embed="rId2" cstate="print"/>
          <a:srcRect/>
          <a:stretch>
            <a:fillRect/>
          </a:stretch>
        </p:blipFill>
        <p:spPr bwMode="auto">
          <a:xfrm>
            <a:off x="152400" y="1611313"/>
            <a:ext cx="6134100" cy="4179887"/>
          </a:xfrm>
          <a:prstGeom prst="rect">
            <a:avLst/>
          </a:prstGeom>
          <a:noFill/>
          <a:ln w="9525">
            <a:noFill/>
            <a:miter lim="800000"/>
            <a:headEnd/>
            <a:tailEnd/>
          </a:ln>
        </p:spPr>
      </p:pic>
      <p:sp>
        <p:nvSpPr>
          <p:cNvPr id="7" name="Rectangle 6"/>
          <p:cNvSpPr/>
          <p:nvPr/>
        </p:nvSpPr>
        <p:spPr>
          <a:xfrm>
            <a:off x="3505200" y="2133600"/>
            <a:ext cx="1600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5</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h(5+1)=h(6)=6 OK</a:t>
            </a:r>
          </a:p>
          <a:p>
            <a:pPr>
              <a:defRPr/>
            </a:pPr>
            <a:r>
              <a:rPr lang="en-US" sz="1400" b="1">
                <a:solidFill>
                  <a:schemeClr val="tx1"/>
                </a:solidFill>
              </a:rPr>
              <a:t>Insert B</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a:t>
            </a:r>
            <a:r>
              <a:rPr lang="en-US" sz="1400">
                <a:solidFill>
                  <a:srgbClr val="FF0000"/>
                </a:solidFill>
                <a:sym typeface="Wingdings" pitchFamily="2" charset="2"/>
              </a:rPr>
              <a:t>1</a:t>
            </a:r>
          </a:p>
          <a:p>
            <a:pPr>
              <a:buFont typeface="Wingdings"/>
              <a:buChar char="à"/>
              <a:defRPr/>
            </a:pPr>
            <a:r>
              <a:rPr lang="en-US" sz="1400">
                <a:solidFill>
                  <a:schemeClr val="tx1"/>
                </a:solidFill>
                <a:sym typeface="Wingdings" pitchFamily="2" charset="2"/>
              </a:rPr>
              <a:t>OK</a:t>
            </a:r>
          </a:p>
        </p:txBody>
      </p:sp>
      <p:sp>
        <p:nvSpPr>
          <p:cNvPr id="8" name="Rectangle 7"/>
          <p:cNvSpPr/>
          <p:nvPr/>
        </p:nvSpPr>
        <p:spPr>
          <a:xfrm>
            <a:off x="6553200" y="1752600"/>
            <a:ext cx="23622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9</a:t>
            </a:r>
            <a:endParaRPr lang="en-US" sz="1400" b="1">
              <a:solidFill>
                <a:schemeClr val="tx1"/>
              </a:solidFill>
            </a:endParaRP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h(9+1)=h(10)=0 OK</a:t>
            </a:r>
          </a:p>
          <a:p>
            <a:pPr>
              <a:defRPr/>
            </a:pPr>
            <a:r>
              <a:rPr lang="en-US" sz="1400" b="1">
                <a:solidFill>
                  <a:schemeClr val="tx1"/>
                </a:solidFill>
              </a:rPr>
              <a:t>Insert C</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h(2-1)=h(1)=1  No OK</a:t>
            </a:r>
          </a:p>
          <a:p>
            <a:pPr>
              <a:buFont typeface="Wingdings"/>
              <a:buChar char="à"/>
              <a:defRPr/>
            </a:pPr>
            <a:r>
              <a:rPr lang="en-US" sz="1400">
                <a:solidFill>
                  <a:schemeClr val="tx1"/>
                </a:solidFill>
                <a:sym typeface="Wingdings" pitchFamily="2" charset="2"/>
              </a:rPr>
              <a:t>probe: i=2, i</a:t>
            </a:r>
            <a:r>
              <a:rPr lang="en-US" sz="1400" baseline="30000">
                <a:solidFill>
                  <a:schemeClr val="tx1"/>
                </a:solidFill>
                <a:sym typeface="Wingdings" pitchFamily="2" charset="2"/>
              </a:rPr>
              <a:t>2</a:t>
            </a:r>
            <a:r>
              <a:rPr lang="en-US" sz="1400">
                <a:solidFill>
                  <a:schemeClr val="tx1"/>
                </a:solidFill>
                <a:sym typeface="Wingdings" pitchFamily="2" charset="2"/>
              </a:rPr>
              <a:t>=4</a:t>
            </a:r>
          </a:p>
          <a:p>
            <a:pPr>
              <a:buFont typeface="Wingdings"/>
              <a:buChar char="à"/>
              <a:defRPr/>
            </a:pPr>
            <a:r>
              <a:rPr lang="en-US" sz="1400">
                <a:solidFill>
                  <a:schemeClr val="tx1"/>
                </a:solidFill>
                <a:sym typeface="Wingdings" pitchFamily="2" charset="2"/>
              </a:rPr>
              <a:t>h(2+4)= 6  No OK</a:t>
            </a:r>
          </a:p>
          <a:p>
            <a:pPr>
              <a:buFont typeface="Wingdings"/>
              <a:buChar char="à"/>
              <a:defRPr/>
            </a:pPr>
            <a:r>
              <a:rPr lang="en-US" sz="1400">
                <a:solidFill>
                  <a:schemeClr val="tx1"/>
                </a:solidFill>
                <a:sym typeface="Wingdings" pitchFamily="2" charset="2"/>
              </a:rPr>
              <a:t>h(2-4), -2&lt;0  No OK</a:t>
            </a:r>
          </a:p>
          <a:p>
            <a:pPr>
              <a:buFont typeface="Wingdings"/>
              <a:buChar char="à"/>
              <a:defRPr/>
            </a:pPr>
            <a:r>
              <a:rPr lang="en-US" sz="1400">
                <a:solidFill>
                  <a:schemeClr val="tx1"/>
                </a:solidFill>
                <a:sym typeface="Wingdings" pitchFamily="2" charset="2"/>
              </a:rPr>
              <a:t>probe: i=3, i</a:t>
            </a:r>
            <a:r>
              <a:rPr lang="en-US" sz="1400" baseline="30000">
                <a:solidFill>
                  <a:schemeClr val="tx1"/>
                </a:solidFill>
                <a:sym typeface="Wingdings" pitchFamily="2" charset="2"/>
              </a:rPr>
              <a:t>2</a:t>
            </a:r>
            <a:r>
              <a:rPr lang="en-US" sz="1400">
                <a:solidFill>
                  <a:schemeClr val="tx1"/>
                </a:solidFill>
                <a:sym typeface="Wingdings" pitchFamily="2" charset="2"/>
              </a:rPr>
              <a:t>=9</a:t>
            </a:r>
          </a:p>
          <a:p>
            <a:pPr>
              <a:buFont typeface="Wingdings"/>
              <a:buChar char="à"/>
              <a:defRPr/>
            </a:pPr>
            <a:r>
              <a:rPr lang="en-US" sz="1400">
                <a:solidFill>
                  <a:schemeClr val="tx1"/>
                </a:solidFill>
                <a:sym typeface="Wingdings" pitchFamily="2" charset="2"/>
              </a:rPr>
              <a:t>h(2+9)= 1  No OK</a:t>
            </a:r>
          </a:p>
          <a:p>
            <a:pPr>
              <a:buFont typeface="Wingdings"/>
              <a:buChar char="à"/>
              <a:defRPr/>
            </a:pPr>
            <a:r>
              <a:rPr lang="en-US" sz="1400">
                <a:solidFill>
                  <a:schemeClr val="tx1"/>
                </a:solidFill>
                <a:sym typeface="Wingdings" pitchFamily="2" charset="2"/>
              </a:rPr>
              <a:t>h(2-9)= 2-9&lt;0 No OK</a:t>
            </a:r>
          </a:p>
          <a:p>
            <a:pPr>
              <a:buFont typeface="Wingdings"/>
              <a:buChar char="à"/>
              <a:defRPr/>
            </a:pPr>
            <a:r>
              <a:rPr lang="en-US" sz="1400">
                <a:solidFill>
                  <a:schemeClr val="tx1"/>
                </a:solidFill>
                <a:sym typeface="Wingdings" pitchFamily="2" charset="2"/>
              </a:rPr>
              <a:t>probe: i=4, i</a:t>
            </a:r>
            <a:r>
              <a:rPr lang="en-US" sz="1400" baseline="30000">
                <a:solidFill>
                  <a:schemeClr val="tx1"/>
                </a:solidFill>
                <a:sym typeface="Wingdings" pitchFamily="2" charset="2"/>
              </a:rPr>
              <a:t>2</a:t>
            </a:r>
            <a:r>
              <a:rPr lang="en-US" sz="1400">
                <a:solidFill>
                  <a:schemeClr val="tx1"/>
                </a:solidFill>
                <a:sym typeface="Wingdings" pitchFamily="2" charset="2"/>
              </a:rPr>
              <a:t>=16</a:t>
            </a:r>
          </a:p>
          <a:p>
            <a:pPr>
              <a:buFont typeface="Wingdings"/>
              <a:buChar char="à"/>
              <a:defRPr/>
            </a:pPr>
            <a:r>
              <a:rPr lang="en-US" sz="1400">
                <a:solidFill>
                  <a:schemeClr val="tx1"/>
                </a:solidFill>
                <a:sym typeface="Wingdings" pitchFamily="2" charset="2"/>
              </a:rPr>
              <a:t>h(2+16)= </a:t>
            </a:r>
            <a:r>
              <a:rPr lang="en-US" sz="1400">
                <a:solidFill>
                  <a:srgbClr val="FF0000"/>
                </a:solidFill>
                <a:sym typeface="Wingdings" pitchFamily="2" charset="2"/>
              </a:rPr>
              <a:t>8 </a:t>
            </a:r>
            <a:r>
              <a:rPr lang="en-US" sz="1400">
                <a:solidFill>
                  <a:schemeClr val="tx1"/>
                </a:solidFill>
                <a:sym typeface="Wingdings" pitchFamily="2" charset="2"/>
              </a:rPr>
              <a:t> OK</a:t>
            </a:r>
          </a:p>
        </p:txBody>
      </p:sp>
      <p:sp>
        <p:nvSpPr>
          <p:cNvPr id="9" name="Rectangle 3"/>
          <p:cNvSpPr txBox="1">
            <a:spLocks noChangeArrowheads="1"/>
          </p:cNvSpPr>
          <p:nvPr/>
        </p:nvSpPr>
        <p:spPr bwMode="auto">
          <a:xfrm>
            <a:off x="2362200" y="1295400"/>
            <a:ext cx="6553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latin typeface="+mn-lt"/>
                <a:ea typeface="+mn-ea"/>
                <a:cs typeface="+mn-cs"/>
              </a:rPr>
              <a:t>Quadratic method:</a:t>
            </a:r>
            <a:r>
              <a:rPr kumimoji="0" lang="en-US" sz="1600" b="1" i="0" u="none" strike="noStrike" kern="0" cap="none" spc="0" normalizeH="0" noProof="0" dirty="0" smtClean="0">
                <a:ln>
                  <a:noFill/>
                </a:ln>
                <a:solidFill>
                  <a:srgbClr val="FF0000"/>
                </a:solidFill>
                <a:effectLst/>
                <a:uLnTx/>
                <a:uFillTx/>
                <a:latin typeface="+mn-lt"/>
                <a:ea typeface="+mn-ea"/>
                <a:cs typeface="+mn-cs"/>
              </a:rPr>
              <a:t>    </a:t>
            </a:r>
            <a:r>
              <a:rPr kumimoji="0" lang="en-US" sz="1600" b="1" i="0" u="none" strike="noStrike" kern="0" cap="none" spc="0" normalizeH="0" noProof="0" dirty="0" smtClean="0">
                <a:ln>
                  <a:noFill/>
                </a:ln>
                <a:solidFill>
                  <a:srgbClr val="0000CC"/>
                </a:solidFill>
                <a:effectLst/>
                <a:uLnTx/>
                <a:uFillTx/>
                <a:latin typeface="+mn-lt"/>
                <a:ea typeface="+mn-ea"/>
                <a:cs typeface="+mn-cs"/>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p(</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h’(K) = (h(K)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mod </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TSize</a:t>
            </a:r>
            <a:endParaRPr kumimoji="0" lang="en-US" sz="1600" b="1" i="0" u="none" strike="noStrike" kern="0" cap="none" spc="0" normalizeH="0" baseline="0" noProof="0" dirty="0" smtClean="0">
              <a:ln>
                <a:noFill/>
              </a:ln>
              <a:solidFill>
                <a:srgbClr val="0000CC"/>
              </a:solidFill>
              <a:effectLst/>
              <a:uLnTx/>
              <a:uFillTx/>
              <a:latin typeface="+mn-lt"/>
              <a:ea typeface="+mn-ea"/>
              <a:cs typeface="+mn-cs"/>
            </a:endParaRPr>
          </a:p>
        </p:txBody>
      </p:sp>
      <p:sp>
        <p:nvSpPr>
          <p:cNvPr id="10" name="Rectangle 9"/>
          <p:cNvSpPr/>
          <p:nvPr/>
        </p:nvSpPr>
        <p:spPr>
          <a:xfrm>
            <a:off x="0" y="838200"/>
            <a:ext cx="3581400" cy="400110"/>
          </a:xfrm>
          <a:prstGeom prst="rect">
            <a:avLst/>
          </a:prstGeom>
        </p:spPr>
        <p:txBody>
          <a:bodyPr wrap="square">
            <a:spAutoFit/>
          </a:bodyPr>
          <a:lstStyle/>
          <a:p>
            <a:r>
              <a:rPr lang="en-US" sz="2000" b="1" kern="0" dirty="0" smtClean="0">
                <a:solidFill>
                  <a:srgbClr val="FF0000"/>
                </a:solidFill>
              </a:rPr>
              <a:t>Open Addressing Method: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 </a:t>
            </a:r>
            <a:fld id="{80B80014-2C25-4C82-A3B6-2D95D17480F7}" type="slidenum">
              <a:rPr lang="en-US" smtClean="0"/>
              <a:pPr/>
              <a:t>16</a:t>
            </a:fld>
            <a:endParaRPr lang="en-US" smtClean="0"/>
          </a:p>
        </p:txBody>
      </p:sp>
      <p:sp>
        <p:nvSpPr>
          <p:cNvPr id="13315"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3316" name="Text Box 4"/>
          <p:cNvSpPr txBox="1">
            <a:spLocks noChangeArrowheads="1"/>
          </p:cNvSpPr>
          <p:nvPr/>
        </p:nvSpPr>
        <p:spPr bwMode="auto">
          <a:xfrm>
            <a:off x="457200" y="5156537"/>
            <a:ext cx="8153400" cy="1015663"/>
          </a:xfrm>
          <a:prstGeom prst="rect">
            <a:avLst/>
          </a:prstGeom>
          <a:noFill/>
          <a:ln w="9525">
            <a:noFill/>
            <a:miter lim="800000"/>
            <a:headEnd/>
            <a:tailEnd/>
          </a:ln>
        </p:spPr>
        <p:txBody>
          <a:bodyPr wrap="square">
            <a:spAutoFit/>
          </a:bodyPr>
          <a:lstStyle/>
          <a:p>
            <a:pPr>
              <a:tabLst>
                <a:tab pos="1423988" algn="l"/>
              </a:tabLst>
            </a:pPr>
            <a:r>
              <a:rPr lang="en-US" sz="2000" b="1" smtClean="0"/>
              <a:t>Formulas </a:t>
            </a:r>
            <a:r>
              <a:rPr lang="en-US" sz="2000" b="1"/>
              <a:t>approximating, for different hashing </a:t>
            </a:r>
            <a:r>
              <a:rPr lang="en-US" sz="2000" b="1" smtClean="0"/>
              <a:t>methods, the </a:t>
            </a:r>
            <a:r>
              <a:rPr lang="en-US" sz="2000" b="1"/>
              <a:t>average numbers of trials for successful and 	</a:t>
            </a:r>
            <a:r>
              <a:rPr lang="en-US" sz="2000" b="1" smtClean="0"/>
              <a:t>unsuccessful searches </a:t>
            </a:r>
            <a:r>
              <a:rPr lang="en-US" sz="2000" b="1"/>
              <a:t>(Knuth, 1998)</a:t>
            </a:r>
          </a:p>
        </p:txBody>
      </p:sp>
      <p:pic>
        <p:nvPicPr>
          <p:cNvPr id="13317" name="Picture 6"/>
          <p:cNvPicPr>
            <a:picLocks noChangeAspect="1" noChangeArrowheads="1"/>
          </p:cNvPicPr>
          <p:nvPr/>
        </p:nvPicPr>
        <p:blipFill>
          <a:blip r:embed="rId2" cstate="print"/>
          <a:srcRect/>
          <a:stretch>
            <a:fillRect/>
          </a:stretch>
        </p:blipFill>
        <p:spPr bwMode="auto">
          <a:xfrm>
            <a:off x="228600" y="1981200"/>
            <a:ext cx="8686800" cy="2895600"/>
          </a:xfrm>
          <a:prstGeom prst="rect">
            <a:avLst/>
          </a:prstGeom>
          <a:noFill/>
          <a:ln w="9525">
            <a:noFill/>
            <a:miter lim="800000"/>
            <a:headEnd/>
            <a:tailEnd/>
          </a:ln>
        </p:spPr>
      </p:pic>
      <p:sp>
        <p:nvSpPr>
          <p:cNvPr id="6" name="TextBox 5"/>
          <p:cNvSpPr txBox="1"/>
          <p:nvPr/>
        </p:nvSpPr>
        <p:spPr>
          <a:xfrm>
            <a:off x="228600" y="1066800"/>
            <a:ext cx="2286000" cy="461665"/>
          </a:xfrm>
          <a:prstGeom prst="rect">
            <a:avLst/>
          </a:prstGeom>
          <a:noFill/>
        </p:spPr>
        <p:txBody>
          <a:bodyPr wrap="square" rtlCol="0">
            <a:spAutoFit/>
          </a:bodyPr>
          <a:lstStyle/>
          <a:p>
            <a:r>
              <a:rPr lang="en-US" sz="2400" b="1" smtClean="0">
                <a:solidFill>
                  <a:srgbClr val="0000CC"/>
                </a:solidFill>
              </a:rPr>
              <a:t>Evaluation:</a:t>
            </a:r>
            <a:endParaRPr lang="en-US" sz="2400" b="1">
              <a:solidFill>
                <a:srgbClr val="0000CC"/>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 </a:t>
            </a:r>
            <a:fld id="{93B84EA1-E8F1-4FF4-AF4E-E23CB9C8CA86}" type="slidenum">
              <a:rPr lang="en-US" smtClean="0"/>
              <a:pPr/>
              <a:t>17</a:t>
            </a:fld>
            <a:endParaRPr lang="en-US" smtClean="0"/>
          </a:p>
        </p:txBody>
      </p:sp>
      <p:sp>
        <p:nvSpPr>
          <p:cNvPr id="14339"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4340" name="Rectangle 3"/>
          <p:cNvSpPr>
            <a:spLocks noGrp="1" noChangeArrowheads="1"/>
          </p:cNvSpPr>
          <p:nvPr>
            <p:ph type="body" idx="1"/>
          </p:nvPr>
        </p:nvSpPr>
        <p:spPr>
          <a:xfrm>
            <a:off x="457200" y="1447800"/>
            <a:ext cx="8229600" cy="3810000"/>
          </a:xfrm>
        </p:spPr>
        <p:txBody>
          <a:bodyPr/>
          <a:lstStyle/>
          <a:p>
            <a:pPr eaLnBrk="1" hangingPunct="1">
              <a:buFontTx/>
              <a:buNone/>
            </a:pPr>
            <a:r>
              <a:rPr lang="en-US" b="1" dirty="0" smtClean="0">
                <a:solidFill>
                  <a:srgbClr val="FF0000"/>
                </a:solidFill>
              </a:rPr>
              <a:t>Chaining Method</a:t>
            </a:r>
          </a:p>
          <a:p>
            <a:pPr eaLnBrk="1" hangingPunct="1"/>
            <a:r>
              <a:rPr lang="en-US" i="1" dirty="0" smtClean="0">
                <a:solidFill>
                  <a:srgbClr val="0000CC"/>
                </a:solidFill>
              </a:rPr>
              <a:t>Keys do not have to stored in table itself, </a:t>
            </a:r>
            <a:r>
              <a:rPr lang="en-US" dirty="0" smtClean="0">
                <a:solidFill>
                  <a:srgbClr val="0000CC"/>
                </a:solidFill>
              </a:rPr>
              <a:t>each position of the table is associated with a linked list or </a:t>
            </a:r>
            <a:r>
              <a:rPr lang="en-US" b="1" dirty="0" smtClean="0">
                <a:solidFill>
                  <a:srgbClr val="0000CC"/>
                </a:solidFill>
              </a:rPr>
              <a:t>chain</a:t>
            </a:r>
            <a:r>
              <a:rPr lang="en-US" i="1" dirty="0" smtClean="0">
                <a:solidFill>
                  <a:srgbClr val="0000CC"/>
                </a:solidFill>
              </a:rPr>
              <a:t> </a:t>
            </a:r>
            <a:r>
              <a:rPr lang="en-US" dirty="0" smtClean="0">
                <a:solidFill>
                  <a:srgbClr val="0000CC"/>
                </a:solidFill>
              </a:rPr>
              <a:t>of structures whose </a:t>
            </a:r>
            <a:r>
              <a:rPr lang="en-US" dirty="0" smtClean="0">
                <a:solidFill>
                  <a:srgbClr val="0000CC"/>
                </a:solidFill>
                <a:latin typeface="Courier New" pitchFamily="49" charset="0"/>
              </a:rPr>
              <a:t>info</a:t>
            </a:r>
            <a:r>
              <a:rPr lang="en-US" dirty="0" smtClean="0">
                <a:solidFill>
                  <a:srgbClr val="0000CC"/>
                </a:solidFill>
              </a:rPr>
              <a:t> fields store keys or references to keys </a:t>
            </a:r>
          </a:p>
          <a:p>
            <a:pPr eaLnBrk="1" hangingPunct="1"/>
            <a:r>
              <a:rPr lang="en-US" dirty="0" smtClean="0"/>
              <a:t>This method is called </a:t>
            </a:r>
            <a:r>
              <a:rPr lang="en-US" b="1" dirty="0" smtClean="0">
                <a:solidFill>
                  <a:srgbClr val="0000CC"/>
                </a:solidFill>
              </a:rPr>
              <a:t>separate chaining</a:t>
            </a:r>
            <a:r>
              <a:rPr lang="en-US" dirty="0" smtClean="0"/>
              <a:t>, and a table of references (pointers) is called a </a:t>
            </a:r>
            <a:r>
              <a:rPr lang="en-US" b="1" dirty="0" smtClean="0">
                <a:solidFill>
                  <a:srgbClr val="0000CC"/>
                </a:solidFill>
              </a:rPr>
              <a:t>scatter</a:t>
            </a:r>
            <a:r>
              <a:rPr lang="en-US" dirty="0" smtClean="0">
                <a:solidFill>
                  <a:srgbClr val="0000CC"/>
                </a:solidFill>
              </a:rPr>
              <a:t> </a:t>
            </a:r>
            <a:r>
              <a:rPr lang="en-US" b="1" dirty="0" smtClean="0">
                <a:solidFill>
                  <a:srgbClr val="0000CC"/>
                </a:solidFill>
              </a:rPr>
              <a:t>table</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a:t>
            </a:r>
            <a:endParaRPr lang="en-US" dirty="0" smtClean="0">
              <a:solidFill>
                <a:srgbClr val="0000CC"/>
              </a:solidFill>
            </a:endParaRPr>
          </a:p>
          <a:p>
            <a:pPr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 </a:t>
            </a:r>
            <a:fld id="{50502C37-D602-4184-A1A6-CD5EA7F283E5}" type="slidenum">
              <a:rPr lang="en-US" smtClean="0"/>
              <a:pPr/>
              <a:t>18</a:t>
            </a:fld>
            <a:endParaRPr lang="en-US" smtClean="0"/>
          </a:p>
        </p:txBody>
      </p:sp>
      <p:sp>
        <p:nvSpPr>
          <p:cNvPr id="15363"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5364" name="Text Box 4"/>
          <p:cNvSpPr txBox="1">
            <a:spLocks noChangeArrowheads="1"/>
          </p:cNvSpPr>
          <p:nvPr/>
        </p:nvSpPr>
        <p:spPr bwMode="auto">
          <a:xfrm>
            <a:off x="1905000" y="5924490"/>
            <a:ext cx="7086600" cy="707886"/>
          </a:xfrm>
          <a:prstGeom prst="rect">
            <a:avLst/>
          </a:prstGeom>
          <a:noFill/>
          <a:ln w="9525">
            <a:noFill/>
            <a:miter lim="800000"/>
            <a:headEnd/>
            <a:tailEnd/>
          </a:ln>
        </p:spPr>
        <p:txBody>
          <a:bodyPr wrap="square">
            <a:spAutoFit/>
          </a:bodyPr>
          <a:lstStyle/>
          <a:p>
            <a:pPr algn="r">
              <a:tabLst>
                <a:tab pos="1423988" algn="l"/>
              </a:tabLst>
            </a:pPr>
            <a:r>
              <a:rPr lang="en-US" sz="2000" b="1" dirty="0" smtClean="0"/>
              <a:t>In </a:t>
            </a:r>
            <a:r>
              <a:rPr lang="en-US" sz="2000" b="1" dirty="0"/>
              <a:t>chaining, colliding keys are put on the same linked </a:t>
            </a:r>
            <a:r>
              <a:rPr lang="en-US" sz="2000" b="1" dirty="0" smtClean="0"/>
              <a:t>list</a:t>
            </a:r>
          </a:p>
          <a:p>
            <a:pPr algn="r">
              <a:tabLst>
                <a:tab pos="1423988" algn="l"/>
              </a:tabLst>
            </a:pPr>
            <a:r>
              <a:rPr lang="en-US" sz="2000" b="1" dirty="0" smtClean="0"/>
              <a:t>(The most flexible hash format) </a:t>
            </a:r>
            <a:endParaRPr lang="en-US" sz="2000" b="1" dirty="0"/>
          </a:p>
        </p:txBody>
      </p:sp>
      <p:pic>
        <p:nvPicPr>
          <p:cNvPr id="15365" name="Picture 5"/>
          <p:cNvPicPr>
            <a:picLocks noChangeAspect="1" noChangeArrowheads="1"/>
          </p:cNvPicPr>
          <p:nvPr/>
        </p:nvPicPr>
        <p:blipFill>
          <a:blip r:embed="rId2" cstate="print"/>
          <a:srcRect/>
          <a:stretch>
            <a:fillRect/>
          </a:stretch>
        </p:blipFill>
        <p:spPr bwMode="auto">
          <a:xfrm>
            <a:off x="3171824" y="870449"/>
            <a:ext cx="5819776" cy="4964702"/>
          </a:xfrm>
          <a:prstGeom prst="rect">
            <a:avLst/>
          </a:prstGeom>
          <a:noFill/>
          <a:ln w="9525">
            <a:noFill/>
            <a:miter lim="800000"/>
            <a:headEnd/>
            <a:tailEnd/>
          </a:ln>
        </p:spPr>
      </p:pic>
      <p:sp>
        <p:nvSpPr>
          <p:cNvPr id="6" name="Rectangle 5"/>
          <p:cNvSpPr/>
          <p:nvPr/>
        </p:nvSpPr>
        <p:spPr>
          <a:xfrm>
            <a:off x="152400" y="1524000"/>
            <a:ext cx="2895600" cy="426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0000CC"/>
                </a:solidFill>
              </a:rPr>
              <a:t>h(K) </a:t>
            </a:r>
            <a:r>
              <a:rPr lang="en-US" sz="2400" dirty="0">
                <a:solidFill>
                  <a:srgbClr val="0000CC"/>
                </a:solidFill>
                <a:sym typeface="Wingdings" pitchFamily="2" charset="2"/>
              </a:rPr>
              <a:t> index of a linked list of elements having the same value of </a:t>
            </a:r>
            <a:r>
              <a:rPr lang="en-US" sz="2400" dirty="0" smtClean="0">
                <a:solidFill>
                  <a:srgbClr val="0000CC"/>
                </a:solidFill>
                <a:sym typeface="Wingdings" pitchFamily="2" charset="2"/>
              </a:rPr>
              <a:t>hash </a:t>
            </a:r>
            <a:r>
              <a:rPr lang="en-US" sz="2400" dirty="0">
                <a:solidFill>
                  <a:srgbClr val="0000CC"/>
                </a:solidFill>
                <a:sym typeface="Wingdings" pitchFamily="2" charset="2"/>
              </a:rPr>
              <a:t>function.</a:t>
            </a:r>
          </a:p>
          <a:p>
            <a:pPr>
              <a:defRPr/>
            </a:pPr>
            <a:endParaRPr lang="en-US" sz="2400" dirty="0">
              <a:solidFill>
                <a:srgbClr val="0000CC"/>
              </a:solidFill>
              <a:sym typeface="Wingdings" pitchFamily="2" charset="2"/>
            </a:endParaRPr>
          </a:p>
          <a:p>
            <a:pPr>
              <a:defRPr/>
            </a:pPr>
            <a:r>
              <a:rPr lang="en-US" sz="2400" dirty="0">
                <a:solidFill>
                  <a:srgbClr val="0000CC"/>
                </a:solidFill>
                <a:sym typeface="Wingdings" pitchFamily="2" charset="2"/>
              </a:rPr>
              <a:t>K h(K)  index traverse the appropriate list to find the element having this key.</a:t>
            </a:r>
            <a:endParaRPr lang="en-US" sz="2400" dirty="0">
              <a:solidFill>
                <a:srgbClr val="0000CC"/>
              </a:solidFill>
            </a:endParaRPr>
          </a:p>
        </p:txBody>
      </p:sp>
      <p:sp>
        <p:nvSpPr>
          <p:cNvPr id="7" name="Rectangle 6"/>
          <p:cNvSpPr/>
          <p:nvPr/>
        </p:nvSpPr>
        <p:spPr>
          <a:xfrm>
            <a:off x="0" y="838200"/>
            <a:ext cx="2677336" cy="461665"/>
          </a:xfrm>
          <a:prstGeom prst="rect">
            <a:avLst/>
          </a:prstGeom>
        </p:spPr>
        <p:txBody>
          <a:bodyPr wrap="none">
            <a:spAutoFit/>
          </a:bodyPr>
          <a:lstStyle/>
          <a:p>
            <a:pPr eaLnBrk="1" hangingPunct="1">
              <a:buFontTx/>
              <a:buNone/>
            </a:pPr>
            <a:r>
              <a:rPr lang="en-US" sz="2400" b="1" dirty="0" smtClean="0">
                <a:solidFill>
                  <a:srgbClr val="FF0000"/>
                </a:solidFill>
              </a:rPr>
              <a:t>Chaining Method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 </a:t>
            </a:r>
            <a:fld id="{046D12C9-CCC4-4E1E-8E6C-7268FD0E2538}" type="slidenum">
              <a:rPr lang="en-US" smtClean="0"/>
              <a:pPr/>
              <a:t>19</a:t>
            </a:fld>
            <a:endParaRPr lang="en-US" smtClean="0"/>
          </a:p>
        </p:txBody>
      </p:sp>
      <p:sp>
        <p:nvSpPr>
          <p:cNvPr id="16387"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6388" name="Rectangle 3"/>
          <p:cNvSpPr>
            <a:spLocks noGrp="1" noChangeArrowheads="1"/>
          </p:cNvSpPr>
          <p:nvPr>
            <p:ph type="body" idx="1"/>
          </p:nvPr>
        </p:nvSpPr>
        <p:spPr>
          <a:xfrm>
            <a:off x="457200" y="1447800"/>
            <a:ext cx="8229600" cy="3505200"/>
          </a:xfrm>
        </p:spPr>
        <p:txBody>
          <a:bodyPr/>
          <a:lstStyle/>
          <a:p>
            <a:pPr eaLnBrk="1" hangingPunct="1">
              <a:buNone/>
            </a:pPr>
            <a:r>
              <a:rPr lang="en-US" b="1" dirty="0" smtClean="0">
                <a:solidFill>
                  <a:srgbClr val="FF0000"/>
                </a:solidFill>
              </a:rPr>
              <a:t>Coalesced chaining</a:t>
            </a:r>
            <a:endParaRPr lang="en-US" dirty="0" smtClean="0">
              <a:solidFill>
                <a:srgbClr val="FF0000"/>
              </a:solidFill>
            </a:endParaRPr>
          </a:p>
          <a:p>
            <a:pPr eaLnBrk="1" hangingPunct="1"/>
            <a:r>
              <a:rPr lang="en-US" dirty="0" smtClean="0"/>
              <a:t>A version of chaining called </a:t>
            </a:r>
            <a:r>
              <a:rPr lang="en-US" b="1" dirty="0" smtClean="0"/>
              <a:t>coalesced hashing</a:t>
            </a:r>
            <a:r>
              <a:rPr lang="en-US" sz="1800" dirty="0" smtClean="0"/>
              <a:t>- </a:t>
            </a:r>
            <a:r>
              <a:rPr lang="en-US" sz="1800" dirty="0" err="1" smtClean="0"/>
              <a:t>băm</a:t>
            </a:r>
            <a:r>
              <a:rPr lang="en-US" sz="1800" dirty="0" smtClean="0"/>
              <a:t> </a:t>
            </a:r>
            <a:r>
              <a:rPr lang="en-US" sz="1800" dirty="0" err="1" smtClean="0"/>
              <a:t>theo</a:t>
            </a:r>
            <a:r>
              <a:rPr lang="en-US" sz="1800" dirty="0" smtClean="0"/>
              <a:t> </a:t>
            </a:r>
            <a:r>
              <a:rPr lang="en-US" sz="1800" dirty="0" err="1" smtClean="0"/>
              <a:t>nhóm</a:t>
            </a:r>
            <a:r>
              <a:rPr lang="en-US" sz="1800" dirty="0" smtClean="0"/>
              <a:t> </a:t>
            </a:r>
            <a:r>
              <a:rPr lang="en-US" sz="1800" dirty="0" err="1" smtClean="0"/>
              <a:t>sử</a:t>
            </a:r>
            <a:r>
              <a:rPr lang="en-US" sz="1800" dirty="0" smtClean="0"/>
              <a:t> </a:t>
            </a:r>
            <a:r>
              <a:rPr lang="en-US" sz="1800" dirty="0" err="1" smtClean="0"/>
              <a:t>dụng</a:t>
            </a:r>
            <a:r>
              <a:rPr lang="en-US" sz="1800" dirty="0" smtClean="0"/>
              <a:t> array-</a:t>
            </a:r>
            <a:r>
              <a:rPr lang="en-US" dirty="0" smtClean="0"/>
              <a:t> (or </a:t>
            </a:r>
            <a:r>
              <a:rPr lang="en-US" b="1" dirty="0" smtClean="0"/>
              <a:t>coalesced chaining</a:t>
            </a:r>
            <a:r>
              <a:rPr lang="en-US" dirty="0" smtClean="0"/>
              <a:t>) combines linear probing with chaining</a:t>
            </a:r>
          </a:p>
          <a:p>
            <a:pPr eaLnBrk="1" hangingPunct="1"/>
            <a:r>
              <a:rPr lang="en-US" dirty="0" smtClean="0"/>
              <a:t>An </a:t>
            </a:r>
            <a:r>
              <a:rPr lang="en-US" u="sng" dirty="0" smtClean="0"/>
              <a:t>overflow area</a:t>
            </a:r>
            <a:r>
              <a:rPr lang="en-US" dirty="0" smtClean="0"/>
              <a:t> (</a:t>
            </a:r>
            <a:r>
              <a:rPr lang="en-US" dirty="0" err="1" smtClean="0"/>
              <a:t>vùng</a:t>
            </a:r>
            <a:r>
              <a:rPr lang="en-US" dirty="0" smtClean="0"/>
              <a:t> </a:t>
            </a:r>
            <a:r>
              <a:rPr lang="en-US" dirty="0" err="1" smtClean="0"/>
              <a:t>tràn</a:t>
            </a:r>
            <a:r>
              <a:rPr lang="en-US" dirty="0" smtClean="0"/>
              <a:t>, </a:t>
            </a:r>
            <a:r>
              <a:rPr lang="en-US" dirty="0" err="1" smtClean="0"/>
              <a:t>hầm</a:t>
            </a:r>
            <a:r>
              <a:rPr lang="en-US" dirty="0" smtClean="0"/>
              <a:t> </a:t>
            </a:r>
            <a:r>
              <a:rPr lang="en-US" dirty="0" err="1" smtClean="0"/>
              <a:t>chứa</a:t>
            </a:r>
            <a:r>
              <a:rPr lang="en-US" dirty="0" smtClean="0"/>
              <a:t>) known as a </a:t>
            </a:r>
            <a:r>
              <a:rPr lang="en-US" b="1" dirty="0" smtClean="0"/>
              <a:t>cellar</a:t>
            </a:r>
            <a:r>
              <a:rPr lang="en-US" i="1" dirty="0" smtClean="0"/>
              <a:t> </a:t>
            </a:r>
            <a:r>
              <a:rPr lang="en-US" dirty="0" smtClean="0"/>
              <a:t>can be allocated to store keys for which there is no room in the table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2</a:t>
            </a:fld>
            <a:endParaRPr lang="en-US"/>
          </a:p>
        </p:txBody>
      </p:sp>
      <p:graphicFrame>
        <p:nvGraphicFramePr>
          <p:cNvPr id="5" name="Table 4"/>
          <p:cNvGraphicFramePr>
            <a:graphicFrameLocks noGrp="1"/>
          </p:cNvGraphicFramePr>
          <p:nvPr/>
        </p:nvGraphicFramePr>
        <p:xfrm>
          <a:off x="609600" y="1397000"/>
          <a:ext cx="7696200" cy="1940560"/>
        </p:xfrm>
        <a:graphic>
          <a:graphicData uri="http://schemas.openxmlformats.org/drawingml/2006/table">
            <a:tbl>
              <a:tblPr firstRow="1" bandRow="1">
                <a:tableStyleId>{5C22544A-7EE6-4342-B048-85BDC9FD1C3A}</a:tableStyleId>
              </a:tblPr>
              <a:tblGrid>
                <a:gridCol w="1924050"/>
                <a:gridCol w="1504950"/>
                <a:gridCol w="1981200"/>
                <a:gridCol w="2286000"/>
              </a:tblGrid>
              <a:tr h="370840">
                <a:tc>
                  <a:txBody>
                    <a:bodyPr/>
                    <a:lstStyle/>
                    <a:p>
                      <a:r>
                        <a:rPr lang="en-US" sz="2400" dirty="0" smtClean="0">
                          <a:solidFill>
                            <a:srgbClr val="0000CC"/>
                          </a:solidFill>
                        </a:rPr>
                        <a:t>Structure </a:t>
                      </a:r>
                      <a:endParaRPr lang="en-US" sz="2400" dirty="0">
                        <a:solidFill>
                          <a:srgbClr val="0000CC"/>
                        </a:solidFill>
                      </a:endParaRPr>
                    </a:p>
                  </a:txBody>
                  <a:tcPr/>
                </a:tc>
                <a:tc>
                  <a:txBody>
                    <a:bodyPr/>
                    <a:lstStyle/>
                    <a:p>
                      <a:r>
                        <a:rPr lang="en-US" sz="2400" dirty="0" smtClean="0">
                          <a:solidFill>
                            <a:srgbClr val="0000CC"/>
                          </a:solidFill>
                        </a:rPr>
                        <a:t>Array</a:t>
                      </a:r>
                      <a:endParaRPr lang="en-US" sz="2400" dirty="0">
                        <a:solidFill>
                          <a:srgbClr val="0000CC"/>
                        </a:solidFill>
                      </a:endParaRPr>
                    </a:p>
                  </a:txBody>
                  <a:tcPr/>
                </a:tc>
                <a:tc>
                  <a:txBody>
                    <a:bodyPr/>
                    <a:lstStyle/>
                    <a:p>
                      <a:r>
                        <a:rPr lang="en-US" sz="2400" dirty="0" smtClean="0">
                          <a:solidFill>
                            <a:srgbClr val="0000CC"/>
                          </a:solidFill>
                        </a:rPr>
                        <a:t>Linked list</a:t>
                      </a:r>
                      <a:endParaRPr lang="en-US" sz="2400" dirty="0">
                        <a:solidFill>
                          <a:srgbClr val="0000CC"/>
                        </a:solidFill>
                      </a:endParaRPr>
                    </a:p>
                  </a:txBody>
                  <a:tcPr/>
                </a:tc>
                <a:tc>
                  <a:txBody>
                    <a:bodyPr/>
                    <a:lstStyle/>
                    <a:p>
                      <a:r>
                        <a:rPr lang="en-US" sz="2400" dirty="0" smtClean="0">
                          <a:solidFill>
                            <a:srgbClr val="0000CC"/>
                          </a:solidFill>
                        </a:rPr>
                        <a:t>BST</a:t>
                      </a:r>
                      <a:endParaRPr lang="en-US" sz="2400" dirty="0">
                        <a:solidFill>
                          <a:srgbClr val="0000CC"/>
                        </a:solidFill>
                      </a:endParaRPr>
                    </a:p>
                  </a:txBody>
                  <a:tcPr/>
                </a:tc>
              </a:tr>
              <a:tr h="370840">
                <a:tc>
                  <a:txBody>
                    <a:bodyPr/>
                    <a:lstStyle/>
                    <a:p>
                      <a:r>
                        <a:rPr lang="en-US" dirty="0" smtClean="0"/>
                        <a:t>Add  first</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r>
                        <a:rPr lang="en-US" dirty="0" smtClean="0"/>
                        <a:t>O(height)</a:t>
                      </a:r>
                      <a:endParaRPr lang="en-US" dirty="0"/>
                    </a:p>
                  </a:txBody>
                  <a:tcPr/>
                </a:tc>
              </a:tr>
              <a:tr h="370840">
                <a:tc>
                  <a:txBody>
                    <a:bodyPr/>
                    <a:lstStyle/>
                    <a:p>
                      <a:r>
                        <a:rPr lang="en-US" dirty="0" smtClean="0"/>
                        <a:t>Add last</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r h="370840">
                <a:tc>
                  <a:txBody>
                    <a:bodyPr/>
                    <a:lstStyle/>
                    <a:p>
                      <a:r>
                        <a:rPr lang="en-US" dirty="0" smtClean="0"/>
                        <a:t>Search</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 -&gt; O(</a:t>
                      </a:r>
                      <a:r>
                        <a:rPr lang="en-US" dirty="0" err="1" smtClean="0"/>
                        <a:t>logn</a:t>
                      </a:r>
                      <a:r>
                        <a:rPr lang="en-US" dirty="0" smtClean="0"/>
                        <a:t>)</a:t>
                      </a:r>
                    </a:p>
                  </a:txBody>
                  <a:tcPr/>
                </a:tc>
              </a:tr>
              <a:tr h="370840">
                <a:tc>
                  <a:txBody>
                    <a:bodyPr/>
                    <a:lstStyle/>
                    <a:p>
                      <a:r>
                        <a:rPr lang="en-US" dirty="0" smtClean="0"/>
                        <a:t>Remove</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bl>
          </a:graphicData>
        </a:graphic>
      </p:graphicFrame>
      <p:sp>
        <p:nvSpPr>
          <p:cNvPr id="6" name="Rectangle 5"/>
          <p:cNvSpPr/>
          <p:nvPr/>
        </p:nvSpPr>
        <p:spPr>
          <a:xfrm>
            <a:off x="533400" y="3581400"/>
            <a:ext cx="8001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What we have to do if requirements in search and remove operations  needs higher efficiency?</a:t>
            </a:r>
            <a:endParaRPr lang="en-US" sz="2800" dirty="0">
              <a:solidFill>
                <a:srgbClr val="FF0000"/>
              </a:solidFill>
            </a:endParaRPr>
          </a:p>
        </p:txBody>
      </p:sp>
      <p:sp>
        <p:nvSpPr>
          <p:cNvPr id="7" name="Oval 6"/>
          <p:cNvSpPr/>
          <p:nvPr/>
        </p:nvSpPr>
        <p:spPr>
          <a:xfrm>
            <a:off x="914400" y="5029200"/>
            <a:ext cx="2209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0000CC"/>
                </a:solidFill>
              </a:rPr>
              <a:t>Hashing</a:t>
            </a:r>
            <a:endParaRPr lang="en-US" sz="2800">
              <a:solidFill>
                <a:srgbClr val="0000CC"/>
              </a:solidFill>
            </a:endParaRPr>
          </a:p>
        </p:txBody>
      </p:sp>
      <p:sp>
        <p:nvSpPr>
          <p:cNvPr id="8" name="Rectangle 7"/>
          <p:cNvSpPr/>
          <p:nvPr/>
        </p:nvSpPr>
        <p:spPr>
          <a:xfrm>
            <a:off x="3429000" y="4953000"/>
            <a:ext cx="457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00CC"/>
                </a:solidFill>
              </a:rPr>
              <a:t>It still be “Divide and Conquer principle”</a:t>
            </a:r>
            <a:endParaRPr lang="en-US" sz="2800" dirty="0">
              <a:solidFill>
                <a:srgbClr val="0000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 </a:t>
            </a:r>
            <a:fld id="{AF682E67-C59A-4ABB-8A29-680160496BFA}" type="slidenum">
              <a:rPr lang="en-US" smtClean="0"/>
              <a:pPr/>
              <a:t>20</a:t>
            </a:fld>
            <a:endParaRPr lang="en-US" smtClean="0"/>
          </a:p>
        </p:txBody>
      </p:sp>
      <p:sp>
        <p:nvSpPr>
          <p:cNvPr id="17411" name="Rectangle 2"/>
          <p:cNvSpPr>
            <a:spLocks noGrp="1" noChangeArrowheads="1"/>
          </p:cNvSpPr>
          <p:nvPr>
            <p:ph type="title"/>
          </p:nvPr>
        </p:nvSpPr>
        <p:spPr/>
        <p:txBody>
          <a:bodyPr/>
          <a:lstStyle/>
          <a:p>
            <a:pPr eaLnBrk="1" hangingPunct="1"/>
            <a:r>
              <a:rPr lang="en-US" dirty="0" smtClean="0"/>
              <a:t>3- Collision Resolution…</a:t>
            </a:r>
            <a:endParaRPr lang="en-US" sz="4000" dirty="0" smtClean="0"/>
          </a:p>
        </p:txBody>
      </p:sp>
      <p:sp>
        <p:nvSpPr>
          <p:cNvPr id="17412" name="Text Box 4"/>
          <p:cNvSpPr txBox="1">
            <a:spLocks noChangeArrowheads="1"/>
          </p:cNvSpPr>
          <p:nvPr/>
        </p:nvSpPr>
        <p:spPr bwMode="auto">
          <a:xfrm>
            <a:off x="1238239" y="5769114"/>
            <a:ext cx="6534161" cy="707886"/>
          </a:xfrm>
          <a:prstGeom prst="rect">
            <a:avLst/>
          </a:prstGeom>
          <a:noFill/>
          <a:ln w="9525">
            <a:noFill/>
            <a:miter lim="800000"/>
            <a:headEnd/>
            <a:tailEnd/>
          </a:ln>
        </p:spPr>
        <p:txBody>
          <a:bodyPr wrap="none">
            <a:spAutoFit/>
          </a:bodyPr>
          <a:lstStyle/>
          <a:p>
            <a:r>
              <a:rPr lang="en-US" sz="2000" b="1" smtClean="0"/>
              <a:t>Coalesced </a:t>
            </a:r>
            <a:r>
              <a:rPr lang="en-US" sz="2000" b="1"/>
              <a:t>hashing puts a colliding key in the last </a:t>
            </a:r>
            <a:br>
              <a:rPr lang="en-US" sz="2000" b="1"/>
            </a:br>
            <a:r>
              <a:rPr lang="en-US" sz="2000" b="1"/>
              <a:t>                    available position of the table</a:t>
            </a:r>
            <a:endParaRPr lang="en-US"/>
          </a:p>
        </p:txBody>
      </p:sp>
      <p:pic>
        <p:nvPicPr>
          <p:cNvPr id="17413" name="Picture 5"/>
          <p:cNvPicPr>
            <a:picLocks noChangeAspect="1" noChangeArrowheads="1"/>
          </p:cNvPicPr>
          <p:nvPr/>
        </p:nvPicPr>
        <p:blipFill>
          <a:blip r:embed="rId2" cstate="print"/>
          <a:srcRect/>
          <a:stretch>
            <a:fillRect/>
          </a:stretch>
        </p:blipFill>
        <p:spPr bwMode="auto">
          <a:xfrm>
            <a:off x="990600" y="1587500"/>
            <a:ext cx="7183438" cy="4203700"/>
          </a:xfrm>
          <a:prstGeom prst="rect">
            <a:avLst/>
          </a:prstGeom>
          <a:noFill/>
          <a:ln w="9525">
            <a:noFill/>
            <a:miter lim="800000"/>
            <a:headEnd/>
            <a:tailEnd/>
          </a:ln>
        </p:spPr>
      </p:pic>
      <p:sp>
        <p:nvSpPr>
          <p:cNvPr id="6" name="Rectangle 5"/>
          <p:cNvSpPr/>
          <p:nvPr/>
        </p:nvSpPr>
        <p:spPr>
          <a:xfrm>
            <a:off x="2590800" y="1828800"/>
            <a:ext cx="914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Index of  next element in the same group</a:t>
            </a:r>
          </a:p>
        </p:txBody>
      </p:sp>
      <p:cxnSp>
        <p:nvCxnSpPr>
          <p:cNvPr id="8" name="Straight Arrow Connector 7"/>
          <p:cNvCxnSpPr>
            <a:stCxn id="6" idx="1"/>
          </p:cNvCxnSpPr>
          <p:nvPr/>
        </p:nvCxnSpPr>
        <p:spPr>
          <a:xfrm rot="10800000">
            <a:off x="2286000" y="2514600"/>
            <a:ext cx="3048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81600" y="2590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7</a:t>
            </a:r>
          </a:p>
        </p:txBody>
      </p:sp>
      <p:cxnSp>
        <p:nvCxnSpPr>
          <p:cNvPr id="10" name="Straight Arrow Connector 9"/>
          <p:cNvCxnSpPr>
            <a:stCxn id="9" idx="1"/>
          </p:cNvCxnSpPr>
          <p:nvPr/>
        </p:nvCxnSpPr>
        <p:spPr>
          <a:xfrm rot="10800000" flipV="1">
            <a:off x="4876800" y="27813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4038600"/>
            <a:ext cx="7162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9144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
        <p:nvSpPr>
          <p:cNvPr id="14" name="Left Brace 13"/>
          <p:cNvSpPr/>
          <p:nvPr/>
        </p:nvSpPr>
        <p:spPr>
          <a:xfrm>
            <a:off x="381000" y="4038600"/>
            <a:ext cx="503237" cy="1295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5181600" y="3581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9</a:t>
            </a:r>
          </a:p>
        </p:txBody>
      </p:sp>
      <p:cxnSp>
        <p:nvCxnSpPr>
          <p:cNvPr id="15" name="Straight Arrow Connector 14"/>
          <p:cNvCxnSpPr>
            <a:stCxn id="13" idx="1"/>
          </p:cNvCxnSpPr>
          <p:nvPr/>
        </p:nvCxnSpPr>
        <p:spPr>
          <a:xfrm rot="10800000" flipV="1">
            <a:off x="4876800" y="37719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86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8</a:t>
            </a:r>
          </a:p>
        </p:txBody>
      </p:sp>
      <p:cxnSp>
        <p:nvCxnSpPr>
          <p:cNvPr id="17" name="Straight Arrow Connector 16"/>
          <p:cNvCxnSpPr>
            <a:stCxn id="16" idx="1"/>
          </p:cNvCxnSpPr>
          <p:nvPr/>
        </p:nvCxnSpPr>
        <p:spPr>
          <a:xfrm rot="10800000" flipV="1">
            <a:off x="4876800" y="5143500"/>
            <a:ext cx="6096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 </a:t>
            </a:r>
            <a:fld id="{CD608B33-4C2B-496D-ABF3-FFBB05191113}" type="slidenum">
              <a:rPr lang="en-US" smtClean="0"/>
              <a:pPr/>
              <a:t>21</a:t>
            </a:fld>
            <a:endParaRPr lang="en-US" smtClean="0"/>
          </a:p>
        </p:txBody>
      </p:sp>
      <p:sp>
        <p:nvSpPr>
          <p:cNvPr id="18435"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8436" name="Text Box 4"/>
          <p:cNvSpPr txBox="1">
            <a:spLocks noChangeArrowheads="1"/>
          </p:cNvSpPr>
          <p:nvPr/>
        </p:nvSpPr>
        <p:spPr bwMode="auto">
          <a:xfrm>
            <a:off x="2867634" y="5775325"/>
            <a:ext cx="4828566" cy="400110"/>
          </a:xfrm>
          <a:prstGeom prst="rect">
            <a:avLst/>
          </a:prstGeom>
          <a:noFill/>
          <a:ln w="9525">
            <a:noFill/>
            <a:miter lim="800000"/>
            <a:headEnd/>
            <a:tailEnd/>
          </a:ln>
        </p:spPr>
        <p:txBody>
          <a:bodyPr wrap="none">
            <a:spAutoFit/>
          </a:bodyPr>
          <a:lstStyle/>
          <a:p>
            <a:r>
              <a:rPr lang="en-US" sz="2000" b="1" dirty="0" smtClean="0"/>
              <a:t>Coalesced </a:t>
            </a:r>
            <a:r>
              <a:rPr lang="en-US" sz="2000" b="1" dirty="0"/>
              <a:t>hashing that uses a cellar</a:t>
            </a:r>
          </a:p>
        </p:txBody>
      </p:sp>
      <p:pic>
        <p:nvPicPr>
          <p:cNvPr id="18437" name="Picture 5"/>
          <p:cNvPicPr>
            <a:picLocks noChangeAspect="1" noChangeArrowheads="1"/>
          </p:cNvPicPr>
          <p:nvPr/>
        </p:nvPicPr>
        <p:blipFill>
          <a:blip r:embed="rId2" cstate="print"/>
          <a:srcRect/>
          <a:stretch>
            <a:fillRect/>
          </a:stretch>
        </p:blipFill>
        <p:spPr bwMode="auto">
          <a:xfrm>
            <a:off x="1936750" y="1336675"/>
            <a:ext cx="6064250" cy="4367213"/>
          </a:xfrm>
          <a:prstGeom prst="rect">
            <a:avLst/>
          </a:prstGeom>
          <a:noFill/>
          <a:ln w="9525">
            <a:noFill/>
            <a:miter lim="800000"/>
            <a:headEnd/>
            <a:tailEnd/>
          </a:ln>
        </p:spPr>
      </p:pic>
      <p:sp>
        <p:nvSpPr>
          <p:cNvPr id="6" name="Rectangle 5"/>
          <p:cNvSpPr/>
          <p:nvPr/>
        </p:nvSpPr>
        <p:spPr>
          <a:xfrm>
            <a:off x="0" y="4419600"/>
            <a:ext cx="20574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FF0000"/>
                </a:solidFill>
              </a:rPr>
              <a:t>Cellar: overflow area</a:t>
            </a:r>
          </a:p>
          <a:p>
            <a:pPr>
              <a:defRPr/>
            </a:pPr>
            <a:r>
              <a:rPr lang="en-US" sz="1400" dirty="0" err="1">
                <a:solidFill>
                  <a:srgbClr val="FF0000"/>
                </a:solidFill>
              </a:rPr>
              <a:t>Mechansm</a:t>
            </a:r>
            <a:r>
              <a:rPr lang="en-US" sz="1400" dirty="0">
                <a:solidFill>
                  <a:srgbClr val="FF0000"/>
                </a:solidFill>
              </a:rPr>
              <a:t>: bottom-up</a:t>
            </a:r>
          </a:p>
        </p:txBody>
      </p:sp>
      <p:sp>
        <p:nvSpPr>
          <p:cNvPr id="7" name="Left Brace 6"/>
          <p:cNvSpPr/>
          <p:nvPr/>
        </p:nvSpPr>
        <p:spPr>
          <a:xfrm>
            <a:off x="1858963" y="4572000"/>
            <a:ext cx="503237" cy="8382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Left Brace 7"/>
          <p:cNvSpPr/>
          <p:nvPr/>
        </p:nvSpPr>
        <p:spPr>
          <a:xfrm>
            <a:off x="1858963" y="1752600"/>
            <a:ext cx="503237" cy="2819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Rectangle 8"/>
          <p:cNvSpPr/>
          <p:nvPr/>
        </p:nvSpPr>
        <p:spPr>
          <a:xfrm>
            <a:off x="990600" y="2667000"/>
            <a:ext cx="1143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Main area</a:t>
            </a:r>
          </a:p>
        </p:txBody>
      </p:sp>
      <p:sp>
        <p:nvSpPr>
          <p:cNvPr id="10" name="Rectangle 9"/>
          <p:cNvSpPr/>
          <p:nvPr/>
        </p:nvSpPr>
        <p:spPr>
          <a:xfrm>
            <a:off x="7924800" y="3505200"/>
            <a:ext cx="11430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a:solidFill>
                  <a:srgbClr val="FF0000"/>
                </a:solidFill>
              </a:rPr>
              <a:t>When cellar is full, inserted element will be put to the main region</a:t>
            </a:r>
          </a:p>
        </p:txBody>
      </p:sp>
      <p:sp>
        <p:nvSpPr>
          <p:cNvPr id="11" name="Rectangle 10"/>
          <p:cNvSpPr/>
          <p:nvPr/>
        </p:nvSpPr>
        <p:spPr>
          <a:xfrm>
            <a:off x="0" y="7620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 </a:t>
            </a:r>
            <a:fld id="{453A25A8-28CB-4626-807B-8B2AA5ADBC37}" type="slidenum">
              <a:rPr lang="en-US" smtClean="0"/>
              <a:pPr/>
              <a:t>22</a:t>
            </a:fld>
            <a:endParaRPr lang="en-US" smtClean="0"/>
          </a:p>
        </p:txBody>
      </p:sp>
      <p:sp>
        <p:nvSpPr>
          <p:cNvPr id="19459"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19460" name="Rectangle 3"/>
          <p:cNvSpPr>
            <a:spLocks noGrp="1" noChangeArrowheads="1"/>
          </p:cNvSpPr>
          <p:nvPr>
            <p:ph type="body" idx="1"/>
          </p:nvPr>
        </p:nvSpPr>
        <p:spPr>
          <a:xfrm>
            <a:off x="457200" y="1524000"/>
            <a:ext cx="8229600" cy="3048000"/>
          </a:xfrm>
        </p:spPr>
        <p:txBody>
          <a:bodyPr/>
          <a:lstStyle/>
          <a:p>
            <a:pPr eaLnBrk="1" hangingPunct="1">
              <a:buFontTx/>
              <a:buNone/>
            </a:pPr>
            <a:r>
              <a:rPr lang="en-US" b="1" dirty="0" smtClean="0">
                <a:solidFill>
                  <a:srgbClr val="FF0000"/>
                </a:solidFill>
              </a:rPr>
              <a:t>Bucket  Addressing Method</a:t>
            </a:r>
          </a:p>
          <a:p>
            <a:pPr eaLnBrk="1" hangingPunct="1"/>
            <a:r>
              <a:rPr lang="en-US" dirty="0" smtClean="0"/>
              <a:t>To store colliding elements in the same position in the table can be achieved by associating a bucket</a:t>
            </a:r>
            <a:r>
              <a:rPr lang="en-US" i="1" dirty="0" smtClean="0"/>
              <a:t> </a:t>
            </a:r>
            <a:r>
              <a:rPr lang="en-US" dirty="0" smtClean="0"/>
              <a:t>with each address</a:t>
            </a:r>
          </a:p>
          <a:p>
            <a:pPr eaLnBrk="1" hangingPunct="1"/>
            <a:r>
              <a:rPr lang="en-US" dirty="0" smtClean="0"/>
              <a:t>A </a:t>
            </a:r>
            <a:r>
              <a:rPr lang="en-US" b="1" dirty="0" smtClean="0">
                <a:solidFill>
                  <a:srgbClr val="0000CC"/>
                </a:solidFill>
              </a:rPr>
              <a:t>bucket </a:t>
            </a:r>
            <a:r>
              <a:rPr lang="en-US" dirty="0" smtClean="0">
                <a:solidFill>
                  <a:srgbClr val="0000CC"/>
                </a:solidFill>
              </a:rPr>
              <a:t>(</a:t>
            </a:r>
            <a:r>
              <a:rPr lang="en-US" dirty="0" err="1" smtClean="0">
                <a:solidFill>
                  <a:srgbClr val="0000CC"/>
                </a:solidFill>
              </a:rPr>
              <a:t>khối</a:t>
            </a:r>
            <a:r>
              <a:rPr lang="en-US" dirty="0" smtClean="0">
                <a:solidFill>
                  <a:srgbClr val="0000CC"/>
                </a:solidFill>
              </a:rPr>
              <a:t>) </a:t>
            </a:r>
            <a:r>
              <a:rPr lang="en-US" dirty="0" smtClean="0"/>
              <a:t>is a block of space large enough to store </a:t>
            </a:r>
            <a:r>
              <a:rPr lang="en-US" dirty="0" smtClean="0">
                <a:solidFill>
                  <a:srgbClr val="0000CC"/>
                </a:solidFill>
              </a:rPr>
              <a:t>multiple items</a:t>
            </a:r>
          </a:p>
          <a:p>
            <a:pPr eaLnBrk="1" hangingPunct="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smtClean="0"/>
              <a:t> </a:t>
            </a:r>
            <a:fld id="{549A3E60-908D-48BF-878E-A5A1EB11D865}" type="slidenum">
              <a:rPr lang="en-US" smtClean="0"/>
              <a:pPr/>
              <a:t>23</a:t>
            </a:fld>
            <a:endParaRPr lang="en-US" smtClean="0"/>
          </a:p>
        </p:txBody>
      </p:sp>
      <p:sp>
        <p:nvSpPr>
          <p:cNvPr id="20483" name="Rectangle 2"/>
          <p:cNvSpPr>
            <a:spLocks noGrp="1" noChangeArrowheads="1"/>
          </p:cNvSpPr>
          <p:nvPr>
            <p:ph type="title"/>
          </p:nvPr>
        </p:nvSpPr>
        <p:spPr/>
        <p:txBody>
          <a:bodyPr/>
          <a:lstStyle/>
          <a:p>
            <a:pPr eaLnBrk="1" hangingPunct="1"/>
            <a:r>
              <a:rPr lang="en-US" smtClean="0"/>
              <a:t>3- Collision Resolution…</a:t>
            </a:r>
            <a:endParaRPr lang="en-US" sz="4000" smtClean="0"/>
          </a:p>
        </p:txBody>
      </p:sp>
      <p:pic>
        <p:nvPicPr>
          <p:cNvPr id="20485" name="Picture 5"/>
          <p:cNvPicPr>
            <a:picLocks noChangeAspect="1" noChangeArrowheads="1"/>
          </p:cNvPicPr>
          <p:nvPr/>
        </p:nvPicPr>
        <p:blipFill>
          <a:blip r:embed="rId2" cstate="print"/>
          <a:srcRect/>
          <a:stretch>
            <a:fillRect/>
          </a:stretch>
        </p:blipFill>
        <p:spPr bwMode="auto">
          <a:xfrm>
            <a:off x="3124410" y="762000"/>
            <a:ext cx="5486190" cy="5648038"/>
          </a:xfrm>
          <a:prstGeom prst="rect">
            <a:avLst/>
          </a:prstGeom>
          <a:noFill/>
          <a:ln w="9525">
            <a:noFill/>
            <a:miter lim="800000"/>
            <a:headEnd/>
            <a:tailEnd/>
          </a:ln>
        </p:spPr>
      </p:pic>
      <p:sp>
        <p:nvSpPr>
          <p:cNvPr id="6" name="Rectangle 5"/>
          <p:cNvSpPr/>
          <p:nvPr/>
        </p:nvSpPr>
        <p:spPr>
          <a:xfrm>
            <a:off x="6705600" y="2057400"/>
            <a:ext cx="2438400" cy="2057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Insert C</a:t>
            </a:r>
            <a:r>
              <a:rPr lang="en-US" baseline="-25000" dirty="0">
                <a:solidFill>
                  <a:schemeClr val="tx1"/>
                </a:solidFill>
              </a:rPr>
              <a:t>2</a:t>
            </a:r>
            <a:r>
              <a:rPr lang="en-US" dirty="0">
                <a:solidFill>
                  <a:schemeClr val="tx1"/>
                </a:solidFill>
              </a:rPr>
              <a:t> </a:t>
            </a:r>
            <a:endParaRPr lang="en-US" dirty="0" smtClean="0">
              <a:solidFill>
                <a:schemeClr val="tx1"/>
              </a:solidFill>
            </a:endParaRPr>
          </a:p>
          <a:p>
            <a:pPr>
              <a:defRPr/>
            </a:pPr>
            <a:r>
              <a:rPr lang="en-US" dirty="0" smtClean="0">
                <a:solidFill>
                  <a:schemeClr val="tx1"/>
                </a:solidFill>
                <a:sym typeface="Wingdings" pitchFamily="2" charset="2"/>
              </a:rPr>
              <a:t> </a:t>
            </a:r>
            <a:r>
              <a:rPr lang="en-US" dirty="0">
                <a:solidFill>
                  <a:schemeClr val="tx1"/>
                </a:solidFill>
                <a:sym typeface="Wingdings" pitchFamily="2" charset="2"/>
              </a:rPr>
              <a:t>Collision</a:t>
            </a:r>
          </a:p>
          <a:p>
            <a:pPr>
              <a:buFont typeface="Wingdings"/>
              <a:buChar char="à"/>
              <a:defRPr/>
            </a:pPr>
            <a:r>
              <a:rPr lang="en-US" dirty="0">
                <a:solidFill>
                  <a:schemeClr val="tx1"/>
                </a:solidFill>
                <a:sym typeface="Wingdings" pitchFamily="2" charset="2"/>
              </a:rPr>
              <a:t>Use linear probing</a:t>
            </a:r>
          </a:p>
          <a:p>
            <a:pPr>
              <a:buFont typeface="Wingdings"/>
              <a:buChar char="à"/>
              <a:defRPr/>
            </a:pPr>
            <a:r>
              <a:rPr lang="en-US" dirty="0">
                <a:solidFill>
                  <a:schemeClr val="tx1"/>
                </a:solidFill>
                <a:sym typeface="Wingdings" pitchFamily="2" charset="2"/>
              </a:rPr>
              <a:t>Bucket 3 </a:t>
            </a:r>
            <a:r>
              <a:rPr lang="en-US" dirty="0" smtClean="0">
                <a:solidFill>
                  <a:schemeClr val="tx1"/>
                </a:solidFill>
                <a:sym typeface="Wingdings" pitchFamily="2" charset="2"/>
              </a:rPr>
              <a:t>containing </a:t>
            </a:r>
            <a:r>
              <a:rPr lang="en-US" dirty="0">
                <a:solidFill>
                  <a:schemeClr val="tx1"/>
                </a:solidFill>
                <a:sym typeface="Wingdings" pitchFamily="2" charset="2"/>
              </a:rPr>
              <a:t>a space</a:t>
            </a:r>
          </a:p>
          <a:p>
            <a:pPr>
              <a:buFont typeface="Wingdings"/>
              <a:buChar char="à"/>
              <a:defRPr/>
            </a:pPr>
            <a:r>
              <a:rPr lang="en-US" dirty="0">
                <a:solidFill>
                  <a:schemeClr val="tx1"/>
                </a:solidFill>
                <a:sym typeface="Wingdings" pitchFamily="2" charset="2"/>
              </a:rPr>
              <a:t>Insert C</a:t>
            </a:r>
            <a:r>
              <a:rPr lang="en-US" baseline="-25000" dirty="0">
                <a:solidFill>
                  <a:schemeClr val="tx1"/>
                </a:solidFill>
                <a:sym typeface="Wingdings" pitchFamily="2" charset="2"/>
              </a:rPr>
              <a:t>2</a:t>
            </a:r>
            <a:r>
              <a:rPr lang="en-US" dirty="0">
                <a:solidFill>
                  <a:schemeClr val="tx1"/>
                </a:solidFill>
                <a:sym typeface="Wingdings" pitchFamily="2" charset="2"/>
              </a:rPr>
              <a:t> to bucket 3</a:t>
            </a:r>
            <a:endParaRPr lang="en-US" dirty="0">
              <a:solidFill>
                <a:schemeClr val="tx1"/>
              </a:solidFill>
            </a:endParaRPr>
          </a:p>
        </p:txBody>
      </p:sp>
      <p:sp>
        <p:nvSpPr>
          <p:cNvPr id="7" name="Rectangle 6"/>
          <p:cNvSpPr/>
          <p:nvPr/>
        </p:nvSpPr>
        <p:spPr>
          <a:xfrm>
            <a:off x="8001000" y="1447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bucket</a:t>
            </a:r>
          </a:p>
        </p:txBody>
      </p:sp>
      <p:cxnSp>
        <p:nvCxnSpPr>
          <p:cNvPr id="9" name="Straight Arrow Connector 8"/>
          <p:cNvCxnSpPr>
            <a:stCxn id="7" idx="1"/>
          </p:cNvCxnSpPr>
          <p:nvPr/>
        </p:nvCxnSpPr>
        <p:spPr>
          <a:xfrm rot="10800000" flipV="1">
            <a:off x="6477000" y="1638300"/>
            <a:ext cx="15240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990600"/>
            <a:ext cx="3063467" cy="461665"/>
          </a:xfrm>
          <a:prstGeom prst="rect">
            <a:avLst/>
          </a:prstGeom>
        </p:spPr>
        <p:txBody>
          <a:bodyPr wrap="none">
            <a:spAutoFit/>
          </a:bodyPr>
          <a:lstStyle/>
          <a:p>
            <a:pPr eaLnBrk="1" hangingPunct="1">
              <a:buFontTx/>
              <a:buNone/>
            </a:pPr>
            <a:r>
              <a:rPr lang="en-US" sz="2400" b="1" smtClean="0">
                <a:solidFill>
                  <a:srgbClr val="FF0000"/>
                </a:solidFill>
              </a:rPr>
              <a:t>Bucket  Addressing</a:t>
            </a:r>
          </a:p>
        </p:txBody>
      </p:sp>
      <p:sp>
        <p:nvSpPr>
          <p:cNvPr id="20484" name="Text Box 4"/>
          <p:cNvSpPr txBox="1">
            <a:spLocks noChangeArrowheads="1"/>
          </p:cNvSpPr>
          <p:nvPr/>
        </p:nvSpPr>
        <p:spPr bwMode="auto">
          <a:xfrm>
            <a:off x="0" y="5105400"/>
            <a:ext cx="3733800" cy="1015663"/>
          </a:xfrm>
          <a:prstGeom prst="rect">
            <a:avLst/>
          </a:prstGeom>
          <a:solidFill>
            <a:schemeClr val="bg1"/>
          </a:solidFill>
          <a:ln w="9525">
            <a:noFill/>
            <a:miter lim="800000"/>
            <a:headEnd/>
            <a:tailEnd/>
          </a:ln>
        </p:spPr>
        <p:txBody>
          <a:bodyPr wrap="square">
            <a:spAutoFit/>
          </a:bodyPr>
          <a:lstStyle/>
          <a:p>
            <a:pPr algn="ctr"/>
            <a:r>
              <a:rPr lang="en-US" sz="2000" b="1" dirty="0" smtClean="0"/>
              <a:t>Collision </a:t>
            </a:r>
            <a:r>
              <a:rPr lang="en-US" sz="2000" b="1" dirty="0"/>
              <a:t>resolution with buckets ( bucket=2) </a:t>
            </a:r>
          </a:p>
          <a:p>
            <a:pPr algn="ctr"/>
            <a:r>
              <a:rPr lang="en-US" sz="2000" b="1" dirty="0"/>
              <a:t>and linear probing method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smtClean="0"/>
              <a:t> </a:t>
            </a:r>
            <a:fld id="{3CAD1EB3-A7F4-4699-B694-9CC191BAD39D}" type="slidenum">
              <a:rPr lang="en-US" smtClean="0"/>
              <a:pPr/>
              <a:t>24</a:t>
            </a:fld>
            <a:endParaRPr lang="en-US" smtClean="0"/>
          </a:p>
        </p:txBody>
      </p:sp>
      <p:sp>
        <p:nvSpPr>
          <p:cNvPr id="21507" name="Rectangle 2"/>
          <p:cNvSpPr>
            <a:spLocks noGrp="1" noChangeArrowheads="1"/>
          </p:cNvSpPr>
          <p:nvPr>
            <p:ph type="title"/>
          </p:nvPr>
        </p:nvSpPr>
        <p:spPr/>
        <p:txBody>
          <a:bodyPr/>
          <a:lstStyle/>
          <a:p>
            <a:pPr eaLnBrk="1" hangingPunct="1"/>
            <a:r>
              <a:rPr lang="en-US" smtClean="0"/>
              <a:t>3- Collision Resolution…</a:t>
            </a:r>
            <a:endParaRPr lang="en-US" sz="4000" smtClean="0"/>
          </a:p>
        </p:txBody>
      </p:sp>
      <p:sp>
        <p:nvSpPr>
          <p:cNvPr id="21508" name="Text Box 4"/>
          <p:cNvSpPr txBox="1">
            <a:spLocks noChangeArrowheads="1"/>
          </p:cNvSpPr>
          <p:nvPr/>
        </p:nvSpPr>
        <p:spPr bwMode="auto">
          <a:xfrm>
            <a:off x="228600" y="4572000"/>
            <a:ext cx="2286000" cy="1323439"/>
          </a:xfrm>
          <a:prstGeom prst="rect">
            <a:avLst/>
          </a:prstGeom>
          <a:noFill/>
          <a:ln w="9525">
            <a:noFill/>
            <a:miter lim="800000"/>
            <a:headEnd/>
            <a:tailEnd/>
          </a:ln>
        </p:spPr>
        <p:txBody>
          <a:bodyPr wrap="square">
            <a:spAutoFit/>
          </a:bodyPr>
          <a:lstStyle/>
          <a:p>
            <a:r>
              <a:rPr lang="en-US" sz="2000" b="1" smtClean="0"/>
              <a:t>Collision </a:t>
            </a:r>
            <a:r>
              <a:rPr lang="en-US" sz="2000" b="1"/>
              <a:t>resolution with buckets and overflow area</a:t>
            </a:r>
          </a:p>
        </p:txBody>
      </p:sp>
      <p:pic>
        <p:nvPicPr>
          <p:cNvPr id="21509" name="Picture 5"/>
          <p:cNvPicPr>
            <a:picLocks noChangeAspect="1" noChangeArrowheads="1"/>
          </p:cNvPicPr>
          <p:nvPr/>
        </p:nvPicPr>
        <p:blipFill>
          <a:blip r:embed="rId2" cstate="print"/>
          <a:srcRect/>
          <a:stretch>
            <a:fillRect/>
          </a:stretch>
        </p:blipFill>
        <p:spPr bwMode="auto">
          <a:xfrm>
            <a:off x="2362200" y="969230"/>
            <a:ext cx="5181600" cy="5279170"/>
          </a:xfrm>
          <a:prstGeom prst="rect">
            <a:avLst/>
          </a:prstGeom>
          <a:noFill/>
          <a:ln w="9525">
            <a:noFill/>
            <a:miter lim="800000"/>
            <a:headEnd/>
            <a:tailEnd/>
          </a:ln>
        </p:spPr>
      </p:pic>
      <p:sp>
        <p:nvSpPr>
          <p:cNvPr id="6" name="Rectangle 5"/>
          <p:cNvSpPr/>
          <p:nvPr/>
        </p:nvSpPr>
        <p:spPr>
          <a:xfrm>
            <a:off x="609600" y="2209800"/>
            <a:ext cx="12192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bucket</a:t>
            </a:r>
          </a:p>
        </p:txBody>
      </p:sp>
      <p:cxnSp>
        <p:nvCxnSpPr>
          <p:cNvPr id="7" name="Straight Arrow Connector 6"/>
          <p:cNvCxnSpPr>
            <a:stCxn id="6" idx="3"/>
          </p:cNvCxnSpPr>
          <p:nvPr/>
        </p:nvCxnSpPr>
        <p:spPr>
          <a:xfrm flipV="1">
            <a:off x="1828800" y="1447800"/>
            <a:ext cx="17526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38800" y="2895600"/>
            <a:ext cx="2667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Reference to separate overflow area</a:t>
            </a:r>
          </a:p>
        </p:txBody>
      </p:sp>
      <p:cxnSp>
        <p:nvCxnSpPr>
          <p:cNvPr id="11" name="Straight Arrow Connector 10"/>
          <p:cNvCxnSpPr/>
          <p:nvPr/>
        </p:nvCxnSpPr>
        <p:spPr>
          <a:xfrm rot="16200000" flipV="1">
            <a:off x="4781550" y="2686050"/>
            <a:ext cx="10287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 y="990600"/>
            <a:ext cx="2057400" cy="830997"/>
          </a:xfrm>
          <a:prstGeom prst="rect">
            <a:avLst/>
          </a:prstGeom>
        </p:spPr>
        <p:txBody>
          <a:bodyPr wrap="square">
            <a:spAutoFit/>
          </a:bodyPr>
          <a:lstStyle/>
          <a:p>
            <a:pPr eaLnBrk="1" hangingPunct="1">
              <a:buFontTx/>
              <a:buNone/>
            </a:pPr>
            <a:r>
              <a:rPr lang="en-US" sz="2400" b="1" smtClean="0">
                <a:solidFill>
                  <a:srgbClr val="FF0000"/>
                </a:solidFill>
              </a:rPr>
              <a:t>Bucket  Addressing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4- Deletion</a:t>
            </a:r>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25</a:t>
            </a:fld>
            <a:endParaRPr lang="en-US" smtClean="0"/>
          </a:p>
        </p:txBody>
      </p:sp>
      <p:sp>
        <p:nvSpPr>
          <p:cNvPr id="6" name="Rectangle 5"/>
          <p:cNvSpPr/>
          <p:nvPr/>
        </p:nvSpPr>
        <p:spPr>
          <a:xfrm>
            <a:off x="3352800" y="2057400"/>
            <a:ext cx="2209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Deleted data (k)</a:t>
            </a:r>
            <a:endParaRPr lang="en-US" dirty="0">
              <a:solidFill>
                <a:srgbClr val="FF0000"/>
              </a:solidFill>
            </a:endParaRPr>
          </a:p>
        </p:txBody>
      </p:sp>
      <p:sp>
        <p:nvSpPr>
          <p:cNvPr id="7" name="Oval 6"/>
          <p:cNvSpPr/>
          <p:nvPr/>
        </p:nvSpPr>
        <p:spPr>
          <a:xfrm>
            <a:off x="3733800" y="2895600"/>
            <a:ext cx="1371600" cy="533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CC"/>
                </a:solidFill>
              </a:rPr>
              <a:t>h(k)</a:t>
            </a:r>
            <a:endParaRPr lang="en-US" b="1" dirty="0">
              <a:solidFill>
                <a:srgbClr val="0000CC"/>
              </a:solidFill>
            </a:endParaRPr>
          </a:p>
        </p:txBody>
      </p:sp>
      <p:sp>
        <p:nvSpPr>
          <p:cNvPr id="8" name="Rectangle 7"/>
          <p:cNvSpPr/>
          <p:nvPr/>
        </p:nvSpPr>
        <p:spPr>
          <a:xfrm>
            <a:off x="4419600" y="35814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index</a:t>
            </a:r>
            <a:endParaRPr lang="en-US" dirty="0">
              <a:solidFill>
                <a:srgbClr val="FF0000"/>
              </a:solidFill>
            </a:endParaRPr>
          </a:p>
        </p:txBody>
      </p:sp>
      <p:sp>
        <p:nvSpPr>
          <p:cNvPr id="9" name="Rectangle 8"/>
          <p:cNvSpPr/>
          <p:nvPr/>
        </p:nvSpPr>
        <p:spPr>
          <a:xfrm>
            <a:off x="6019800" y="4191000"/>
            <a:ext cx="12954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Group k</a:t>
            </a:r>
            <a:endParaRPr lang="en-US" dirty="0">
              <a:solidFill>
                <a:srgbClr val="FF0000"/>
              </a:solidFill>
            </a:endParaRPr>
          </a:p>
        </p:txBody>
      </p:sp>
      <p:sp>
        <p:nvSpPr>
          <p:cNvPr id="10" name="Oval 9"/>
          <p:cNvSpPr/>
          <p:nvPr/>
        </p:nvSpPr>
        <p:spPr>
          <a:xfrm>
            <a:off x="3581400" y="4038600"/>
            <a:ext cx="1676400" cy="914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Search and delete k</a:t>
            </a:r>
            <a:endParaRPr lang="en-US" b="1">
              <a:solidFill>
                <a:srgbClr val="0000CC"/>
              </a:solidFill>
            </a:endParaRPr>
          </a:p>
        </p:txBody>
      </p:sp>
      <p:sp>
        <p:nvSpPr>
          <p:cNvPr id="11" name="Oval 10"/>
          <p:cNvSpPr/>
          <p:nvPr/>
        </p:nvSpPr>
        <p:spPr>
          <a:xfrm>
            <a:off x="3733800" y="5638800"/>
            <a:ext cx="1371600" cy="6858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End</a:t>
            </a:r>
            <a:endParaRPr lang="en-US" b="1">
              <a:solidFill>
                <a:srgbClr val="0000CC"/>
              </a:solidFill>
            </a:endParaRPr>
          </a:p>
        </p:txBody>
      </p:sp>
      <p:sp>
        <p:nvSpPr>
          <p:cNvPr id="12" name="Oval 11"/>
          <p:cNvSpPr/>
          <p:nvPr/>
        </p:nvSpPr>
        <p:spPr>
          <a:xfrm>
            <a:off x="3581400" y="1066800"/>
            <a:ext cx="16764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Begin</a:t>
            </a:r>
            <a:endParaRPr lang="en-US" b="1">
              <a:solidFill>
                <a:srgbClr val="0000CC"/>
              </a:solidFill>
            </a:endParaRPr>
          </a:p>
        </p:txBody>
      </p:sp>
      <p:cxnSp>
        <p:nvCxnSpPr>
          <p:cNvPr id="14" name="Straight Arrow Connector 13"/>
          <p:cNvCxnSpPr>
            <a:stCxn id="12" idx="4"/>
            <a:endCxn id="6" idx="0"/>
          </p:cNvCxnSpPr>
          <p:nvPr/>
        </p:nvCxnSpPr>
        <p:spPr>
          <a:xfrm rot="16200000" flipH="1">
            <a:off x="4248150" y="1847850"/>
            <a:ext cx="381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rot="5400000">
            <a:off x="4286250" y="2724150"/>
            <a:ext cx="304800" cy="381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a:endCxn id="10" idx="0"/>
          </p:cNvCxnSpPr>
          <p:nvPr/>
        </p:nvCxnSpPr>
        <p:spPr>
          <a:xfrm rot="5400000">
            <a:off x="4114800" y="37338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4"/>
            <a:endCxn id="11" idx="0"/>
          </p:cNvCxnSpPr>
          <p:nvPr/>
        </p:nvCxnSpPr>
        <p:spPr>
          <a:xfrm rot="5400000">
            <a:off x="4076700" y="52959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6"/>
            <a:endCxn id="9" idx="1"/>
          </p:cNvCxnSpPr>
          <p:nvPr/>
        </p:nvCxnSpPr>
        <p:spPr>
          <a:xfrm flipV="1">
            <a:off x="5257800" y="4457700"/>
            <a:ext cx="762000" cy="38100"/>
          </a:xfrm>
          <a:prstGeom prst="straightConnector1">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4- Deletion</a:t>
            </a:r>
          </a:p>
        </p:txBody>
      </p:sp>
      <p:sp>
        <p:nvSpPr>
          <p:cNvPr id="22531" name="Content Placeholder 2"/>
          <p:cNvSpPr>
            <a:spLocks noGrp="1"/>
          </p:cNvSpPr>
          <p:nvPr>
            <p:ph idx="1"/>
          </p:nvPr>
        </p:nvSpPr>
        <p:spPr/>
        <p:txBody>
          <a:bodyPr/>
          <a:lstStyle/>
          <a:p>
            <a:pPr eaLnBrk="1" hangingPunct="1"/>
            <a:r>
              <a:rPr lang="en-US" dirty="0" smtClean="0"/>
              <a:t>Structure and collision resolution of the hash table will decide the way by which its elements are deleted. They can be</a:t>
            </a:r>
          </a:p>
          <a:p>
            <a:pPr lvl="1" eaLnBrk="1" hangingPunct="1"/>
            <a:r>
              <a:rPr lang="en-US" dirty="0" smtClean="0"/>
              <a:t>Linear search for deletion</a:t>
            </a:r>
          </a:p>
          <a:p>
            <a:pPr lvl="1" eaLnBrk="1" hangingPunct="1"/>
            <a:r>
              <a:rPr lang="en-US" dirty="0" smtClean="0"/>
              <a:t>Linear search to locate the linked list of the subgroup then delete an element in this linked list.</a:t>
            </a:r>
          </a:p>
          <a:p>
            <a:pPr lvl="1" eaLnBrk="1" hangingPunct="1"/>
            <a:r>
              <a:rPr lang="en-US" dirty="0" smtClean="0"/>
              <a:t>Linear search to locate the subgroup then delete an element in this subgroup, update references to next elements in the same subgroup.</a:t>
            </a:r>
          </a:p>
          <a:p>
            <a:pPr lvl="1" eaLnBrk="1" hangingPunct="1"/>
            <a:endParaRPr lang="en-US" dirty="0" smtClean="0"/>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smtClean="0"/>
              <a:t> </a:t>
            </a:r>
            <a:fld id="{E12FDC86-06F2-481A-A8E5-AFF041789F66}" type="slidenum">
              <a:rPr lang="en-US" smtClean="0"/>
              <a:pPr/>
              <a:t>27</a:t>
            </a:fld>
            <a:endParaRPr lang="en-US" smtClean="0"/>
          </a:p>
        </p:txBody>
      </p:sp>
      <p:sp>
        <p:nvSpPr>
          <p:cNvPr id="23555" name="Rectangle 2"/>
          <p:cNvSpPr>
            <a:spLocks noGrp="1" noChangeArrowheads="1"/>
          </p:cNvSpPr>
          <p:nvPr>
            <p:ph type="title"/>
          </p:nvPr>
        </p:nvSpPr>
        <p:spPr/>
        <p:txBody>
          <a:bodyPr/>
          <a:lstStyle/>
          <a:p>
            <a:pPr eaLnBrk="1" hangingPunct="1"/>
            <a:r>
              <a:rPr lang="en-US" sz="4000" smtClean="0"/>
              <a:t>4- Deletion…</a:t>
            </a:r>
          </a:p>
        </p:txBody>
      </p:sp>
      <p:sp>
        <p:nvSpPr>
          <p:cNvPr id="23556" name="Text Box 3"/>
          <p:cNvSpPr txBox="1">
            <a:spLocks noChangeArrowheads="1"/>
          </p:cNvSpPr>
          <p:nvPr/>
        </p:nvSpPr>
        <p:spPr bwMode="auto">
          <a:xfrm>
            <a:off x="1438615" y="5384800"/>
            <a:ext cx="6931706" cy="707886"/>
          </a:xfrm>
          <a:prstGeom prst="rect">
            <a:avLst/>
          </a:prstGeom>
          <a:noFill/>
          <a:ln w="9525">
            <a:noFill/>
            <a:miter lim="800000"/>
            <a:headEnd/>
            <a:tailEnd/>
          </a:ln>
        </p:spPr>
        <p:txBody>
          <a:bodyPr wrap="none">
            <a:spAutoFit/>
          </a:bodyPr>
          <a:lstStyle/>
          <a:p>
            <a:pPr algn="ctr">
              <a:tabLst>
                <a:tab pos="1541463" algn="l"/>
              </a:tabLst>
            </a:pPr>
            <a:r>
              <a:rPr lang="en-US" sz="2000" b="1" dirty="0" smtClean="0"/>
              <a:t>Linear </a:t>
            </a:r>
            <a:r>
              <a:rPr lang="en-US" sz="2000" b="1" dirty="0"/>
              <a:t>search in the situation </a:t>
            </a:r>
            <a:endParaRPr lang="en-US" sz="2000" b="1" dirty="0" smtClean="0"/>
          </a:p>
          <a:p>
            <a:pPr algn="ctr">
              <a:tabLst>
                <a:tab pos="1541463" algn="l"/>
              </a:tabLst>
            </a:pPr>
            <a:r>
              <a:rPr lang="en-US" sz="2000" b="1" dirty="0" smtClean="0"/>
              <a:t>where </a:t>
            </a:r>
            <a:r>
              <a:rPr lang="en-US" sz="2000" b="1" dirty="0"/>
              <a:t>both </a:t>
            </a:r>
            <a:r>
              <a:rPr lang="en-US" sz="2000" b="1" dirty="0" smtClean="0"/>
              <a:t>insertion and </a:t>
            </a:r>
            <a:r>
              <a:rPr lang="en-US" sz="2000" b="1" dirty="0"/>
              <a:t>deletion of keys are permitted</a:t>
            </a:r>
          </a:p>
        </p:txBody>
      </p:sp>
      <p:pic>
        <p:nvPicPr>
          <p:cNvPr id="23557" name="Picture 4"/>
          <p:cNvPicPr>
            <a:picLocks noChangeAspect="1" noChangeArrowheads="1"/>
          </p:cNvPicPr>
          <p:nvPr/>
        </p:nvPicPr>
        <p:blipFill>
          <a:blip r:embed="rId2" cstate="print"/>
          <a:srcRect/>
          <a:stretch>
            <a:fillRect/>
          </a:stretch>
        </p:blipFill>
        <p:spPr bwMode="auto">
          <a:xfrm>
            <a:off x="912813" y="1614488"/>
            <a:ext cx="7316787" cy="3629025"/>
          </a:xfrm>
          <a:prstGeom prst="rect">
            <a:avLst/>
          </a:prstGeom>
          <a:noFill/>
          <a:ln w="9525">
            <a:noFill/>
            <a:miter lim="800000"/>
            <a:headEnd/>
            <a:tailEnd/>
          </a:ln>
        </p:spPr>
      </p:pic>
      <p:sp>
        <p:nvSpPr>
          <p:cNvPr id="23558" name="TextBox 5"/>
          <p:cNvSpPr txBox="1">
            <a:spLocks noChangeArrowheads="1"/>
          </p:cNvSpPr>
          <p:nvPr/>
        </p:nvSpPr>
        <p:spPr bwMode="auto">
          <a:xfrm>
            <a:off x="685800" y="990600"/>
            <a:ext cx="1752600" cy="369888"/>
          </a:xfrm>
          <a:prstGeom prst="rect">
            <a:avLst/>
          </a:prstGeom>
          <a:noFill/>
          <a:ln w="9525">
            <a:noFill/>
            <a:miter lim="800000"/>
            <a:headEnd/>
            <a:tailEnd/>
          </a:ln>
        </p:spPr>
        <p:txBody>
          <a:bodyPr>
            <a:spAutoFit/>
          </a:bodyPr>
          <a:lstStyle/>
          <a:p>
            <a:r>
              <a:rPr lang="en-US" dirty="0"/>
              <a:t>H’(k) = H(k) + </a:t>
            </a:r>
            <a:r>
              <a:rPr lang="en-US" dirty="0" err="1"/>
              <a:t>i</a:t>
            </a:r>
            <a:r>
              <a:rPr lang="en-US" dirty="0"/>
              <a:t> </a:t>
            </a:r>
          </a:p>
        </p:txBody>
      </p:sp>
      <p:cxnSp>
        <p:nvCxnSpPr>
          <p:cNvPr id="8" name="Straight Arrow Connector 7"/>
          <p:cNvCxnSpPr/>
          <p:nvPr/>
        </p:nvCxnSpPr>
        <p:spPr>
          <a:xfrm rot="5400000">
            <a:off x="2781301" y="2552700"/>
            <a:ext cx="11430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p:cNvCxnSpPr>
          <p:nvPr/>
        </p:nvCxnSpPr>
        <p:spPr>
          <a:xfrm flipV="1">
            <a:off x="1444164" y="3352800"/>
            <a:ext cx="1984836" cy="2101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1" name="TextBox 10"/>
          <p:cNvSpPr txBox="1">
            <a:spLocks noChangeArrowheads="1"/>
          </p:cNvSpPr>
          <p:nvPr/>
        </p:nvSpPr>
        <p:spPr bwMode="auto">
          <a:xfrm>
            <a:off x="6858000" y="1219200"/>
            <a:ext cx="1905000" cy="369888"/>
          </a:xfrm>
          <a:prstGeom prst="rect">
            <a:avLst/>
          </a:prstGeom>
          <a:noFill/>
          <a:ln w="9525">
            <a:noFill/>
            <a:miter lim="800000"/>
            <a:headEnd/>
            <a:tailEnd/>
          </a:ln>
        </p:spPr>
        <p:txBody>
          <a:bodyPr>
            <a:spAutoFit/>
          </a:bodyPr>
          <a:lstStyle/>
          <a:p>
            <a:r>
              <a:rPr lang="en-US" dirty="0">
                <a:solidFill>
                  <a:srgbClr val="FF0000"/>
                </a:solidFill>
              </a:rPr>
              <a:t>Update locations</a:t>
            </a:r>
          </a:p>
        </p:txBody>
      </p:sp>
      <p:sp>
        <p:nvSpPr>
          <p:cNvPr id="11" name="Rectangle 10"/>
          <p:cNvSpPr/>
          <p:nvPr/>
        </p:nvSpPr>
        <p:spPr>
          <a:xfrm>
            <a:off x="152400" y="5269468"/>
            <a:ext cx="1291764" cy="369332"/>
          </a:xfrm>
          <a:prstGeom prst="rect">
            <a:avLst/>
          </a:prstGeom>
        </p:spPr>
        <p:txBody>
          <a:bodyPr wrap="none">
            <a:spAutoFit/>
          </a:bodyPr>
          <a:lstStyle/>
          <a:p>
            <a:r>
              <a:rPr lang="en-US" b="1" dirty="0" smtClean="0"/>
              <a:t>Delete A4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676400" y="457200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h(k1)  != h(k2), if k1 !=k2</a:t>
            </a:r>
          </a:p>
          <a:p>
            <a:pPr algn="ctr"/>
            <a:r>
              <a:rPr lang="en-US" b="1" smtClean="0">
                <a:solidFill>
                  <a:srgbClr val="0000CC"/>
                </a:solidFill>
              </a:rPr>
              <a:t>h = ?</a:t>
            </a:r>
            <a:endParaRPr lang="en-US" b="1">
              <a:solidFill>
                <a:srgbClr val="0000CC"/>
              </a:solidFill>
            </a:endParaRPr>
          </a:p>
        </p:txBody>
      </p:sp>
      <p:sp>
        <p:nvSpPr>
          <p:cNvPr id="24578" name="Slide Number Placeholder 3"/>
          <p:cNvSpPr>
            <a:spLocks noGrp="1"/>
          </p:cNvSpPr>
          <p:nvPr>
            <p:ph type="sldNum" sz="quarter" idx="10"/>
          </p:nvPr>
        </p:nvSpPr>
        <p:spPr>
          <a:noFill/>
        </p:spPr>
        <p:txBody>
          <a:bodyPr/>
          <a:lstStyle/>
          <a:p>
            <a:r>
              <a:rPr lang="en-US" smtClean="0"/>
              <a:t> </a:t>
            </a:r>
            <a:fld id="{3955DF78-50FF-442E-AC57-BCE2A54192F1}" type="slidenum">
              <a:rPr lang="en-US" smtClean="0"/>
              <a:pPr/>
              <a:t>28</a:t>
            </a:fld>
            <a:endParaRPr lang="en-US" smtClean="0"/>
          </a:p>
        </p:txBody>
      </p:sp>
      <p:sp>
        <p:nvSpPr>
          <p:cNvPr id="24579" name="Rectangle 2"/>
          <p:cNvSpPr>
            <a:spLocks noGrp="1" noChangeArrowheads="1"/>
          </p:cNvSpPr>
          <p:nvPr>
            <p:ph type="title"/>
          </p:nvPr>
        </p:nvSpPr>
        <p:spPr/>
        <p:txBody>
          <a:bodyPr/>
          <a:lstStyle/>
          <a:p>
            <a:pPr eaLnBrk="1" hangingPunct="1"/>
            <a:r>
              <a:rPr lang="en-US" smtClean="0"/>
              <a:t>5- </a:t>
            </a:r>
            <a:r>
              <a:rPr lang="en-US" sz="4000" smtClean="0"/>
              <a:t>Perfect Hash Functions </a:t>
            </a:r>
            <a:r>
              <a:rPr lang="en-US" sz="4000" smtClean="0">
                <a:solidFill>
                  <a:srgbClr val="FF0000"/>
                </a:solidFill>
              </a:rPr>
              <a:t>(*)</a:t>
            </a:r>
          </a:p>
        </p:txBody>
      </p:sp>
      <p:sp>
        <p:nvSpPr>
          <p:cNvPr id="6" name="Oval 5"/>
          <p:cNvSpPr/>
          <p:nvPr/>
        </p:nvSpPr>
        <p:spPr>
          <a:xfrm>
            <a:off x="838200" y="1828800"/>
            <a:ext cx="1371600" cy="2895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1828800"/>
            <a:ext cx="1371600" cy="2895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1219200"/>
            <a:ext cx="17526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Key set K</a:t>
            </a:r>
            <a:endParaRPr lang="en-US" b="1">
              <a:solidFill>
                <a:srgbClr val="0000CC"/>
              </a:solidFill>
              <a:latin typeface="Courier New" pitchFamily="49" charset="0"/>
              <a:cs typeface="Courier New" pitchFamily="49" charset="0"/>
            </a:endParaRPr>
          </a:p>
        </p:txBody>
      </p:sp>
      <p:sp>
        <p:nvSpPr>
          <p:cNvPr id="10" name="Rectangle 9"/>
          <p:cNvSpPr/>
          <p:nvPr/>
        </p:nvSpPr>
        <p:spPr>
          <a:xfrm>
            <a:off x="4038600" y="1219200"/>
            <a:ext cx="1828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Index set I</a:t>
            </a:r>
            <a:endParaRPr lang="en-US" b="1">
              <a:solidFill>
                <a:srgbClr val="0000CC"/>
              </a:solidFill>
              <a:latin typeface="Courier New" pitchFamily="49" charset="0"/>
              <a:cs typeface="Courier New" pitchFamily="49" charset="0"/>
            </a:endParaRPr>
          </a:p>
        </p:txBody>
      </p:sp>
      <p:sp>
        <p:nvSpPr>
          <p:cNvPr id="11" name="Rectangle 10"/>
          <p:cNvSpPr/>
          <p:nvPr/>
        </p:nvSpPr>
        <p:spPr>
          <a:xfrm>
            <a:off x="6934200" y="1524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34200" y="18288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34200" y="21336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934200" y="2438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34200" y="27432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34200" y="3048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34200" y="33528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34200" y="36576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0" y="3962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34200" y="42672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34200" y="4572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34200" y="48768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34200" y="51816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34200" y="5486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934200" y="57912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34200" y="60960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34200" y="838200"/>
            <a:ext cx="1828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Hash table</a:t>
            </a:r>
            <a:endParaRPr lang="en-US" b="1">
              <a:solidFill>
                <a:srgbClr val="0000CC"/>
              </a:solidFill>
              <a:latin typeface="Courier New" pitchFamily="49" charset="0"/>
              <a:cs typeface="Courier New" pitchFamily="49" charset="0"/>
            </a:endParaRPr>
          </a:p>
        </p:txBody>
      </p:sp>
      <p:sp>
        <p:nvSpPr>
          <p:cNvPr id="28" name="Rectangle 27"/>
          <p:cNvSpPr/>
          <p:nvPr/>
        </p:nvSpPr>
        <p:spPr>
          <a:xfrm>
            <a:off x="2362200" y="3733800"/>
            <a:ext cx="1905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CC"/>
                </a:solidFill>
                <a:latin typeface="+mj-lt"/>
                <a:cs typeface="Courier New" pitchFamily="49" charset="0"/>
              </a:rPr>
              <a:t>Ideal situation</a:t>
            </a:r>
            <a:endParaRPr lang="en-US" sz="2400" b="1">
              <a:solidFill>
                <a:srgbClr val="0000CC"/>
              </a:solidFill>
              <a:latin typeface="+mj-lt"/>
              <a:cs typeface="Courier New" pitchFamily="49" charset="0"/>
            </a:endParaRPr>
          </a:p>
        </p:txBody>
      </p:sp>
      <p:sp>
        <p:nvSpPr>
          <p:cNvPr id="29" name="Rectangle 28"/>
          <p:cNvSpPr/>
          <p:nvPr/>
        </p:nvSpPr>
        <p:spPr>
          <a:xfrm>
            <a:off x="2590800" y="1219200"/>
            <a:ext cx="1447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latin typeface="Courier New" pitchFamily="49" charset="0"/>
                <a:cs typeface="Courier New" pitchFamily="49" charset="0"/>
              </a:rPr>
              <a:t>|K| = |I|</a:t>
            </a:r>
            <a:endParaRPr lang="en-US" b="1">
              <a:solidFill>
                <a:srgbClr val="FF0000"/>
              </a:solidFill>
              <a:latin typeface="Courier New" pitchFamily="49" charset="0"/>
              <a:cs typeface="Courier New" pitchFamily="49" charset="0"/>
            </a:endParaRPr>
          </a:p>
        </p:txBody>
      </p:sp>
      <p:cxnSp>
        <p:nvCxnSpPr>
          <p:cNvPr id="31" name="Straight Arrow Connector 30"/>
          <p:cNvCxnSpPr>
            <a:endCxn id="42" idx="1"/>
          </p:cNvCxnSpPr>
          <p:nvPr/>
        </p:nvCxnSpPr>
        <p:spPr>
          <a:xfrm>
            <a:off x="1752600" y="3200400"/>
            <a:ext cx="30480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667000" y="2057400"/>
            <a:ext cx="1447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One-to-one and onto mapping</a:t>
            </a:r>
            <a:endParaRPr lang="en-US" b="1">
              <a:solidFill>
                <a:srgbClr val="0000CC"/>
              </a:solidFill>
              <a:latin typeface="Courier New" pitchFamily="49" charset="0"/>
              <a:cs typeface="Courier New" pitchFamily="49" charset="0"/>
            </a:endParaRPr>
          </a:p>
        </p:txBody>
      </p:sp>
      <p:sp>
        <p:nvSpPr>
          <p:cNvPr id="34" name="Rectangle 33"/>
          <p:cNvSpPr/>
          <p:nvPr/>
        </p:nvSpPr>
        <p:spPr>
          <a:xfrm>
            <a:off x="2895600" y="32766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FF0000"/>
                </a:solidFill>
                <a:latin typeface="+mj-lt"/>
                <a:cs typeface="Courier New" pitchFamily="49" charset="0"/>
              </a:rPr>
              <a:t>h</a:t>
            </a:r>
            <a:endParaRPr lang="en-US" sz="2400" b="1">
              <a:solidFill>
                <a:srgbClr val="FF0000"/>
              </a:solidFill>
              <a:latin typeface="+mj-lt"/>
              <a:cs typeface="Courier New" pitchFamily="49" charset="0"/>
            </a:endParaRPr>
          </a:p>
        </p:txBody>
      </p:sp>
      <p:sp>
        <p:nvSpPr>
          <p:cNvPr id="35" name="Rectangle 34"/>
          <p:cNvSpPr/>
          <p:nvPr/>
        </p:nvSpPr>
        <p:spPr>
          <a:xfrm>
            <a:off x="1676400" y="5410200"/>
            <a:ext cx="5181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latin typeface="+mj-lt"/>
                <a:cs typeface="Courier New" pitchFamily="49" charset="0"/>
              </a:rPr>
              <a:t>Memory is available for storing all items and </a:t>
            </a:r>
            <a:br>
              <a:rPr lang="en-US" b="1" smtClean="0">
                <a:solidFill>
                  <a:srgbClr val="FF0000"/>
                </a:solidFill>
                <a:latin typeface="+mj-lt"/>
                <a:cs typeface="Courier New" pitchFamily="49" charset="0"/>
              </a:rPr>
            </a:br>
            <a:r>
              <a:rPr lang="en-US" b="1" smtClean="0">
                <a:solidFill>
                  <a:srgbClr val="FF0000"/>
                </a:solidFill>
                <a:latin typeface="+mj-lt"/>
                <a:cs typeface="Courier New" pitchFamily="49" charset="0"/>
              </a:rPr>
              <a:t>no overflow area (cellar) is needed.</a:t>
            </a:r>
            <a:endParaRPr lang="en-US" b="1">
              <a:solidFill>
                <a:srgbClr val="FF0000"/>
              </a:solidFill>
              <a:latin typeface="+mj-lt"/>
              <a:cs typeface="Courier New" pitchFamily="49" charset="0"/>
            </a:endParaRPr>
          </a:p>
        </p:txBody>
      </p:sp>
      <p:cxnSp>
        <p:nvCxnSpPr>
          <p:cNvPr id="37" name="Straight Arrow Connector 36"/>
          <p:cNvCxnSpPr>
            <a:stCxn id="42" idx="3"/>
          </p:cNvCxnSpPr>
          <p:nvPr/>
        </p:nvCxnSpPr>
        <p:spPr>
          <a:xfrm flipV="1">
            <a:off x="5334000" y="2286000"/>
            <a:ext cx="1676400" cy="952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19200" y="2971800"/>
            <a:ext cx="5334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k</a:t>
            </a:r>
            <a:endParaRPr lang="en-US" b="1">
              <a:solidFill>
                <a:srgbClr val="0000CC"/>
              </a:solidFill>
              <a:latin typeface="Courier New" pitchFamily="49" charset="0"/>
              <a:cs typeface="Courier New" pitchFamily="49" charset="0"/>
            </a:endParaRPr>
          </a:p>
        </p:txBody>
      </p:sp>
      <p:sp>
        <p:nvSpPr>
          <p:cNvPr id="42" name="Rectangle 41"/>
          <p:cNvSpPr/>
          <p:nvPr/>
        </p:nvSpPr>
        <p:spPr>
          <a:xfrm>
            <a:off x="4800600" y="2971800"/>
            <a:ext cx="5334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latin typeface="Courier New" pitchFamily="49" charset="0"/>
                <a:cs typeface="Courier New" pitchFamily="49" charset="0"/>
              </a:rPr>
              <a:t>i</a:t>
            </a:r>
            <a:endParaRPr lang="en-US" b="1">
              <a:solidFill>
                <a:srgbClr val="0000CC"/>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smtClean="0"/>
              <a:t> </a:t>
            </a:r>
            <a:fld id="{3955DF78-50FF-442E-AC57-BCE2A54192F1}" type="slidenum">
              <a:rPr lang="en-US" smtClean="0"/>
              <a:pPr/>
              <a:t>29</a:t>
            </a:fld>
            <a:endParaRPr lang="en-US" smtClean="0"/>
          </a:p>
        </p:txBody>
      </p:sp>
      <p:sp>
        <p:nvSpPr>
          <p:cNvPr id="24579" name="Rectangle 2"/>
          <p:cNvSpPr>
            <a:spLocks noGrp="1" noChangeArrowheads="1"/>
          </p:cNvSpPr>
          <p:nvPr>
            <p:ph type="title"/>
          </p:nvPr>
        </p:nvSpPr>
        <p:spPr/>
        <p:txBody>
          <a:bodyPr/>
          <a:lstStyle/>
          <a:p>
            <a:pPr eaLnBrk="1" hangingPunct="1"/>
            <a:r>
              <a:rPr lang="en-US" smtClean="0"/>
              <a:t>5- </a:t>
            </a:r>
            <a:r>
              <a:rPr lang="en-US" sz="4000" smtClean="0"/>
              <a:t>Perfect Hash Functions </a:t>
            </a:r>
            <a:r>
              <a:rPr lang="en-US" sz="4000" smtClean="0">
                <a:solidFill>
                  <a:srgbClr val="FF0000"/>
                </a:solidFill>
              </a:rPr>
              <a:t>(*)…</a:t>
            </a:r>
          </a:p>
        </p:txBody>
      </p:sp>
      <p:sp>
        <p:nvSpPr>
          <p:cNvPr id="24580" name="Rectangle 3"/>
          <p:cNvSpPr>
            <a:spLocks noGrp="1" noChangeArrowheads="1"/>
          </p:cNvSpPr>
          <p:nvPr>
            <p:ph type="body" idx="1"/>
          </p:nvPr>
        </p:nvSpPr>
        <p:spPr>
          <a:xfrm>
            <a:off x="457200" y="1371600"/>
            <a:ext cx="8229600" cy="2895600"/>
          </a:xfrm>
        </p:spPr>
        <p:txBody>
          <a:bodyPr/>
          <a:lstStyle/>
          <a:p>
            <a:pPr eaLnBrk="1" hangingPunct="1"/>
            <a:r>
              <a:rPr lang="en-US" smtClean="0"/>
              <a:t>If a function requires only as many cells in the table as the number of data so that </a:t>
            </a:r>
            <a:r>
              <a:rPr lang="en-US" u="sng" smtClean="0"/>
              <a:t>no empty cell remains after hashing is completed</a:t>
            </a:r>
            <a:r>
              <a:rPr lang="en-US" smtClean="0"/>
              <a:t>, it is called a </a:t>
            </a:r>
            <a:r>
              <a:rPr lang="en-US" b="1" smtClean="0"/>
              <a:t>minimal perfect hash function </a:t>
            </a:r>
            <a:r>
              <a:rPr lang="en-US" b="1" smtClean="0">
                <a:sym typeface="Wingdings" pitchFamily="2" charset="2"/>
              </a:rPr>
              <a:t> Vừa đủ để lưu trữ</a:t>
            </a:r>
            <a:endParaRPr lang="en-US" b="1" smtClean="0"/>
          </a:p>
          <a:p>
            <a:pPr eaLnBrk="1" hangingPunct="1"/>
            <a:r>
              <a:rPr lang="en-US" smtClean="0">
                <a:solidFill>
                  <a:srgbClr val="FF0000"/>
                </a:solidFill>
              </a:rPr>
              <a:t>(*) </a:t>
            </a:r>
            <a:r>
              <a:rPr lang="en-US" smtClean="0"/>
              <a:t>You need to know essential features on this part only.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362200" y="21336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t>
            </a:r>
            <a:endParaRPr lang="en-US" dirty="0">
              <a:solidFill>
                <a:srgbClr val="FF0000"/>
              </a:solidFill>
            </a:endParaRPr>
          </a:p>
        </p:txBody>
      </p:sp>
      <p:sp>
        <p:nvSpPr>
          <p:cNvPr id="2" name="Title 1"/>
          <p:cNvSpPr>
            <a:spLocks noGrp="1"/>
          </p:cNvSpPr>
          <p:nvPr>
            <p:ph type="title"/>
          </p:nvPr>
        </p:nvSpPr>
        <p:spPr/>
        <p:txBody>
          <a:bodyPr/>
          <a:lstStyle/>
          <a:p>
            <a:r>
              <a:rPr lang="en-US" smtClean="0"/>
              <a:t>Introduction</a:t>
            </a:r>
            <a:endParaRPr lang="en-US"/>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3</a:t>
            </a:fld>
            <a:endParaRPr lang="en-US"/>
          </a:p>
        </p:txBody>
      </p:sp>
      <p:sp>
        <p:nvSpPr>
          <p:cNvPr id="9" name="Rectangle 8"/>
          <p:cNvSpPr/>
          <p:nvPr/>
        </p:nvSpPr>
        <p:spPr>
          <a:xfrm>
            <a:off x="5791200" y="20574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0</a:t>
            </a:r>
            <a:endParaRPr lang="en-US" sz="2400" b="1" dirty="0">
              <a:solidFill>
                <a:srgbClr val="0000CC"/>
              </a:solidFill>
            </a:endParaRPr>
          </a:p>
        </p:txBody>
      </p:sp>
      <p:sp>
        <p:nvSpPr>
          <p:cNvPr id="10" name="Rectangle 9"/>
          <p:cNvSpPr/>
          <p:nvPr/>
        </p:nvSpPr>
        <p:spPr>
          <a:xfrm>
            <a:off x="5791200" y="26670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1</a:t>
            </a:r>
            <a:endParaRPr lang="en-US" sz="2400" b="1" dirty="0">
              <a:solidFill>
                <a:srgbClr val="0000CC"/>
              </a:solidFill>
            </a:endParaRPr>
          </a:p>
        </p:txBody>
      </p:sp>
      <p:sp>
        <p:nvSpPr>
          <p:cNvPr id="11" name="Rectangle 10"/>
          <p:cNvSpPr/>
          <p:nvPr/>
        </p:nvSpPr>
        <p:spPr>
          <a:xfrm>
            <a:off x="5791200" y="32766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2</a:t>
            </a:r>
            <a:endParaRPr lang="en-US" sz="2400" b="1" dirty="0">
              <a:solidFill>
                <a:srgbClr val="0000CC"/>
              </a:solidFill>
            </a:endParaRPr>
          </a:p>
        </p:txBody>
      </p:sp>
      <p:sp>
        <p:nvSpPr>
          <p:cNvPr id="12" name="Rectangle 11"/>
          <p:cNvSpPr/>
          <p:nvPr/>
        </p:nvSpPr>
        <p:spPr>
          <a:xfrm>
            <a:off x="5791200" y="38862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a:t>
            </a:r>
            <a:endParaRPr lang="en-US" sz="2400" b="1" dirty="0">
              <a:solidFill>
                <a:srgbClr val="0000CC"/>
              </a:solidFill>
            </a:endParaRPr>
          </a:p>
        </p:txBody>
      </p:sp>
      <p:sp>
        <p:nvSpPr>
          <p:cNvPr id="13" name="Rectangle 12"/>
          <p:cNvSpPr/>
          <p:nvPr/>
        </p:nvSpPr>
        <p:spPr>
          <a:xfrm>
            <a:off x="5791200" y="44958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a:t>
            </a:r>
            <a:r>
              <a:rPr lang="en-US" sz="2400" b="1" dirty="0" err="1" smtClean="0">
                <a:solidFill>
                  <a:srgbClr val="0000CC"/>
                </a:solidFill>
              </a:rPr>
              <a:t>i</a:t>
            </a:r>
            <a:endParaRPr lang="en-US" sz="2400" b="1" dirty="0">
              <a:solidFill>
                <a:srgbClr val="0000CC"/>
              </a:solidFill>
            </a:endParaRPr>
          </a:p>
        </p:txBody>
      </p:sp>
      <p:sp>
        <p:nvSpPr>
          <p:cNvPr id="14" name="Rectangle 13"/>
          <p:cNvSpPr/>
          <p:nvPr/>
        </p:nvSpPr>
        <p:spPr>
          <a:xfrm>
            <a:off x="5791200" y="51054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CC"/>
                </a:solidFill>
              </a:rPr>
              <a:t>….</a:t>
            </a:r>
            <a:endParaRPr lang="en-US" sz="2400" b="1">
              <a:solidFill>
                <a:srgbClr val="0000CC"/>
              </a:solidFill>
            </a:endParaRPr>
          </a:p>
        </p:txBody>
      </p:sp>
      <p:sp>
        <p:nvSpPr>
          <p:cNvPr id="15" name="Rectangle 14"/>
          <p:cNvSpPr/>
          <p:nvPr/>
        </p:nvSpPr>
        <p:spPr>
          <a:xfrm>
            <a:off x="5791200" y="5715000"/>
            <a:ext cx="2057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Sub set n-1</a:t>
            </a:r>
            <a:endParaRPr lang="en-US" sz="2400" b="1" dirty="0">
              <a:solidFill>
                <a:srgbClr val="0000CC"/>
              </a:solidFill>
            </a:endParaRPr>
          </a:p>
        </p:txBody>
      </p:sp>
      <p:sp>
        <p:nvSpPr>
          <p:cNvPr id="16" name="Oval 15"/>
          <p:cNvSpPr/>
          <p:nvPr/>
        </p:nvSpPr>
        <p:spPr>
          <a:xfrm>
            <a:off x="5638800" y="990600"/>
            <a:ext cx="2362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Hashing</a:t>
            </a:r>
            <a:endParaRPr lang="en-US" sz="2800">
              <a:solidFill>
                <a:srgbClr val="FF0000"/>
              </a:solidFill>
            </a:endParaRPr>
          </a:p>
        </p:txBody>
      </p:sp>
      <p:cxnSp>
        <p:nvCxnSpPr>
          <p:cNvPr id="18" name="Straight Arrow Connector 17"/>
          <p:cNvCxnSpPr>
            <a:stCxn id="16" idx="4"/>
            <a:endCxn id="9" idx="0"/>
          </p:cNvCxnSpPr>
          <p:nvPr/>
        </p:nvCxnSpPr>
        <p:spPr>
          <a:xfrm rot="5400000">
            <a:off x="6667500" y="19050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04800" y="5105400"/>
            <a:ext cx="1143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9900"/>
                </a:solidFill>
              </a:rPr>
              <a:t>item</a:t>
            </a:r>
            <a:endParaRPr lang="en-US" sz="2000" b="1" dirty="0">
              <a:solidFill>
                <a:srgbClr val="009900"/>
              </a:solidFill>
            </a:endParaRPr>
          </a:p>
        </p:txBody>
      </p:sp>
      <p:sp>
        <p:nvSpPr>
          <p:cNvPr id="22" name="Oval 21"/>
          <p:cNvSpPr/>
          <p:nvPr/>
        </p:nvSpPr>
        <p:spPr>
          <a:xfrm>
            <a:off x="1981200" y="48006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Hash</a:t>
            </a:r>
          </a:p>
          <a:p>
            <a:pPr algn="ctr"/>
            <a:r>
              <a:rPr lang="en-US" b="1" dirty="0" smtClean="0">
                <a:solidFill>
                  <a:srgbClr val="FF0000"/>
                </a:solidFill>
              </a:rPr>
              <a:t>function</a:t>
            </a:r>
            <a:endParaRPr lang="en-US" b="1" dirty="0">
              <a:solidFill>
                <a:srgbClr val="FF0000"/>
              </a:solidFill>
            </a:endParaRPr>
          </a:p>
        </p:txBody>
      </p:sp>
      <p:sp>
        <p:nvSpPr>
          <p:cNvPr id="23" name="Rectangle 22"/>
          <p:cNvSpPr/>
          <p:nvPr/>
        </p:nvSpPr>
        <p:spPr>
          <a:xfrm>
            <a:off x="4876800" y="36576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position</a:t>
            </a:r>
            <a:endParaRPr lang="en-US" dirty="0">
              <a:solidFill>
                <a:srgbClr val="FF0000"/>
              </a:solidFill>
            </a:endParaRPr>
          </a:p>
        </p:txBody>
      </p:sp>
      <p:cxnSp>
        <p:nvCxnSpPr>
          <p:cNvPr id="25" name="Straight Arrow Connector 24"/>
          <p:cNvCxnSpPr>
            <a:stCxn id="21" idx="3"/>
            <a:endCxn id="22" idx="2"/>
          </p:cNvCxnSpPr>
          <p:nvPr/>
        </p:nvCxnSpPr>
        <p:spPr>
          <a:xfrm>
            <a:off x="1447800" y="537210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6"/>
            <a:endCxn id="10" idx="1"/>
          </p:cNvCxnSpPr>
          <p:nvPr/>
        </p:nvCxnSpPr>
        <p:spPr>
          <a:xfrm flipV="1">
            <a:off x="3581400" y="2971800"/>
            <a:ext cx="2209800" cy="2400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09800" y="5943600"/>
            <a:ext cx="990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O(1)</a:t>
            </a:r>
            <a:endParaRPr lang="en-US" sz="2800" dirty="0">
              <a:solidFill>
                <a:srgbClr val="FF0000"/>
              </a:solidFill>
            </a:endParaRPr>
          </a:p>
        </p:txBody>
      </p:sp>
      <p:sp>
        <p:nvSpPr>
          <p:cNvPr id="19" name="Rectangle 18"/>
          <p:cNvSpPr/>
          <p:nvPr/>
        </p:nvSpPr>
        <p:spPr>
          <a:xfrm>
            <a:off x="304800" y="990600"/>
            <a:ext cx="487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Function/ Mapping: a process which accepts input then give ONLY ONE output</a:t>
            </a:r>
            <a:endParaRPr lang="en-US" dirty="0">
              <a:solidFill>
                <a:srgbClr val="0000CC"/>
              </a:solidFill>
            </a:endParaRPr>
          </a:p>
        </p:txBody>
      </p:sp>
      <p:sp>
        <p:nvSpPr>
          <p:cNvPr id="20" name="Oval 19"/>
          <p:cNvSpPr/>
          <p:nvPr/>
        </p:nvSpPr>
        <p:spPr>
          <a:xfrm>
            <a:off x="533400" y="1752600"/>
            <a:ext cx="1066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29000" y="1752600"/>
            <a:ext cx="1066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22098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x</a:t>
            </a:r>
            <a:endParaRPr lang="en-US">
              <a:solidFill>
                <a:srgbClr val="FF0000"/>
              </a:solidFill>
            </a:endParaRPr>
          </a:p>
        </p:txBody>
      </p:sp>
      <p:sp>
        <p:nvSpPr>
          <p:cNvPr id="29" name="Rectangle 28"/>
          <p:cNvSpPr/>
          <p:nvPr/>
        </p:nvSpPr>
        <p:spPr>
          <a:xfrm>
            <a:off x="3810000" y="2209800"/>
            <a:ext cx="381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y</a:t>
            </a:r>
            <a:endParaRPr lang="en-US">
              <a:solidFill>
                <a:srgbClr val="FF0000"/>
              </a:solidFill>
            </a:endParaRPr>
          </a:p>
        </p:txBody>
      </p:sp>
      <p:cxnSp>
        <p:nvCxnSpPr>
          <p:cNvPr id="31" name="Straight Arrow Connector 30"/>
          <p:cNvCxnSpPr>
            <a:stCxn id="26" idx="3"/>
            <a:endCxn id="29" idx="1"/>
          </p:cNvCxnSpPr>
          <p:nvPr/>
        </p:nvCxnSpPr>
        <p:spPr>
          <a:xfrm>
            <a:off x="1295400" y="2400300"/>
            <a:ext cx="2514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8600" y="3124200"/>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 of h</a:t>
            </a:r>
            <a:endParaRPr lang="en-US" dirty="0">
              <a:solidFill>
                <a:schemeClr val="tx1"/>
              </a:solidFill>
            </a:endParaRPr>
          </a:p>
        </p:txBody>
      </p:sp>
      <p:sp>
        <p:nvSpPr>
          <p:cNvPr id="34" name="Rectangle 33"/>
          <p:cNvSpPr/>
          <p:nvPr/>
        </p:nvSpPr>
        <p:spPr>
          <a:xfrm>
            <a:off x="3048000" y="3124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Codomain</a:t>
            </a:r>
            <a:r>
              <a:rPr lang="en-US" dirty="0" smtClean="0">
                <a:solidFill>
                  <a:schemeClr val="tx1"/>
                </a:solidFill>
              </a:rPr>
              <a:t> of h</a:t>
            </a:r>
            <a:endParaRPr lang="en-US" dirty="0">
              <a:solidFill>
                <a:schemeClr val="tx1"/>
              </a:solidFill>
            </a:endParaRPr>
          </a:p>
        </p:txBody>
      </p:sp>
      <p:sp>
        <p:nvSpPr>
          <p:cNvPr id="35" name="Rectangle 34"/>
          <p:cNvSpPr/>
          <p:nvPr/>
        </p:nvSpPr>
        <p:spPr>
          <a:xfrm>
            <a:off x="3048000" y="34290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Integers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r>
              <a:rPr lang="en-US" smtClean="0"/>
              <a:t> </a:t>
            </a:r>
            <a:fld id="{AA316E85-1ADA-4675-AC8A-2EC6400A81F3}" type="slidenum">
              <a:rPr lang="en-US" smtClean="0"/>
              <a:pPr/>
              <a:t>30</a:t>
            </a:fld>
            <a:endParaRPr lang="en-US" smtClean="0"/>
          </a:p>
        </p:txBody>
      </p:sp>
      <p:sp>
        <p:nvSpPr>
          <p:cNvPr id="25603" name="Rectangle 2"/>
          <p:cNvSpPr>
            <a:spLocks noGrp="1" noChangeArrowheads="1"/>
          </p:cNvSpPr>
          <p:nvPr>
            <p:ph type="title"/>
          </p:nvPr>
        </p:nvSpPr>
        <p:spPr>
          <a:xfrm>
            <a:off x="457200" y="228600"/>
            <a:ext cx="8229600" cy="609600"/>
          </a:xfrm>
        </p:spPr>
        <p:txBody>
          <a:bodyPr/>
          <a:lstStyle/>
          <a:p>
            <a:pPr eaLnBrk="1" hangingPunct="1"/>
            <a:r>
              <a:rPr lang="en-US" sz="4000" smtClean="0"/>
              <a:t>Perfect Hash Functions…</a:t>
            </a:r>
            <a:endParaRPr lang="en-US" sz="2400" smtClean="0"/>
          </a:p>
        </p:txBody>
      </p:sp>
      <p:sp>
        <p:nvSpPr>
          <p:cNvPr id="25604" name="Rectangle 3"/>
          <p:cNvSpPr>
            <a:spLocks noGrp="1" noChangeArrowheads="1"/>
          </p:cNvSpPr>
          <p:nvPr>
            <p:ph type="body" idx="1"/>
          </p:nvPr>
        </p:nvSpPr>
        <p:spPr>
          <a:xfrm>
            <a:off x="457200" y="1752600"/>
            <a:ext cx="8229600" cy="4343400"/>
          </a:xfrm>
        </p:spPr>
        <p:txBody>
          <a:bodyPr/>
          <a:lstStyle/>
          <a:p>
            <a:pPr eaLnBrk="1" hangingPunct="1"/>
            <a:r>
              <a:rPr lang="en-US" sz="1800" b="1" smtClean="0"/>
              <a:t>Cichelli's Method</a:t>
            </a:r>
            <a:r>
              <a:rPr lang="en-US" sz="1800" smtClean="0"/>
              <a:t> is implemented to minimize the number of collisions when mapping values to a hash table, using a hash function. This program reads key words from a text file and inserts these key words into a hash table by following </a:t>
            </a:r>
            <a:r>
              <a:rPr lang="en-US" sz="1800" b="1" smtClean="0"/>
              <a:t>Cichelli's method</a:t>
            </a:r>
            <a:r>
              <a:rPr lang="en-US" sz="1800" smtClean="0"/>
              <a:t>.</a:t>
            </a:r>
            <a:endParaRPr lang="en-US" sz="1800" b="1" smtClean="0"/>
          </a:p>
          <a:p>
            <a:pPr eaLnBrk="1" hangingPunct="1"/>
            <a:r>
              <a:rPr lang="en-US" sz="1800" b="1" smtClean="0"/>
              <a:t>Cichelli’s method</a:t>
            </a:r>
            <a:r>
              <a:rPr lang="en-US" sz="1800" smtClean="0"/>
              <a:t> is an</a:t>
            </a:r>
            <a:r>
              <a:rPr lang="en-US" sz="1800" b="1" smtClean="0"/>
              <a:t> </a:t>
            </a:r>
            <a:r>
              <a:rPr lang="en-US" sz="1800" smtClean="0"/>
              <a:t>algorithm to construct a minimal perfect hash function </a:t>
            </a:r>
          </a:p>
          <a:p>
            <a:pPr eaLnBrk="1" hangingPunct="1"/>
            <a:r>
              <a:rPr lang="en-US" sz="1800" smtClean="0"/>
              <a:t>It is used to hash a </a:t>
            </a:r>
            <a:r>
              <a:rPr lang="en-US" sz="1800" u="sng" smtClean="0"/>
              <a:t>relatively small number of reserved words</a:t>
            </a:r>
          </a:p>
          <a:p>
            <a:pPr eaLnBrk="1" hangingPunct="1"/>
            <a:r>
              <a:rPr lang="en-US" sz="1800" smtClean="0"/>
              <a:t>Where </a:t>
            </a:r>
            <a:r>
              <a:rPr lang="en-US" sz="1800" i="1" smtClean="0"/>
              <a:t>g </a:t>
            </a:r>
            <a:r>
              <a:rPr lang="en-US" sz="1800" smtClean="0"/>
              <a:t>is the function to be constructed</a:t>
            </a:r>
            <a:endParaRPr lang="en-US" sz="1800" i="1" smtClean="0"/>
          </a:p>
          <a:p>
            <a:pPr eaLnBrk="1" hangingPunct="1">
              <a:spcBef>
                <a:spcPct val="65000"/>
              </a:spcBef>
              <a:buFontTx/>
              <a:buNone/>
            </a:pPr>
            <a:r>
              <a:rPr lang="en-US" sz="1800" i="1" smtClean="0">
                <a:solidFill>
                  <a:srgbClr val="FF0000"/>
                </a:solidFill>
              </a:rPr>
              <a:t>h</a:t>
            </a:r>
            <a:r>
              <a:rPr lang="en-US" sz="1800" smtClean="0">
                <a:solidFill>
                  <a:srgbClr val="FF0000"/>
                </a:solidFill>
              </a:rPr>
              <a:t>(</a:t>
            </a:r>
            <a:r>
              <a:rPr lang="en-US" sz="1800" i="1" smtClean="0">
                <a:solidFill>
                  <a:srgbClr val="FF0000"/>
                </a:solidFill>
              </a:rPr>
              <a:t>word</a:t>
            </a:r>
            <a:r>
              <a:rPr lang="en-US" sz="1800" smtClean="0">
                <a:solidFill>
                  <a:srgbClr val="FF0000"/>
                </a:solidFill>
              </a:rPr>
              <a:t>) = (</a:t>
            </a:r>
            <a:r>
              <a:rPr lang="en-US" sz="1800" i="1" smtClean="0">
                <a:solidFill>
                  <a:srgbClr val="FF0000"/>
                </a:solidFill>
              </a:rPr>
              <a:t>length</a:t>
            </a:r>
            <a:r>
              <a:rPr lang="en-US" sz="1800" smtClean="0">
                <a:solidFill>
                  <a:srgbClr val="FF0000"/>
                </a:solidFill>
              </a:rPr>
              <a:t>(</a:t>
            </a:r>
            <a:r>
              <a:rPr lang="en-US" sz="1800" i="1" smtClean="0">
                <a:solidFill>
                  <a:srgbClr val="FF0000"/>
                </a:solidFill>
              </a:rPr>
              <a:t>word</a:t>
            </a:r>
            <a:r>
              <a:rPr lang="en-US" sz="1800" smtClean="0">
                <a:solidFill>
                  <a:srgbClr val="FF0000"/>
                </a:solidFill>
              </a:rPr>
              <a:t>) + </a:t>
            </a:r>
            <a:r>
              <a:rPr lang="en-US" sz="1800" i="1" smtClean="0">
                <a:solidFill>
                  <a:srgbClr val="FF0000"/>
                </a:solidFill>
              </a:rPr>
              <a:t>g</a:t>
            </a:r>
            <a:r>
              <a:rPr lang="en-US" sz="1800" smtClean="0">
                <a:solidFill>
                  <a:srgbClr val="FF0000"/>
                </a:solidFill>
              </a:rPr>
              <a:t>(</a:t>
            </a:r>
            <a:r>
              <a:rPr lang="en-US" sz="1800" i="1" smtClean="0">
                <a:solidFill>
                  <a:srgbClr val="FF0000"/>
                </a:solidFill>
              </a:rPr>
              <a:t>firstLetter</a:t>
            </a:r>
            <a:r>
              <a:rPr lang="en-US" sz="1800" smtClean="0">
                <a:solidFill>
                  <a:srgbClr val="FF0000"/>
                </a:solidFill>
              </a:rPr>
              <a:t>(</a:t>
            </a:r>
            <a:r>
              <a:rPr lang="en-US" sz="1800" i="1" smtClean="0">
                <a:solidFill>
                  <a:srgbClr val="FF0000"/>
                </a:solidFill>
              </a:rPr>
              <a:t>word</a:t>
            </a:r>
            <a:r>
              <a:rPr lang="en-US" sz="1800" smtClean="0">
                <a:solidFill>
                  <a:srgbClr val="FF0000"/>
                </a:solidFill>
              </a:rPr>
              <a:t>)) + </a:t>
            </a:r>
            <a:r>
              <a:rPr lang="en-US" sz="1800" i="1" smtClean="0">
                <a:solidFill>
                  <a:srgbClr val="FF0000"/>
                </a:solidFill>
              </a:rPr>
              <a:t>g</a:t>
            </a:r>
            <a:r>
              <a:rPr lang="en-US" sz="1800" smtClean="0">
                <a:solidFill>
                  <a:srgbClr val="FF0000"/>
                </a:solidFill>
              </a:rPr>
              <a:t>(</a:t>
            </a:r>
            <a:r>
              <a:rPr lang="en-US" sz="1800" i="1" smtClean="0">
                <a:solidFill>
                  <a:srgbClr val="FF0000"/>
                </a:solidFill>
              </a:rPr>
              <a:t>lastLetter</a:t>
            </a:r>
            <a:r>
              <a:rPr lang="en-US" sz="1800" smtClean="0">
                <a:solidFill>
                  <a:srgbClr val="FF0000"/>
                </a:solidFill>
              </a:rPr>
              <a:t>(</a:t>
            </a:r>
            <a:r>
              <a:rPr lang="en-US" sz="1800" i="1" smtClean="0">
                <a:solidFill>
                  <a:srgbClr val="FF0000"/>
                </a:solidFill>
              </a:rPr>
              <a:t>word</a:t>
            </a:r>
            <a:r>
              <a:rPr lang="en-US" sz="1800" smtClean="0">
                <a:solidFill>
                  <a:srgbClr val="FF0000"/>
                </a:solidFill>
              </a:rPr>
              <a:t>))) mod </a:t>
            </a:r>
            <a:r>
              <a:rPr lang="en-US" sz="1800" i="1" smtClean="0">
                <a:solidFill>
                  <a:srgbClr val="FF0000"/>
                </a:solidFill>
              </a:rPr>
              <a:t>Tsize</a:t>
            </a:r>
          </a:p>
          <a:p>
            <a:pPr eaLnBrk="1" hangingPunct="1"/>
            <a:r>
              <a:rPr lang="en-US" sz="1800" smtClean="0"/>
              <a:t>The algorithm has three parts: </a:t>
            </a:r>
          </a:p>
          <a:p>
            <a:pPr lvl="1" eaLnBrk="1" hangingPunct="1"/>
            <a:r>
              <a:rPr lang="en-US" sz="1800" smtClean="0"/>
              <a:t>Computation of the letter occurrences</a:t>
            </a:r>
          </a:p>
          <a:p>
            <a:pPr lvl="1" eaLnBrk="1" hangingPunct="1"/>
            <a:r>
              <a:rPr lang="en-US" sz="1800" smtClean="0"/>
              <a:t>Ordering the words</a:t>
            </a:r>
          </a:p>
          <a:p>
            <a:pPr lvl="1" eaLnBrk="1" hangingPunct="1"/>
            <a:r>
              <a:rPr lang="en-US" sz="1800" smtClean="0"/>
              <a:t>Searching</a:t>
            </a:r>
          </a:p>
        </p:txBody>
      </p:sp>
      <p:sp>
        <p:nvSpPr>
          <p:cNvPr id="5" name="Rectangle 4"/>
          <p:cNvSpPr/>
          <p:nvPr/>
        </p:nvSpPr>
        <p:spPr>
          <a:xfrm>
            <a:off x="76200" y="1143000"/>
            <a:ext cx="2718821" cy="461665"/>
          </a:xfrm>
          <a:prstGeom prst="rect">
            <a:avLst/>
          </a:prstGeom>
        </p:spPr>
        <p:txBody>
          <a:bodyPr wrap="none">
            <a:spAutoFit/>
          </a:bodyPr>
          <a:lstStyle/>
          <a:p>
            <a:r>
              <a:rPr lang="en-US" sz="2400" b="1" smtClean="0">
                <a:solidFill>
                  <a:srgbClr val="FF0000"/>
                </a:solidFill>
              </a:rPr>
              <a:t>Cichelli’s method</a:t>
            </a:r>
            <a:endParaRPr lang="en-US" sz="24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944562"/>
          </a:xfrm>
        </p:spPr>
        <p:txBody>
          <a:bodyPr/>
          <a:lstStyle/>
          <a:p>
            <a:pPr eaLnBrk="1" hangingPunct="1"/>
            <a:r>
              <a:rPr lang="en-US" smtClean="0"/>
              <a:t>5- Perfect Hash Functions…</a:t>
            </a:r>
          </a:p>
        </p:txBody>
      </p:sp>
      <p:sp>
        <p:nvSpPr>
          <p:cNvPr id="26627" name="Content Placeholder 2"/>
          <p:cNvSpPr>
            <a:spLocks noGrp="1"/>
          </p:cNvSpPr>
          <p:nvPr>
            <p:ph idx="1"/>
          </p:nvPr>
        </p:nvSpPr>
        <p:spPr>
          <a:xfrm>
            <a:off x="457200" y="1905000"/>
            <a:ext cx="8229600" cy="3992563"/>
          </a:xfrm>
        </p:spPr>
        <p:txBody>
          <a:bodyPr/>
          <a:lstStyle/>
          <a:p>
            <a:pPr eaLnBrk="1" hangingPunct="1"/>
            <a:r>
              <a:rPr lang="en-US" smtClean="0"/>
              <a:t>Choose a value of </a:t>
            </a:r>
            <a:r>
              <a:rPr lang="en-US" i="1" smtClean="0"/>
              <a:t>max;</a:t>
            </a:r>
          </a:p>
          <a:p>
            <a:pPr eaLnBrk="1" hangingPunct="1"/>
            <a:r>
              <a:rPr lang="en-US" smtClean="0"/>
              <a:t>Compute the number of occurrences of each first letter and last letter in the set of all words.</a:t>
            </a:r>
          </a:p>
          <a:p>
            <a:pPr eaLnBrk="1" hangingPunct="1"/>
            <a:r>
              <a:rPr lang="en-US" smtClean="0"/>
              <a:t>Order all words in accordance to the frequency of occurrence of the first and the last letters;</a:t>
            </a:r>
          </a:p>
        </p:txBody>
      </p:sp>
      <p:sp>
        <p:nvSpPr>
          <p:cNvPr id="26628" name="Slide Number Placeholder 3"/>
          <p:cNvSpPr>
            <a:spLocks noGrp="1"/>
          </p:cNvSpPr>
          <p:nvPr>
            <p:ph type="sldNum" sz="quarter" idx="10"/>
          </p:nvPr>
        </p:nvSpPr>
        <p:spPr>
          <a:noFill/>
        </p:spPr>
        <p:txBody>
          <a:bodyPr/>
          <a:lstStyle/>
          <a:p>
            <a:r>
              <a:rPr lang="en-US" smtClean="0"/>
              <a:t> </a:t>
            </a:r>
            <a:fld id="{2EDDC7A9-EFA1-4F74-B2D8-BB9B8983D11F}" type="slidenum">
              <a:rPr lang="en-US" smtClean="0"/>
              <a:pPr/>
              <a:t>31</a:t>
            </a:fld>
            <a:endParaRPr lang="en-US" smtClean="0"/>
          </a:p>
        </p:txBody>
      </p:sp>
      <p:sp>
        <p:nvSpPr>
          <p:cNvPr id="5" name="Rectangle 4"/>
          <p:cNvSpPr/>
          <p:nvPr/>
        </p:nvSpPr>
        <p:spPr>
          <a:xfrm>
            <a:off x="76200" y="1367135"/>
            <a:ext cx="2718821" cy="461665"/>
          </a:xfrm>
          <a:prstGeom prst="rect">
            <a:avLst/>
          </a:prstGeom>
        </p:spPr>
        <p:txBody>
          <a:bodyPr wrap="none">
            <a:spAutoFit/>
          </a:bodyPr>
          <a:lstStyle/>
          <a:p>
            <a:r>
              <a:rPr lang="en-US" sz="2400" b="1" smtClean="0">
                <a:solidFill>
                  <a:srgbClr val="FF0000"/>
                </a:solidFill>
              </a:rPr>
              <a:t>Cichelli’s method</a:t>
            </a:r>
            <a:endParaRPr lang="en-US" sz="24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smtClean="0"/>
              <a:t> </a:t>
            </a:r>
            <a:fld id="{BE76909B-4DA3-46B3-9073-DED6277578D7}" type="slidenum">
              <a:rPr lang="en-US" smtClean="0"/>
              <a:pPr/>
              <a:t>32</a:t>
            </a:fld>
            <a:endParaRPr lang="en-US" smtClean="0"/>
          </a:p>
        </p:txBody>
      </p:sp>
      <p:sp>
        <p:nvSpPr>
          <p:cNvPr id="27651" name="Rectangle 2"/>
          <p:cNvSpPr>
            <a:spLocks noGrp="1" noChangeArrowheads="1"/>
          </p:cNvSpPr>
          <p:nvPr>
            <p:ph type="title"/>
          </p:nvPr>
        </p:nvSpPr>
        <p:spPr/>
        <p:txBody>
          <a:bodyPr/>
          <a:lstStyle/>
          <a:p>
            <a:pPr eaLnBrk="1" hangingPunct="1"/>
            <a:r>
              <a:rPr lang="en-US" sz="4000" smtClean="0"/>
              <a:t>5- Perfect Hash Functions…</a:t>
            </a:r>
          </a:p>
        </p:txBody>
      </p:sp>
      <p:sp>
        <p:nvSpPr>
          <p:cNvPr id="27652" name="Text Box 3"/>
          <p:cNvSpPr txBox="1">
            <a:spLocks noChangeArrowheads="1"/>
          </p:cNvSpPr>
          <p:nvPr/>
        </p:nvSpPr>
        <p:spPr bwMode="auto">
          <a:xfrm>
            <a:off x="304800" y="5180013"/>
            <a:ext cx="8724900" cy="915987"/>
          </a:xfrm>
          <a:prstGeom prst="rect">
            <a:avLst/>
          </a:prstGeom>
          <a:noFill/>
          <a:ln w="9525">
            <a:noFill/>
            <a:miter lim="800000"/>
            <a:headEnd/>
            <a:tailEnd/>
          </a:ln>
        </p:spPr>
        <p:txBody>
          <a:bodyPr wrap="none">
            <a:spAutoFit/>
          </a:bodyPr>
          <a:lstStyle/>
          <a:p>
            <a:r>
              <a:rPr lang="en-US" b="1"/>
              <a:t>Figure 10-11 Subsequent invocations of the searching procedure with </a:t>
            </a:r>
            <a:r>
              <a:rPr lang="en-US" b="1" i="1"/>
              <a:t>Max </a:t>
            </a:r>
            <a:r>
              <a:rPr lang="en-US" b="1"/>
              <a:t>= 4 </a:t>
            </a:r>
            <a:br>
              <a:rPr lang="en-US" b="1"/>
            </a:br>
            <a:r>
              <a:rPr lang="en-US" b="1"/>
              <a:t>in </a:t>
            </a:r>
            <a:r>
              <a:rPr lang="en-US" b="1">
                <a:solidFill>
                  <a:srgbClr val="FF0000"/>
                </a:solidFill>
              </a:rPr>
              <a:t>Cichelli’s algorithm </a:t>
            </a:r>
            <a:r>
              <a:rPr lang="en-US" b="1"/>
              <a:t>assign the indicated values to letters and to the list of </a:t>
            </a:r>
            <a:br>
              <a:rPr lang="en-US" b="1"/>
            </a:br>
            <a:r>
              <a:rPr lang="en-US" b="1"/>
              <a:t>reserved hash values. </a:t>
            </a:r>
            <a:r>
              <a:rPr lang="en-US" b="1">
                <a:solidFill>
                  <a:srgbClr val="FF0000"/>
                </a:solidFill>
              </a:rPr>
              <a:t>The asterisks indicate failures</a:t>
            </a:r>
            <a:r>
              <a:rPr lang="en-US" b="1"/>
              <a:t>.</a:t>
            </a:r>
          </a:p>
        </p:txBody>
      </p:sp>
      <p:pic>
        <p:nvPicPr>
          <p:cNvPr id="27653" name="Picture 4"/>
          <p:cNvPicPr>
            <a:picLocks noChangeAspect="1" noChangeArrowheads="1"/>
          </p:cNvPicPr>
          <p:nvPr/>
        </p:nvPicPr>
        <p:blipFill>
          <a:blip r:embed="rId2" cstate="print"/>
          <a:srcRect/>
          <a:stretch>
            <a:fillRect/>
          </a:stretch>
        </p:blipFill>
        <p:spPr bwMode="auto">
          <a:xfrm>
            <a:off x="4008438" y="1371600"/>
            <a:ext cx="4830762" cy="3689350"/>
          </a:xfrm>
          <a:prstGeom prst="rect">
            <a:avLst/>
          </a:prstGeom>
          <a:noFill/>
          <a:ln w="9525">
            <a:noFill/>
            <a:miter lim="800000"/>
            <a:headEnd/>
            <a:tailEnd/>
          </a:ln>
        </p:spPr>
      </p:pic>
      <p:sp>
        <p:nvSpPr>
          <p:cNvPr id="6" name="Rectangle 5"/>
          <p:cNvSpPr/>
          <p:nvPr/>
        </p:nvSpPr>
        <p:spPr>
          <a:xfrm>
            <a:off x="228600" y="1447800"/>
            <a:ext cx="35814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u="sng">
                <a:solidFill>
                  <a:schemeClr val="tx1"/>
                </a:solidFill>
              </a:rPr>
              <a:t>Set of nine Muses – 9 nhà thơ </a:t>
            </a:r>
            <a:endParaRPr lang="en-US" sz="1400">
              <a:solidFill>
                <a:schemeClr val="tx1"/>
              </a:solidFill>
            </a:endParaRPr>
          </a:p>
          <a:p>
            <a:pPr>
              <a:defRPr/>
            </a:pPr>
            <a:r>
              <a:rPr lang="en-US" sz="1400">
                <a:solidFill>
                  <a:schemeClr val="tx1"/>
                </a:solidFill>
              </a:rPr>
              <a:t>Calliope, Clio, Erato, Euterpe, Melpomene, Polyhymia, Terpsichore, Thalia, Urania</a:t>
            </a:r>
          </a:p>
          <a:p>
            <a:pPr>
              <a:defRPr/>
            </a:pPr>
            <a:endParaRPr lang="en-US" sz="1400">
              <a:solidFill>
                <a:schemeClr val="tx1"/>
              </a:solidFill>
            </a:endParaRPr>
          </a:p>
          <a:p>
            <a:pPr>
              <a:defRPr/>
            </a:pPr>
            <a:r>
              <a:rPr lang="en-US" sz="1400">
                <a:solidFill>
                  <a:schemeClr val="tx1"/>
                </a:solidFill>
              </a:rPr>
              <a:t>Occurrence of each letter at the first and the last position:</a:t>
            </a:r>
          </a:p>
          <a:p>
            <a:pPr>
              <a:defRPr/>
            </a:pPr>
            <a:r>
              <a:rPr lang="en-US" sz="1400">
                <a:solidFill>
                  <a:schemeClr val="tx1"/>
                </a:solidFill>
              </a:rPr>
              <a:t>E (6),  A(3),  C(2),  O(2),  T(2), M(1), P(1), U(1).</a:t>
            </a:r>
          </a:p>
          <a:p>
            <a:pPr>
              <a:defRPr/>
            </a:pPr>
            <a:endParaRPr lang="en-US" sz="1400">
              <a:solidFill>
                <a:schemeClr val="tx1"/>
              </a:solidFill>
            </a:endParaRPr>
          </a:p>
          <a:p>
            <a:pPr>
              <a:defRPr/>
            </a:pPr>
            <a:r>
              <a:rPr lang="en-US" sz="1400">
                <a:solidFill>
                  <a:schemeClr val="tx1"/>
                </a:solidFill>
              </a:rPr>
              <a:t>According to frequencies, list </a:t>
            </a:r>
            <a:r>
              <a:rPr lang="en-US" sz="1400" b="1" u="sng">
                <a:solidFill>
                  <a:schemeClr val="tx1"/>
                </a:solidFill>
              </a:rPr>
              <a:t>may be</a:t>
            </a:r>
            <a:r>
              <a:rPr lang="en-US" sz="1400">
                <a:solidFill>
                  <a:schemeClr val="tx1"/>
                </a:solidFill>
              </a:rPr>
              <a:t> ordered as :</a:t>
            </a:r>
          </a:p>
          <a:p>
            <a:pPr>
              <a:defRPr/>
            </a:pPr>
            <a:r>
              <a:rPr lang="en-US" sz="1400" b="1">
                <a:solidFill>
                  <a:schemeClr val="tx1"/>
                </a:solidFill>
              </a:rPr>
              <a:t>Euterpe,  Calliope, Erato, Terpsichore,</a:t>
            </a:r>
          </a:p>
          <a:p>
            <a:pPr>
              <a:defRPr/>
            </a:pPr>
            <a:r>
              <a:rPr lang="en-US" sz="1400" b="1">
                <a:solidFill>
                  <a:schemeClr val="tx1"/>
                </a:solidFill>
              </a:rPr>
              <a:t>Melpomene,  Thalia, Clio, Polyhymnia,  Urania</a:t>
            </a:r>
          </a:p>
        </p:txBody>
      </p:sp>
      <p:sp>
        <p:nvSpPr>
          <p:cNvPr id="7" name="Rectangle 6"/>
          <p:cNvSpPr/>
          <p:nvPr/>
        </p:nvSpPr>
        <p:spPr>
          <a:xfrm>
            <a:off x="76200" y="914400"/>
            <a:ext cx="2718821" cy="461665"/>
          </a:xfrm>
          <a:prstGeom prst="rect">
            <a:avLst/>
          </a:prstGeom>
        </p:spPr>
        <p:txBody>
          <a:bodyPr wrap="none">
            <a:spAutoFit/>
          </a:bodyPr>
          <a:lstStyle/>
          <a:p>
            <a:r>
              <a:rPr lang="en-US" sz="2400" b="1" smtClean="0">
                <a:solidFill>
                  <a:srgbClr val="FF0000"/>
                </a:solidFill>
              </a:rPr>
              <a:t>Cichelli’s method</a:t>
            </a:r>
            <a:endParaRPr lang="en-US"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r>
              <a:rPr lang="en-US" smtClean="0"/>
              <a:t> </a:t>
            </a:r>
            <a:fld id="{B1C8B935-064D-4FDE-8254-BEBAFA334870}" type="slidenum">
              <a:rPr lang="en-US" smtClean="0"/>
              <a:pPr/>
              <a:t>33</a:t>
            </a:fld>
            <a:endParaRPr lang="en-US" smtClean="0"/>
          </a:p>
        </p:txBody>
      </p:sp>
      <p:sp>
        <p:nvSpPr>
          <p:cNvPr id="28675" name="Rectangle 2"/>
          <p:cNvSpPr>
            <a:spLocks noGrp="1" noChangeArrowheads="1"/>
          </p:cNvSpPr>
          <p:nvPr>
            <p:ph type="title"/>
          </p:nvPr>
        </p:nvSpPr>
        <p:spPr/>
        <p:txBody>
          <a:bodyPr/>
          <a:lstStyle/>
          <a:p>
            <a:pPr eaLnBrk="1" hangingPunct="1"/>
            <a:r>
              <a:rPr lang="en-US" sz="4000" smtClean="0"/>
              <a:t>5- Perfect Hash Functions…</a:t>
            </a:r>
            <a:endParaRPr lang="en-US" sz="2400" smtClean="0">
              <a:solidFill>
                <a:srgbClr val="FF0000"/>
              </a:solidFill>
            </a:endParaRPr>
          </a:p>
        </p:txBody>
      </p:sp>
      <p:sp>
        <p:nvSpPr>
          <p:cNvPr id="28676" name="Rectangle 3"/>
          <p:cNvSpPr>
            <a:spLocks noGrp="1" noChangeArrowheads="1"/>
          </p:cNvSpPr>
          <p:nvPr>
            <p:ph type="body" idx="1"/>
          </p:nvPr>
        </p:nvSpPr>
        <p:spPr>
          <a:xfrm>
            <a:off x="457200" y="1752600"/>
            <a:ext cx="8229600" cy="2971800"/>
          </a:xfrm>
        </p:spPr>
        <p:txBody>
          <a:bodyPr/>
          <a:lstStyle/>
          <a:p>
            <a:pPr eaLnBrk="1" hangingPunct="1"/>
            <a:r>
              <a:rPr lang="en-US" smtClean="0"/>
              <a:t>The FHCD algorithm, an extension of Cechelli’s approach, devised by Thomas Sager,  searches for a minimal perfect hash function of the form (modulo </a:t>
            </a:r>
            <a:r>
              <a:rPr lang="en-US" i="1" smtClean="0"/>
              <a:t>TSize</a:t>
            </a:r>
            <a:r>
              <a:rPr lang="en-US" smtClean="0"/>
              <a:t>), where </a:t>
            </a:r>
            <a:r>
              <a:rPr lang="en-US" i="1" smtClean="0"/>
              <a:t>g </a:t>
            </a:r>
            <a:r>
              <a:rPr lang="en-US" smtClean="0"/>
              <a:t>is the function to be determined by the algorithm</a:t>
            </a:r>
          </a:p>
          <a:p>
            <a:pPr lvl="1" eaLnBrk="1" hangingPunct="1">
              <a:buFontTx/>
              <a:buNone/>
            </a:pPr>
            <a:r>
              <a:rPr lang="en-US" i="1" smtClean="0"/>
              <a:t>   h(word) </a:t>
            </a:r>
            <a:r>
              <a:rPr lang="en-US" smtClean="0"/>
              <a:t>= </a:t>
            </a:r>
            <a:r>
              <a:rPr lang="en-US" i="1" smtClean="0"/>
              <a:t>h</a:t>
            </a:r>
            <a:r>
              <a:rPr lang="en-US" baseline="-25000" smtClean="0"/>
              <a:t>0</a:t>
            </a:r>
            <a:r>
              <a:rPr lang="en-US" smtClean="0"/>
              <a:t>(</a:t>
            </a:r>
            <a:r>
              <a:rPr lang="en-US" i="1" smtClean="0"/>
              <a:t>word</a:t>
            </a:r>
            <a:r>
              <a:rPr lang="en-US" smtClean="0"/>
              <a:t>) + </a:t>
            </a:r>
            <a:r>
              <a:rPr lang="en-US" i="1" smtClean="0"/>
              <a:t>g</a:t>
            </a:r>
            <a:r>
              <a:rPr lang="en-US" smtClean="0"/>
              <a:t>(</a:t>
            </a:r>
            <a:r>
              <a:rPr lang="en-US" i="1" smtClean="0"/>
              <a:t>h</a:t>
            </a:r>
            <a:r>
              <a:rPr lang="en-US" baseline="-25000" smtClean="0"/>
              <a:t>1</a:t>
            </a:r>
            <a:r>
              <a:rPr lang="en-US" smtClean="0"/>
              <a:t>(</a:t>
            </a:r>
            <a:r>
              <a:rPr lang="en-US" i="1" smtClean="0"/>
              <a:t>word</a:t>
            </a:r>
            <a:r>
              <a:rPr lang="en-US" smtClean="0"/>
              <a:t>)) + </a:t>
            </a:r>
            <a:r>
              <a:rPr lang="en-US" i="1" smtClean="0"/>
              <a:t>g</a:t>
            </a:r>
            <a:r>
              <a:rPr lang="en-US" smtClean="0"/>
              <a:t>(</a:t>
            </a:r>
            <a:r>
              <a:rPr lang="en-US" i="1" smtClean="0"/>
              <a:t>h</a:t>
            </a:r>
            <a:r>
              <a:rPr lang="en-US" baseline="-25000" smtClean="0"/>
              <a:t>2</a:t>
            </a:r>
            <a:r>
              <a:rPr lang="en-US" smtClean="0"/>
              <a:t>(</a:t>
            </a:r>
            <a:r>
              <a:rPr lang="en-US" i="1" smtClean="0"/>
              <a:t>word</a:t>
            </a:r>
            <a:r>
              <a:rPr lang="en-US" smtClean="0"/>
              <a:t>))</a:t>
            </a:r>
          </a:p>
          <a:p>
            <a:pPr eaLnBrk="1" hangingPunct="1"/>
            <a:endParaRPr lang="en-US" smtClean="0"/>
          </a:p>
        </p:txBody>
      </p:sp>
      <p:sp>
        <p:nvSpPr>
          <p:cNvPr id="5" name="Rectangle 4"/>
          <p:cNvSpPr/>
          <p:nvPr/>
        </p:nvSpPr>
        <p:spPr>
          <a:xfrm>
            <a:off x="0" y="986135"/>
            <a:ext cx="3198120" cy="461665"/>
          </a:xfrm>
          <a:prstGeom prst="rect">
            <a:avLst/>
          </a:prstGeom>
        </p:spPr>
        <p:txBody>
          <a:bodyPr wrap="none">
            <a:spAutoFit/>
          </a:bodyPr>
          <a:lstStyle/>
          <a:p>
            <a:r>
              <a:rPr lang="en-US" sz="2400" b="1" smtClean="0">
                <a:solidFill>
                  <a:srgbClr val="FF0000"/>
                </a:solidFill>
              </a:rPr>
              <a:t>The FHCD Algorithm</a:t>
            </a:r>
            <a:endParaRPr lang="en-US" sz="2400"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p:cNvPicPr>
            <a:picLocks noChangeAspect="1" noChangeArrowheads="1"/>
          </p:cNvPicPr>
          <p:nvPr/>
        </p:nvPicPr>
        <p:blipFill>
          <a:blip r:embed="rId2" cstate="print"/>
          <a:srcRect/>
          <a:stretch>
            <a:fillRect/>
          </a:stretch>
        </p:blipFill>
        <p:spPr bwMode="auto">
          <a:xfrm>
            <a:off x="323850" y="914400"/>
            <a:ext cx="8667750" cy="5514975"/>
          </a:xfrm>
          <a:prstGeom prst="rect">
            <a:avLst/>
          </a:prstGeom>
          <a:noFill/>
          <a:ln w="9525">
            <a:noFill/>
            <a:miter lim="800000"/>
            <a:headEnd/>
            <a:tailEnd/>
          </a:ln>
        </p:spPr>
      </p:pic>
      <p:sp>
        <p:nvSpPr>
          <p:cNvPr id="29699" name="Slide Number Placeholder 3"/>
          <p:cNvSpPr>
            <a:spLocks noGrp="1"/>
          </p:cNvSpPr>
          <p:nvPr>
            <p:ph type="sldNum" sz="quarter" idx="10"/>
          </p:nvPr>
        </p:nvSpPr>
        <p:spPr>
          <a:noFill/>
        </p:spPr>
        <p:txBody>
          <a:bodyPr/>
          <a:lstStyle/>
          <a:p>
            <a:r>
              <a:rPr lang="en-US" smtClean="0"/>
              <a:t> </a:t>
            </a:r>
            <a:fld id="{31CD42A5-D3A1-40A1-8C65-12215C75D8C0}" type="slidenum">
              <a:rPr lang="en-US" smtClean="0"/>
              <a:pPr/>
              <a:t>34</a:t>
            </a:fld>
            <a:endParaRPr lang="en-US" smtClean="0"/>
          </a:p>
        </p:txBody>
      </p:sp>
      <p:sp>
        <p:nvSpPr>
          <p:cNvPr id="29700" name="Rectangle 2"/>
          <p:cNvSpPr>
            <a:spLocks noGrp="1" noChangeArrowheads="1"/>
          </p:cNvSpPr>
          <p:nvPr>
            <p:ph type="title"/>
          </p:nvPr>
        </p:nvSpPr>
        <p:spPr>
          <a:xfrm>
            <a:off x="1371600" y="0"/>
            <a:ext cx="7315200" cy="685800"/>
          </a:xfrm>
        </p:spPr>
        <p:txBody>
          <a:bodyPr/>
          <a:lstStyle/>
          <a:p>
            <a:pPr eaLnBrk="1" hangingPunct="1"/>
            <a:r>
              <a:rPr lang="en-US" sz="2800" smtClean="0"/>
              <a:t>5- Perfect Hash Functions…</a:t>
            </a:r>
          </a:p>
        </p:txBody>
      </p:sp>
      <p:sp>
        <p:nvSpPr>
          <p:cNvPr id="5" name="Rectangle 4"/>
          <p:cNvSpPr/>
          <p:nvPr/>
        </p:nvSpPr>
        <p:spPr>
          <a:xfrm>
            <a:off x="0" y="533400"/>
            <a:ext cx="3198120" cy="461665"/>
          </a:xfrm>
          <a:prstGeom prst="rect">
            <a:avLst/>
          </a:prstGeom>
        </p:spPr>
        <p:txBody>
          <a:bodyPr wrap="none">
            <a:spAutoFit/>
          </a:bodyPr>
          <a:lstStyle/>
          <a:p>
            <a:r>
              <a:rPr lang="en-US" sz="2400" b="1" smtClean="0">
                <a:solidFill>
                  <a:srgbClr val="FF0000"/>
                </a:solidFill>
              </a:rPr>
              <a:t>The FHCD Algorithm</a:t>
            </a:r>
            <a:endParaRPr lang="en-US" sz="2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smtClean="0"/>
              <a:t> </a:t>
            </a:r>
            <a:fld id="{224D700A-B280-42B0-9BCD-6359639EF2C0}" type="slidenum">
              <a:rPr lang="en-US" smtClean="0"/>
              <a:pPr/>
              <a:t>35</a:t>
            </a:fld>
            <a:endParaRPr lang="en-US" smtClean="0"/>
          </a:p>
        </p:txBody>
      </p:sp>
      <p:sp>
        <p:nvSpPr>
          <p:cNvPr id="30723" name="Rectangle 2"/>
          <p:cNvSpPr>
            <a:spLocks noGrp="1" noChangeArrowheads="1"/>
          </p:cNvSpPr>
          <p:nvPr>
            <p:ph type="title"/>
          </p:nvPr>
        </p:nvSpPr>
        <p:spPr>
          <a:xfrm>
            <a:off x="457200" y="76200"/>
            <a:ext cx="8229600" cy="762000"/>
          </a:xfrm>
        </p:spPr>
        <p:txBody>
          <a:bodyPr/>
          <a:lstStyle/>
          <a:p>
            <a:pPr eaLnBrk="1" hangingPunct="1"/>
            <a:r>
              <a:rPr lang="en-US" sz="3200" smtClean="0"/>
              <a:t>6- Hash Functions for Extendible Files </a:t>
            </a:r>
            <a:r>
              <a:rPr lang="en-US" sz="3200" smtClean="0">
                <a:solidFill>
                  <a:srgbClr val="FF0000"/>
                </a:solidFill>
              </a:rPr>
              <a:t>(*)</a:t>
            </a:r>
          </a:p>
        </p:txBody>
      </p:sp>
      <p:sp>
        <p:nvSpPr>
          <p:cNvPr id="30724" name="Rectangle 3"/>
          <p:cNvSpPr>
            <a:spLocks noGrp="1" noChangeArrowheads="1"/>
          </p:cNvSpPr>
          <p:nvPr>
            <p:ph type="body" idx="1"/>
          </p:nvPr>
        </p:nvSpPr>
        <p:spPr>
          <a:xfrm>
            <a:off x="457200" y="2057400"/>
            <a:ext cx="8229600" cy="3048000"/>
          </a:xfrm>
        </p:spPr>
        <p:txBody>
          <a:bodyPr/>
          <a:lstStyle/>
          <a:p>
            <a:pPr eaLnBrk="1" hangingPunct="1"/>
            <a:r>
              <a:rPr lang="en-US" sz="2000" b="1" smtClean="0"/>
              <a:t>File=table. </a:t>
            </a:r>
          </a:p>
          <a:p>
            <a:pPr eaLnBrk="1" hangingPunct="1"/>
            <a:r>
              <a:rPr lang="en-US" sz="2000" b="1" smtClean="0"/>
              <a:t>Expandable hashing</a:t>
            </a:r>
            <a:r>
              <a:rPr lang="en-US" sz="2000" smtClean="0"/>
              <a:t>, </a:t>
            </a:r>
            <a:r>
              <a:rPr lang="en-US" sz="2000" b="1" smtClean="0"/>
              <a:t>dynamic hashing</a:t>
            </a:r>
            <a:r>
              <a:rPr lang="en-US" sz="2000" smtClean="0"/>
              <a:t>, and </a:t>
            </a:r>
            <a:r>
              <a:rPr lang="en-US" sz="2000" b="1" smtClean="0"/>
              <a:t>extendible hashing</a:t>
            </a:r>
            <a:r>
              <a:rPr lang="en-US" sz="2000" b="1" i="1" smtClean="0"/>
              <a:t> </a:t>
            </a:r>
            <a:r>
              <a:rPr lang="en-US" sz="2000" b="1" smtClean="0"/>
              <a:t>methods</a:t>
            </a:r>
            <a:r>
              <a:rPr lang="en-US" sz="2000" smtClean="0"/>
              <a:t> distribute keys among buckets in a similar fashion</a:t>
            </a:r>
          </a:p>
          <a:p>
            <a:pPr eaLnBrk="1" hangingPunct="1"/>
            <a:r>
              <a:rPr lang="en-US" sz="2000" smtClean="0"/>
              <a:t>Data </a:t>
            </a:r>
            <a:r>
              <a:rPr lang="en-US" sz="2000" smtClean="0">
                <a:sym typeface="Wingdings" pitchFamily="2" charset="2"/>
              </a:rPr>
              <a:t> h(Data)  index  buckets[index]</a:t>
            </a:r>
            <a:endParaRPr lang="en-US" sz="2000" smtClean="0"/>
          </a:p>
          <a:p>
            <a:pPr eaLnBrk="1" hangingPunct="1"/>
            <a:r>
              <a:rPr lang="en-US" sz="2000" smtClean="0"/>
              <a:t>The main difference is the structure of the index (directory)</a:t>
            </a:r>
          </a:p>
          <a:p>
            <a:pPr eaLnBrk="1" hangingPunct="1"/>
            <a:r>
              <a:rPr lang="en-US" sz="2000" smtClean="0"/>
              <a:t>In expandable hashing and dynamic hashing, a binary tree is used as an index of buckets</a:t>
            </a:r>
          </a:p>
          <a:p>
            <a:pPr eaLnBrk="1" hangingPunct="1"/>
            <a:r>
              <a:rPr lang="en-US" sz="2000" smtClean="0"/>
              <a:t>In extendible hashing, a directory of records is kept in a table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36</a:t>
            </a:fld>
            <a:endParaRPr lang="en-US" smtClean="0"/>
          </a:p>
        </p:txBody>
      </p:sp>
      <p:sp>
        <p:nvSpPr>
          <p:cNvPr id="31747" name="Rectangle 2"/>
          <p:cNvSpPr>
            <a:spLocks noGrp="1" noChangeArrowheads="1"/>
          </p:cNvSpPr>
          <p:nvPr>
            <p:ph type="title"/>
          </p:nvPr>
        </p:nvSpPr>
        <p:spPr/>
        <p:txBody>
          <a:bodyPr/>
          <a:lstStyle/>
          <a:p>
            <a:pPr eaLnBrk="1" hangingPunct="1"/>
            <a:r>
              <a:rPr lang="en-US" sz="3200" smtClean="0"/>
              <a:t>6- Hash Functions for Extendible Files </a:t>
            </a:r>
            <a:r>
              <a:rPr lang="en-US" sz="3200" smtClean="0">
                <a:solidFill>
                  <a:srgbClr val="FF0000"/>
                </a:solidFill>
              </a:rPr>
              <a:t>…</a:t>
            </a:r>
            <a:endParaRPr lang="en-US" sz="3200" smtClean="0"/>
          </a:p>
        </p:txBody>
      </p:sp>
      <p:sp>
        <p:nvSpPr>
          <p:cNvPr id="31748" name="Rectangle 3"/>
          <p:cNvSpPr>
            <a:spLocks noGrp="1" noChangeArrowheads="1"/>
          </p:cNvSpPr>
          <p:nvPr>
            <p:ph type="body" idx="1"/>
          </p:nvPr>
        </p:nvSpPr>
        <p:spPr>
          <a:xfrm>
            <a:off x="457200" y="1447800"/>
            <a:ext cx="8229600" cy="4678363"/>
          </a:xfrm>
        </p:spPr>
        <p:txBody>
          <a:bodyPr/>
          <a:lstStyle/>
          <a:p>
            <a:pPr eaLnBrk="1" hangingPunct="1"/>
            <a:r>
              <a:rPr lang="en-US" b="1" smtClean="0"/>
              <a:t>Extendible hashing</a:t>
            </a:r>
            <a:r>
              <a:rPr lang="en-US" smtClean="0"/>
              <a:t> accesses the data stored in buckets indirectly through an index that is dynamically adjusted to reflect changes in the file </a:t>
            </a:r>
          </a:p>
          <a:p>
            <a:pPr eaLnBrk="1" hangingPunct="1"/>
            <a:r>
              <a:rPr lang="en-US" smtClean="0"/>
              <a:t>Extendible hashing allows the file to expand without reorganizing it, </a:t>
            </a:r>
            <a:r>
              <a:rPr lang="en-US" smtClean="0">
                <a:solidFill>
                  <a:srgbClr val="FF0000"/>
                </a:solidFill>
              </a:rPr>
              <a:t>but requires storage space for an index</a:t>
            </a:r>
          </a:p>
          <a:p>
            <a:pPr eaLnBrk="1" hangingPunct="1"/>
            <a:r>
              <a:rPr lang="en-US" smtClean="0"/>
              <a:t>Values returned by such a hash function are called </a:t>
            </a:r>
            <a:r>
              <a:rPr lang="en-US" b="1" smtClean="0"/>
              <a:t>pseudokeys</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37</a:t>
            </a:fld>
            <a:endParaRPr lang="en-US" smtClean="0"/>
          </a:p>
        </p:txBody>
      </p:sp>
      <p:sp>
        <p:nvSpPr>
          <p:cNvPr id="31747" name="Rectangle 2"/>
          <p:cNvSpPr>
            <a:spLocks noGrp="1" noChangeArrowheads="1"/>
          </p:cNvSpPr>
          <p:nvPr>
            <p:ph type="title"/>
          </p:nvPr>
        </p:nvSpPr>
        <p:spPr/>
        <p:txBody>
          <a:bodyPr/>
          <a:lstStyle/>
          <a:p>
            <a:pPr eaLnBrk="1" hangingPunct="1"/>
            <a:r>
              <a:rPr lang="en-US" sz="3200" dirty="0" smtClean="0"/>
              <a:t>6- Hash Functions for Extendible Files </a:t>
            </a:r>
            <a:r>
              <a:rPr lang="en-US" sz="3200" dirty="0" smtClean="0">
                <a:solidFill>
                  <a:srgbClr val="FF0000"/>
                </a:solidFill>
              </a:rPr>
              <a:t>…</a:t>
            </a:r>
            <a:endParaRPr lang="en-US" sz="3200" dirty="0" smtClean="0"/>
          </a:p>
        </p:txBody>
      </p:sp>
      <p:sp>
        <p:nvSpPr>
          <p:cNvPr id="31748" name="Rectangle 3"/>
          <p:cNvSpPr>
            <a:spLocks noGrp="1" noChangeArrowheads="1"/>
          </p:cNvSpPr>
          <p:nvPr>
            <p:ph type="body" idx="1"/>
          </p:nvPr>
        </p:nvSpPr>
        <p:spPr>
          <a:xfrm>
            <a:off x="533400" y="1143000"/>
            <a:ext cx="8229600" cy="4800600"/>
          </a:xfrm>
        </p:spPr>
        <p:txBody>
          <a:bodyPr/>
          <a:lstStyle/>
          <a:p>
            <a:pPr eaLnBrk="1" hangingPunct="1"/>
            <a:r>
              <a:rPr lang="en-US" sz="2000" dirty="0" smtClean="0"/>
              <a:t>It is commonly used in database files, </a:t>
            </a:r>
            <a:r>
              <a:rPr lang="en-US" sz="2000" b="1" dirty="0" smtClean="0"/>
              <a:t>file = hash table</a:t>
            </a:r>
          </a:p>
          <a:p>
            <a:pPr eaLnBrk="1" hangingPunct="1"/>
            <a:r>
              <a:rPr lang="en-US" sz="2000" dirty="0" smtClean="0"/>
              <a:t>Record = &lt;key, value&gt;</a:t>
            </a:r>
          </a:p>
          <a:p>
            <a:pPr eaLnBrk="1" hangingPunct="1"/>
            <a:r>
              <a:rPr lang="en-US" sz="2000" dirty="0" smtClean="0"/>
              <a:t>A bucket contains some records, a bucket has a unique index and new buckets can be created.</a:t>
            </a:r>
          </a:p>
          <a:p>
            <a:pPr eaLnBrk="1" hangingPunct="1"/>
            <a:r>
              <a:rPr lang="en-US" sz="2000" dirty="0" smtClean="0"/>
              <a:t>Bucket indexes are stored in an distinct area and it is called as directory</a:t>
            </a:r>
            <a:r>
              <a:rPr lang="en-US" sz="2000" dirty="0" smtClean="0">
                <a:sym typeface="Wingdings" pitchFamily="2" charset="2"/>
              </a:rPr>
              <a:t> file = {directory, bucket1, bucket 2, ……}</a:t>
            </a:r>
            <a:endParaRPr lang="en-US" sz="2000" dirty="0" smtClean="0"/>
          </a:p>
          <a:p>
            <a:pPr eaLnBrk="1" hangingPunct="1"/>
            <a:r>
              <a:rPr lang="en-US" sz="2000" dirty="0" smtClean="0"/>
              <a:t>Extendible hashing allows the file to expand without reorganizing it, </a:t>
            </a:r>
            <a:r>
              <a:rPr lang="en-US" sz="2000" dirty="0" smtClean="0">
                <a:solidFill>
                  <a:srgbClr val="FF0000"/>
                </a:solidFill>
              </a:rPr>
              <a:t>but requires storage space for an index</a:t>
            </a:r>
          </a:p>
          <a:p>
            <a:pPr eaLnBrk="1" hangingPunct="1"/>
            <a:r>
              <a:rPr lang="en-US" sz="2000" dirty="0" smtClean="0"/>
              <a:t>Multi-level / extendible hashing can be used</a:t>
            </a:r>
          </a:p>
          <a:p>
            <a:pPr eaLnBrk="1" hangingPunct="1"/>
            <a:r>
              <a:rPr lang="en-US" sz="2000" dirty="0" smtClean="0"/>
              <a:t>Values returned by such a hash function are called </a:t>
            </a:r>
            <a:r>
              <a:rPr lang="en-US" sz="2000" dirty="0" err="1" smtClean="0"/>
              <a:t>pseudokeys</a:t>
            </a:r>
            <a:endParaRPr lang="en-US" sz="2000" dirty="0" smtClean="0"/>
          </a:p>
          <a:p>
            <a:pPr eaLnBrk="1" hangingPunct="1"/>
            <a:r>
              <a:rPr lang="en-US" sz="2000" dirty="0" smtClean="0"/>
              <a:t>Data </a:t>
            </a:r>
            <a:r>
              <a:rPr lang="en-US" sz="2000" dirty="0" smtClean="0">
                <a:sym typeface="Wingdings" pitchFamily="2" charset="2"/>
              </a:rPr>
              <a:t> h(key)  index  access directory  file position of buckets[index]</a:t>
            </a:r>
          </a:p>
          <a:p>
            <a:pPr eaLnBrk="1" hangingPunct="1"/>
            <a:r>
              <a:rPr lang="en-US" sz="2000" dirty="0" smtClean="0">
                <a:sym typeface="Wingdings" pitchFamily="2" charset="2"/>
              </a:rPr>
              <a:t>Cluster =  4KB</a:t>
            </a:r>
            <a:endParaRPr lang="en-US" sz="2000" dirty="0" smtClean="0"/>
          </a:p>
          <a:p>
            <a:pPr eaLnBrk="1" hangingPunct="1"/>
            <a:endParaRPr lang="en-US" sz="2000" dirty="0" smtClean="0"/>
          </a:p>
        </p:txBody>
      </p:sp>
      <p:cxnSp>
        <p:nvCxnSpPr>
          <p:cNvPr id="8" name="Straight Connector 7"/>
          <p:cNvCxnSpPr/>
          <p:nvPr/>
        </p:nvCxnSpPr>
        <p:spPr>
          <a:xfrm>
            <a:off x="2057400" y="838200"/>
            <a:ext cx="1066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200" y="836612"/>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838200"/>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1866900" y="1562100"/>
            <a:ext cx="1981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009900" y="1638300"/>
            <a:ext cx="1981200" cy="6858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p:cNvPicPr>
            <a:picLocks noChangeAspect="1" noChangeArrowheads="1"/>
          </p:cNvPicPr>
          <p:nvPr/>
        </p:nvPicPr>
        <p:blipFill>
          <a:blip r:embed="rId2" cstate="print"/>
          <a:srcRect/>
          <a:stretch>
            <a:fillRect/>
          </a:stretch>
        </p:blipFill>
        <p:spPr bwMode="auto">
          <a:xfrm>
            <a:off x="2438400" y="1552575"/>
            <a:ext cx="5715000" cy="4362450"/>
          </a:xfrm>
          <a:prstGeom prst="rect">
            <a:avLst/>
          </a:prstGeom>
          <a:noFill/>
          <a:ln w="9525">
            <a:noFill/>
            <a:miter lim="800000"/>
            <a:headEnd/>
            <a:tailEnd/>
          </a:ln>
        </p:spPr>
      </p:pic>
      <p:sp>
        <p:nvSpPr>
          <p:cNvPr id="32771" name="Slide Number Placeholder 3"/>
          <p:cNvSpPr>
            <a:spLocks noGrp="1"/>
          </p:cNvSpPr>
          <p:nvPr>
            <p:ph type="sldNum" sz="quarter" idx="10"/>
          </p:nvPr>
        </p:nvSpPr>
        <p:spPr>
          <a:noFill/>
        </p:spPr>
        <p:txBody>
          <a:bodyPr/>
          <a:lstStyle/>
          <a:p>
            <a:r>
              <a:rPr lang="en-US" smtClean="0"/>
              <a:t> </a:t>
            </a:r>
            <a:fld id="{59B6E12C-0A47-499D-8292-E67B35AA9242}" type="slidenum">
              <a:rPr lang="en-US" smtClean="0"/>
              <a:pPr/>
              <a:t>38</a:t>
            </a:fld>
            <a:endParaRPr lang="en-US" smtClean="0"/>
          </a:p>
        </p:txBody>
      </p:sp>
      <p:sp>
        <p:nvSpPr>
          <p:cNvPr id="32772" name="Rectangle 2"/>
          <p:cNvSpPr>
            <a:spLocks noGrp="1" noChangeArrowheads="1"/>
          </p:cNvSpPr>
          <p:nvPr>
            <p:ph type="title"/>
          </p:nvPr>
        </p:nvSpPr>
        <p:spPr>
          <a:xfrm>
            <a:off x="457200" y="76200"/>
            <a:ext cx="8229600" cy="990600"/>
          </a:xfrm>
        </p:spPr>
        <p:txBody>
          <a:bodyPr/>
          <a:lstStyle/>
          <a:p>
            <a:pPr eaLnBrk="1" hangingPunct="1"/>
            <a:r>
              <a:rPr lang="en-US" sz="3200" smtClean="0"/>
              <a:t>6- Hash Functions for Extendible Files…</a:t>
            </a:r>
          </a:p>
        </p:txBody>
      </p:sp>
      <p:sp>
        <p:nvSpPr>
          <p:cNvPr id="32773" name="Text Box 3"/>
          <p:cNvSpPr txBox="1">
            <a:spLocks noChangeArrowheads="1"/>
          </p:cNvSpPr>
          <p:nvPr/>
        </p:nvSpPr>
        <p:spPr bwMode="auto">
          <a:xfrm>
            <a:off x="1219200" y="6000690"/>
            <a:ext cx="4330032" cy="400110"/>
          </a:xfrm>
          <a:prstGeom prst="rect">
            <a:avLst/>
          </a:prstGeom>
          <a:noFill/>
          <a:ln w="9525">
            <a:noFill/>
            <a:miter lim="800000"/>
            <a:headEnd/>
            <a:tailEnd/>
          </a:ln>
        </p:spPr>
        <p:txBody>
          <a:bodyPr wrap="none">
            <a:spAutoFit/>
          </a:bodyPr>
          <a:lstStyle/>
          <a:p>
            <a:pPr>
              <a:tabLst>
                <a:tab pos="1423988" algn="l"/>
              </a:tabLst>
            </a:pPr>
            <a:r>
              <a:rPr lang="en-US" sz="2000" b="1" smtClean="0"/>
              <a:t>An </a:t>
            </a:r>
            <a:r>
              <a:rPr lang="en-US" sz="2000" b="1"/>
              <a:t>example of extendible hashing</a:t>
            </a:r>
          </a:p>
        </p:txBody>
      </p:sp>
      <p:sp>
        <p:nvSpPr>
          <p:cNvPr id="6" name="Rectangle 5"/>
          <p:cNvSpPr/>
          <p:nvPr/>
        </p:nvSpPr>
        <p:spPr>
          <a:xfrm>
            <a:off x="76200" y="16002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Function h generates patterns of 5 bits</a:t>
            </a:r>
          </a:p>
        </p:txBody>
      </p:sp>
      <p:sp>
        <p:nvSpPr>
          <p:cNvPr id="7" name="Rectangle 6"/>
          <p:cNvSpPr/>
          <p:nvPr/>
        </p:nvSpPr>
        <p:spPr>
          <a:xfrm>
            <a:off x="76200" y="2133600"/>
            <a:ext cx="2057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2 leftmost bits present the position in the directory containing the reference to the bucket containing the key. Number of bits is called </a:t>
            </a:r>
            <a:r>
              <a:rPr lang="en-US" sz="1200" b="1">
                <a:solidFill>
                  <a:schemeClr val="tx1"/>
                </a:solidFill>
              </a:rPr>
              <a:t>local depth (2 in this example).</a:t>
            </a:r>
            <a:endParaRPr lang="en-US" sz="1200">
              <a:solidFill>
                <a:schemeClr val="tx1"/>
              </a:solidFill>
            </a:endParaRPr>
          </a:p>
        </p:txBody>
      </p:sp>
      <p:sp>
        <p:nvSpPr>
          <p:cNvPr id="8" name="Rectangle 7"/>
          <p:cNvSpPr/>
          <p:nvPr/>
        </p:nvSpPr>
        <p:spPr>
          <a:xfrm>
            <a:off x="5029200" y="54102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11001 arrives.</a:t>
            </a:r>
          </a:p>
          <a:p>
            <a:pPr>
              <a:defRPr/>
            </a:pPr>
            <a:r>
              <a:rPr lang="en-US" sz="1200">
                <a:solidFill>
                  <a:schemeClr val="tx1"/>
                </a:solidFill>
              </a:rPr>
              <a:t>Case of  splitting a bucket</a:t>
            </a:r>
          </a:p>
        </p:txBody>
      </p:sp>
      <p:cxnSp>
        <p:nvCxnSpPr>
          <p:cNvPr id="10" name="Straight Arrow Connector 9"/>
          <p:cNvCxnSpPr/>
          <p:nvPr/>
        </p:nvCxnSpPr>
        <p:spPr>
          <a:xfrm>
            <a:off x="3962400" y="3657600"/>
            <a:ext cx="1371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38600" y="3962400"/>
            <a:ext cx="1295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467600" y="57912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tx1"/>
                </a:solidFill>
              </a:rPr>
              <a:t>Case of  increase depth, expand the directory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 </a:t>
            </a:r>
            <a:fld id="{6B35D570-043E-4156-9F09-318A73093781}" type="slidenum">
              <a:rPr lang="en-US" smtClean="0"/>
              <a:pPr/>
              <a:t>39</a:t>
            </a:fld>
            <a:endParaRPr lang="en-US" smtClean="0"/>
          </a:p>
        </p:txBody>
      </p:sp>
      <p:sp>
        <p:nvSpPr>
          <p:cNvPr id="33795" name="Rectangle 2"/>
          <p:cNvSpPr>
            <a:spLocks noGrp="1" noChangeArrowheads="1"/>
          </p:cNvSpPr>
          <p:nvPr>
            <p:ph type="title"/>
          </p:nvPr>
        </p:nvSpPr>
        <p:spPr>
          <a:xfrm>
            <a:off x="457200" y="76200"/>
            <a:ext cx="8229600" cy="1066800"/>
          </a:xfrm>
        </p:spPr>
        <p:txBody>
          <a:bodyPr/>
          <a:lstStyle/>
          <a:p>
            <a:pPr eaLnBrk="1" hangingPunct="1"/>
            <a:r>
              <a:rPr lang="en-US" sz="3200" smtClean="0"/>
              <a:t>6- Hash Functions for Extendible Files…</a:t>
            </a:r>
          </a:p>
        </p:txBody>
      </p:sp>
      <p:sp>
        <p:nvSpPr>
          <p:cNvPr id="33796" name="Rectangle 3"/>
          <p:cNvSpPr>
            <a:spLocks noGrp="1" noChangeArrowheads="1"/>
          </p:cNvSpPr>
          <p:nvPr>
            <p:ph type="body" idx="1"/>
          </p:nvPr>
        </p:nvSpPr>
        <p:spPr>
          <a:xfrm>
            <a:off x="457200" y="1447800"/>
            <a:ext cx="8229600" cy="4953000"/>
          </a:xfrm>
        </p:spPr>
        <p:txBody>
          <a:bodyPr/>
          <a:lstStyle/>
          <a:p>
            <a:pPr eaLnBrk="1" hangingPunct="1">
              <a:lnSpc>
                <a:spcPct val="95000"/>
              </a:lnSpc>
            </a:pPr>
            <a:r>
              <a:rPr lang="en-US" sz="2400" smtClean="0"/>
              <a:t>With this method, no index is necessary because new buckets generated by splitting existing buckets are always added in the same linear way, so there is no need to retain indexes</a:t>
            </a:r>
          </a:p>
          <a:p>
            <a:pPr eaLnBrk="1" hangingPunct="1">
              <a:lnSpc>
                <a:spcPct val="95000"/>
              </a:lnSpc>
            </a:pPr>
            <a:r>
              <a:rPr lang="en-US" sz="2400" smtClean="0"/>
              <a:t>A bucket is full when its </a:t>
            </a:r>
            <a:r>
              <a:rPr lang="en-US" sz="2400" smtClean="0">
                <a:solidFill>
                  <a:srgbClr val="0070C0"/>
                </a:solidFill>
              </a:rPr>
              <a:t>loading factor </a:t>
            </a:r>
            <a:r>
              <a:rPr lang="en-US" sz="2400" smtClean="0"/>
              <a:t>exceeds a certain level. This bucket will be splitted.</a:t>
            </a:r>
          </a:p>
          <a:p>
            <a:pPr eaLnBrk="1" hangingPunct="1">
              <a:lnSpc>
                <a:spcPct val="95000"/>
              </a:lnSpc>
            </a:pPr>
            <a:r>
              <a:rPr lang="en-US" sz="2400" smtClean="0"/>
              <a:t>A reference </a:t>
            </a:r>
            <a:r>
              <a:rPr lang="en-US" sz="2400" b="1" smtClean="0"/>
              <a:t>split</a:t>
            </a:r>
            <a:r>
              <a:rPr lang="en-US" sz="2400" i="1" smtClean="0"/>
              <a:t> </a:t>
            </a:r>
            <a:r>
              <a:rPr lang="en-US" sz="2400" smtClean="0"/>
              <a:t>indicates which bucket is to be split next</a:t>
            </a:r>
          </a:p>
          <a:p>
            <a:pPr eaLnBrk="1" hangingPunct="1">
              <a:lnSpc>
                <a:spcPct val="95000"/>
              </a:lnSpc>
            </a:pPr>
            <a:r>
              <a:rPr lang="en-US" sz="2400" b="1" smtClean="0"/>
              <a:t>After the bucket is divided, the keys in this bucket are distributed between this bucket and the newly created bucket, which is added to the end of the table</a:t>
            </a:r>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r>
              <a:rPr lang="en-US" smtClean="0"/>
              <a:t> </a:t>
            </a:r>
            <a:fld id="{BF7F55F2-7AA8-4619-A084-7DEC63DA80A4}" type="slidenum">
              <a:rPr lang="en-US" smtClean="0"/>
              <a:pPr/>
              <a:t>4</a:t>
            </a:fld>
            <a:endParaRPr lang="en-US" smtClean="0"/>
          </a:p>
        </p:txBody>
      </p:sp>
      <p:sp>
        <p:nvSpPr>
          <p:cNvPr id="3075" name="Rectangle 2"/>
          <p:cNvSpPr>
            <a:spLocks noGrp="1" noChangeArrowheads="1"/>
          </p:cNvSpPr>
          <p:nvPr>
            <p:ph type="title"/>
          </p:nvPr>
        </p:nvSpPr>
        <p:spPr/>
        <p:txBody>
          <a:bodyPr/>
          <a:lstStyle/>
          <a:p>
            <a:pPr eaLnBrk="1" hangingPunct="1"/>
            <a:r>
              <a:rPr lang="en-US" sz="4000" smtClean="0"/>
              <a:t>Contents</a:t>
            </a:r>
          </a:p>
        </p:txBody>
      </p:sp>
      <p:sp>
        <p:nvSpPr>
          <p:cNvPr id="3076" name="Rectangle 3"/>
          <p:cNvSpPr>
            <a:spLocks noGrp="1" noChangeArrowheads="1"/>
          </p:cNvSpPr>
          <p:nvPr>
            <p:ph type="body" idx="1"/>
          </p:nvPr>
        </p:nvSpPr>
        <p:spPr>
          <a:xfrm>
            <a:off x="457200" y="1371600"/>
            <a:ext cx="6781800" cy="4754563"/>
          </a:xfrm>
        </p:spPr>
        <p:txBody>
          <a:bodyPr/>
          <a:lstStyle/>
          <a:p>
            <a:pPr eaLnBrk="1" hangingPunct="1">
              <a:buFontTx/>
              <a:buNone/>
            </a:pPr>
            <a:r>
              <a:rPr lang="en-US" sz="2400" b="1" dirty="0" smtClean="0"/>
              <a:t>Discuss the following topics: </a:t>
            </a:r>
          </a:p>
          <a:p>
            <a:pPr eaLnBrk="1" hangingPunct="1"/>
            <a:r>
              <a:rPr lang="en-US" sz="2400" dirty="0" smtClean="0"/>
              <a:t>Basic of Hashing</a:t>
            </a:r>
          </a:p>
          <a:p>
            <a:pPr eaLnBrk="1" hangingPunct="1"/>
            <a:r>
              <a:rPr lang="en-US" sz="2400" dirty="0" smtClean="0"/>
              <a:t>Common Hash Functions</a:t>
            </a:r>
          </a:p>
          <a:p>
            <a:pPr eaLnBrk="1" hangingPunct="1"/>
            <a:r>
              <a:rPr lang="en-US" sz="2400" dirty="0" smtClean="0"/>
              <a:t>Collision Resolution</a:t>
            </a:r>
          </a:p>
          <a:p>
            <a:pPr eaLnBrk="1" hangingPunct="1"/>
            <a:r>
              <a:rPr lang="en-US" sz="2400" dirty="0" smtClean="0"/>
              <a:t>Deletion</a:t>
            </a:r>
          </a:p>
          <a:p>
            <a:pPr eaLnBrk="1" hangingPunct="1"/>
            <a:r>
              <a:rPr lang="en-US" sz="2400" dirty="0" smtClean="0"/>
              <a:t>Perfect Hash Functions</a:t>
            </a:r>
          </a:p>
          <a:p>
            <a:pPr eaLnBrk="1" hangingPunct="1"/>
            <a:r>
              <a:rPr lang="en-US" sz="2400" dirty="0" smtClean="0"/>
              <a:t>Hash Functions for Extendible( extensible) Files </a:t>
            </a:r>
          </a:p>
          <a:p>
            <a:pPr eaLnBrk="1" hangingPunct="1"/>
            <a:r>
              <a:rPr lang="en-US" sz="2400" dirty="0" smtClean="0"/>
              <a:t>Hashing in </a:t>
            </a:r>
            <a:r>
              <a:rPr lang="en-US" sz="2400" dirty="0" err="1" smtClean="0">
                <a:latin typeface="Courier New" pitchFamily="49" charset="0"/>
              </a:rPr>
              <a:t>java.util</a:t>
            </a:r>
            <a:endParaRPr lang="en-US" sz="2400" dirty="0" smtClean="0">
              <a:latin typeface="Courier New" pitchFamily="49" charset="0"/>
            </a:endParaRPr>
          </a:p>
          <a:p>
            <a:pPr eaLnBrk="1" hangingPunct="1">
              <a:buNone/>
            </a:pPr>
            <a:r>
              <a:rPr lang="en-US" sz="2400" dirty="0" smtClean="0">
                <a:solidFill>
                  <a:srgbClr val="0000CC"/>
                </a:solidFill>
                <a:latin typeface="Courier New" pitchFamily="49" charset="0"/>
              </a:rPr>
              <a:t>Your works: Re-implement project</a:t>
            </a:r>
          </a:p>
          <a:p>
            <a:pPr eaLnBrk="1" hangingPunct="1">
              <a:buNone/>
            </a:pPr>
            <a:r>
              <a:rPr lang="en-US" sz="2400" dirty="0" smtClean="0">
                <a:solidFill>
                  <a:srgbClr val="0000CC"/>
                </a:solidFill>
                <a:latin typeface="Courier New" pitchFamily="49" charset="0"/>
              </a:rPr>
              <a:t>( At the end of the slides)</a:t>
            </a:r>
          </a:p>
        </p:txBody>
      </p:sp>
      <p:pic>
        <p:nvPicPr>
          <p:cNvPr id="5" name="Picture 5"/>
          <p:cNvPicPr>
            <a:picLocks noChangeAspect="1" noChangeArrowheads="1"/>
          </p:cNvPicPr>
          <p:nvPr/>
        </p:nvPicPr>
        <p:blipFill>
          <a:blip r:embed="rId3" cstate="print"/>
          <a:srcRect/>
          <a:stretch>
            <a:fillRect/>
          </a:stretch>
        </p:blipFill>
        <p:spPr bwMode="auto">
          <a:xfrm>
            <a:off x="6248400" y="1066800"/>
            <a:ext cx="2200275" cy="2238375"/>
          </a:xfrm>
          <a:prstGeom prst="rect">
            <a:avLst/>
          </a:prstGeom>
          <a:noFill/>
          <a:ln w="9525">
            <a:noFill/>
            <a:miter lim="800000"/>
            <a:headEnd/>
            <a:tailEnd/>
          </a:ln>
          <a:effectLst/>
        </p:spPr>
      </p:pic>
      <p:cxnSp>
        <p:nvCxnSpPr>
          <p:cNvPr id="7" name="Straight Arrow Connector 6"/>
          <p:cNvCxnSpPr/>
          <p:nvPr/>
        </p:nvCxnSpPr>
        <p:spPr>
          <a:xfrm rot="5400000" flipH="1" flipV="1">
            <a:off x="4610100" y="3695700"/>
            <a:ext cx="2057400" cy="13716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 </a:t>
            </a:r>
            <a:fld id="{A2D27615-F72D-4444-BAAB-72FA1AFE6012}" type="slidenum">
              <a:rPr lang="en-US" smtClean="0"/>
              <a:pPr/>
              <a:t>40</a:t>
            </a:fld>
            <a:endParaRPr lang="en-US" smtClean="0"/>
          </a:p>
        </p:txBody>
      </p:sp>
      <p:sp>
        <p:nvSpPr>
          <p:cNvPr id="34819" name="Rectangle 2"/>
          <p:cNvSpPr>
            <a:spLocks noGrp="1" noChangeArrowheads="1"/>
          </p:cNvSpPr>
          <p:nvPr>
            <p:ph type="title"/>
          </p:nvPr>
        </p:nvSpPr>
        <p:spPr>
          <a:xfrm>
            <a:off x="457200" y="76200"/>
            <a:ext cx="8229600" cy="914400"/>
          </a:xfrm>
        </p:spPr>
        <p:txBody>
          <a:bodyPr/>
          <a:lstStyle/>
          <a:p>
            <a:pPr eaLnBrk="1" hangingPunct="1"/>
            <a:r>
              <a:rPr lang="en-US" sz="3200" smtClean="0"/>
              <a:t>6- Hash Functions for Extendible Files…</a:t>
            </a:r>
          </a:p>
        </p:txBody>
      </p:sp>
      <p:sp>
        <p:nvSpPr>
          <p:cNvPr id="34820" name="Text Box 3"/>
          <p:cNvSpPr txBox="1">
            <a:spLocks noChangeArrowheads="1"/>
          </p:cNvSpPr>
          <p:nvPr/>
        </p:nvSpPr>
        <p:spPr bwMode="auto">
          <a:xfrm>
            <a:off x="1603839" y="5927725"/>
            <a:ext cx="6320961" cy="400110"/>
          </a:xfrm>
          <a:prstGeom prst="rect">
            <a:avLst/>
          </a:prstGeom>
          <a:noFill/>
          <a:ln w="9525">
            <a:noFill/>
            <a:miter lim="800000"/>
            <a:headEnd/>
            <a:tailEnd/>
          </a:ln>
        </p:spPr>
        <p:txBody>
          <a:bodyPr wrap="none">
            <a:spAutoFit/>
          </a:bodyPr>
          <a:lstStyle/>
          <a:p>
            <a:r>
              <a:rPr lang="en-US" sz="2000" b="1" smtClean="0"/>
              <a:t>Splitting </a:t>
            </a:r>
            <a:r>
              <a:rPr lang="en-US" sz="2000" b="1"/>
              <a:t>buckets in the linear hashing technique</a:t>
            </a:r>
          </a:p>
        </p:txBody>
      </p:sp>
      <p:pic>
        <p:nvPicPr>
          <p:cNvPr id="34821" name="Picture 4"/>
          <p:cNvPicPr>
            <a:picLocks noChangeAspect="1" noChangeArrowheads="1"/>
          </p:cNvPicPr>
          <p:nvPr/>
        </p:nvPicPr>
        <p:blipFill>
          <a:blip r:embed="rId2" cstate="print"/>
          <a:srcRect/>
          <a:stretch>
            <a:fillRect/>
          </a:stretch>
        </p:blipFill>
        <p:spPr bwMode="auto">
          <a:xfrm>
            <a:off x="347663" y="2295525"/>
            <a:ext cx="8448675" cy="3454400"/>
          </a:xfrm>
          <a:prstGeom prst="rect">
            <a:avLst/>
          </a:prstGeom>
          <a:noFill/>
          <a:ln w="9525">
            <a:noFill/>
            <a:miter lim="800000"/>
            <a:headEnd/>
            <a:tailEnd/>
          </a:ln>
        </p:spPr>
      </p:pic>
      <p:sp>
        <p:nvSpPr>
          <p:cNvPr id="6" name="Rectangle 5"/>
          <p:cNvSpPr/>
          <p:nvPr/>
        </p:nvSpPr>
        <p:spPr>
          <a:xfrm>
            <a:off x="228600" y="1889125"/>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TSize=3</a:t>
            </a:r>
          </a:p>
        </p:txBody>
      </p:sp>
      <p:sp>
        <p:nvSpPr>
          <p:cNvPr id="7" name="Rectangle 6"/>
          <p:cNvSpPr/>
          <p:nvPr/>
        </p:nvSpPr>
        <p:spPr>
          <a:xfrm>
            <a:off x="1905000" y="1889125"/>
            <a:ext cx="419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Some hash functions may be applied.</a:t>
            </a:r>
          </a:p>
        </p:txBody>
      </p:sp>
      <p:sp>
        <p:nvSpPr>
          <p:cNvPr id="8" name="Rectangle 7"/>
          <p:cNvSpPr/>
          <p:nvPr/>
        </p:nvSpPr>
        <p:spPr>
          <a:xfrm>
            <a:off x="17145" y="1295400"/>
            <a:ext cx="2082621" cy="369332"/>
          </a:xfrm>
          <a:prstGeom prst="rect">
            <a:avLst/>
          </a:prstGeom>
        </p:spPr>
        <p:txBody>
          <a:bodyPr wrap="none">
            <a:spAutoFit/>
          </a:bodyPr>
          <a:lstStyle/>
          <a:p>
            <a:r>
              <a:rPr lang="en-US" b="1" smtClean="0">
                <a:solidFill>
                  <a:srgbClr val="FF0000"/>
                </a:solidFill>
              </a:rPr>
              <a:t>Linear Hashing…</a:t>
            </a:r>
            <a:endParaRPr lang="en-US" b="1">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 </a:t>
            </a:r>
            <a:fld id="{D509EB49-6F08-40AE-8D87-35F0F42200D8}" type="slidenum">
              <a:rPr lang="en-US" smtClean="0"/>
              <a:pPr/>
              <a:t>41</a:t>
            </a:fld>
            <a:endParaRPr lang="en-US" smtClean="0"/>
          </a:p>
        </p:txBody>
      </p:sp>
      <p:sp>
        <p:nvSpPr>
          <p:cNvPr id="35843" name="Rectangle 2"/>
          <p:cNvSpPr>
            <a:spLocks noGrp="1" noChangeArrowheads="1"/>
          </p:cNvSpPr>
          <p:nvPr>
            <p:ph type="title"/>
          </p:nvPr>
        </p:nvSpPr>
        <p:spPr/>
        <p:txBody>
          <a:bodyPr/>
          <a:lstStyle/>
          <a:p>
            <a:pPr eaLnBrk="1" hangingPunct="1"/>
            <a:r>
              <a:rPr lang="en-US" sz="3200" smtClean="0"/>
              <a:t>6- Hash Functions for Extendible Files…</a:t>
            </a:r>
          </a:p>
        </p:txBody>
      </p:sp>
      <p:sp>
        <p:nvSpPr>
          <p:cNvPr id="35844" name="Text Box 3"/>
          <p:cNvSpPr txBox="1">
            <a:spLocks noChangeArrowheads="1"/>
          </p:cNvSpPr>
          <p:nvPr/>
        </p:nvSpPr>
        <p:spPr bwMode="auto">
          <a:xfrm>
            <a:off x="685800" y="5394325"/>
            <a:ext cx="7810500" cy="701675"/>
          </a:xfrm>
          <a:prstGeom prst="rect">
            <a:avLst/>
          </a:prstGeom>
          <a:noFill/>
          <a:ln w="9525">
            <a:noFill/>
            <a:miter lim="800000"/>
            <a:headEnd/>
            <a:tailEnd/>
          </a:ln>
        </p:spPr>
        <p:txBody>
          <a:bodyPr wrap="none">
            <a:spAutoFit/>
          </a:bodyPr>
          <a:lstStyle/>
          <a:p>
            <a:pPr>
              <a:tabLst>
                <a:tab pos="1541463" algn="l"/>
              </a:tabLst>
            </a:pPr>
            <a:r>
              <a:rPr lang="en-US" sz="2000" b="1"/>
              <a:t>Figure 10-15 Inserting keys to buckets and overflow areas with </a:t>
            </a:r>
            <a:br>
              <a:rPr lang="en-US" sz="2000" b="1"/>
            </a:br>
            <a:r>
              <a:rPr lang="en-US" sz="2000" b="1"/>
              <a:t>	the linear hashing technique</a:t>
            </a:r>
          </a:p>
        </p:txBody>
      </p:sp>
      <p:pic>
        <p:nvPicPr>
          <p:cNvPr id="35845" name="Picture 4"/>
          <p:cNvPicPr>
            <a:picLocks noChangeAspect="1" noChangeArrowheads="1"/>
          </p:cNvPicPr>
          <p:nvPr/>
        </p:nvPicPr>
        <p:blipFill>
          <a:blip r:embed="rId2" cstate="print"/>
          <a:srcRect/>
          <a:stretch>
            <a:fillRect/>
          </a:stretch>
        </p:blipFill>
        <p:spPr bwMode="auto">
          <a:xfrm>
            <a:off x="1600200" y="1600200"/>
            <a:ext cx="6080125" cy="3694113"/>
          </a:xfrm>
          <a:prstGeom prst="rect">
            <a:avLst/>
          </a:prstGeom>
          <a:noFill/>
          <a:ln w="9525">
            <a:noFill/>
            <a:miter lim="800000"/>
            <a:headEnd/>
            <a:tailEnd/>
          </a:ln>
        </p:spPr>
      </p:pic>
      <p:sp>
        <p:nvSpPr>
          <p:cNvPr id="6" name="Rectangle 5"/>
          <p:cNvSpPr/>
          <p:nvPr/>
        </p:nvSpPr>
        <p:spPr>
          <a:xfrm>
            <a:off x="228600" y="1295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TSize=3</a:t>
            </a:r>
          </a:p>
        </p:txBody>
      </p:sp>
      <p:sp>
        <p:nvSpPr>
          <p:cNvPr id="7" name="Rectangle 6"/>
          <p:cNvSpPr/>
          <p:nvPr/>
        </p:nvSpPr>
        <p:spPr>
          <a:xfrm>
            <a:off x="1752600" y="12954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H</a:t>
            </a:r>
            <a:r>
              <a:rPr lang="en-US" baseline="-25000">
                <a:solidFill>
                  <a:schemeClr val="tx1"/>
                </a:solidFill>
              </a:rPr>
              <a:t>0</a:t>
            </a:r>
            <a:r>
              <a:rPr lang="en-US">
                <a:solidFill>
                  <a:schemeClr val="tx1"/>
                </a:solidFill>
              </a:rPr>
              <a:t>(K) = K mod TSize</a:t>
            </a:r>
          </a:p>
        </p:txBody>
      </p:sp>
      <p:sp>
        <p:nvSpPr>
          <p:cNvPr id="8" name="Rectangle 7"/>
          <p:cNvSpPr/>
          <p:nvPr/>
        </p:nvSpPr>
        <p:spPr>
          <a:xfrm>
            <a:off x="4419600" y="1295400"/>
            <a:ext cx="289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H</a:t>
            </a:r>
            <a:r>
              <a:rPr lang="en-US" baseline="-25000">
                <a:solidFill>
                  <a:schemeClr val="tx1"/>
                </a:solidFill>
              </a:rPr>
              <a:t>1</a:t>
            </a:r>
            <a:r>
              <a:rPr lang="en-US">
                <a:solidFill>
                  <a:schemeClr val="tx1"/>
                </a:solidFill>
              </a:rPr>
              <a:t>(K) = K mod  2*Tsize </a:t>
            </a:r>
          </a:p>
        </p:txBody>
      </p:sp>
      <p:sp>
        <p:nvSpPr>
          <p:cNvPr id="9" name="Rectangle 8"/>
          <p:cNvSpPr/>
          <p:nvPr/>
        </p:nvSpPr>
        <p:spPr>
          <a:xfrm>
            <a:off x="17145" y="914400"/>
            <a:ext cx="2082621" cy="369332"/>
          </a:xfrm>
          <a:prstGeom prst="rect">
            <a:avLst/>
          </a:prstGeom>
        </p:spPr>
        <p:txBody>
          <a:bodyPr wrap="none">
            <a:spAutoFit/>
          </a:bodyPr>
          <a:lstStyle/>
          <a:p>
            <a:r>
              <a:rPr lang="en-US" b="1" smtClean="0">
                <a:solidFill>
                  <a:srgbClr val="FF0000"/>
                </a:solidFill>
              </a:rPr>
              <a:t>Linear Hashing…</a:t>
            </a:r>
            <a:endParaRPr lang="en-US" b="1">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42</a:t>
            </a:fld>
            <a:endParaRPr lang="en-US" smtClean="0"/>
          </a:p>
        </p:txBody>
      </p:sp>
      <p:sp>
        <p:nvSpPr>
          <p:cNvPr id="36867" name="Rectangle 2"/>
          <p:cNvSpPr>
            <a:spLocks noGrp="1" noChangeArrowheads="1"/>
          </p:cNvSpPr>
          <p:nvPr>
            <p:ph type="title"/>
          </p:nvPr>
        </p:nvSpPr>
        <p:spPr>
          <a:xfrm>
            <a:off x="457200" y="76200"/>
            <a:ext cx="8229600" cy="1143000"/>
          </a:xfrm>
        </p:spPr>
        <p:txBody>
          <a:bodyPr/>
          <a:lstStyle/>
          <a:p>
            <a:pPr eaLnBrk="1" hangingPunct="1"/>
            <a:r>
              <a:rPr lang="en-US" sz="3600" smtClean="0"/>
              <a:t>7- Hashing in java.util</a:t>
            </a:r>
            <a:br>
              <a:rPr lang="en-US" sz="3600" smtClean="0"/>
            </a:br>
            <a:endParaRPr lang="en-US" sz="3600" smtClean="0"/>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smtClean="0">
                <a:latin typeface="Courier New" pitchFamily="49" charset="0"/>
              </a:rPr>
              <a:t>Main classes implement hashing technique</a:t>
            </a:r>
          </a:p>
          <a:p>
            <a:pPr marL="1028700" eaLnBrk="1" hangingPunct="1"/>
            <a:r>
              <a:rPr lang="en-US" smtClean="0">
                <a:latin typeface="Courier New" pitchFamily="49" charset="0"/>
              </a:rPr>
              <a:t>The HashMap class</a:t>
            </a:r>
          </a:p>
          <a:p>
            <a:pPr marL="1028700" eaLnBrk="1" hangingPunct="1"/>
            <a:r>
              <a:rPr lang="en-US" smtClean="0">
                <a:latin typeface="Courier New" pitchFamily="49" charset="0"/>
              </a:rPr>
              <a:t>The HashSet class</a:t>
            </a:r>
          </a:p>
          <a:p>
            <a:pPr marL="1028700" eaLnBrk="1" hangingPunct="1"/>
            <a:r>
              <a:rPr lang="en-US" smtClean="0">
                <a:latin typeface="Courier New" pitchFamily="49" charset="0"/>
              </a:rPr>
              <a:t>The HashTable class</a:t>
            </a:r>
          </a:p>
          <a:p>
            <a:pPr eaLnBrk="1" hangingPunct="1"/>
            <a:endParaRPr lang="en-US" smtClean="0">
              <a:latin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43</a:t>
            </a:fld>
            <a:endParaRPr lang="en-US" smtClean="0"/>
          </a:p>
        </p:txBody>
      </p:sp>
      <p:sp>
        <p:nvSpPr>
          <p:cNvPr id="36867" name="Rectangle 2"/>
          <p:cNvSpPr>
            <a:spLocks noGrp="1" noChangeArrowheads="1"/>
          </p:cNvSpPr>
          <p:nvPr>
            <p:ph type="title"/>
          </p:nvPr>
        </p:nvSpPr>
        <p:spPr>
          <a:xfrm>
            <a:off x="457200" y="76200"/>
            <a:ext cx="8229600" cy="1143000"/>
          </a:xfrm>
        </p:spPr>
        <p:txBody>
          <a:bodyPr/>
          <a:lstStyle/>
          <a:p>
            <a:pPr eaLnBrk="1" hangingPunct="1"/>
            <a:r>
              <a:rPr lang="en-US" sz="3600" smtClean="0"/>
              <a:t>Using The HashMap class</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smtClean="0">
                <a:latin typeface="Courier New" pitchFamily="49" charset="0"/>
              </a:rPr>
              <a:t>HashMap</a:t>
            </a:r>
            <a:r>
              <a:rPr lang="en-US" smtClean="0"/>
              <a:t> is an implementation of the interface </a:t>
            </a:r>
            <a:r>
              <a:rPr lang="en-US" smtClean="0">
                <a:latin typeface="Courier New" pitchFamily="49" charset="0"/>
              </a:rPr>
              <a:t>Map</a:t>
            </a:r>
          </a:p>
          <a:p>
            <a:pPr eaLnBrk="1" hangingPunct="1"/>
            <a:r>
              <a:rPr lang="en-US" smtClean="0"/>
              <a:t>A map is a collection that holds pairs (key, value) or entries</a:t>
            </a:r>
            <a:endParaRPr lang="en-US" smtClean="0">
              <a:latin typeface="Courier New" pitchFamily="49" charset="0"/>
            </a:endParaRPr>
          </a:p>
          <a:p>
            <a:pPr eaLnBrk="1" hangingPunct="1"/>
            <a:r>
              <a:rPr lang="en-US" smtClean="0"/>
              <a:t>A </a:t>
            </a:r>
            <a:r>
              <a:rPr lang="en-US" b="1" smtClean="0"/>
              <a:t>hash map</a:t>
            </a:r>
            <a:r>
              <a:rPr lang="en-US" smtClean="0"/>
              <a:t> is a </a:t>
            </a:r>
            <a:r>
              <a:rPr lang="en-US" b="1" smtClean="0"/>
              <a:t>collection of singly linked lists </a:t>
            </a:r>
            <a:r>
              <a:rPr lang="en-US" smtClean="0"/>
              <a:t>(buckets); that is, chaining is used as a collision resolution technique</a:t>
            </a:r>
          </a:p>
          <a:p>
            <a:pPr eaLnBrk="1" hangingPunct="1"/>
            <a:r>
              <a:rPr lang="en-US" smtClean="0"/>
              <a:t>In a hash map, both null values and null keys are permitted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 </a:t>
            </a:r>
            <a:fld id="{FCB04CD4-1C8C-421C-B209-8520E3C8A9A9}" type="slidenum">
              <a:rPr lang="en-US" smtClean="0"/>
              <a:pPr/>
              <a:t>44</a:t>
            </a:fld>
            <a:endParaRPr lang="en-US" smtClean="0"/>
          </a:p>
        </p:txBody>
      </p:sp>
      <p:sp>
        <p:nvSpPr>
          <p:cNvPr id="37891" name="Rectangle 2"/>
          <p:cNvSpPr>
            <a:spLocks noGrp="1" noChangeArrowheads="1"/>
          </p:cNvSpPr>
          <p:nvPr>
            <p:ph type="title"/>
          </p:nvPr>
        </p:nvSpPr>
        <p:spPr>
          <a:xfrm>
            <a:off x="457200" y="0"/>
            <a:ext cx="8229600" cy="1066800"/>
          </a:xfrm>
        </p:spPr>
        <p:txBody>
          <a:bodyPr/>
          <a:lstStyle/>
          <a:p>
            <a:pPr eaLnBrk="1" hangingPunct="1"/>
            <a:r>
              <a:rPr lang="en-US" sz="3600" smtClean="0"/>
              <a:t>Using The HashMap class…</a:t>
            </a:r>
            <a:endParaRPr lang="en-US" sz="3600" smtClean="0">
              <a:latin typeface="Courier New" pitchFamily="49" charset="0"/>
            </a:endParaRPr>
          </a:p>
        </p:txBody>
      </p:sp>
      <p:sp>
        <p:nvSpPr>
          <p:cNvPr id="37892" name="Text Box 3"/>
          <p:cNvSpPr txBox="1">
            <a:spLocks noChangeArrowheads="1"/>
          </p:cNvSpPr>
          <p:nvPr/>
        </p:nvSpPr>
        <p:spPr bwMode="auto">
          <a:xfrm>
            <a:off x="1295400" y="6019800"/>
            <a:ext cx="6856364" cy="369332"/>
          </a:xfrm>
          <a:prstGeom prst="rect">
            <a:avLst/>
          </a:prstGeom>
          <a:noFill/>
          <a:ln w="9525">
            <a:noFill/>
            <a:miter lim="800000"/>
            <a:headEnd/>
            <a:tailEnd/>
          </a:ln>
        </p:spPr>
        <p:txBody>
          <a:bodyPr wrap="none">
            <a:spAutoFit/>
          </a:bodyPr>
          <a:lstStyle/>
          <a:p>
            <a:r>
              <a:rPr lang="en-US" b="1" smtClean="0"/>
              <a:t>Methods </a:t>
            </a:r>
            <a:r>
              <a:rPr lang="en-US" b="1"/>
              <a:t>in class </a:t>
            </a:r>
            <a:r>
              <a:rPr lang="en-US" b="1">
                <a:latin typeface="Courier New" pitchFamily="49" charset="0"/>
              </a:rPr>
              <a:t>HashMap</a:t>
            </a:r>
            <a:r>
              <a:rPr lang="en-US" b="1"/>
              <a:t> including three inherited methods</a:t>
            </a:r>
          </a:p>
        </p:txBody>
      </p:sp>
      <p:pic>
        <p:nvPicPr>
          <p:cNvPr id="37893" name="Picture 4"/>
          <p:cNvPicPr>
            <a:picLocks noChangeAspect="1" noChangeArrowheads="1"/>
          </p:cNvPicPr>
          <p:nvPr/>
        </p:nvPicPr>
        <p:blipFill>
          <a:blip r:embed="rId2" cstate="print"/>
          <a:srcRect/>
          <a:stretch>
            <a:fillRect/>
          </a:stretch>
        </p:blipFill>
        <p:spPr bwMode="auto">
          <a:xfrm>
            <a:off x="946150" y="1003654"/>
            <a:ext cx="7588250" cy="5016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 </a:t>
            </a:r>
            <a:fld id="{085764E8-4882-4737-A29F-AB2EA89C893B}" type="slidenum">
              <a:rPr lang="en-US" smtClean="0"/>
              <a:pPr/>
              <a:t>45</a:t>
            </a:fld>
            <a:endParaRPr lang="en-US" smtClean="0"/>
          </a:p>
        </p:txBody>
      </p:sp>
      <p:sp>
        <p:nvSpPr>
          <p:cNvPr id="38915" name="Rectangle 2"/>
          <p:cNvSpPr>
            <a:spLocks noGrp="1" noChangeArrowheads="1"/>
          </p:cNvSpPr>
          <p:nvPr>
            <p:ph type="title"/>
          </p:nvPr>
        </p:nvSpPr>
        <p:spPr>
          <a:xfrm>
            <a:off x="457200" y="0"/>
            <a:ext cx="8229600" cy="1143000"/>
          </a:xfrm>
        </p:spPr>
        <p:txBody>
          <a:bodyPr/>
          <a:lstStyle/>
          <a:p>
            <a:pPr eaLnBrk="1" hangingPunct="1"/>
            <a:r>
              <a:rPr lang="en-US" sz="3600" smtClean="0"/>
              <a:t>Using The HashMap class…</a:t>
            </a:r>
          </a:p>
        </p:txBody>
      </p:sp>
      <p:sp>
        <p:nvSpPr>
          <p:cNvPr id="38916" name="Text Box 3"/>
          <p:cNvSpPr txBox="1">
            <a:spLocks noChangeArrowheads="1"/>
          </p:cNvSpPr>
          <p:nvPr/>
        </p:nvSpPr>
        <p:spPr bwMode="auto">
          <a:xfrm>
            <a:off x="1068436" y="6019800"/>
            <a:ext cx="6856364"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HashMap</a:t>
            </a:r>
            <a:r>
              <a:rPr lang="en-US" b="1"/>
              <a:t> including three inherited </a:t>
            </a:r>
            <a:r>
              <a:rPr lang="en-US" b="1" smtClean="0"/>
              <a:t>methods</a:t>
            </a:r>
            <a:endParaRPr lang="en-US" b="1"/>
          </a:p>
        </p:txBody>
      </p:sp>
      <p:pic>
        <p:nvPicPr>
          <p:cNvPr id="38917" name="Picture 4"/>
          <p:cNvPicPr>
            <a:picLocks noChangeAspect="1" noChangeArrowheads="1"/>
          </p:cNvPicPr>
          <p:nvPr/>
        </p:nvPicPr>
        <p:blipFill>
          <a:blip r:embed="rId2" cstate="print"/>
          <a:srcRect/>
          <a:stretch>
            <a:fillRect/>
          </a:stretch>
        </p:blipFill>
        <p:spPr bwMode="auto">
          <a:xfrm>
            <a:off x="527050" y="1079317"/>
            <a:ext cx="8235950" cy="4894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 </a:t>
            </a:r>
            <a:fld id="{FE8E7288-9732-450F-AE29-68DE423A8E1D}" type="slidenum">
              <a:rPr lang="en-US" smtClean="0"/>
              <a:pPr/>
              <a:t>46</a:t>
            </a:fld>
            <a:endParaRPr lang="en-US" smtClean="0"/>
          </a:p>
        </p:txBody>
      </p:sp>
      <p:sp>
        <p:nvSpPr>
          <p:cNvPr id="39939" name="Rectangle 2"/>
          <p:cNvSpPr>
            <a:spLocks noGrp="1" noChangeArrowheads="1"/>
          </p:cNvSpPr>
          <p:nvPr>
            <p:ph type="title"/>
          </p:nvPr>
        </p:nvSpPr>
        <p:spPr>
          <a:xfrm>
            <a:off x="457200" y="76200"/>
            <a:ext cx="8229600" cy="990600"/>
          </a:xfrm>
        </p:spPr>
        <p:txBody>
          <a:bodyPr/>
          <a:lstStyle/>
          <a:p>
            <a:pPr eaLnBrk="1" hangingPunct="1"/>
            <a:r>
              <a:rPr lang="en-US" sz="3600" smtClean="0"/>
              <a:t>Using The HashMap class…</a:t>
            </a:r>
          </a:p>
        </p:txBody>
      </p:sp>
      <p:sp>
        <p:nvSpPr>
          <p:cNvPr id="39940" name="Text Box 3"/>
          <p:cNvSpPr txBox="1">
            <a:spLocks noChangeArrowheads="1"/>
          </p:cNvSpPr>
          <p:nvPr/>
        </p:nvSpPr>
        <p:spPr bwMode="auto">
          <a:xfrm>
            <a:off x="457200" y="5729288"/>
            <a:ext cx="8340725" cy="366712"/>
          </a:xfrm>
          <a:prstGeom prst="rect">
            <a:avLst/>
          </a:prstGeom>
          <a:noFill/>
          <a:ln w="9525">
            <a:noFill/>
            <a:miter lim="800000"/>
            <a:headEnd/>
            <a:tailEnd/>
          </a:ln>
        </p:spPr>
        <p:txBody>
          <a:bodyPr wrap="none">
            <a:spAutoFit/>
          </a:bodyPr>
          <a:lstStyle/>
          <a:p>
            <a:pPr>
              <a:tabLst>
                <a:tab pos="1423988" algn="l"/>
              </a:tabLst>
            </a:pPr>
            <a:r>
              <a:rPr lang="en-US" b="1"/>
              <a:t>Figure 10-17 Demonstrating the operation of the methods in class </a:t>
            </a:r>
            <a:r>
              <a:rPr lang="en-US" b="1">
                <a:latin typeface="Courier New" pitchFamily="49" charset="0"/>
              </a:rPr>
              <a:t>HashMap</a:t>
            </a:r>
          </a:p>
        </p:txBody>
      </p:sp>
      <p:pic>
        <p:nvPicPr>
          <p:cNvPr id="39941" name="Picture 4"/>
          <p:cNvPicPr>
            <a:picLocks noChangeAspect="1" noChangeArrowheads="1"/>
          </p:cNvPicPr>
          <p:nvPr/>
        </p:nvPicPr>
        <p:blipFill>
          <a:blip r:embed="rId2" cstate="print"/>
          <a:srcRect/>
          <a:stretch>
            <a:fillRect/>
          </a:stretch>
        </p:blipFill>
        <p:spPr bwMode="auto">
          <a:xfrm>
            <a:off x="3397250" y="1295400"/>
            <a:ext cx="5670550" cy="4308475"/>
          </a:xfrm>
          <a:prstGeom prst="rect">
            <a:avLst/>
          </a:prstGeom>
          <a:noFill/>
          <a:ln w="9525">
            <a:noFill/>
            <a:miter lim="800000"/>
            <a:headEnd/>
            <a:tailEnd/>
          </a:ln>
        </p:spPr>
      </p:pic>
      <p:sp>
        <p:nvSpPr>
          <p:cNvPr id="6" name="Rectangle 5"/>
          <p:cNvSpPr/>
          <p:nvPr/>
        </p:nvSpPr>
        <p:spPr>
          <a:xfrm>
            <a:off x="228600" y="1219200"/>
            <a:ext cx="3124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a:solidFill>
                  <a:schemeClr val="tx1"/>
                </a:solidFill>
              </a:rPr>
              <a:t>This example  (in textbook) demonstates how to use the </a:t>
            </a:r>
            <a:r>
              <a:rPr lang="en-US" sz="1600" b="1">
                <a:solidFill>
                  <a:schemeClr val="tx1"/>
                </a:solidFill>
              </a:rPr>
              <a:t>HashMap</a:t>
            </a:r>
            <a:r>
              <a:rPr lang="en-US" sz="1600">
                <a:solidFill>
                  <a:schemeClr val="tx1"/>
                </a:solidFill>
              </a:rPr>
              <a:t> class to manage a list of </a:t>
            </a:r>
            <a:r>
              <a:rPr lang="en-US" sz="1600" b="1">
                <a:solidFill>
                  <a:schemeClr val="tx1"/>
                </a:solidFill>
              </a:rPr>
              <a:t>person </a:t>
            </a:r>
          </a:p>
          <a:p>
            <a:pPr>
              <a:defRPr/>
            </a:pPr>
            <a:r>
              <a:rPr lang="en-US" sz="1600">
                <a:solidFill>
                  <a:schemeClr val="tx1"/>
                </a:solidFill>
              </a:rPr>
              <a:t>&lt; name, age,hashCode&gt; in which the </a:t>
            </a:r>
            <a:r>
              <a:rPr lang="en-US" sz="1600" b="1">
                <a:solidFill>
                  <a:schemeClr val="tx1"/>
                </a:solidFill>
              </a:rPr>
              <a:t>hasCode is the sum of charcter codes in the field name</a:t>
            </a:r>
            <a:r>
              <a:rPr lang="en-US" sz="1600">
                <a:solidFill>
                  <a:schemeClr val="tx1"/>
                </a:solidFill>
              </a:rPr>
              <a:t>. </a:t>
            </a:r>
          </a:p>
        </p:txBody>
      </p:sp>
      <p:sp>
        <p:nvSpPr>
          <p:cNvPr id="7" name="Rectangle 6">
            <a:hlinkClick r:id="rId3" action="ppaction://hlinksldjump"/>
          </p:cNvPr>
          <p:cNvSpPr/>
          <p:nvPr/>
        </p:nvSpPr>
        <p:spPr>
          <a:xfrm>
            <a:off x="533400" y="38862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Click to go the HashSet class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 </a:t>
            </a:r>
            <a:fld id="{E06021F8-E994-451E-8D5B-F18072DEBEE0}" type="slidenum">
              <a:rPr lang="en-US" smtClean="0"/>
              <a:pPr/>
              <a:t>47</a:t>
            </a:fld>
            <a:endParaRPr lang="en-US" smtClean="0"/>
          </a:p>
        </p:txBody>
      </p:sp>
      <p:sp>
        <p:nvSpPr>
          <p:cNvPr id="40963" name="Rectangle 2"/>
          <p:cNvSpPr>
            <a:spLocks noGrp="1" noChangeArrowheads="1"/>
          </p:cNvSpPr>
          <p:nvPr>
            <p:ph type="title"/>
          </p:nvPr>
        </p:nvSpPr>
        <p:spPr>
          <a:xfrm>
            <a:off x="457200" y="76200"/>
            <a:ext cx="8229600" cy="990600"/>
          </a:xfrm>
        </p:spPr>
        <p:txBody>
          <a:bodyPr/>
          <a:lstStyle/>
          <a:p>
            <a:pPr eaLnBrk="1" hangingPunct="1"/>
            <a:r>
              <a:rPr lang="en-US" sz="3600" smtClean="0"/>
              <a:t>Using The HashMap class…</a:t>
            </a:r>
          </a:p>
        </p:txBody>
      </p:sp>
      <p:sp>
        <p:nvSpPr>
          <p:cNvPr id="40964" name="Text Box 3"/>
          <p:cNvSpPr txBox="1">
            <a:spLocks noChangeArrowheads="1"/>
          </p:cNvSpPr>
          <p:nvPr/>
        </p:nvSpPr>
        <p:spPr bwMode="auto">
          <a:xfrm>
            <a:off x="1066800" y="6031468"/>
            <a:ext cx="7010400" cy="369332"/>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0965" name="Picture 5"/>
          <p:cNvPicPr>
            <a:picLocks noChangeAspect="1" noChangeArrowheads="1"/>
          </p:cNvPicPr>
          <p:nvPr/>
        </p:nvPicPr>
        <p:blipFill>
          <a:blip r:embed="rId2" cstate="print"/>
          <a:srcRect/>
          <a:stretch>
            <a:fillRect/>
          </a:stretch>
        </p:blipFill>
        <p:spPr bwMode="auto">
          <a:xfrm>
            <a:off x="0" y="1308100"/>
            <a:ext cx="9059152"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 </a:t>
            </a:r>
            <a:fld id="{889CB051-73A3-4EE6-A71A-BF259FC3C25E}" type="slidenum">
              <a:rPr lang="en-US" smtClean="0"/>
              <a:pPr/>
              <a:t>48</a:t>
            </a:fld>
            <a:endParaRPr lang="en-US" smtClean="0"/>
          </a:p>
        </p:txBody>
      </p:sp>
      <p:sp>
        <p:nvSpPr>
          <p:cNvPr id="41987" name="Rectangle 2"/>
          <p:cNvSpPr>
            <a:spLocks noGrp="1" noChangeArrowheads="1"/>
          </p:cNvSpPr>
          <p:nvPr>
            <p:ph type="title"/>
          </p:nvPr>
        </p:nvSpPr>
        <p:spPr>
          <a:xfrm>
            <a:off x="457200" y="76200"/>
            <a:ext cx="8229600" cy="762000"/>
          </a:xfrm>
        </p:spPr>
        <p:txBody>
          <a:bodyPr/>
          <a:lstStyle/>
          <a:p>
            <a:pPr eaLnBrk="1" hangingPunct="1"/>
            <a:r>
              <a:rPr lang="en-US" sz="3600" smtClean="0"/>
              <a:t>Using The HashMap class…</a:t>
            </a:r>
          </a:p>
        </p:txBody>
      </p:sp>
      <p:sp>
        <p:nvSpPr>
          <p:cNvPr id="41988" name="Text Box 3"/>
          <p:cNvSpPr txBox="1">
            <a:spLocks noChangeArrowheads="1"/>
          </p:cNvSpPr>
          <p:nvPr/>
        </p:nvSpPr>
        <p:spPr bwMode="auto">
          <a:xfrm>
            <a:off x="7010400" y="1752600"/>
            <a:ext cx="2133600" cy="1200329"/>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1989" name="Picture 5"/>
          <p:cNvPicPr>
            <a:picLocks noChangeAspect="1" noChangeArrowheads="1"/>
          </p:cNvPicPr>
          <p:nvPr/>
        </p:nvPicPr>
        <p:blipFill>
          <a:blip r:embed="rId2" cstate="print"/>
          <a:srcRect/>
          <a:stretch>
            <a:fillRect/>
          </a:stretch>
        </p:blipFill>
        <p:spPr bwMode="auto">
          <a:xfrm>
            <a:off x="111124" y="1020656"/>
            <a:ext cx="6899276" cy="545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smtClean="0"/>
              <a:t> </a:t>
            </a:r>
            <a:fld id="{168D1E40-BC6F-44E5-8864-76313C7ADA26}" type="slidenum">
              <a:rPr lang="en-US" smtClean="0"/>
              <a:pPr/>
              <a:t>49</a:t>
            </a:fld>
            <a:endParaRPr lang="en-US" smtClean="0"/>
          </a:p>
        </p:txBody>
      </p:sp>
      <p:sp>
        <p:nvSpPr>
          <p:cNvPr id="43011" name="Rectangle 2"/>
          <p:cNvSpPr>
            <a:spLocks noGrp="1" noChangeArrowheads="1"/>
          </p:cNvSpPr>
          <p:nvPr>
            <p:ph type="title"/>
          </p:nvPr>
        </p:nvSpPr>
        <p:spPr>
          <a:xfrm>
            <a:off x="457200" y="76200"/>
            <a:ext cx="8229600" cy="1066800"/>
          </a:xfrm>
        </p:spPr>
        <p:txBody>
          <a:bodyPr/>
          <a:lstStyle/>
          <a:p>
            <a:pPr eaLnBrk="1" hangingPunct="1"/>
            <a:r>
              <a:rPr lang="en-US" sz="3600" smtClean="0"/>
              <a:t>Using The HashSet class</a:t>
            </a:r>
            <a:endParaRPr lang="en-US" sz="3600" smtClean="0">
              <a:latin typeface="Courier New" pitchFamily="49" charset="0"/>
            </a:endParaRPr>
          </a:p>
        </p:txBody>
      </p:sp>
      <p:sp>
        <p:nvSpPr>
          <p:cNvPr id="43012" name="Rectangle 3"/>
          <p:cNvSpPr>
            <a:spLocks noGrp="1" noChangeArrowheads="1"/>
          </p:cNvSpPr>
          <p:nvPr>
            <p:ph type="body" idx="1"/>
          </p:nvPr>
        </p:nvSpPr>
        <p:spPr>
          <a:xfrm>
            <a:off x="457200" y="1600201"/>
            <a:ext cx="8382000" cy="3657600"/>
          </a:xfrm>
        </p:spPr>
        <p:txBody>
          <a:bodyPr/>
          <a:lstStyle/>
          <a:p>
            <a:pPr eaLnBrk="1" hangingPunct="1">
              <a:tabLst>
                <a:tab pos="1489075" algn="l"/>
              </a:tabLst>
            </a:pPr>
            <a:r>
              <a:rPr lang="en-US" smtClean="0">
                <a:latin typeface="Courier New" pitchFamily="49" charset="0"/>
              </a:rPr>
              <a:t>HashSet</a:t>
            </a:r>
            <a:r>
              <a:rPr lang="en-US" smtClean="0"/>
              <a:t> is another implementation of a set </a:t>
            </a:r>
            <a:br>
              <a:rPr lang="en-US" smtClean="0"/>
            </a:br>
            <a:r>
              <a:rPr lang="en-US" smtClean="0"/>
              <a:t>(an object that stores </a:t>
            </a:r>
            <a:r>
              <a:rPr lang="en-US" b="1" smtClean="0"/>
              <a:t>unique elements</a:t>
            </a:r>
            <a:r>
              <a:rPr lang="en-US" smtClean="0"/>
              <a:t>)</a:t>
            </a:r>
          </a:p>
          <a:p>
            <a:pPr eaLnBrk="1" hangingPunct="1">
              <a:tabLst>
                <a:tab pos="1489075" algn="l"/>
              </a:tabLst>
            </a:pPr>
            <a:r>
              <a:rPr lang="en-US" smtClean="0"/>
              <a:t>Class hierarchy in </a:t>
            </a:r>
            <a:r>
              <a:rPr lang="en-US" smtClean="0">
                <a:latin typeface="Courier New" pitchFamily="49" charset="0"/>
              </a:rPr>
              <a:t>java.util</a:t>
            </a:r>
            <a:r>
              <a:rPr lang="en-US" smtClean="0"/>
              <a:t> for </a:t>
            </a:r>
            <a:r>
              <a:rPr lang="en-US" smtClean="0">
                <a:latin typeface="Courier New" pitchFamily="49" charset="0"/>
              </a:rPr>
              <a:t>HashSet</a:t>
            </a:r>
            <a:r>
              <a:rPr lang="en-US" smtClean="0"/>
              <a:t> is:</a:t>
            </a:r>
          </a:p>
          <a:p>
            <a:pPr eaLnBrk="1" hangingPunct="1">
              <a:spcBef>
                <a:spcPct val="60000"/>
              </a:spcBef>
              <a:buFontTx/>
              <a:buNone/>
              <a:tabLst>
                <a:tab pos="1489075" algn="l"/>
              </a:tabLst>
            </a:pPr>
            <a:r>
              <a:rPr lang="en-US" sz="2000" smtClean="0">
                <a:latin typeface="Courier New" pitchFamily="49" charset="0"/>
              </a:rPr>
              <a:t> Object </a:t>
            </a:r>
            <a:r>
              <a:rPr lang="en-US" sz="2000" smtClean="0">
                <a:latin typeface="Courier New" pitchFamily="49" charset="0"/>
                <a:cs typeface="Arial" charset="0"/>
              </a:rPr>
              <a:t>→ </a:t>
            </a:r>
            <a:r>
              <a:rPr lang="en-US" sz="2000" smtClean="0">
                <a:latin typeface="Courier New" pitchFamily="49" charset="0"/>
              </a:rPr>
              <a:t>AbstractCollection </a:t>
            </a:r>
            <a:r>
              <a:rPr lang="en-US" sz="2000" smtClean="0">
                <a:latin typeface="Courier New" pitchFamily="49" charset="0"/>
                <a:cs typeface="Arial" charset="0"/>
              </a:rPr>
              <a:t>→</a:t>
            </a:r>
            <a:r>
              <a:rPr lang="en-US" sz="2000" smtClean="0">
                <a:latin typeface="Courier New" pitchFamily="49" charset="0"/>
              </a:rPr>
              <a:t> AbstractSet </a:t>
            </a:r>
            <a:r>
              <a:rPr lang="en-US" sz="2000" smtClean="0">
                <a:latin typeface="Courier New" pitchFamily="49" charset="0"/>
                <a:cs typeface="Arial" charset="0"/>
              </a:rPr>
              <a:t>→</a:t>
            </a:r>
            <a:r>
              <a:rPr lang="en-US" sz="2000" smtClean="0">
                <a:latin typeface="Courier New" pitchFamily="49" charset="0"/>
              </a:rPr>
              <a:t> HashSet</a:t>
            </a:r>
          </a:p>
          <a:p>
            <a:pPr eaLnBrk="1" hangingPunct="1">
              <a:tabLst>
                <a:tab pos="1489075" algn="l"/>
              </a:tabLst>
            </a:pPr>
            <a:r>
              <a:rPr lang="en-US" smtClean="0">
                <a:latin typeface="Courier New" pitchFamily="49" charset="0"/>
              </a:rPr>
              <a:t>HashSet</a:t>
            </a:r>
            <a:r>
              <a:rPr lang="en-US" smtClean="0"/>
              <a:t> is implemented in terms of </a:t>
            </a:r>
            <a:r>
              <a:rPr lang="en-US" smtClean="0">
                <a:latin typeface="Courier New" pitchFamily="49" charset="0"/>
              </a:rPr>
              <a:t>HashMap</a:t>
            </a:r>
          </a:p>
          <a:p>
            <a:pPr lvl="2" eaLnBrk="1" hangingPunct="1">
              <a:buFontTx/>
              <a:buNone/>
              <a:tabLst>
                <a:tab pos="1489075" algn="l"/>
              </a:tabLst>
            </a:pPr>
            <a:r>
              <a:rPr lang="en-US" sz="2000" smtClean="0">
                <a:latin typeface="Courier New" pitchFamily="49" charset="0"/>
              </a:rPr>
              <a:t>public HashSet() {</a:t>
            </a:r>
          </a:p>
          <a:p>
            <a:pPr lvl="2" eaLnBrk="1" hangingPunct="1">
              <a:buFontTx/>
              <a:buNone/>
              <a:tabLst>
                <a:tab pos="1489075" algn="l"/>
              </a:tabLst>
            </a:pPr>
            <a:r>
              <a:rPr lang="en-US" sz="2000" smtClean="0">
                <a:latin typeface="Courier New" pitchFamily="49" charset="0"/>
              </a:rPr>
              <a:t>		</a:t>
            </a:r>
            <a:r>
              <a:rPr lang="en-US" sz="2000" b="1" smtClean="0">
                <a:latin typeface="Courier New" pitchFamily="49" charset="0"/>
              </a:rPr>
              <a:t>map = new HashMap();</a:t>
            </a:r>
          </a:p>
          <a:p>
            <a:pPr lvl="2" eaLnBrk="1" hangingPunct="1">
              <a:buFontTx/>
              <a:buNone/>
              <a:tabLst>
                <a:tab pos="1489075" algn="l"/>
              </a:tabLst>
            </a:pPr>
            <a:r>
              <a:rPr lang="en-US" sz="2000" smtClean="0">
                <a:latin typeface="Courier New" pitchFamily="49" charset="0"/>
              </a:rPr>
              <a:t>}</a:t>
            </a:r>
            <a:endParaRPr lang="en-US" sz="2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p:txBody>
          <a:bodyPr/>
          <a:lstStyle/>
          <a:p>
            <a:pPr>
              <a:buNone/>
            </a:pPr>
            <a:r>
              <a:rPr lang="en-US" sz="2400" b="1" dirty="0" smtClean="0">
                <a:solidFill>
                  <a:schemeClr val="tx1"/>
                </a:solidFill>
                <a:latin typeface="+mn-lt"/>
                <a:ea typeface="+mn-ea"/>
                <a:cs typeface="+mn-cs"/>
              </a:rPr>
              <a:t>LO7.1</a:t>
            </a:r>
            <a:r>
              <a:rPr lang="en-US" sz="2400" dirty="0" smtClean="0">
                <a:solidFill>
                  <a:schemeClr val="tx1"/>
                </a:solidFill>
                <a:latin typeface="+mn-lt"/>
                <a:ea typeface="+mn-ea"/>
                <a:cs typeface="+mn-cs"/>
              </a:rPr>
              <a:t>  Explain the concept of "hash". Define concepts hash function and hash table and their application. </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Demonstrate the types  of  hash functions: Division, Folding,...</a:t>
            </a:r>
          </a:p>
          <a:p>
            <a:pPr>
              <a:buNone/>
            </a:pPr>
            <a:r>
              <a:rPr lang="en-US" sz="2400" b="1" dirty="0" smtClean="0">
                <a:solidFill>
                  <a:schemeClr val="tx1"/>
                </a:solidFill>
                <a:latin typeface="+mn-lt"/>
                <a:ea typeface="+mn-ea"/>
                <a:cs typeface="+mn-cs"/>
              </a:rPr>
              <a:t>LO7.3</a:t>
            </a:r>
            <a:r>
              <a:rPr lang="en-US" sz="2400" dirty="0" smtClean="0">
                <a:solidFill>
                  <a:schemeClr val="tx1"/>
                </a:solidFill>
                <a:latin typeface="+mn-lt"/>
                <a:ea typeface="+mn-ea"/>
                <a:cs typeface="+mn-cs"/>
              </a:rPr>
              <a:t>  Explain the collision and collision-handling.</a:t>
            </a:r>
          </a:p>
          <a:p>
            <a:pPr>
              <a:buNone/>
            </a:pPr>
            <a:r>
              <a:rPr lang="en-US" sz="2400" b="1" dirty="0" smtClean="0">
                <a:solidFill>
                  <a:schemeClr val="tx1"/>
                </a:solidFill>
                <a:latin typeface="+mn-lt"/>
                <a:ea typeface="+mn-ea"/>
                <a:cs typeface="+mn-cs"/>
              </a:rPr>
              <a:t>LO7.4</a:t>
            </a:r>
            <a:r>
              <a:rPr lang="en-US" sz="2400" dirty="0" smtClean="0">
                <a:solidFill>
                  <a:schemeClr val="tx1"/>
                </a:solidFill>
                <a:latin typeface="+mn-lt"/>
                <a:ea typeface="+mn-ea"/>
                <a:cs typeface="+mn-cs"/>
              </a:rPr>
              <a:t>  Explain the open addressing method for collision-resolution: linear and quadratic probing.</a:t>
            </a:r>
          </a:p>
          <a:p>
            <a:pPr>
              <a:buNone/>
            </a:pPr>
            <a:r>
              <a:rPr lang="en-US" sz="2400" b="1" dirty="0" smtClean="0">
                <a:solidFill>
                  <a:schemeClr val="tx1"/>
                </a:solidFill>
                <a:latin typeface="+mn-lt"/>
                <a:ea typeface="+mn-ea"/>
                <a:cs typeface="+mn-cs"/>
              </a:rPr>
              <a:t>LO7.5</a:t>
            </a:r>
            <a:r>
              <a:rPr lang="en-US" sz="2400" dirty="0" smtClean="0">
                <a:solidFill>
                  <a:schemeClr val="tx1"/>
                </a:solidFill>
                <a:latin typeface="+mn-lt"/>
                <a:ea typeface="+mn-ea"/>
                <a:cs typeface="+mn-cs"/>
              </a:rPr>
              <a:t>  Explain the chaining method for collision-resolution: separate chaining and Coalesced chaining.</a:t>
            </a:r>
          </a:p>
          <a:p>
            <a:pPr>
              <a:buNone/>
            </a:pPr>
            <a:r>
              <a:rPr lang="en-US" sz="2400" b="1" dirty="0" smtClean="0">
                <a:solidFill>
                  <a:schemeClr val="tx1"/>
                </a:solidFill>
                <a:latin typeface="+mn-lt"/>
                <a:ea typeface="+mn-ea"/>
                <a:cs typeface="+mn-cs"/>
              </a:rPr>
              <a:t>LO7.6</a:t>
            </a:r>
            <a:r>
              <a:rPr lang="en-US" sz="2400" dirty="0" smtClean="0">
                <a:solidFill>
                  <a:schemeClr val="tx1"/>
                </a:solidFill>
                <a:latin typeface="+mn-lt"/>
                <a:ea typeface="+mn-ea"/>
                <a:cs typeface="+mn-cs"/>
              </a:rPr>
              <a:t>  Define perfect hash function and extendible hashing.</a:t>
            </a:r>
            <a:br>
              <a:rPr lang="en-US" sz="2400" dirty="0" smtClean="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 </a:t>
            </a:r>
            <a:fld id="{5C5EDDD9-1C64-4582-8553-FCD9D558F666}" type="slidenum">
              <a:rPr lang="en-US" smtClean="0"/>
              <a:pPr/>
              <a:t>50</a:t>
            </a:fld>
            <a:endParaRPr lang="en-US" smtClean="0"/>
          </a:p>
        </p:txBody>
      </p:sp>
      <p:sp>
        <p:nvSpPr>
          <p:cNvPr id="44035" name="Rectangle 2"/>
          <p:cNvSpPr>
            <a:spLocks noGrp="1" noChangeArrowheads="1"/>
          </p:cNvSpPr>
          <p:nvPr>
            <p:ph type="title"/>
          </p:nvPr>
        </p:nvSpPr>
        <p:spPr/>
        <p:txBody>
          <a:bodyPr/>
          <a:lstStyle/>
          <a:p>
            <a:pPr eaLnBrk="1" hangingPunct="1"/>
            <a:r>
              <a:rPr lang="en-US" sz="2800" smtClean="0"/>
              <a:t>Using The HashSet class…</a:t>
            </a:r>
          </a:p>
        </p:txBody>
      </p:sp>
      <p:sp>
        <p:nvSpPr>
          <p:cNvPr id="44036" name="Text Box 3"/>
          <p:cNvSpPr txBox="1">
            <a:spLocks noChangeArrowheads="1"/>
          </p:cNvSpPr>
          <p:nvPr/>
        </p:nvSpPr>
        <p:spPr bwMode="auto">
          <a:xfrm>
            <a:off x="381000" y="6107668"/>
            <a:ext cx="8305800" cy="369332"/>
          </a:xfrm>
          <a:prstGeom prst="rect">
            <a:avLst/>
          </a:prstGeom>
          <a:noFill/>
          <a:ln w="9525">
            <a:noFill/>
            <a:miter lim="800000"/>
            <a:headEnd/>
            <a:tailEnd/>
          </a:ln>
        </p:spPr>
        <p:txBody>
          <a:bodyPr wrap="square">
            <a:spAutoFit/>
          </a:bodyPr>
          <a:lstStyle/>
          <a:p>
            <a:pPr algn="ctr"/>
            <a:r>
              <a:rPr lang="en-US" b="1" smtClean="0"/>
              <a:t>Methods </a:t>
            </a:r>
            <a:r>
              <a:rPr lang="en-US" b="1"/>
              <a:t>in class </a:t>
            </a:r>
            <a:r>
              <a:rPr lang="en-US" b="1">
                <a:latin typeface="Courier New" pitchFamily="49" charset="0"/>
              </a:rPr>
              <a:t>HashSet</a:t>
            </a:r>
            <a:r>
              <a:rPr lang="en-US" b="1"/>
              <a:t> including some inherited methods</a:t>
            </a:r>
          </a:p>
        </p:txBody>
      </p:sp>
      <p:pic>
        <p:nvPicPr>
          <p:cNvPr id="44037" name="Picture 4"/>
          <p:cNvPicPr>
            <a:picLocks noChangeAspect="1" noChangeArrowheads="1"/>
          </p:cNvPicPr>
          <p:nvPr/>
        </p:nvPicPr>
        <p:blipFill>
          <a:blip r:embed="rId2" cstate="print"/>
          <a:srcRect/>
          <a:stretch>
            <a:fillRect/>
          </a:stretch>
        </p:blipFill>
        <p:spPr bwMode="auto">
          <a:xfrm>
            <a:off x="304800" y="635150"/>
            <a:ext cx="8498782" cy="54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 </a:t>
            </a:r>
            <a:fld id="{50AF6ACE-46C1-458B-BF97-3D7000AC3712}" type="slidenum">
              <a:rPr lang="en-US" smtClean="0"/>
              <a:pPr/>
              <a:t>51</a:t>
            </a:fld>
            <a:endParaRPr lang="en-US" smtClean="0"/>
          </a:p>
        </p:txBody>
      </p:sp>
      <p:sp>
        <p:nvSpPr>
          <p:cNvPr id="45059" name="Rectangle 2"/>
          <p:cNvSpPr>
            <a:spLocks noGrp="1" noChangeArrowheads="1"/>
          </p:cNvSpPr>
          <p:nvPr>
            <p:ph type="title"/>
          </p:nvPr>
        </p:nvSpPr>
        <p:spPr/>
        <p:txBody>
          <a:bodyPr/>
          <a:lstStyle/>
          <a:p>
            <a:pPr eaLnBrk="1" hangingPunct="1"/>
            <a:r>
              <a:rPr lang="en-US" sz="2800" smtClean="0"/>
              <a:t>Using The HashSet class…</a:t>
            </a:r>
          </a:p>
        </p:txBody>
      </p:sp>
      <p:sp>
        <p:nvSpPr>
          <p:cNvPr id="45060" name="Text Box 3"/>
          <p:cNvSpPr txBox="1">
            <a:spLocks noChangeArrowheads="1"/>
          </p:cNvSpPr>
          <p:nvPr/>
        </p:nvSpPr>
        <p:spPr bwMode="auto">
          <a:xfrm>
            <a:off x="1219200" y="6019800"/>
            <a:ext cx="6894836" cy="369332"/>
          </a:xfrm>
          <a:prstGeom prst="rect">
            <a:avLst/>
          </a:prstGeom>
          <a:noFill/>
          <a:ln w="9525">
            <a:noFill/>
            <a:miter lim="800000"/>
            <a:headEnd/>
            <a:tailEnd/>
          </a:ln>
        </p:spPr>
        <p:txBody>
          <a:bodyPr wrap="none">
            <a:spAutoFit/>
          </a:bodyPr>
          <a:lstStyle/>
          <a:p>
            <a:pPr algn="ct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5061" name="Picture 4"/>
          <p:cNvPicPr>
            <a:picLocks noChangeAspect="1" noChangeArrowheads="1"/>
          </p:cNvPicPr>
          <p:nvPr/>
        </p:nvPicPr>
        <p:blipFill>
          <a:blip r:embed="rId2" cstate="print"/>
          <a:srcRect/>
          <a:stretch>
            <a:fillRect/>
          </a:stretch>
        </p:blipFill>
        <p:spPr bwMode="auto">
          <a:xfrm>
            <a:off x="152400" y="774375"/>
            <a:ext cx="8778874" cy="520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 </a:t>
            </a:r>
            <a:fld id="{807EBB54-B4AE-4D16-8A50-1D45108FBAD0}" type="slidenum">
              <a:rPr lang="en-US" smtClean="0"/>
              <a:pPr/>
              <a:t>52</a:t>
            </a:fld>
            <a:endParaRPr lang="en-US" smtClean="0"/>
          </a:p>
        </p:txBody>
      </p:sp>
      <p:sp>
        <p:nvSpPr>
          <p:cNvPr id="46083" name="Rectangle 2"/>
          <p:cNvSpPr>
            <a:spLocks noGrp="1" noChangeArrowheads="1"/>
          </p:cNvSpPr>
          <p:nvPr>
            <p:ph type="title"/>
          </p:nvPr>
        </p:nvSpPr>
        <p:spPr>
          <a:xfrm>
            <a:off x="457200" y="76200"/>
            <a:ext cx="8229600" cy="1066800"/>
          </a:xfrm>
        </p:spPr>
        <p:txBody>
          <a:bodyPr/>
          <a:lstStyle/>
          <a:p>
            <a:pPr eaLnBrk="1" hangingPunct="1"/>
            <a:r>
              <a:rPr lang="en-US" sz="3600" smtClean="0"/>
              <a:t>Using The HashSet class…</a:t>
            </a:r>
          </a:p>
        </p:txBody>
      </p:sp>
      <p:sp>
        <p:nvSpPr>
          <p:cNvPr id="46084" name="Text Box 4"/>
          <p:cNvSpPr txBox="1">
            <a:spLocks noChangeArrowheads="1"/>
          </p:cNvSpPr>
          <p:nvPr/>
        </p:nvSpPr>
        <p:spPr bwMode="auto">
          <a:xfrm>
            <a:off x="1219200" y="4583668"/>
            <a:ext cx="6894836"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6085" name="Picture 5"/>
          <p:cNvPicPr>
            <a:picLocks noChangeAspect="1" noChangeArrowheads="1"/>
          </p:cNvPicPr>
          <p:nvPr/>
        </p:nvPicPr>
        <p:blipFill>
          <a:blip r:embed="rId2" cstate="print"/>
          <a:srcRect/>
          <a:stretch>
            <a:fillRect/>
          </a:stretch>
        </p:blipFill>
        <p:spPr bwMode="auto">
          <a:xfrm>
            <a:off x="144704" y="1949450"/>
            <a:ext cx="8894280" cy="247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r>
              <a:rPr lang="en-US" smtClean="0"/>
              <a:t> </a:t>
            </a:r>
            <a:fld id="{3E164AAD-B0FE-467A-9EEF-E1AD609B7FFF}" type="slidenum">
              <a:rPr lang="en-US" smtClean="0"/>
              <a:pPr/>
              <a:t>53</a:t>
            </a:fld>
            <a:endParaRPr lang="en-US" smtClean="0"/>
          </a:p>
        </p:txBody>
      </p:sp>
      <p:sp>
        <p:nvSpPr>
          <p:cNvPr id="52227" name="Rectangle 2"/>
          <p:cNvSpPr>
            <a:spLocks noGrp="1" noChangeArrowheads="1"/>
          </p:cNvSpPr>
          <p:nvPr>
            <p:ph type="title"/>
          </p:nvPr>
        </p:nvSpPr>
        <p:spPr/>
        <p:txBody>
          <a:bodyPr/>
          <a:lstStyle/>
          <a:p>
            <a:pPr eaLnBrk="1" hangingPunct="1"/>
            <a:r>
              <a:rPr lang="en-US" smtClean="0"/>
              <a:t>Using The HashTable</a:t>
            </a:r>
            <a:endParaRPr lang="en-US" sz="4000" smtClean="0">
              <a:latin typeface="Courier New" pitchFamily="49" charset="0"/>
            </a:endParaRPr>
          </a:p>
        </p:txBody>
      </p:sp>
      <p:sp>
        <p:nvSpPr>
          <p:cNvPr id="52228" name="Rectangle 3"/>
          <p:cNvSpPr>
            <a:spLocks noGrp="1" noChangeArrowheads="1"/>
          </p:cNvSpPr>
          <p:nvPr>
            <p:ph type="body" idx="1"/>
          </p:nvPr>
        </p:nvSpPr>
        <p:spPr>
          <a:xfrm>
            <a:off x="457200" y="1295400"/>
            <a:ext cx="8229600" cy="4114800"/>
          </a:xfrm>
        </p:spPr>
        <p:txBody>
          <a:bodyPr/>
          <a:lstStyle/>
          <a:p>
            <a:pPr eaLnBrk="1" hangingPunct="1"/>
            <a:r>
              <a:rPr lang="en-US" dirty="0" smtClean="0"/>
              <a:t>A </a:t>
            </a:r>
            <a:r>
              <a:rPr lang="en-US" dirty="0" err="1" smtClean="0">
                <a:latin typeface="Courier New" pitchFamily="49" charset="0"/>
              </a:rPr>
              <a:t>Hashtable</a:t>
            </a:r>
            <a:r>
              <a:rPr lang="en-US" dirty="0" smtClean="0"/>
              <a:t> is roughly equivalent</a:t>
            </a:r>
            <a:r>
              <a:rPr lang="en-US" sz="1800" dirty="0" smtClean="0"/>
              <a:t> (</a:t>
            </a:r>
            <a:r>
              <a:rPr lang="en-US" sz="1800" dirty="0" err="1" smtClean="0"/>
              <a:t>gần</a:t>
            </a:r>
            <a:r>
              <a:rPr lang="en-US" sz="1800" dirty="0" smtClean="0"/>
              <a:t> </a:t>
            </a:r>
            <a:r>
              <a:rPr lang="en-US" sz="1800" dirty="0" err="1" smtClean="0"/>
              <a:t>tương</a:t>
            </a:r>
            <a:r>
              <a:rPr lang="en-US" sz="1800" dirty="0" smtClean="0"/>
              <a:t> </a:t>
            </a:r>
            <a:r>
              <a:rPr lang="en-US" sz="1800" dirty="0" err="1" smtClean="0"/>
              <a:t>đương</a:t>
            </a:r>
            <a:r>
              <a:rPr lang="en-US" sz="1800" dirty="0" smtClean="0"/>
              <a:t>)</a:t>
            </a:r>
            <a:r>
              <a:rPr lang="en-US" dirty="0" smtClean="0"/>
              <a:t> to a </a:t>
            </a:r>
            <a:r>
              <a:rPr lang="en-US" dirty="0" err="1" smtClean="0">
                <a:latin typeface="Courier New" pitchFamily="49" charset="0"/>
              </a:rPr>
              <a:t>HashMap</a:t>
            </a:r>
            <a:r>
              <a:rPr lang="en-US" dirty="0" smtClean="0"/>
              <a:t> except that it is synchronized and does not permit null values with methods to operate on hash tables</a:t>
            </a:r>
          </a:p>
          <a:p>
            <a:pPr eaLnBrk="1" hangingPunct="1"/>
            <a:r>
              <a:rPr lang="en-US" dirty="0" smtClean="0"/>
              <a:t>The class </a:t>
            </a:r>
            <a:r>
              <a:rPr lang="en-US" dirty="0" err="1" smtClean="0">
                <a:latin typeface="Courier New" pitchFamily="49" charset="0"/>
              </a:rPr>
              <a:t>Hashtable</a:t>
            </a:r>
            <a:r>
              <a:rPr lang="en-US" dirty="0" smtClean="0"/>
              <a:t> is considered a legacy class, just like the class Vector</a:t>
            </a:r>
          </a:p>
          <a:p>
            <a:pPr eaLnBrk="1" hangingPunct="1"/>
            <a:r>
              <a:rPr lang="en-US" dirty="0" smtClean="0"/>
              <a:t>Class hierarchy in </a:t>
            </a:r>
            <a:r>
              <a:rPr lang="en-US" dirty="0" err="1" smtClean="0">
                <a:latin typeface="Courier New" pitchFamily="49" charset="0"/>
              </a:rPr>
              <a:t>java.util</a:t>
            </a:r>
            <a:r>
              <a:rPr lang="en-US" dirty="0" smtClean="0"/>
              <a:t> is:</a:t>
            </a:r>
          </a:p>
          <a:p>
            <a:pPr eaLnBrk="1" hangingPunct="1">
              <a:buFontTx/>
              <a:buNone/>
            </a:pPr>
            <a:r>
              <a:rPr lang="en-US" dirty="0" smtClean="0"/>
              <a:t>        </a:t>
            </a:r>
            <a:r>
              <a:rPr lang="en-US" sz="2200" dirty="0" smtClean="0">
                <a:latin typeface="Courier New" pitchFamily="49" charset="0"/>
              </a:rPr>
              <a:t>Object </a:t>
            </a:r>
            <a:r>
              <a:rPr lang="en-US" sz="2200" dirty="0" smtClean="0">
                <a:latin typeface="Courier New" pitchFamily="49" charset="0"/>
                <a:cs typeface="Arial" charset="0"/>
              </a:rPr>
              <a:t>→</a:t>
            </a:r>
            <a:r>
              <a:rPr lang="en-US" sz="2200" dirty="0" smtClean="0">
                <a:latin typeface="Courier New" pitchFamily="49" charset="0"/>
              </a:rPr>
              <a:t> Dictionary </a:t>
            </a:r>
            <a:r>
              <a:rPr lang="en-US" sz="2200" dirty="0" smtClean="0">
                <a:latin typeface="Courier New" pitchFamily="49" charset="0"/>
                <a:cs typeface="Arial" charset="0"/>
              </a:rPr>
              <a:t>→</a:t>
            </a:r>
            <a:r>
              <a:rPr lang="en-US" sz="2200" dirty="0" smtClean="0">
                <a:latin typeface="Courier New" pitchFamily="49" charset="0"/>
              </a:rPr>
              <a:t> </a:t>
            </a:r>
            <a:r>
              <a:rPr lang="en-US" sz="2200" dirty="0" err="1" smtClean="0">
                <a:latin typeface="Courier New" pitchFamily="49" charset="0"/>
              </a:rPr>
              <a:t>Hashtable</a:t>
            </a:r>
            <a:endParaRPr lang="en-US" sz="22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smtClean="0"/>
              <a:t> </a:t>
            </a:r>
            <a:fld id="{211B8309-9E16-40F6-9BDD-653947E52C60}" type="slidenum">
              <a:rPr lang="en-US" smtClean="0"/>
              <a:pPr/>
              <a:t>54</a:t>
            </a:fld>
            <a:endParaRPr lang="en-US" smtClean="0"/>
          </a:p>
        </p:txBody>
      </p:sp>
      <p:sp>
        <p:nvSpPr>
          <p:cNvPr id="53251"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3252"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a:t>
            </a:r>
          </a:p>
        </p:txBody>
      </p:sp>
      <p:pic>
        <p:nvPicPr>
          <p:cNvPr id="53253" name="Picture 5"/>
          <p:cNvPicPr>
            <a:picLocks noChangeAspect="1" noChangeArrowheads="1"/>
          </p:cNvPicPr>
          <p:nvPr/>
        </p:nvPicPr>
        <p:blipFill>
          <a:blip r:embed="rId2" cstate="print"/>
          <a:srcRect/>
          <a:stretch>
            <a:fillRect/>
          </a:stretch>
        </p:blipFill>
        <p:spPr bwMode="auto">
          <a:xfrm>
            <a:off x="609600" y="1524000"/>
            <a:ext cx="8194675"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smtClean="0"/>
              <a:t> </a:t>
            </a:r>
            <a:fld id="{1A86C3DC-319D-4032-AFB4-83370ADC4AD8}" type="slidenum">
              <a:rPr lang="en-US" smtClean="0"/>
              <a:pPr/>
              <a:t>55</a:t>
            </a:fld>
            <a:endParaRPr lang="en-US" smtClean="0"/>
          </a:p>
        </p:txBody>
      </p:sp>
      <p:sp>
        <p:nvSpPr>
          <p:cNvPr id="54275"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4276" name="Text Box 3"/>
          <p:cNvSpPr txBox="1">
            <a:spLocks noChangeArrowheads="1"/>
          </p:cNvSpPr>
          <p:nvPr/>
        </p:nvSpPr>
        <p:spPr bwMode="auto">
          <a:xfrm>
            <a:off x="762000" y="46482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4277" name="Picture 4"/>
          <p:cNvPicPr>
            <a:picLocks noChangeAspect="1" noChangeArrowheads="1"/>
          </p:cNvPicPr>
          <p:nvPr/>
        </p:nvPicPr>
        <p:blipFill>
          <a:blip r:embed="rId2" cstate="print"/>
          <a:srcRect/>
          <a:stretch>
            <a:fillRect/>
          </a:stretch>
        </p:blipFill>
        <p:spPr bwMode="auto">
          <a:xfrm>
            <a:off x="457200" y="1752600"/>
            <a:ext cx="8272463"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 </a:t>
            </a:r>
            <a:fld id="{5D6BF045-35CD-4DBB-B6F0-787DF51BF9D8}" type="slidenum">
              <a:rPr lang="en-US" smtClean="0"/>
              <a:pPr/>
              <a:t>56</a:t>
            </a:fld>
            <a:endParaRPr lang="en-US" smtClean="0"/>
          </a:p>
        </p:txBody>
      </p:sp>
      <p:sp>
        <p:nvSpPr>
          <p:cNvPr id="55299"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5300"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5301" name="Picture 4"/>
          <p:cNvPicPr>
            <a:picLocks noChangeAspect="1" noChangeArrowheads="1"/>
          </p:cNvPicPr>
          <p:nvPr/>
        </p:nvPicPr>
        <p:blipFill>
          <a:blip r:embed="rId2" cstate="print"/>
          <a:srcRect/>
          <a:stretch>
            <a:fillRect/>
          </a:stretch>
        </p:blipFill>
        <p:spPr bwMode="auto">
          <a:xfrm>
            <a:off x="366713" y="1447800"/>
            <a:ext cx="8408987" cy="374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 </a:t>
            </a:r>
            <a:fld id="{4DC369EF-0414-4103-A9D7-02A308715001}" type="slidenum">
              <a:rPr lang="en-US" smtClean="0"/>
              <a:pPr/>
              <a:t>57</a:t>
            </a:fld>
            <a:endParaRPr lang="en-US" smtClean="0"/>
          </a:p>
        </p:txBody>
      </p:sp>
      <p:sp>
        <p:nvSpPr>
          <p:cNvPr id="56323" name="Rectangle 2"/>
          <p:cNvSpPr>
            <a:spLocks noGrp="1" noChangeArrowheads="1"/>
          </p:cNvSpPr>
          <p:nvPr>
            <p:ph type="title"/>
          </p:nvPr>
        </p:nvSpPr>
        <p:spPr/>
        <p:txBody>
          <a:bodyPr/>
          <a:lstStyle/>
          <a:p>
            <a:pPr eaLnBrk="1" hangingPunct="1"/>
            <a:r>
              <a:rPr lang="en-US" smtClean="0">
                <a:latin typeface="Courier New" pitchFamily="49" charset="0"/>
              </a:rPr>
              <a:t>Using The Hashtable class…</a:t>
            </a:r>
            <a:endParaRPr lang="en-US" sz="4000" smtClean="0"/>
          </a:p>
        </p:txBody>
      </p:sp>
      <p:sp>
        <p:nvSpPr>
          <p:cNvPr id="56324"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6325" name="Picture 5"/>
          <p:cNvPicPr>
            <a:picLocks noChangeAspect="1" noChangeArrowheads="1"/>
          </p:cNvPicPr>
          <p:nvPr/>
        </p:nvPicPr>
        <p:blipFill>
          <a:blip r:embed="rId2" cstate="print"/>
          <a:srcRect/>
          <a:stretch>
            <a:fillRect/>
          </a:stretch>
        </p:blipFill>
        <p:spPr bwMode="auto">
          <a:xfrm>
            <a:off x="347663" y="1611313"/>
            <a:ext cx="8448675" cy="3570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Objectives</a:t>
            </a:r>
            <a:endParaRPr lang="en-US"/>
          </a:p>
        </p:txBody>
      </p:sp>
      <p:sp>
        <p:nvSpPr>
          <p:cNvPr id="3" name="Content Placeholder 2"/>
          <p:cNvSpPr>
            <a:spLocks noGrp="1"/>
          </p:cNvSpPr>
          <p:nvPr>
            <p:ph idx="1"/>
          </p:nvPr>
        </p:nvSpPr>
        <p:spPr>
          <a:xfrm>
            <a:off x="762000" y="1036637"/>
            <a:ext cx="8229600" cy="5211763"/>
          </a:xfrm>
        </p:spPr>
        <p:txBody>
          <a:bodyPr/>
          <a:lstStyle/>
          <a:p>
            <a:pPr>
              <a:buNone/>
            </a:pPr>
            <a:r>
              <a:rPr lang="en-US" sz="2400" b="1" smtClean="0">
                <a:solidFill>
                  <a:schemeClr val="tx1"/>
                </a:solidFill>
                <a:latin typeface="+mn-lt"/>
                <a:ea typeface="+mn-ea"/>
                <a:cs typeface="+mn-cs"/>
              </a:rPr>
              <a:t>LO7.1</a:t>
            </a:r>
            <a:r>
              <a:rPr lang="en-US" sz="2400" smtClean="0">
                <a:solidFill>
                  <a:schemeClr val="tx1"/>
                </a:solidFill>
                <a:latin typeface="+mn-lt"/>
                <a:ea typeface="+mn-ea"/>
                <a:cs typeface="+mn-cs"/>
              </a:rPr>
              <a:t>  Explain the concept of "hash". Define concepts hash function and hash table and their application. </a:t>
            </a:r>
          </a:p>
          <a:p>
            <a:pPr>
              <a:buNone/>
            </a:pPr>
            <a:r>
              <a:rPr lang="en-US" sz="2400" b="1" smtClean="0">
                <a:solidFill>
                  <a:schemeClr val="tx1"/>
                </a:solidFill>
                <a:latin typeface="+mn-lt"/>
                <a:ea typeface="+mn-ea"/>
                <a:cs typeface="+mn-cs"/>
              </a:rPr>
              <a:t>LO7.2</a:t>
            </a:r>
            <a:r>
              <a:rPr lang="en-US" sz="2400" smtClean="0">
                <a:solidFill>
                  <a:schemeClr val="tx1"/>
                </a:solidFill>
                <a:latin typeface="+mn-lt"/>
                <a:ea typeface="+mn-ea"/>
                <a:cs typeface="+mn-cs"/>
              </a:rPr>
              <a:t>  Demonstrate the types  of  hash functions: Division, Folding,...</a:t>
            </a:r>
          </a:p>
          <a:p>
            <a:pPr>
              <a:buNone/>
            </a:pPr>
            <a:r>
              <a:rPr lang="en-US" sz="2400" b="1" smtClean="0">
                <a:solidFill>
                  <a:schemeClr val="tx1"/>
                </a:solidFill>
                <a:latin typeface="+mn-lt"/>
                <a:ea typeface="+mn-ea"/>
                <a:cs typeface="+mn-cs"/>
              </a:rPr>
              <a:t>LO7.2</a:t>
            </a:r>
            <a:r>
              <a:rPr lang="en-US" sz="2400" smtClean="0">
                <a:solidFill>
                  <a:schemeClr val="tx1"/>
                </a:solidFill>
                <a:latin typeface="+mn-lt"/>
                <a:ea typeface="+mn-ea"/>
                <a:cs typeface="+mn-cs"/>
              </a:rPr>
              <a:t>  Explain the collision and collision-handling.</a:t>
            </a:r>
          </a:p>
          <a:p>
            <a:pPr>
              <a:buNone/>
            </a:pPr>
            <a:r>
              <a:rPr lang="en-US" sz="2400" smtClean="0">
                <a:solidFill>
                  <a:schemeClr val="tx1"/>
                </a:solidFill>
                <a:latin typeface="+mn-lt"/>
                <a:ea typeface="+mn-ea"/>
                <a:cs typeface="+mn-cs"/>
              </a:rPr>
              <a:t>LO7.3  Explain the open addressing method for collision-resolution: linear and quadratic probing.</a:t>
            </a:r>
          </a:p>
          <a:p>
            <a:pPr>
              <a:buNone/>
            </a:pPr>
            <a:r>
              <a:rPr lang="en-US" sz="2400" b="1" smtClean="0">
                <a:solidFill>
                  <a:schemeClr val="tx1"/>
                </a:solidFill>
                <a:latin typeface="+mn-lt"/>
                <a:ea typeface="+mn-ea"/>
                <a:cs typeface="+mn-cs"/>
              </a:rPr>
              <a:t>LO7.4</a:t>
            </a:r>
            <a:r>
              <a:rPr lang="en-US" sz="2400" smtClean="0">
                <a:solidFill>
                  <a:schemeClr val="tx1"/>
                </a:solidFill>
                <a:latin typeface="+mn-lt"/>
                <a:ea typeface="+mn-ea"/>
                <a:cs typeface="+mn-cs"/>
              </a:rPr>
              <a:t>  Explain the chaining method for collision-resolution: separate chaining and Coalesced chaining.</a:t>
            </a:r>
          </a:p>
          <a:p>
            <a:pPr>
              <a:buNone/>
            </a:pPr>
            <a:r>
              <a:rPr lang="en-US" sz="2400" b="1" smtClean="0">
                <a:solidFill>
                  <a:schemeClr val="tx1"/>
                </a:solidFill>
                <a:latin typeface="+mn-lt"/>
                <a:ea typeface="+mn-ea"/>
                <a:cs typeface="+mn-cs"/>
              </a:rPr>
              <a:t>LO7.5</a:t>
            </a:r>
            <a:r>
              <a:rPr lang="en-US" sz="2400" smtClean="0">
                <a:solidFill>
                  <a:schemeClr val="tx1"/>
                </a:solidFill>
                <a:latin typeface="+mn-lt"/>
                <a:ea typeface="+mn-ea"/>
                <a:cs typeface="+mn-cs"/>
              </a:rPr>
              <a:t>  Define perfect hash function and extendible hashing.</a:t>
            </a:r>
            <a:br>
              <a:rPr lang="en-US" sz="2400" smtClean="0">
                <a:solidFill>
                  <a:schemeClr val="tx1"/>
                </a:solidFill>
                <a:latin typeface="+mn-lt"/>
                <a:ea typeface="+mn-ea"/>
                <a:cs typeface="+mn-cs"/>
              </a:rPr>
            </a:br>
            <a:endParaRPr lang="en-US" sz="240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58</a:t>
            </a:fld>
            <a:endParaRPr lang="en-US"/>
          </a:p>
        </p:txBody>
      </p:sp>
      <p:sp>
        <p:nvSpPr>
          <p:cNvPr id="5" name="TextBox 4"/>
          <p:cNvSpPr txBox="1"/>
          <p:nvPr/>
        </p:nvSpPr>
        <p:spPr>
          <a:xfrm>
            <a:off x="381000" y="10668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6" name="TextBox 5"/>
          <p:cNvSpPr txBox="1"/>
          <p:nvPr/>
        </p:nvSpPr>
        <p:spPr>
          <a:xfrm>
            <a:off x="381000" y="18682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7" name="TextBox 6"/>
          <p:cNvSpPr txBox="1"/>
          <p:nvPr/>
        </p:nvSpPr>
        <p:spPr>
          <a:xfrm>
            <a:off x="381000" y="26670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8" name="TextBox 7"/>
          <p:cNvSpPr txBox="1"/>
          <p:nvPr/>
        </p:nvSpPr>
        <p:spPr>
          <a:xfrm>
            <a:off x="381000" y="38862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9" name="TextBox 8"/>
          <p:cNvSpPr txBox="1"/>
          <p:nvPr/>
        </p:nvSpPr>
        <p:spPr>
          <a:xfrm>
            <a:off x="381000" y="46876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p>
            <a:r>
              <a:rPr lang="en-US" smtClean="0"/>
              <a:t> </a:t>
            </a:r>
            <a:fld id="{5E63CA80-1138-4B30-A4FE-207D577E5B40}" type="slidenum">
              <a:rPr lang="en-US" smtClean="0"/>
              <a:pPr/>
              <a:t>59</a:t>
            </a:fld>
            <a:endParaRPr lang="en-US" smtClean="0"/>
          </a:p>
        </p:txBody>
      </p:sp>
      <p:sp>
        <p:nvSpPr>
          <p:cNvPr id="81923" name="Rectangle 2"/>
          <p:cNvSpPr>
            <a:spLocks noGrp="1" noChangeArrowheads="1"/>
          </p:cNvSpPr>
          <p:nvPr>
            <p:ph type="title"/>
          </p:nvPr>
        </p:nvSpPr>
        <p:spPr/>
        <p:txBody>
          <a:bodyPr/>
          <a:lstStyle/>
          <a:p>
            <a:pPr eaLnBrk="1" hangingPunct="1"/>
            <a:r>
              <a:rPr lang="en-US" sz="4000" smtClean="0"/>
              <a:t>Summary</a:t>
            </a:r>
          </a:p>
        </p:txBody>
      </p:sp>
      <p:sp>
        <p:nvSpPr>
          <p:cNvPr id="81924" name="Rectangle 3"/>
          <p:cNvSpPr>
            <a:spLocks noGrp="1" noChangeArrowheads="1"/>
          </p:cNvSpPr>
          <p:nvPr>
            <p:ph type="body" idx="1"/>
          </p:nvPr>
        </p:nvSpPr>
        <p:spPr/>
        <p:txBody>
          <a:bodyPr/>
          <a:lstStyle/>
          <a:p>
            <a:pPr eaLnBrk="1" hangingPunct="1"/>
            <a:r>
              <a:rPr lang="en-US" smtClean="0"/>
              <a:t>Common hash functions include the division, folding, mid-square, extraction and radix </a:t>
            </a:r>
            <a:br>
              <a:rPr lang="en-US" smtClean="0"/>
            </a:br>
            <a:r>
              <a:rPr lang="en-US" smtClean="0"/>
              <a:t>transformation methods.</a:t>
            </a:r>
          </a:p>
          <a:p>
            <a:pPr eaLnBrk="1" hangingPunct="1"/>
            <a:r>
              <a:rPr lang="en-US" smtClean="0"/>
              <a:t>Collision resolution includes the open addressing, chaining, and bucket addressing methods.</a:t>
            </a:r>
          </a:p>
          <a:p>
            <a:pPr eaLnBrk="1" hangingPunct="1"/>
            <a:r>
              <a:rPr lang="en-US" smtClean="0"/>
              <a:t>Cichelli’s method is an</a:t>
            </a:r>
            <a:r>
              <a:rPr lang="en-US" b="1" smtClean="0"/>
              <a:t> </a:t>
            </a:r>
            <a:r>
              <a:rPr lang="en-US" smtClean="0"/>
              <a:t>algorithm to construct a minimal perfect hash function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Basic of Hashing …</a:t>
            </a:r>
            <a:endParaRPr lang="en-US" dirty="0"/>
          </a:p>
        </p:txBody>
      </p:sp>
      <p:sp>
        <p:nvSpPr>
          <p:cNvPr id="3" name="Content Placeholder 2"/>
          <p:cNvSpPr>
            <a:spLocks noGrp="1"/>
          </p:cNvSpPr>
          <p:nvPr>
            <p:ph idx="1"/>
          </p:nvPr>
        </p:nvSpPr>
        <p:spPr>
          <a:xfrm>
            <a:off x="457200" y="1066800"/>
            <a:ext cx="8382000" cy="4678363"/>
          </a:xfrm>
        </p:spPr>
        <p:txBody>
          <a:bodyPr/>
          <a:lstStyle/>
          <a:p>
            <a:r>
              <a:rPr lang="en-US" dirty="0" smtClean="0"/>
              <a:t>What is hashing? </a:t>
            </a:r>
            <a:r>
              <a:rPr lang="en-US" dirty="0" smtClean="0">
                <a:sym typeface="Wingdings" pitchFamily="2" charset="2"/>
              </a:rPr>
              <a:t> A process in which a large data set will be partitioned to some data subsets.</a:t>
            </a:r>
          </a:p>
          <a:p>
            <a:r>
              <a:rPr lang="en-US" dirty="0" smtClean="0">
                <a:sym typeface="Wingdings" pitchFamily="2" charset="2"/>
              </a:rPr>
              <a:t>What is the tool for hashing?  hash function</a:t>
            </a:r>
          </a:p>
          <a:p>
            <a:r>
              <a:rPr lang="en-US" dirty="0" smtClean="0">
                <a:sym typeface="Wingdings" pitchFamily="2" charset="2"/>
              </a:rPr>
              <a:t>What will hash function do?  This function is constructed by implementer which  accepts  input data ( whole initial data or a chunk of initial data or memory address of data) and an unique index is it’s output  index of a subset.</a:t>
            </a:r>
          </a:p>
          <a:p>
            <a:r>
              <a:rPr lang="en-US" dirty="0" smtClean="0">
                <a:sym typeface="Wingdings" pitchFamily="2" charset="2"/>
              </a:rPr>
              <a:t>Who will implement hash function?  Hashing implementer.</a:t>
            </a: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p>
            <a:r>
              <a:rPr lang="en-US" smtClean="0"/>
              <a:t> </a:t>
            </a:r>
            <a:fld id="{1D8DE3BD-9D7D-472A-AE86-6A59BDFAA31A}" type="slidenum">
              <a:rPr lang="en-US" smtClean="0"/>
              <a:pPr/>
              <a:t>60</a:t>
            </a:fld>
            <a:endParaRPr lang="en-US" smtClean="0"/>
          </a:p>
        </p:txBody>
      </p:sp>
      <p:sp>
        <p:nvSpPr>
          <p:cNvPr id="82947" name="Rectangle 2"/>
          <p:cNvSpPr>
            <a:spLocks noGrp="1" noChangeArrowheads="1"/>
          </p:cNvSpPr>
          <p:nvPr>
            <p:ph type="title"/>
          </p:nvPr>
        </p:nvSpPr>
        <p:spPr/>
        <p:txBody>
          <a:bodyPr/>
          <a:lstStyle/>
          <a:p>
            <a:pPr eaLnBrk="1" hangingPunct="1"/>
            <a:r>
              <a:rPr lang="en-US" sz="4000" smtClean="0"/>
              <a:t>Summary (continued)</a:t>
            </a:r>
          </a:p>
        </p:txBody>
      </p:sp>
      <p:sp>
        <p:nvSpPr>
          <p:cNvPr id="82948" name="Rectangle 3"/>
          <p:cNvSpPr>
            <a:spLocks noGrp="1" noChangeArrowheads="1"/>
          </p:cNvSpPr>
          <p:nvPr>
            <p:ph type="body" idx="1"/>
          </p:nvPr>
        </p:nvSpPr>
        <p:spPr/>
        <p:txBody>
          <a:bodyPr/>
          <a:lstStyle/>
          <a:p>
            <a:pPr eaLnBrk="1" hangingPunct="1"/>
            <a:r>
              <a:rPr lang="en-US" smtClean="0"/>
              <a:t>The FHCD algorithm searches for a minimal perfect hash function of the form (modulo </a:t>
            </a:r>
            <a:r>
              <a:rPr lang="en-US" i="1" smtClean="0"/>
              <a:t>TSize</a:t>
            </a:r>
            <a:r>
              <a:rPr lang="en-US" smtClean="0"/>
              <a:t>), where </a:t>
            </a:r>
            <a:r>
              <a:rPr lang="en-US" i="1" smtClean="0"/>
              <a:t>g </a:t>
            </a:r>
            <a:r>
              <a:rPr lang="en-US" smtClean="0"/>
              <a:t>is the function to be determined by the algorithm</a:t>
            </a:r>
          </a:p>
          <a:p>
            <a:pPr eaLnBrk="1" hangingPunct="1"/>
            <a:r>
              <a:rPr lang="en-US" smtClean="0"/>
              <a:t>In expandable hashing and dynamic hashing, a binary tree is used as an index of buckets</a:t>
            </a:r>
          </a:p>
          <a:p>
            <a:pPr eaLnBrk="1" hangingPunct="1"/>
            <a:r>
              <a:rPr lang="en-US" smtClean="0"/>
              <a:t>In extendible hashing, a directory of records is kept in a table</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p>
            <a:r>
              <a:rPr lang="en-US" smtClean="0"/>
              <a:t> </a:t>
            </a:r>
            <a:fld id="{EEB4BA1E-7012-4334-A068-CFC6D567F06D}" type="slidenum">
              <a:rPr lang="en-US" smtClean="0"/>
              <a:pPr/>
              <a:t>61</a:t>
            </a:fld>
            <a:endParaRPr lang="en-US" smtClean="0"/>
          </a:p>
        </p:txBody>
      </p:sp>
      <p:sp>
        <p:nvSpPr>
          <p:cNvPr id="83971" name="Rectangle 2"/>
          <p:cNvSpPr>
            <a:spLocks noGrp="1" noChangeArrowheads="1"/>
          </p:cNvSpPr>
          <p:nvPr>
            <p:ph type="title"/>
          </p:nvPr>
        </p:nvSpPr>
        <p:spPr/>
        <p:txBody>
          <a:bodyPr/>
          <a:lstStyle/>
          <a:p>
            <a:pPr eaLnBrk="1" hangingPunct="1"/>
            <a:r>
              <a:rPr lang="en-US" sz="4000" smtClean="0"/>
              <a:t>Summary (continued)</a:t>
            </a:r>
          </a:p>
        </p:txBody>
      </p:sp>
      <p:sp>
        <p:nvSpPr>
          <p:cNvPr id="83972" name="Rectangle 3"/>
          <p:cNvSpPr>
            <a:spLocks noGrp="1" noChangeArrowheads="1"/>
          </p:cNvSpPr>
          <p:nvPr>
            <p:ph type="body" idx="1"/>
          </p:nvPr>
        </p:nvSpPr>
        <p:spPr/>
        <p:txBody>
          <a:bodyPr/>
          <a:lstStyle/>
          <a:p>
            <a:pPr eaLnBrk="1" hangingPunct="1"/>
            <a:r>
              <a:rPr lang="en-US" smtClean="0"/>
              <a:t>A hash map is a collection of singly linked lists (buckets); that is, chaining is used as a collision resolution technique</a:t>
            </a:r>
          </a:p>
          <a:p>
            <a:pPr eaLnBrk="1" hangingPunct="1"/>
            <a:r>
              <a:rPr lang="en-US" smtClean="0">
                <a:latin typeface="Courier New" pitchFamily="49" charset="0"/>
              </a:rPr>
              <a:t>HashSet</a:t>
            </a:r>
            <a:r>
              <a:rPr lang="en-US" smtClean="0"/>
              <a:t> is another implementation of a set </a:t>
            </a:r>
            <a:br>
              <a:rPr lang="en-US" smtClean="0"/>
            </a:br>
            <a:r>
              <a:rPr lang="en-US" smtClean="0"/>
              <a:t>(an object that stores unique elements)</a:t>
            </a:r>
          </a:p>
          <a:p>
            <a:pPr eaLnBrk="1" hangingPunct="1"/>
            <a:r>
              <a:rPr lang="en-US" smtClean="0"/>
              <a:t>A </a:t>
            </a:r>
            <a:r>
              <a:rPr lang="en-US" smtClean="0">
                <a:latin typeface="Courier New" pitchFamily="49" charset="0"/>
              </a:rPr>
              <a:t>Hashtable</a:t>
            </a:r>
            <a:r>
              <a:rPr lang="en-US" smtClean="0"/>
              <a:t> is roughly equivalent to a </a:t>
            </a:r>
            <a:r>
              <a:rPr lang="en-US" smtClean="0">
                <a:latin typeface="Courier New" pitchFamily="49" charset="0"/>
              </a:rPr>
              <a:t>HashMap</a:t>
            </a:r>
            <a:r>
              <a:rPr lang="en-US" smtClean="0"/>
              <a:t> except that it is synchronized and does not permit null values with methods to operate on hash tables</a:t>
            </a:r>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Notices about using hash tables</a:t>
            </a:r>
          </a:p>
        </p:txBody>
      </p:sp>
      <p:sp>
        <p:nvSpPr>
          <p:cNvPr id="3" name="Content Placeholder 2"/>
          <p:cNvSpPr>
            <a:spLocks noGrp="1"/>
          </p:cNvSpPr>
          <p:nvPr>
            <p:ph idx="1"/>
          </p:nvPr>
        </p:nvSpPr>
        <p:spPr/>
        <p:txBody>
          <a:bodyPr/>
          <a:lstStyle/>
          <a:p>
            <a:pPr>
              <a:defRPr/>
            </a:pPr>
            <a:r>
              <a:rPr lang="en-US" smtClean="0"/>
              <a:t>When should hashtables be used:</a:t>
            </a:r>
          </a:p>
          <a:p>
            <a:pPr lvl="1">
              <a:defRPr/>
            </a:pPr>
            <a:r>
              <a:rPr lang="en-US" smtClean="0"/>
              <a:t>Elements in a group are different and insertion and search are main operations.</a:t>
            </a:r>
          </a:p>
          <a:p>
            <a:pPr>
              <a:defRPr/>
            </a:pPr>
            <a:r>
              <a:rPr lang="en-US" smtClean="0"/>
              <a:t>What are things to be concerned before a hashtable is implemented?</a:t>
            </a:r>
          </a:p>
          <a:p>
            <a:pPr lvl="1">
              <a:defRPr/>
            </a:pPr>
            <a:r>
              <a:rPr lang="en-US" smtClean="0"/>
              <a:t>Choose a key for each element: number/string?</a:t>
            </a:r>
          </a:p>
          <a:p>
            <a:pPr lvl="1">
              <a:defRPr/>
            </a:pPr>
            <a:r>
              <a:rPr lang="en-US" smtClean="0"/>
              <a:t>Choose a hash function</a:t>
            </a:r>
          </a:p>
          <a:p>
            <a:pPr lvl="1">
              <a:defRPr/>
            </a:pPr>
            <a:r>
              <a:rPr lang="en-US" smtClean="0"/>
              <a:t>Choose a collision resolution</a:t>
            </a:r>
          </a:p>
          <a:p>
            <a:pPr marL="457200" lvl="1" indent="0">
              <a:buFontTx/>
              <a:buNone/>
              <a:defRPr/>
            </a:pPr>
            <a:r>
              <a:rPr lang="en-US" smtClean="0"/>
              <a:t>because these things will affect on algorithms that will be selected in our hashtable.</a:t>
            </a:r>
          </a:p>
          <a:p>
            <a:pPr lvl="1">
              <a:buFontTx/>
              <a:buNone/>
              <a:defRPr/>
            </a:pPr>
            <a:endParaRPr lang="en-US" smtClean="0"/>
          </a:p>
          <a:p>
            <a:pPr>
              <a:defRPr/>
            </a:pPr>
            <a:endParaRPr lang="en-US" smtClean="0"/>
          </a:p>
          <a:p>
            <a:pPr>
              <a:defRPr/>
            </a:pPr>
            <a:endParaRPr lang="en-US"/>
          </a:p>
        </p:txBody>
      </p:sp>
      <p:sp>
        <p:nvSpPr>
          <p:cNvPr id="84996" name="Slide Number Placeholder 3"/>
          <p:cNvSpPr>
            <a:spLocks noGrp="1"/>
          </p:cNvSpPr>
          <p:nvPr>
            <p:ph type="sldNum" sz="quarter" idx="10"/>
          </p:nvPr>
        </p:nvSpPr>
        <p:spPr>
          <a:noFill/>
        </p:spPr>
        <p:txBody>
          <a:bodyPr/>
          <a:lstStyle/>
          <a:p>
            <a:r>
              <a:rPr lang="en-US" smtClean="0"/>
              <a:t> </a:t>
            </a:r>
            <a:fld id="{ECD81657-F888-4E08-BDF6-A81140F3E459}"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810124" y="787852"/>
            <a:ext cx="4029076" cy="584154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63</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81000" y="3962400"/>
            <a:ext cx="3838575" cy="1438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1143000" y="1066800"/>
            <a:ext cx="2200275" cy="2238375"/>
          </a:xfrm>
          <a:prstGeom prst="rect">
            <a:avLst/>
          </a:prstGeom>
          <a:noFill/>
          <a:ln w="9525">
            <a:noFill/>
            <a:miter lim="800000"/>
            <a:headEnd/>
            <a:tailEnd/>
          </a:ln>
          <a:effectLst/>
        </p:spPr>
      </p:pic>
      <p:cxnSp>
        <p:nvCxnSpPr>
          <p:cNvPr id="10" name="Straight Arrow Connector 9"/>
          <p:cNvCxnSpPr/>
          <p:nvPr/>
        </p:nvCxnSpPr>
        <p:spPr>
          <a:xfrm rot="5400000" flipH="1" flipV="1">
            <a:off x="838200" y="3429000"/>
            <a:ext cx="1066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64</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990600" y="816112"/>
            <a:ext cx="7162800" cy="56113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65</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423863" y="1752600"/>
            <a:ext cx="829627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66</a:t>
            </a:fld>
            <a:endParaRPr lang="en-US"/>
          </a:p>
        </p:txBody>
      </p:sp>
      <p:pic>
        <p:nvPicPr>
          <p:cNvPr id="5" name="Picture 5"/>
          <p:cNvPicPr>
            <a:picLocks noChangeAspect="1" noChangeArrowheads="1"/>
          </p:cNvPicPr>
          <p:nvPr/>
        </p:nvPicPr>
        <p:blipFill>
          <a:blip r:embed="rId2" cstate="print"/>
          <a:srcRect/>
          <a:stretch>
            <a:fillRect/>
          </a:stretch>
        </p:blipFill>
        <p:spPr bwMode="auto">
          <a:xfrm>
            <a:off x="1066800" y="914400"/>
            <a:ext cx="2200275" cy="2238375"/>
          </a:xfrm>
          <a:prstGeom prst="rect">
            <a:avLst/>
          </a:prstGeom>
          <a:noFill/>
          <a:ln w="9525">
            <a:noFill/>
            <a:miter lim="800000"/>
            <a:headEnd/>
            <a:tailEnd/>
          </a:ln>
          <a:effectLst/>
        </p:spPr>
      </p:pic>
      <p:cxnSp>
        <p:nvCxnSpPr>
          <p:cNvPr id="6" name="Straight Arrow Connector 5"/>
          <p:cNvCxnSpPr/>
          <p:nvPr/>
        </p:nvCxnSpPr>
        <p:spPr>
          <a:xfrm rot="10800000">
            <a:off x="2209800" y="3048000"/>
            <a:ext cx="30480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4000" y="990600"/>
            <a:ext cx="2667000" cy="4778231"/>
          </a:xfrm>
          <a:prstGeom prst="rect">
            <a:avLst/>
          </a:prstGeom>
          <a:noFill/>
          <a:ln>
            <a:solidFill>
              <a:srgbClr val="0000CC"/>
            </a:solidFill>
          </a:ln>
        </p:spPr>
        <p:txBody>
          <a:bodyPr wrap="square" rtlCol="0">
            <a:spAutoFit/>
          </a:bodyPr>
          <a:lstStyle/>
          <a:p>
            <a:r>
              <a:rPr lang="vi-VN" sz="1050" dirty="0" smtClean="0"/>
              <a:t>SE140606,NGUYỄN TRỌNG HẢI,7</a:t>
            </a:r>
          </a:p>
          <a:p>
            <a:r>
              <a:rPr lang="vi-VN" sz="1050" dirty="0" smtClean="0"/>
              <a:t>SE141127,VÕ TRỌNG ĐẠT,4</a:t>
            </a:r>
          </a:p>
          <a:p>
            <a:r>
              <a:rPr lang="vi-VN" sz="1050" dirty="0" smtClean="0"/>
              <a:t>SE140913,TRẦN MINH HIẾU,7</a:t>
            </a:r>
          </a:p>
          <a:p>
            <a:r>
              <a:rPr lang="vi-VN" sz="1050" dirty="0" smtClean="0"/>
              <a:t>SE62440,ĐOÀN LƯƠNG PHÚ,6</a:t>
            </a:r>
          </a:p>
          <a:p>
            <a:r>
              <a:rPr lang="vi-VN" sz="1050" dirty="0" smtClean="0"/>
              <a:t>SE141153,THÁI ĐỨC THẢO,5</a:t>
            </a:r>
          </a:p>
          <a:p>
            <a:r>
              <a:rPr lang="vi-VN" sz="1050" dirty="0" smtClean="0"/>
              <a:t>SE140244,PHẠM NHẬT TÂN,8</a:t>
            </a:r>
          </a:p>
          <a:p>
            <a:r>
              <a:rPr lang="vi-VN" sz="1050" dirty="0" smtClean="0"/>
              <a:t>SE140861,PHẠM ĐĂNG HẢI,5</a:t>
            </a:r>
          </a:p>
          <a:p>
            <a:r>
              <a:rPr lang="vi-VN" sz="1050" dirty="0" smtClean="0"/>
              <a:t>SE140929,NGUYỄN LÊ ANH LONG,9</a:t>
            </a:r>
          </a:p>
          <a:p>
            <a:r>
              <a:rPr lang="vi-VN" sz="1050" dirty="0" smtClean="0"/>
              <a:t>SE140755,LÊ ANH DUY,8</a:t>
            </a:r>
          </a:p>
          <a:p>
            <a:r>
              <a:rPr lang="vi-VN" sz="1050" dirty="0" smtClean="0"/>
              <a:t>SE140618,LÝ GIA HUY,8</a:t>
            </a:r>
          </a:p>
          <a:p>
            <a:r>
              <a:rPr lang="vi-VN" sz="1050" dirty="0" smtClean="0"/>
              <a:t>SE63394,VŨ VĂN KHẢI,9</a:t>
            </a:r>
          </a:p>
          <a:p>
            <a:r>
              <a:rPr lang="vi-VN" sz="1050" dirty="0" smtClean="0"/>
              <a:t>SE63391,BÙI LÊ QUỐC THẮNG,4</a:t>
            </a:r>
          </a:p>
          <a:p>
            <a:r>
              <a:rPr lang="vi-VN" sz="1050" dirty="0" smtClean="0"/>
              <a:t>SE140367,CAO DUY QUANG,9</a:t>
            </a:r>
          </a:p>
          <a:p>
            <a:r>
              <a:rPr lang="vi-VN" sz="1050" dirty="0" smtClean="0"/>
              <a:t>SE140130,TRẦN VĂN TÂM,4</a:t>
            </a:r>
          </a:p>
          <a:p>
            <a:r>
              <a:rPr lang="vi-VN" sz="1050" dirty="0" smtClean="0"/>
              <a:t>SE140923,NGUYỄN VĂN TÂN,5</a:t>
            </a:r>
          </a:p>
          <a:p>
            <a:r>
              <a:rPr lang="vi-VN" sz="1050" dirty="0" smtClean="0"/>
              <a:t>SE130182,DIỆP MINH THÔNG,6</a:t>
            </a:r>
          </a:p>
          <a:p>
            <a:r>
              <a:rPr lang="vi-VN" sz="1050" dirty="0" smtClean="0"/>
              <a:t>SE140877,NGUYỄN HỒNG SƠN,6</a:t>
            </a:r>
          </a:p>
          <a:p>
            <a:r>
              <a:rPr lang="vi-VN" sz="1050" dirty="0" smtClean="0"/>
              <a:t>SE140813,NGUYỄN ĐĂNG HUY,6</a:t>
            </a:r>
          </a:p>
          <a:p>
            <a:r>
              <a:rPr lang="vi-VN" sz="1050" dirty="0" smtClean="0"/>
              <a:t>SE140503,LÊ VĨNH HƯNG,3</a:t>
            </a:r>
          </a:p>
          <a:p>
            <a:r>
              <a:rPr lang="vi-VN" sz="1050" dirty="0" smtClean="0"/>
              <a:t>SE140874,LÊ HỮU HIẾU,6</a:t>
            </a:r>
          </a:p>
          <a:p>
            <a:r>
              <a:rPr lang="vi-VN" sz="1050" dirty="0" smtClean="0"/>
              <a:t>SE141086,NGUYỄN MẠNH LỰC,9</a:t>
            </a:r>
          </a:p>
          <a:p>
            <a:r>
              <a:rPr lang="vi-VN" sz="1050" dirty="0" smtClean="0"/>
              <a:t>SE140873,TÔN THẤT BẢO,4</a:t>
            </a:r>
          </a:p>
          <a:p>
            <a:r>
              <a:rPr lang="vi-VN" sz="1050" dirty="0" smtClean="0"/>
              <a:t>SE140067,NGUYỄN TRẦN HOÀNG LONG,5</a:t>
            </a:r>
          </a:p>
          <a:p>
            <a:r>
              <a:rPr lang="vi-VN" sz="1050" dirty="0" smtClean="0"/>
              <a:t>SE140855,TRẦN HOÀNG HẢI DUY,5</a:t>
            </a:r>
          </a:p>
          <a:p>
            <a:r>
              <a:rPr lang="vi-VN" sz="1050" dirty="0" smtClean="0"/>
              <a:t>SE140885,CAO HOÀNG QUY,7</a:t>
            </a:r>
          </a:p>
          <a:p>
            <a:r>
              <a:rPr lang="vi-VN" sz="1050" dirty="0" smtClean="0"/>
              <a:t>SE140203,HÀ GIA PHƯỚC,3</a:t>
            </a:r>
          </a:p>
          <a:p>
            <a:r>
              <a:rPr lang="vi-VN" sz="1050" dirty="0" smtClean="0"/>
              <a:t>SE130610,THÁI TIẾN ĐẠT,7</a:t>
            </a:r>
          </a:p>
          <a:p>
            <a:r>
              <a:rPr lang="vi-VN" sz="1050" dirty="0" smtClean="0"/>
              <a:t>SE151525,TẠ MINH TIẾN,3</a:t>
            </a:r>
            <a:endParaRPr lang="en-US" sz="1050" dirty="0"/>
          </a:p>
        </p:txBody>
      </p:sp>
      <p:pic>
        <p:nvPicPr>
          <p:cNvPr id="4098" name="Picture 2"/>
          <p:cNvPicPr>
            <a:picLocks noChangeAspect="1" noChangeArrowheads="1"/>
          </p:cNvPicPr>
          <p:nvPr/>
        </p:nvPicPr>
        <p:blipFill>
          <a:blip r:embed="rId3" cstate="print"/>
          <a:srcRect/>
          <a:stretch>
            <a:fillRect/>
          </a:stretch>
        </p:blipFill>
        <p:spPr bwMode="auto">
          <a:xfrm>
            <a:off x="990600" y="3352800"/>
            <a:ext cx="2505075" cy="2971800"/>
          </a:xfrm>
          <a:prstGeom prst="rect">
            <a:avLst/>
          </a:prstGeom>
          <a:noFill/>
          <a:ln w="9525">
            <a:noFill/>
            <a:miter lim="800000"/>
            <a:headEnd/>
            <a:tailEnd/>
          </a:ln>
          <a:effectLst/>
        </p:spPr>
      </p:pic>
      <p:sp>
        <p:nvSpPr>
          <p:cNvPr id="8" name="TextBox 7"/>
          <p:cNvSpPr txBox="1"/>
          <p:nvPr/>
        </p:nvSpPr>
        <p:spPr>
          <a:xfrm>
            <a:off x="4495800" y="5867400"/>
            <a:ext cx="4114800" cy="923330"/>
          </a:xfrm>
          <a:prstGeom prst="rect">
            <a:avLst/>
          </a:prstGeom>
          <a:noFill/>
        </p:spPr>
        <p:txBody>
          <a:bodyPr wrap="square" rtlCol="0">
            <a:spAutoFit/>
          </a:bodyPr>
          <a:lstStyle/>
          <a:p>
            <a:r>
              <a:rPr lang="en-US" b="1" dirty="0" smtClean="0">
                <a:solidFill>
                  <a:srgbClr val="0000CC"/>
                </a:solidFill>
              </a:rPr>
              <a:t>Use Notepad++ or </a:t>
            </a:r>
            <a:r>
              <a:rPr lang="en-US" b="1" dirty="0" err="1" smtClean="0">
                <a:solidFill>
                  <a:srgbClr val="0000CC"/>
                </a:solidFill>
              </a:rPr>
              <a:t>Wordpad</a:t>
            </a:r>
            <a:r>
              <a:rPr lang="en-US" b="1" dirty="0" smtClean="0">
                <a:solidFill>
                  <a:srgbClr val="0000CC"/>
                </a:solidFill>
              </a:rPr>
              <a:t> or </a:t>
            </a:r>
            <a:r>
              <a:rPr lang="en-US" b="1" dirty="0" err="1" smtClean="0">
                <a:solidFill>
                  <a:srgbClr val="0000CC"/>
                </a:solidFill>
              </a:rPr>
              <a:t>Netbean</a:t>
            </a:r>
            <a:r>
              <a:rPr lang="en-US" b="1" dirty="0" smtClean="0">
                <a:solidFill>
                  <a:srgbClr val="0000CC"/>
                </a:solidFill>
              </a:rPr>
              <a:t> editor to edit Unicode text.</a:t>
            </a:r>
          </a:p>
          <a:p>
            <a:r>
              <a:rPr lang="en-US" b="1" u="sng" dirty="0" smtClean="0">
                <a:solidFill>
                  <a:srgbClr val="0000CC"/>
                </a:solidFill>
                <a:sym typeface="Wingdings" pitchFamily="2" charset="2"/>
              </a:rPr>
              <a:t> Do not use Notepad</a:t>
            </a:r>
            <a:endParaRPr lang="en-US" b="1" u="sng" dirty="0">
              <a:solidFill>
                <a:srgbClr val="0000CC"/>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67</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1752600"/>
            <a:ext cx="7258050"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68</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857250" y="1028700"/>
            <a:ext cx="7429500" cy="4800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69</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76213" y="1033463"/>
            <a:ext cx="8791575" cy="47910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Basic of Hashing …</a:t>
            </a:r>
            <a:endParaRPr lang="en-US"/>
          </a:p>
        </p:txBody>
      </p:sp>
      <p:sp>
        <p:nvSpPr>
          <p:cNvPr id="3" name="Content Placeholder 2"/>
          <p:cNvSpPr>
            <a:spLocks noGrp="1"/>
          </p:cNvSpPr>
          <p:nvPr>
            <p:ph idx="1"/>
          </p:nvPr>
        </p:nvSpPr>
        <p:spPr>
          <a:xfrm>
            <a:off x="609600" y="762000"/>
            <a:ext cx="8229600" cy="457200"/>
          </a:xfrm>
        </p:spPr>
        <p:txBody>
          <a:bodyPr/>
          <a:lstStyle/>
          <a:p>
            <a:pPr marL="285750" lvl="1">
              <a:buNone/>
            </a:pPr>
            <a:r>
              <a:rPr lang="en-US" b="1" dirty="0" smtClean="0">
                <a:sym typeface="Wingdings" pitchFamily="2" charset="2"/>
              </a:rPr>
              <a:t>Array </a:t>
            </a:r>
            <a:r>
              <a:rPr lang="en-US" b="1" dirty="0" err="1" smtClean="0">
                <a:sym typeface="Wingdings" pitchFamily="2" charset="2"/>
              </a:rPr>
              <a:t>vs</a:t>
            </a:r>
            <a:r>
              <a:rPr lang="en-US" b="1" dirty="0" smtClean="0">
                <a:sym typeface="Wingdings" pitchFamily="2" charset="2"/>
              </a:rPr>
              <a:t> Hash table:</a:t>
            </a:r>
          </a:p>
          <a:p>
            <a:pPr lvl="1">
              <a:buNone/>
            </a:pPr>
            <a:r>
              <a:rPr lang="en-US" b="1" dirty="0" smtClean="0">
                <a:sym typeface="Wingdings" pitchFamily="2" charset="2"/>
              </a:rPr>
              <a:t>Similarities</a:t>
            </a:r>
            <a:r>
              <a:rPr lang="en-US" dirty="0" smtClean="0">
                <a:sym typeface="Wingdings" pitchFamily="2" charset="2"/>
              </a:rPr>
              <a:t>:</a:t>
            </a:r>
          </a:p>
          <a:p>
            <a:pPr lvl="2"/>
            <a:r>
              <a:rPr lang="en-US" dirty="0" smtClean="0">
                <a:sym typeface="Wingdings" pitchFamily="2" charset="2"/>
              </a:rPr>
              <a:t>Contiguous memory blocks</a:t>
            </a:r>
            <a:endParaRPr lang="en-US" b="1" dirty="0" smtClean="0">
              <a:sym typeface="Wingdings" pitchFamily="2" charset="2"/>
            </a:endParaRPr>
          </a:p>
          <a:p>
            <a:pPr lvl="1">
              <a:buNone/>
            </a:pPr>
            <a:r>
              <a:rPr lang="en-US" b="1" dirty="0" smtClean="0">
                <a:sym typeface="Wingdings" pitchFamily="2" charset="2"/>
              </a:rPr>
              <a:t>Differences: </a:t>
            </a:r>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a:t>
            </a:fld>
            <a:endParaRPr lang="en-US"/>
          </a:p>
        </p:txBody>
      </p:sp>
      <p:graphicFrame>
        <p:nvGraphicFramePr>
          <p:cNvPr id="6" name="Table 5"/>
          <p:cNvGraphicFramePr>
            <a:graphicFrameLocks noGrp="1"/>
          </p:cNvGraphicFramePr>
          <p:nvPr/>
        </p:nvGraphicFramePr>
        <p:xfrm>
          <a:off x="218911" y="2667001"/>
          <a:ext cx="8772689" cy="3256048"/>
        </p:xfrm>
        <a:graphic>
          <a:graphicData uri="http://schemas.openxmlformats.org/drawingml/2006/table">
            <a:tbl>
              <a:tblPr firstRow="1" bandRow="1">
                <a:tableStyleId>{5C22544A-7EE6-4342-B048-85BDC9FD1C3A}</a:tableStyleId>
              </a:tblPr>
              <a:tblGrid>
                <a:gridCol w="2371889"/>
                <a:gridCol w="2362200"/>
                <a:gridCol w="4038600"/>
              </a:tblGrid>
              <a:tr h="252668">
                <a:tc>
                  <a:txBody>
                    <a:bodyPr/>
                    <a:lstStyle/>
                    <a:p>
                      <a:r>
                        <a:rPr lang="en-US" sz="2000" dirty="0" smtClean="0">
                          <a:solidFill>
                            <a:srgbClr val="0000CC"/>
                          </a:solidFill>
                        </a:rPr>
                        <a:t>Property</a:t>
                      </a:r>
                      <a:endParaRPr lang="en-US" sz="2000" dirty="0">
                        <a:solidFill>
                          <a:srgbClr val="0000CC"/>
                        </a:solidFill>
                      </a:endParaRPr>
                    </a:p>
                  </a:txBody>
                  <a:tcPr marL="102206" marR="102206" marT="51103" marB="51103">
                    <a:solidFill>
                      <a:schemeClr val="accent5"/>
                    </a:solidFill>
                  </a:tcPr>
                </a:tc>
                <a:tc>
                  <a:txBody>
                    <a:bodyPr/>
                    <a:lstStyle/>
                    <a:p>
                      <a:r>
                        <a:rPr lang="en-US" sz="2000" dirty="0" smtClean="0">
                          <a:solidFill>
                            <a:srgbClr val="0000CC"/>
                          </a:solidFill>
                        </a:rPr>
                        <a:t>Array</a:t>
                      </a:r>
                      <a:endParaRPr lang="en-US" sz="2000" dirty="0">
                        <a:solidFill>
                          <a:srgbClr val="0000CC"/>
                        </a:solidFill>
                      </a:endParaRPr>
                    </a:p>
                  </a:txBody>
                  <a:tcPr marL="102206" marR="102206" marT="51103" marB="51103">
                    <a:solidFill>
                      <a:schemeClr val="accent5"/>
                    </a:solidFill>
                  </a:tcPr>
                </a:tc>
                <a:tc>
                  <a:txBody>
                    <a:bodyPr/>
                    <a:lstStyle/>
                    <a:p>
                      <a:r>
                        <a:rPr lang="en-US" sz="2000" dirty="0" smtClean="0">
                          <a:solidFill>
                            <a:srgbClr val="0000CC"/>
                          </a:solidFill>
                        </a:rPr>
                        <a:t>Hash table</a:t>
                      </a:r>
                      <a:endParaRPr lang="en-US" sz="2000" dirty="0">
                        <a:solidFill>
                          <a:srgbClr val="0000CC"/>
                        </a:solidFill>
                      </a:endParaRPr>
                    </a:p>
                  </a:txBody>
                  <a:tcPr marL="102206" marR="102206" marT="51103" marB="51103">
                    <a:solidFill>
                      <a:schemeClr val="accent5"/>
                    </a:solidFill>
                  </a:tcPr>
                </a:tc>
              </a:tr>
              <a:tr h="252668">
                <a:tc>
                  <a:txBody>
                    <a:bodyPr/>
                    <a:lstStyle/>
                    <a:p>
                      <a:r>
                        <a:rPr lang="en-US" sz="2000" dirty="0" smtClean="0"/>
                        <a:t>Index</a:t>
                      </a:r>
                      <a:endParaRPr lang="en-US" sz="2000" dirty="0"/>
                    </a:p>
                  </a:txBody>
                  <a:tcPr marL="102206" marR="102206" marT="51103" marB="51103"/>
                </a:tc>
                <a:tc>
                  <a:txBody>
                    <a:bodyPr/>
                    <a:lstStyle/>
                    <a:p>
                      <a:r>
                        <a:rPr lang="en-US" sz="2000" dirty="0" smtClean="0"/>
                        <a:t>Direct a[</a:t>
                      </a:r>
                      <a:r>
                        <a:rPr lang="en-US" sz="2000" dirty="0" err="1" smtClean="0"/>
                        <a:t>i</a:t>
                      </a:r>
                      <a:r>
                        <a:rPr lang="en-US" sz="2000" dirty="0" smtClean="0"/>
                        <a:t>]</a:t>
                      </a:r>
                      <a:endParaRPr lang="en-US" sz="2000" dirty="0"/>
                    </a:p>
                  </a:txBody>
                  <a:tcPr marL="102206" marR="102206" marT="51103" marB="51103"/>
                </a:tc>
                <a:tc>
                  <a:txBody>
                    <a:bodyPr/>
                    <a:lstStyle/>
                    <a:p>
                      <a:r>
                        <a:rPr lang="en-US" sz="2000" dirty="0" smtClean="0"/>
                        <a:t>Output of hash</a:t>
                      </a:r>
                      <a:r>
                        <a:rPr lang="en-US" sz="2000" baseline="0" dirty="0" smtClean="0"/>
                        <a:t> function</a:t>
                      </a:r>
                      <a:endParaRPr lang="en-US" sz="2000" dirty="0"/>
                    </a:p>
                  </a:txBody>
                  <a:tcPr marL="102206" marR="102206" marT="51103" marB="51103"/>
                </a:tc>
              </a:tr>
              <a:tr h="252668">
                <a:tc>
                  <a:txBody>
                    <a:bodyPr/>
                    <a:lstStyle/>
                    <a:p>
                      <a:r>
                        <a:rPr lang="en-US" sz="2000" dirty="0" smtClean="0"/>
                        <a:t>Storing</a:t>
                      </a:r>
                      <a:r>
                        <a:rPr lang="en-US" sz="2000" baseline="0" dirty="0" smtClean="0"/>
                        <a:t> position</a:t>
                      </a:r>
                      <a:endParaRPr lang="en-US" sz="2000" dirty="0"/>
                    </a:p>
                  </a:txBody>
                  <a:tcPr marL="102206" marR="102206" marT="51103" marB="51103"/>
                </a:tc>
                <a:tc>
                  <a:txBody>
                    <a:bodyPr/>
                    <a:lstStyle/>
                    <a:p>
                      <a:r>
                        <a:rPr lang="en-US" sz="2000" dirty="0" smtClean="0"/>
                        <a:t>contiguous</a:t>
                      </a:r>
                      <a:endParaRPr lang="en-US" sz="2000" dirty="0"/>
                    </a:p>
                  </a:txBody>
                  <a:tcPr marL="102206" marR="102206" marT="51103" marB="51103"/>
                </a:tc>
                <a:tc>
                  <a:txBody>
                    <a:bodyPr/>
                    <a:lstStyle/>
                    <a:p>
                      <a:r>
                        <a:rPr lang="en-US" sz="2000" dirty="0" smtClean="0"/>
                        <a:t>May not be contiguous</a:t>
                      </a:r>
                      <a:endParaRPr lang="en-US" sz="2000" dirty="0"/>
                    </a:p>
                  </a:txBody>
                  <a:tcPr marL="102206" marR="102206" marT="51103" marB="51103"/>
                </a:tc>
              </a:tr>
              <a:tr h="364922">
                <a:tc>
                  <a:txBody>
                    <a:bodyPr/>
                    <a:lstStyle/>
                    <a:p>
                      <a:r>
                        <a:rPr lang="en-US" sz="2000" dirty="0" smtClean="0"/>
                        <a:t>Content of an item</a:t>
                      </a:r>
                      <a:endParaRPr lang="en-US" sz="2000" dirty="0"/>
                    </a:p>
                  </a:txBody>
                  <a:tcPr marL="102206" marR="102206" marT="51103" marB="51103"/>
                </a:tc>
                <a:tc>
                  <a:txBody>
                    <a:bodyPr/>
                    <a:lstStyle/>
                    <a:p>
                      <a:r>
                        <a:rPr lang="en-US" sz="2000" dirty="0" smtClean="0"/>
                        <a:t>Data object only</a:t>
                      </a:r>
                      <a:endParaRPr lang="en-US" sz="2000" dirty="0"/>
                    </a:p>
                  </a:txBody>
                  <a:tcPr marL="102206" marR="102206" marT="51103" marB="51103"/>
                </a:tc>
                <a:tc>
                  <a:txBody>
                    <a:bodyPr/>
                    <a:lstStyle/>
                    <a:p>
                      <a:r>
                        <a:rPr lang="en-US" sz="2000" dirty="0" smtClean="0"/>
                        <a:t>Data object </a:t>
                      </a:r>
                      <a:r>
                        <a:rPr lang="en-US" sz="2000" baseline="0" dirty="0" smtClean="0"/>
                        <a:t> +</a:t>
                      </a:r>
                      <a:r>
                        <a:rPr lang="en-US" sz="2000" dirty="0" smtClean="0"/>
                        <a:t> extra information</a:t>
                      </a:r>
                      <a:endParaRPr lang="en-US" sz="2000" dirty="0"/>
                    </a:p>
                  </a:txBody>
                  <a:tcPr marL="102206" marR="102206" marT="51103" marB="51103"/>
                </a:tc>
              </a:tr>
              <a:tr h="252668">
                <a:tc>
                  <a:txBody>
                    <a:bodyPr/>
                    <a:lstStyle/>
                    <a:p>
                      <a:r>
                        <a:rPr lang="en-US" sz="2000" dirty="0" smtClean="0"/>
                        <a:t>Memory</a:t>
                      </a:r>
                      <a:r>
                        <a:rPr lang="en-US" sz="2000" baseline="0" dirty="0" smtClean="0"/>
                        <a:t> </a:t>
                      </a:r>
                      <a:r>
                        <a:rPr lang="en-US" sz="2000" dirty="0" smtClean="0"/>
                        <a:t>efficiency</a:t>
                      </a:r>
                      <a:endParaRPr lang="en-US" sz="2000" dirty="0"/>
                    </a:p>
                  </a:txBody>
                  <a:tcPr marL="102206" marR="102206" marT="51103" marB="51103"/>
                </a:tc>
                <a:tc>
                  <a:txBody>
                    <a:bodyPr/>
                    <a:lstStyle/>
                    <a:p>
                      <a:r>
                        <a:rPr lang="en-US" sz="2000" dirty="0" smtClean="0"/>
                        <a:t>The best</a:t>
                      </a:r>
                      <a:endParaRPr lang="en-US" sz="2000" dirty="0"/>
                    </a:p>
                  </a:txBody>
                  <a:tcPr marL="102206" marR="102206" marT="51103" marB="51103"/>
                </a:tc>
                <a:tc>
                  <a:txBody>
                    <a:bodyPr/>
                    <a:lstStyle/>
                    <a:p>
                      <a:r>
                        <a:rPr lang="en-US" sz="2000" dirty="0" smtClean="0"/>
                        <a:t>Extra</a:t>
                      </a:r>
                      <a:r>
                        <a:rPr lang="en-US" sz="2000" baseline="0" dirty="0" smtClean="0"/>
                        <a:t> memory is it’s cost</a:t>
                      </a:r>
                      <a:endParaRPr lang="en-US" sz="2000" dirty="0"/>
                    </a:p>
                  </a:txBody>
                  <a:tcPr marL="102206" marR="102206" marT="51103" marB="51103"/>
                </a:tc>
              </a:tr>
              <a:tr h="252668">
                <a:tc>
                  <a:txBody>
                    <a:bodyPr/>
                    <a:lstStyle/>
                    <a:p>
                      <a:r>
                        <a:rPr lang="en-US" sz="2000" dirty="0" smtClean="0"/>
                        <a:t>Add operation</a:t>
                      </a:r>
                      <a:endParaRPr lang="en-US" sz="2000" dirty="0"/>
                    </a:p>
                  </a:txBody>
                  <a:tcPr marL="102206" marR="102206" marT="51103" marB="51103"/>
                </a:tc>
                <a:tc>
                  <a:txBody>
                    <a:bodyPr/>
                    <a:lstStyle/>
                    <a:p>
                      <a:r>
                        <a:rPr lang="en-US" sz="2000" dirty="0" smtClean="0"/>
                        <a:t>O(n)</a:t>
                      </a:r>
                      <a:endParaRPr lang="en-US" sz="2000" dirty="0"/>
                    </a:p>
                  </a:txBody>
                  <a:tcPr marL="102206" marR="102206" marT="51103" marB="5110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O(1) + a little</a:t>
                      </a:r>
                    </a:p>
                  </a:txBody>
                  <a:tcPr marL="102206" marR="102206" marT="51103" marB="51103"/>
                </a:tc>
              </a:tr>
              <a:tr h="252668">
                <a:tc>
                  <a:txBody>
                    <a:bodyPr/>
                    <a:lstStyle/>
                    <a:p>
                      <a:r>
                        <a:rPr lang="en-US" sz="2000" dirty="0" smtClean="0"/>
                        <a:t>Search</a:t>
                      </a:r>
                      <a:r>
                        <a:rPr lang="en-US" sz="2000" baseline="0" dirty="0" smtClean="0"/>
                        <a:t> operation</a:t>
                      </a:r>
                      <a:endParaRPr lang="en-US" sz="2000" dirty="0"/>
                    </a:p>
                  </a:txBody>
                  <a:tcPr marL="102206" marR="102206" marT="51103" marB="51103"/>
                </a:tc>
                <a:tc>
                  <a:txBody>
                    <a:bodyPr/>
                    <a:lstStyle/>
                    <a:p>
                      <a:r>
                        <a:rPr lang="en-US" sz="2000" dirty="0" smtClean="0"/>
                        <a:t>O(n)</a:t>
                      </a:r>
                      <a:endParaRPr lang="en-US" sz="2000" dirty="0"/>
                    </a:p>
                  </a:txBody>
                  <a:tcPr marL="102206" marR="102206" marT="51103" marB="51103"/>
                </a:tc>
                <a:tc>
                  <a:txBody>
                    <a:bodyPr/>
                    <a:lstStyle/>
                    <a:p>
                      <a:r>
                        <a:rPr lang="en-US" sz="2000" dirty="0" smtClean="0"/>
                        <a:t>O(1) + a little</a:t>
                      </a:r>
                      <a:endParaRPr lang="en-US" sz="2000" dirty="0"/>
                    </a:p>
                  </a:txBody>
                  <a:tcPr marL="102206" marR="102206" marT="51103" marB="51103"/>
                </a:tc>
              </a:tr>
              <a:tr h="252668">
                <a:tc>
                  <a:txBody>
                    <a:bodyPr/>
                    <a:lstStyle/>
                    <a:p>
                      <a:r>
                        <a:rPr lang="en-US" sz="2000" dirty="0" smtClean="0"/>
                        <a:t>Remove</a:t>
                      </a:r>
                      <a:endParaRPr lang="en-US" sz="2000" dirty="0"/>
                    </a:p>
                  </a:txBody>
                  <a:tcPr marL="102206" marR="102206" marT="51103" marB="51103"/>
                </a:tc>
                <a:tc>
                  <a:txBody>
                    <a:bodyPr/>
                    <a:lstStyle/>
                    <a:p>
                      <a:r>
                        <a:rPr lang="en-US" sz="2000" dirty="0" smtClean="0"/>
                        <a:t>O(n)</a:t>
                      </a:r>
                      <a:endParaRPr lang="en-US" sz="2000" dirty="0"/>
                    </a:p>
                  </a:txBody>
                  <a:tcPr marL="102206" marR="102206" marT="51103" marB="5110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O(1) + a little</a:t>
                      </a:r>
                    </a:p>
                  </a:txBody>
                  <a:tcPr marL="102206" marR="102206" marT="51103" marB="51103"/>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70</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247650" y="1047750"/>
            <a:ext cx="8648700" cy="47625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71</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533400" y="925868"/>
            <a:ext cx="8077200" cy="5006264"/>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72</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357188" y="695325"/>
            <a:ext cx="8429625" cy="54673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73</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442913" y="804863"/>
            <a:ext cx="8258175" cy="524827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47638" y="0"/>
            <a:ext cx="8848725" cy="6477000"/>
          </a:xfrm>
          <a:prstGeom prst="rect">
            <a:avLst/>
          </a:prstGeom>
          <a:noFill/>
          <a:ln w="9525">
            <a:noFill/>
            <a:miter lim="800000"/>
            <a:headEnd/>
            <a:tailEnd/>
          </a:ln>
          <a:effectLst/>
        </p:spPr>
      </p:pic>
      <p:sp>
        <p:nvSpPr>
          <p:cNvPr id="2" name="Title 1"/>
          <p:cNvSpPr>
            <a:spLocks noGrp="1"/>
          </p:cNvSpPr>
          <p:nvPr>
            <p:ph type="title"/>
          </p:nvPr>
        </p:nvSpPr>
        <p:spPr>
          <a:xfrm>
            <a:off x="6019800" y="76200"/>
            <a:ext cx="2667000" cy="1447800"/>
          </a:xfrm>
        </p:spPr>
        <p:txBody>
          <a:bodyPr/>
          <a:lstStyle/>
          <a:p>
            <a:r>
              <a:rPr lang="en-US" sz="2000" dirty="0" smtClean="0"/>
              <a:t>Demo 2: Using </a:t>
            </a:r>
            <a:r>
              <a:rPr lang="en-US" sz="2000" dirty="0" err="1" smtClean="0"/>
              <a:t>HashTable</a:t>
            </a:r>
            <a:r>
              <a:rPr lang="en-US" sz="2000" dirty="0" smtClean="0"/>
              <a:t> to manage a student list</a:t>
            </a:r>
            <a:endParaRPr lang="en-US" sz="20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75</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581025" y="676275"/>
            <a:ext cx="7981950" cy="57245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76</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1371600" y="590057"/>
            <a:ext cx="6400800" cy="5677886"/>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p>
            <a:r>
              <a:rPr lang="en-US" smtClean="0"/>
              <a:t> </a:t>
            </a:r>
            <a:fld id="{01093560-0D73-41B3-B02A-61AF27F17D2F}" type="slidenum">
              <a:rPr lang="en-US" smtClean="0"/>
              <a:pPr/>
              <a:t>77</a:t>
            </a:fld>
            <a:endParaRPr lang="en-US" smtClean="0"/>
          </a:p>
        </p:txBody>
      </p:sp>
      <p:sp>
        <p:nvSpPr>
          <p:cNvPr id="64515" name="Rectangle 2"/>
          <p:cNvSpPr>
            <a:spLocks noGrp="1" noChangeArrowheads="1"/>
          </p:cNvSpPr>
          <p:nvPr>
            <p:ph type="title"/>
          </p:nvPr>
        </p:nvSpPr>
        <p:spPr>
          <a:xfrm>
            <a:off x="457200" y="274638"/>
            <a:ext cx="8229600" cy="715962"/>
          </a:xfrm>
        </p:spPr>
        <p:txBody>
          <a:bodyPr/>
          <a:lstStyle/>
          <a:p>
            <a:pPr eaLnBrk="1" hangingPunct="1"/>
            <a:r>
              <a:rPr lang="en-US" sz="3600" smtClean="0"/>
              <a:t>Case Study: Hashing with Buckets in a file</a:t>
            </a:r>
          </a:p>
        </p:txBody>
      </p:sp>
      <p:sp>
        <p:nvSpPr>
          <p:cNvPr id="6" name="Rectangle 5"/>
          <p:cNvSpPr/>
          <p:nvPr/>
        </p:nvSpPr>
        <p:spPr>
          <a:xfrm>
            <a:off x="1905000" y="2362200"/>
            <a:ext cx="5181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rPr>
              <a:t>This example(in the textbook) depicts how to implement hashing data in a file.</a:t>
            </a:r>
          </a:p>
          <a:p>
            <a:pPr algn="ctr">
              <a:defRPr/>
            </a:pPr>
            <a:r>
              <a:rPr lang="en-US" sz="2800">
                <a:solidFill>
                  <a:srgbClr val="FF0000"/>
                </a:solidFill>
              </a:rPr>
              <a:t>Do yourself</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3429000"/>
            <a:ext cx="8229600" cy="1143000"/>
          </a:xfrm>
        </p:spPr>
        <p:txBody>
          <a:bodyPr/>
          <a:lstStyle/>
          <a:p>
            <a:r>
              <a:rPr lang="en-US" smtClean="0"/>
              <a:t>Thank you.</a:t>
            </a:r>
          </a:p>
        </p:txBody>
      </p:sp>
      <p:sp>
        <p:nvSpPr>
          <p:cNvPr id="86019" name="Slide Number Placeholder 3"/>
          <p:cNvSpPr>
            <a:spLocks noGrp="1"/>
          </p:cNvSpPr>
          <p:nvPr>
            <p:ph type="sldNum" sz="quarter" idx="10"/>
          </p:nvPr>
        </p:nvSpPr>
        <p:spPr>
          <a:noFill/>
        </p:spPr>
        <p:txBody>
          <a:bodyPr/>
          <a:lstStyle/>
          <a:p>
            <a:r>
              <a:rPr lang="en-US" smtClean="0"/>
              <a:t> </a:t>
            </a:r>
            <a:fld id="{979BDD6A-1E61-4549-9B2A-122CF45BA9A2}" type="slidenum">
              <a:rPr lang="en-US" smtClean="0"/>
              <a:pPr/>
              <a:t>78</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 </a:t>
            </a:r>
            <a:fld id="{811A87BD-4E2D-440E-80EA-B3EBD0188E7D}" type="slidenum">
              <a:rPr lang="en-US" smtClean="0"/>
              <a:pPr/>
              <a:t>8</a:t>
            </a:fld>
            <a:endParaRPr lang="en-US" smtClean="0"/>
          </a:p>
        </p:txBody>
      </p:sp>
      <p:sp>
        <p:nvSpPr>
          <p:cNvPr id="6147" name="Rectangle 2"/>
          <p:cNvSpPr>
            <a:spLocks noGrp="1" noChangeArrowheads="1"/>
          </p:cNvSpPr>
          <p:nvPr>
            <p:ph type="title"/>
          </p:nvPr>
        </p:nvSpPr>
        <p:spPr/>
        <p:txBody>
          <a:bodyPr/>
          <a:lstStyle/>
          <a:p>
            <a:pPr eaLnBrk="1" hangingPunct="1"/>
            <a:r>
              <a:rPr lang="en-US" smtClean="0"/>
              <a:t>1- Basic of Hashing … </a:t>
            </a:r>
            <a:endParaRPr lang="en-US" sz="4000" smtClean="0"/>
          </a:p>
        </p:txBody>
      </p:sp>
      <p:sp>
        <p:nvSpPr>
          <p:cNvPr id="6148" name="Rectangle 3"/>
          <p:cNvSpPr>
            <a:spLocks noGrp="1" noChangeArrowheads="1"/>
          </p:cNvSpPr>
          <p:nvPr>
            <p:ph type="body" idx="1"/>
          </p:nvPr>
        </p:nvSpPr>
        <p:spPr>
          <a:xfrm>
            <a:off x="228600" y="960437"/>
            <a:ext cx="8686800" cy="5211763"/>
          </a:xfrm>
        </p:spPr>
        <p:txBody>
          <a:bodyPr/>
          <a:lstStyle/>
          <a:p>
            <a:pPr eaLnBrk="1" hangingPunct="1">
              <a:lnSpc>
                <a:spcPct val="95000"/>
              </a:lnSpc>
            </a:pPr>
            <a:r>
              <a:rPr lang="en-US" sz="3200" dirty="0" smtClean="0"/>
              <a:t>To find a function (</a:t>
            </a:r>
            <a:r>
              <a:rPr lang="en-US" sz="3200" i="1" dirty="0" smtClean="0"/>
              <a:t>h</a:t>
            </a:r>
            <a:r>
              <a:rPr lang="en-US" sz="3200" dirty="0" smtClean="0"/>
              <a:t>)</a:t>
            </a:r>
            <a:r>
              <a:rPr lang="en-US" sz="3200" i="1" dirty="0" smtClean="0"/>
              <a:t> </a:t>
            </a:r>
            <a:r>
              <a:rPr lang="en-US" sz="3200" dirty="0" smtClean="0"/>
              <a:t>that can transform a particular key (</a:t>
            </a:r>
            <a:r>
              <a:rPr lang="en-US" sz="3200" i="1" dirty="0" smtClean="0"/>
              <a:t>K</a:t>
            </a:r>
            <a:r>
              <a:rPr lang="en-US" sz="3200" dirty="0" smtClean="0"/>
              <a:t>)</a:t>
            </a:r>
            <a:r>
              <a:rPr lang="en-US" sz="3200" i="1" dirty="0" smtClean="0"/>
              <a:t> </a:t>
            </a:r>
            <a:r>
              <a:rPr lang="en-US" sz="3200" dirty="0" smtClean="0"/>
              <a:t>(a string, number or record) into an index in the table used for storing items of the same type as </a:t>
            </a:r>
            <a:r>
              <a:rPr lang="en-US" sz="3200" i="1" dirty="0" smtClean="0"/>
              <a:t>K, </a:t>
            </a:r>
            <a:r>
              <a:rPr lang="en-US" sz="3200" dirty="0" smtClean="0"/>
              <a:t>the function </a:t>
            </a:r>
            <a:r>
              <a:rPr lang="en-US" sz="3200" i="1" dirty="0" smtClean="0"/>
              <a:t>h </a:t>
            </a:r>
            <a:r>
              <a:rPr lang="en-US" sz="3200" dirty="0" smtClean="0"/>
              <a:t>is called a </a:t>
            </a:r>
            <a:r>
              <a:rPr lang="en-US" sz="3200" b="1" dirty="0" smtClean="0"/>
              <a:t>hash function</a:t>
            </a:r>
          </a:p>
          <a:p>
            <a:pPr eaLnBrk="1" hangingPunct="1">
              <a:lnSpc>
                <a:spcPct val="95000"/>
              </a:lnSpc>
            </a:pPr>
            <a:r>
              <a:rPr lang="en-US" sz="3200" dirty="0" smtClean="0"/>
              <a:t>If </a:t>
            </a:r>
            <a:r>
              <a:rPr lang="en-US" sz="3200" i="1" dirty="0" smtClean="0"/>
              <a:t>h </a:t>
            </a:r>
            <a:r>
              <a:rPr lang="en-US" sz="3200" dirty="0" smtClean="0"/>
              <a:t>transforms different keys into different numbers, it is called a </a:t>
            </a:r>
            <a:r>
              <a:rPr lang="en-US" sz="3200" b="1" dirty="0" smtClean="0"/>
              <a:t>perfect hash function</a:t>
            </a:r>
          </a:p>
          <a:p>
            <a:pPr eaLnBrk="1" hangingPunct="1">
              <a:lnSpc>
                <a:spcPct val="95000"/>
              </a:lnSpc>
            </a:pPr>
            <a:r>
              <a:rPr lang="en-US" sz="3200" dirty="0" smtClean="0"/>
              <a:t>To create a perfect hash function, the table has to contain at least the same number of positions as the number of elements being hashed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Basic of Hashing …</a:t>
            </a:r>
            <a:endParaRPr lang="en-US"/>
          </a:p>
        </p:txBody>
      </p:sp>
      <p:sp>
        <p:nvSpPr>
          <p:cNvPr id="3" name="Content Placeholder 2"/>
          <p:cNvSpPr>
            <a:spLocks noGrp="1"/>
          </p:cNvSpPr>
          <p:nvPr>
            <p:ph idx="1"/>
          </p:nvPr>
        </p:nvSpPr>
        <p:spPr>
          <a:xfrm>
            <a:off x="457200" y="914401"/>
            <a:ext cx="8229600" cy="533400"/>
          </a:xfrm>
        </p:spPr>
        <p:txBody>
          <a:bodyPr/>
          <a:lstStyle/>
          <a:p>
            <a:r>
              <a:rPr lang="en-US" dirty="0" smtClean="0"/>
              <a:t>Data structure of a hash table entry:</a:t>
            </a:r>
            <a:endParaRPr lang="en-US"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9</a:t>
            </a:fld>
            <a:endParaRPr lang="en-US"/>
          </a:p>
        </p:txBody>
      </p:sp>
      <p:grpSp>
        <p:nvGrpSpPr>
          <p:cNvPr id="9" name="Group 8"/>
          <p:cNvGrpSpPr/>
          <p:nvPr/>
        </p:nvGrpSpPr>
        <p:grpSpPr>
          <a:xfrm>
            <a:off x="3200400" y="1828800"/>
            <a:ext cx="5638800" cy="685800"/>
            <a:chOff x="2819400" y="2362200"/>
            <a:chExt cx="5638800" cy="838200"/>
          </a:xfrm>
        </p:grpSpPr>
        <p:sp>
          <p:nvSpPr>
            <p:cNvPr id="5" name="Rectangle 4"/>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Used?</a:t>
              </a:r>
              <a:endParaRPr lang="en-US" b="1" dirty="0">
                <a:solidFill>
                  <a:srgbClr val="FF0000"/>
                </a:solidFill>
              </a:endParaRPr>
            </a:p>
          </p:txBody>
        </p:sp>
        <p:sp>
          <p:nvSpPr>
            <p:cNvPr id="6" name="Rectangle 5"/>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object</a:t>
              </a:r>
              <a:endParaRPr lang="en-US" b="1" dirty="0">
                <a:solidFill>
                  <a:srgbClr val="FF0000"/>
                </a:solidFill>
              </a:endParaRPr>
            </a:p>
          </p:txBody>
        </p:sp>
        <p:sp>
          <p:nvSpPr>
            <p:cNvPr id="7" name="Rectangle 6"/>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for </a:t>
              </a:r>
              <a:r>
                <a:rPr lang="en-US" b="1" dirty="0" err="1" smtClean="0">
                  <a:solidFill>
                    <a:srgbClr val="FF0000"/>
                  </a:solidFill>
                </a:rPr>
                <a:t>collission</a:t>
              </a:r>
              <a:r>
                <a:rPr lang="en-US" b="1" dirty="0" smtClean="0">
                  <a:solidFill>
                    <a:srgbClr val="FF0000"/>
                  </a:solidFill>
                </a:rPr>
                <a:t> resolution</a:t>
              </a:r>
              <a:endParaRPr lang="en-US" b="1" dirty="0">
                <a:solidFill>
                  <a:srgbClr val="FF0000"/>
                </a:solidFill>
              </a:endParaRPr>
            </a:p>
          </p:txBody>
        </p:sp>
      </p:grpSp>
      <p:sp>
        <p:nvSpPr>
          <p:cNvPr id="8" name="Content Placeholder 2"/>
          <p:cNvSpPr txBox="1">
            <a:spLocks/>
          </p:cNvSpPr>
          <p:nvPr/>
        </p:nvSpPr>
        <p:spPr bwMode="auto">
          <a:xfrm>
            <a:off x="457200" y="2819400"/>
            <a:ext cx="82296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Why conflict resolution is needed? </a:t>
            </a:r>
            <a:r>
              <a:rPr kumimoji="0" lang="en-US" sz="2800" b="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Because some data objects are mapping to only one index.</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800" kern="0" dirty="0" smtClean="0">
                <a:latin typeface="+mn-lt"/>
                <a:sym typeface="Wingdings" pitchFamily="2" charset="2"/>
              </a:rPr>
              <a:t>Ex:   </a:t>
            </a:r>
          </a:p>
          <a:p>
            <a:pPr marL="342900" marR="0" lvl="0" indent="-342900" algn="l" defTabSz="914400" rtl="0" eaLnBrk="0" fontAlgn="base" latinLnBrk="0" hangingPunct="0">
              <a:lnSpc>
                <a:spcPct val="100000"/>
              </a:lnSpc>
              <a:spcBef>
                <a:spcPct val="20000"/>
              </a:spcBef>
              <a:spcAft>
                <a:spcPct val="0"/>
              </a:spcAft>
              <a:buClrTx/>
              <a:buSzTx/>
              <a:tabLst/>
              <a:defRPr/>
            </a:pPr>
            <a:r>
              <a:rPr lang="en-US" sz="2800" kern="0" dirty="0" smtClean="0">
                <a:latin typeface="+mn-lt"/>
                <a:sym typeface="Wingdings" pitchFamily="2" charset="2"/>
              </a:rPr>
              <a:t>	K1= 1025  h(K1) = 1025%100 = 25</a:t>
            </a:r>
          </a:p>
          <a:p>
            <a:pPr marL="342900" indent="-342900" eaLnBrk="0" hangingPunct="0">
              <a:spcBef>
                <a:spcPct val="20000"/>
              </a:spcBef>
            </a:pPr>
            <a:r>
              <a:rPr lang="en-US" sz="2800" kern="0" dirty="0" smtClean="0">
                <a:latin typeface="+mn-lt"/>
                <a:sym typeface="Wingdings" pitchFamily="2" charset="2"/>
              </a:rPr>
              <a:t>	K2=  125   </a:t>
            </a:r>
            <a:r>
              <a:rPr lang="en-US" sz="2800" kern="0" dirty="0" smtClean="0">
                <a:sym typeface="Wingdings" pitchFamily="2" charset="2"/>
              </a:rPr>
              <a:t>h(K2) =   125%100 = 25</a:t>
            </a:r>
          </a:p>
          <a:p>
            <a:pPr marL="342900" lvl="0" indent="-342900" eaLnBrk="0" hangingPunct="0">
              <a:spcBef>
                <a:spcPct val="20000"/>
              </a:spcBef>
            </a:pPr>
            <a:r>
              <a:rPr lang="en-US" sz="2800" kern="0" dirty="0" smtClean="0">
                <a:sym typeface="Wingdings" pitchFamily="2" charset="2"/>
              </a:rPr>
              <a:t> 	K3= 25      h(K3) =     25%100 = 25</a:t>
            </a:r>
          </a:p>
          <a:p>
            <a:pPr marL="342900" indent="-342900" eaLnBrk="0" hangingPunct="0">
              <a:spcBef>
                <a:spcPct val="20000"/>
              </a:spcBef>
            </a:pPr>
            <a:endParaRPr lang="en-US" sz="2800" kern="0" dirty="0" smtClean="0">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0" y="1828800"/>
            <a:ext cx="2667000" cy="646331"/>
          </a:xfrm>
          <a:prstGeom prst="rect">
            <a:avLst/>
          </a:prstGeom>
          <a:noFill/>
        </p:spPr>
        <p:txBody>
          <a:bodyPr wrap="square" rtlCol="0">
            <a:spAutoFit/>
          </a:bodyPr>
          <a:lstStyle/>
          <a:p>
            <a:pPr algn="r"/>
            <a:r>
              <a:rPr lang="en-US" b="1" smtClean="0"/>
              <a:t>Whether this memory  stored data or not </a:t>
            </a:r>
            <a:endParaRPr lang="en-US" b="1"/>
          </a:p>
        </p:txBody>
      </p:sp>
      <p:cxnSp>
        <p:nvCxnSpPr>
          <p:cNvPr id="12" name="Straight Arrow Connector 11"/>
          <p:cNvCxnSpPr>
            <a:stCxn id="10" idx="3"/>
            <a:endCxn id="5" idx="1"/>
          </p:cNvCxnSpPr>
          <p:nvPr/>
        </p:nvCxnSpPr>
        <p:spPr>
          <a:xfrm>
            <a:off x="2667000" y="2151966"/>
            <a:ext cx="533400" cy="1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2974</TotalTime>
  <Words>3433</Words>
  <Application>Microsoft Office PowerPoint</Application>
  <PresentationFormat>On-screen Show (4:3)</PresentationFormat>
  <Paragraphs>591</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Default Design</vt:lpstr>
      <vt:lpstr>Chapter 10  Hashing</vt:lpstr>
      <vt:lpstr>Introduction</vt:lpstr>
      <vt:lpstr>Introduction</vt:lpstr>
      <vt:lpstr>Contents</vt:lpstr>
      <vt:lpstr>Objectives</vt:lpstr>
      <vt:lpstr>1- Basic of Hashing …</vt:lpstr>
      <vt:lpstr>1- Basic of Hashing …</vt:lpstr>
      <vt:lpstr>1- Basic of Hashing … </vt:lpstr>
      <vt:lpstr>1- Basic of Hashing …</vt:lpstr>
      <vt:lpstr>1- Basic of Hashing…</vt:lpstr>
      <vt:lpstr>2- Common Hash Functions</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3- Collision Resolution…</vt:lpstr>
      <vt:lpstr>4- Deletion</vt:lpstr>
      <vt:lpstr>4- Deletion</vt:lpstr>
      <vt:lpstr>4- Deletion…</vt:lpstr>
      <vt:lpstr>5- Perfect Hash Functions (*)</vt:lpstr>
      <vt:lpstr>5- Perfect Hash Functions (*)…</vt:lpstr>
      <vt:lpstr>Perfect Hash Functions…</vt:lpstr>
      <vt:lpstr>5- Perfect Hash Functions…</vt:lpstr>
      <vt:lpstr>5- Perfect Hash Functions…</vt:lpstr>
      <vt:lpstr>5- Perfect Hash Functions…</vt:lpstr>
      <vt:lpstr>5- Perfect Hash Functions…</vt:lpstr>
      <vt:lpstr>6- Hash Functions for Extendible Files (*)</vt:lpstr>
      <vt:lpstr>6- Hash Functions for Extendible Files …</vt:lpstr>
      <vt:lpstr>6- Hash Functions for Extendible Files …</vt:lpstr>
      <vt:lpstr>6- Hash Functions for Extendible Files…</vt:lpstr>
      <vt:lpstr>6- Hash Functions for Extendible Files…</vt:lpstr>
      <vt:lpstr>6- Hash Functions for Extendible Files…</vt:lpstr>
      <vt:lpstr>6- Hash Functions for Extendible Files…</vt:lpstr>
      <vt:lpstr>7- Hashing in java.util </vt:lpstr>
      <vt:lpstr>Using The HashMap class</vt:lpstr>
      <vt:lpstr>Using The HashMap class…</vt:lpstr>
      <vt:lpstr>Using The HashMap class…</vt:lpstr>
      <vt:lpstr>Using The HashMap class…</vt:lpstr>
      <vt:lpstr>Using The HashMap class…</vt:lpstr>
      <vt:lpstr>Using The HashMap class…</vt:lpstr>
      <vt:lpstr>Using The HashSet class</vt:lpstr>
      <vt:lpstr>Using The HashSet class…</vt:lpstr>
      <vt:lpstr>Using The HashSet class…</vt:lpstr>
      <vt:lpstr>Using The HashSet class…</vt:lpstr>
      <vt:lpstr>Using The HashTable</vt:lpstr>
      <vt:lpstr>Using The Hashtable class…</vt:lpstr>
      <vt:lpstr>Using The Hashtable class…</vt:lpstr>
      <vt:lpstr>Using The Hashtable class…</vt:lpstr>
      <vt:lpstr>Using The Hashtable class…</vt:lpstr>
      <vt:lpstr>Summary: Objectives</vt:lpstr>
      <vt:lpstr>Summary</vt:lpstr>
      <vt:lpstr>Summary (continued)</vt:lpstr>
      <vt:lpstr>Summary (continued)</vt:lpstr>
      <vt:lpstr>Notices about using hash tables</vt:lpstr>
      <vt:lpstr>Demo 1: Using HashMap to compute probabilities  of characters in a text file</vt:lpstr>
      <vt:lpstr>Demo 1: Using HashMap to compute probabilities  of characters in a text file</vt:lpstr>
      <vt:lpstr>Demo 1: Using HashMap to compute probabilities  of characters in a text file</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Case Study: Hashing with Buckets in a file</vt:lpstr>
      <vt:lpstr>Thank you.</vt:lpstr>
    </vt:vector>
  </TitlesOfParts>
  <Company>FourPawsDesign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Azure</cp:lastModifiedBy>
  <cp:revision>319</cp:revision>
  <dcterms:created xsi:type="dcterms:W3CDTF">2005-09-19T23:06:59Z</dcterms:created>
  <dcterms:modified xsi:type="dcterms:W3CDTF">2021-06-25T01:23:33Z</dcterms:modified>
</cp:coreProperties>
</file>