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5" r:id="rId2"/>
  </p:sldIdLst>
  <p:sldSz cx="12192000" cy="6858000"/>
  <p:notesSz cx="6858000" cy="9144000"/>
  <p:custDataLst>
    <p:tags r:id="rId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ヒラギノ角ゴ Pro W3" pitchFamily="127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D2"/>
    <a:srgbClr val="ECECEC"/>
    <a:srgbClr val="595959"/>
    <a:srgbClr val="808080"/>
    <a:srgbClr val="BA2E34"/>
    <a:srgbClr val="870F1F"/>
    <a:srgbClr val="3B1659"/>
    <a:srgbClr val="84B3DD"/>
    <a:srgbClr val="00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5" autoAdjust="0"/>
    <p:restoredTop sz="96395" autoAdjust="0"/>
  </p:normalViewPr>
  <p:slideViewPr>
    <p:cSldViewPr snapToGrid="0" snapToObjects="1">
      <p:cViewPr varScale="1">
        <p:scale>
          <a:sx n="73" d="100"/>
          <a:sy n="73" d="100"/>
        </p:scale>
        <p:origin x="9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41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4D6973-754B-47CD-95F4-E4177A42261F}" type="datetimeFigureOut">
              <a:rPr lang="en-US" altLang="en-US"/>
              <a:pPr/>
              <a:t>3/9/2021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E8D216E-3286-4007-A09A-41655211AE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10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979507-E6EB-4E09-9330-8A6222761008}" type="datetimeFigureOut">
              <a:rPr lang="en-US" altLang="en-US"/>
              <a:pPr/>
              <a:t>3/9/2021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B6414A-BA14-4DDA-AFF4-139240F358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8398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CA" sz="1200" kern="1200" dirty="0" smtClean="0">
              <a:solidFill>
                <a:schemeClr val="tx1"/>
              </a:solidFill>
              <a:effectLst/>
              <a:latin typeface="+mn-lt"/>
              <a:ea typeface="ヒラギノ角ゴ Pro W3" pitchFamily="126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414A-BA14-4DDA-AFF4-139240F3582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06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6259061" y="753534"/>
            <a:ext cx="5323339" cy="5436540"/>
          </a:xfrm>
        </p:spPr>
        <p:txBody>
          <a:bodyPr/>
          <a:lstStyle>
            <a:lvl1pPr marL="0" indent="0">
              <a:buNone/>
              <a:defRPr>
                <a:latin typeface="Century Gothic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627" y="753535"/>
            <a:ext cx="5056533" cy="2376252"/>
          </a:xfrm>
        </p:spPr>
        <p:txBody>
          <a:bodyPr>
            <a:normAutofit/>
          </a:bodyPr>
          <a:lstStyle>
            <a:lvl1pPr algn="l">
              <a:defRPr sz="4000" b="0" i="0">
                <a:solidFill>
                  <a:srgbClr val="BA2E34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626" y="3336749"/>
            <a:ext cx="505653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baseline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1C3F4-7627-499B-A387-D46B6B71D0B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4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817" y="3231390"/>
            <a:ext cx="5103408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 userDrawn="1"/>
        </p:nvCxnSpPr>
        <p:spPr>
          <a:xfrm>
            <a:off x="581934" y="6276975"/>
            <a:ext cx="11000468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7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32" y="544185"/>
            <a:ext cx="11006400" cy="4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\\prod.prv\shared\NCR\CMO\CMB_NEW\0400-Comms Svcs\480 - Publishing and Production\!Flag Signatures\Canada Wordmark\Colour\Canada_Colou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332" y="6356353"/>
            <a:ext cx="1488000" cy="2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802" y="248400"/>
            <a:ext cx="2872615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589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BA2E3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325CEB-1D58-4033-B3AA-47E6E8AA1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42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6CE915-54DE-42DF-81C9-6A96210B07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99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0">
                <a:solidFill>
                  <a:srgbClr val="BA2E3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buClr>
                <a:srgbClr val="BA2E34"/>
              </a:buClr>
              <a:defRPr sz="2600"/>
            </a:lvl1pPr>
            <a:lvl2pPr>
              <a:buClr>
                <a:srgbClr val="BA2E34"/>
              </a:buClr>
              <a:defRPr sz="2400"/>
            </a:lvl2pPr>
            <a:lvl3pPr>
              <a:buClr>
                <a:srgbClr val="BA2E34"/>
              </a:buClr>
              <a:defRPr sz="2200"/>
            </a:lvl3pPr>
            <a:lvl4pPr>
              <a:buClr>
                <a:srgbClr val="BA2E34"/>
              </a:buClr>
              <a:defRPr sz="2000"/>
            </a:lvl4pPr>
            <a:lvl5pPr>
              <a:buClr>
                <a:srgbClr val="BA2E34"/>
              </a:buCl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B34F6D-27DC-4F94-8982-5FFA21468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68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0">
                <a:solidFill>
                  <a:srgbClr val="595959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rgbClr val="595959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59595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8A5B3A-4079-4B46-A0FF-A550B3FE26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40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A2E3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BA2E34"/>
              </a:buClr>
              <a:defRPr/>
            </a:lvl1pPr>
            <a:lvl2pPr>
              <a:buClr>
                <a:srgbClr val="BA2E34"/>
              </a:buClr>
              <a:defRPr/>
            </a:lvl2pPr>
            <a:lvl3pPr>
              <a:buClr>
                <a:srgbClr val="BA2E34"/>
              </a:buClr>
              <a:defRPr/>
            </a:lvl3pPr>
            <a:lvl4pPr>
              <a:buClr>
                <a:srgbClr val="BA2E34"/>
              </a:buClr>
              <a:defRPr/>
            </a:lvl4pPr>
            <a:lvl5pPr>
              <a:buClr>
                <a:srgbClr val="BA2E34"/>
              </a:buClr>
              <a:defRPr/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9DFE12-9688-42E0-BA90-99DAB2AC95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99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BA2E3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31215-D414-49A1-B0BE-FA6A849F09B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31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BA2E3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rgbClr val="BA2E34"/>
              </a:buClr>
              <a:defRPr sz="2400"/>
            </a:lvl1pPr>
            <a:lvl2pPr>
              <a:buClr>
                <a:srgbClr val="BA2E34"/>
              </a:buClr>
              <a:defRPr sz="2000"/>
            </a:lvl2pPr>
            <a:lvl3pPr>
              <a:buClr>
                <a:srgbClr val="BA2E34"/>
              </a:buClr>
              <a:defRPr sz="1800"/>
            </a:lvl3pPr>
            <a:lvl4pPr>
              <a:buClr>
                <a:srgbClr val="BA2E34"/>
              </a:buClr>
              <a:defRPr sz="1600"/>
            </a:lvl4pPr>
            <a:lvl5pPr>
              <a:buClr>
                <a:srgbClr val="BA2E34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buClr>
                <a:srgbClr val="BA2E34"/>
              </a:buClr>
              <a:defRPr sz="2400"/>
            </a:lvl1pPr>
            <a:lvl2pPr>
              <a:buClr>
                <a:srgbClr val="BA2E34"/>
              </a:buClr>
              <a:defRPr sz="2000"/>
            </a:lvl2pPr>
            <a:lvl3pPr>
              <a:buClr>
                <a:srgbClr val="BA2E34"/>
              </a:buClr>
              <a:defRPr sz="1800"/>
            </a:lvl3pPr>
            <a:lvl4pPr>
              <a:buClr>
                <a:srgbClr val="BA2E34"/>
              </a:buClr>
              <a:defRPr sz="1600"/>
            </a:lvl4pPr>
            <a:lvl5pPr>
              <a:buClr>
                <a:srgbClr val="BA2E34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FBFBE-36BC-482D-A777-8BE920DF89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8433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1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0" i="0">
                <a:solidFill>
                  <a:srgbClr val="BA2E34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BA2E34"/>
              </a:buClr>
              <a:buFont typeface="Arial"/>
              <a:buChar char="•"/>
              <a:defRPr sz="26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1pPr>
            <a:lvl2pPr marL="742950" indent="-285750">
              <a:buClr>
                <a:srgbClr val="BA2E34"/>
              </a:buClr>
              <a:buFont typeface="Arial"/>
              <a:buChar char="•"/>
              <a:defRPr sz="24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2pPr>
            <a:lvl3pPr marL="1143000" indent="-228600">
              <a:buClr>
                <a:srgbClr val="BA2E34"/>
              </a:buClr>
              <a:buFont typeface="Arial"/>
              <a:buChar char="•"/>
              <a:defRPr sz="22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3pPr>
            <a:lvl4pPr marL="1600200" indent="-228600">
              <a:buClr>
                <a:srgbClr val="BA2E34"/>
              </a:buClr>
              <a:buFont typeface="Arial"/>
              <a:buChar char="•"/>
              <a:defRPr sz="20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4pPr>
            <a:lvl5pPr marL="2057400" indent="-228600">
              <a:buClr>
                <a:srgbClr val="BA2E34"/>
              </a:buClr>
              <a:buFont typeface="Arial"/>
              <a:buChar char="•"/>
              <a:defRPr sz="18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5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075564-AF6E-40FC-905A-F6C5E8D296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3478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824" y="1941161"/>
            <a:ext cx="9482667" cy="2376252"/>
          </a:xfrm>
        </p:spPr>
        <p:txBody>
          <a:bodyPr>
            <a:normAutofit/>
          </a:bodyPr>
          <a:lstStyle>
            <a:lvl1pPr algn="l">
              <a:defRPr sz="4000" b="0" i="0">
                <a:solidFill>
                  <a:srgbClr val="BA2E34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823" y="4524375"/>
            <a:ext cx="9482668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595959"/>
                </a:solidFill>
                <a:latin typeface="Century Gothic" pitchFamily="34" charset="0"/>
                <a:cs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Click to edit Master subtitle style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42CE3-6392-4968-B209-93A52C29936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4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69" y="4424291"/>
            <a:ext cx="974287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32" y="544185"/>
            <a:ext cx="11006400" cy="4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\\prod.prv\shared\NCR\CMO\CMB_NEW\0400-Comms Svcs\480 - Publishing and Production\!Flag Signatures\Canada Wordmark\Colour\Canada_Colou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332" y="6356353"/>
            <a:ext cx="1488000" cy="27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0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802" y="248400"/>
            <a:ext cx="2872615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02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0" cap="all">
                <a:solidFill>
                  <a:srgbClr val="BA2E34"/>
                </a:solidFill>
                <a:latin typeface="Century Gothic" pitchFamily="34" charset="0"/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95959"/>
                </a:solidFill>
                <a:latin typeface="Century Gothic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CFA99A-0B6A-4F6F-BA8D-AFBE694F623A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0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BA2E3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buClr>
                <a:srgbClr val="BA2E34"/>
              </a:buClr>
              <a:defRPr sz="2800"/>
            </a:lvl1pPr>
            <a:lvl2pPr>
              <a:buClr>
                <a:srgbClr val="BA2E34"/>
              </a:buClr>
              <a:defRPr sz="2400"/>
            </a:lvl2pPr>
            <a:lvl3pPr>
              <a:buClr>
                <a:srgbClr val="BA2E34"/>
              </a:buClr>
              <a:defRPr sz="2000"/>
            </a:lvl3pPr>
            <a:lvl4pPr>
              <a:buClr>
                <a:srgbClr val="BA2E34"/>
              </a:buClr>
              <a:defRPr sz="1800"/>
            </a:lvl4pPr>
            <a:lvl5pPr>
              <a:buClr>
                <a:srgbClr val="BA2E34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buClr>
                <a:srgbClr val="BA2E34"/>
              </a:buClr>
              <a:defRPr sz="2800"/>
            </a:lvl1pPr>
            <a:lvl2pPr>
              <a:buClr>
                <a:srgbClr val="BA2E34"/>
              </a:buClr>
              <a:defRPr sz="2400"/>
            </a:lvl2pPr>
            <a:lvl3pPr>
              <a:buClr>
                <a:srgbClr val="BA2E34"/>
              </a:buClr>
              <a:defRPr sz="2000"/>
            </a:lvl3pPr>
            <a:lvl4pPr>
              <a:buClr>
                <a:srgbClr val="BA2E34"/>
              </a:buClr>
              <a:defRPr sz="1800"/>
            </a:lvl4pPr>
            <a:lvl5pPr>
              <a:buClr>
                <a:srgbClr val="BA2E34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F49F12-9138-49F1-96D4-CC6FC00A57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185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6563784" y="2805116"/>
            <a:ext cx="5628216" cy="3119437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Rectangle 7"/>
          <p:cNvSpPr/>
          <p:nvPr userDrawn="1"/>
        </p:nvSpPr>
        <p:spPr>
          <a:xfrm>
            <a:off x="12039600" y="2805116"/>
            <a:ext cx="152400" cy="3119437"/>
          </a:xfrm>
          <a:prstGeom prst="rect">
            <a:avLst/>
          </a:prstGeom>
          <a:solidFill>
            <a:srgbClr val="BA2E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BA2E3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buClr>
                <a:srgbClr val="BA2E34"/>
              </a:buClr>
              <a:defRPr sz="2800"/>
            </a:lvl1pPr>
            <a:lvl2pPr>
              <a:buClr>
                <a:srgbClr val="BA2E34"/>
              </a:buClr>
              <a:defRPr sz="2400"/>
            </a:lvl2pPr>
            <a:lvl3pPr>
              <a:buClr>
                <a:srgbClr val="BA2E34"/>
              </a:buClr>
              <a:defRPr sz="2000"/>
            </a:lvl3pPr>
            <a:lvl4pPr>
              <a:buClr>
                <a:srgbClr val="BA2E34"/>
              </a:buClr>
              <a:defRPr sz="1800"/>
            </a:lvl4pPr>
            <a:lvl5pPr>
              <a:buClr>
                <a:srgbClr val="BA2E34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6903592" y="3057770"/>
            <a:ext cx="4868659" cy="2668344"/>
          </a:xfrm>
        </p:spPr>
        <p:txBody>
          <a:bodyPr/>
          <a:lstStyle>
            <a:lvl1pPr marL="0" indent="0">
              <a:buNone/>
              <a:defRPr sz="1800" i="1">
                <a:solidFill>
                  <a:srgbClr val="595959"/>
                </a:solidFill>
              </a:defRPr>
            </a:lvl1pPr>
            <a:lvl2pPr>
              <a:defRPr sz="2400" i="1"/>
            </a:lvl2pPr>
            <a:lvl3pPr>
              <a:defRPr sz="2000" i="1"/>
            </a:lvl3pPr>
            <a:lvl4pPr>
              <a:defRPr sz="1800" i="1"/>
            </a:lvl4pPr>
            <a:lvl5pPr>
              <a:defRPr sz="1800" i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0606BA19-779A-4930-9322-0B47357BA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813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563786" y="1600201"/>
            <a:ext cx="5065183" cy="4525962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rgbClr val="ECECEC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BA2E3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buClr>
                <a:srgbClr val="BA2E34"/>
              </a:buClr>
              <a:defRPr sz="2800"/>
            </a:lvl1pPr>
            <a:lvl2pPr>
              <a:buClr>
                <a:srgbClr val="BA2E34"/>
              </a:buClr>
              <a:defRPr sz="2400"/>
            </a:lvl2pPr>
            <a:lvl3pPr>
              <a:buClr>
                <a:srgbClr val="BA2E34"/>
              </a:buClr>
              <a:defRPr sz="2000"/>
            </a:lvl3pPr>
            <a:lvl4pPr>
              <a:buClr>
                <a:srgbClr val="BA2E34"/>
              </a:buClr>
              <a:defRPr sz="1800"/>
            </a:lvl4pPr>
            <a:lvl5pPr>
              <a:buClr>
                <a:srgbClr val="BA2E34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6890565" y="1944078"/>
            <a:ext cx="4738403" cy="3782036"/>
          </a:xfrm>
        </p:spPr>
        <p:txBody>
          <a:bodyPr/>
          <a:lstStyle>
            <a:lvl1pPr marL="0" indent="0">
              <a:buNone/>
              <a:defRPr sz="1800" i="1">
                <a:solidFill>
                  <a:srgbClr val="595959"/>
                </a:solidFill>
              </a:defRPr>
            </a:lvl1pPr>
            <a:lvl2pPr>
              <a:defRPr sz="2400" i="1"/>
            </a:lvl2pPr>
            <a:lvl3pPr>
              <a:defRPr sz="2000" i="1"/>
            </a:lvl3pPr>
            <a:lvl4pPr>
              <a:defRPr sz="1800" i="1"/>
            </a:lvl4pPr>
            <a:lvl5pPr>
              <a:defRPr sz="1800" i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3E294082-DFA0-4304-8D39-BC23FA45EDA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3" name="Picture 7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0484" y="5866134"/>
            <a:ext cx="5103408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56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609602" y="3995738"/>
            <a:ext cx="11019367" cy="1928812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>
              <a:solidFill>
                <a:srgbClr val="ECECEC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BA2E3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10972800" cy="2157607"/>
          </a:xfrm>
        </p:spPr>
        <p:txBody>
          <a:bodyPr/>
          <a:lstStyle>
            <a:lvl1pPr>
              <a:buClr>
                <a:srgbClr val="BA2E34"/>
              </a:buClr>
              <a:defRPr sz="2800"/>
            </a:lvl1pPr>
            <a:lvl2pPr>
              <a:buClr>
                <a:srgbClr val="BA2E34"/>
              </a:buClr>
              <a:defRPr sz="2400"/>
            </a:lvl2pPr>
            <a:lvl3pPr>
              <a:buClr>
                <a:srgbClr val="BA2E34"/>
              </a:buClr>
              <a:defRPr sz="2000"/>
            </a:lvl3pPr>
            <a:lvl4pPr>
              <a:buClr>
                <a:srgbClr val="BA2E34"/>
              </a:buClr>
              <a:defRPr sz="1800"/>
            </a:lvl4pPr>
            <a:lvl5pPr>
              <a:buClr>
                <a:srgbClr val="BA2E34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807592" y="4140741"/>
            <a:ext cx="10821377" cy="1332960"/>
          </a:xfrm>
          <a:solidFill>
            <a:srgbClr val="ECECEC"/>
          </a:solidFill>
        </p:spPr>
        <p:txBody>
          <a:bodyPr/>
          <a:lstStyle>
            <a:lvl1pPr marL="0" indent="0">
              <a:buNone/>
              <a:defRPr sz="1800" i="1"/>
            </a:lvl1pPr>
            <a:lvl2pPr>
              <a:defRPr sz="2400" i="1"/>
            </a:lvl2pPr>
            <a:lvl3pPr>
              <a:defRPr sz="2000" i="1"/>
            </a:lvl3pPr>
            <a:lvl4pPr>
              <a:defRPr sz="1800" i="1"/>
            </a:lvl4pPr>
            <a:lvl5pPr>
              <a:defRPr sz="1800" i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AB52D289-F740-481C-B2A6-EE2832E288B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4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152" y="5650234"/>
            <a:ext cx="1087350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76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 descr="maple_leaf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49819" y="6276975"/>
            <a:ext cx="10932583" cy="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BA2E34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buClr>
                <a:srgbClr val="BA2E34"/>
              </a:buClr>
              <a:defRPr sz="2400"/>
            </a:lvl1pPr>
            <a:lvl2pPr>
              <a:buClr>
                <a:srgbClr val="BA2E34"/>
              </a:buClr>
              <a:defRPr sz="2000"/>
            </a:lvl2pPr>
            <a:lvl3pPr>
              <a:buClr>
                <a:srgbClr val="BA2E34"/>
              </a:buClr>
              <a:defRPr sz="1800"/>
            </a:lvl3pPr>
            <a:lvl4pPr>
              <a:buClr>
                <a:srgbClr val="BA2E34"/>
              </a:buClr>
              <a:defRPr sz="1600"/>
            </a:lvl4pPr>
            <a:lvl5pPr>
              <a:buClr>
                <a:srgbClr val="BA2E34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buClr>
                <a:srgbClr val="BA2E34"/>
              </a:buClr>
              <a:defRPr sz="2400"/>
            </a:lvl1pPr>
            <a:lvl2pPr>
              <a:buClr>
                <a:srgbClr val="BA2E34"/>
              </a:buClr>
              <a:defRPr sz="2000"/>
            </a:lvl2pPr>
            <a:lvl3pPr>
              <a:buClr>
                <a:srgbClr val="BA2E34"/>
              </a:buClr>
              <a:defRPr sz="1800"/>
            </a:lvl3pPr>
            <a:lvl4pPr>
              <a:buClr>
                <a:srgbClr val="BA2E34"/>
              </a:buClr>
              <a:defRPr sz="1600"/>
            </a:lvl4pPr>
            <a:lvl5pPr>
              <a:buClr>
                <a:srgbClr val="BA2E34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FBFBE-36BC-482D-A777-8BE920DF8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219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le_leaf.jpg"/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9876" y="2697166"/>
            <a:ext cx="4282016" cy="416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41"/>
            <a:ext cx="109728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dirty="0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36691"/>
            <a:ext cx="1097280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dirty="0" smtClean="0"/>
              <a:t>Click to edit Master text styles</a:t>
            </a:r>
          </a:p>
          <a:p>
            <a:pPr lvl="1"/>
            <a:r>
              <a:rPr lang="en-CA" altLang="en-US" dirty="0" smtClean="0"/>
              <a:t>Second level</a:t>
            </a:r>
          </a:p>
          <a:p>
            <a:pPr lvl="2"/>
            <a:r>
              <a:rPr lang="en-CA" altLang="en-US" dirty="0" smtClean="0"/>
              <a:t>Third level</a:t>
            </a:r>
          </a:p>
          <a:p>
            <a:pPr lvl="3"/>
            <a:r>
              <a:rPr lang="en-CA" altLang="en-US" dirty="0" smtClean="0"/>
              <a:t>Fourth level</a:t>
            </a:r>
          </a:p>
          <a:p>
            <a:pPr lvl="4"/>
            <a:r>
              <a:rPr lang="en-CA" altLang="en-US" dirty="0" smtClean="0"/>
              <a:t>Fifth level</a:t>
            </a:r>
            <a:endParaRPr lang="en-US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602" y="6356353"/>
            <a:ext cx="13102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F7F7F"/>
                </a:solidFill>
                <a:latin typeface="Century Gothic" panose="020B0502020202020204" pitchFamily="34" charset="0"/>
              </a:defRPr>
            </a:lvl1pPr>
          </a:lstStyle>
          <a:p>
            <a:fld id="{4AF31215-D414-49A1-B0BE-FA6A849F09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hr" descr="UNCLASSIFIED"/>
          <p:cNvSpPr txBox="1"/>
          <p:nvPr userDrawn="1"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CA" sz="1200" b="0" i="0" u="none" baseline="0" smtClean="0">
                <a:solidFill>
                  <a:srgbClr val="000000"/>
                </a:solidFill>
                <a:latin typeface="Arial" panose="020B0604020202020204" pitchFamily="34" charset="0"/>
              </a:rPr>
              <a:t>UNCLASSIFIED</a:t>
            </a:r>
            <a:endParaRPr lang="en-CA" sz="12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75" r:id="rId15"/>
    <p:sldLayoutId id="2147483976" r:id="rId16"/>
    <p:sldLayoutId id="214748397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3600" kern="1200" dirty="0">
          <a:solidFill>
            <a:srgbClr val="BA2E34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Century Gothic" charset="0"/>
          <a:ea typeface="ヒラギノ角ゴ Pro W3" pitchFamily="126" charset="-128"/>
          <a:cs typeface="Century 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600">
          <a:solidFill>
            <a:srgbClr val="0064A5"/>
          </a:solidFill>
          <a:latin typeface="Gill Sans Light" pitchFamily="126" charset="0"/>
          <a:ea typeface="ヒラギノ角ゴ Pro W3" pitchFamily="12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BA2E34"/>
        </a:buClr>
        <a:buFont typeface="Arial" panose="020B0604020202020204" pitchFamily="34" charset="0"/>
        <a:buChar char="•"/>
        <a:defRPr lang="en-CA" sz="2600" kern="1200" dirty="0">
          <a:solidFill>
            <a:srgbClr val="59595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BA2E34"/>
        </a:buClr>
        <a:buFont typeface="Arial" panose="020B0604020202020204" pitchFamily="34" charset="0"/>
        <a:buChar char="•"/>
        <a:defRPr lang="en-CA" sz="2400" kern="1200" dirty="0">
          <a:solidFill>
            <a:srgbClr val="59595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BA2E34"/>
        </a:buClr>
        <a:buFont typeface="Arial" panose="020B0604020202020204" pitchFamily="34" charset="0"/>
        <a:buChar char="•"/>
        <a:defRPr lang="en-CA" sz="2200" kern="1200" dirty="0">
          <a:solidFill>
            <a:srgbClr val="59595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BA2E34"/>
        </a:buClr>
        <a:buFont typeface="Arial" panose="020B0604020202020204" pitchFamily="34" charset="0"/>
        <a:buChar char="•"/>
        <a:defRPr lang="en-CA" sz="2000" kern="1200" dirty="0">
          <a:solidFill>
            <a:srgbClr val="59595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BA2E34"/>
        </a:buClr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entury Gothic" pitchFamily="34" charset="0"/>
          <a:ea typeface="ヒラギノ角ゴ Pro W3" pitchFamily="126" charset="-128"/>
          <a:cs typeface="Century Gothic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528"/>
            <a:ext cx="10972800" cy="5442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CA" sz="2000" dirty="0">
                <a:solidFill>
                  <a:srgbClr val="0082C9"/>
                </a:solidFill>
              </a:rPr>
              <a:t>Full Emerging Technology </a:t>
            </a:r>
            <a:r>
              <a:rPr lang="en-CA" sz="2000" dirty="0" smtClean="0">
                <a:solidFill>
                  <a:srgbClr val="0082C9"/>
                </a:solidFill>
              </a:rPr>
              <a:t>Radar, January 2021 </a:t>
            </a:r>
            <a:r>
              <a:rPr lang="en-CA" sz="2000" dirty="0">
                <a:solidFill>
                  <a:srgbClr val="0082C9"/>
                </a:solidFill>
              </a:rPr>
              <a:t>– Detailed ITB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25CEB-1D58-4033-B3AA-47E6E8AA1651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20209" y="714558"/>
            <a:ext cx="5901530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b="1" u="sng" kern="0" dirty="0" smtClean="0"/>
              <a:t>Research Phases</a:t>
            </a:r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kern="0" dirty="0" smtClean="0"/>
              <a:t>Identify / Prioritize </a:t>
            </a:r>
            <a:r>
              <a:rPr lang="en-CA" sz="1200" kern="0" dirty="0" smtClean="0"/>
              <a:t>– Defining and triaging emerging technologies </a:t>
            </a:r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kern="0" dirty="0" smtClean="0"/>
              <a:t>Study</a:t>
            </a:r>
            <a:r>
              <a:rPr lang="en-CA" sz="1200" kern="0" dirty="0" smtClean="0"/>
              <a:t> – Discovering, researching, learning and sharing information to establish a common understanding of topics</a:t>
            </a:r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kern="0" dirty="0" smtClean="0"/>
              <a:t>Relate</a:t>
            </a:r>
            <a:r>
              <a:rPr lang="en-CA" sz="1200" kern="0" dirty="0" smtClean="0"/>
              <a:t> – Analyzing risks, impacts and opportunities for CRA and providing direction. Proofs of Concept / Technology (test driving the technology to understand it)</a:t>
            </a:r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kern="0" dirty="0" smtClean="0"/>
              <a:t>Plan</a:t>
            </a:r>
            <a:r>
              <a:rPr lang="en-CA" sz="1200" kern="0" dirty="0" smtClean="0"/>
              <a:t> – Establishing the path forward (Proofs of Concept, Adoption Strategies) </a:t>
            </a:r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kern="0" dirty="0" smtClean="0"/>
              <a:t>Adopt</a:t>
            </a:r>
            <a:r>
              <a:rPr lang="en-CA" sz="1200" kern="0" dirty="0" smtClean="0"/>
              <a:t> –  Developing foundations for use (Pilots, Reference Architectures, Standards)</a:t>
            </a:r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kern="0" dirty="0" smtClean="0"/>
              <a:t>Readiness</a:t>
            </a:r>
            <a:r>
              <a:rPr lang="en-CA" sz="1200" kern="0" dirty="0" smtClean="0"/>
              <a:t> – Integrating and using (production-ready)</a:t>
            </a:r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endParaRPr lang="en-CA" sz="1200" b="1" kern="0" dirty="0" smtClean="0"/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400" b="1" u="sng" kern="0" dirty="0" smtClean="0"/>
              <a:t>Activity</a:t>
            </a:r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kern="0" dirty="0" smtClean="0"/>
              <a:t>Park</a:t>
            </a:r>
            <a:r>
              <a:rPr lang="en-CA" sz="1200" kern="0" dirty="0" smtClean="0"/>
              <a:t> – Wait for further maturity OR not applicable to CRA </a:t>
            </a:r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kern="0" dirty="0" smtClean="0"/>
              <a:t>Watch + Learn </a:t>
            </a:r>
            <a:r>
              <a:rPr lang="en-CA" sz="1200" kern="0" dirty="0" smtClean="0"/>
              <a:t>– Looks promising, continue to monitor</a:t>
            </a:r>
          </a:p>
          <a:p>
            <a:pPr lvl="0" defTabSz="80686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200" b="1" kern="0" dirty="0" smtClean="0"/>
              <a:t>Engage</a:t>
            </a:r>
            <a:r>
              <a:rPr lang="en-CA" sz="1200" kern="0" dirty="0" smtClean="0"/>
              <a:t> – Take definite steps towards adoption in the next 0-3 years such as research, pilots and adoption strategies</a:t>
            </a:r>
            <a:endParaRPr lang="en-CA" sz="12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02" y="3776089"/>
            <a:ext cx="3009279" cy="2264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02" y="714558"/>
            <a:ext cx="5324107" cy="55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017212|-1237980|-7240861|-12684655|-10856873|CRA&quot;,&quot;Id&quot;:&quot;58a1d83f3143433a6cea87d8&quot;,&quot;SmartGridHorizontal&quot;:0,&quot;LinkedExcelSources&quot;:{},&quot;LinkedProjectSources&quot;:{},&quot;FlowConfig&quot;:{&quot;Canvas&quot;:{&quot;Slide&quot;:-1,&quot;Width&quot;:0,&quot;Height&quot;:0},&quot;Timeline&quot;:{&quot;Actions&quot;:[]}}}"/>
</p:tagLst>
</file>

<file path=ppt/theme/theme1.xml><?xml version="1.0" encoding="utf-8"?>
<a:theme xmlns:a="http://schemas.openxmlformats.org/drawingml/2006/main" name="Office Theme">
  <a:themeElements>
    <a:clrScheme name="Custom 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92D2"/>
      </a:accent1>
      <a:accent2>
        <a:srgbClr val="16629B"/>
      </a:accent2>
      <a:accent3>
        <a:srgbClr val="73B632"/>
      </a:accent3>
      <a:accent4>
        <a:srgbClr val="991324"/>
      </a:accent4>
      <a:accent5>
        <a:srgbClr val="441A66"/>
      </a:accent5>
      <a:accent6>
        <a:srgbClr val="E47623"/>
      </a:accent6>
      <a:hlink>
        <a:srgbClr val="0000FF"/>
      </a:hlink>
      <a:folHlink>
        <a:srgbClr val="800080"/>
      </a:folHlink>
    </a:clrScheme>
    <a:fontScheme name="Sum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6489</TotalTime>
  <Words>147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Gill Sans Light</vt:lpstr>
      <vt:lpstr>ヒラギノ角ゴ Pro W3</vt:lpstr>
      <vt:lpstr>Office Theme</vt:lpstr>
      <vt:lpstr>Full Emerging Technology Radar, January 2021 – Detailed ITB view</vt:lpstr>
    </vt:vector>
  </TitlesOfParts>
  <Company>BSL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ITAS/SC&amp;D</dc:creator>
  <cp:keywords>SecurityClassificationLevel - UNCLASSIFIED, Creator - Lescard, Lisa, EventDateandTime - 2020-09-01 at 05:57:45 PM, SecurityClassificationLevel - UNCLASSIFIED, Creator - Lescard, Lisa, EventDateandTime - 2020-09-01 at 06:08:31 PM, SecurityClassificationLevel - UNCLASSIFIED, Creator - Lyman, Sara, EventDateandTime - 2020-09-16 at 11:32:46 AM, SecurityClassificationLevel - UNCLASSIFIED, Creator - Lyman, Sara, EventDateandTime - 2020-09-18 at 09:16:59 AM, SecurityClassificationLevel - UNCLASSIFIED, Creator - Lyman, Sara, EventDateandTime - 2020-09-18 at 09:22:46 AM, SecurityClassificationLevel - UNCLASSIFIED, Creator - Lyman, Sara, EventDateandTime - 2020-09-18 at 09:25:44 AM, SecurityClassificationLevel - UNCLASSIFIED, Creator - Bolivar, Kim, EventDateandTime - 2020-10-19 at 11:54:14 AM, SecurityClassificationLevel - UNCLASSIFIED, Creator - Bolivar, Kim, EventDateandTime - 2020-10-19 at 12:40:03 PM, SecurityClassificationLevel - UNCLASSIFIED, Creator - Bolivar, Kim, EventDateandTime - 2020-10-19 at 12:47:48 PM, SecurityClassificationLevel - UNCLASSIFIED, Creator - Bolivar, Kim, EventDateandTime - 2020-10-19 at 01:20:04 PM, SecurityClassificationLevel - UNCLASSIFIED, Creator - Bolivar, Kim, EventDateandTime - 2020-10-19 at 01:30:43 PM, SecurityClassificationLevel - UNCLASSIFIED, Creator - Bolivar, Kim, EventDateandTime - 2020-10-19 at 01:32:49 PM, SecurityClassificationLevel - UNCLASSIFIED, Creator - Bolivar, Kim, EventDateandTime - 2020-10-19 at 01:33:18 PM, SecurityClassificationLevel - UNCLASSIFIED, Creator - Bolivar, Kim, EventDateandTime - 2020-10-19 at 01:33:47 PM, SecurityClassificationLevel - UNCLASSIFIED, Creator - Bolivar, Kim, EventDateandTime - 2020-10-19 at 01:35:39 PM, SecurityClassificationLevel - UNCLASSIFIED, Creator - Bolivar, Kim, EventDateandTime - 2020-10-19 at 02:01:16 PM, SecurityClassificationLevel - UNCLASSIFIED, Creator - Champagne, Charles, EventDateandTime - 2020-10-19 at 02:17:58 PM, SecurityClassificationLevel - UNCLASSIFIED, Creator - Champagne, Charles, EventDateandTime - 2020-10-19 at 02:18:56 PM, SecurityClassificationLevel - UNCLASSIFIED, Creator - Bolivar, Kim, EventDateandTime - 2020-10-19 at 04:14:00 PM, SecurityClassificationLevel - UNCLASSIFIED, Creator - Alavi, Shamir, EventDateandTime - 2020-10-19 at 04:38:32 PM, SecurityClassificationLevel - UNCLASSIFIED, Creator - Bolivar, Kim, EventDateandTime - 2020-10-19 at 04:55:02 PM, SecurityClassificationLevel - UNCLASSIFIED, Creator - Bolivar, Kim, EventDateandTime - 2020-10-20 at 10:53:17 AM, SecurityClassificationLevel - UNCLASSIFIED, Creator - Champagne, Charles, EventDateandTime - 2020-10-20 at 04:11:08 PM, SecurityClassificationLevel - UNCLASSIFIED, Creator - Champagne, Charles, EventDateandTime - 2020-10-20 at 04:16:26 PM, SecurityClassificationLevel - UNCLASSIFIED, Creator - Champagne, Charles, EventDateandTime - 2020-10-20 at 04:18:20 PM, SecurityClassificationLevel - UNCLASSIFIED, Creator - Champagne, Charles, EventDateandTime - 2020-10-20 at 04:21:11 PM, SecurityClassificationLevel - UNCLASSIFIED, Creator - Bolivar, Kim, EventDateandTime - 2020-11-02 at 09:26:07 AM, SecurityClassificationLevel - UNCLASSIFIED, Creator - Alavi, Shamir, EventDateandTime - 2020-11-05 at 06:08:53 PM, SecurityClassificationLevel - UNCLASSIFIED, Creator - Alavi, Shamir, EventDateandTime - 2020-12-30 at 12:51:11 PM, SecurityClassificationLevel - UNCLASSIFIED, Creator - Alavi, Shamir, EventDateandTime - 2021-02-05 at 07:11:58 PM, SecurityClassificationLevel - UNCLASSIFIED, Creator - Nkutu, Faisal, EventDateandTime - 2021-03-09 at 09:58:42 PM</cp:keywords>
  <cp:lastModifiedBy>Nkutu, Faisal</cp:lastModifiedBy>
  <cp:revision>584</cp:revision>
  <dcterms:created xsi:type="dcterms:W3CDTF">2015-04-10T18:49:27Z</dcterms:created>
  <dcterms:modified xsi:type="dcterms:W3CDTF">2021-03-10T02:58:42Z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22c4d6bc-fa69-42a8-8122-9aa38fc6ea97</vt:lpwstr>
  </property>
  <property fmtid="{D5CDD505-2E9C-101B-9397-08002B2CF9AE}" pid="3" name="SecurityClassificationLevel">
    <vt:lpwstr>UNCLASSIFIED</vt:lpwstr>
  </property>
  <property fmtid="{D5CDD505-2E9C-101B-9397-08002B2CF9AE}" pid="4" name="LanguageSelection">
    <vt:lpwstr>ENGLISH</vt:lpwstr>
  </property>
  <property fmtid="{D5CDD505-2E9C-101B-9397-08002B2CF9AE}" pid="5" name="VISUALMARKINGS">
    <vt:lpwstr>YES</vt:lpwstr>
  </property>
</Properties>
</file>