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54" r:id="rId2"/>
    <p:sldId id="355" r:id="rId3"/>
    <p:sldId id="337" r:id="rId4"/>
    <p:sldId id="342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6" r:id="rId16"/>
  </p:sldIdLst>
  <p:sldSz cx="12192000" cy="6858000"/>
  <p:notesSz cx="7010400" cy="9296400"/>
  <p:custDataLst>
    <p:tags r:id="rId19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7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7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7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7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7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D2"/>
    <a:srgbClr val="F3B415"/>
    <a:srgbClr val="157AC0"/>
    <a:srgbClr val="0082C9"/>
    <a:srgbClr val="ECECEC"/>
    <a:srgbClr val="064163"/>
    <a:srgbClr val="595959"/>
    <a:srgbClr val="808080"/>
    <a:srgbClr val="BA2E34"/>
    <a:srgbClr val="870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814" autoAdjust="0"/>
  </p:normalViewPr>
  <p:slideViewPr>
    <p:cSldViewPr snapToGrid="0" snapToObjects="1">
      <p:cViewPr varScale="1">
        <p:scale>
          <a:sx n="101" d="100"/>
          <a:sy n="101" d="100"/>
        </p:scale>
        <p:origin x="101" y="26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3786" y="78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4D6973-754B-47CD-95F4-E4177A42261F}" type="datetimeFigureOut">
              <a:rPr lang="en-US" altLang="en-US"/>
              <a:pPr/>
              <a:t>8/28/2020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8D216E-3286-4007-A09A-41655211AEC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91046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979507-E6EB-4E09-9330-8A6222761008}" type="datetimeFigureOut">
              <a:rPr lang="en-US" altLang="en-US"/>
              <a:pPr/>
              <a:t>8/28/2020</a:t>
            </a:fld>
            <a:endParaRPr lang="en-US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B6414A-BA14-4DDA-AFF4-139240F3582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28398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6" charset="-128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6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6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6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6414A-BA14-4DDA-AFF4-139240F35821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9215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ヒラギノ角ゴ Pro W3" pitchFamily="126" charset="-128"/>
                <a:cs typeface="ヒラギノ角ゴ Pro W3" charset="0"/>
              </a:rPr>
              <a:t>This technology is developed and implemented using the following three steps.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ヒラギノ角ゴ Pro W3" pitchFamily="126" charset="-128"/>
              <a:cs typeface="ヒラギノ角ゴ Pro W3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ヒラギノ角ゴ Pro W3" pitchFamily="126" charset="-128"/>
                <a:cs typeface="ヒラギノ角ゴ Pro W3" charset="0"/>
              </a:rPr>
              <a:t>Capturing specific signals such as cues from facial expressions, body posture, speech and gesture.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ヒラギノ角ゴ Pro W3" pitchFamily="126" charset="-128"/>
              <a:cs typeface="ヒラギノ角ゴ Pro W3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ヒラギノ角ゴ Pro W3" pitchFamily="126" charset="-128"/>
                <a:cs typeface="ヒラギノ角ゴ Pro W3" charset="0"/>
              </a:rPr>
              <a:t>Processing the signals, mainly using machine learning, to recognize patterns that can help the computer identify emotions specific to the task at hand.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ヒラギノ角ゴ Pro W3" pitchFamily="126" charset="-128"/>
              <a:cs typeface="ヒラギノ角ゴ Pro W3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ヒラギノ角ゴ Pro W3" pitchFamily="126" charset="-128"/>
                <a:cs typeface="ヒラギノ角ゴ Pro W3" charset="0"/>
              </a:rPr>
              <a:t>Evaluating the identified emotions to decide how to interact with the user and take action.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ヒラギノ角ゴ Pro W3" pitchFamily="126" charset="-128"/>
              <a:cs typeface="ヒラギノ角ゴ Pro W3" charset="0"/>
            </a:endParaRPr>
          </a:p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6414A-BA14-4DDA-AFF4-139240F35821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7503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6414A-BA14-4DDA-AFF4-139240F35821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2605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ヒラギノ角ゴ Pro W3" pitchFamily="126" charset="-128"/>
                <a:cs typeface="ヒラギノ角ゴ Pro W3" charset="0"/>
              </a:rPr>
              <a:t>Using voice-based emotion recognition, companies are tracking customer satisfaction. They are using this to make real-time adjustments to their processes or offer real-time guidance to their personnel. This can be applied to chatbots so that they can craft more intelligent responses guided by users’ emotions.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ヒラギノ角ゴ Pro W3" pitchFamily="126" charset="-128"/>
              <a:cs typeface="ヒラギノ角ゴ Pro W3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ヒラギノ角ゴ Pro W3" pitchFamily="126" charset="-128"/>
                <a:cs typeface="ヒラギノ角ゴ Pro W3" charset="0"/>
              </a:rPr>
              <a:t>Monitoring students in classroom or online to assess their interest and attention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ヒラギノ角ゴ Pro W3" pitchFamily="126" charset="-128"/>
              <a:cs typeface="ヒラギノ角ゴ Pro W3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ヒラギノ角ゴ Pro W3" pitchFamily="126" charset="-128"/>
                <a:cs typeface="ヒラギノ角ゴ Pro W3" charset="0"/>
              </a:rPr>
              <a:t>Using facial, gesture and body language recognition to identify potential criminals, such as terrorists in public gatherings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ヒラギノ角ゴ Pro W3" pitchFamily="126" charset="-128"/>
              <a:cs typeface="ヒラギノ角ゴ Pro W3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ヒラギノ角ゴ Pro W3" pitchFamily="126" charset="-128"/>
                <a:cs typeface="ヒラギノ角ゴ Pro W3" charset="0"/>
              </a:rPr>
              <a:t>Trying to better manage and understand the ways emotion impacts health, social interaction, learning, memory, and behaviour.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ヒラギノ角ゴ Pro W3" pitchFamily="126" charset="-128"/>
              <a:cs typeface="ヒラギノ角ゴ Pro W3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ヒラギノ角ゴ Pro W3" pitchFamily="126" charset="-128"/>
                <a:cs typeface="ヒラギノ角ゴ Pro W3" charset="0"/>
              </a:rPr>
              <a:t>Finding new ways to forecast and prevent depression.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ヒラギノ角ゴ Pro W3" pitchFamily="126" charset="-128"/>
              <a:cs typeface="ヒラギノ角ゴ Pro W3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ヒラギノ角ゴ Pro W3" pitchFamily="126" charset="-128"/>
                <a:cs typeface="ヒラギノ角ゴ Pro W3" charset="0"/>
              </a:rPr>
              <a:t>Inventing ways to help people with special needs who face communication, motivation and emotion regulation challenges.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ヒラギノ角ゴ Pro W3" pitchFamily="126" charset="-128"/>
              <a:cs typeface="ヒラギノ角ゴ Pro W3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ヒラギノ角ゴ Pro W3" pitchFamily="126" charset="-128"/>
                <a:cs typeface="ヒラギノ角ゴ Pro W3" charset="0"/>
              </a:rPr>
              <a:t>Monitoring emotional state of drivers as they are driving, to ensure road safety.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6414A-BA14-4DDA-AFF4-139240F35821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9057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6414A-BA14-4DDA-AFF4-139240F35821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206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ヒラギノ角ゴ Pro W3" pitchFamily="126" charset="-128"/>
                <a:cs typeface="ヒラギノ角ゴ Pro W3" charset="0"/>
              </a:rPr>
              <a:t>chatbots will become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ヒラギノ角ゴ Pro W3" pitchFamily="126" charset="-128"/>
                <a:cs typeface="ヒラギノ角ゴ Pro W3" charset="0"/>
              </a:rPr>
              <a:t> smarter as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ヒラギノ角ゴ Pro W3" pitchFamily="126" charset="-128"/>
                <a:cs typeface="ヒラギノ角ゴ Pro W3" charset="0"/>
              </a:rPr>
              <a:t>we provide them the ability to detect a wide variety of human emotions while they interact with users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6414A-BA14-4DDA-AFF4-139240F35821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41184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6414A-BA14-4DDA-AFF4-139240F35821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9949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</a:t>
            </a:r>
            <a:r>
              <a:rPr lang="en-CA" baseline="0" dirty="0" smtClean="0"/>
              <a:t> research model shows all </a:t>
            </a:r>
            <a:r>
              <a:rPr lang="en-CA" baseline="0" smtClean="0"/>
              <a:t>research relating </a:t>
            </a:r>
            <a:r>
              <a:rPr lang="en-CA" baseline="0" dirty="0" smtClean="0"/>
              <a:t>to emerging trends and disruptive technologies. Decisions are made at on whether to “park it” or “pursue it” as topics move through the phases.</a:t>
            </a:r>
          </a:p>
          <a:p>
            <a:endParaRPr lang="en-CA" baseline="0" dirty="0" smtClean="0"/>
          </a:p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6414A-BA14-4DDA-AFF4-139240F35821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830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Optional</a:t>
            </a:r>
            <a:r>
              <a:rPr lang="en-CA" baseline="0" dirty="0" smtClean="0"/>
              <a:t> intro: https://www.youtube.com/watch?v=bWyhsqh_e9s</a:t>
            </a:r>
          </a:p>
          <a:p>
            <a:endParaRPr lang="en-CA" baseline="0" dirty="0" smtClean="0"/>
          </a:p>
          <a:p>
            <a:r>
              <a:rPr lang="en-CA" dirty="0" smtClean="0"/>
              <a:t>C</a:t>
            </a:r>
            <a:r>
              <a:rPr lang="en-CA" smtClean="0"/>
              <a:t>:\Users\sxa401\AI\affective-computing\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6414A-BA14-4DDA-AFF4-139240F35821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4940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6414A-BA14-4DDA-AFF4-139240F35821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4881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6414A-BA14-4DDA-AFF4-139240F35821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647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Machines/devices/computers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6414A-BA14-4DDA-AFF4-139240F35821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2400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6414A-BA14-4DDA-AFF4-139240F35821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6493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6414A-BA14-4DDA-AFF4-139240F35821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010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6414A-BA14-4DDA-AFF4-139240F35821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2563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6259061" y="753534"/>
            <a:ext cx="5323339" cy="5436540"/>
          </a:xfrm>
        </p:spPr>
        <p:txBody>
          <a:bodyPr/>
          <a:lstStyle>
            <a:lvl1pPr marL="0" indent="0">
              <a:buNone/>
              <a:defRPr>
                <a:latin typeface="Century Gothic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626" y="753535"/>
            <a:ext cx="5056533" cy="2376252"/>
          </a:xfrm>
        </p:spPr>
        <p:txBody>
          <a:bodyPr>
            <a:normAutofit/>
          </a:bodyPr>
          <a:lstStyle>
            <a:lvl1pPr algn="l">
              <a:defRPr sz="4000" b="0" i="0">
                <a:solidFill>
                  <a:srgbClr val="0082C9"/>
                </a:solidFill>
                <a:latin typeface="Century Gothic" pitchFamily="34" charset="0"/>
                <a:cs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625" y="3336749"/>
            <a:ext cx="505653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baseline="0">
                <a:solidFill>
                  <a:srgbClr val="595959"/>
                </a:solidFill>
                <a:latin typeface="Century Gothic" pitchFamily="34" charset="0"/>
                <a:cs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C1C3F4-7627-499B-A387-D46B6B71D0BD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7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817" y="3231388"/>
            <a:ext cx="5103408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/>
          <p:nvPr userDrawn="1"/>
        </p:nvCxnSpPr>
        <p:spPr>
          <a:xfrm>
            <a:off x="581933" y="6276975"/>
            <a:ext cx="11000468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7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932" y="544183"/>
            <a:ext cx="11006400" cy="46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 descr="\\prod.prv\shared\NCR\CMO\CMB_NEW\0400-Comms Svcs\480 - Publishing and Production\!Flag Signatures\Canada Wordmark\Colour\Canada_Colour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332" y="6356351"/>
            <a:ext cx="1488000" cy="27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0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801" y="248400"/>
            <a:ext cx="2872615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589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maple_leaf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9876" y="2697164"/>
            <a:ext cx="4282016" cy="416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649818" y="6276975"/>
            <a:ext cx="10932583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82C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325CEB-1D58-4033-B3AA-47E6E8AA165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6423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maple_leaf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9876" y="2697164"/>
            <a:ext cx="4282016" cy="416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 userDrawn="1"/>
        </p:nvCxnSpPr>
        <p:spPr>
          <a:xfrm>
            <a:off x="649818" y="6276975"/>
            <a:ext cx="10932583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6CE915-54DE-42DF-81C9-6A96210B07F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3599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maple_leaf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9876" y="2697164"/>
            <a:ext cx="4282016" cy="416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 userDrawn="1"/>
        </p:nvCxnSpPr>
        <p:spPr>
          <a:xfrm>
            <a:off x="649818" y="6276975"/>
            <a:ext cx="10932583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0">
                <a:solidFill>
                  <a:srgbClr val="0082C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buClr>
                <a:srgbClr val="0082C9"/>
              </a:buClr>
              <a:defRPr sz="2600"/>
            </a:lvl1pPr>
            <a:lvl2pPr>
              <a:buClr>
                <a:srgbClr val="0082C9"/>
              </a:buClr>
              <a:defRPr sz="2400"/>
            </a:lvl2pPr>
            <a:lvl3pPr>
              <a:buClr>
                <a:srgbClr val="0082C9"/>
              </a:buClr>
              <a:defRPr sz="2200"/>
            </a:lvl3pPr>
            <a:lvl4pPr>
              <a:buClr>
                <a:srgbClr val="0082C9"/>
              </a:buClr>
              <a:defRPr sz="2000"/>
            </a:lvl4pPr>
            <a:lvl5pPr>
              <a:buClr>
                <a:srgbClr val="0082C9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B34F6D-27DC-4F94-8982-5FFA21468BA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2684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649818" y="6276975"/>
            <a:ext cx="10932583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rgbClr val="595959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59595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98A5B3A-4079-4B46-A0FF-A550B3FE268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9405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649818" y="6276975"/>
            <a:ext cx="10932583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2C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rgbClr val="0082C9"/>
              </a:buClr>
              <a:defRPr/>
            </a:lvl1pPr>
            <a:lvl2pPr>
              <a:buClr>
                <a:srgbClr val="0082C9"/>
              </a:buClr>
              <a:defRPr/>
            </a:lvl2pPr>
            <a:lvl3pPr>
              <a:buClr>
                <a:srgbClr val="0082C9"/>
              </a:buClr>
              <a:defRPr/>
            </a:lvl3pPr>
            <a:lvl4pPr>
              <a:buClr>
                <a:srgbClr val="0082C9"/>
              </a:buClr>
              <a:defRPr/>
            </a:lvl4pPr>
            <a:lvl5pPr>
              <a:buClr>
                <a:srgbClr val="0082C9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9DFE12-9688-42E0-BA90-99DAB2AC952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199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2C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31215-D414-49A1-B0BE-FA6A849F09BB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49818" y="6276975"/>
            <a:ext cx="10932583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431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 descr="maple_leaf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9876" y="2697164"/>
            <a:ext cx="4282016" cy="416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49818" y="6276975"/>
            <a:ext cx="10932583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82C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buClr>
                <a:srgbClr val="0082C9"/>
              </a:buClr>
              <a:defRPr sz="2400"/>
            </a:lvl1pPr>
            <a:lvl2pPr>
              <a:buClr>
                <a:srgbClr val="0082C9"/>
              </a:buClr>
              <a:defRPr sz="2000"/>
            </a:lvl2pPr>
            <a:lvl3pPr>
              <a:buClr>
                <a:srgbClr val="0082C9"/>
              </a:buClr>
              <a:defRPr sz="1800"/>
            </a:lvl3pPr>
            <a:lvl4pPr>
              <a:buClr>
                <a:srgbClr val="0082C9"/>
              </a:buClr>
              <a:defRPr sz="1600"/>
            </a:lvl4pPr>
            <a:lvl5pPr>
              <a:buClr>
                <a:srgbClr val="0082C9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buClr>
                <a:srgbClr val="0082C9"/>
              </a:buClr>
              <a:defRPr sz="2400"/>
            </a:lvl1pPr>
            <a:lvl2pPr>
              <a:buClr>
                <a:srgbClr val="0082C9"/>
              </a:buClr>
              <a:defRPr sz="2000"/>
            </a:lvl2pPr>
            <a:lvl3pPr>
              <a:buClr>
                <a:srgbClr val="0082C9"/>
              </a:buClr>
              <a:defRPr sz="1800"/>
            </a:lvl3pPr>
            <a:lvl4pPr>
              <a:buClr>
                <a:srgbClr val="0082C9"/>
              </a:buClr>
              <a:defRPr sz="1600"/>
            </a:lvl4pPr>
            <a:lvl5pPr>
              <a:buClr>
                <a:srgbClr val="0082C9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8FBFBE-36BC-482D-A777-8BE920DF890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8433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 descr="maple_leaf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9876" y="2697164"/>
            <a:ext cx="4282016" cy="416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9414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ple_leaf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9876" y="2697164"/>
            <a:ext cx="4282016" cy="416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 userDrawn="1"/>
        </p:nvCxnSpPr>
        <p:spPr>
          <a:xfrm>
            <a:off x="649818" y="6276975"/>
            <a:ext cx="10932583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 b="0" i="0">
                <a:solidFill>
                  <a:srgbClr val="0082C9"/>
                </a:solidFill>
                <a:latin typeface="Century Gothic" pitchFamily="34" charset="0"/>
                <a:cs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82C9"/>
              </a:buClr>
              <a:buFont typeface="Arial"/>
              <a:buChar char="•"/>
              <a:defRPr sz="2600" b="0" i="0">
                <a:solidFill>
                  <a:srgbClr val="595959"/>
                </a:solidFill>
                <a:latin typeface="Century Gothic" pitchFamily="34" charset="0"/>
                <a:cs typeface="Century Gothic" pitchFamily="34" charset="0"/>
              </a:defRPr>
            </a:lvl1pPr>
            <a:lvl2pPr marL="742950" indent="-285750">
              <a:buClr>
                <a:srgbClr val="0082C9"/>
              </a:buClr>
              <a:buFont typeface="Arial"/>
              <a:buChar char="•"/>
              <a:defRPr sz="2400" b="0" i="0">
                <a:solidFill>
                  <a:srgbClr val="595959"/>
                </a:solidFill>
                <a:latin typeface="Century Gothic" pitchFamily="34" charset="0"/>
                <a:cs typeface="Century Gothic" pitchFamily="34" charset="0"/>
              </a:defRPr>
            </a:lvl2pPr>
            <a:lvl3pPr marL="1143000" indent="-228600">
              <a:buClr>
                <a:srgbClr val="0082C9"/>
              </a:buClr>
              <a:buFont typeface="Arial"/>
              <a:buChar char="•"/>
              <a:defRPr sz="2200" b="0" i="0">
                <a:solidFill>
                  <a:srgbClr val="595959"/>
                </a:solidFill>
                <a:latin typeface="Century Gothic" pitchFamily="34" charset="0"/>
                <a:cs typeface="Century Gothic" pitchFamily="34" charset="0"/>
              </a:defRPr>
            </a:lvl3pPr>
            <a:lvl4pPr marL="1600200" indent="-228600">
              <a:buClr>
                <a:srgbClr val="0082C9"/>
              </a:buClr>
              <a:buFont typeface="Arial"/>
              <a:buChar char="•"/>
              <a:defRPr sz="2000" b="0" i="0">
                <a:solidFill>
                  <a:srgbClr val="595959"/>
                </a:solidFill>
                <a:latin typeface="Century Gothic" pitchFamily="34" charset="0"/>
                <a:cs typeface="Century Gothic" pitchFamily="34" charset="0"/>
              </a:defRPr>
            </a:lvl4pPr>
            <a:lvl5pPr marL="2057400" indent="-228600">
              <a:buClr>
                <a:srgbClr val="0082C9"/>
              </a:buClr>
              <a:buFont typeface="Arial"/>
              <a:buChar char="•"/>
              <a:defRPr sz="1800" b="0" i="0">
                <a:solidFill>
                  <a:srgbClr val="595959"/>
                </a:solidFill>
                <a:latin typeface="Century Gothic" pitchFamily="34" charset="0"/>
                <a:cs typeface="Century Gothic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075564-AF6E-40FC-905A-F6C5E8D2961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3478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823" y="1941161"/>
            <a:ext cx="9482667" cy="2376252"/>
          </a:xfrm>
        </p:spPr>
        <p:txBody>
          <a:bodyPr>
            <a:normAutofit/>
          </a:bodyPr>
          <a:lstStyle>
            <a:lvl1pPr algn="l">
              <a:defRPr sz="4000" b="0" i="0">
                <a:solidFill>
                  <a:srgbClr val="0082C9"/>
                </a:solidFill>
                <a:latin typeface="Century Gothic" pitchFamily="34" charset="0"/>
                <a:cs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822" y="4524375"/>
            <a:ext cx="9482668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solidFill>
                  <a:srgbClr val="595959"/>
                </a:solidFill>
                <a:latin typeface="Century Gothic" pitchFamily="34" charset="0"/>
                <a:cs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042CE3-6392-4968-B209-93A52C299364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7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467" y="4424289"/>
            <a:ext cx="9742871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932" y="544183"/>
            <a:ext cx="11006400" cy="46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\\prod.prv\shared\NCR\CMO\CMB_NEW\0400-Comms Svcs\480 - Publishing and Production\!Flag Signatures\Canada Wordmark\Colour\Canada_Colour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332" y="6356351"/>
            <a:ext cx="131848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0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932" y="273816"/>
            <a:ext cx="2154461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028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maple_leaf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9876" y="2697164"/>
            <a:ext cx="4282016" cy="416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cap="all">
                <a:solidFill>
                  <a:srgbClr val="0082C9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595959"/>
                </a:solidFill>
                <a:latin typeface="Century Gothic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CFA99A-0B6A-4F6F-BA8D-AFBE694F623A}" type="slidenum">
              <a:rPr lang="en-US" altLang="en-US"/>
              <a:pPr/>
              <a:t>‹#›</a:t>
            </a:fld>
            <a:endParaRPr lang="en-US" alt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49818" y="6276975"/>
            <a:ext cx="10932583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40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 descr="maple_leaf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9876" y="2697164"/>
            <a:ext cx="4282016" cy="416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 userDrawn="1"/>
        </p:nvCxnSpPr>
        <p:spPr>
          <a:xfrm>
            <a:off x="649818" y="6276975"/>
            <a:ext cx="10932583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82C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buClr>
                <a:srgbClr val="0082C9"/>
              </a:buClr>
              <a:defRPr sz="2800"/>
            </a:lvl1pPr>
            <a:lvl2pPr>
              <a:buClr>
                <a:srgbClr val="0082C9"/>
              </a:buClr>
              <a:defRPr sz="2400"/>
            </a:lvl2pPr>
            <a:lvl3pPr>
              <a:buClr>
                <a:srgbClr val="0082C9"/>
              </a:buClr>
              <a:defRPr sz="2000"/>
            </a:lvl3pPr>
            <a:lvl4pPr>
              <a:buClr>
                <a:srgbClr val="0082C9"/>
              </a:buClr>
              <a:defRPr sz="1800"/>
            </a:lvl4pPr>
            <a:lvl5pPr>
              <a:buClr>
                <a:srgbClr val="0082C9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buClr>
                <a:srgbClr val="0082C9"/>
              </a:buClr>
              <a:defRPr sz="2800"/>
            </a:lvl1pPr>
            <a:lvl2pPr>
              <a:buClr>
                <a:srgbClr val="0082C9"/>
              </a:buClr>
              <a:defRPr sz="2400"/>
            </a:lvl2pPr>
            <a:lvl3pPr>
              <a:buClr>
                <a:srgbClr val="0082C9"/>
              </a:buClr>
              <a:defRPr sz="2000"/>
            </a:lvl3pPr>
            <a:lvl4pPr>
              <a:buClr>
                <a:srgbClr val="0082C9"/>
              </a:buClr>
              <a:defRPr sz="1800"/>
            </a:lvl4pPr>
            <a:lvl5pPr>
              <a:buClr>
                <a:srgbClr val="0082C9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F49F12-9138-49F1-96D4-CC6FC00A57C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4185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maple_leaf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9876" y="2697164"/>
            <a:ext cx="4282016" cy="416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6563784" y="2805114"/>
            <a:ext cx="5628216" cy="3119437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039600" y="2805114"/>
            <a:ext cx="152400" cy="3119437"/>
          </a:xfrm>
          <a:prstGeom prst="rect">
            <a:avLst/>
          </a:prstGeom>
          <a:solidFill>
            <a:srgbClr val="0082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dirty="0">
              <a:solidFill>
                <a:srgbClr val="0082C9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49818" y="6276975"/>
            <a:ext cx="10932583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82C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buClr>
                <a:srgbClr val="0082C9"/>
              </a:buClr>
              <a:defRPr sz="2800"/>
            </a:lvl1pPr>
            <a:lvl2pPr>
              <a:buClr>
                <a:srgbClr val="0082C9"/>
              </a:buClr>
              <a:defRPr sz="2400"/>
            </a:lvl2pPr>
            <a:lvl3pPr>
              <a:buClr>
                <a:srgbClr val="0082C9"/>
              </a:buClr>
              <a:defRPr sz="2000"/>
            </a:lvl3pPr>
            <a:lvl4pPr>
              <a:buClr>
                <a:srgbClr val="0082C9"/>
              </a:buClr>
              <a:defRPr sz="1800"/>
            </a:lvl4pPr>
            <a:lvl5pPr>
              <a:buClr>
                <a:srgbClr val="0082C9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>
          <a:xfrm>
            <a:off x="6903591" y="3057770"/>
            <a:ext cx="4868659" cy="2668344"/>
          </a:xfrm>
        </p:spPr>
        <p:txBody>
          <a:bodyPr/>
          <a:lstStyle>
            <a:lvl1pPr marL="0" indent="0">
              <a:buNone/>
              <a:defRPr sz="1800" i="1">
                <a:solidFill>
                  <a:srgbClr val="595959"/>
                </a:solidFill>
              </a:defRPr>
            </a:lvl1pPr>
            <a:lvl2pPr>
              <a:defRPr sz="2400" i="1"/>
            </a:lvl2pPr>
            <a:lvl3pPr>
              <a:defRPr sz="2000" i="1"/>
            </a:lvl3pPr>
            <a:lvl4pPr>
              <a:defRPr sz="1800" i="1"/>
            </a:lvl4pPr>
            <a:lvl5pPr>
              <a:defRPr sz="1800" i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0606BA19-779A-4930-9322-0B47357BACC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8813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563785" y="1600201"/>
            <a:ext cx="5065183" cy="4525962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dirty="0">
              <a:solidFill>
                <a:srgbClr val="ECECEC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49818" y="6276975"/>
            <a:ext cx="10932583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82C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buClr>
                <a:srgbClr val="0082C9"/>
              </a:buClr>
              <a:defRPr sz="2800"/>
            </a:lvl1pPr>
            <a:lvl2pPr>
              <a:buClr>
                <a:srgbClr val="0082C9"/>
              </a:buClr>
              <a:defRPr sz="2400"/>
            </a:lvl2pPr>
            <a:lvl3pPr>
              <a:buClr>
                <a:srgbClr val="0082C9"/>
              </a:buClr>
              <a:defRPr sz="2000"/>
            </a:lvl3pPr>
            <a:lvl4pPr>
              <a:buClr>
                <a:srgbClr val="0082C9"/>
              </a:buClr>
              <a:defRPr sz="1800"/>
            </a:lvl4pPr>
            <a:lvl5pPr>
              <a:buClr>
                <a:srgbClr val="0082C9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>
          <a:xfrm>
            <a:off x="6890564" y="1944078"/>
            <a:ext cx="4738403" cy="3782036"/>
          </a:xfrm>
        </p:spPr>
        <p:txBody>
          <a:bodyPr/>
          <a:lstStyle>
            <a:lvl1pPr marL="0" indent="0">
              <a:buNone/>
              <a:defRPr sz="1800" i="1">
                <a:solidFill>
                  <a:srgbClr val="595959"/>
                </a:solidFill>
              </a:defRPr>
            </a:lvl1pPr>
            <a:lvl2pPr>
              <a:defRPr sz="2400" i="1"/>
            </a:lvl2pPr>
            <a:lvl3pPr>
              <a:defRPr sz="2000" i="1"/>
            </a:lvl3pPr>
            <a:lvl4pPr>
              <a:defRPr sz="1800" i="1"/>
            </a:lvl4pPr>
            <a:lvl5pPr>
              <a:defRPr sz="1800" i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3E294082-DFA0-4304-8D39-BC23FA45EDA4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3" name="Picture 7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0484" y="5866132"/>
            <a:ext cx="5103408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566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maple_leaf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9876" y="2697164"/>
            <a:ext cx="4282016" cy="416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609601" y="3995738"/>
            <a:ext cx="11019367" cy="1928812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dirty="0">
              <a:solidFill>
                <a:srgbClr val="ECECEC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49818" y="6276975"/>
            <a:ext cx="10932583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82C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10972800" cy="2157607"/>
          </a:xfrm>
        </p:spPr>
        <p:txBody>
          <a:bodyPr/>
          <a:lstStyle>
            <a:lvl1pPr>
              <a:buClr>
                <a:srgbClr val="0082C9"/>
              </a:buClr>
              <a:defRPr sz="2800"/>
            </a:lvl1pPr>
            <a:lvl2pPr>
              <a:buClr>
                <a:srgbClr val="0082C9"/>
              </a:buClr>
              <a:defRPr sz="2400"/>
            </a:lvl2pPr>
            <a:lvl3pPr>
              <a:buClr>
                <a:srgbClr val="0082C9"/>
              </a:buClr>
              <a:defRPr sz="2000"/>
            </a:lvl3pPr>
            <a:lvl4pPr>
              <a:buClr>
                <a:srgbClr val="0082C9"/>
              </a:buClr>
              <a:defRPr sz="1800"/>
            </a:lvl4pPr>
            <a:lvl5pPr>
              <a:buClr>
                <a:srgbClr val="0082C9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>
          <a:xfrm>
            <a:off x="807590" y="4140741"/>
            <a:ext cx="10821377" cy="1332960"/>
          </a:xfrm>
          <a:solidFill>
            <a:srgbClr val="ECECEC"/>
          </a:solidFill>
        </p:spPr>
        <p:txBody>
          <a:bodyPr/>
          <a:lstStyle>
            <a:lvl1pPr marL="0" indent="0">
              <a:buNone/>
              <a:defRPr sz="1800" i="1"/>
            </a:lvl1pPr>
            <a:lvl2pPr>
              <a:defRPr sz="2400" i="1"/>
            </a:lvl2pPr>
            <a:lvl3pPr>
              <a:defRPr sz="2000" i="1"/>
            </a:lvl3pPr>
            <a:lvl4pPr>
              <a:defRPr sz="1800" i="1"/>
            </a:lvl4pPr>
            <a:lvl5pPr>
              <a:defRPr sz="1800" i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AB52D289-F740-481C-B2A6-EE2832E288B0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3151" y="5650232"/>
            <a:ext cx="10873501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3769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 descr="maple_leaf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9876" y="2697164"/>
            <a:ext cx="4282016" cy="416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49818" y="6276975"/>
            <a:ext cx="10932583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82C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buClr>
                <a:srgbClr val="0082C9"/>
              </a:buClr>
              <a:defRPr sz="2400"/>
            </a:lvl1pPr>
            <a:lvl2pPr>
              <a:buClr>
                <a:srgbClr val="0082C9"/>
              </a:buClr>
              <a:defRPr sz="2000"/>
            </a:lvl2pPr>
            <a:lvl3pPr>
              <a:buClr>
                <a:srgbClr val="0082C9"/>
              </a:buClr>
              <a:defRPr sz="1800"/>
            </a:lvl3pPr>
            <a:lvl4pPr>
              <a:buClr>
                <a:srgbClr val="0082C9"/>
              </a:buClr>
              <a:defRPr sz="1600"/>
            </a:lvl4pPr>
            <a:lvl5pPr>
              <a:buClr>
                <a:srgbClr val="0082C9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buClr>
                <a:srgbClr val="0082C9"/>
              </a:buClr>
              <a:defRPr sz="2400"/>
            </a:lvl1pPr>
            <a:lvl2pPr>
              <a:buClr>
                <a:srgbClr val="0082C9"/>
              </a:buClr>
              <a:defRPr sz="2000"/>
            </a:lvl2pPr>
            <a:lvl3pPr>
              <a:buClr>
                <a:srgbClr val="0082C9"/>
              </a:buClr>
              <a:defRPr sz="1800"/>
            </a:lvl3pPr>
            <a:lvl4pPr>
              <a:buClr>
                <a:srgbClr val="0082C9"/>
              </a:buClr>
              <a:defRPr sz="1600"/>
            </a:lvl4pPr>
            <a:lvl5pPr>
              <a:buClr>
                <a:srgbClr val="0082C9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8FBFBE-36BC-482D-A777-8BE920DF890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7219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le_leaf.jpg"/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9876" y="2697164"/>
            <a:ext cx="4282016" cy="416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9"/>
            <a:ext cx="1097280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436689"/>
            <a:ext cx="10972800" cy="468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1" y="6356351"/>
            <a:ext cx="131021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7F7F7F"/>
                </a:solidFill>
                <a:latin typeface="Century Gothic" panose="020B0502020202020204" pitchFamily="34" charset="0"/>
              </a:defRPr>
            </a:lvl1pPr>
          </a:lstStyle>
          <a:p>
            <a:fld id="{4AF31215-D414-49A1-B0BE-FA6A849F09B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" name="hr" descr="UNCLASSIFIED"/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n-CA" sz="1200" b="0" i="0" u="none" baseline="0" smtClean="0">
                <a:solidFill>
                  <a:srgbClr val="000000"/>
                </a:solidFill>
                <a:latin typeface="Arial" panose="020B0604020202020204" pitchFamily="34" charset="0"/>
              </a:rPr>
              <a:t>UNCLASSIFIED</a:t>
            </a:r>
            <a:endParaRPr lang="en-CA" sz="12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75" r:id="rId15"/>
    <p:sldLayoutId id="2147483976" r:id="rId16"/>
    <p:sldLayoutId id="2147483977" r:id="rId17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lang="en-US" sz="3600" kern="1200" dirty="0">
          <a:solidFill>
            <a:srgbClr val="0082C9"/>
          </a:solidFill>
          <a:latin typeface="Century Gothic" pitchFamily="34" charset="0"/>
          <a:ea typeface="ヒラギノ角ゴ Pro W3" pitchFamily="126" charset="-128"/>
          <a:cs typeface="Century Gothic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0064A5"/>
          </a:solidFill>
          <a:latin typeface="Century Gothic" charset="0"/>
          <a:ea typeface="ヒラギノ角ゴ Pro W3" pitchFamily="126" charset="-128"/>
          <a:cs typeface="Century Gothic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0064A5"/>
          </a:solidFill>
          <a:latin typeface="Century Gothic" charset="0"/>
          <a:ea typeface="ヒラギノ角ゴ Pro W3" pitchFamily="126" charset="-128"/>
          <a:cs typeface="Century Gothic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0064A5"/>
          </a:solidFill>
          <a:latin typeface="Century Gothic" charset="0"/>
          <a:ea typeface="ヒラギノ角ゴ Pro W3" pitchFamily="126" charset="-128"/>
          <a:cs typeface="Century Gothic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0064A5"/>
          </a:solidFill>
          <a:latin typeface="Century Gothic" charset="0"/>
          <a:ea typeface="ヒラギノ角ゴ Pro W3" pitchFamily="126" charset="-128"/>
          <a:cs typeface="Century Gothic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0064A5"/>
          </a:solidFill>
          <a:latin typeface="Gill Sans Light" pitchFamily="126" charset="0"/>
          <a:ea typeface="ヒラギノ角ゴ Pro W3" pitchFamily="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0064A5"/>
          </a:solidFill>
          <a:latin typeface="Gill Sans Light" pitchFamily="126" charset="0"/>
          <a:ea typeface="ヒラギノ角ゴ Pro W3" pitchFamily="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0064A5"/>
          </a:solidFill>
          <a:latin typeface="Gill Sans Light" pitchFamily="126" charset="0"/>
          <a:ea typeface="ヒラギノ角ゴ Pro W3" pitchFamily="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0064A5"/>
          </a:solidFill>
          <a:latin typeface="Gill Sans Light" pitchFamily="126" charset="0"/>
          <a:ea typeface="ヒラギノ角ゴ Pro W3" pitchFamily="126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82C9"/>
        </a:buClr>
        <a:buFont typeface="Arial" panose="020B0604020202020204" pitchFamily="34" charset="0"/>
        <a:buChar char="•"/>
        <a:defRPr lang="en-CA" sz="2600" kern="1200" dirty="0">
          <a:solidFill>
            <a:srgbClr val="595959"/>
          </a:solidFill>
          <a:latin typeface="Century Gothic" pitchFamily="34" charset="0"/>
          <a:ea typeface="ヒラギノ角ゴ Pro W3" pitchFamily="126" charset="-128"/>
          <a:cs typeface="Century Gothic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82C9"/>
        </a:buClr>
        <a:buFont typeface="Arial" panose="020B0604020202020204" pitchFamily="34" charset="0"/>
        <a:buChar char="•"/>
        <a:defRPr lang="en-CA" sz="2400" kern="1200" dirty="0">
          <a:solidFill>
            <a:srgbClr val="595959"/>
          </a:solidFill>
          <a:latin typeface="Century Gothic" pitchFamily="34" charset="0"/>
          <a:ea typeface="ヒラギノ角ゴ Pro W3" pitchFamily="126" charset="-128"/>
          <a:cs typeface="Century Gothic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82C9"/>
        </a:buClr>
        <a:buFont typeface="Arial" panose="020B0604020202020204" pitchFamily="34" charset="0"/>
        <a:buChar char="•"/>
        <a:defRPr lang="en-CA" sz="2200" kern="1200" dirty="0">
          <a:solidFill>
            <a:srgbClr val="595959"/>
          </a:solidFill>
          <a:latin typeface="Century Gothic" pitchFamily="34" charset="0"/>
          <a:ea typeface="ヒラギノ角ゴ Pro W3" pitchFamily="126" charset="-128"/>
          <a:cs typeface="Century Gothic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82C9"/>
        </a:buClr>
        <a:buFont typeface="Arial" panose="020B0604020202020204" pitchFamily="34" charset="0"/>
        <a:buChar char="•"/>
        <a:defRPr lang="en-CA" sz="2000" kern="1200" dirty="0">
          <a:solidFill>
            <a:srgbClr val="595959"/>
          </a:solidFill>
          <a:latin typeface="Century Gothic" pitchFamily="34" charset="0"/>
          <a:ea typeface="ヒラギノ角ゴ Pro W3" pitchFamily="126" charset="-128"/>
          <a:cs typeface="Century Gothic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82C9"/>
        </a:buClr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entury Gothic" pitchFamily="34" charset="0"/>
          <a:ea typeface="ヒラギノ角ゴ Pro W3" pitchFamily="126" charset="-128"/>
          <a:cs typeface="Century Gothic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639801" y="2981555"/>
            <a:ext cx="164186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bg1"/>
                </a:solidFill>
              </a:rPr>
              <a:t>ADOPT</a:t>
            </a:r>
            <a:endParaRPr lang="en-CA" sz="16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00637" y="3189582"/>
            <a:ext cx="122872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endParaRPr lang="en-CA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87669" y="2384400"/>
            <a:ext cx="11880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bg1"/>
                </a:solidFill>
              </a:rPr>
              <a:t>READINESS</a:t>
            </a:r>
            <a:endParaRPr lang="en-CA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778" y="2796853"/>
            <a:ext cx="562205" cy="324000"/>
          </a:xfrm>
          <a:prstGeom prst="rect">
            <a:avLst/>
          </a:prstGeom>
        </p:spPr>
      </p:pic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635461" y="701850"/>
            <a:ext cx="10757672" cy="1244008"/>
            <a:chOff x="417878" y="701850"/>
            <a:chExt cx="8287972" cy="958414"/>
          </a:xfrm>
        </p:grpSpPr>
        <p:sp>
          <p:nvSpPr>
            <p:cNvPr id="8" name="TextBox 7"/>
            <p:cNvSpPr txBox="1"/>
            <p:nvPr/>
          </p:nvSpPr>
          <p:spPr>
            <a:xfrm>
              <a:off x="7051024" y="730078"/>
              <a:ext cx="788421" cy="338554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CA" sz="1600" b="1" dirty="0">
                  <a:solidFill>
                    <a:schemeClr val="bg1"/>
                  </a:solidFill>
                </a:rPr>
                <a:t>ADOPT</a:t>
              </a:r>
              <a:endParaRPr lang="en-CA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17878" y="727420"/>
              <a:ext cx="8287972" cy="932844"/>
              <a:chOff x="1522777" y="1032347"/>
              <a:chExt cx="10130283" cy="1150272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77" y="1035623"/>
                <a:ext cx="6665555" cy="1146555"/>
              </a:xfrm>
              <a:prstGeom prst="rect">
                <a:avLst/>
              </a:prstGeom>
              <a:ln>
                <a:noFill/>
              </a:ln>
              <a:effectLst/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8181392" y="1036285"/>
                <a:ext cx="1764000" cy="35104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effectLst/>
            </p:spPr>
            <p:txBody>
              <a:bodyPr wrap="square" rtlCol="0">
                <a:spAutoFit/>
              </a:bodyPr>
              <a:lstStyle/>
              <a:p>
                <a:endParaRPr lang="en-CA" sz="125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9920698" y="1032347"/>
                <a:ext cx="1732362" cy="359541"/>
              </a:xfrm>
              <a:prstGeom prst="rect">
                <a:avLst/>
              </a:prstGeom>
              <a:solidFill>
                <a:schemeClr val="accent2"/>
              </a:solidFill>
              <a:effectLst/>
            </p:spPr>
            <p:txBody>
              <a:bodyPr wrap="square" rtlCol="0">
                <a:spAutoFit/>
              </a:bodyPr>
              <a:lstStyle/>
              <a:p>
                <a:endParaRPr lang="en-CA" sz="1250" b="1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1" name="Picture 20"/>
              <p:cNvPicPr preferRelativeResize="0">
                <a:picLocks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688" y="1306564"/>
                <a:ext cx="1742493" cy="876055"/>
              </a:xfrm>
              <a:prstGeom prst="rect">
                <a:avLst/>
              </a:prstGeom>
              <a:effectLst/>
            </p:spPr>
          </p:pic>
          <p:pic>
            <p:nvPicPr>
              <p:cNvPr id="20" name="Picture 19"/>
              <p:cNvPicPr preferRelativeResize="0">
                <a:picLocks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14872" y="1306564"/>
                <a:ext cx="1738092" cy="875808"/>
              </a:xfrm>
              <a:prstGeom prst="rect">
                <a:avLst/>
              </a:prstGeom>
              <a:effectLst/>
            </p:spPr>
          </p:pic>
        </p:grpSp>
        <p:pic>
          <p:nvPicPr>
            <p:cNvPr id="31" name="Picture 30"/>
            <p:cNvPicPr preferRelativeResize="0"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72342" y="709636"/>
              <a:ext cx="684000" cy="304601"/>
            </a:xfrm>
            <a:prstGeom prst="rect">
              <a:avLst/>
            </a:prstGeom>
          </p:spPr>
        </p:pic>
        <p:pic>
          <p:nvPicPr>
            <p:cNvPr id="32" name="Picture 31"/>
            <p:cNvPicPr preferRelativeResize="0"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95066" y="701850"/>
              <a:ext cx="895828" cy="316800"/>
            </a:xfrm>
            <a:prstGeom prst="rect">
              <a:avLst/>
            </a:prstGeom>
          </p:spPr>
        </p:pic>
      </p:grp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35461" y="3107081"/>
            <a:ext cx="7112000" cy="1202344"/>
          </a:xfrm>
        </p:spPr>
        <p:txBody>
          <a:bodyPr>
            <a:normAutofit/>
          </a:bodyPr>
          <a:lstStyle/>
          <a:p>
            <a:r>
              <a:rPr lang="en-CA" altLang="en-US" dirty="0">
                <a:solidFill>
                  <a:srgbClr val="157AC0"/>
                </a:solidFill>
                <a:ea typeface="ヒラギノ角ゴ Pro W3" pitchFamily="127" charset="-128"/>
              </a:rPr>
              <a:t>Affective Computing </a:t>
            </a:r>
            <a:r>
              <a:rPr lang="en-CA" altLang="en-US" sz="2400" dirty="0">
                <a:solidFill>
                  <a:srgbClr val="157AC0"/>
                </a:solidFill>
                <a:ea typeface="ヒラギノ角ゴ Pro W3" pitchFamily="127" charset="-128"/>
              </a:rPr>
              <a:t>backgrounder</a:t>
            </a:r>
            <a:endParaRPr lang="en-CA" dirty="0"/>
          </a:p>
        </p:txBody>
      </p:sp>
      <p:sp>
        <p:nvSpPr>
          <p:cNvPr id="23" name="Subtitle 6"/>
          <p:cNvSpPr>
            <a:spLocks noGrp="1"/>
          </p:cNvSpPr>
          <p:nvPr>
            <p:ph type="subTitle" idx="1"/>
          </p:nvPr>
        </p:nvSpPr>
        <p:spPr>
          <a:xfrm>
            <a:off x="635461" y="4602531"/>
            <a:ext cx="6900862" cy="817200"/>
          </a:xfrm>
        </p:spPr>
        <p:txBody>
          <a:bodyPr>
            <a:normAutofit fontScale="92500" lnSpcReduction="10000"/>
          </a:bodyPr>
          <a:lstStyle/>
          <a:p>
            <a:r>
              <a:rPr lang="en-CA" altLang="en-US" dirty="0" smtClean="0">
                <a:solidFill>
                  <a:schemeClr val="tx1"/>
                </a:solidFill>
                <a:ea typeface="ヒラギノ角ゴ Pro W3" pitchFamily="127" charset="-128"/>
              </a:rPr>
              <a:t>Emerging Technology Innovation Board (ETIB)</a:t>
            </a:r>
          </a:p>
          <a:p>
            <a:r>
              <a:rPr lang="en-CA" altLang="en-US" sz="1900" dirty="0" smtClean="0">
                <a:solidFill>
                  <a:schemeClr val="tx1"/>
                </a:solidFill>
                <a:ea typeface="ヒラギノ角ゴ Pro W3" pitchFamily="127" charset="-128"/>
              </a:rPr>
              <a:t>2020-09-01</a:t>
            </a:r>
            <a:r>
              <a:rPr lang="en-CA" altLang="en-US" dirty="0" smtClean="0">
                <a:solidFill>
                  <a:schemeClr val="tx1"/>
                </a:solidFill>
                <a:ea typeface="ヒラギノ角ゴ Pro W3" pitchFamily="127" charset="-128"/>
              </a:rPr>
              <a:t>							</a:t>
            </a:r>
            <a:endParaRPr altLang="en-US" dirty="0" smtClean="0">
              <a:solidFill>
                <a:schemeClr val="tx1"/>
              </a:solidFill>
              <a:ea typeface="ヒラギノ角ゴ Pro W3" pitchFamily="127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30618" y="4602531"/>
            <a:ext cx="1398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600" dirty="0">
                <a:latin typeface="Century Gothic" pitchFamily="34" charset="0"/>
                <a:cs typeface="Century Gothic" pitchFamily="34" charset="0"/>
              </a:rPr>
              <a:t>Shamir Alavi</a:t>
            </a:r>
          </a:p>
          <a:p>
            <a:pPr algn="r"/>
            <a:r>
              <a:rPr lang="en-CA" sz="1600" dirty="0">
                <a:latin typeface="Century Gothic" pitchFamily="34" charset="0"/>
                <a:cs typeface="Century Gothic" pitchFamily="34" charset="0"/>
              </a:rPr>
              <a:t>SC&amp;D, ITAS</a:t>
            </a:r>
            <a:endParaRPr lang="en-CA" sz="1600" dirty="0">
              <a:latin typeface="Century Gothic" pitchFamily="34" charset="0"/>
              <a:cs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0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400" y="274639"/>
            <a:ext cx="8827200" cy="690562"/>
          </a:xfrm>
        </p:spPr>
        <p:txBody>
          <a:bodyPr/>
          <a:lstStyle/>
          <a:p>
            <a:r>
              <a:rPr lang="en-CA" dirty="0" smtClean="0">
                <a:solidFill>
                  <a:srgbClr val="157AC0"/>
                </a:solidFill>
              </a:rPr>
              <a:t>Affective Computing: Process</a:t>
            </a:r>
            <a:endParaRPr lang="en-CA" dirty="0">
              <a:solidFill>
                <a:srgbClr val="157A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04890"/>
            <a:ext cx="8353425" cy="5253671"/>
          </a:xfrm>
        </p:spPr>
        <p:txBody>
          <a:bodyPr/>
          <a:lstStyle/>
          <a:p>
            <a:pPr marL="0" indent="0">
              <a:buClr>
                <a:srgbClr val="064163"/>
              </a:buClr>
              <a:buNone/>
            </a:pPr>
            <a:endParaRPr lang="en-CA" sz="2400" dirty="0">
              <a:solidFill>
                <a:schemeClr val="tx1"/>
              </a:solidFill>
            </a:endParaRPr>
          </a:p>
          <a:p>
            <a:pPr marL="0" indent="0">
              <a:buClr>
                <a:srgbClr val="064163"/>
              </a:buClr>
              <a:buNone/>
            </a:pPr>
            <a:endParaRPr lang="en-CA" sz="2400" dirty="0">
              <a:solidFill>
                <a:schemeClr val="tx1"/>
              </a:solidFill>
            </a:endParaRPr>
          </a:p>
          <a:p>
            <a:pPr marL="0" indent="0">
              <a:buClr>
                <a:srgbClr val="064163"/>
              </a:buClr>
              <a:buNone/>
            </a:pPr>
            <a:endParaRPr lang="en-CA" sz="2400" dirty="0">
              <a:solidFill>
                <a:schemeClr val="tx1"/>
              </a:solidFill>
            </a:endParaRPr>
          </a:p>
          <a:p>
            <a:pPr marL="0" indent="0">
              <a:buClr>
                <a:srgbClr val="064163"/>
              </a:buClr>
              <a:buNone/>
            </a:pPr>
            <a:endParaRPr lang="en-CA" sz="2400" b="1" dirty="0"/>
          </a:p>
          <a:p>
            <a:pPr marL="0" indent="0">
              <a:buClr>
                <a:srgbClr val="064163"/>
              </a:buClr>
              <a:buNone/>
            </a:pPr>
            <a:endParaRPr lang="en-CA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635353" y="6383112"/>
            <a:ext cx="982663" cy="365125"/>
          </a:xfrm>
        </p:spPr>
        <p:txBody>
          <a:bodyPr/>
          <a:lstStyle/>
          <a:p>
            <a:fld id="{78075564-AF6E-40FC-905A-F6C5E8D29614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pic>
        <p:nvPicPr>
          <p:cNvPr id="5" name="Image1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250926" y="1076803"/>
            <a:ext cx="3813971" cy="49033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51470" y="6052028"/>
            <a:ext cx="39716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dirty="0"/>
              <a:t>https</a:t>
            </a:r>
            <a:r>
              <a:rPr lang="en-CA" sz="1000" dirty="0"/>
              <a:t>://www.predictiveanalyticstoday.com/what-is-affective-computing/</a:t>
            </a:r>
          </a:p>
        </p:txBody>
      </p:sp>
    </p:spTree>
    <p:extLst>
      <p:ext uri="{BB962C8B-B14F-4D97-AF65-F5344CB8AC3E}">
        <p14:creationId xmlns:p14="http://schemas.microsoft.com/office/powerpoint/2010/main" val="307275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400" y="274639"/>
            <a:ext cx="8229600" cy="690562"/>
          </a:xfrm>
        </p:spPr>
        <p:txBody>
          <a:bodyPr/>
          <a:lstStyle/>
          <a:p>
            <a:r>
              <a:rPr lang="en-CA" dirty="0" smtClean="0">
                <a:solidFill>
                  <a:srgbClr val="157AC0"/>
                </a:solidFill>
              </a:rPr>
              <a:t>Affective Computing: Importance</a:t>
            </a:r>
            <a:endParaRPr lang="en-CA" dirty="0">
              <a:solidFill>
                <a:srgbClr val="157A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399" y="1208090"/>
            <a:ext cx="8827200" cy="5253671"/>
          </a:xfrm>
        </p:spPr>
        <p:txBody>
          <a:bodyPr/>
          <a:lstStyle/>
          <a:p>
            <a:pPr marL="514350" indent="-457200">
              <a:lnSpc>
                <a:spcPct val="150000"/>
              </a:lnSpc>
              <a:buClr>
                <a:srgbClr val="064163"/>
              </a:buClr>
            </a:pPr>
            <a:r>
              <a:rPr lang="en-CA" sz="2400" dirty="0">
                <a:solidFill>
                  <a:schemeClr val="tx1"/>
                </a:solidFill>
              </a:rPr>
              <a:t>To bridge the gap between human emotion and technology</a:t>
            </a:r>
          </a:p>
          <a:p>
            <a:pPr marL="514350" indent="-457200">
              <a:lnSpc>
                <a:spcPct val="150000"/>
              </a:lnSpc>
              <a:buClr>
                <a:srgbClr val="064163"/>
              </a:buClr>
            </a:pPr>
            <a:r>
              <a:rPr lang="en-CA" sz="2400" dirty="0">
                <a:solidFill>
                  <a:schemeClr val="tx1"/>
                </a:solidFill>
              </a:rPr>
              <a:t>To help people communicate emotional information</a:t>
            </a:r>
          </a:p>
          <a:p>
            <a:pPr marL="514350" indent="-457200">
              <a:lnSpc>
                <a:spcPct val="150000"/>
              </a:lnSpc>
              <a:buClr>
                <a:srgbClr val="064163"/>
              </a:buClr>
            </a:pPr>
            <a:r>
              <a:rPr lang="en-CA" sz="2400" dirty="0">
                <a:solidFill>
                  <a:schemeClr val="tx1"/>
                </a:solidFill>
              </a:rPr>
              <a:t>To better understand </a:t>
            </a:r>
            <a:r>
              <a:rPr lang="en-CA" sz="2400" dirty="0">
                <a:solidFill>
                  <a:schemeClr val="tx1"/>
                </a:solidFill>
              </a:rPr>
              <a:t>the ways </a:t>
            </a:r>
            <a:r>
              <a:rPr lang="en-CA" sz="2400" dirty="0">
                <a:solidFill>
                  <a:schemeClr val="tx1"/>
                </a:solidFill>
              </a:rPr>
              <a:t>emotions impact our learning, behaviour and health</a:t>
            </a:r>
          </a:p>
          <a:p>
            <a:pPr marL="0" indent="0">
              <a:buClr>
                <a:srgbClr val="064163"/>
              </a:buClr>
              <a:buNone/>
            </a:pPr>
            <a:endParaRPr lang="en-CA" sz="2400" dirty="0">
              <a:solidFill>
                <a:schemeClr val="tx1"/>
              </a:solidFill>
            </a:endParaRPr>
          </a:p>
          <a:p>
            <a:pPr marL="0" indent="0">
              <a:buClr>
                <a:srgbClr val="064163"/>
              </a:buClr>
              <a:buNone/>
            </a:pPr>
            <a:endParaRPr lang="en-CA" sz="2400" dirty="0">
              <a:solidFill>
                <a:schemeClr val="tx1"/>
              </a:solidFill>
            </a:endParaRPr>
          </a:p>
          <a:p>
            <a:pPr marL="0" indent="0">
              <a:buClr>
                <a:srgbClr val="064163"/>
              </a:buClr>
              <a:buNone/>
            </a:pPr>
            <a:endParaRPr lang="en-CA" sz="2400" dirty="0">
              <a:solidFill>
                <a:schemeClr val="tx1"/>
              </a:solidFill>
            </a:endParaRPr>
          </a:p>
          <a:p>
            <a:pPr marL="0" indent="0">
              <a:buClr>
                <a:srgbClr val="064163"/>
              </a:buClr>
              <a:buNone/>
            </a:pPr>
            <a:endParaRPr lang="en-CA" sz="2400" b="1" dirty="0"/>
          </a:p>
          <a:p>
            <a:pPr marL="0" indent="0">
              <a:buClr>
                <a:srgbClr val="064163"/>
              </a:buClr>
              <a:buNone/>
            </a:pPr>
            <a:endParaRPr lang="en-CA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635353" y="6383112"/>
            <a:ext cx="982663" cy="365125"/>
          </a:xfrm>
        </p:spPr>
        <p:txBody>
          <a:bodyPr/>
          <a:lstStyle/>
          <a:p>
            <a:fld id="{78075564-AF6E-40FC-905A-F6C5E8D29614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317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400" y="274639"/>
            <a:ext cx="8229600" cy="690562"/>
          </a:xfrm>
        </p:spPr>
        <p:txBody>
          <a:bodyPr/>
          <a:lstStyle/>
          <a:p>
            <a:r>
              <a:rPr lang="en-CA" dirty="0" smtClean="0">
                <a:solidFill>
                  <a:srgbClr val="157AC0"/>
                </a:solidFill>
              </a:rPr>
              <a:t>Affective Computing: Applications</a:t>
            </a:r>
            <a:endParaRPr lang="en-CA" dirty="0">
              <a:solidFill>
                <a:srgbClr val="157A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399" y="1208090"/>
            <a:ext cx="8827200" cy="5253671"/>
          </a:xfrm>
        </p:spPr>
        <p:txBody>
          <a:bodyPr/>
          <a:lstStyle/>
          <a:p>
            <a:pPr marL="514350" indent="-457200">
              <a:lnSpc>
                <a:spcPct val="150000"/>
              </a:lnSpc>
              <a:buClr>
                <a:srgbClr val="064163"/>
              </a:buClr>
            </a:pPr>
            <a:r>
              <a:rPr lang="en-CA" sz="2400" dirty="0">
                <a:solidFill>
                  <a:schemeClr val="tx1"/>
                </a:solidFill>
              </a:rPr>
              <a:t>Emotion recognition to track customer satisfaction</a:t>
            </a:r>
          </a:p>
          <a:p>
            <a:pPr marL="514350" indent="-457200">
              <a:lnSpc>
                <a:spcPct val="150000"/>
              </a:lnSpc>
              <a:buClr>
                <a:srgbClr val="064163"/>
              </a:buClr>
            </a:pPr>
            <a:r>
              <a:rPr lang="en-CA" sz="2400" dirty="0">
                <a:solidFill>
                  <a:schemeClr val="tx1"/>
                </a:solidFill>
              </a:rPr>
              <a:t>Monitoring students’ interest and attention during a lecture</a:t>
            </a:r>
          </a:p>
          <a:p>
            <a:pPr marL="514350" indent="-457200">
              <a:lnSpc>
                <a:spcPct val="150000"/>
              </a:lnSpc>
              <a:buClr>
                <a:srgbClr val="064163"/>
              </a:buClr>
            </a:pPr>
            <a:r>
              <a:rPr lang="en-CA" sz="2400" dirty="0">
                <a:solidFill>
                  <a:schemeClr val="tx1"/>
                </a:solidFill>
              </a:rPr>
              <a:t>To help people with special needs who face communication challenges</a:t>
            </a:r>
          </a:p>
          <a:p>
            <a:pPr marL="514350" indent="-457200">
              <a:lnSpc>
                <a:spcPct val="150000"/>
              </a:lnSpc>
              <a:buClr>
                <a:srgbClr val="064163"/>
              </a:buClr>
            </a:pPr>
            <a:r>
              <a:rPr lang="en-CA" sz="2400" dirty="0">
                <a:solidFill>
                  <a:schemeClr val="tx1"/>
                </a:solidFill>
              </a:rPr>
              <a:t>Finding </a:t>
            </a:r>
            <a:r>
              <a:rPr lang="en-CA" sz="2400" dirty="0">
                <a:solidFill>
                  <a:schemeClr val="tx1"/>
                </a:solidFill>
              </a:rPr>
              <a:t>new ways to forecast and prevent </a:t>
            </a:r>
            <a:r>
              <a:rPr lang="en-CA" sz="2400" dirty="0">
                <a:solidFill>
                  <a:schemeClr val="tx1"/>
                </a:solidFill>
              </a:rPr>
              <a:t>depression</a:t>
            </a:r>
          </a:p>
          <a:p>
            <a:pPr marL="514350" indent="-457200">
              <a:lnSpc>
                <a:spcPct val="150000"/>
              </a:lnSpc>
              <a:buClr>
                <a:srgbClr val="064163"/>
              </a:buClr>
            </a:pPr>
            <a:r>
              <a:rPr lang="en-CA" sz="2400" dirty="0">
                <a:solidFill>
                  <a:schemeClr val="tx1"/>
                </a:solidFill>
              </a:rPr>
              <a:t>Threat detection in public gatherings</a:t>
            </a:r>
          </a:p>
          <a:p>
            <a:pPr marL="0" indent="0">
              <a:buClr>
                <a:srgbClr val="064163"/>
              </a:buClr>
              <a:buNone/>
            </a:pPr>
            <a:endParaRPr lang="en-CA" sz="2400" dirty="0">
              <a:solidFill>
                <a:schemeClr val="tx1"/>
              </a:solidFill>
            </a:endParaRPr>
          </a:p>
          <a:p>
            <a:pPr marL="0" indent="0">
              <a:buClr>
                <a:srgbClr val="064163"/>
              </a:buClr>
              <a:buNone/>
            </a:pPr>
            <a:endParaRPr lang="en-CA" sz="2400" dirty="0">
              <a:solidFill>
                <a:schemeClr val="tx1"/>
              </a:solidFill>
            </a:endParaRPr>
          </a:p>
          <a:p>
            <a:pPr marL="0" indent="0">
              <a:buClr>
                <a:srgbClr val="064163"/>
              </a:buClr>
              <a:buNone/>
            </a:pPr>
            <a:endParaRPr lang="en-CA" sz="2400" b="1" dirty="0"/>
          </a:p>
          <a:p>
            <a:pPr marL="0" indent="0">
              <a:buClr>
                <a:srgbClr val="064163"/>
              </a:buClr>
              <a:buNone/>
            </a:pPr>
            <a:endParaRPr lang="en-CA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635353" y="6383112"/>
            <a:ext cx="982663" cy="365125"/>
          </a:xfrm>
        </p:spPr>
        <p:txBody>
          <a:bodyPr/>
          <a:lstStyle/>
          <a:p>
            <a:fld id="{78075564-AF6E-40FC-905A-F6C5E8D29614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85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400" y="274639"/>
            <a:ext cx="8229600" cy="690562"/>
          </a:xfrm>
        </p:spPr>
        <p:txBody>
          <a:bodyPr/>
          <a:lstStyle/>
          <a:p>
            <a:r>
              <a:rPr lang="en-CA" dirty="0" smtClean="0">
                <a:solidFill>
                  <a:srgbClr val="157AC0"/>
                </a:solidFill>
              </a:rPr>
              <a:t>Affective Computing: Ethics</a:t>
            </a:r>
            <a:endParaRPr lang="en-CA" dirty="0">
              <a:solidFill>
                <a:srgbClr val="157A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400" y="1208090"/>
            <a:ext cx="8827200" cy="5253671"/>
          </a:xfrm>
        </p:spPr>
        <p:txBody>
          <a:bodyPr/>
          <a:lstStyle/>
          <a:p>
            <a:pPr marL="514350" indent="-457200">
              <a:lnSpc>
                <a:spcPct val="150000"/>
              </a:lnSpc>
              <a:buClr>
                <a:srgbClr val="064163"/>
              </a:buClr>
            </a:pPr>
            <a:r>
              <a:rPr lang="en-CA" sz="2400" dirty="0">
                <a:solidFill>
                  <a:schemeClr val="tx1"/>
                </a:solidFill>
              </a:rPr>
              <a:t>Emotions are subjective</a:t>
            </a:r>
          </a:p>
          <a:p>
            <a:pPr marL="514350" indent="-457200">
              <a:lnSpc>
                <a:spcPct val="150000"/>
              </a:lnSpc>
              <a:buClr>
                <a:srgbClr val="064163"/>
              </a:buClr>
            </a:pPr>
            <a:r>
              <a:rPr lang="en-CA" sz="2400" dirty="0">
                <a:solidFill>
                  <a:schemeClr val="tx1"/>
                </a:solidFill>
              </a:rPr>
              <a:t>Gestures, facial expressions and tones vary from culture to culture</a:t>
            </a:r>
          </a:p>
          <a:p>
            <a:pPr marL="514350" indent="-457200">
              <a:lnSpc>
                <a:spcPct val="150000"/>
              </a:lnSpc>
              <a:buClr>
                <a:srgbClr val="064163"/>
              </a:buClr>
            </a:pPr>
            <a:r>
              <a:rPr lang="en-CA" sz="2400" dirty="0">
                <a:solidFill>
                  <a:schemeClr val="tx1"/>
                </a:solidFill>
              </a:rPr>
              <a:t>Lack of cultural diversification in training datasets can introduce bias in results</a:t>
            </a:r>
          </a:p>
          <a:p>
            <a:pPr marL="0" indent="0">
              <a:buClr>
                <a:srgbClr val="064163"/>
              </a:buClr>
              <a:buNone/>
            </a:pPr>
            <a:endParaRPr lang="en-CA" sz="2400" dirty="0">
              <a:solidFill>
                <a:schemeClr val="tx1"/>
              </a:solidFill>
            </a:endParaRPr>
          </a:p>
          <a:p>
            <a:pPr marL="0" indent="0">
              <a:buClr>
                <a:srgbClr val="064163"/>
              </a:buClr>
              <a:buNone/>
            </a:pPr>
            <a:endParaRPr lang="en-CA" sz="2400" dirty="0">
              <a:solidFill>
                <a:schemeClr val="tx1"/>
              </a:solidFill>
            </a:endParaRPr>
          </a:p>
          <a:p>
            <a:pPr marL="0" indent="0">
              <a:buClr>
                <a:srgbClr val="064163"/>
              </a:buClr>
              <a:buNone/>
            </a:pPr>
            <a:endParaRPr lang="en-CA" sz="2400" b="1" dirty="0"/>
          </a:p>
          <a:p>
            <a:pPr marL="0" indent="0">
              <a:buClr>
                <a:srgbClr val="064163"/>
              </a:buClr>
              <a:buNone/>
            </a:pPr>
            <a:endParaRPr lang="en-CA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635353" y="6383112"/>
            <a:ext cx="982663" cy="365125"/>
          </a:xfrm>
        </p:spPr>
        <p:txBody>
          <a:bodyPr/>
          <a:lstStyle/>
          <a:p>
            <a:fld id="{78075564-AF6E-40FC-905A-F6C5E8D29614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082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400" y="274639"/>
            <a:ext cx="8229600" cy="690562"/>
          </a:xfrm>
        </p:spPr>
        <p:txBody>
          <a:bodyPr/>
          <a:lstStyle/>
          <a:p>
            <a:r>
              <a:rPr lang="en-CA" dirty="0" smtClean="0">
                <a:solidFill>
                  <a:srgbClr val="157AC0"/>
                </a:solidFill>
              </a:rPr>
              <a:t>Affective Computing: Future</a:t>
            </a:r>
            <a:endParaRPr lang="en-CA" dirty="0">
              <a:solidFill>
                <a:srgbClr val="157A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400" y="1208090"/>
            <a:ext cx="8827200" cy="5253671"/>
          </a:xfrm>
        </p:spPr>
        <p:txBody>
          <a:bodyPr/>
          <a:lstStyle/>
          <a:p>
            <a:pPr marL="514350" indent="-457200">
              <a:lnSpc>
                <a:spcPct val="150000"/>
              </a:lnSpc>
              <a:buClr>
                <a:srgbClr val="064163"/>
              </a:buClr>
            </a:pPr>
            <a:r>
              <a:rPr lang="en-CA" sz="2400" dirty="0">
                <a:solidFill>
                  <a:schemeClr val="tx1"/>
                </a:solidFill>
              </a:rPr>
              <a:t>Smarter chatbots</a:t>
            </a:r>
          </a:p>
          <a:p>
            <a:pPr marL="514350" indent="-457200">
              <a:lnSpc>
                <a:spcPct val="150000"/>
              </a:lnSpc>
              <a:buClr>
                <a:srgbClr val="064163"/>
              </a:buClr>
            </a:pPr>
            <a:r>
              <a:rPr lang="en-CA" sz="2400" dirty="0">
                <a:solidFill>
                  <a:schemeClr val="tx1"/>
                </a:solidFill>
              </a:rPr>
              <a:t>Growing </a:t>
            </a:r>
            <a:r>
              <a:rPr lang="en-CA" sz="2400" dirty="0">
                <a:solidFill>
                  <a:schemeClr val="tx1"/>
                </a:solidFill>
              </a:rPr>
              <a:t>demand for voice-enabled virtual assistants</a:t>
            </a:r>
            <a:endParaRPr lang="en-CA" sz="2400" dirty="0">
              <a:solidFill>
                <a:schemeClr val="tx1"/>
              </a:solidFill>
            </a:endParaRPr>
          </a:p>
          <a:p>
            <a:pPr marL="514350" indent="-457200">
              <a:lnSpc>
                <a:spcPct val="150000"/>
              </a:lnSpc>
              <a:buClr>
                <a:srgbClr val="064163"/>
              </a:buClr>
            </a:pPr>
            <a:r>
              <a:rPr lang="en-CA" sz="2400" dirty="0">
                <a:solidFill>
                  <a:schemeClr val="tx1"/>
                </a:solidFill>
              </a:rPr>
              <a:t>Computer-assisted education</a:t>
            </a:r>
          </a:p>
          <a:p>
            <a:pPr marL="514350" indent="-457200">
              <a:lnSpc>
                <a:spcPct val="150000"/>
              </a:lnSpc>
              <a:buClr>
                <a:srgbClr val="064163"/>
              </a:buClr>
            </a:pPr>
            <a:r>
              <a:rPr lang="en-CA" sz="2400" dirty="0">
                <a:solidFill>
                  <a:schemeClr val="tx1"/>
                </a:solidFill>
              </a:rPr>
              <a:t>Enhanced security in banking and automotive sectors</a:t>
            </a:r>
          </a:p>
          <a:p>
            <a:pPr marL="514350" indent="-457200">
              <a:lnSpc>
                <a:spcPct val="150000"/>
              </a:lnSpc>
              <a:buClr>
                <a:srgbClr val="064163"/>
              </a:buClr>
            </a:pPr>
            <a:r>
              <a:rPr lang="en-CA" sz="2400" dirty="0">
                <a:solidFill>
                  <a:schemeClr val="tx1"/>
                </a:solidFill>
              </a:rPr>
              <a:t>Diagnosis and treatment of mental health issues</a:t>
            </a:r>
          </a:p>
          <a:p>
            <a:pPr marL="514350" indent="-457200">
              <a:lnSpc>
                <a:spcPct val="150000"/>
              </a:lnSpc>
              <a:buClr>
                <a:srgbClr val="064163"/>
              </a:buClr>
            </a:pPr>
            <a:endParaRPr lang="en-CA" sz="2400" dirty="0">
              <a:solidFill>
                <a:schemeClr val="tx1"/>
              </a:solidFill>
            </a:endParaRPr>
          </a:p>
          <a:p>
            <a:pPr marL="514350" indent="-457200">
              <a:lnSpc>
                <a:spcPct val="150000"/>
              </a:lnSpc>
              <a:buClr>
                <a:srgbClr val="064163"/>
              </a:buClr>
            </a:pPr>
            <a:endParaRPr lang="en-CA" sz="2400" dirty="0">
              <a:solidFill>
                <a:schemeClr val="tx1"/>
              </a:solidFill>
            </a:endParaRPr>
          </a:p>
          <a:p>
            <a:pPr marL="0" indent="0">
              <a:buClr>
                <a:srgbClr val="064163"/>
              </a:buClr>
              <a:buNone/>
            </a:pPr>
            <a:endParaRPr lang="en-CA" sz="2400" dirty="0">
              <a:solidFill>
                <a:schemeClr val="tx1"/>
              </a:solidFill>
            </a:endParaRPr>
          </a:p>
          <a:p>
            <a:pPr marL="0" indent="0">
              <a:buClr>
                <a:srgbClr val="064163"/>
              </a:buClr>
              <a:buNone/>
            </a:pPr>
            <a:endParaRPr lang="en-CA" sz="2400" b="1" dirty="0"/>
          </a:p>
          <a:p>
            <a:pPr marL="0" indent="0">
              <a:buClr>
                <a:srgbClr val="064163"/>
              </a:buClr>
              <a:buNone/>
            </a:pPr>
            <a:endParaRPr lang="en-CA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635353" y="6383112"/>
            <a:ext cx="982663" cy="365125"/>
          </a:xfrm>
        </p:spPr>
        <p:txBody>
          <a:bodyPr/>
          <a:lstStyle/>
          <a:p>
            <a:fld id="{78075564-AF6E-40FC-905A-F6C5E8D29614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674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>
          <a:xfrm>
            <a:off x="968400" y="274639"/>
            <a:ext cx="8827200" cy="793068"/>
          </a:xfrm>
        </p:spPr>
        <p:txBody>
          <a:bodyPr/>
          <a:lstStyle/>
          <a:p>
            <a:r>
              <a:rPr lang="en-CA" dirty="0" smtClean="0"/>
              <a:t>Approval Requested</a:t>
            </a:r>
            <a:endParaRPr lang="en-CA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968400" y="1543289"/>
            <a:ext cx="8827200" cy="46894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dirty="0" smtClean="0">
                <a:solidFill>
                  <a:schemeClr val="tx1"/>
                </a:solidFill>
              </a:rPr>
              <a:t>ETAIC recommendations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 smtClean="0">
                <a:solidFill>
                  <a:schemeClr val="tx1"/>
                </a:solidFill>
              </a:rPr>
              <a:t>Park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>
                <a:solidFill>
                  <a:schemeClr val="tx1"/>
                </a:solidFill>
              </a:rPr>
              <a:t>Keep an eye on the evolution of Chatbot technology</a:t>
            </a:r>
            <a:endParaRPr lang="en-CA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564-AF6E-40FC-905A-F6C5E8D29614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2599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ular Callout 12"/>
          <p:cNvSpPr/>
          <p:nvPr/>
        </p:nvSpPr>
        <p:spPr>
          <a:xfrm>
            <a:off x="3694762" y="1514270"/>
            <a:ext cx="1175112" cy="597419"/>
          </a:xfrm>
          <a:prstGeom prst="wedgeRoundRectCallout">
            <a:avLst>
              <a:gd name="adj1" fmla="val -33214"/>
              <a:gd name="adj2" fmla="val 98037"/>
              <a:gd name="adj3" fmla="val 16667"/>
            </a:avLst>
          </a:prstGeom>
          <a:solidFill>
            <a:srgbClr val="0F72B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42CE3-6392-4968-B209-93A52C299364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968400" y="293134"/>
            <a:ext cx="8229600" cy="781699"/>
          </a:xfrm>
        </p:spPr>
        <p:txBody>
          <a:bodyPr/>
          <a:lstStyle/>
          <a:p>
            <a:r>
              <a:rPr lang="en-CA" dirty="0" smtClean="0"/>
              <a:t>In the Research Model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3727843" y="1577103"/>
            <a:ext cx="110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Affective Computing</a:t>
            </a:r>
            <a:endParaRPr lang="en-CA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456898"/>
            <a:ext cx="10702635" cy="381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5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467971"/>
            <a:ext cx="9144000" cy="690562"/>
          </a:xfrm>
        </p:spPr>
        <p:txBody>
          <a:bodyPr/>
          <a:lstStyle/>
          <a:p>
            <a:pPr algn="ctr"/>
            <a:r>
              <a:rPr lang="en-CA" dirty="0" smtClean="0">
                <a:solidFill>
                  <a:srgbClr val="157AC0"/>
                </a:solidFill>
              </a:rPr>
              <a:t>What is Affective Computing?</a:t>
            </a:r>
            <a:endParaRPr lang="en-CA" dirty="0">
              <a:solidFill>
                <a:srgbClr val="157A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635353" y="6383112"/>
            <a:ext cx="982663" cy="365125"/>
          </a:xfrm>
        </p:spPr>
        <p:txBody>
          <a:bodyPr/>
          <a:lstStyle/>
          <a:p>
            <a:fld id="{78075564-AF6E-40FC-905A-F6C5E8D29614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925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819" y="274639"/>
            <a:ext cx="8229600" cy="690562"/>
          </a:xfrm>
        </p:spPr>
        <p:txBody>
          <a:bodyPr/>
          <a:lstStyle/>
          <a:p>
            <a:r>
              <a:rPr lang="en-CA" dirty="0" smtClean="0">
                <a:solidFill>
                  <a:srgbClr val="157AC0"/>
                </a:solidFill>
              </a:rPr>
              <a:t>What is Affective Computing</a:t>
            </a:r>
            <a:endParaRPr lang="en-CA" dirty="0">
              <a:solidFill>
                <a:srgbClr val="157A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819" y="1197930"/>
            <a:ext cx="8825345" cy="5253671"/>
          </a:xfrm>
        </p:spPr>
        <p:txBody>
          <a:bodyPr/>
          <a:lstStyle/>
          <a:p>
            <a:pPr marL="0" indent="0">
              <a:lnSpc>
                <a:spcPct val="150000"/>
              </a:lnSpc>
              <a:buClr>
                <a:srgbClr val="064163"/>
              </a:buClr>
              <a:buNone/>
            </a:pPr>
            <a:r>
              <a:rPr lang="en-CA" sz="2800" dirty="0">
                <a:solidFill>
                  <a:schemeClr val="tx1"/>
                </a:solidFill>
              </a:rPr>
              <a:t>Affect</a:t>
            </a:r>
            <a:endParaRPr lang="en-CA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Aft>
                <a:spcPts val="1800"/>
              </a:spcAft>
              <a:buClr>
                <a:srgbClr val="064163"/>
              </a:buClr>
            </a:pPr>
            <a:r>
              <a:rPr lang="en-CA" sz="2400" dirty="0">
                <a:solidFill>
                  <a:schemeClr val="tx1"/>
                </a:solidFill>
              </a:rPr>
              <a:t>Experiences </a:t>
            </a:r>
            <a:r>
              <a:rPr lang="en-CA" sz="2400" dirty="0">
                <a:solidFill>
                  <a:schemeClr val="tx1"/>
                </a:solidFill>
              </a:rPr>
              <a:t>related to or resulting from feeling, emotion or mood</a:t>
            </a:r>
            <a:r>
              <a:rPr lang="en-CA" sz="2400" dirty="0">
                <a:solidFill>
                  <a:schemeClr val="tx1"/>
                </a:solidFill>
              </a:rPr>
              <a:t>	</a:t>
            </a:r>
          </a:p>
          <a:p>
            <a:pPr marL="0" indent="0">
              <a:lnSpc>
                <a:spcPct val="150000"/>
              </a:lnSpc>
              <a:buClr>
                <a:srgbClr val="064163"/>
              </a:buClr>
              <a:buNone/>
            </a:pPr>
            <a:r>
              <a:rPr lang="en-CA" sz="2800" dirty="0">
                <a:solidFill>
                  <a:schemeClr val="tx1"/>
                </a:solidFill>
              </a:rPr>
              <a:t>Affective Computing</a:t>
            </a:r>
          </a:p>
          <a:p>
            <a:pPr>
              <a:lnSpc>
                <a:spcPct val="150000"/>
              </a:lnSpc>
              <a:buClr>
                <a:srgbClr val="064163"/>
              </a:buClr>
            </a:pPr>
            <a:r>
              <a:rPr lang="en-CA" sz="2400" dirty="0">
                <a:solidFill>
                  <a:schemeClr val="tx1"/>
                </a:solidFill>
              </a:rPr>
              <a:t>D</a:t>
            </a:r>
            <a:r>
              <a:rPr lang="en-CA" sz="2400" dirty="0">
                <a:solidFill>
                  <a:schemeClr val="tx1"/>
                </a:solidFill>
              </a:rPr>
              <a:t>evelopment </a:t>
            </a:r>
            <a:r>
              <a:rPr lang="en-CA" sz="2400" dirty="0">
                <a:solidFill>
                  <a:schemeClr val="tx1"/>
                </a:solidFill>
              </a:rPr>
              <a:t>of systems </a:t>
            </a:r>
            <a:r>
              <a:rPr lang="en-CA" sz="2400" dirty="0">
                <a:solidFill>
                  <a:schemeClr val="tx1"/>
                </a:solidFill>
              </a:rPr>
              <a:t>that can interpret and </a:t>
            </a:r>
            <a:r>
              <a:rPr lang="en-CA" sz="2400" dirty="0">
                <a:solidFill>
                  <a:schemeClr val="tx1"/>
                </a:solidFill>
              </a:rPr>
              <a:t>simulate human </a:t>
            </a:r>
            <a:r>
              <a:rPr lang="en-CA" sz="2400" dirty="0">
                <a:solidFill>
                  <a:schemeClr val="tx1"/>
                </a:solidFill>
              </a:rPr>
              <a:t>affects</a:t>
            </a:r>
          </a:p>
          <a:p>
            <a:pPr>
              <a:lnSpc>
                <a:spcPct val="150000"/>
              </a:lnSpc>
              <a:buClr>
                <a:srgbClr val="064163"/>
              </a:buClr>
            </a:pPr>
            <a:r>
              <a:rPr lang="en-CA" sz="2400" dirty="0">
                <a:solidFill>
                  <a:schemeClr val="tx1"/>
                </a:solidFill>
              </a:rPr>
              <a:t>Proposed in 1995	</a:t>
            </a:r>
            <a:r>
              <a:rPr lang="en-CA" sz="2200" dirty="0">
                <a:solidFill>
                  <a:schemeClr val="tx1"/>
                </a:solidFill>
              </a:rPr>
              <a:t>				</a:t>
            </a:r>
            <a:endParaRPr lang="en-CA" b="1" dirty="0" smtClean="0">
              <a:solidFill>
                <a:schemeClr val="tx1"/>
              </a:solidFill>
            </a:endParaRPr>
          </a:p>
          <a:p>
            <a:pPr marL="457200" lvl="1" indent="0">
              <a:buClr>
                <a:srgbClr val="064163"/>
              </a:buClr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0" indent="0">
              <a:buClr>
                <a:srgbClr val="064163"/>
              </a:buClr>
              <a:buNone/>
            </a:pPr>
            <a:endParaRPr lang="en-CA" sz="2400" dirty="0">
              <a:solidFill>
                <a:schemeClr val="tx1"/>
              </a:solidFill>
            </a:endParaRPr>
          </a:p>
          <a:p>
            <a:pPr marL="0" indent="0">
              <a:buClr>
                <a:srgbClr val="064163"/>
              </a:buClr>
              <a:buNone/>
            </a:pPr>
            <a:endParaRPr lang="en-CA" sz="2400" dirty="0">
              <a:solidFill>
                <a:schemeClr val="tx1"/>
              </a:solidFill>
            </a:endParaRPr>
          </a:p>
          <a:p>
            <a:pPr marL="0" indent="0">
              <a:buClr>
                <a:srgbClr val="064163"/>
              </a:buClr>
              <a:buNone/>
            </a:pPr>
            <a:endParaRPr lang="en-CA" sz="2400" dirty="0">
              <a:solidFill>
                <a:schemeClr val="tx1"/>
              </a:solidFill>
            </a:endParaRPr>
          </a:p>
          <a:p>
            <a:pPr marL="0" indent="0">
              <a:buClr>
                <a:srgbClr val="064163"/>
              </a:buClr>
              <a:buNone/>
            </a:pPr>
            <a:endParaRPr lang="en-CA" sz="2400" b="1" dirty="0"/>
          </a:p>
          <a:p>
            <a:pPr marL="0" indent="0">
              <a:buClr>
                <a:srgbClr val="064163"/>
              </a:buClr>
              <a:buNone/>
            </a:pPr>
            <a:endParaRPr lang="en-CA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635353" y="6383112"/>
            <a:ext cx="982663" cy="365125"/>
          </a:xfrm>
        </p:spPr>
        <p:txBody>
          <a:bodyPr/>
          <a:lstStyle/>
          <a:p>
            <a:fld id="{78075564-AF6E-40FC-905A-F6C5E8D29614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948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400" y="274210"/>
            <a:ext cx="6615535" cy="690562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rgbClr val="157AC0"/>
                </a:solidFill>
              </a:rPr>
              <a:t>What is Affective Computing</a:t>
            </a:r>
            <a:endParaRPr lang="en-CA" dirty="0">
              <a:solidFill>
                <a:srgbClr val="157A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04890"/>
            <a:ext cx="8353425" cy="5253671"/>
          </a:xfrm>
        </p:spPr>
        <p:txBody>
          <a:bodyPr/>
          <a:lstStyle/>
          <a:p>
            <a:pPr marL="0" indent="0">
              <a:lnSpc>
                <a:spcPct val="150000"/>
              </a:lnSpc>
              <a:buClr>
                <a:srgbClr val="064163"/>
              </a:buClr>
              <a:buNone/>
            </a:pPr>
            <a:r>
              <a:rPr lang="en-CA" sz="2200" dirty="0">
                <a:solidFill>
                  <a:schemeClr val="tx1"/>
                </a:solidFill>
              </a:rPr>
              <a:t>				</a:t>
            </a:r>
            <a:endParaRPr lang="en-CA" b="1" dirty="0" smtClean="0">
              <a:solidFill>
                <a:schemeClr val="tx1"/>
              </a:solidFill>
            </a:endParaRPr>
          </a:p>
          <a:p>
            <a:pPr marL="457200" lvl="1" indent="0">
              <a:buClr>
                <a:srgbClr val="064163"/>
              </a:buClr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0" indent="0">
              <a:buClr>
                <a:srgbClr val="064163"/>
              </a:buClr>
              <a:buNone/>
            </a:pPr>
            <a:endParaRPr lang="en-CA" sz="2400" dirty="0">
              <a:solidFill>
                <a:schemeClr val="tx1"/>
              </a:solidFill>
            </a:endParaRPr>
          </a:p>
          <a:p>
            <a:pPr marL="0" indent="0">
              <a:buClr>
                <a:srgbClr val="064163"/>
              </a:buClr>
              <a:buNone/>
            </a:pPr>
            <a:endParaRPr lang="en-CA" sz="2400" dirty="0">
              <a:solidFill>
                <a:schemeClr val="tx1"/>
              </a:solidFill>
            </a:endParaRPr>
          </a:p>
          <a:p>
            <a:pPr marL="0" indent="0">
              <a:buClr>
                <a:srgbClr val="064163"/>
              </a:buClr>
              <a:buNone/>
            </a:pPr>
            <a:endParaRPr lang="en-CA" sz="2400" dirty="0">
              <a:solidFill>
                <a:schemeClr val="tx1"/>
              </a:solidFill>
            </a:endParaRPr>
          </a:p>
          <a:p>
            <a:pPr marL="0" indent="0">
              <a:buClr>
                <a:srgbClr val="064163"/>
              </a:buClr>
              <a:buNone/>
            </a:pPr>
            <a:endParaRPr lang="en-CA" sz="2400" b="1" dirty="0"/>
          </a:p>
          <a:p>
            <a:pPr marL="0" indent="0">
              <a:buClr>
                <a:srgbClr val="064163"/>
              </a:buClr>
              <a:buNone/>
            </a:pPr>
            <a:endParaRPr lang="en-CA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635353" y="6383112"/>
            <a:ext cx="982663" cy="365125"/>
          </a:xfrm>
        </p:spPr>
        <p:txBody>
          <a:bodyPr/>
          <a:lstStyle/>
          <a:p>
            <a:fld id="{78075564-AF6E-40FC-905A-F6C5E8D29614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652" y="1034913"/>
            <a:ext cx="5310517" cy="507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400" y="274639"/>
            <a:ext cx="7834745" cy="690562"/>
          </a:xfrm>
        </p:spPr>
        <p:txBody>
          <a:bodyPr/>
          <a:lstStyle/>
          <a:p>
            <a:r>
              <a:rPr lang="en-CA" dirty="0" smtClean="0">
                <a:solidFill>
                  <a:srgbClr val="157AC0"/>
                </a:solidFill>
              </a:rPr>
              <a:t>Affective Computing: Motivations</a:t>
            </a:r>
            <a:endParaRPr lang="en-CA" dirty="0">
              <a:solidFill>
                <a:srgbClr val="157AC0"/>
              </a:solidFill>
            </a:endParaRPr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>
          <a:xfrm>
            <a:off x="968399" y="1198800"/>
            <a:ext cx="8827200" cy="5253671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  <a:buClr>
                <a:srgbClr val="064163"/>
              </a:buClr>
            </a:pPr>
            <a:r>
              <a:rPr lang="en-CA" sz="2400" dirty="0">
                <a:solidFill>
                  <a:schemeClr val="tx1"/>
                </a:solidFill>
              </a:rPr>
              <a:t>To </a:t>
            </a:r>
            <a:r>
              <a:rPr lang="en-CA" sz="2400" dirty="0">
                <a:solidFill>
                  <a:schemeClr val="tx1"/>
                </a:solidFill>
              </a:rPr>
              <a:t>simulate emotional intelligence (e.g. empathy</a:t>
            </a:r>
            <a:r>
              <a:rPr lang="en-CA" sz="2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  <a:spcAft>
                <a:spcPts val="0"/>
              </a:spcAft>
              <a:buClr>
                <a:srgbClr val="064163"/>
              </a:buClr>
            </a:pPr>
            <a:r>
              <a:rPr lang="en-CA" sz="2400" dirty="0">
                <a:solidFill>
                  <a:schemeClr val="tx1"/>
                </a:solidFill>
              </a:rPr>
              <a:t>Develop machines/devices that can interact according to </a:t>
            </a:r>
            <a:r>
              <a:rPr lang="en-CA" sz="2400" dirty="0" smtClean="0">
                <a:solidFill>
                  <a:schemeClr val="tx1"/>
                </a:solidFill>
              </a:rPr>
              <a:t>the user’s </a:t>
            </a:r>
            <a:r>
              <a:rPr lang="en-CA" sz="2400" dirty="0">
                <a:solidFill>
                  <a:schemeClr val="tx1"/>
                </a:solidFill>
              </a:rPr>
              <a:t>emotion/mood</a:t>
            </a:r>
          </a:p>
          <a:p>
            <a:pPr marL="0" indent="0">
              <a:buClr>
                <a:srgbClr val="064163"/>
              </a:buClr>
              <a:buNone/>
            </a:pPr>
            <a:endParaRPr lang="en-CA" sz="2400" dirty="0">
              <a:solidFill>
                <a:schemeClr val="tx1"/>
              </a:solidFill>
            </a:endParaRPr>
          </a:p>
          <a:p>
            <a:pPr marL="0" indent="0">
              <a:buClr>
                <a:srgbClr val="064163"/>
              </a:buClr>
              <a:buNone/>
            </a:pPr>
            <a:endParaRPr lang="en-CA" sz="2400" dirty="0">
              <a:solidFill>
                <a:schemeClr val="tx1"/>
              </a:solidFill>
            </a:endParaRPr>
          </a:p>
          <a:p>
            <a:pPr marL="0" indent="0">
              <a:buClr>
                <a:srgbClr val="064163"/>
              </a:buClr>
              <a:buNone/>
            </a:pPr>
            <a:endParaRPr lang="en-CA" sz="2400" dirty="0">
              <a:solidFill>
                <a:schemeClr val="tx1"/>
              </a:solidFill>
            </a:endParaRPr>
          </a:p>
          <a:p>
            <a:pPr marL="0" indent="0">
              <a:buClr>
                <a:srgbClr val="064163"/>
              </a:buClr>
              <a:buNone/>
            </a:pPr>
            <a:endParaRPr lang="en-CA" sz="2400" b="1" dirty="0"/>
          </a:p>
          <a:p>
            <a:pPr marL="0" indent="0">
              <a:buClr>
                <a:srgbClr val="064163"/>
              </a:buClr>
              <a:buNone/>
            </a:pPr>
            <a:endParaRPr lang="en-CA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635353" y="6383112"/>
            <a:ext cx="982663" cy="365125"/>
          </a:xfrm>
        </p:spPr>
        <p:txBody>
          <a:bodyPr/>
          <a:lstStyle/>
          <a:p>
            <a:fld id="{78075564-AF6E-40FC-905A-F6C5E8D29614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641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400" y="274639"/>
            <a:ext cx="8229600" cy="690562"/>
          </a:xfrm>
        </p:spPr>
        <p:txBody>
          <a:bodyPr/>
          <a:lstStyle/>
          <a:p>
            <a:r>
              <a:rPr lang="en-CA" dirty="0" smtClean="0">
                <a:solidFill>
                  <a:srgbClr val="157AC0"/>
                </a:solidFill>
              </a:rPr>
              <a:t>Affective Computing: Motivations</a:t>
            </a:r>
            <a:endParaRPr lang="en-CA" dirty="0">
              <a:solidFill>
                <a:srgbClr val="157AC0"/>
              </a:solidFill>
            </a:endParaRPr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>
          <a:xfrm>
            <a:off x="968399" y="1197929"/>
            <a:ext cx="8827200" cy="5551640"/>
          </a:xfrm>
        </p:spPr>
        <p:txBody>
          <a:bodyPr/>
          <a:lstStyle/>
          <a:p>
            <a:pPr marL="0" indent="0">
              <a:lnSpc>
                <a:spcPct val="150000"/>
              </a:lnSpc>
              <a:spcAft>
                <a:spcPts val="0"/>
              </a:spcAft>
              <a:buClr>
                <a:srgbClr val="064163"/>
              </a:buClr>
              <a:buNone/>
            </a:pPr>
            <a:r>
              <a:rPr lang="en-CA" sz="2400" dirty="0">
                <a:solidFill>
                  <a:schemeClr val="tx1"/>
                </a:solidFill>
              </a:rPr>
              <a:t>During </a:t>
            </a:r>
            <a:r>
              <a:rPr lang="en-CA" sz="2400" dirty="0">
                <a:solidFill>
                  <a:schemeClr val="tx1"/>
                </a:solidFill>
              </a:rPr>
              <a:t>an interaction, an intelligent machine </a:t>
            </a:r>
            <a:r>
              <a:rPr lang="en-CA" sz="2400" dirty="0">
                <a:solidFill>
                  <a:schemeClr val="tx1"/>
                </a:solidFill>
              </a:rPr>
              <a:t>should be able to:</a:t>
            </a:r>
            <a:endParaRPr lang="en-CA" sz="2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  <a:buClr>
                <a:srgbClr val="064163"/>
              </a:buClr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Interpret our emotional state</a:t>
            </a:r>
          </a:p>
          <a:p>
            <a:pPr lvl="1">
              <a:lnSpc>
                <a:spcPct val="150000"/>
              </a:lnSpc>
              <a:spcAft>
                <a:spcPts val="0"/>
              </a:spcAft>
              <a:buClr>
                <a:srgbClr val="064163"/>
              </a:buClr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Adapt its behaviour</a:t>
            </a:r>
          </a:p>
          <a:p>
            <a:pPr lvl="1">
              <a:lnSpc>
                <a:spcPct val="150000"/>
              </a:lnSpc>
              <a:spcAft>
                <a:spcPts val="0"/>
              </a:spcAft>
              <a:buClr>
                <a:srgbClr val="064163"/>
              </a:buClr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Respond accordingly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064163"/>
              </a:buClr>
              <a:buNone/>
            </a:pPr>
            <a:endParaRPr lang="en-CA" sz="24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64163"/>
              </a:buClr>
              <a:buNone/>
            </a:pPr>
            <a:r>
              <a:rPr lang="en-CA" sz="2400" b="1" dirty="0">
                <a:solidFill>
                  <a:schemeClr val="tx1"/>
                </a:solidFill>
              </a:rPr>
              <a:t>Goal</a:t>
            </a:r>
            <a:r>
              <a:rPr lang="en-CA" sz="2400" dirty="0">
                <a:solidFill>
                  <a:schemeClr val="tx1"/>
                </a:solidFill>
              </a:rPr>
              <a:t>: To increase the effectiveness and credibility of its </a:t>
            </a:r>
            <a:r>
              <a:rPr lang="en-CA" sz="2400" dirty="0" smtClean="0">
                <a:solidFill>
                  <a:schemeClr val="tx1"/>
                </a:solidFill>
              </a:rPr>
              <a:t>			responses</a:t>
            </a:r>
            <a:endParaRPr lang="en-CA" sz="2400" dirty="0">
              <a:solidFill>
                <a:schemeClr val="tx1"/>
              </a:solidFill>
            </a:endParaRPr>
          </a:p>
          <a:p>
            <a:pPr marL="457200" lvl="1" indent="0">
              <a:buClr>
                <a:srgbClr val="064163"/>
              </a:buClr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0" indent="0">
              <a:buClr>
                <a:srgbClr val="064163"/>
              </a:buClr>
              <a:buNone/>
            </a:pPr>
            <a:endParaRPr lang="en-CA" sz="2400" dirty="0">
              <a:solidFill>
                <a:schemeClr val="tx1"/>
              </a:solidFill>
            </a:endParaRPr>
          </a:p>
          <a:p>
            <a:pPr marL="0" indent="0">
              <a:buClr>
                <a:srgbClr val="064163"/>
              </a:buClr>
              <a:buNone/>
            </a:pPr>
            <a:endParaRPr lang="en-CA" sz="2400" dirty="0">
              <a:solidFill>
                <a:schemeClr val="tx1"/>
              </a:solidFill>
            </a:endParaRPr>
          </a:p>
          <a:p>
            <a:pPr marL="0" indent="0">
              <a:buClr>
                <a:srgbClr val="064163"/>
              </a:buClr>
              <a:buNone/>
            </a:pPr>
            <a:endParaRPr lang="en-CA" sz="2400" dirty="0">
              <a:solidFill>
                <a:schemeClr val="tx1"/>
              </a:solidFill>
            </a:endParaRPr>
          </a:p>
          <a:p>
            <a:pPr marL="0" indent="0">
              <a:buClr>
                <a:srgbClr val="064163"/>
              </a:buClr>
              <a:buNone/>
            </a:pPr>
            <a:endParaRPr lang="en-CA" sz="2400" b="1" dirty="0"/>
          </a:p>
          <a:p>
            <a:pPr marL="0" indent="0">
              <a:buClr>
                <a:srgbClr val="064163"/>
              </a:buClr>
              <a:buNone/>
            </a:pPr>
            <a:endParaRPr lang="en-CA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635353" y="6383112"/>
            <a:ext cx="982663" cy="365125"/>
          </a:xfrm>
        </p:spPr>
        <p:txBody>
          <a:bodyPr/>
          <a:lstStyle/>
          <a:p>
            <a:fld id="{78075564-AF6E-40FC-905A-F6C5E8D29614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399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400" y="274639"/>
            <a:ext cx="8229600" cy="690562"/>
          </a:xfrm>
        </p:spPr>
        <p:txBody>
          <a:bodyPr/>
          <a:lstStyle/>
          <a:p>
            <a:r>
              <a:rPr lang="en-CA" dirty="0" smtClean="0">
                <a:solidFill>
                  <a:srgbClr val="157AC0"/>
                </a:solidFill>
              </a:rPr>
              <a:t>Affective Computing</a:t>
            </a:r>
            <a:endParaRPr lang="en-CA" dirty="0">
              <a:solidFill>
                <a:srgbClr val="157A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399" y="1208090"/>
            <a:ext cx="8827200" cy="5253671"/>
          </a:xfrm>
        </p:spPr>
        <p:txBody>
          <a:bodyPr/>
          <a:lstStyle/>
          <a:p>
            <a:pPr marL="57150" indent="0">
              <a:lnSpc>
                <a:spcPct val="150000"/>
              </a:lnSpc>
              <a:buClr>
                <a:srgbClr val="064163"/>
              </a:buClr>
              <a:buNone/>
            </a:pPr>
            <a:r>
              <a:rPr lang="en-CA" sz="2400" dirty="0">
                <a:solidFill>
                  <a:schemeClr val="tx1"/>
                </a:solidFill>
              </a:rPr>
              <a:t>Affective Computing is not about the machine:</a:t>
            </a:r>
          </a:p>
          <a:p>
            <a:pPr marL="514350" indent="-457200">
              <a:lnSpc>
                <a:spcPct val="150000"/>
              </a:lnSpc>
              <a:buClr>
                <a:srgbClr val="064163"/>
              </a:buClr>
            </a:pPr>
            <a:r>
              <a:rPr lang="en-CA" sz="2400" dirty="0">
                <a:solidFill>
                  <a:schemeClr val="tx1"/>
                </a:solidFill>
              </a:rPr>
              <a:t>Losing its desired rationality while simulating emotions</a:t>
            </a:r>
          </a:p>
          <a:p>
            <a:pPr marL="514350" indent="-457200">
              <a:lnSpc>
                <a:spcPct val="150000"/>
              </a:lnSpc>
              <a:buClr>
                <a:srgbClr val="064163"/>
              </a:buClr>
            </a:pPr>
            <a:r>
              <a:rPr lang="en-CA" sz="2400" dirty="0">
                <a:solidFill>
                  <a:schemeClr val="tx1"/>
                </a:solidFill>
              </a:rPr>
              <a:t>Performing psychological therapy</a:t>
            </a:r>
          </a:p>
          <a:p>
            <a:pPr marL="0" indent="0">
              <a:buClr>
                <a:srgbClr val="064163"/>
              </a:buClr>
              <a:buNone/>
            </a:pPr>
            <a:endParaRPr lang="en-CA" sz="2400" dirty="0">
              <a:solidFill>
                <a:schemeClr val="tx1"/>
              </a:solidFill>
            </a:endParaRPr>
          </a:p>
          <a:p>
            <a:pPr marL="0" indent="0">
              <a:buClr>
                <a:srgbClr val="064163"/>
              </a:buClr>
              <a:buNone/>
            </a:pPr>
            <a:endParaRPr lang="en-CA" sz="2400" dirty="0">
              <a:solidFill>
                <a:schemeClr val="tx1"/>
              </a:solidFill>
            </a:endParaRPr>
          </a:p>
          <a:p>
            <a:pPr marL="0" indent="0">
              <a:buClr>
                <a:srgbClr val="064163"/>
              </a:buClr>
              <a:buNone/>
            </a:pPr>
            <a:endParaRPr lang="en-CA" sz="2400" dirty="0">
              <a:solidFill>
                <a:schemeClr val="tx1"/>
              </a:solidFill>
            </a:endParaRPr>
          </a:p>
          <a:p>
            <a:pPr marL="0" indent="0">
              <a:buClr>
                <a:srgbClr val="064163"/>
              </a:buClr>
              <a:buNone/>
            </a:pPr>
            <a:endParaRPr lang="en-CA" sz="2400" b="1" dirty="0"/>
          </a:p>
          <a:p>
            <a:pPr marL="0" indent="0">
              <a:buClr>
                <a:srgbClr val="064163"/>
              </a:buClr>
              <a:buNone/>
            </a:pPr>
            <a:endParaRPr lang="en-CA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635353" y="6383112"/>
            <a:ext cx="982663" cy="365125"/>
          </a:xfrm>
        </p:spPr>
        <p:txBody>
          <a:bodyPr/>
          <a:lstStyle/>
          <a:p>
            <a:fld id="{78075564-AF6E-40FC-905A-F6C5E8D29614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776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400" y="274639"/>
            <a:ext cx="8229600" cy="690562"/>
          </a:xfrm>
        </p:spPr>
        <p:txBody>
          <a:bodyPr/>
          <a:lstStyle/>
          <a:p>
            <a:r>
              <a:rPr lang="en-CA" dirty="0" smtClean="0">
                <a:solidFill>
                  <a:srgbClr val="157AC0"/>
                </a:solidFill>
              </a:rPr>
              <a:t>Affective Computing</a:t>
            </a:r>
            <a:endParaRPr lang="en-CA" dirty="0">
              <a:solidFill>
                <a:srgbClr val="157AC0"/>
              </a:solidFill>
            </a:endParaRPr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>
          <a:xfrm>
            <a:off x="968398" y="1208089"/>
            <a:ext cx="9036000" cy="5377942"/>
          </a:xfrm>
        </p:spPr>
        <p:txBody>
          <a:bodyPr/>
          <a:lstStyle/>
          <a:p>
            <a:pPr marL="57150" indent="0">
              <a:lnSpc>
                <a:spcPct val="150000"/>
              </a:lnSpc>
              <a:buClr>
                <a:srgbClr val="064163"/>
              </a:buClr>
              <a:buNone/>
            </a:pPr>
            <a:r>
              <a:rPr lang="en-CA" sz="2400" dirty="0">
                <a:solidFill>
                  <a:schemeClr val="tx1"/>
                </a:solidFill>
              </a:rPr>
              <a:t>Affective Computing is about building smarter applications.</a:t>
            </a:r>
          </a:p>
          <a:p>
            <a:pPr marL="514350" indent="-457200">
              <a:lnSpc>
                <a:spcPct val="150000"/>
              </a:lnSpc>
              <a:buClr>
                <a:srgbClr val="064163"/>
              </a:buClr>
            </a:pPr>
            <a:r>
              <a:rPr lang="en-CA" sz="2400" dirty="0">
                <a:solidFill>
                  <a:schemeClr val="tx1"/>
                </a:solidFill>
              </a:rPr>
              <a:t>Conversational interfaces (e.g. chatbots)</a:t>
            </a:r>
          </a:p>
          <a:p>
            <a:pPr marL="514350" indent="-457200">
              <a:lnSpc>
                <a:spcPct val="150000"/>
              </a:lnSpc>
              <a:buClr>
                <a:srgbClr val="064163"/>
              </a:buClr>
            </a:pPr>
            <a:r>
              <a:rPr lang="en-CA" sz="2400" dirty="0">
                <a:solidFill>
                  <a:schemeClr val="tx1"/>
                </a:solidFill>
              </a:rPr>
              <a:t>Computer-assisted learning</a:t>
            </a:r>
          </a:p>
          <a:p>
            <a:pPr marL="514350" indent="-457200">
              <a:lnSpc>
                <a:spcPct val="150000"/>
              </a:lnSpc>
              <a:buClr>
                <a:srgbClr val="064163"/>
              </a:buClr>
            </a:pPr>
            <a:r>
              <a:rPr lang="en-CA" sz="2400" dirty="0">
                <a:solidFill>
                  <a:schemeClr val="tx1"/>
                </a:solidFill>
              </a:rPr>
              <a:t>Biometrics</a:t>
            </a:r>
          </a:p>
          <a:p>
            <a:pPr marL="514350" indent="-457200">
              <a:lnSpc>
                <a:spcPct val="150000"/>
              </a:lnSpc>
              <a:buClr>
                <a:srgbClr val="064163"/>
              </a:buClr>
            </a:pPr>
            <a:r>
              <a:rPr lang="en-CA" sz="2400" dirty="0">
                <a:solidFill>
                  <a:schemeClr val="tx1"/>
                </a:solidFill>
              </a:rPr>
              <a:t>Customer service</a:t>
            </a:r>
          </a:p>
          <a:p>
            <a:pPr marL="514350" indent="-457200">
              <a:lnSpc>
                <a:spcPct val="150000"/>
              </a:lnSpc>
              <a:buClr>
                <a:srgbClr val="064163"/>
              </a:buClr>
            </a:pPr>
            <a:r>
              <a:rPr lang="en-CA" sz="2400" dirty="0">
                <a:solidFill>
                  <a:schemeClr val="tx1"/>
                </a:solidFill>
              </a:rPr>
              <a:t>Healthcare etc.</a:t>
            </a:r>
          </a:p>
          <a:p>
            <a:pPr marL="514350" indent="-457200">
              <a:lnSpc>
                <a:spcPct val="150000"/>
              </a:lnSpc>
              <a:buClr>
                <a:srgbClr val="064163"/>
              </a:buClr>
            </a:pPr>
            <a:endParaRPr lang="en-CA" dirty="0" smtClean="0">
              <a:solidFill>
                <a:schemeClr val="tx1"/>
              </a:solidFill>
            </a:endParaRPr>
          </a:p>
          <a:p>
            <a:pPr marL="0" indent="0">
              <a:buClr>
                <a:srgbClr val="064163"/>
              </a:buClr>
              <a:buNone/>
            </a:pPr>
            <a:endParaRPr lang="en-CA" sz="2400" dirty="0">
              <a:solidFill>
                <a:schemeClr val="tx1"/>
              </a:solidFill>
            </a:endParaRPr>
          </a:p>
          <a:p>
            <a:pPr marL="0" indent="0">
              <a:buClr>
                <a:srgbClr val="064163"/>
              </a:buClr>
              <a:buNone/>
            </a:pPr>
            <a:endParaRPr lang="en-CA" sz="2400" dirty="0">
              <a:solidFill>
                <a:schemeClr val="tx1"/>
              </a:solidFill>
            </a:endParaRPr>
          </a:p>
          <a:p>
            <a:pPr marL="0" indent="0">
              <a:buClr>
                <a:srgbClr val="064163"/>
              </a:buClr>
              <a:buNone/>
            </a:pPr>
            <a:endParaRPr lang="en-CA" sz="2400" dirty="0">
              <a:solidFill>
                <a:schemeClr val="tx1"/>
              </a:solidFill>
            </a:endParaRPr>
          </a:p>
          <a:p>
            <a:pPr marL="0" indent="0">
              <a:buClr>
                <a:srgbClr val="064163"/>
              </a:buClr>
              <a:buNone/>
            </a:pPr>
            <a:endParaRPr lang="en-CA" sz="2400" b="1" dirty="0"/>
          </a:p>
          <a:p>
            <a:pPr marL="0" indent="0">
              <a:buClr>
                <a:srgbClr val="064163"/>
              </a:buClr>
              <a:buNone/>
            </a:pPr>
            <a:endParaRPr lang="en-CA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635353" y="6383112"/>
            <a:ext cx="982663" cy="365125"/>
          </a:xfrm>
        </p:spPr>
        <p:txBody>
          <a:bodyPr/>
          <a:lstStyle/>
          <a:p>
            <a:fld id="{78075564-AF6E-40FC-905A-F6C5E8D29614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829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017212|-1237980|-7240861|-12684655|-10856873|CRA&quot;,&quot;Id&quot;:&quot;58a1d4e53143433a6cea87be&quot;,&quot;SmartGridHorizontal&quot;:0,&quot;LinkedExcelSources&quot;:{},&quot;LinkedProjectSources&quot;:{},&quot;FlowConfig&quot;:{&quot;Canvas&quot;:{&quot;Slide&quot;:-1,&quot;Width&quot;:0,&quot;Height&quot;:0},&quot;Timeline&quot;:{&quot;Actions&quot;:[]}}}"/>
</p:tagLst>
</file>

<file path=ppt/theme/theme1.xml><?xml version="1.0" encoding="utf-8"?>
<a:theme xmlns:a="http://schemas.openxmlformats.org/drawingml/2006/main" name="Office Theme">
  <a:themeElements>
    <a:clrScheme name="Custom 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92D2"/>
      </a:accent1>
      <a:accent2>
        <a:srgbClr val="16629B"/>
      </a:accent2>
      <a:accent3>
        <a:srgbClr val="73B632"/>
      </a:accent3>
      <a:accent4>
        <a:srgbClr val="991324"/>
      </a:accent4>
      <a:accent5>
        <a:srgbClr val="441A66"/>
      </a:accent5>
      <a:accent6>
        <a:srgbClr val="E47623"/>
      </a:accent6>
      <a:hlink>
        <a:srgbClr val="0000FF"/>
      </a:hlink>
      <a:folHlink>
        <a:srgbClr val="800080"/>
      </a:folHlink>
    </a:clrScheme>
    <a:fontScheme name="Summer">
      <a:maj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Century Gothic" panose="020B0502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70026CB-D2B4-4DEA-98D2-3A21A5707AE4}" vid="{4EC6EF82-8F8B-42BF-A694-DAA28CC08A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Outlook Governance Presentation Template_v2.01</Template>
  <TotalTime>1791</TotalTime>
  <Words>660</Words>
  <Application>Microsoft Office PowerPoint</Application>
  <PresentationFormat>Widescreen</PresentationFormat>
  <Paragraphs>148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Courier New</vt:lpstr>
      <vt:lpstr>Gill Sans Light</vt:lpstr>
      <vt:lpstr>ヒラギノ角ゴ Pro W3</vt:lpstr>
      <vt:lpstr>Office Theme</vt:lpstr>
      <vt:lpstr>Affective Computing backgrounder</vt:lpstr>
      <vt:lpstr>In the Research Model</vt:lpstr>
      <vt:lpstr>What is Affective Computing?</vt:lpstr>
      <vt:lpstr>What is Affective Computing</vt:lpstr>
      <vt:lpstr>What is Affective Computing</vt:lpstr>
      <vt:lpstr>Affective Computing: Motivations</vt:lpstr>
      <vt:lpstr>Affective Computing: Motivations</vt:lpstr>
      <vt:lpstr>Affective Computing</vt:lpstr>
      <vt:lpstr>Affective Computing</vt:lpstr>
      <vt:lpstr>Affective Computing: Process</vt:lpstr>
      <vt:lpstr>Affective Computing: Importance</vt:lpstr>
      <vt:lpstr>Affective Computing: Applications</vt:lpstr>
      <vt:lpstr>Affective Computing: Ethics</vt:lpstr>
      <vt:lpstr>Affective Computing: Future</vt:lpstr>
      <vt:lpstr>Approval Requested</vt:lpstr>
    </vt:vector>
  </TitlesOfParts>
  <Company>Government of Canada / Gouvernement du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Zhou, Mo</dc:creator>
  <cp:keywords>SecurityClassificationLevel - UNCLASSIFIED, Creator - Alavi, Shamir, EventDateandTime - 2020-08-28 at 05:46:43 PM, SecurityClassificationLevel - UNCLASSIFIED, Creator - Alavi, Shamir, EventDateandTime - 2020-08-28 at 06:05:35 PM, SecurityClassificationLevel - UNCLASSIFIED, Creator - Alavi, Shamir, EventDateandTime - 2020-08-28 at 07:15:54 PM, SecurityClassificationLevel - UNCLASSIFIED, Creator - Alavi, Shamir, EventDateandTime - 2020-08-28 at 07:21:52 PM</cp:keywords>
  <cp:lastModifiedBy>Alavi, Shamir</cp:lastModifiedBy>
  <cp:revision>192</cp:revision>
  <cp:lastPrinted>2019-09-23T11:44:08Z</cp:lastPrinted>
  <dcterms:created xsi:type="dcterms:W3CDTF">2018-08-01T13:28:54Z</dcterms:created>
  <dcterms:modified xsi:type="dcterms:W3CDTF">2020-08-28T23:21:52Z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d28744c0-4862-4c44-a4db-0c510d84a823</vt:lpwstr>
  </property>
  <property fmtid="{D5CDD505-2E9C-101B-9397-08002B2CF9AE}" pid="3" name="SecurityClassificationLevel">
    <vt:lpwstr>UNCLASSIFIED</vt:lpwstr>
  </property>
  <property fmtid="{D5CDD505-2E9C-101B-9397-08002B2CF9AE}" pid="4" name="LanguageSelection">
    <vt:lpwstr>ENGLISH</vt:lpwstr>
  </property>
  <property fmtid="{D5CDD505-2E9C-101B-9397-08002B2CF9AE}" pid="5" name="VISUALMARKINGS">
    <vt:lpwstr>YES</vt:lpwstr>
  </property>
</Properties>
</file>