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47"/>
  </p:notesMasterIdLst>
  <p:sldIdLst>
    <p:sldId id="256" r:id="rId2"/>
    <p:sldId id="280" r:id="rId3"/>
    <p:sldId id="305" r:id="rId4"/>
    <p:sldId id="287" r:id="rId5"/>
    <p:sldId id="258" r:id="rId6"/>
    <p:sldId id="271" r:id="rId7"/>
    <p:sldId id="281" r:id="rId8"/>
    <p:sldId id="282" r:id="rId9"/>
    <p:sldId id="283" r:id="rId10"/>
    <p:sldId id="277" r:id="rId11"/>
    <p:sldId id="272" r:id="rId12"/>
    <p:sldId id="284" r:id="rId13"/>
    <p:sldId id="285" r:id="rId14"/>
    <p:sldId id="288" r:id="rId15"/>
    <p:sldId id="286" r:id="rId16"/>
    <p:sldId id="291" r:id="rId17"/>
    <p:sldId id="292" r:id="rId18"/>
    <p:sldId id="266" r:id="rId19"/>
    <p:sldId id="293" r:id="rId20"/>
    <p:sldId id="257" r:id="rId21"/>
    <p:sldId id="295" r:id="rId22"/>
    <p:sldId id="294" r:id="rId23"/>
    <p:sldId id="308" r:id="rId24"/>
    <p:sldId id="309" r:id="rId25"/>
    <p:sldId id="310" r:id="rId26"/>
    <p:sldId id="312" r:id="rId27"/>
    <p:sldId id="311" r:id="rId28"/>
    <p:sldId id="301" r:id="rId29"/>
    <p:sldId id="298" r:id="rId30"/>
    <p:sldId id="302" r:id="rId31"/>
    <p:sldId id="296" r:id="rId32"/>
    <p:sldId id="297" r:id="rId33"/>
    <p:sldId id="313" r:id="rId34"/>
    <p:sldId id="314" r:id="rId35"/>
    <p:sldId id="315" r:id="rId36"/>
    <p:sldId id="316" r:id="rId37"/>
    <p:sldId id="303" r:id="rId38"/>
    <p:sldId id="299" r:id="rId39"/>
    <p:sldId id="304" r:id="rId40"/>
    <p:sldId id="307" r:id="rId41"/>
    <p:sldId id="306" r:id="rId42"/>
    <p:sldId id="265" r:id="rId43"/>
    <p:sldId id="289" r:id="rId44"/>
    <p:sldId id="290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BB105-6C9D-44DA-8D32-D2168595CEC1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B36E1-717A-4597-9DDA-A71EC041AE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1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 dataset on excel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4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</a:t>
            </a:r>
            <a:r>
              <a:rPr lang="en-CA" baseline="0" dirty="0" smtClean="0"/>
              <a:t> tech audience only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10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</a:t>
            </a:r>
            <a:r>
              <a:rPr lang="en-CA" baseline="0" dirty="0" smtClean="0"/>
              <a:t> tech audience only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4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</a:t>
            </a:r>
            <a:r>
              <a:rPr lang="en-CA" baseline="0" dirty="0" smtClean="0"/>
              <a:t> tech audience only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45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</a:t>
            </a:r>
            <a:r>
              <a:rPr lang="en-CA" baseline="0" dirty="0" smtClean="0"/>
              <a:t> tech audience only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18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</a:t>
            </a:r>
            <a:r>
              <a:rPr lang="en-CA" baseline="0" dirty="0" smtClean="0"/>
              <a:t> tech audience only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5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For</a:t>
            </a:r>
            <a:r>
              <a:rPr lang="en-CA" baseline="0" dirty="0" smtClean="0"/>
              <a:t> tech </a:t>
            </a:r>
            <a:r>
              <a:rPr lang="en-CA" baseline="0" dirty="0" smtClean="0"/>
              <a:t>audience, </a:t>
            </a:r>
            <a:r>
              <a:rPr lang="en-CA" baseline="0" dirty="0" smtClean="0"/>
              <a:t>NOT an exact representation of the model architecture.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36E1-717A-4597-9DDA-A71EC041AEB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32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053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30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5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43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659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5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0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19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4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226321-E02B-4F37-941D-439EC9C63B73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3D52FD-8FD8-4A00-94A6-7A18C3118BE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8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1dec0f2f3e6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9/08/decoding-black-box-step-by-step-guide-interpretable-machine-learning-models-python/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-Income+(KDD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ca/azure/machine-learning/service/how-to-machine-learning-interpretabilit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aptum.ai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51" y="491445"/>
            <a:ext cx="9966960" cy="3035808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CA" dirty="0"/>
              <a:t>Explainable </a:t>
            </a:r>
            <a:r>
              <a:rPr lang="en-CA" dirty="0" smtClean="0"/>
              <a:t>AI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[</a:t>
            </a:r>
            <a:r>
              <a:rPr lang="en-CA" sz="3600" dirty="0" smtClean="0"/>
              <a:t>Model Interpretability]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895317" y="4475284"/>
            <a:ext cx="1903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 smtClean="0"/>
              <a:t>Shamir Alavi</a:t>
            </a:r>
          </a:p>
          <a:p>
            <a:pPr algn="r"/>
            <a:r>
              <a:rPr lang="en-CA" sz="2000" dirty="0" smtClean="0"/>
              <a:t>SC&amp;D, ITAS</a:t>
            </a:r>
          </a:p>
          <a:p>
            <a:pPr algn="r"/>
            <a:r>
              <a:rPr lang="en-CA" sz="2000" dirty="0" smtClean="0"/>
              <a:t>Dec 19’19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97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283" y="2998178"/>
            <a:ext cx="5934808" cy="1028699"/>
          </a:xfrm>
        </p:spPr>
        <p:txBody>
          <a:bodyPr/>
          <a:lstStyle/>
          <a:p>
            <a:pPr algn="ctr"/>
            <a:r>
              <a:rPr lang="en-CA" dirty="0" smtClean="0"/>
              <a:t>What if the client asks…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3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I trust you?</a:t>
            </a:r>
            <a:br>
              <a:rPr lang="en-CA" dirty="0" smtClean="0"/>
            </a:br>
            <a:r>
              <a:rPr lang="en-CA" sz="2400" dirty="0"/>
              <a:t>[skeptical client/supervisor/boss]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34046" cy="35814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98% accuracy but I don’t know how</a:t>
            </a:r>
          </a:p>
          <a:p>
            <a:r>
              <a:rPr lang="en-CA" sz="2400" dirty="0" smtClean="0"/>
              <a:t>I don’t understand what’s under the hood</a:t>
            </a:r>
          </a:p>
          <a:p>
            <a:r>
              <a:rPr lang="en-CA" sz="2400" dirty="0" smtClean="0"/>
              <a:t>I don’t have time to learn maths again</a:t>
            </a:r>
          </a:p>
          <a:p>
            <a:r>
              <a:rPr lang="en-CA" sz="2400" dirty="0" smtClean="0"/>
              <a:t>It</a:t>
            </a:r>
            <a:r>
              <a:rPr lang="en-CA" sz="2400" dirty="0"/>
              <a:t> </a:t>
            </a:r>
            <a:r>
              <a:rPr lang="en-CA" sz="2400" dirty="0" smtClean="0"/>
              <a:t>has </a:t>
            </a:r>
            <a:r>
              <a:rPr lang="en-CA" sz="2400" dirty="0"/>
              <a:t>been always a black </a:t>
            </a:r>
            <a:r>
              <a:rPr lang="en-CA" sz="2400" dirty="0" smtClean="0"/>
              <a:t>box</a:t>
            </a:r>
          </a:p>
          <a:p>
            <a:r>
              <a:rPr lang="en-CA" sz="2400" dirty="0" smtClean="0"/>
              <a:t>I just want to see something that I can relate to and understand visually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7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I trust you?</a:t>
            </a:r>
            <a:br>
              <a:rPr lang="en-CA" dirty="0" smtClean="0"/>
            </a:br>
            <a:r>
              <a:rPr lang="en-CA" sz="2400" dirty="0"/>
              <a:t>[skeptical client/supervisor/boss]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34046" cy="35814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98% accuracy but I don’t know how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 don’t understand what’s under the hood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 don’t have time to learn maths again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It has been always a black box</a:t>
            </a:r>
          </a:p>
          <a:p>
            <a:r>
              <a:rPr lang="en-CA" sz="2400" dirty="0" smtClean="0"/>
              <a:t>I just want to see something that I can </a:t>
            </a:r>
            <a:r>
              <a:rPr lang="en-CA" sz="2400" b="1" u="sng" dirty="0" smtClean="0"/>
              <a:t>relate</a:t>
            </a:r>
            <a:r>
              <a:rPr lang="en-CA" sz="2400" dirty="0" smtClean="0"/>
              <a:t> to and </a:t>
            </a:r>
            <a:r>
              <a:rPr lang="en-CA" sz="2400" b="1" u="sng" dirty="0" smtClean="0"/>
              <a:t>understand visually</a:t>
            </a:r>
            <a:endParaRPr lang="en-CA" sz="2400" b="1" u="sng" dirty="0"/>
          </a:p>
        </p:txBody>
      </p:sp>
    </p:spTree>
    <p:extLst>
      <p:ext uri="{BB962C8B-B14F-4D97-AF65-F5344CB8AC3E}">
        <p14:creationId xmlns:p14="http://schemas.microsoft.com/office/powerpoint/2010/main" val="22080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should I trust you?</a:t>
            </a:r>
            <a:br>
              <a:rPr lang="en-CA" dirty="0" smtClean="0"/>
            </a:br>
            <a:r>
              <a:rPr lang="en-CA" sz="2400" dirty="0"/>
              <a:t>[skeptical client/supervisor/boss]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34046" cy="35814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98% accuracy but I don’t know how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 don’t understand what’s under the hood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 don’t have time to learn maths again</a:t>
            </a:r>
          </a:p>
          <a:p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It has been always a black box</a:t>
            </a:r>
          </a:p>
          <a:p>
            <a:r>
              <a:rPr lang="en-CA" sz="2400" dirty="0" smtClean="0"/>
              <a:t>I just want to see something that I can </a:t>
            </a:r>
            <a:r>
              <a:rPr lang="en-CA" sz="2400" b="1" u="sng" dirty="0" smtClean="0"/>
              <a:t>relate</a:t>
            </a:r>
            <a:r>
              <a:rPr lang="en-CA" sz="2400" dirty="0" smtClean="0"/>
              <a:t> to and </a:t>
            </a:r>
            <a:r>
              <a:rPr lang="en-CA" sz="2400" b="1" u="sng" dirty="0" smtClean="0"/>
              <a:t>understand visually</a:t>
            </a:r>
            <a:endParaRPr lang="en-CA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756346" y="5398449"/>
            <a:ext cx="483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b="1" dirty="0"/>
              <a:t>***EXPLANATION IS REQUIRED***</a:t>
            </a:r>
          </a:p>
        </p:txBody>
      </p:sp>
    </p:spTree>
    <p:extLst>
      <p:ext uri="{BB962C8B-B14F-4D97-AF65-F5344CB8AC3E}">
        <p14:creationId xmlns:p14="http://schemas.microsoft.com/office/powerpoint/2010/main" val="37914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6416" y="29923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/>
              <a:t>Explainable 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9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Explainable AI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4646"/>
            <a:ext cx="9601200" cy="386275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 framework to explain the outputs of an ML model</a:t>
            </a:r>
          </a:p>
          <a:p>
            <a:r>
              <a:rPr lang="en-CA" sz="2400" dirty="0" smtClean="0"/>
              <a:t>Helps models describe their decision-making process</a:t>
            </a:r>
          </a:p>
          <a:p>
            <a:r>
              <a:rPr lang="en-CA" sz="2400" dirty="0" smtClean="0"/>
              <a:t>Makes the explanation intuitive for us to understand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758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954"/>
            <a:ext cx="5222631" cy="5833681"/>
          </a:xfrm>
        </p:spPr>
      </p:pic>
      <p:sp>
        <p:nvSpPr>
          <p:cNvPr id="5" name="TextBox 4"/>
          <p:cNvSpPr txBox="1"/>
          <p:nvPr/>
        </p:nvSpPr>
        <p:spPr>
          <a:xfrm>
            <a:off x="6289430" y="6205142"/>
            <a:ext cx="536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https://towardsdatascience.com/interpretable-machine-learning-1dec0f2f3e6b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02" y="265954"/>
            <a:ext cx="7556888" cy="327676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436502" y="265955"/>
            <a:ext cx="0" cy="583368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89430" y="57434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hlinkClick r:id="rId5"/>
              </a:rPr>
              <a:t>https://www.analyticsvidhya.com/blog/2019/08/decoding-black-box-step-by-step-guide-interpretable-machine-learning-models-python/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8282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Explainable AI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4646"/>
            <a:ext cx="9601200" cy="386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/>
              <a:t>Let’s see it…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969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222" y="2268415"/>
            <a:ext cx="9601200" cy="2549770"/>
          </a:xfrm>
        </p:spPr>
        <p:txBody>
          <a:bodyPr/>
          <a:lstStyle/>
          <a:p>
            <a:pPr algn="ctr"/>
            <a:r>
              <a:rPr lang="en-CA" dirty="0" smtClean="0"/>
              <a:t>Demo 1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Explaining Tax </a:t>
            </a:r>
            <a:r>
              <a:rPr lang="en-CA" dirty="0"/>
              <a:t>F</a:t>
            </a:r>
            <a:r>
              <a:rPr lang="en-CA" dirty="0" smtClean="0"/>
              <a:t>iler Status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3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477"/>
          </a:xfrm>
        </p:spPr>
        <p:txBody>
          <a:bodyPr/>
          <a:lstStyle/>
          <a:p>
            <a:r>
              <a:rPr lang="en-CA" dirty="0" smtClean="0"/>
              <a:t>Demo 1: The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046"/>
            <a:ext cx="9601200" cy="4091354"/>
          </a:xfrm>
        </p:spPr>
        <p:txBody>
          <a:bodyPr/>
          <a:lstStyle/>
          <a:p>
            <a:r>
              <a:rPr lang="en-CA" sz="2400" dirty="0" smtClean="0"/>
              <a:t>Census-Income (USA, 1993-1994)</a:t>
            </a:r>
            <a:endParaRPr lang="en-CA" dirty="0" smtClean="0"/>
          </a:p>
          <a:p>
            <a:endParaRPr lang="en-CA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4" y="2393450"/>
            <a:ext cx="8107973" cy="285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7090" y="5992669"/>
            <a:ext cx="431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https://archive.ics.uci.edu/ml/datasets/Census-Income+(KDD)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300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169" y="685800"/>
            <a:ext cx="9601200" cy="844062"/>
          </a:xfrm>
        </p:spPr>
        <p:txBody>
          <a:bodyPr/>
          <a:lstStyle/>
          <a:p>
            <a:r>
              <a:rPr lang="en-CA" dirty="0" smtClean="0"/>
              <a:t>Agenda: 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169" y="1925516"/>
            <a:ext cx="9601200" cy="35814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To explain what Explainable AI (XAI) is</a:t>
            </a:r>
          </a:p>
          <a:p>
            <a:r>
              <a:rPr lang="en-CA" sz="2400" dirty="0" smtClean="0"/>
              <a:t>To demonstrate how XAI looks like</a:t>
            </a:r>
          </a:p>
          <a:p>
            <a:r>
              <a:rPr lang="en-CA" sz="2400" dirty="0" smtClean="0"/>
              <a:t>To discuss limitations and challenges of the current state-of-the-art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676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84" y="651002"/>
            <a:ext cx="9601200" cy="1485900"/>
          </a:xfrm>
        </p:spPr>
        <p:txBody>
          <a:bodyPr/>
          <a:lstStyle/>
          <a:p>
            <a:r>
              <a:rPr lang="en-CA" dirty="0" smtClean="0"/>
              <a:t>Demo 1: The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77958"/>
              </p:ext>
            </p:extLst>
          </p:nvPr>
        </p:nvGraphicFramePr>
        <p:xfrm>
          <a:off x="970084" y="2807173"/>
          <a:ext cx="10515601" cy="2177175"/>
        </p:xfrm>
        <a:graphic>
          <a:graphicData uri="http://schemas.openxmlformats.org/drawingml/2006/table">
            <a:tbl>
              <a:tblPr/>
              <a:tblGrid>
                <a:gridCol w="557580">
                  <a:extLst>
                    <a:ext uri="{9D8B030D-6E8A-4147-A177-3AD203B41FA5}">
                      <a16:colId xmlns:a16="http://schemas.microsoft.com/office/drawing/2014/main" val="1810671288"/>
                    </a:ext>
                  </a:extLst>
                </a:gridCol>
                <a:gridCol w="1663944">
                  <a:extLst>
                    <a:ext uri="{9D8B030D-6E8A-4147-A177-3AD203B41FA5}">
                      <a16:colId xmlns:a16="http://schemas.microsoft.com/office/drawing/2014/main" val="2385531050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400274884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85106634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3963090249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824516986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3032026777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392247206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r>
                        <a:rPr lang="en-CA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en-CA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</a:t>
                      </a:r>
                      <a:r>
                        <a:rPr lang="en-CA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Losses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Weeks_Worked_In_Year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&lt;&gt; $</a:t>
                      </a:r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871226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Private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Bachelors 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Married-civilian spouse present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more_than_50k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9575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Local government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Bachelors 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Married-civilian spouse present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less_than_50k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92181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Self-employed-incorporated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Bachelors 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Married-civilian spouse present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more_than_50k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72605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Self-employed-not incorporated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 no degree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Married-civilian spouse present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less_than_50k</a:t>
                      </a:r>
                    </a:p>
                  </a:txBody>
                  <a:tcPr marL="8715" marR="8715" marT="8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31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084" y="1675237"/>
            <a:ext cx="751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Let’s look at some dummy data (but it’s close to original):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036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8" y="2892669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The original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6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1: Objectives</a:t>
            </a:r>
            <a:endParaRPr lang="en-CA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8804590" cy="2641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Predict:</a:t>
            </a:r>
          </a:p>
          <a:p>
            <a:pPr lvl="1">
              <a:lnSpc>
                <a:spcPct val="150000"/>
              </a:lnSpc>
            </a:pPr>
            <a:r>
              <a:rPr lang="en-CA" sz="2400" i="0" dirty="0"/>
              <a:t>If the person is a tax filer or a </a:t>
            </a:r>
            <a:r>
              <a:rPr lang="en-CA" sz="2400" i="0" dirty="0" smtClean="0"/>
              <a:t>non-filer (regardless of intent)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Explain</a:t>
            </a:r>
          </a:p>
          <a:p>
            <a:pPr lvl="1">
              <a:lnSpc>
                <a:spcPct val="150000"/>
              </a:lnSpc>
            </a:pPr>
            <a:r>
              <a:rPr lang="en-CA" sz="2400" i="0" dirty="0"/>
              <a:t>What made the ML model label the person as </a:t>
            </a:r>
            <a:r>
              <a:rPr lang="en-CA" sz="2400" i="0" dirty="0" smtClean="0"/>
              <a:t>filer/non-filer</a:t>
            </a:r>
            <a:endParaRPr lang="en-CA" sz="2200" i="0" dirty="0"/>
          </a:p>
        </p:txBody>
      </p:sp>
    </p:spTree>
    <p:extLst>
      <p:ext uri="{BB962C8B-B14F-4D97-AF65-F5344CB8AC3E}">
        <p14:creationId xmlns:p14="http://schemas.microsoft.com/office/powerpoint/2010/main" val="8319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63011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Visualizations – Demo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4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602519"/>
            <a:ext cx="5571066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4" y="2567858"/>
            <a:ext cx="1057423" cy="318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4" y="1840413"/>
            <a:ext cx="8145012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537101"/>
            <a:ext cx="9601200" cy="1131272"/>
          </a:xfrm>
        </p:spPr>
        <p:txBody>
          <a:bodyPr>
            <a:noAutofit/>
          </a:bodyPr>
          <a:lstStyle/>
          <a:p>
            <a:r>
              <a:rPr lang="en-CA" sz="2400" b="1" dirty="0" smtClean="0"/>
              <a:t>Global explanation </a:t>
            </a:r>
            <a:r>
              <a:rPr lang="en-CA" sz="2400" dirty="0" smtClean="0"/>
              <a:t>(tax filing status prediction based on Age)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Index: Each index is a person in the dataset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824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537101"/>
            <a:ext cx="9601200" cy="1131272"/>
          </a:xfrm>
        </p:spPr>
        <p:txBody>
          <a:bodyPr>
            <a:normAutofit/>
          </a:bodyPr>
          <a:lstStyle/>
          <a:p>
            <a:r>
              <a:rPr lang="en-CA" sz="2400" b="1" dirty="0" smtClean="0"/>
              <a:t>Local explanation </a:t>
            </a:r>
            <a:r>
              <a:rPr lang="en-CA" sz="2400" dirty="0" smtClean="0"/>
              <a:t>(explanation for a specific person/citizen)</a:t>
            </a:r>
            <a:endParaRPr lang="en-CA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286000"/>
            <a:ext cx="5571066" cy="35814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39" y="2286000"/>
            <a:ext cx="914528" cy="3162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39" y="1390525"/>
            <a:ext cx="815453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537100"/>
            <a:ext cx="9601200" cy="1590637"/>
          </a:xfrm>
        </p:spPr>
        <p:txBody>
          <a:bodyPr>
            <a:normAutofit fontScale="90000"/>
          </a:bodyPr>
          <a:lstStyle/>
          <a:p>
            <a:r>
              <a:rPr lang="en-CA" sz="2800" b="1" dirty="0" smtClean="0"/>
              <a:t>Local explanation </a:t>
            </a:r>
            <a:r>
              <a:rPr lang="en-CA" sz="2800" dirty="0" smtClean="0"/>
              <a:t>(explanation for a specific person/citizen)</a:t>
            </a:r>
            <a:br>
              <a:rPr lang="en-CA" sz="2800" dirty="0" smtClean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 smtClean="0"/>
              <a:t>The tool provides the ability to change the data to test changes in the model’s prediction</a:t>
            </a:r>
            <a:endParaRPr lang="en-CA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99" y="2566777"/>
            <a:ext cx="8430802" cy="3019846"/>
          </a:xfrm>
        </p:spPr>
      </p:pic>
      <p:sp>
        <p:nvSpPr>
          <p:cNvPr id="2" name="TextBox 1"/>
          <p:cNvSpPr txBox="1"/>
          <p:nvPr/>
        </p:nvSpPr>
        <p:spPr>
          <a:xfrm>
            <a:off x="5194207" y="2101043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Original prediction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4931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537100"/>
            <a:ext cx="9601200" cy="1590637"/>
          </a:xfrm>
        </p:spPr>
        <p:txBody>
          <a:bodyPr>
            <a:normAutofit fontScale="90000"/>
          </a:bodyPr>
          <a:lstStyle/>
          <a:p>
            <a:r>
              <a:rPr lang="en-CA" sz="2800" b="1" dirty="0" smtClean="0"/>
              <a:t>Local explanation </a:t>
            </a:r>
            <a:r>
              <a:rPr lang="en-CA" sz="2800" dirty="0" smtClean="0"/>
              <a:t>(explanation for a specific person/citizen)</a:t>
            </a:r>
            <a:br>
              <a:rPr lang="en-CA" sz="2800" dirty="0" smtClean="0"/>
            </a:b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 smtClean="0"/>
              <a:t>The tool provides the ability to change the data to test changes in the model’s prediction</a:t>
            </a:r>
            <a:endParaRPr lang="en-CA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3" y="2566777"/>
            <a:ext cx="7879773" cy="3019846"/>
          </a:xfrm>
        </p:spPr>
      </p:pic>
      <p:sp>
        <p:nvSpPr>
          <p:cNvPr id="10" name="TextBox 9"/>
          <p:cNvSpPr txBox="1"/>
          <p:nvPr/>
        </p:nvSpPr>
        <p:spPr>
          <a:xfrm>
            <a:off x="2609717" y="2065845"/>
            <a:ext cx="712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Prediction has changed because we modified the value in capital gains</a:t>
            </a:r>
            <a:endParaRPr lang="en-CA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5169877" y="2848708"/>
            <a:ext cx="2022231" cy="237392"/>
          </a:xfrm>
          <a:prstGeom prst="round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2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63011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Training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6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Neural Network Architecture</a:t>
            </a:r>
            <a:br>
              <a:rPr lang="en-CA" dirty="0" smtClean="0"/>
            </a:br>
            <a:r>
              <a:rPr lang="en-CA" sz="3200" dirty="0" smtClean="0"/>
              <a:t>[Fully connected network]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4412" y="1947555"/>
            <a:ext cx="29153223" cy="50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169" y="685800"/>
            <a:ext cx="9601200" cy="844062"/>
          </a:xfrm>
        </p:spPr>
        <p:txBody>
          <a:bodyPr/>
          <a:lstStyle/>
          <a:p>
            <a:r>
              <a:rPr lang="en-CA" dirty="0" smtClean="0"/>
              <a:t>Agenda: Demos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169" y="192551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Demo 1: Explaining Tax Filer Status</a:t>
            </a:r>
          </a:p>
          <a:p>
            <a:pPr marL="0" indent="0">
              <a:buNone/>
            </a:pPr>
            <a:r>
              <a:rPr lang="en-CA" sz="2400" dirty="0" smtClean="0"/>
              <a:t>Demo 2: Explaining Sentiment Analysis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328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77309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Explanation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222" y="2268415"/>
            <a:ext cx="9601200" cy="2549770"/>
          </a:xfrm>
        </p:spPr>
        <p:txBody>
          <a:bodyPr/>
          <a:lstStyle/>
          <a:p>
            <a:pPr algn="ctr"/>
            <a:r>
              <a:rPr lang="en-CA" dirty="0" smtClean="0"/>
              <a:t>Demo 2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Explaining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289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2: Objectives</a:t>
            </a:r>
            <a:endParaRPr lang="en-CA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378080" cy="3285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Predict: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The sentiment of an IMBD movie review post (positive/negative)</a:t>
            </a:r>
            <a:endParaRPr lang="en-CA" sz="2400" dirty="0" smtClean="0"/>
          </a:p>
          <a:p>
            <a:pPr>
              <a:lnSpc>
                <a:spcPct val="150000"/>
              </a:lnSpc>
            </a:pPr>
            <a:r>
              <a:rPr lang="en-CA" sz="2400" dirty="0" smtClean="0"/>
              <a:t>Explain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Why it is positive/negative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Also tested using some dummy comments in the demo</a:t>
            </a:r>
            <a:endParaRPr lang="en-CA" sz="2200" i="0" dirty="0"/>
          </a:p>
        </p:txBody>
      </p:sp>
    </p:spTree>
    <p:extLst>
      <p:ext uri="{BB962C8B-B14F-4D97-AF65-F5344CB8AC3E}">
        <p14:creationId xmlns:p14="http://schemas.microsoft.com/office/powerpoint/2010/main" val="13441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63011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Visualizations – Demo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53" y="2318390"/>
            <a:ext cx="6525536" cy="1181265"/>
          </a:xfrm>
        </p:spPr>
      </p:pic>
      <p:sp>
        <p:nvSpPr>
          <p:cNvPr id="5" name="TextBox 4"/>
          <p:cNvSpPr txBox="1"/>
          <p:nvPr/>
        </p:nvSpPr>
        <p:spPr>
          <a:xfrm>
            <a:off x="4761602" y="1308609"/>
            <a:ext cx="299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IMDB movie reviews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359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6" y="2252171"/>
            <a:ext cx="6544588" cy="1790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4899" y="1218508"/>
            <a:ext cx="677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Added a couple of negative comments mimicking CRA’s tweeter feed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4622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9716" y="1262469"/>
            <a:ext cx="633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Added a dummy comments to test if the model is losing context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914313"/>
            <a:ext cx="654458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9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63011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Training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1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57443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Convolutional Neural Network (CNN)</a:t>
            </a:r>
            <a:br>
              <a:rPr lang="en-CA" dirty="0" smtClean="0"/>
            </a:br>
            <a:r>
              <a:rPr lang="en-CA" sz="3200" dirty="0" smtClean="0"/>
              <a:t>[architecture]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261" y="574430"/>
            <a:ext cx="13493261" cy="67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77309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Explanation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392" y="2795955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What is AI?</a:t>
            </a:r>
            <a:br>
              <a:rPr lang="en-CA" dirty="0" smtClean="0"/>
            </a:br>
            <a:r>
              <a:rPr lang="en-CA" sz="3200" dirty="0" smtClean="0"/>
              <a:t>(recap</a:t>
            </a:r>
            <a:r>
              <a:rPr lang="en-CA" sz="3200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9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685"/>
          </a:xfrm>
        </p:spPr>
        <p:txBody>
          <a:bodyPr/>
          <a:lstStyle/>
          <a:p>
            <a:r>
              <a:rPr lang="en-CA" dirty="0" smtClean="0"/>
              <a:t>XAI: Limitations of state-of-the-art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0346"/>
            <a:ext cx="9601200" cy="3977054"/>
          </a:xfrm>
        </p:spPr>
        <p:txBody>
          <a:bodyPr/>
          <a:lstStyle/>
          <a:p>
            <a:r>
              <a:rPr lang="en-CA" sz="2400" dirty="0" smtClean="0"/>
              <a:t>Still in experimental mode</a:t>
            </a:r>
          </a:p>
          <a:p>
            <a:r>
              <a:rPr lang="en-CA" sz="2400" dirty="0" smtClean="0"/>
              <a:t>Not intuitive enough for CRA-specific use cases</a:t>
            </a:r>
          </a:p>
          <a:p>
            <a:r>
              <a:rPr lang="en-CA" sz="2400" dirty="0" smtClean="0"/>
              <a:t>Steep learning curve for beginners in machine/deep learning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9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CA" dirty="0" smtClean="0"/>
              <a:t> XAI: Next steps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890345"/>
            <a:ext cx="9601200" cy="4475285"/>
          </a:xfrm>
        </p:spPr>
        <p:txBody>
          <a:bodyPr/>
          <a:lstStyle/>
          <a:p>
            <a:r>
              <a:rPr lang="en-CA" sz="2400" dirty="0" smtClean="0"/>
              <a:t>Tax-filer status model:</a:t>
            </a:r>
          </a:p>
          <a:p>
            <a:pPr lvl="1"/>
            <a:r>
              <a:rPr lang="en-CA" sz="2400" i="0" dirty="0" smtClean="0"/>
              <a:t>get a better dataset (</a:t>
            </a:r>
            <a:r>
              <a:rPr lang="en-CA" sz="2400" i="0" dirty="0"/>
              <a:t>unclassified </a:t>
            </a:r>
            <a:r>
              <a:rPr lang="en-CA" sz="2400" i="0" dirty="0" smtClean="0"/>
              <a:t>CRA data)</a:t>
            </a:r>
          </a:p>
          <a:p>
            <a:pPr lvl="1"/>
            <a:r>
              <a:rPr lang="en-CA" sz="2400" i="0" dirty="0" smtClean="0"/>
              <a:t>better training (parameter tuning, decode features)</a:t>
            </a:r>
          </a:p>
          <a:p>
            <a:pPr lvl="1"/>
            <a:r>
              <a:rPr lang="en-CA" sz="2400" i="0" dirty="0" smtClean="0"/>
              <a:t>better visualization</a:t>
            </a:r>
          </a:p>
          <a:p>
            <a:r>
              <a:rPr lang="en-CA" sz="2400" i="0" dirty="0" smtClean="0"/>
              <a:t>Sentiment analysis</a:t>
            </a:r>
          </a:p>
          <a:p>
            <a:pPr lvl="1"/>
            <a:r>
              <a:rPr lang="en-CA" sz="2400" i="0" dirty="0"/>
              <a:t>Train on </a:t>
            </a:r>
            <a:r>
              <a:rPr lang="en-CA" sz="2400" i="0" dirty="0" smtClean="0"/>
              <a:t>CRA twitter feed (only on incoming posts from taxpayers)</a:t>
            </a:r>
          </a:p>
          <a:p>
            <a:pPr lvl="1"/>
            <a:r>
              <a:rPr lang="en-CA" sz="2400" i="0" dirty="0" smtClean="0"/>
              <a:t>Try other deep learning algorithms (e.g. RNN)</a:t>
            </a:r>
            <a:endParaRPr lang="en-CA" sz="2400" dirty="0" smtClean="0"/>
          </a:p>
          <a:p>
            <a:r>
              <a:rPr lang="en-CA" sz="2400" dirty="0" smtClean="0"/>
              <a:t>Create a DevOps pipeline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3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Explainable AI (XAI)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 smtClean="0"/>
              <a:t>XAI is a capability that can be added to a machine learning model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To explain what made the AI make a certain decision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Open source tools (Azure, </a:t>
            </a:r>
            <a:r>
              <a:rPr lang="en-CA" sz="2400" i="0" dirty="0" err="1" smtClean="0"/>
              <a:t>Captum</a:t>
            </a:r>
            <a:r>
              <a:rPr lang="en-CA" sz="2400" i="0" dirty="0" smtClean="0"/>
              <a:t>)</a:t>
            </a:r>
            <a:endParaRPr lang="en-CA" sz="2400" i="0" dirty="0"/>
          </a:p>
        </p:txBody>
      </p:sp>
    </p:spTree>
    <p:extLst>
      <p:ext uri="{BB962C8B-B14F-4D97-AF65-F5344CB8AC3E}">
        <p14:creationId xmlns:p14="http://schemas.microsoft.com/office/powerpoint/2010/main" val="12577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</a:t>
            </a:r>
            <a:r>
              <a:rPr lang="en-CA" dirty="0" smtClean="0"/>
              <a:t>AI: MS Azure</a:t>
            </a:r>
            <a:endParaRPr lang="en-CA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56" y="1626577"/>
            <a:ext cx="6720887" cy="4269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0347" y="6163407"/>
            <a:ext cx="7203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https://docs.microsoft.com/en-ca/azure/machine-learning/service/how-to-machine-learning-interpretability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214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</a:t>
            </a:r>
            <a:r>
              <a:rPr lang="en-CA" dirty="0" smtClean="0"/>
              <a:t>AI: </a:t>
            </a:r>
            <a:r>
              <a:rPr lang="en-CA" dirty="0" err="1" smtClean="0"/>
              <a:t>Captum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464314" y="614582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2"/>
              </a:rPr>
              <a:t>https://captum.ai/</a:t>
            </a:r>
            <a:endParaRPr lang="en-CA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09" y="1530167"/>
            <a:ext cx="8183703" cy="42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523" y="2927838"/>
            <a:ext cx="9601200" cy="1485900"/>
          </a:xfrm>
        </p:spPr>
        <p:txBody>
          <a:bodyPr/>
          <a:lstStyle/>
          <a:p>
            <a:pPr algn="ctr"/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5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94592"/>
            <a:ext cx="9601200" cy="1485900"/>
          </a:xfrm>
        </p:spPr>
        <p:txBody>
          <a:bodyPr/>
          <a:lstStyle/>
          <a:p>
            <a:r>
              <a:rPr lang="en-CA" dirty="0" smtClean="0"/>
              <a:t>What is AI?</a:t>
            </a:r>
            <a:br>
              <a:rPr lang="en-CA" dirty="0" smtClean="0"/>
            </a:br>
            <a:r>
              <a:rPr lang="en-CA" sz="2400" dirty="0" smtClean="0"/>
              <a:t>[what is machine learning?]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2568"/>
            <a:ext cx="10946425" cy="4149969"/>
          </a:xfrm>
        </p:spPr>
        <p:txBody>
          <a:bodyPr>
            <a:noAutofit/>
          </a:bodyPr>
          <a:lstStyle/>
          <a:p>
            <a:r>
              <a:rPr lang="en-CA" sz="2400" dirty="0" smtClean="0"/>
              <a:t>A capability for a computer/machine to mimic how humans make decisions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Makes a random guess at first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Someone tells it that it is wrong		[tech: supervised learning]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Goes back to change its decision making process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Rinse and repeat until it gets it right   	[tech: backpropagation in NN]</a:t>
            </a:r>
          </a:p>
          <a:p>
            <a:pPr lvl="1">
              <a:lnSpc>
                <a:spcPct val="150000"/>
              </a:lnSpc>
            </a:pPr>
            <a:r>
              <a:rPr lang="en-CA" sz="2400" i="0" dirty="0" smtClean="0"/>
              <a:t>Uses that info to make decisions on new data</a:t>
            </a:r>
          </a:p>
          <a:p>
            <a:pPr lvl="1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074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br>
              <a:rPr lang="en-CA" dirty="0" smtClean="0"/>
            </a:br>
            <a:r>
              <a:rPr lang="en-CA" sz="2400" dirty="0" smtClean="0"/>
              <a:t>[the methodology]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9814"/>
            <a:ext cx="9829800" cy="4211515"/>
          </a:xfrm>
        </p:spPr>
        <p:txBody>
          <a:bodyPr>
            <a:normAutofit/>
          </a:bodyPr>
          <a:lstStyle/>
          <a:p>
            <a:r>
              <a:rPr lang="en-CA" sz="2400" dirty="0" smtClean="0"/>
              <a:t>Gather data</a:t>
            </a:r>
          </a:p>
          <a:p>
            <a:r>
              <a:rPr lang="en-CA" sz="2400" dirty="0" smtClean="0"/>
              <a:t>Clean it (because real data has garbage)	[tech: preprocessing]</a:t>
            </a:r>
          </a:p>
          <a:p>
            <a:r>
              <a:rPr lang="en-CA" sz="2400" dirty="0" smtClean="0"/>
              <a:t>Extract interesting properties		         	[tech: feature extraction]</a:t>
            </a:r>
          </a:p>
          <a:p>
            <a:r>
              <a:rPr lang="en-CA" sz="2400" dirty="0" smtClean="0"/>
              <a:t>Teach a machine to find patterns		[tech: training]</a:t>
            </a:r>
          </a:p>
          <a:p>
            <a:pPr lvl="1"/>
            <a:r>
              <a:rPr lang="en-CA" sz="2400" i="0" dirty="0" smtClean="0"/>
              <a:t>Let it write the if statements for you </a:t>
            </a:r>
            <a:r>
              <a:rPr lang="en-CA" sz="2400" i="0" dirty="0" smtClean="0">
                <a:sym typeface="Wingdings" panose="05000000000000000000" pitchFamily="2" charset="2"/>
              </a:rPr>
              <a:t></a:t>
            </a:r>
            <a:endParaRPr lang="en-CA" sz="2400" i="0" dirty="0" smtClean="0"/>
          </a:p>
          <a:p>
            <a:r>
              <a:rPr lang="en-CA" sz="2400" dirty="0" smtClean="0"/>
              <a:t>Analyze results and fix things			[tech: validation]</a:t>
            </a:r>
          </a:p>
          <a:p>
            <a:r>
              <a:rPr lang="en-CA" sz="2400" dirty="0" smtClean="0"/>
              <a:t>Test and report					[tech: testing]</a:t>
            </a:r>
          </a:p>
        </p:txBody>
      </p:sp>
    </p:spTree>
    <p:extLst>
      <p:ext uri="{BB962C8B-B14F-4D97-AF65-F5344CB8AC3E}">
        <p14:creationId xmlns:p14="http://schemas.microsoft.com/office/powerpoint/2010/main" val="24935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br>
              <a:rPr lang="en-CA" dirty="0" smtClean="0"/>
            </a:br>
            <a:r>
              <a:rPr lang="en-CA" sz="2400" dirty="0" smtClean="0"/>
              <a:t>[the methodology]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9814"/>
            <a:ext cx="9829800" cy="449287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Gather data</a:t>
            </a:r>
          </a:p>
          <a:p>
            <a:r>
              <a:rPr lang="en-CA" sz="2400" dirty="0" smtClean="0"/>
              <a:t>Clean it (because real data has garbage)	[tech: preprocessing]</a:t>
            </a:r>
          </a:p>
          <a:p>
            <a:r>
              <a:rPr lang="en-CA" sz="2400" dirty="0" smtClean="0"/>
              <a:t>Extract interesting properties		         	[tech: feature extraction]</a:t>
            </a:r>
          </a:p>
          <a:p>
            <a:r>
              <a:rPr lang="en-CA" sz="2400" dirty="0" smtClean="0"/>
              <a:t>Teach a machine to find patterns		[tech: training]</a:t>
            </a:r>
          </a:p>
          <a:p>
            <a:pPr lvl="1"/>
            <a:r>
              <a:rPr lang="en-CA" sz="2400" i="0" dirty="0" smtClean="0"/>
              <a:t>Let it write the if statements for you </a:t>
            </a:r>
            <a:r>
              <a:rPr lang="en-CA" sz="2400" i="0" dirty="0" smtClean="0">
                <a:sym typeface="Wingdings" panose="05000000000000000000" pitchFamily="2" charset="2"/>
              </a:rPr>
              <a:t></a:t>
            </a:r>
            <a:endParaRPr lang="en-CA" sz="2400" i="0" dirty="0" smtClean="0"/>
          </a:p>
          <a:p>
            <a:r>
              <a:rPr lang="en-CA" sz="2400" dirty="0" smtClean="0"/>
              <a:t>Analyze results and fix things			[tech: validation]</a:t>
            </a:r>
          </a:p>
          <a:p>
            <a:r>
              <a:rPr lang="en-CA" sz="2400" dirty="0" smtClean="0"/>
              <a:t>Test and report					[tech: testing]</a:t>
            </a:r>
          </a:p>
          <a:p>
            <a:pPr marL="0" indent="0">
              <a:buNone/>
            </a:pPr>
            <a:endParaRPr lang="en-CA" sz="2200" dirty="0"/>
          </a:p>
          <a:p>
            <a:pPr marL="0" indent="0" algn="ctr">
              <a:buNone/>
            </a:pPr>
            <a:r>
              <a:rPr lang="en-CA" sz="2400" b="1" dirty="0"/>
              <a:t>98% test accuracy…job well done</a:t>
            </a:r>
            <a:r>
              <a:rPr lang="en-CA" sz="2400" b="1" dirty="0" smtClean="0"/>
              <a:t>!!!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6172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br>
              <a:rPr lang="en-CA" dirty="0" smtClean="0"/>
            </a:br>
            <a:r>
              <a:rPr lang="en-CA" sz="2400" dirty="0" smtClean="0"/>
              <a:t>[the methodology]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9814"/>
            <a:ext cx="9829800" cy="449287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Gather data</a:t>
            </a:r>
          </a:p>
          <a:p>
            <a:r>
              <a:rPr lang="en-CA" sz="2400" dirty="0" smtClean="0"/>
              <a:t>Clean it (because real data has garbage)	[tech: preprocessing]</a:t>
            </a:r>
          </a:p>
          <a:p>
            <a:r>
              <a:rPr lang="en-CA" sz="2400" dirty="0" smtClean="0"/>
              <a:t>Extract interesting properties		         	[tech: feature extraction]</a:t>
            </a:r>
          </a:p>
          <a:p>
            <a:r>
              <a:rPr lang="en-CA" sz="2400" dirty="0" smtClean="0"/>
              <a:t>Teach a machine to find patterns		[tech: training]</a:t>
            </a:r>
          </a:p>
          <a:p>
            <a:pPr lvl="1"/>
            <a:r>
              <a:rPr lang="en-CA" sz="2400" i="0" dirty="0" smtClean="0"/>
              <a:t>Let it write the if statements for you </a:t>
            </a:r>
            <a:r>
              <a:rPr lang="en-CA" sz="2400" i="0" dirty="0" smtClean="0">
                <a:sym typeface="Wingdings" panose="05000000000000000000" pitchFamily="2" charset="2"/>
              </a:rPr>
              <a:t></a:t>
            </a:r>
            <a:endParaRPr lang="en-CA" sz="2400" i="0" dirty="0" smtClean="0"/>
          </a:p>
          <a:p>
            <a:r>
              <a:rPr lang="en-CA" sz="2400" dirty="0" smtClean="0"/>
              <a:t>Analyze results and fix things			[tech: validation]</a:t>
            </a:r>
          </a:p>
          <a:p>
            <a:r>
              <a:rPr lang="en-CA" sz="2400" dirty="0" smtClean="0"/>
              <a:t>Test and report					[tech: testing]</a:t>
            </a:r>
          </a:p>
          <a:p>
            <a:pPr marL="0" indent="0">
              <a:buNone/>
            </a:pPr>
            <a:endParaRPr lang="en-CA" sz="2200" dirty="0"/>
          </a:p>
          <a:p>
            <a:pPr marL="0" indent="0" algn="ctr">
              <a:buNone/>
            </a:pPr>
            <a:r>
              <a:rPr lang="en-CA" sz="2400" b="1" dirty="0"/>
              <a:t>98% test accuracy…job well done</a:t>
            </a:r>
            <a:r>
              <a:rPr lang="en-CA" sz="2400" b="1" dirty="0" smtClean="0"/>
              <a:t>!!!</a:t>
            </a:r>
            <a:endParaRPr lang="en-CA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5437" y="1094460"/>
            <a:ext cx="3247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BIAS/VARIANCE</a:t>
            </a:r>
          </a:p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TESTED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5437" y="1015329"/>
            <a:ext cx="3247363" cy="127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36" y="1006539"/>
            <a:ext cx="3247364" cy="12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br>
              <a:rPr lang="en-CA" dirty="0" smtClean="0"/>
            </a:br>
            <a:r>
              <a:rPr lang="en-CA" sz="2400" dirty="0" smtClean="0"/>
              <a:t>[the methodology]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9814"/>
            <a:ext cx="9829800" cy="449287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Gather data</a:t>
            </a:r>
          </a:p>
          <a:p>
            <a:r>
              <a:rPr lang="en-CA" sz="2400" dirty="0" smtClean="0"/>
              <a:t>Clean it (because real data has garbage)	[tech: preprocessing]</a:t>
            </a:r>
          </a:p>
          <a:p>
            <a:r>
              <a:rPr lang="en-CA" sz="2400" dirty="0" smtClean="0"/>
              <a:t>Extract interesting properties		         	[tech: feature extraction]</a:t>
            </a:r>
          </a:p>
          <a:p>
            <a:r>
              <a:rPr lang="en-CA" sz="2400" dirty="0" smtClean="0"/>
              <a:t>Teach a machine to find patterns		[tech: training]</a:t>
            </a:r>
          </a:p>
          <a:p>
            <a:pPr lvl="1"/>
            <a:r>
              <a:rPr lang="en-CA" sz="2400" i="0" dirty="0" smtClean="0"/>
              <a:t>Let it write the if statements for you </a:t>
            </a:r>
            <a:r>
              <a:rPr lang="en-CA" sz="2400" i="0" dirty="0" smtClean="0">
                <a:sym typeface="Wingdings" panose="05000000000000000000" pitchFamily="2" charset="2"/>
              </a:rPr>
              <a:t></a:t>
            </a:r>
            <a:endParaRPr lang="en-CA" sz="2400" i="0" dirty="0" smtClean="0"/>
          </a:p>
          <a:p>
            <a:r>
              <a:rPr lang="en-CA" sz="2400" dirty="0" smtClean="0"/>
              <a:t>Analyze results and fix things			[tech: validation]</a:t>
            </a:r>
          </a:p>
          <a:p>
            <a:r>
              <a:rPr lang="en-CA" sz="2400" dirty="0" smtClean="0"/>
              <a:t>Test and report					[tech: testing]</a:t>
            </a:r>
          </a:p>
          <a:p>
            <a:pPr marL="0" indent="0">
              <a:buNone/>
            </a:pPr>
            <a:endParaRPr lang="en-CA" sz="2200" dirty="0"/>
          </a:p>
          <a:p>
            <a:pPr marL="0" indent="0" algn="ctr">
              <a:buNone/>
            </a:pPr>
            <a:r>
              <a:rPr lang="en-CA" sz="2400" b="1" dirty="0"/>
              <a:t>98% test accuracy…job well done</a:t>
            </a:r>
            <a:r>
              <a:rPr lang="en-CA" sz="2400" b="1" dirty="0" smtClean="0"/>
              <a:t>!!!</a:t>
            </a:r>
            <a:endParaRPr lang="en-CA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5437" y="1094460"/>
            <a:ext cx="3247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BIAS/VARIANCE</a:t>
            </a:r>
          </a:p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TESTED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5437" y="1015329"/>
            <a:ext cx="3247363" cy="127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36" y="1006539"/>
            <a:ext cx="3247364" cy="1279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162879">
            <a:off x="3165229" y="1778778"/>
            <a:ext cx="242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100% SAFE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20162879">
            <a:off x="3165229" y="1787568"/>
            <a:ext cx="2401875" cy="5748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2879">
            <a:off x="3165230" y="1787568"/>
            <a:ext cx="2401874" cy="574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1844" y="4351350"/>
            <a:ext cx="179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Ethically</a:t>
            </a:r>
          </a:p>
          <a:p>
            <a:pPr algn="ctr"/>
            <a:r>
              <a:rPr lang="en-CA" sz="3600" b="1" dirty="0" smtClean="0">
                <a:solidFill>
                  <a:srgbClr val="FF0000"/>
                </a:solidFill>
              </a:rPr>
              <a:t>sourced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86535" y="4432756"/>
            <a:ext cx="1804199" cy="10466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35" y="4423966"/>
            <a:ext cx="1804199" cy="10554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215" y="5643999"/>
            <a:ext cx="2305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</a:rPr>
              <a:t>APPROVED</a:t>
            </a:r>
            <a:endParaRPr lang="en-CA" sz="3600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71215" y="5657257"/>
            <a:ext cx="2305696" cy="5748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4" y="5657257"/>
            <a:ext cx="2305697" cy="5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1128</TotalTime>
  <Words>818</Words>
  <Application>Microsoft Office PowerPoint</Application>
  <PresentationFormat>Widescreen</PresentationFormat>
  <Paragraphs>206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Franklin Gothic Book</vt:lpstr>
      <vt:lpstr>Wingdings</vt:lpstr>
      <vt:lpstr>Crop</vt:lpstr>
      <vt:lpstr>Explainable AI                                                                                       [Model Interpretability] </vt:lpstr>
      <vt:lpstr>Agenda: Objective</vt:lpstr>
      <vt:lpstr>Agenda: Demos</vt:lpstr>
      <vt:lpstr>What is AI? (recap)</vt:lpstr>
      <vt:lpstr>What is AI? [what is machine learning?]</vt:lpstr>
      <vt:lpstr>How does it work? [the methodology]</vt:lpstr>
      <vt:lpstr>How does it work? [the methodology]</vt:lpstr>
      <vt:lpstr>How does it work? [the methodology]</vt:lpstr>
      <vt:lpstr>How does it work? [the methodology]</vt:lpstr>
      <vt:lpstr>What if the client asks…</vt:lpstr>
      <vt:lpstr>Why should I trust you? [skeptical client/supervisor/boss]</vt:lpstr>
      <vt:lpstr>Why should I trust you? [skeptical client/supervisor/boss]</vt:lpstr>
      <vt:lpstr>Why should I trust you? [skeptical client/supervisor/boss]</vt:lpstr>
      <vt:lpstr>PowerPoint Presentation</vt:lpstr>
      <vt:lpstr>Explainable AI</vt:lpstr>
      <vt:lpstr>PowerPoint Presentation</vt:lpstr>
      <vt:lpstr>Explainable AI</vt:lpstr>
      <vt:lpstr>Demo 1  Explaining Tax Filer Status</vt:lpstr>
      <vt:lpstr>Demo 1: The dataset</vt:lpstr>
      <vt:lpstr>Demo 1: The dataset</vt:lpstr>
      <vt:lpstr>The original dataset</vt:lpstr>
      <vt:lpstr>Demo 1: Objectives</vt:lpstr>
      <vt:lpstr>Visualizations – Demo 1</vt:lpstr>
      <vt:lpstr>Global explanation (tax filing status prediction based on Age)  Index: Each index is a person in the dataset</vt:lpstr>
      <vt:lpstr>Local explanation (explanation for a specific person/citizen)</vt:lpstr>
      <vt:lpstr>Local explanation (explanation for a specific person/citizen)  The tool provides the ability to change the data to test changes in the model’s prediction</vt:lpstr>
      <vt:lpstr>Local explanation (explanation for a specific person/citizen)  The tool provides the ability to change the data to test changes in the model’s prediction</vt:lpstr>
      <vt:lpstr>Training</vt:lpstr>
      <vt:lpstr>Neural Network Architecture [Fully connected network]</vt:lpstr>
      <vt:lpstr>Explanation</vt:lpstr>
      <vt:lpstr>Demo 2  Explaining Sentiment Analysis</vt:lpstr>
      <vt:lpstr>Demo 2: Objectives</vt:lpstr>
      <vt:lpstr>Visualizations – Demo 2</vt:lpstr>
      <vt:lpstr>PowerPoint Presentation</vt:lpstr>
      <vt:lpstr>PowerPoint Presentation</vt:lpstr>
      <vt:lpstr>PowerPoint Presentation</vt:lpstr>
      <vt:lpstr>Training</vt:lpstr>
      <vt:lpstr>PowerPoint Presentation</vt:lpstr>
      <vt:lpstr>Explanation</vt:lpstr>
      <vt:lpstr>XAI: Limitations of state-of-the-art</vt:lpstr>
      <vt:lpstr> XAI: Next steps</vt:lpstr>
      <vt:lpstr>Explainable AI (XAI)</vt:lpstr>
      <vt:lpstr>Explainable AI: MS Azure</vt:lpstr>
      <vt:lpstr>Explainable AI: Captum</vt:lpstr>
      <vt:lpstr>Thank you</vt:lpstr>
    </vt:vector>
  </TitlesOfParts>
  <Company>Government of Canada / 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AI - Demo</dc:title>
  <dc:creator>Alavi, Shamir</dc:creator>
  <cp:lastModifiedBy>Alavi, Shamir</cp:lastModifiedBy>
  <cp:revision>63</cp:revision>
  <dcterms:created xsi:type="dcterms:W3CDTF">2019-12-06T18:17:01Z</dcterms:created>
  <dcterms:modified xsi:type="dcterms:W3CDTF">2020-01-16T18:30:04Z</dcterms:modified>
</cp:coreProperties>
</file>