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ora"/>
      <p:regular r:id="rId14"/>
      <p:bold r:id="rId15"/>
      <p:italic r:id="rId16"/>
      <p:boldItalic r:id="rId17"/>
    </p:embeddedFont>
    <p:embeddedFont>
      <p:font typeface="Open Sans ExtraBold"/>
      <p:bold r:id="rId18"/>
      <p:boldItalic r:id="rId19"/>
    </p:embeddedFont>
    <p:embeddedFont>
      <p:font typeface="Open Sans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g6P7xkPWuzy6M+yEytqvJ3vqNV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regular.fntdata"/><Relationship Id="rId22" Type="http://schemas.openxmlformats.org/officeDocument/2006/relationships/font" Target="fonts/OpenSansLight-italic.fntdata"/><Relationship Id="rId21" Type="http://schemas.openxmlformats.org/officeDocument/2006/relationships/font" Target="fonts/OpenSansLight-bold.fntdata"/><Relationship Id="rId24" Type="http://schemas.openxmlformats.org/officeDocument/2006/relationships/font" Target="fonts/OpenSans-regular.fntdata"/><Relationship Id="rId23"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ora-bold.fntdata"/><Relationship Id="rId14" Type="http://schemas.openxmlformats.org/officeDocument/2006/relationships/font" Target="fonts/Lora-regular.fntdata"/><Relationship Id="rId17" Type="http://schemas.openxmlformats.org/officeDocument/2006/relationships/font" Target="fonts/Lora-boldItalic.fntdata"/><Relationship Id="rId16" Type="http://schemas.openxmlformats.org/officeDocument/2006/relationships/font" Target="fonts/Lora-italic.fntdata"/><Relationship Id="rId19" Type="http://schemas.openxmlformats.org/officeDocument/2006/relationships/font" Target="fonts/OpenSansExtraBold-boldItalic.fntdata"/><Relationship Id="rId18" Type="http://schemas.openxmlformats.org/officeDocument/2006/relationships/font" Target="fonts/OpenSans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1"/>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11"/>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20"/>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20"/>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12"/>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7" name="Shape 17"/>
        <p:cNvGrpSpPr/>
        <p:nvPr/>
      </p:nvGrpSpPr>
      <p:grpSpPr>
        <a:xfrm>
          <a:off x="0" y="0"/>
          <a:ext cx="0" cy="0"/>
          <a:chOff x="0" y="0"/>
          <a:chExt cx="0" cy="0"/>
        </a:xfrm>
      </p:grpSpPr>
      <p:sp>
        <p:nvSpPr>
          <p:cNvPr id="18" name="Google Shape;18;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13"/>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0" name="Google Shape;20;p13"/>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1" name="Google Shape;21;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2" name="Shape 22"/>
        <p:cNvGrpSpPr/>
        <p:nvPr/>
      </p:nvGrpSpPr>
      <p:grpSpPr>
        <a:xfrm>
          <a:off x="0" y="0"/>
          <a:ext cx="0" cy="0"/>
          <a:chOff x="0" y="0"/>
          <a:chExt cx="0" cy="0"/>
        </a:xfrm>
      </p:grpSpPr>
      <p:sp>
        <p:nvSpPr>
          <p:cNvPr id="23" name="Google Shape;23;p1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4" name="Google Shape;24;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16"/>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18"/>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18"/>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flipH="1" rot="10800000">
            <a:off x="-9600" y="-2243"/>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37898" y="1895175"/>
            <a:ext cx="6548701" cy="723243"/>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1" i="0" lang="en" sz="3500" u="none" cap="none" strike="noStrike">
                <a:solidFill>
                  <a:srgbClr val="FFFFFF"/>
                </a:solidFill>
                <a:latin typeface="Open Sans ExtraBold"/>
                <a:ea typeface="Open Sans ExtraBold"/>
                <a:cs typeface="Open Sans ExtraBold"/>
                <a:sym typeface="Open Sans ExtraBold"/>
              </a:rPr>
              <a:t>Sprocket Central Pty Ltd</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25777" y="2959928"/>
            <a:ext cx="5550600" cy="61552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800"/>
              <a:buFont typeface="Open Sans Light"/>
              <a:buNone/>
            </a:pPr>
            <a:r>
              <a:rPr b="0" i="0" lang="en" sz="2800" u="none" cap="none" strike="noStrike">
                <a:solidFill>
                  <a:srgbClr val="FFFFFF"/>
                </a:solidFill>
                <a:latin typeface="Open Sans Light"/>
                <a:ea typeface="Open Sans Light"/>
                <a:cs typeface="Open Sans Light"/>
                <a:sym typeface="Open Sans Light"/>
              </a:rPr>
              <a:t>Data analytics approach</a:t>
            </a:r>
            <a:endParaRPr b="0" i="0" sz="1400" u="none" cap="none" strike="noStrike">
              <a:solidFill>
                <a:srgbClr val="000000"/>
              </a:solidFill>
              <a:latin typeface="Arial"/>
              <a:ea typeface="Arial"/>
              <a:cs typeface="Arial"/>
              <a:sym typeface="Arial"/>
            </a:endParaRPr>
          </a:p>
        </p:txBody>
      </p:sp>
      <p:pic>
        <p:nvPicPr>
          <p:cNvPr descr="Shape 57" id="57" name="Google Shape;57;p1"/>
          <p:cNvPicPr preferRelativeResize="0"/>
          <p:nvPr/>
        </p:nvPicPr>
        <p:blipFill rotWithShape="1">
          <a:blip r:embed="rId3">
            <a:alphaModFix/>
          </a:blip>
          <a:srcRect b="0" l="0" r="0" t="0"/>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05025" y="111403"/>
            <a:ext cx="8565600" cy="6192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26850" y="1225725"/>
            <a:ext cx="8490300" cy="3506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200"/>
              <a:buFont typeface="Arial"/>
              <a:buNone/>
            </a:pPr>
            <a:r>
              <a:rPr b="0" i="0" lang="en" sz="2200" u="none" cap="none" strike="noStrike">
                <a:solidFill>
                  <a:srgbClr val="000000"/>
                </a:solidFill>
                <a:latin typeface="Lora"/>
                <a:ea typeface="Lora"/>
                <a:cs typeface="Lora"/>
                <a:sym typeface="Lora"/>
              </a:rPr>
              <a:t>The approach will be implemented in three stages : </a:t>
            </a:r>
            <a:endParaRPr b="0" i="0" sz="2200" u="none" cap="none" strike="noStrike">
              <a:solidFill>
                <a:srgbClr val="000000"/>
              </a:solidFill>
              <a:latin typeface="Lora"/>
              <a:ea typeface="Lora"/>
              <a:cs typeface="Lora"/>
              <a:sym typeface="Lora"/>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Data Exploration</a:t>
            </a:r>
            <a:endParaRPr b="0" i="0" sz="20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Model Development</a:t>
            </a:r>
            <a:endParaRPr b="0" i="0" sz="20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Interpretation</a:t>
            </a:r>
            <a:endParaRPr b="0"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205025" y="140450"/>
            <a:ext cx="8565600" cy="5901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213900" y="1125650"/>
            <a:ext cx="8716200" cy="3954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200"/>
              <a:buFont typeface="Arial"/>
              <a:buNone/>
            </a:pPr>
            <a:r>
              <a:rPr b="0" i="0" lang="en" sz="2200" u="none" cap="none" strike="noStrike">
                <a:solidFill>
                  <a:srgbClr val="000000"/>
                </a:solidFill>
                <a:latin typeface="Lora"/>
                <a:ea typeface="Lora"/>
                <a:cs typeface="Lora"/>
                <a:sym typeface="Lora"/>
              </a:rPr>
              <a:t>Approach for New Customer Data analysis :</a:t>
            </a:r>
            <a:endParaRPr b="0" i="0" sz="2200" u="none" cap="none" strike="noStrike">
              <a:solidFill>
                <a:srgbClr val="000000"/>
              </a:solidFill>
              <a:latin typeface="Lora"/>
              <a:ea typeface="Lora"/>
              <a:cs typeface="Lora"/>
              <a:sym typeface="Lora"/>
            </a:endParaRPr>
          </a:p>
          <a:p>
            <a:pPr indent="0" lvl="0" marL="457200" marR="0" rtl="0" algn="l">
              <a:lnSpc>
                <a:spcPct val="115000"/>
              </a:lnSpc>
              <a:spcBef>
                <a:spcPts val="0"/>
              </a:spcBef>
              <a:spcAft>
                <a:spcPts val="0"/>
              </a:spcAft>
              <a:buClr>
                <a:srgbClr val="000000"/>
              </a:buClr>
              <a:buSzPts val="2400"/>
              <a:buFont typeface="Arial"/>
              <a:buNone/>
            </a:pPr>
            <a:r>
              <a:rPr b="0" i="0" lang="en" sz="2400" u="none" cap="none" strike="noStrike">
                <a:solidFill>
                  <a:srgbClr val="000000"/>
                </a:solidFill>
                <a:latin typeface="Lora"/>
                <a:ea typeface="Lora"/>
                <a:cs typeface="Lora"/>
                <a:sym typeface="Lora"/>
              </a:rPr>
              <a:t> </a:t>
            </a:r>
            <a:endParaRPr b="0" i="0" sz="2400" u="none" cap="none" strike="noStrike">
              <a:solidFill>
                <a:srgbClr val="000000"/>
              </a:solidFill>
              <a:latin typeface="Lora"/>
              <a:ea typeface="Lora"/>
              <a:cs typeface="Lora"/>
              <a:sym typeface="Lora"/>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Age distribution </a:t>
            </a:r>
            <a:endParaRPr b="0" i="0" sz="2000" u="none" cap="none" strike="noStrike">
              <a:solidFill>
                <a:srgbClr val="000000"/>
              </a:solidFill>
              <a:latin typeface="Open Sans"/>
              <a:ea typeface="Open Sans"/>
              <a:cs typeface="Open Sans"/>
              <a:sym typeface="Open Sans"/>
            </a:endParaRPr>
          </a:p>
          <a:p>
            <a:pPr indent="0" lvl="0" marL="13716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Bike purchase </a:t>
            </a:r>
            <a:endParaRPr b="0" i="0" sz="2000" u="none" cap="none" strike="noStrike">
              <a:solidFill>
                <a:srgbClr val="000000"/>
              </a:solidFill>
              <a:latin typeface="Open Sans"/>
              <a:ea typeface="Open Sans"/>
              <a:cs typeface="Open Sans"/>
              <a:sym typeface="Open Sans"/>
            </a:endParaRPr>
          </a:p>
          <a:p>
            <a:pPr indent="0" lvl="0" marL="13716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Job industry</a:t>
            </a:r>
            <a:endParaRPr b="0" i="0" sz="2000" u="none" cap="none" strike="noStrike">
              <a:solidFill>
                <a:srgbClr val="000000"/>
              </a:solidFill>
              <a:latin typeface="Open Sans"/>
              <a:ea typeface="Open Sans"/>
              <a:cs typeface="Open Sans"/>
              <a:sym typeface="Open Sans"/>
            </a:endParaRPr>
          </a:p>
          <a:p>
            <a:pPr indent="0" lvl="0" marL="13716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b="0" i="0" lang="en" sz="2000" u="none" cap="none" strike="noStrike">
                <a:solidFill>
                  <a:srgbClr val="000000"/>
                </a:solidFill>
                <a:latin typeface="Open Sans"/>
                <a:ea typeface="Open Sans"/>
                <a:cs typeface="Open Sans"/>
                <a:sym typeface="Open Sans"/>
              </a:rPr>
              <a:t>Number of cars owned</a:t>
            </a:r>
            <a:endParaRPr b="0" i="0" sz="20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205025" y="140450"/>
            <a:ext cx="8565600" cy="5229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Data Exploration : Age Distribution &amp; Bike Purchases</a:t>
            </a:r>
            <a:endParaRPr b="1" i="0" sz="2000" u="none" cap="none" strike="noStrike">
              <a:solidFill>
                <a:srgbClr val="FFFFFF"/>
              </a:solidFill>
              <a:latin typeface="Arial"/>
              <a:ea typeface="Arial"/>
              <a:cs typeface="Arial"/>
              <a:sym typeface="Arial"/>
            </a:endParaRPr>
          </a:p>
        </p:txBody>
      </p:sp>
      <p:sp>
        <p:nvSpPr>
          <p:cNvPr id="78" name="Google Shape;78;p4"/>
          <p:cNvSpPr/>
          <p:nvPr/>
        </p:nvSpPr>
        <p:spPr>
          <a:xfrm>
            <a:off x="132375" y="1128475"/>
            <a:ext cx="4439700" cy="39750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15000"/>
              </a:lnSpc>
              <a:spcBef>
                <a:spcPts val="0"/>
              </a:spcBef>
              <a:spcAft>
                <a:spcPts val="0"/>
              </a:spcAft>
              <a:buClr>
                <a:srgbClr val="000000"/>
              </a:buClr>
              <a:buSzPts val="1500"/>
              <a:buFont typeface="Noto Sans Symbols"/>
              <a:buChar char="❑"/>
            </a:pPr>
            <a:r>
              <a:rPr b="0" i="0" lang="en" sz="1500" u="none" cap="none" strike="noStrike">
                <a:solidFill>
                  <a:srgbClr val="000000"/>
                </a:solidFill>
                <a:latin typeface="Open Sans"/>
                <a:ea typeface="Open Sans"/>
                <a:cs typeface="Open Sans"/>
                <a:sym typeface="Open Sans"/>
              </a:rPr>
              <a:t>New customers are more from the age group of </a:t>
            </a:r>
            <a:r>
              <a:rPr lang="en" sz="1500">
                <a:latin typeface="Open Sans"/>
                <a:ea typeface="Open Sans"/>
                <a:cs typeface="Open Sans"/>
                <a:sym typeface="Open Sans"/>
              </a:rPr>
              <a:t>40 to 60 (</a:t>
            </a:r>
            <a:r>
              <a:rPr b="1" lang="en" sz="1500">
                <a:latin typeface="Open Sans"/>
                <a:ea typeface="Open Sans"/>
                <a:cs typeface="Open Sans"/>
                <a:sym typeface="Open Sans"/>
              </a:rPr>
              <a:t>middle aged</a:t>
            </a:r>
            <a:r>
              <a:rPr lang="en" sz="1500">
                <a:latin typeface="Open Sans"/>
                <a:ea typeface="Open Sans"/>
                <a:cs typeface="Open Sans"/>
                <a:sym typeface="Open Sans"/>
              </a:rPr>
              <a:t>)</a:t>
            </a:r>
            <a:r>
              <a:rPr b="0" i="0" lang="en" sz="1500" u="none" cap="none" strike="noStrike">
                <a:solidFill>
                  <a:srgbClr val="000000"/>
                </a:solidFill>
                <a:latin typeface="Open Sans"/>
                <a:ea typeface="Open Sans"/>
                <a:cs typeface="Open Sans"/>
                <a:sym typeface="Open Sans"/>
              </a:rPr>
              <a:t>. </a:t>
            </a:r>
            <a:endParaRPr b="0" i="0" sz="15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285750" lvl="0" marL="285750" marR="0" rtl="0" algn="l">
              <a:lnSpc>
                <a:spcPct val="115000"/>
              </a:lnSpc>
              <a:spcBef>
                <a:spcPts val="0"/>
              </a:spcBef>
              <a:spcAft>
                <a:spcPts val="0"/>
              </a:spcAft>
              <a:buClr>
                <a:srgbClr val="000000"/>
              </a:buClr>
              <a:buSzPts val="1500"/>
              <a:buFont typeface="Noto Sans Symbols"/>
              <a:buChar char="❑"/>
            </a:pPr>
            <a:r>
              <a:rPr b="0" i="0" lang="en" sz="1500" u="none" cap="none" strike="noStrike">
                <a:solidFill>
                  <a:srgbClr val="000000"/>
                </a:solidFill>
                <a:latin typeface="Open Sans"/>
                <a:ea typeface="Open Sans"/>
                <a:cs typeface="Open Sans"/>
                <a:sym typeface="Open Sans"/>
              </a:rPr>
              <a:t>Fewer customer are from </a:t>
            </a:r>
            <a:r>
              <a:rPr lang="en" sz="1500">
                <a:latin typeface="Open Sans"/>
                <a:ea typeface="Open Sans"/>
                <a:cs typeface="Open Sans"/>
                <a:sym typeface="Open Sans"/>
              </a:rPr>
              <a:t>0 - 20</a:t>
            </a:r>
            <a:r>
              <a:rPr b="0" i="0" lang="en" sz="1500" u="none" cap="none" strike="noStrike">
                <a:solidFill>
                  <a:srgbClr val="000000"/>
                </a:solidFill>
                <a:latin typeface="Open Sans"/>
                <a:ea typeface="Open Sans"/>
                <a:cs typeface="Open Sans"/>
                <a:sym typeface="Open Sans"/>
              </a:rPr>
              <a:t> &amp; </a:t>
            </a:r>
            <a:r>
              <a:rPr lang="en" sz="1500">
                <a:latin typeface="Open Sans"/>
                <a:ea typeface="Open Sans"/>
                <a:cs typeface="Open Sans"/>
                <a:sym typeface="Open Sans"/>
              </a:rPr>
              <a:t>above 70</a:t>
            </a:r>
            <a:r>
              <a:rPr b="0" i="0" lang="en" sz="1500" u="none" cap="none" strike="noStrike">
                <a:solidFill>
                  <a:srgbClr val="000000"/>
                </a:solidFill>
                <a:latin typeface="Open Sans"/>
                <a:ea typeface="Open Sans"/>
                <a:cs typeface="Open Sans"/>
                <a:sym typeface="Open Sans"/>
              </a:rPr>
              <a:t> for obvious reasons.</a:t>
            </a:r>
            <a:endParaRPr b="0" i="0" sz="1500" u="none" cap="none" strike="noStrike">
              <a:solidFill>
                <a:srgbClr val="000000"/>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285750" lvl="0" marL="285750" marR="0" rtl="0" algn="l">
              <a:lnSpc>
                <a:spcPct val="115000"/>
              </a:lnSpc>
              <a:spcBef>
                <a:spcPts val="0"/>
              </a:spcBef>
              <a:spcAft>
                <a:spcPts val="0"/>
              </a:spcAft>
              <a:buClr>
                <a:schemeClr val="dk1"/>
              </a:buClr>
              <a:buSzPts val="1500"/>
              <a:buFont typeface="Noto Sans Symbols"/>
              <a:buChar char="❑"/>
            </a:pPr>
            <a:r>
              <a:rPr b="0" i="0" lang="en" sz="1500" u="none" cap="none" strike="noStrike">
                <a:solidFill>
                  <a:schemeClr val="dk1"/>
                </a:solidFill>
                <a:latin typeface="Open Sans"/>
                <a:ea typeface="Open Sans"/>
                <a:cs typeface="Open Sans"/>
                <a:sym typeface="Open Sans"/>
              </a:rPr>
              <a:t>Data shows age group </a:t>
            </a:r>
            <a:r>
              <a:rPr b="1" lang="en" sz="1500">
                <a:solidFill>
                  <a:schemeClr val="dk1"/>
                </a:solidFill>
                <a:latin typeface="Open Sans"/>
                <a:ea typeface="Open Sans"/>
                <a:cs typeface="Open Sans"/>
                <a:sym typeface="Open Sans"/>
              </a:rPr>
              <a:t>middle aged</a:t>
            </a:r>
            <a:r>
              <a:rPr b="0" i="0" lang="en" sz="1500" u="none" cap="none" strike="noStrike">
                <a:solidFill>
                  <a:schemeClr val="dk1"/>
                </a:solidFill>
                <a:latin typeface="Open Sans"/>
                <a:ea typeface="Open Sans"/>
                <a:cs typeface="Open Sans"/>
                <a:sym typeface="Open Sans"/>
              </a:rPr>
              <a:t> has high count in terms of bike purchased in last 3 years with a slightly greater </a:t>
            </a:r>
            <a:r>
              <a:rPr b="1" i="0" lang="en" sz="1500" u="none" cap="none" strike="noStrike">
                <a:solidFill>
                  <a:schemeClr val="dk1"/>
                </a:solidFill>
                <a:latin typeface="Open Sans"/>
                <a:ea typeface="Open Sans"/>
                <a:cs typeface="Open Sans"/>
                <a:sym typeface="Open Sans"/>
              </a:rPr>
              <a:t>female </a:t>
            </a:r>
            <a:r>
              <a:rPr b="0" i="0" lang="en" sz="1500" u="none" cap="none" strike="noStrike">
                <a:solidFill>
                  <a:schemeClr val="dk1"/>
                </a:solidFill>
                <a:latin typeface="Open Sans"/>
                <a:ea typeface="Open Sans"/>
                <a:cs typeface="Open Sans"/>
                <a:sym typeface="Open Sans"/>
              </a:rPr>
              <a:t>ratio. </a:t>
            </a:r>
            <a:endParaRPr b="0" i="0" sz="1500" u="none" cap="none" strike="noStrike">
              <a:solidFill>
                <a:schemeClr val="dk1"/>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Open Sans"/>
              <a:ea typeface="Open Sans"/>
              <a:cs typeface="Open Sans"/>
              <a:sym typeface="Open Sans"/>
            </a:endParaRPr>
          </a:p>
          <a:p>
            <a:pPr indent="-285750" lvl="0" marL="285750" marR="0" rtl="0" algn="l">
              <a:lnSpc>
                <a:spcPct val="115000"/>
              </a:lnSpc>
              <a:spcBef>
                <a:spcPts val="0"/>
              </a:spcBef>
              <a:spcAft>
                <a:spcPts val="0"/>
              </a:spcAft>
              <a:buClr>
                <a:schemeClr val="dk1"/>
              </a:buClr>
              <a:buSzPts val="1500"/>
              <a:buFont typeface="Open Sans"/>
              <a:buChar char="❑"/>
            </a:pPr>
            <a:r>
              <a:rPr b="0" i="0" lang="en" sz="1500" u="none" cap="none" strike="noStrike">
                <a:solidFill>
                  <a:schemeClr val="dk1"/>
                </a:solidFill>
                <a:latin typeface="Open Sans"/>
                <a:ea typeface="Open Sans"/>
                <a:cs typeface="Open Sans"/>
                <a:sym typeface="Open Sans"/>
              </a:rPr>
              <a:t>The target audience for our marketing and advertising should be inclined to provide focus on </a:t>
            </a:r>
            <a:r>
              <a:rPr b="1" i="0" lang="en" sz="1500" u="none" cap="none" strike="noStrike">
                <a:solidFill>
                  <a:schemeClr val="dk1"/>
                </a:solidFill>
                <a:latin typeface="Open Sans"/>
                <a:ea typeface="Open Sans"/>
                <a:cs typeface="Open Sans"/>
                <a:sym typeface="Open Sans"/>
              </a:rPr>
              <a:t>females</a:t>
            </a:r>
            <a:r>
              <a:rPr b="0" i="0" lang="en" sz="1500" u="none" cap="none" strike="noStrike">
                <a:solidFill>
                  <a:schemeClr val="dk1"/>
                </a:solidFill>
                <a:latin typeface="Open Sans"/>
                <a:ea typeface="Open Sans"/>
                <a:cs typeface="Open Sans"/>
                <a:sym typeface="Open Sans"/>
              </a:rPr>
              <a:t> than males.</a:t>
            </a:r>
            <a:endParaRPr b="0" i="0" sz="1500" u="none" cap="none" strike="noStrike">
              <a:solidFill>
                <a:schemeClr val="dk1"/>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9" name="Google Shape;79;p4"/>
          <p:cNvPicPr preferRelativeResize="0"/>
          <p:nvPr/>
        </p:nvPicPr>
        <p:blipFill>
          <a:blip r:embed="rId3">
            <a:alphaModFix/>
          </a:blip>
          <a:stretch>
            <a:fillRect/>
          </a:stretch>
        </p:blipFill>
        <p:spPr>
          <a:xfrm>
            <a:off x="5308000" y="874950"/>
            <a:ext cx="3424300" cy="2179400"/>
          </a:xfrm>
          <a:prstGeom prst="rect">
            <a:avLst/>
          </a:prstGeom>
          <a:noFill/>
          <a:ln cap="flat" cmpd="sng" w="9525">
            <a:solidFill>
              <a:srgbClr val="000000"/>
            </a:solidFill>
            <a:prstDash val="solid"/>
            <a:round/>
            <a:headEnd len="sm" w="sm" type="none"/>
            <a:tailEnd len="sm" w="sm" type="none"/>
          </a:ln>
        </p:spPr>
      </p:pic>
      <p:pic>
        <p:nvPicPr>
          <p:cNvPr id="80" name="Google Shape;80;p4"/>
          <p:cNvPicPr preferRelativeResize="0"/>
          <p:nvPr/>
        </p:nvPicPr>
        <p:blipFill>
          <a:blip r:embed="rId4">
            <a:alphaModFix/>
          </a:blip>
          <a:stretch>
            <a:fillRect/>
          </a:stretch>
        </p:blipFill>
        <p:spPr>
          <a:xfrm>
            <a:off x="5935513" y="3129375"/>
            <a:ext cx="2361583" cy="192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205025" y="198575"/>
            <a:ext cx="8565600" cy="6414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Data Exploration : Job Industry</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000"/>
              <a:buFont typeface="Arial"/>
              <a:buNone/>
            </a:pPr>
            <a:r>
              <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000"/>
              <a:buFont typeface="Arial"/>
              <a:buNone/>
            </a:pPr>
            <a:r>
              <a:t/>
            </a:r>
            <a:endParaRPr b="1" i="0" sz="2000" u="none" cap="none" strike="noStrike">
              <a:solidFill>
                <a:srgbClr val="FFFFFF"/>
              </a:solidFill>
              <a:latin typeface="Arial"/>
              <a:ea typeface="Arial"/>
              <a:cs typeface="Arial"/>
              <a:sym typeface="Arial"/>
            </a:endParaRPr>
          </a:p>
        </p:txBody>
      </p:sp>
      <p:sp>
        <p:nvSpPr>
          <p:cNvPr id="87" name="Google Shape;87;p5"/>
          <p:cNvSpPr/>
          <p:nvPr/>
        </p:nvSpPr>
        <p:spPr>
          <a:xfrm>
            <a:off x="117900" y="1433575"/>
            <a:ext cx="4454100" cy="33129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Clr>
                <a:srgbClr val="000000"/>
              </a:buClr>
              <a:buSzPts val="1500"/>
              <a:buFont typeface="Open Sans"/>
              <a:buChar char="❏"/>
            </a:pPr>
            <a:r>
              <a:rPr b="1" i="0" lang="en" sz="1500" u="none" cap="none" strike="noStrike">
                <a:solidFill>
                  <a:srgbClr val="000000"/>
                </a:solidFill>
                <a:latin typeface="Open Sans"/>
                <a:ea typeface="Open Sans"/>
                <a:cs typeface="Open Sans"/>
                <a:sym typeface="Open Sans"/>
              </a:rPr>
              <a:t>Financial Services, Manufacturing, and Health</a:t>
            </a:r>
            <a:r>
              <a:rPr b="0" i="0" lang="en" sz="1500" u="none" cap="none" strike="noStrike">
                <a:solidFill>
                  <a:srgbClr val="000000"/>
                </a:solidFill>
                <a:latin typeface="Open Sans"/>
                <a:ea typeface="Open Sans"/>
                <a:cs typeface="Open Sans"/>
                <a:sym typeface="Open Sans"/>
              </a:rPr>
              <a:t> are the top three profit-generating industries, followed by retail and property.</a:t>
            </a:r>
            <a:endParaRPr b="0" i="0" sz="1500" u="none" cap="none" strike="noStrike">
              <a:solidFill>
                <a:srgbClr val="000000"/>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323850" lvl="0" marL="457200" marR="0" rtl="0" algn="l">
              <a:lnSpc>
                <a:spcPct val="115000"/>
              </a:lnSpc>
              <a:spcBef>
                <a:spcPts val="0"/>
              </a:spcBef>
              <a:spcAft>
                <a:spcPts val="0"/>
              </a:spcAft>
              <a:buClr>
                <a:srgbClr val="000000"/>
              </a:buClr>
              <a:buSzPts val="1500"/>
              <a:buFont typeface="Arial"/>
              <a:buChar char="❏"/>
            </a:pPr>
            <a:r>
              <a:rPr b="0" i="0" lang="en" sz="1500" u="none" cap="none" strike="noStrike">
                <a:solidFill>
                  <a:srgbClr val="000000"/>
                </a:solidFill>
                <a:latin typeface="Open Sans"/>
                <a:ea typeface="Open Sans"/>
                <a:cs typeface="Open Sans"/>
                <a:sym typeface="Open Sans"/>
              </a:rPr>
              <a:t>The highest profits are also </a:t>
            </a:r>
            <a:r>
              <a:rPr b="1" i="0" lang="en" sz="1500" u="none" cap="none" strike="noStrike">
                <a:solidFill>
                  <a:schemeClr val="dk1"/>
                </a:solidFill>
                <a:latin typeface="Open Sans"/>
                <a:ea typeface="Open Sans"/>
                <a:cs typeface="Open Sans"/>
                <a:sym typeface="Open Sans"/>
              </a:rPr>
              <a:t>Financial Services, Manufacturing, and Health</a:t>
            </a:r>
            <a:r>
              <a:rPr b="0" i="0" lang="en" sz="1500" u="none" cap="none" strike="noStrike">
                <a:solidFill>
                  <a:schemeClr val="dk1"/>
                </a:solidFill>
                <a:latin typeface="Open Sans"/>
                <a:ea typeface="Open Sans"/>
                <a:cs typeface="Open Sans"/>
                <a:sym typeface="Open Sans"/>
              </a:rPr>
              <a:t> as seen in the second chart. </a:t>
            </a:r>
            <a:endParaRPr b="0" i="0" sz="15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p:txBody>
      </p:sp>
      <p:pic>
        <p:nvPicPr>
          <p:cNvPr id="88" name="Google Shape;88;p5"/>
          <p:cNvPicPr preferRelativeResize="0"/>
          <p:nvPr/>
        </p:nvPicPr>
        <p:blipFill>
          <a:blip r:embed="rId3">
            <a:alphaModFix/>
          </a:blip>
          <a:stretch>
            <a:fillRect/>
          </a:stretch>
        </p:blipFill>
        <p:spPr>
          <a:xfrm>
            <a:off x="4724400" y="992375"/>
            <a:ext cx="3933551" cy="2108125"/>
          </a:xfrm>
          <a:prstGeom prst="rect">
            <a:avLst/>
          </a:prstGeom>
          <a:noFill/>
          <a:ln>
            <a:noFill/>
          </a:ln>
        </p:spPr>
      </p:pic>
      <p:pic>
        <p:nvPicPr>
          <p:cNvPr id="89" name="Google Shape;89;p5"/>
          <p:cNvPicPr preferRelativeResize="0"/>
          <p:nvPr/>
        </p:nvPicPr>
        <p:blipFill>
          <a:blip r:embed="rId4">
            <a:alphaModFix/>
          </a:blip>
          <a:stretch>
            <a:fillRect/>
          </a:stretch>
        </p:blipFill>
        <p:spPr>
          <a:xfrm>
            <a:off x="4724400" y="3100500"/>
            <a:ext cx="3933549" cy="18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205025" y="182727"/>
            <a:ext cx="8565600" cy="8400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Data Exploration : Number of cars owned</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101700" y="986325"/>
            <a:ext cx="4470300" cy="39603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Clr>
                <a:schemeClr val="dk1"/>
              </a:buClr>
              <a:buSzPts val="1500"/>
              <a:buFont typeface="Open Sans"/>
              <a:buChar char="❏"/>
            </a:pPr>
            <a:r>
              <a:rPr b="0" i="0" lang="en" sz="1500" u="none" cap="none" strike="noStrike">
                <a:solidFill>
                  <a:schemeClr val="dk1"/>
                </a:solidFill>
                <a:latin typeface="Open Sans"/>
                <a:ea typeface="Open Sans"/>
                <a:cs typeface="Open Sans"/>
                <a:sym typeface="Open Sans"/>
              </a:rPr>
              <a:t>Out of three states, </a:t>
            </a:r>
            <a:r>
              <a:rPr b="1" i="0" lang="en" sz="1500" u="none" cap="none" strike="noStrike">
                <a:solidFill>
                  <a:schemeClr val="dk1"/>
                </a:solidFill>
                <a:latin typeface="Open Sans"/>
                <a:ea typeface="Open Sans"/>
                <a:cs typeface="Open Sans"/>
                <a:sym typeface="Open Sans"/>
              </a:rPr>
              <a:t>New South Wales</a:t>
            </a:r>
            <a:r>
              <a:rPr b="0" i="0" lang="en" sz="1500" u="none" cap="none" strike="noStrike">
                <a:solidFill>
                  <a:schemeClr val="dk1"/>
                </a:solidFill>
                <a:latin typeface="Open Sans"/>
                <a:ea typeface="Open Sans"/>
                <a:cs typeface="Open Sans"/>
                <a:sym typeface="Open Sans"/>
              </a:rPr>
              <a:t>, could be potential market opportunities for the company.</a:t>
            </a:r>
            <a:endParaRPr b="0" i="0" sz="1500" u="none" cap="none" strike="noStrike">
              <a:solidFill>
                <a:schemeClr val="dk1"/>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Open Sans"/>
              <a:ea typeface="Open Sans"/>
              <a:cs typeface="Open Sans"/>
              <a:sym typeface="Open Sans"/>
            </a:endParaRPr>
          </a:p>
          <a:p>
            <a:pPr indent="-323850" lvl="0" marL="457200" marR="0" rtl="0" algn="l">
              <a:lnSpc>
                <a:spcPct val="115000"/>
              </a:lnSpc>
              <a:spcBef>
                <a:spcPts val="0"/>
              </a:spcBef>
              <a:spcAft>
                <a:spcPts val="0"/>
              </a:spcAft>
              <a:buClr>
                <a:schemeClr val="dk1"/>
              </a:buClr>
              <a:buSzPts val="1500"/>
              <a:buFont typeface="Open Sans"/>
              <a:buChar char="❏"/>
            </a:pPr>
            <a:r>
              <a:rPr b="0" i="0" lang="en" sz="1500" u="none" cap="none" strike="noStrike">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b="0" i="0" sz="15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Open Sans"/>
              <a:ea typeface="Open Sans"/>
              <a:cs typeface="Open Sans"/>
              <a:sym typeface="Open Sans"/>
            </a:endParaRPr>
          </a:p>
          <a:p>
            <a:pPr indent="-323850" lvl="0" marL="457200" marR="0" rtl="0" algn="l">
              <a:lnSpc>
                <a:spcPct val="115000"/>
              </a:lnSpc>
              <a:spcBef>
                <a:spcPts val="0"/>
              </a:spcBef>
              <a:spcAft>
                <a:spcPts val="0"/>
              </a:spcAft>
              <a:buClr>
                <a:srgbClr val="000000"/>
              </a:buClr>
              <a:buSzPts val="1500"/>
              <a:buFont typeface="Open Sans"/>
              <a:buChar char="❏"/>
            </a:pPr>
            <a:r>
              <a:rPr b="0" i="0" lang="en" sz="1500" u="none" cap="none" strike="noStrik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b="0" i="0" sz="1500" u="none" cap="none" strike="noStrike">
              <a:solidFill>
                <a:srgbClr val="000000"/>
              </a:solidFill>
              <a:latin typeface="Open Sans"/>
              <a:ea typeface="Open Sans"/>
              <a:cs typeface="Open Sans"/>
              <a:sym typeface="Open Sans"/>
            </a:endParaRPr>
          </a:p>
          <a:p>
            <a:pPr indent="-254000" lvl="0" marL="342900" marR="0" rtl="0" algn="l">
              <a:lnSpc>
                <a:spcPct val="115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p:txBody>
      </p:sp>
      <p:pic>
        <p:nvPicPr>
          <p:cNvPr id="97" name="Google Shape;97;p6"/>
          <p:cNvPicPr preferRelativeResize="0"/>
          <p:nvPr/>
        </p:nvPicPr>
        <p:blipFill>
          <a:blip r:embed="rId3">
            <a:alphaModFix/>
          </a:blip>
          <a:stretch>
            <a:fillRect/>
          </a:stretch>
        </p:blipFill>
        <p:spPr>
          <a:xfrm>
            <a:off x="5004650" y="1214500"/>
            <a:ext cx="3877650" cy="293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a:off x="205025" y="213099"/>
            <a:ext cx="8565600" cy="5433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Model Development </a:t>
            </a:r>
            <a:endParaRPr b="1" i="0" sz="2000" u="none" cap="none" strike="noStrike">
              <a:solidFill>
                <a:srgbClr val="FFFFFF"/>
              </a:solidFill>
              <a:latin typeface="Arial"/>
              <a:ea typeface="Arial"/>
              <a:cs typeface="Arial"/>
              <a:sym typeface="Arial"/>
            </a:endParaRPr>
          </a:p>
        </p:txBody>
      </p:sp>
      <p:sp>
        <p:nvSpPr>
          <p:cNvPr id="104" name="Google Shape;104;p7"/>
          <p:cNvSpPr/>
          <p:nvPr/>
        </p:nvSpPr>
        <p:spPr>
          <a:xfrm>
            <a:off x="0" y="820525"/>
            <a:ext cx="9144000" cy="840000"/>
          </a:xfrm>
          <a:prstGeom prst="rect">
            <a:avLst/>
          </a:prstGeom>
          <a:noFill/>
          <a:ln>
            <a:noFill/>
          </a:ln>
        </p:spPr>
        <p:txBody>
          <a:bodyPr anchorCtr="0" anchor="t" bIns="91400" lIns="91400" spcFirstLastPara="1" rIns="91400" wrap="square" tIns="91400">
            <a:noAutofit/>
          </a:bodyPr>
          <a:lstStyle/>
          <a:p>
            <a:pPr indent="0" lvl="0" marL="0" marR="0" rtl="0" algn="ctr">
              <a:lnSpc>
                <a:spcPct val="115000"/>
              </a:lnSpc>
              <a:spcBef>
                <a:spcPts val="0"/>
              </a:spcBef>
              <a:spcAft>
                <a:spcPts val="0"/>
              </a:spcAft>
              <a:buClr>
                <a:srgbClr val="000000"/>
              </a:buClr>
              <a:buSzPts val="2000"/>
              <a:buFont typeface="Open Sans"/>
              <a:buNone/>
            </a:pPr>
            <a:r>
              <a:t/>
            </a:r>
            <a:endParaRPr b="1" i="0" sz="2200" u="none" cap="none" strike="noStrike">
              <a:solidFill>
                <a:srgbClr val="073763"/>
              </a:solidFill>
              <a:latin typeface="Lora"/>
              <a:ea typeface="Lora"/>
              <a:cs typeface="Lora"/>
              <a:sym typeface="Lora"/>
            </a:endParaRPr>
          </a:p>
          <a:p>
            <a:pPr indent="0" lvl="0" marL="0" marR="0" rtl="0" algn="l">
              <a:lnSpc>
                <a:spcPct val="115000"/>
              </a:lnSpc>
              <a:spcBef>
                <a:spcPts val="0"/>
              </a:spcBef>
              <a:spcAft>
                <a:spcPts val="0"/>
              </a:spcAft>
              <a:buClr>
                <a:srgbClr val="000000"/>
              </a:buClr>
              <a:buSzPts val="2000"/>
              <a:buFont typeface="Open Sans"/>
              <a:buNone/>
            </a:pPr>
            <a:r>
              <a:rPr b="1" i="0" lang="en" sz="2200" u="none" cap="none" strike="noStrike">
                <a:solidFill>
                  <a:srgbClr val="073763"/>
                </a:solidFill>
                <a:latin typeface="Lora"/>
                <a:ea typeface="Lora"/>
                <a:cs typeface="Lora"/>
                <a:sym typeface="Lora"/>
              </a:rPr>
              <a:t>CUSTOMER CLASSIFICATION – </a:t>
            </a:r>
            <a:r>
              <a:rPr b="1" i="1" lang="en" sz="2200" u="none" cap="none" strike="noStrike">
                <a:solidFill>
                  <a:srgbClr val="073763"/>
                </a:solidFill>
                <a:latin typeface="Lora"/>
                <a:ea typeface="Lora"/>
                <a:cs typeface="Lora"/>
                <a:sym typeface="Lora"/>
              </a:rPr>
              <a:t>Targeting High Value Customers</a:t>
            </a:r>
            <a:endParaRPr b="1" i="1" sz="2200" u="none" cap="none" strike="noStrike">
              <a:solidFill>
                <a:srgbClr val="073763"/>
              </a:solidFill>
              <a:latin typeface="Lora"/>
              <a:ea typeface="Lora"/>
              <a:cs typeface="Lora"/>
              <a:sym typeface="Lora"/>
            </a:endParaRPr>
          </a:p>
        </p:txBody>
      </p:sp>
      <p:sp>
        <p:nvSpPr>
          <p:cNvPr id="105" name="Google Shape;105;p7"/>
          <p:cNvSpPr txBox="1"/>
          <p:nvPr>
            <p:ph idx="1" type="body"/>
          </p:nvPr>
        </p:nvSpPr>
        <p:spPr>
          <a:xfrm>
            <a:off x="130775" y="1549825"/>
            <a:ext cx="8906700" cy="34725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400"/>
              <a:buNone/>
            </a:pPr>
            <a:r>
              <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400"/>
              <a:buNone/>
            </a:pPr>
            <a:r>
              <a:rPr b="1" lang="en" sz="2000">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indent="0" lvl="0" marL="139700" rtl="0" algn="l">
              <a:lnSpc>
                <a:spcPct val="115000"/>
              </a:lnSpc>
              <a:spcBef>
                <a:spcPts val="0"/>
              </a:spcBef>
              <a:spcAft>
                <a:spcPts val="0"/>
              </a:spcAft>
              <a:buSzPts val="1400"/>
              <a:buNone/>
            </a:pPr>
            <a:r>
              <a:t/>
            </a:r>
            <a:endParaRPr b="1" sz="1500" u="sng">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60.</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SzPts val="1400"/>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SzPts val="1400"/>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SzPts val="1400"/>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SzPts val="1400"/>
              <a:buNone/>
            </a:pPr>
            <a:r>
              <a:t/>
            </a:r>
            <a:endParaRPr sz="1500">
              <a:latin typeface="Open Sans"/>
              <a:ea typeface="Open Sans"/>
              <a:cs typeface="Open Sans"/>
              <a:sym typeface="Open Sans"/>
            </a:endParaRPr>
          </a:p>
          <a:p>
            <a:pPr indent="0" lvl="0" marL="965200" rtl="0" algn="l">
              <a:lnSpc>
                <a:spcPct val="115000"/>
              </a:lnSpc>
              <a:spcBef>
                <a:spcPts val="0"/>
              </a:spcBef>
              <a:spcAft>
                <a:spcPts val="0"/>
              </a:spcAft>
              <a:buSzPts val="1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537899" y="1895175"/>
            <a:ext cx="3953102" cy="723243"/>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 sz="3500" u="none" cap="none" strike="noStrike">
                <a:solidFill>
                  <a:srgbClr val="FFFFFF"/>
                </a:solidFill>
                <a:latin typeface="Open Sans ExtraBold"/>
                <a:ea typeface="Open Sans ExtraBold"/>
                <a:cs typeface="Open Sans ExtraBold"/>
                <a:sym typeface="Open Sans ExtraBold"/>
              </a:rPr>
              <a:t>THANK YOU</a:t>
            </a:r>
            <a:endParaRPr b="0" i="0" sz="3500" u="none" cap="none" strike="noStrike">
              <a:solidFill>
                <a:srgbClr val="FFFFFF"/>
              </a:solidFill>
              <a:latin typeface="Open Sans ExtraBold"/>
              <a:ea typeface="Open Sans ExtraBold"/>
              <a:cs typeface="Open Sans ExtraBold"/>
              <a:sym typeface="Open Sans ExtraBold"/>
            </a:endParaRPr>
          </a:p>
        </p:txBody>
      </p:sp>
      <p:sp>
        <p:nvSpPr>
          <p:cNvPr id="112" name="Google Shape;112;p9"/>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 sz="500" u="none" cap="none" strike="noStrike">
                <a:solidFill>
                  <a:srgbClr val="000000"/>
                </a:solidFill>
                <a:latin typeface="Calibri"/>
                <a:ea typeface="Calibri"/>
                <a:cs typeface="Calibri"/>
                <a:sym typeface="Calibri"/>
              </a:rPr>
              <a:t>       Note: </a:t>
            </a:r>
            <a:r>
              <a:rPr b="0" i="0" lang="en"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