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handoutMasterIdLst>
    <p:handoutMasterId r:id="rId16"/>
  </p:handoutMasterIdLst>
  <p:sldIdLst>
    <p:sldId id="265" r:id="rId3"/>
    <p:sldId id="271" r:id="rId4"/>
    <p:sldId id="272" r:id="rId5"/>
    <p:sldId id="273" r:id="rId6"/>
    <p:sldId id="266" r:id="rId7"/>
    <p:sldId id="274" r:id="rId8"/>
    <p:sldId id="275" r:id="rId9"/>
    <p:sldId id="27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satMod val="160000"/>
                  </a:schemeClr>
                </a:gs>
                <a:gs pos="46000">
                  <a:schemeClr val="accent1">
                    <a:tint val="86000"/>
                    <a:satMod val="160000"/>
                  </a:schemeClr>
                </a:gs>
                <a:gs pos="100000">
                  <a:schemeClr val="accent1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0000"/>
                    <a:satMod val="160000"/>
                  </a:schemeClr>
                </a:gs>
                <a:gs pos="46000">
                  <a:schemeClr val="accent2">
                    <a:tint val="86000"/>
                    <a:satMod val="160000"/>
                  </a:schemeClr>
                </a:gs>
                <a:gs pos="100000">
                  <a:schemeClr val="accent2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0000"/>
                    <a:satMod val="160000"/>
                  </a:schemeClr>
                </a:gs>
                <a:gs pos="46000">
                  <a:schemeClr val="accent3">
                    <a:tint val="86000"/>
                    <a:satMod val="160000"/>
                  </a:schemeClr>
                </a:gs>
                <a:gs pos="100000">
                  <a:schemeClr val="accent3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5503392"/>
        <c:axId val="115503952"/>
      </c:barChart>
      <c:catAx>
        <c:axId val="11550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503952"/>
        <c:crosses val="autoZero"/>
        <c:auto val="1"/>
        <c:lblAlgn val="ctr"/>
        <c:lblOffset val="100"/>
        <c:noMultiLvlLbl val="0"/>
      </c:catAx>
      <c:valAx>
        <c:axId val="11550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50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7FCC3-4508-4A2C-A699-80B56AC4DB56}" type="pres">
      <dgm:prSet presAssocID="{4DF9FE7B-F642-4898-A360-D4E3814E1A3D}" presName="circle1" presStyleLbl="lnNode1" presStyleIdx="0" presStyleCnt="3"/>
      <dgm:spPr/>
      <dgm:t>
        <a:bodyPr/>
        <a:lstStyle/>
        <a:p>
          <a:endParaRPr lang="en-US"/>
        </a:p>
      </dgm:t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CE74-1890-43D3-8AF8-CC63CCCAD27B}" type="pres">
      <dgm:prSet presAssocID="{4DF9FE7B-F642-4898-A360-D4E3814E1A3D}" presName="line1" presStyleLbl="callout" presStyleIdx="0" presStyleCnt="6"/>
      <dgm:spPr/>
      <dgm:t>
        <a:bodyPr/>
        <a:lstStyle/>
        <a:p>
          <a:endParaRPr lang="en-US"/>
        </a:p>
      </dgm:t>
    </dgm:pt>
    <dgm:pt modelId="{47E073D5-28F9-48F7-9EE3-CD1ABC58D94E}" type="pres">
      <dgm:prSet presAssocID="{4DF9FE7B-F642-4898-A360-D4E3814E1A3D}" presName="d1" presStyleLbl="callout" presStyleIdx="1" presStyleCnt="6"/>
      <dgm:spPr/>
      <dgm:t>
        <a:bodyPr/>
        <a:lstStyle/>
        <a:p>
          <a:endParaRPr lang="en-US"/>
        </a:p>
      </dgm:t>
    </dgm:pt>
    <dgm:pt modelId="{B736C755-26C8-4FEA-91D7-F8104FF77E82}" type="pres">
      <dgm:prSet presAssocID="{3929B1E1-4BC4-4C73-ABE8-27CEF96A3652}" presName="circle2" presStyleLbl="lnNode1" presStyleIdx="1" presStyleCnt="3"/>
      <dgm:spPr/>
      <dgm:t>
        <a:bodyPr/>
        <a:lstStyle/>
        <a:p>
          <a:endParaRPr lang="en-US"/>
        </a:p>
      </dgm:t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D34C2-9BDC-4865-B076-019F361ABD54}" type="pres">
      <dgm:prSet presAssocID="{3929B1E1-4BC4-4C73-ABE8-27CEF96A3652}" presName="line2" presStyleLbl="callout" presStyleIdx="2" presStyleCnt="6"/>
      <dgm:spPr/>
      <dgm:t>
        <a:bodyPr/>
        <a:lstStyle/>
        <a:p>
          <a:endParaRPr lang="en-US"/>
        </a:p>
      </dgm:t>
    </dgm:pt>
    <dgm:pt modelId="{6EAB163B-9BDD-4B30-AF27-57BCEF47A7CE}" type="pres">
      <dgm:prSet presAssocID="{3929B1E1-4BC4-4C73-ABE8-27CEF96A3652}" presName="d2" presStyleLbl="callout" presStyleIdx="3" presStyleCnt="6"/>
      <dgm:spPr/>
      <dgm:t>
        <a:bodyPr/>
        <a:lstStyle/>
        <a:p>
          <a:endParaRPr lang="en-US"/>
        </a:p>
      </dgm:t>
    </dgm:pt>
    <dgm:pt modelId="{62624312-B6AB-4491-B341-2BB3F078D684}" type="pres">
      <dgm:prSet presAssocID="{60CDF8D0-D4FC-4467-A51E-79C5A58B0B2C}" presName="circle3" presStyleLbl="lnNode1" presStyleIdx="2" presStyleCnt="3"/>
      <dgm:spPr/>
      <dgm:t>
        <a:bodyPr/>
        <a:lstStyle/>
        <a:p>
          <a:endParaRPr lang="en-US"/>
        </a:p>
      </dgm:t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24D28-E700-487E-A5A5-E2FB1D5914A7}" type="pres">
      <dgm:prSet presAssocID="{60CDF8D0-D4FC-4467-A51E-79C5A58B0B2C}" presName="line3" presStyleLbl="callout" presStyleIdx="4" presStyleCnt="6"/>
      <dgm:spPr/>
      <dgm:t>
        <a:bodyPr/>
        <a:lstStyle/>
        <a:p>
          <a:endParaRPr lang="en-US"/>
        </a:p>
      </dgm:t>
    </dgm:pt>
    <dgm:pt modelId="{822C1557-A7EF-4D85-AEDD-F484CC850E49}" type="pres">
      <dgm:prSet presAssocID="{60CDF8D0-D4FC-4467-A51E-79C5A58B0B2C}" presName="d3" presStyleLbl="callout" presStyleIdx="5" presStyleCnt="6"/>
      <dgm:spPr/>
      <dgm:t>
        <a:bodyPr/>
        <a:lstStyle/>
        <a:p>
          <a:endParaRPr lang="en-US"/>
        </a:p>
      </dgm:t>
    </dgm:pt>
  </dgm:ptLst>
  <dgm:cxnLst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2DE94B6D-E65C-42C9-8993-BFB5F4A744E3}" type="presOf" srcId="{0791135C-9DAB-47F6-BE9C-A3E56A2DDA50}" destId="{CEA4BEA9-01EB-4151-A2FD-98FDADE4D4C5}" srcOrd="0" destOrd="2" presId="urn:microsoft.com/office/officeart/2005/8/layout/targe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605099C8-5081-4A4E-8265-022C95E81FE9}" type="presOf" srcId="{789CD6DB-3A68-4A41-90BD-4F0CBB3617D1}" destId="{721C4484-2C4E-47CE-9E3D-C44F02A7E166}" srcOrd="0" destOrd="2" presId="urn:microsoft.com/office/officeart/2005/8/layout/targe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ru-RU" dirty="0" smtClean="0"/>
              <a:t>Галициа Доменико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 30 – 60 - 90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1" y="1582057"/>
            <a:ext cx="2163935" cy="25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70038" y="1825625"/>
          <a:ext cx="475456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/>
                <a:gridCol w="1584854"/>
                <a:gridCol w="1584854"/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91075" marR="91075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91075" marR="91075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433849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30 ДНЕЙ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0245"/>
              </p:ext>
            </p:extLst>
          </p:nvPr>
        </p:nvGraphicFramePr>
        <p:xfrm>
          <a:off x="2186745" y="1859931"/>
          <a:ext cx="8757921" cy="487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307"/>
                <a:gridCol w="2919307"/>
                <a:gridCol w="2919307"/>
              </a:tblGrid>
              <a:tr h="8067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Люди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Технолоний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познакомиться с заинтересованными сторонами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ru-RU" dirty="0" smtClean="0"/>
                        <a:t>Понять бизнес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ru-RU" dirty="0" smtClean="0"/>
                        <a:t>Понять технологии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Познакомиться с командой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Понять текущие процессы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ru-RU" dirty="0" smtClean="0"/>
                        <a:t>Понять инфраструктуры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Определить ожидания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ru-RU" dirty="0" smtClean="0"/>
                        <a:t>Понять, кто являются ключевыми клиентами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Определение приоритетов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Понять, кто являются ключевыми партнерами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8000"/>
            <a:ext cx="1312741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</a:t>
            </a:r>
            <a:r>
              <a:rPr lang="en-US" dirty="0" smtClean="0"/>
              <a:t>0 </a:t>
            </a:r>
            <a:r>
              <a:rPr lang="ru-RU" dirty="0" smtClean="0"/>
              <a:t>ДНЕЙ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15376"/>
              </p:ext>
            </p:extLst>
          </p:nvPr>
        </p:nvGraphicFramePr>
        <p:xfrm>
          <a:off x="2186745" y="1859931"/>
          <a:ext cx="8757921" cy="442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307"/>
                <a:gridCol w="2919307"/>
                <a:gridCol w="2919307"/>
              </a:tblGrid>
              <a:tr h="8067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Люди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Технолоний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Поделиться оценки с </a:t>
                      </a:r>
                      <a:r>
                        <a:rPr lang="it-IT" dirty="0" smtClean="0"/>
                        <a:t>COO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Предложить новые проекты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" charset="0"/>
                          <a:cs typeface="Droid Sans" charset="0"/>
                        </a:rPr>
                        <a:t>Оспаривать ИТ стратегии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Построить отношения в управленческом уровне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Предложить новые партнерства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dirty="0" smtClean="0"/>
                        <a:t>Строить будушего команду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Создание метрики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 smtClean="0"/>
                        <a:t>Создать новые партнерские отношения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7820"/>
            <a:ext cx="1312273" cy="15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9</a:t>
            </a:r>
            <a:r>
              <a:rPr lang="en-US" dirty="0" smtClean="0"/>
              <a:t>0 </a:t>
            </a:r>
            <a:r>
              <a:rPr lang="ru-RU" dirty="0" smtClean="0"/>
              <a:t>ДНЕЙ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7281"/>
              </p:ext>
            </p:extLst>
          </p:nvPr>
        </p:nvGraphicFramePr>
        <p:xfrm>
          <a:off x="2186745" y="1859931"/>
          <a:ext cx="8757921" cy="417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307"/>
                <a:gridCol w="2919307"/>
                <a:gridCol w="2919307"/>
              </a:tblGrid>
              <a:tr h="8067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Люди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 smtClean="0"/>
                        <a:t>Технолоний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Проверить что есть конкретная поддержка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Мониторинг прогресса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и пересмотреть стратегию</a:t>
                      </a:r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dirty="0" smtClean="0"/>
                        <a:t>Одтверждение хорошую производительность в членов команды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Мониторинг и уточнить метрики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179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08000"/>
            <a:ext cx="1312740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Ребрендинг</a:t>
            </a:r>
            <a:endParaRPr lang="en-US" dirty="0" smtClean="0"/>
          </a:p>
          <a:p>
            <a:pPr lvl="1"/>
            <a:r>
              <a:rPr lang="ru-RU" dirty="0"/>
              <a:t>новое </a:t>
            </a:r>
            <a:r>
              <a:rPr lang="ru-RU" dirty="0" smtClean="0"/>
              <a:t>наименование (</a:t>
            </a:r>
            <a:r>
              <a:rPr lang="en-US" dirty="0" smtClean="0"/>
              <a:t>www.safecloud.ru)</a:t>
            </a:r>
            <a:endParaRPr lang="ru-RU" dirty="0"/>
          </a:p>
          <a:p>
            <a:pPr lvl="1"/>
            <a:r>
              <a:rPr lang="ru-RU" dirty="0" smtClean="0"/>
              <a:t>новый логотип</a:t>
            </a:r>
          </a:p>
          <a:p>
            <a:pPr lvl="1"/>
            <a:r>
              <a:rPr lang="ru-RU" dirty="0"/>
              <a:t>новый </a:t>
            </a:r>
            <a:r>
              <a:rPr lang="ru-RU" dirty="0" smtClean="0"/>
              <a:t>сайт</a:t>
            </a:r>
          </a:p>
          <a:p>
            <a:pPr lvl="1"/>
            <a:r>
              <a:rPr lang="ru-RU" dirty="0"/>
              <a:t>новая миссия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Изменить положение фирму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Коммуникация</a:t>
            </a:r>
            <a:endParaRPr lang="en-US" dirty="0" smtClean="0"/>
          </a:p>
          <a:p>
            <a:pPr lvl="1"/>
            <a:r>
              <a:rPr lang="ru-RU" dirty="0"/>
              <a:t>с существующими партнерами</a:t>
            </a:r>
            <a:endParaRPr lang="ru-RU" dirty="0" smtClean="0"/>
          </a:p>
          <a:p>
            <a:pPr lvl="1"/>
            <a:r>
              <a:rPr lang="ru-RU" dirty="0"/>
              <a:t>с новыми партнерами</a:t>
            </a:r>
            <a:endParaRPr lang="ru-RU" dirty="0" smtClean="0"/>
          </a:p>
          <a:p>
            <a:pPr lvl="1"/>
            <a:r>
              <a:rPr lang="ru-RU" dirty="0"/>
              <a:t>с ключевыми клиентами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Изменить положение фирму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</a:t>
            </a:r>
            <a:r>
              <a:rPr lang="ru-RU" dirty="0" smtClean="0"/>
              <a:t>возможности</a:t>
            </a:r>
          </a:p>
          <a:p>
            <a:pPr lvl="1"/>
            <a:r>
              <a:rPr lang="ru-RU" dirty="0"/>
              <a:t>Поддержка </a:t>
            </a:r>
            <a:r>
              <a:rPr lang="it-IT" dirty="0"/>
              <a:t>Microsoft </a:t>
            </a:r>
            <a:r>
              <a:rPr lang="it-IT" dirty="0" smtClean="0"/>
              <a:t>Dynamics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SSAS</a:t>
            </a:r>
            <a:r>
              <a:rPr lang="ru-RU" dirty="0" smtClean="0"/>
              <a:t> или </a:t>
            </a:r>
            <a:r>
              <a:rPr lang="en-US" dirty="0" smtClean="0"/>
              <a:t>On Premises)</a:t>
            </a:r>
            <a:endParaRPr lang="ru-RU" dirty="0" smtClean="0"/>
          </a:p>
          <a:p>
            <a:pPr lvl="1"/>
            <a:r>
              <a:rPr lang="ru-RU" dirty="0"/>
              <a:t>Поддержка </a:t>
            </a:r>
            <a:r>
              <a:rPr lang="it-IT" dirty="0"/>
              <a:t>Microsoft </a:t>
            </a:r>
            <a:r>
              <a:rPr lang="it-IT" dirty="0" smtClean="0"/>
              <a:t>Navision</a:t>
            </a:r>
            <a:r>
              <a:rPr lang="ru-RU" dirty="0" smtClean="0"/>
              <a:t> </a:t>
            </a:r>
            <a:r>
              <a:rPr lang="en-US" dirty="0"/>
              <a:t>(SSAS</a:t>
            </a:r>
            <a:r>
              <a:rPr lang="ru-RU" dirty="0"/>
              <a:t> или </a:t>
            </a:r>
            <a:r>
              <a:rPr lang="en-US" dirty="0"/>
              <a:t>On Premises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Поддержка </a:t>
            </a:r>
            <a:r>
              <a:rPr lang="it-IT" dirty="0" smtClean="0"/>
              <a:t>Microsoft Reporting Services</a:t>
            </a:r>
          </a:p>
          <a:p>
            <a:pPr lvl="1"/>
            <a:r>
              <a:rPr lang="ru-RU" dirty="0"/>
              <a:t>Поддержка </a:t>
            </a:r>
            <a:r>
              <a:rPr lang="it-IT" dirty="0" smtClean="0"/>
              <a:t>Microsoft SQL Server</a:t>
            </a:r>
          </a:p>
          <a:p>
            <a:pPr lvl="1"/>
            <a:r>
              <a:rPr lang="ru-RU" dirty="0"/>
              <a:t>А</a:t>
            </a:r>
            <a:r>
              <a:rPr lang="ru-RU" dirty="0" smtClean="0"/>
              <a:t>рхивирование </a:t>
            </a:r>
            <a:r>
              <a:rPr lang="ru-RU" dirty="0"/>
              <a:t>документов и </a:t>
            </a:r>
            <a:r>
              <a:rPr lang="ru-RU" dirty="0" smtClean="0"/>
              <a:t>журналы</a:t>
            </a:r>
          </a:p>
          <a:p>
            <a:pPr lvl="1"/>
            <a:r>
              <a:rPr lang="ru-RU" dirty="0" smtClean="0"/>
              <a:t>Электронная подпись</a:t>
            </a:r>
          </a:p>
          <a:p>
            <a:pPr lvl="1"/>
            <a:r>
              <a:rPr lang="ru-RU" dirty="0"/>
              <a:t>Поддержка в миграции из лицензионного программного </a:t>
            </a:r>
            <a:r>
              <a:rPr lang="ru-RU" dirty="0" smtClean="0"/>
              <a:t>обеспечения</a:t>
            </a:r>
            <a:endParaRPr lang="en-US" dirty="0"/>
          </a:p>
          <a:p>
            <a:pPr lvl="1"/>
            <a:r>
              <a:rPr lang="ru-RU" dirty="0" smtClean="0"/>
              <a:t>Консультирование услуги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Изменить положение фирму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Поддержка в миграции из лицензионного программного обеспечения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Windows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Red Hat Linux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dirty="0"/>
              <a:t>Linux Mint</a:t>
            </a:r>
          </a:p>
          <a:p>
            <a:pPr lvl="1"/>
            <a:r>
              <a:rPr lang="ru-RU" dirty="0" smtClean="0"/>
              <a:t>С </a:t>
            </a:r>
            <a:r>
              <a:rPr lang="it-IT" dirty="0" smtClean="0"/>
              <a:t>Oracle </a:t>
            </a:r>
            <a:r>
              <a:rPr lang="ru-RU" dirty="0" smtClean="0"/>
              <a:t>до</a:t>
            </a:r>
            <a:r>
              <a:rPr lang="it-IT" dirty="0" smtClean="0"/>
              <a:t> </a:t>
            </a:r>
            <a:r>
              <a:rPr lang="it-IT" dirty="0"/>
              <a:t>Postgresql</a:t>
            </a:r>
          </a:p>
          <a:p>
            <a:pPr lvl="1"/>
            <a:r>
              <a:rPr lang="ru-RU" dirty="0" smtClean="0"/>
              <a:t>С </a:t>
            </a:r>
            <a:r>
              <a:rPr lang="it-IT" dirty="0" smtClean="0"/>
              <a:t>Microsoft </a:t>
            </a:r>
            <a:r>
              <a:rPr lang="it-IT" dirty="0"/>
              <a:t>Office </a:t>
            </a:r>
            <a:r>
              <a:rPr lang="ru-RU" dirty="0" smtClean="0"/>
              <a:t>до</a:t>
            </a:r>
            <a:r>
              <a:rPr lang="it-IT" dirty="0" smtClean="0"/>
              <a:t> </a:t>
            </a:r>
            <a:r>
              <a:rPr lang="it-IT" dirty="0"/>
              <a:t>OpenOffice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SAP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Microsoft </a:t>
            </a:r>
            <a:r>
              <a:rPr lang="en-US" dirty="0" smtClean="0"/>
              <a:t>Dynamics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en-US" dirty="0" err="1"/>
              <a:t>OpenERP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Государственные учреждения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107820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/>
          </p:nvPr>
        </p:nvGraphicFramePr>
        <p:xfrm>
          <a:off x="1562100" y="1825625"/>
          <a:ext cx="9791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C0C0C0"/>
      </a:dk1>
      <a:lt1>
        <a:sysClr val="window" lastClr="141C2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41C2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41C2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294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Droid Sans</vt:lpstr>
      <vt:lpstr>Cloud skipper design template</vt:lpstr>
      <vt:lpstr>План 30 – 60 - 90</vt:lpstr>
      <vt:lpstr>30 ДНЕЙ</vt:lpstr>
      <vt:lpstr>60 ДНЕЙ</vt:lpstr>
      <vt:lpstr>90 ДНЕЙ</vt:lpstr>
      <vt:lpstr>Изменить положение фирму (1)</vt:lpstr>
      <vt:lpstr>Изменить положение фирму (2)</vt:lpstr>
      <vt:lpstr>Изменить положение фирму (3)</vt:lpstr>
      <vt:lpstr>Государственные учреждения</vt:lpstr>
      <vt:lpstr>Title and Content Layout with Chart</vt:lpstr>
      <vt:lpstr>Two Content Layout with Table</vt:lpstr>
      <vt:lpstr>Two Content Layout with SmartArt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2015-02-25T22:20:15Z</dcterms:created>
  <dcterms:modified xsi:type="dcterms:W3CDTF">2015-03-02T13:40:18Z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