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693400" cx="7556500"/>
  <p:notesSz cx="7556500" cy="10693400"/>
  <p:embeddedFontLst>
    <p:embeddedFont>
      <p:font typeface="Quattrocento Sans"/>
      <p:regular r:id="rId14"/>
      <p:bold r:id="rId15"/>
      <p:italic r:id="rId16"/>
      <p:boldItalic r:id="rId17"/>
    </p:embeddedFon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La2Wfrnm3VKP6ymVW1X4dtcH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BBA899-9386-4E55-AAAA-A1D9BA6F5383}">
  <a:tblStyle styleId="{38BBA899-9386-4E55-AAAA-A1D9BA6F53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Symbol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1059484" y="900937"/>
            <a:ext cx="5443200" cy="1226100"/>
          </a:xfrm>
          <a:prstGeom prst="rect">
            <a:avLst/>
          </a:prstGeom>
          <a:noFill/>
          <a:ln cap="flat" cmpd="sng" w="2857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Verificación y Validación de Sistemas</a:t>
            </a:r>
            <a:endParaRPr b="0" i="0" sz="15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9685" marR="99060" rtl="0" algn="l">
              <a:lnSpc>
                <a:spcPct val="1106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verificación y validación de sistemas son procesos esenciales en el desarrollo  de software y sistemas que aseguran que el producto final cumple con los  requisitos especificados y satisface las expectativas del usuario. A continuación,  se presentan estos conceptos de manera detallada y estructurada.</a:t>
            </a:r>
            <a:endParaRPr b="0" i="0" sz="12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078864" y="2746374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5"/>
                </a:lnTo>
                <a:lnTo>
                  <a:pt x="5401310" y="3175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45" name="Google Shape;45;p1"/>
          <p:cNvGraphicFramePr/>
          <p:nvPr/>
        </p:nvGraphicFramePr>
        <p:xfrm>
          <a:off x="1057960" y="3237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234950"/>
                <a:gridCol w="633725"/>
                <a:gridCol w="481975"/>
                <a:gridCol w="4100825"/>
              </a:tblGrid>
              <a:tr h="262125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Definiciones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98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7650">
                <a:tc gridSpan="2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Verificación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46" name="Google Shape;46;p1"/>
          <p:cNvGraphicFramePr/>
          <p:nvPr/>
        </p:nvGraphicFramePr>
        <p:xfrm>
          <a:off x="1079296" y="4497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597525"/>
                <a:gridCol w="487675"/>
                <a:gridCol w="493400"/>
              </a:tblGrid>
              <a:tr h="207275"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Pregunta Clave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3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05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Enfoque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9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Interno, centr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9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275">
                <a:tc gridSpan="3">
                  <a:txBody>
                    <a:bodyPr/>
                    <a:lstStyle/>
                    <a:p>
                      <a:pPr indent="0" lvl="0" marL="1270" marR="3937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Actividades Comunes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7" name="Google Shape;47;p1"/>
          <p:cNvGraphicFramePr/>
          <p:nvPr/>
        </p:nvGraphicFramePr>
        <p:xfrm>
          <a:off x="768400" y="40810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616575"/>
                <a:gridCol w="480567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Objetivo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Asegurar que el sistema se construye correctamente conforme a las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667775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especificaciones y requisitos.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317625" lvl="0" marL="1397635" marR="0" rtl="0" algn="l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¿Estamos construyendo el sistema correctamente?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804669" lvl="0" marL="1884679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ado en el proceso de desarrollo.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765935" lvl="0" marL="1845945" marR="0" rtl="0" algn="l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00000"/>
                        </a:lnSpc>
                        <a:spcBef>
                          <a:spcPts val="79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Revisión de documentos de requisitos y diseño.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0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Inspección del código fuente.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16666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unitarias y de integración.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48" name="Google Shape;48;p1"/>
          <p:cNvSpPr txBox="1"/>
          <p:nvPr/>
        </p:nvSpPr>
        <p:spPr>
          <a:xfrm>
            <a:off x="1071676" y="6158229"/>
            <a:ext cx="8070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Validación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057960" y="6155702"/>
            <a:ext cx="5446395" cy="213360"/>
          </a:xfrm>
          <a:custGeom>
            <a:rect b="b" l="l" r="r" t="t"/>
            <a:pathLst>
              <a:path extrusionOk="0" h="213360" w="5446395">
                <a:moveTo>
                  <a:pt x="24371" y="207264"/>
                </a:moveTo>
                <a:lnTo>
                  <a:pt x="21336" y="207264"/>
                </a:lnTo>
                <a:lnTo>
                  <a:pt x="21336" y="210299"/>
                </a:lnTo>
                <a:lnTo>
                  <a:pt x="24371" y="210299"/>
                </a:lnTo>
                <a:lnTo>
                  <a:pt x="24371" y="207264"/>
                </a:lnTo>
                <a:close/>
              </a:path>
              <a:path extrusionOk="0" h="213360" w="5446395">
                <a:moveTo>
                  <a:pt x="24371" y="3048"/>
                </a:moveTo>
                <a:lnTo>
                  <a:pt x="21336" y="3048"/>
                </a:lnTo>
                <a:lnTo>
                  <a:pt x="21336" y="207251"/>
                </a:lnTo>
                <a:lnTo>
                  <a:pt x="24371" y="207251"/>
                </a:lnTo>
                <a:lnTo>
                  <a:pt x="24371" y="3048"/>
                </a:lnTo>
                <a:close/>
              </a:path>
              <a:path extrusionOk="0" h="213360" w="5446395">
                <a:moveTo>
                  <a:pt x="771448" y="207264"/>
                </a:moveTo>
                <a:lnTo>
                  <a:pt x="24384" y="207264"/>
                </a:lnTo>
                <a:lnTo>
                  <a:pt x="24384" y="210299"/>
                </a:lnTo>
                <a:lnTo>
                  <a:pt x="771448" y="210299"/>
                </a:lnTo>
                <a:lnTo>
                  <a:pt x="771448" y="207264"/>
                </a:lnTo>
                <a:close/>
              </a:path>
              <a:path extrusionOk="0" h="213360" w="5446395">
                <a:moveTo>
                  <a:pt x="774509" y="207264"/>
                </a:moveTo>
                <a:lnTo>
                  <a:pt x="771474" y="207264"/>
                </a:lnTo>
                <a:lnTo>
                  <a:pt x="771474" y="210299"/>
                </a:lnTo>
                <a:lnTo>
                  <a:pt x="774509" y="210299"/>
                </a:lnTo>
                <a:lnTo>
                  <a:pt x="774509" y="207264"/>
                </a:lnTo>
                <a:close/>
              </a:path>
              <a:path extrusionOk="0" h="213360" w="5446395">
                <a:moveTo>
                  <a:pt x="774509" y="3048"/>
                </a:moveTo>
                <a:lnTo>
                  <a:pt x="771474" y="3048"/>
                </a:lnTo>
                <a:lnTo>
                  <a:pt x="771474" y="207251"/>
                </a:lnTo>
                <a:lnTo>
                  <a:pt x="774509" y="207251"/>
                </a:lnTo>
                <a:lnTo>
                  <a:pt x="774509" y="3048"/>
                </a:lnTo>
                <a:close/>
              </a:path>
              <a:path extrusionOk="0" h="213360" w="5446395">
                <a:moveTo>
                  <a:pt x="5445823" y="210312"/>
                </a:moveTo>
                <a:lnTo>
                  <a:pt x="5442826" y="210312"/>
                </a:lnTo>
                <a:lnTo>
                  <a:pt x="3048" y="210312"/>
                </a:lnTo>
                <a:lnTo>
                  <a:pt x="0" y="210312"/>
                </a:lnTo>
                <a:lnTo>
                  <a:pt x="0" y="213347"/>
                </a:lnTo>
                <a:lnTo>
                  <a:pt x="3048" y="213347"/>
                </a:lnTo>
                <a:lnTo>
                  <a:pt x="5442788" y="213347"/>
                </a:lnTo>
                <a:lnTo>
                  <a:pt x="5445823" y="213347"/>
                </a:lnTo>
                <a:lnTo>
                  <a:pt x="5445823" y="210312"/>
                </a:lnTo>
                <a:close/>
              </a:path>
              <a:path extrusionOk="0" h="213360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35"/>
                </a:lnTo>
                <a:lnTo>
                  <a:pt x="0" y="210299"/>
                </a:lnTo>
                <a:lnTo>
                  <a:pt x="3048" y="210299"/>
                </a:lnTo>
                <a:lnTo>
                  <a:pt x="3048" y="3035"/>
                </a:lnTo>
                <a:lnTo>
                  <a:pt x="21336" y="3035"/>
                </a:lnTo>
                <a:lnTo>
                  <a:pt x="5442788" y="3035"/>
                </a:lnTo>
                <a:lnTo>
                  <a:pt x="5442788" y="210299"/>
                </a:lnTo>
                <a:lnTo>
                  <a:pt x="5445823" y="210299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50" name="Google Shape;50;p1"/>
          <p:cNvGraphicFramePr/>
          <p:nvPr/>
        </p:nvGraphicFramePr>
        <p:xfrm>
          <a:off x="1079296" y="69759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597525"/>
                <a:gridCol w="487675"/>
                <a:gridCol w="511800"/>
              </a:tblGrid>
              <a:tr h="207275"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Pregunta Clave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577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0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Enfoque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Externo, centr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275">
                <a:tc gridSpan="3">
                  <a:txBody>
                    <a:bodyPr/>
                    <a:lstStyle/>
                    <a:p>
                      <a:pPr indent="0" lvl="0" marL="1270" marR="57785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Actividades Comunes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51" name="Google Shape;51;p1"/>
          <p:cNvGraphicFramePr/>
          <p:nvPr/>
        </p:nvGraphicFramePr>
        <p:xfrm>
          <a:off x="768400" y="6559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616575"/>
                <a:gridCol w="480567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Objetivo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Asegurar que el sistema construido cumple con las necesidades y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67095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expectativas del usuario final.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317625" lvl="0" marL="1397635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¿Estamos construyendo el sistema correcto?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823085" lvl="0" marL="1903095" marR="0" rtl="0" algn="l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ado en el resultado final y su uso.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765935" lvl="0" marL="1845945" marR="0" rtl="0" algn="l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00000"/>
                        </a:lnSpc>
                        <a:spcBef>
                          <a:spcPts val="79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de aceptación del usuario.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de campo.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9234" lvl="0" marL="309245" marR="0" rtl="0" algn="l">
                        <a:lnSpc>
                          <a:spcPct val="11875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Demostraciones y prototipos.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2" name="Google Shape;52;p1"/>
          <p:cNvSpPr/>
          <p:nvPr/>
        </p:nvSpPr>
        <p:spPr>
          <a:xfrm>
            <a:off x="1078864" y="9040493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5"/>
                </a:lnTo>
                <a:lnTo>
                  <a:pt x="5401310" y="3175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oogle Shape;57;p2"/>
          <p:cNvGraphicFramePr/>
          <p:nvPr/>
        </p:nvGraphicFramePr>
        <p:xfrm>
          <a:off x="1057960" y="899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234950"/>
                <a:gridCol w="1637025"/>
                <a:gridCol w="313700"/>
                <a:gridCol w="3265175"/>
              </a:tblGrid>
              <a:tr h="262125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Fases de Planificación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98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7275">
                <a:tc gridSpan="2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 Definición de Objetivos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8" name="Google Shape;58;p2"/>
          <p:cNvGraphicFramePr/>
          <p:nvPr/>
        </p:nvGraphicFramePr>
        <p:xfrm>
          <a:off x="768400" y="1742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847725"/>
                <a:gridCol w="457390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Verificación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Asegurar que el producto cumple con sus especificaciones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57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técnicas.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64769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Validación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Asegurar que el producto cumple con las necesidades del usuario y  otros requisitos de alto nivel.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9" name="Google Shape;59;p2"/>
          <p:cNvSpPr/>
          <p:nvPr/>
        </p:nvSpPr>
        <p:spPr>
          <a:xfrm>
            <a:off x="1079296" y="2158618"/>
            <a:ext cx="753745" cy="210820"/>
          </a:xfrm>
          <a:custGeom>
            <a:rect b="b" l="l" r="r" t="t"/>
            <a:pathLst>
              <a:path extrusionOk="0" h="210819" w="753744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7264"/>
                </a:lnTo>
                <a:lnTo>
                  <a:pt x="0" y="210312"/>
                </a:lnTo>
                <a:lnTo>
                  <a:pt x="3035" y="210312"/>
                </a:lnTo>
                <a:lnTo>
                  <a:pt x="3035" y="207264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10819" w="753744">
                <a:moveTo>
                  <a:pt x="750112" y="207264"/>
                </a:moveTo>
                <a:lnTo>
                  <a:pt x="3048" y="207264"/>
                </a:lnTo>
                <a:lnTo>
                  <a:pt x="3048" y="210312"/>
                </a:lnTo>
                <a:lnTo>
                  <a:pt x="750112" y="210312"/>
                </a:lnTo>
                <a:lnTo>
                  <a:pt x="750112" y="207264"/>
                </a:lnTo>
                <a:close/>
              </a:path>
              <a:path extrusionOk="0" h="210819" w="753744">
                <a:moveTo>
                  <a:pt x="750112" y="0"/>
                </a:moveTo>
                <a:lnTo>
                  <a:pt x="3048" y="0"/>
                </a:lnTo>
                <a:lnTo>
                  <a:pt x="3048" y="3048"/>
                </a:lnTo>
                <a:lnTo>
                  <a:pt x="750112" y="3048"/>
                </a:lnTo>
                <a:lnTo>
                  <a:pt x="750112" y="0"/>
                </a:lnTo>
                <a:close/>
              </a:path>
              <a:path extrusionOk="0" h="210819" w="753744">
                <a:moveTo>
                  <a:pt x="753173" y="0"/>
                </a:moveTo>
                <a:lnTo>
                  <a:pt x="750138" y="0"/>
                </a:lnTo>
                <a:lnTo>
                  <a:pt x="750138" y="3048"/>
                </a:lnTo>
                <a:lnTo>
                  <a:pt x="750138" y="207264"/>
                </a:lnTo>
                <a:lnTo>
                  <a:pt x="750138" y="210312"/>
                </a:lnTo>
                <a:lnTo>
                  <a:pt x="753173" y="210312"/>
                </a:lnTo>
                <a:lnTo>
                  <a:pt x="753173" y="207264"/>
                </a:lnTo>
                <a:lnTo>
                  <a:pt x="753173" y="3048"/>
                </a:lnTo>
                <a:lnTo>
                  <a:pt x="75317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2"/>
          <p:cNvSpPr txBox="1"/>
          <p:nvPr/>
        </p:nvSpPr>
        <p:spPr>
          <a:xfrm>
            <a:off x="1071676" y="2767965"/>
            <a:ext cx="217932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Desarrollo del Plan de V&amp;V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057960" y="2765424"/>
            <a:ext cx="5446395" cy="213360"/>
          </a:xfrm>
          <a:custGeom>
            <a:rect b="b" l="l" r="r" t="t"/>
            <a:pathLst>
              <a:path extrusionOk="0" h="213360" w="5446395">
                <a:moveTo>
                  <a:pt x="5445823" y="0"/>
                </a:moveTo>
                <a:lnTo>
                  <a:pt x="5442826" y="0"/>
                </a:lnTo>
                <a:lnTo>
                  <a:pt x="5442788" y="3048"/>
                </a:lnTo>
                <a:lnTo>
                  <a:pt x="5442788" y="210312"/>
                </a:lnTo>
                <a:lnTo>
                  <a:pt x="2146744" y="210312"/>
                </a:lnTo>
                <a:lnTo>
                  <a:pt x="2146744" y="207276"/>
                </a:lnTo>
                <a:lnTo>
                  <a:pt x="2143709" y="207276"/>
                </a:lnTo>
                <a:lnTo>
                  <a:pt x="2143709" y="210312"/>
                </a:lnTo>
                <a:lnTo>
                  <a:pt x="2143633" y="207276"/>
                </a:lnTo>
                <a:lnTo>
                  <a:pt x="24384" y="207276"/>
                </a:lnTo>
                <a:lnTo>
                  <a:pt x="24384" y="210312"/>
                </a:lnTo>
                <a:lnTo>
                  <a:pt x="24371" y="207276"/>
                </a:lnTo>
                <a:lnTo>
                  <a:pt x="21336" y="207276"/>
                </a:lnTo>
                <a:lnTo>
                  <a:pt x="21336" y="210312"/>
                </a:lnTo>
                <a:lnTo>
                  <a:pt x="3048" y="210312"/>
                </a:lnTo>
                <a:lnTo>
                  <a:pt x="3048" y="3048"/>
                </a:lnTo>
                <a:lnTo>
                  <a:pt x="21336" y="3048"/>
                </a:lnTo>
                <a:lnTo>
                  <a:pt x="21336" y="207264"/>
                </a:lnTo>
                <a:lnTo>
                  <a:pt x="24371" y="207264"/>
                </a:lnTo>
                <a:lnTo>
                  <a:pt x="24371" y="3048"/>
                </a:lnTo>
                <a:lnTo>
                  <a:pt x="2143633" y="3048"/>
                </a:lnTo>
                <a:lnTo>
                  <a:pt x="2143709" y="207264"/>
                </a:lnTo>
                <a:lnTo>
                  <a:pt x="2146744" y="207264"/>
                </a:lnTo>
                <a:lnTo>
                  <a:pt x="2146744" y="3048"/>
                </a:lnTo>
                <a:lnTo>
                  <a:pt x="5442788" y="3048"/>
                </a:lnTo>
                <a:lnTo>
                  <a:pt x="5442788" y="0"/>
                </a:lnTo>
                <a:lnTo>
                  <a:pt x="0" y="0"/>
                </a:lnTo>
                <a:lnTo>
                  <a:pt x="0" y="3048"/>
                </a:lnTo>
                <a:lnTo>
                  <a:pt x="0" y="210312"/>
                </a:lnTo>
                <a:lnTo>
                  <a:pt x="0" y="213360"/>
                </a:lnTo>
                <a:lnTo>
                  <a:pt x="3048" y="213360"/>
                </a:lnTo>
                <a:lnTo>
                  <a:pt x="5442788" y="213360"/>
                </a:lnTo>
                <a:lnTo>
                  <a:pt x="5445823" y="213360"/>
                </a:lnTo>
                <a:lnTo>
                  <a:pt x="5445823" y="210312"/>
                </a:lnTo>
                <a:lnTo>
                  <a:pt x="5445823" y="304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62" name="Google Shape;62;p2"/>
          <p:cNvGraphicFramePr/>
          <p:nvPr/>
        </p:nvGraphicFramePr>
        <p:xfrm>
          <a:off x="1079296" y="3585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899800"/>
                <a:gridCol w="685800"/>
                <a:gridCol w="292725"/>
              </a:tblGrid>
              <a:tr h="207650"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Estrategias y Métodos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9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0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Cronograma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Establecer un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275">
                <a:tc gridSpan="3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Roles y Responsabilidades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63" name="Google Shape;63;p2"/>
          <p:cNvGraphicFramePr/>
          <p:nvPr/>
        </p:nvGraphicFramePr>
        <p:xfrm>
          <a:off x="768400" y="317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402725"/>
                <a:gridCol w="4018925"/>
              </a:tblGrid>
              <a:tr h="207275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387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Alcance y Objetivos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Determinar qué aspectos del sistema serán verificados y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67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validados.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1817369" lvl="0" marL="1897379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Decidir los métodos y herramientas a utilizar.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136775" lvl="0" marL="2216785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calendario para las actividades de V&amp;V.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599" lvl="0" marL="309245" marR="392430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500"/>
                        <a:buFont typeface="Noto Sans Symbols"/>
                        <a:buChar char="∙"/>
                      </a:pPr>
                      <a:r>
                        <a:rPr lang="en-US" sz="1800" u="none" cap="none" strike="noStrike"/>
                        <a:t>	</a:t>
                      </a:r>
                      <a:r>
                        <a:rPr lang="en-US" sz="1800"/>
                        <a:t>                                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Asignar responsabilidades a los miembros del  equipo.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64" name="Google Shape;64;p2"/>
          <p:cNvSpPr txBox="1"/>
          <p:nvPr/>
        </p:nvSpPr>
        <p:spPr>
          <a:xfrm>
            <a:off x="1071676" y="4612639"/>
            <a:ext cx="329501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Establecimiento de Criterios de Aceptación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057960" y="4609858"/>
            <a:ext cx="5446395" cy="213995"/>
          </a:xfrm>
          <a:custGeom>
            <a:rect b="b" l="l" r="r" t="t"/>
            <a:pathLst>
              <a:path extrusionOk="0" h="213995" w="5446395">
                <a:moveTo>
                  <a:pt x="5445823" y="0"/>
                </a:moveTo>
                <a:lnTo>
                  <a:pt x="5442826" y="0"/>
                </a:lnTo>
                <a:lnTo>
                  <a:pt x="5442788" y="3035"/>
                </a:lnTo>
                <a:lnTo>
                  <a:pt x="5442788" y="210553"/>
                </a:lnTo>
                <a:lnTo>
                  <a:pt x="3262579" y="210553"/>
                </a:lnTo>
                <a:lnTo>
                  <a:pt x="3262579" y="207518"/>
                </a:lnTo>
                <a:lnTo>
                  <a:pt x="3259582" y="207518"/>
                </a:lnTo>
                <a:lnTo>
                  <a:pt x="24384" y="207518"/>
                </a:lnTo>
                <a:lnTo>
                  <a:pt x="24384" y="210553"/>
                </a:lnTo>
                <a:lnTo>
                  <a:pt x="24371" y="207518"/>
                </a:lnTo>
                <a:lnTo>
                  <a:pt x="21336" y="207518"/>
                </a:lnTo>
                <a:lnTo>
                  <a:pt x="21336" y="210553"/>
                </a:lnTo>
                <a:lnTo>
                  <a:pt x="3048" y="210553"/>
                </a:lnTo>
                <a:lnTo>
                  <a:pt x="3048" y="3035"/>
                </a:lnTo>
                <a:lnTo>
                  <a:pt x="21336" y="3035"/>
                </a:lnTo>
                <a:lnTo>
                  <a:pt x="21336" y="207505"/>
                </a:lnTo>
                <a:lnTo>
                  <a:pt x="24371" y="207505"/>
                </a:lnTo>
                <a:lnTo>
                  <a:pt x="24371" y="3035"/>
                </a:lnTo>
                <a:lnTo>
                  <a:pt x="3259531" y="3035"/>
                </a:lnTo>
                <a:lnTo>
                  <a:pt x="3259531" y="207505"/>
                </a:lnTo>
                <a:lnTo>
                  <a:pt x="3262579" y="207505"/>
                </a:lnTo>
                <a:lnTo>
                  <a:pt x="3262579" y="3035"/>
                </a:lnTo>
                <a:lnTo>
                  <a:pt x="5442788" y="3035"/>
                </a:lnTo>
                <a:lnTo>
                  <a:pt x="5442788" y="0"/>
                </a:lnTo>
                <a:lnTo>
                  <a:pt x="3262579" y="0"/>
                </a:lnTo>
                <a:lnTo>
                  <a:pt x="3259582" y="0"/>
                </a:lnTo>
                <a:lnTo>
                  <a:pt x="0" y="0"/>
                </a:lnTo>
                <a:lnTo>
                  <a:pt x="0" y="2984"/>
                </a:lnTo>
                <a:lnTo>
                  <a:pt x="0" y="210553"/>
                </a:lnTo>
                <a:lnTo>
                  <a:pt x="0" y="213601"/>
                </a:lnTo>
                <a:lnTo>
                  <a:pt x="3048" y="213601"/>
                </a:lnTo>
                <a:lnTo>
                  <a:pt x="5442788" y="213601"/>
                </a:lnTo>
                <a:lnTo>
                  <a:pt x="5445823" y="213601"/>
                </a:lnTo>
                <a:lnTo>
                  <a:pt x="5445823" y="210553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2"/>
          <p:cNvSpPr txBox="1"/>
          <p:nvPr/>
        </p:nvSpPr>
        <p:spPr>
          <a:xfrm>
            <a:off x="769924" y="5017007"/>
            <a:ext cx="5732780" cy="485140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309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Definir los criterios de éxito para cada actividad de V&amp;V.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Identificar métricas y umbrales para evaluar los resultados.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078864" y="6099174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5"/>
                </a:lnTo>
                <a:lnTo>
                  <a:pt x="5401310" y="3175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68" name="Google Shape;68;p2"/>
          <p:cNvGraphicFramePr/>
          <p:nvPr/>
        </p:nvGraphicFramePr>
        <p:xfrm>
          <a:off x="1057960" y="6594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234950"/>
                <a:gridCol w="2271400"/>
                <a:gridCol w="774700"/>
                <a:gridCol w="2162175"/>
              </a:tblGrid>
              <a:tr h="262125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Métodos Formales de Verificación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71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7275">
                <a:tc gridSpan="2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Formales (Formal Testing)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69" name="Google Shape;69;p2"/>
          <p:cNvGraphicFramePr/>
          <p:nvPr/>
        </p:nvGraphicFramePr>
        <p:xfrm>
          <a:off x="768400" y="7434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595125"/>
                <a:gridCol w="382715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Modelos Matemáticos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Uso de modelos matemáticos para especificar y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0475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verificar el comportamiento del sistema.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194945" rtl="0" algn="l">
                        <a:lnSpc>
                          <a:spcPct val="1133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Lógica Formal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Aplicación de lógica matemática para demostrar la corrección  del sistema.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624840" rtl="0" algn="l">
                        <a:lnSpc>
                          <a:spcPct val="13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de Teoremas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Uso de herramientas automáticas de prueba de  teoremas para validar propiedades del sistema.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70" name="Google Shape;70;p2"/>
          <p:cNvSpPr/>
          <p:nvPr/>
        </p:nvSpPr>
        <p:spPr>
          <a:xfrm>
            <a:off x="1079296" y="7850771"/>
            <a:ext cx="1012825" cy="210820"/>
          </a:xfrm>
          <a:custGeom>
            <a:rect b="b" l="l" r="r" t="t"/>
            <a:pathLst>
              <a:path extrusionOk="0" h="210820" w="1012825">
                <a:moveTo>
                  <a:pt x="3035" y="207518"/>
                </a:moveTo>
                <a:lnTo>
                  <a:pt x="0" y="207518"/>
                </a:lnTo>
                <a:lnTo>
                  <a:pt x="0" y="210553"/>
                </a:lnTo>
                <a:lnTo>
                  <a:pt x="3035" y="210553"/>
                </a:lnTo>
                <a:lnTo>
                  <a:pt x="3035" y="207518"/>
                </a:lnTo>
                <a:close/>
              </a:path>
              <a:path extrusionOk="0" h="210820" w="1012825">
                <a:moveTo>
                  <a:pt x="3035" y="0"/>
                </a:moveTo>
                <a:lnTo>
                  <a:pt x="0" y="0"/>
                </a:lnTo>
                <a:lnTo>
                  <a:pt x="0" y="2984"/>
                </a:lnTo>
                <a:lnTo>
                  <a:pt x="0" y="207505"/>
                </a:lnTo>
                <a:lnTo>
                  <a:pt x="3035" y="20750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1012825">
                <a:moveTo>
                  <a:pt x="1012520" y="207518"/>
                </a:moveTo>
                <a:lnTo>
                  <a:pt x="1009497" y="207518"/>
                </a:lnTo>
                <a:lnTo>
                  <a:pt x="3048" y="207518"/>
                </a:lnTo>
                <a:lnTo>
                  <a:pt x="3048" y="210553"/>
                </a:lnTo>
                <a:lnTo>
                  <a:pt x="1009472" y="210553"/>
                </a:lnTo>
                <a:lnTo>
                  <a:pt x="1012520" y="210553"/>
                </a:lnTo>
                <a:lnTo>
                  <a:pt x="1012520" y="207518"/>
                </a:lnTo>
                <a:close/>
              </a:path>
              <a:path extrusionOk="0" h="210820" w="1012825">
                <a:moveTo>
                  <a:pt x="1012520" y="0"/>
                </a:moveTo>
                <a:lnTo>
                  <a:pt x="1009497" y="0"/>
                </a:lnTo>
                <a:lnTo>
                  <a:pt x="3048" y="0"/>
                </a:lnTo>
                <a:lnTo>
                  <a:pt x="3048" y="3035"/>
                </a:lnTo>
                <a:lnTo>
                  <a:pt x="1009472" y="3035"/>
                </a:lnTo>
                <a:lnTo>
                  <a:pt x="1009472" y="207505"/>
                </a:lnTo>
                <a:lnTo>
                  <a:pt x="1012520" y="207505"/>
                </a:lnTo>
                <a:lnTo>
                  <a:pt x="1012520" y="3035"/>
                </a:lnTo>
                <a:lnTo>
                  <a:pt x="1012520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2"/>
          <p:cNvSpPr/>
          <p:nvPr/>
        </p:nvSpPr>
        <p:spPr>
          <a:xfrm>
            <a:off x="1079296" y="8265553"/>
            <a:ext cx="1539875" cy="207645"/>
          </a:xfrm>
          <a:custGeom>
            <a:rect b="b" l="l" r="r" t="t"/>
            <a:pathLst>
              <a:path extrusionOk="0" h="207645" w="1539875">
                <a:moveTo>
                  <a:pt x="3035" y="204216"/>
                </a:moveTo>
                <a:lnTo>
                  <a:pt x="0" y="204216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204216"/>
                </a:lnTo>
                <a:close/>
              </a:path>
              <a:path extrusionOk="0" h="207645" w="153987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4203"/>
                </a:lnTo>
                <a:lnTo>
                  <a:pt x="3035" y="204203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07645" w="1539875">
                <a:moveTo>
                  <a:pt x="1539811" y="204216"/>
                </a:moveTo>
                <a:lnTo>
                  <a:pt x="1536827" y="204216"/>
                </a:lnTo>
                <a:lnTo>
                  <a:pt x="3048" y="204216"/>
                </a:lnTo>
                <a:lnTo>
                  <a:pt x="3048" y="207251"/>
                </a:lnTo>
                <a:lnTo>
                  <a:pt x="1536776" y="207251"/>
                </a:lnTo>
                <a:lnTo>
                  <a:pt x="1539811" y="207251"/>
                </a:lnTo>
                <a:lnTo>
                  <a:pt x="1539811" y="204216"/>
                </a:lnTo>
                <a:close/>
              </a:path>
              <a:path extrusionOk="0" h="207645" w="1539875">
                <a:moveTo>
                  <a:pt x="1539811" y="0"/>
                </a:moveTo>
                <a:lnTo>
                  <a:pt x="1536827" y="0"/>
                </a:lnTo>
                <a:lnTo>
                  <a:pt x="3048" y="0"/>
                </a:lnTo>
                <a:lnTo>
                  <a:pt x="3048" y="3035"/>
                </a:lnTo>
                <a:lnTo>
                  <a:pt x="1536776" y="3035"/>
                </a:lnTo>
                <a:lnTo>
                  <a:pt x="1536776" y="204203"/>
                </a:lnTo>
                <a:lnTo>
                  <a:pt x="1539811" y="204203"/>
                </a:lnTo>
                <a:lnTo>
                  <a:pt x="1539811" y="3035"/>
                </a:lnTo>
                <a:lnTo>
                  <a:pt x="1539811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2"/>
          <p:cNvSpPr txBox="1"/>
          <p:nvPr/>
        </p:nvSpPr>
        <p:spPr>
          <a:xfrm>
            <a:off x="1071676" y="8874632"/>
            <a:ext cx="16027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Especificación Formal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057960" y="8872092"/>
            <a:ext cx="5446395" cy="210820"/>
          </a:xfrm>
          <a:custGeom>
            <a:rect b="b" l="l" r="r" t="t"/>
            <a:pathLst>
              <a:path extrusionOk="0" h="210820" w="5446395">
                <a:moveTo>
                  <a:pt x="3048" y="3124"/>
                </a:moveTo>
                <a:lnTo>
                  <a:pt x="0" y="3124"/>
                </a:lnTo>
                <a:lnTo>
                  <a:pt x="0" y="207645"/>
                </a:lnTo>
                <a:lnTo>
                  <a:pt x="3048" y="207645"/>
                </a:lnTo>
                <a:lnTo>
                  <a:pt x="3048" y="3124"/>
                </a:lnTo>
                <a:close/>
              </a:path>
              <a:path extrusionOk="0" h="210820" w="5446395">
                <a:moveTo>
                  <a:pt x="24371" y="3124"/>
                </a:moveTo>
                <a:lnTo>
                  <a:pt x="21336" y="3124"/>
                </a:lnTo>
                <a:lnTo>
                  <a:pt x="21336" y="207645"/>
                </a:lnTo>
                <a:lnTo>
                  <a:pt x="24371" y="207645"/>
                </a:lnTo>
                <a:lnTo>
                  <a:pt x="24371" y="3124"/>
                </a:lnTo>
                <a:close/>
              </a:path>
              <a:path extrusionOk="0" h="210820" w="5446395">
                <a:moveTo>
                  <a:pt x="1570291" y="3124"/>
                </a:moveTo>
                <a:lnTo>
                  <a:pt x="1567256" y="3124"/>
                </a:lnTo>
                <a:lnTo>
                  <a:pt x="1567256" y="207645"/>
                </a:lnTo>
                <a:lnTo>
                  <a:pt x="1570291" y="207645"/>
                </a:lnTo>
                <a:lnTo>
                  <a:pt x="1570291" y="3124"/>
                </a:lnTo>
                <a:close/>
              </a:path>
              <a:path extrusionOk="0" h="210820" w="5446395">
                <a:moveTo>
                  <a:pt x="5445823" y="207657"/>
                </a:moveTo>
                <a:lnTo>
                  <a:pt x="5445823" y="207657"/>
                </a:lnTo>
                <a:lnTo>
                  <a:pt x="0" y="207657"/>
                </a:lnTo>
                <a:lnTo>
                  <a:pt x="0" y="210693"/>
                </a:lnTo>
                <a:lnTo>
                  <a:pt x="5445823" y="210693"/>
                </a:lnTo>
                <a:lnTo>
                  <a:pt x="5445823" y="207657"/>
                </a:lnTo>
                <a:close/>
              </a:path>
              <a:path extrusionOk="0" h="210820" w="5446395">
                <a:moveTo>
                  <a:pt x="5445823" y="3124"/>
                </a:moveTo>
                <a:lnTo>
                  <a:pt x="5442788" y="3124"/>
                </a:lnTo>
                <a:lnTo>
                  <a:pt x="5442788" y="207645"/>
                </a:lnTo>
                <a:lnTo>
                  <a:pt x="5445823" y="207645"/>
                </a:lnTo>
                <a:lnTo>
                  <a:pt x="5445823" y="3124"/>
                </a:lnTo>
                <a:close/>
              </a:path>
              <a:path extrusionOk="0" h="210820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48"/>
                </a:lnTo>
                <a:lnTo>
                  <a:pt x="5445823" y="304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74" name="Google Shape;74;p2"/>
          <p:cNvGraphicFramePr/>
          <p:nvPr/>
        </p:nvGraphicFramePr>
        <p:xfrm>
          <a:off x="768400" y="9273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409075"/>
                <a:gridCol w="4013200"/>
              </a:tblGrid>
              <a:tr h="21025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Lenguajes Formales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Utilización de lenguajes formales como Z, VDM, y B para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4225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especificar el sistema de manera precisa y sin ambigüedades.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3"/>
          <p:cNvGraphicFramePr/>
          <p:nvPr/>
        </p:nvGraphicFramePr>
        <p:xfrm>
          <a:off x="768400" y="897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970275"/>
                <a:gridCol w="445197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Refinamiento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Proceso de desarrollar implementaciones detalladas a partir de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4225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especificaciones formales.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0" name="Google Shape;80;p3"/>
          <p:cNvSpPr txBox="1"/>
          <p:nvPr/>
        </p:nvSpPr>
        <p:spPr>
          <a:xfrm>
            <a:off x="1071676" y="1511934"/>
            <a:ext cx="12185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Checking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57960" y="1509013"/>
            <a:ext cx="5446395" cy="213995"/>
          </a:xfrm>
          <a:custGeom>
            <a:rect b="b" l="l" r="r" t="t"/>
            <a:pathLst>
              <a:path extrusionOk="0" h="213994" w="5446395">
                <a:moveTo>
                  <a:pt x="3048" y="3124"/>
                </a:moveTo>
                <a:lnTo>
                  <a:pt x="0" y="3124"/>
                </a:lnTo>
                <a:lnTo>
                  <a:pt x="0" y="210693"/>
                </a:lnTo>
                <a:lnTo>
                  <a:pt x="3048" y="210693"/>
                </a:lnTo>
                <a:lnTo>
                  <a:pt x="3048" y="3124"/>
                </a:lnTo>
                <a:close/>
              </a:path>
              <a:path extrusionOk="0" h="213994" w="5446395">
                <a:moveTo>
                  <a:pt x="24371" y="3124"/>
                </a:moveTo>
                <a:lnTo>
                  <a:pt x="21336" y="3124"/>
                </a:lnTo>
                <a:lnTo>
                  <a:pt x="21336" y="207645"/>
                </a:lnTo>
                <a:lnTo>
                  <a:pt x="21336" y="210693"/>
                </a:lnTo>
                <a:lnTo>
                  <a:pt x="24371" y="210693"/>
                </a:lnTo>
                <a:lnTo>
                  <a:pt x="24371" y="207645"/>
                </a:lnTo>
                <a:lnTo>
                  <a:pt x="24371" y="3124"/>
                </a:lnTo>
                <a:close/>
              </a:path>
              <a:path extrusionOk="0" h="213994" w="5446395">
                <a:moveTo>
                  <a:pt x="1186256" y="3124"/>
                </a:moveTo>
                <a:lnTo>
                  <a:pt x="1183208" y="3124"/>
                </a:lnTo>
                <a:lnTo>
                  <a:pt x="1183208" y="207645"/>
                </a:lnTo>
                <a:lnTo>
                  <a:pt x="24384" y="207645"/>
                </a:lnTo>
                <a:lnTo>
                  <a:pt x="24384" y="210693"/>
                </a:lnTo>
                <a:lnTo>
                  <a:pt x="1183208" y="210693"/>
                </a:lnTo>
                <a:lnTo>
                  <a:pt x="1186256" y="210693"/>
                </a:lnTo>
                <a:lnTo>
                  <a:pt x="1186256" y="207645"/>
                </a:lnTo>
                <a:lnTo>
                  <a:pt x="1186256" y="3124"/>
                </a:lnTo>
                <a:close/>
              </a:path>
              <a:path extrusionOk="0" h="213994" w="5446395">
                <a:moveTo>
                  <a:pt x="5445823" y="210705"/>
                </a:moveTo>
                <a:lnTo>
                  <a:pt x="5442826" y="210705"/>
                </a:lnTo>
                <a:lnTo>
                  <a:pt x="3048" y="210705"/>
                </a:lnTo>
                <a:lnTo>
                  <a:pt x="0" y="210705"/>
                </a:lnTo>
                <a:lnTo>
                  <a:pt x="0" y="213741"/>
                </a:lnTo>
                <a:lnTo>
                  <a:pt x="3048" y="213741"/>
                </a:lnTo>
                <a:lnTo>
                  <a:pt x="5442788" y="213741"/>
                </a:lnTo>
                <a:lnTo>
                  <a:pt x="5445823" y="213741"/>
                </a:lnTo>
                <a:lnTo>
                  <a:pt x="5445823" y="210705"/>
                </a:lnTo>
                <a:close/>
              </a:path>
              <a:path extrusionOk="0" h="213994" w="5446395">
                <a:moveTo>
                  <a:pt x="5445823" y="3124"/>
                </a:moveTo>
                <a:lnTo>
                  <a:pt x="5442788" y="3124"/>
                </a:lnTo>
                <a:lnTo>
                  <a:pt x="5442788" y="210693"/>
                </a:lnTo>
                <a:lnTo>
                  <a:pt x="5445823" y="210693"/>
                </a:lnTo>
                <a:lnTo>
                  <a:pt x="5445823" y="3124"/>
                </a:lnTo>
                <a:close/>
              </a:path>
              <a:path extrusionOk="0" h="213994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48"/>
                </a:lnTo>
                <a:lnTo>
                  <a:pt x="5445823" y="304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2" name="Google Shape;82;p3"/>
          <p:cNvGraphicFramePr/>
          <p:nvPr/>
        </p:nvGraphicFramePr>
        <p:xfrm>
          <a:off x="768400" y="1913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732275"/>
                <a:gridCol w="368935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Verificación de Modelos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Uso de técnicas de verificación automática para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595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explorar todos los estados posibles de un sistema.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20955" rtl="0" algn="l">
                        <a:lnSpc>
                          <a:spcPct val="13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Temporal Logic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Aplicación de lógica temporal para verificar propiedades como  liveness (algo bueno eventualmente sucede) y safety (algo malo nunca sucede).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3" name="Google Shape;83;p3"/>
          <p:cNvSpPr/>
          <p:nvPr/>
        </p:nvSpPr>
        <p:spPr>
          <a:xfrm>
            <a:off x="1079296" y="2329319"/>
            <a:ext cx="1119505" cy="210820"/>
          </a:xfrm>
          <a:custGeom>
            <a:rect b="b" l="l" r="r" t="t"/>
            <a:pathLst>
              <a:path extrusionOk="0" h="210819" w="111950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51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19" w="1119505">
                <a:moveTo>
                  <a:pt x="1119200" y="0"/>
                </a:moveTo>
                <a:lnTo>
                  <a:pt x="1116177" y="0"/>
                </a:lnTo>
                <a:lnTo>
                  <a:pt x="3048" y="0"/>
                </a:lnTo>
                <a:lnTo>
                  <a:pt x="3048" y="3035"/>
                </a:lnTo>
                <a:lnTo>
                  <a:pt x="1116152" y="3035"/>
                </a:lnTo>
                <a:lnTo>
                  <a:pt x="1116152" y="207251"/>
                </a:lnTo>
                <a:lnTo>
                  <a:pt x="3048" y="207251"/>
                </a:lnTo>
                <a:lnTo>
                  <a:pt x="3048" y="210299"/>
                </a:lnTo>
                <a:lnTo>
                  <a:pt x="1116152" y="210299"/>
                </a:lnTo>
                <a:lnTo>
                  <a:pt x="1119200" y="210299"/>
                </a:lnTo>
                <a:lnTo>
                  <a:pt x="1119200" y="207251"/>
                </a:lnTo>
                <a:lnTo>
                  <a:pt x="1119200" y="3035"/>
                </a:lnTo>
                <a:lnTo>
                  <a:pt x="1119200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3"/>
          <p:cNvSpPr/>
          <p:nvPr/>
        </p:nvSpPr>
        <p:spPr>
          <a:xfrm>
            <a:off x="1078864" y="3340734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5"/>
                </a:lnTo>
                <a:lnTo>
                  <a:pt x="5401310" y="3175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5" name="Google Shape;85;p3"/>
          <p:cNvGraphicFramePr/>
          <p:nvPr/>
        </p:nvGraphicFramePr>
        <p:xfrm>
          <a:off x="1057960" y="3835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234950"/>
                <a:gridCol w="932825"/>
                <a:gridCol w="2280925"/>
                <a:gridCol w="1993900"/>
              </a:tblGrid>
              <a:tr h="262125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Métodos Automatizados de Análisis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67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10300">
                <a:tc gridSpan="2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Análisis Estático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6" name="Google Shape;86;p3"/>
          <p:cNvGraphicFramePr/>
          <p:nvPr/>
        </p:nvGraphicFramePr>
        <p:xfrm>
          <a:off x="768400" y="4679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973575"/>
                <a:gridCol w="3448675"/>
              </a:tblGrid>
              <a:tr h="207525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393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Linters y Análisis de Código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9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Herramientas como ESLint, Pylint, y SonarQube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9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19900">
                <a:tc gridSpan="3">
                  <a:txBody>
                    <a:bodyPr/>
                    <a:lstStyle/>
                    <a:p>
                      <a:pPr indent="0" lvl="0" marL="309245" marR="285750" rtl="0" algn="l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para identificar errores, vulnerabilidades y problemas de estilo sin ejecutar el  código.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351790" rtl="0" algn="l">
                        <a:lnSpc>
                          <a:spcPct val="13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Análisis de Datos de Flujo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Evaluación de los caminos posibles a través del  código para encontrar errores potenciales.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7" name="Google Shape;87;p3"/>
          <p:cNvSpPr/>
          <p:nvPr/>
        </p:nvSpPr>
        <p:spPr>
          <a:xfrm>
            <a:off x="1079296" y="5295912"/>
            <a:ext cx="1838960" cy="210820"/>
          </a:xfrm>
          <a:custGeom>
            <a:rect b="b" l="l" r="r" t="t"/>
            <a:pathLst>
              <a:path extrusionOk="0" h="210820" w="1838960">
                <a:moveTo>
                  <a:pt x="3035" y="207264"/>
                </a:moveTo>
                <a:lnTo>
                  <a:pt x="0" y="207264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64"/>
                </a:lnTo>
                <a:close/>
              </a:path>
              <a:path extrusionOk="0" h="210820" w="1838960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1838960">
                <a:moveTo>
                  <a:pt x="1835785" y="207264"/>
                </a:moveTo>
                <a:lnTo>
                  <a:pt x="3048" y="207264"/>
                </a:lnTo>
                <a:lnTo>
                  <a:pt x="3048" y="210299"/>
                </a:lnTo>
                <a:lnTo>
                  <a:pt x="1835785" y="210299"/>
                </a:lnTo>
                <a:lnTo>
                  <a:pt x="1835785" y="207264"/>
                </a:lnTo>
                <a:close/>
              </a:path>
              <a:path extrusionOk="0" h="210820" w="1838960">
                <a:moveTo>
                  <a:pt x="1835785" y="0"/>
                </a:moveTo>
                <a:lnTo>
                  <a:pt x="3048" y="0"/>
                </a:lnTo>
                <a:lnTo>
                  <a:pt x="3048" y="3035"/>
                </a:lnTo>
                <a:lnTo>
                  <a:pt x="1835785" y="3035"/>
                </a:lnTo>
                <a:lnTo>
                  <a:pt x="1835785" y="0"/>
                </a:lnTo>
                <a:close/>
              </a:path>
              <a:path extrusionOk="0" h="210820" w="1838960">
                <a:moveTo>
                  <a:pt x="1838909" y="207264"/>
                </a:moveTo>
                <a:lnTo>
                  <a:pt x="1835861" y="207264"/>
                </a:lnTo>
                <a:lnTo>
                  <a:pt x="1835861" y="210299"/>
                </a:lnTo>
                <a:lnTo>
                  <a:pt x="1838909" y="210299"/>
                </a:lnTo>
                <a:lnTo>
                  <a:pt x="1838909" y="207264"/>
                </a:lnTo>
                <a:close/>
              </a:path>
              <a:path extrusionOk="0" h="210820" w="1838960">
                <a:moveTo>
                  <a:pt x="1838909" y="0"/>
                </a:moveTo>
                <a:lnTo>
                  <a:pt x="1835861" y="0"/>
                </a:lnTo>
                <a:lnTo>
                  <a:pt x="1835861" y="3035"/>
                </a:lnTo>
                <a:lnTo>
                  <a:pt x="1835861" y="207251"/>
                </a:lnTo>
                <a:lnTo>
                  <a:pt x="1838909" y="207251"/>
                </a:lnTo>
                <a:lnTo>
                  <a:pt x="1838909" y="3035"/>
                </a:lnTo>
                <a:lnTo>
                  <a:pt x="183890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3"/>
          <p:cNvSpPr txBox="1"/>
          <p:nvPr/>
        </p:nvSpPr>
        <p:spPr>
          <a:xfrm>
            <a:off x="1071676" y="5905245"/>
            <a:ext cx="13252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Análisis Dinámico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057960" y="5902705"/>
            <a:ext cx="5446395" cy="213360"/>
          </a:xfrm>
          <a:custGeom>
            <a:rect b="b" l="l" r="r" t="t"/>
            <a:pathLst>
              <a:path extrusionOk="0" h="213360" w="5446395">
                <a:moveTo>
                  <a:pt x="5445823" y="0"/>
                </a:moveTo>
                <a:lnTo>
                  <a:pt x="5442826" y="0"/>
                </a:lnTo>
                <a:lnTo>
                  <a:pt x="5442788" y="3048"/>
                </a:lnTo>
                <a:lnTo>
                  <a:pt x="5442788" y="210312"/>
                </a:lnTo>
                <a:lnTo>
                  <a:pt x="1292936" y="210312"/>
                </a:lnTo>
                <a:lnTo>
                  <a:pt x="1292936" y="207276"/>
                </a:lnTo>
                <a:lnTo>
                  <a:pt x="1289913" y="207276"/>
                </a:lnTo>
                <a:lnTo>
                  <a:pt x="24384" y="207276"/>
                </a:lnTo>
                <a:lnTo>
                  <a:pt x="24384" y="210312"/>
                </a:lnTo>
                <a:lnTo>
                  <a:pt x="24371" y="207276"/>
                </a:lnTo>
                <a:lnTo>
                  <a:pt x="21336" y="207276"/>
                </a:lnTo>
                <a:lnTo>
                  <a:pt x="21336" y="210312"/>
                </a:lnTo>
                <a:lnTo>
                  <a:pt x="3048" y="210312"/>
                </a:lnTo>
                <a:lnTo>
                  <a:pt x="3048" y="3048"/>
                </a:lnTo>
                <a:lnTo>
                  <a:pt x="21336" y="3048"/>
                </a:lnTo>
                <a:lnTo>
                  <a:pt x="21336" y="207264"/>
                </a:lnTo>
                <a:lnTo>
                  <a:pt x="24371" y="207264"/>
                </a:lnTo>
                <a:lnTo>
                  <a:pt x="24371" y="3048"/>
                </a:lnTo>
                <a:lnTo>
                  <a:pt x="1289888" y="3048"/>
                </a:lnTo>
                <a:lnTo>
                  <a:pt x="1289888" y="207264"/>
                </a:lnTo>
                <a:lnTo>
                  <a:pt x="1292936" y="207264"/>
                </a:lnTo>
                <a:lnTo>
                  <a:pt x="1292936" y="3048"/>
                </a:lnTo>
                <a:lnTo>
                  <a:pt x="5442788" y="3048"/>
                </a:lnTo>
                <a:lnTo>
                  <a:pt x="5442788" y="0"/>
                </a:lnTo>
                <a:lnTo>
                  <a:pt x="1292936" y="0"/>
                </a:lnTo>
                <a:lnTo>
                  <a:pt x="1289913" y="0"/>
                </a:lnTo>
                <a:lnTo>
                  <a:pt x="0" y="0"/>
                </a:lnTo>
                <a:lnTo>
                  <a:pt x="0" y="3048"/>
                </a:lnTo>
                <a:lnTo>
                  <a:pt x="0" y="210312"/>
                </a:lnTo>
                <a:lnTo>
                  <a:pt x="0" y="213360"/>
                </a:lnTo>
                <a:lnTo>
                  <a:pt x="3048" y="213360"/>
                </a:lnTo>
                <a:lnTo>
                  <a:pt x="5442788" y="213360"/>
                </a:lnTo>
                <a:lnTo>
                  <a:pt x="5445823" y="213360"/>
                </a:lnTo>
                <a:lnTo>
                  <a:pt x="5445823" y="210312"/>
                </a:lnTo>
                <a:lnTo>
                  <a:pt x="5445823" y="304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0" name="Google Shape;90;p3"/>
          <p:cNvGraphicFramePr/>
          <p:nvPr/>
        </p:nvGraphicFramePr>
        <p:xfrm>
          <a:off x="768400" y="6306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256675"/>
                <a:gridCol w="416560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Unitarias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Automatización de pruebas unitarias para validar el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2755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comportamiento de componentes individuales.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738505" rtl="0" algn="l">
                        <a:lnSpc>
                          <a:spcPct val="1119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de Integración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Validación de la interacción entre diferentes  componentes del sistema.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636905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de Sistema y Pruebas de Aceptación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Evaluación del sistema  completo y su conformidad con los requisitos de usuario.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91" name="Google Shape;91;p3"/>
          <p:cNvSpPr/>
          <p:nvPr/>
        </p:nvSpPr>
        <p:spPr>
          <a:xfrm>
            <a:off x="1079296" y="6722629"/>
            <a:ext cx="1661795" cy="210820"/>
          </a:xfrm>
          <a:custGeom>
            <a:rect b="b" l="l" r="r" t="t"/>
            <a:pathLst>
              <a:path extrusionOk="0" h="210820" w="1661795">
                <a:moveTo>
                  <a:pt x="3035" y="207645"/>
                </a:moveTo>
                <a:lnTo>
                  <a:pt x="0" y="207645"/>
                </a:lnTo>
                <a:lnTo>
                  <a:pt x="0" y="210680"/>
                </a:lnTo>
                <a:lnTo>
                  <a:pt x="3035" y="210680"/>
                </a:lnTo>
                <a:lnTo>
                  <a:pt x="3035" y="207645"/>
                </a:lnTo>
                <a:close/>
              </a:path>
              <a:path extrusionOk="0" h="210820" w="1661795">
                <a:moveTo>
                  <a:pt x="3035" y="3111"/>
                </a:moveTo>
                <a:lnTo>
                  <a:pt x="0" y="3111"/>
                </a:lnTo>
                <a:lnTo>
                  <a:pt x="0" y="207632"/>
                </a:lnTo>
                <a:lnTo>
                  <a:pt x="3035" y="207632"/>
                </a:lnTo>
                <a:lnTo>
                  <a:pt x="3035" y="3111"/>
                </a:lnTo>
                <a:close/>
              </a:path>
              <a:path extrusionOk="0" h="210820" w="166179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1661795">
                <a:moveTo>
                  <a:pt x="1661744" y="207645"/>
                </a:moveTo>
                <a:lnTo>
                  <a:pt x="1658747" y="207645"/>
                </a:lnTo>
                <a:lnTo>
                  <a:pt x="3048" y="207645"/>
                </a:lnTo>
                <a:lnTo>
                  <a:pt x="3048" y="210680"/>
                </a:lnTo>
                <a:lnTo>
                  <a:pt x="1658696" y="210680"/>
                </a:lnTo>
                <a:lnTo>
                  <a:pt x="1661744" y="210680"/>
                </a:lnTo>
                <a:lnTo>
                  <a:pt x="1661744" y="207645"/>
                </a:lnTo>
                <a:close/>
              </a:path>
              <a:path extrusionOk="0" h="210820" w="1661795">
                <a:moveTo>
                  <a:pt x="1661744" y="3111"/>
                </a:moveTo>
                <a:lnTo>
                  <a:pt x="1658696" y="3111"/>
                </a:lnTo>
                <a:lnTo>
                  <a:pt x="1658696" y="207632"/>
                </a:lnTo>
                <a:lnTo>
                  <a:pt x="1661744" y="207632"/>
                </a:lnTo>
                <a:lnTo>
                  <a:pt x="1661744" y="3111"/>
                </a:lnTo>
                <a:close/>
              </a:path>
              <a:path extrusionOk="0" h="210820" w="1661795">
                <a:moveTo>
                  <a:pt x="1661744" y="0"/>
                </a:moveTo>
                <a:lnTo>
                  <a:pt x="1658747" y="0"/>
                </a:lnTo>
                <a:lnTo>
                  <a:pt x="3048" y="0"/>
                </a:lnTo>
                <a:lnTo>
                  <a:pt x="3048" y="3035"/>
                </a:lnTo>
                <a:lnTo>
                  <a:pt x="1658696" y="3035"/>
                </a:lnTo>
                <a:lnTo>
                  <a:pt x="1661744" y="3035"/>
                </a:lnTo>
                <a:lnTo>
                  <a:pt x="1661744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3"/>
          <p:cNvSpPr/>
          <p:nvPr/>
        </p:nvSpPr>
        <p:spPr>
          <a:xfrm>
            <a:off x="1079296" y="7134491"/>
            <a:ext cx="3199130" cy="210820"/>
          </a:xfrm>
          <a:custGeom>
            <a:rect b="b" l="l" r="r" t="t"/>
            <a:pathLst>
              <a:path extrusionOk="0" h="210820" w="3199129">
                <a:moveTo>
                  <a:pt x="3035" y="207264"/>
                </a:moveTo>
                <a:lnTo>
                  <a:pt x="0" y="207264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64"/>
                </a:lnTo>
                <a:close/>
              </a:path>
              <a:path extrusionOk="0" h="210820" w="3199129">
                <a:moveTo>
                  <a:pt x="3035" y="3048"/>
                </a:moveTo>
                <a:lnTo>
                  <a:pt x="0" y="3048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3048"/>
                </a:lnTo>
                <a:close/>
              </a:path>
              <a:path extrusionOk="0" h="210820" w="319912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3199129">
                <a:moveTo>
                  <a:pt x="3198558" y="207264"/>
                </a:moveTo>
                <a:lnTo>
                  <a:pt x="3195574" y="207264"/>
                </a:lnTo>
                <a:lnTo>
                  <a:pt x="3048" y="207264"/>
                </a:lnTo>
                <a:lnTo>
                  <a:pt x="3048" y="210299"/>
                </a:lnTo>
                <a:lnTo>
                  <a:pt x="3195523" y="210299"/>
                </a:lnTo>
                <a:lnTo>
                  <a:pt x="3198558" y="210299"/>
                </a:lnTo>
                <a:lnTo>
                  <a:pt x="3198558" y="207264"/>
                </a:lnTo>
                <a:close/>
              </a:path>
              <a:path extrusionOk="0" h="210820" w="3199129">
                <a:moveTo>
                  <a:pt x="3198558" y="3048"/>
                </a:moveTo>
                <a:lnTo>
                  <a:pt x="3195523" y="3048"/>
                </a:lnTo>
                <a:lnTo>
                  <a:pt x="3195523" y="207251"/>
                </a:lnTo>
                <a:lnTo>
                  <a:pt x="3198558" y="207251"/>
                </a:lnTo>
                <a:lnTo>
                  <a:pt x="3198558" y="3048"/>
                </a:lnTo>
                <a:close/>
              </a:path>
              <a:path extrusionOk="0" h="210820" w="3199129">
                <a:moveTo>
                  <a:pt x="3198558" y="0"/>
                </a:moveTo>
                <a:lnTo>
                  <a:pt x="3195574" y="0"/>
                </a:lnTo>
                <a:lnTo>
                  <a:pt x="3048" y="0"/>
                </a:lnTo>
                <a:lnTo>
                  <a:pt x="3048" y="3035"/>
                </a:lnTo>
                <a:lnTo>
                  <a:pt x="3195523" y="3035"/>
                </a:lnTo>
                <a:lnTo>
                  <a:pt x="3198558" y="3035"/>
                </a:lnTo>
                <a:lnTo>
                  <a:pt x="3198558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3"/>
          <p:cNvSpPr txBox="1"/>
          <p:nvPr/>
        </p:nvSpPr>
        <p:spPr>
          <a:xfrm>
            <a:off x="1071676" y="7743570"/>
            <a:ext cx="220662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Análisis Formal Automatizado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057960" y="7741042"/>
            <a:ext cx="5446395" cy="213360"/>
          </a:xfrm>
          <a:custGeom>
            <a:rect b="b" l="l" r="r" t="t"/>
            <a:pathLst>
              <a:path extrusionOk="0" h="213359" w="5446395">
                <a:moveTo>
                  <a:pt x="24371" y="207264"/>
                </a:moveTo>
                <a:lnTo>
                  <a:pt x="21336" y="207264"/>
                </a:lnTo>
                <a:lnTo>
                  <a:pt x="21336" y="210299"/>
                </a:lnTo>
                <a:lnTo>
                  <a:pt x="24371" y="210299"/>
                </a:lnTo>
                <a:lnTo>
                  <a:pt x="24371" y="207264"/>
                </a:lnTo>
                <a:close/>
              </a:path>
              <a:path extrusionOk="0" h="213359" w="5446395">
                <a:moveTo>
                  <a:pt x="24371" y="3048"/>
                </a:moveTo>
                <a:lnTo>
                  <a:pt x="21336" y="3048"/>
                </a:lnTo>
                <a:lnTo>
                  <a:pt x="21336" y="207251"/>
                </a:lnTo>
                <a:lnTo>
                  <a:pt x="24371" y="207251"/>
                </a:lnTo>
                <a:lnTo>
                  <a:pt x="24371" y="3048"/>
                </a:lnTo>
                <a:close/>
              </a:path>
              <a:path extrusionOk="0" h="213359" w="5446395">
                <a:moveTo>
                  <a:pt x="2171065" y="207264"/>
                </a:moveTo>
                <a:lnTo>
                  <a:pt x="24384" y="207264"/>
                </a:lnTo>
                <a:lnTo>
                  <a:pt x="24384" y="210299"/>
                </a:lnTo>
                <a:lnTo>
                  <a:pt x="2171065" y="210299"/>
                </a:lnTo>
                <a:lnTo>
                  <a:pt x="2171065" y="207264"/>
                </a:lnTo>
                <a:close/>
              </a:path>
              <a:path extrusionOk="0" h="213359" w="5446395">
                <a:moveTo>
                  <a:pt x="2174189" y="207264"/>
                </a:moveTo>
                <a:lnTo>
                  <a:pt x="2171141" y="207264"/>
                </a:lnTo>
                <a:lnTo>
                  <a:pt x="2171141" y="210299"/>
                </a:lnTo>
                <a:lnTo>
                  <a:pt x="2174189" y="210299"/>
                </a:lnTo>
                <a:lnTo>
                  <a:pt x="2174189" y="207264"/>
                </a:lnTo>
                <a:close/>
              </a:path>
              <a:path extrusionOk="0" h="213359" w="5446395">
                <a:moveTo>
                  <a:pt x="2174189" y="3048"/>
                </a:moveTo>
                <a:lnTo>
                  <a:pt x="2171141" y="3048"/>
                </a:lnTo>
                <a:lnTo>
                  <a:pt x="2171141" y="207251"/>
                </a:lnTo>
                <a:lnTo>
                  <a:pt x="2174189" y="207251"/>
                </a:lnTo>
                <a:lnTo>
                  <a:pt x="2174189" y="3048"/>
                </a:lnTo>
                <a:close/>
              </a:path>
              <a:path extrusionOk="0" h="213359" w="5446395">
                <a:moveTo>
                  <a:pt x="5445823" y="210312"/>
                </a:moveTo>
                <a:lnTo>
                  <a:pt x="5442826" y="210312"/>
                </a:lnTo>
                <a:lnTo>
                  <a:pt x="3048" y="210312"/>
                </a:lnTo>
                <a:lnTo>
                  <a:pt x="0" y="210312"/>
                </a:lnTo>
                <a:lnTo>
                  <a:pt x="0" y="213347"/>
                </a:lnTo>
                <a:lnTo>
                  <a:pt x="3048" y="213347"/>
                </a:lnTo>
                <a:lnTo>
                  <a:pt x="5442788" y="213347"/>
                </a:lnTo>
                <a:lnTo>
                  <a:pt x="5445823" y="213347"/>
                </a:lnTo>
                <a:lnTo>
                  <a:pt x="5445823" y="210312"/>
                </a:lnTo>
                <a:close/>
              </a:path>
              <a:path extrusionOk="0" h="213359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35"/>
                </a:lnTo>
                <a:lnTo>
                  <a:pt x="0" y="210299"/>
                </a:lnTo>
                <a:lnTo>
                  <a:pt x="3048" y="210299"/>
                </a:lnTo>
                <a:lnTo>
                  <a:pt x="3048" y="3035"/>
                </a:lnTo>
                <a:lnTo>
                  <a:pt x="21336" y="3035"/>
                </a:lnTo>
                <a:lnTo>
                  <a:pt x="5442788" y="3035"/>
                </a:lnTo>
                <a:lnTo>
                  <a:pt x="5442788" y="210299"/>
                </a:lnTo>
                <a:lnTo>
                  <a:pt x="5445823" y="210299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768400" y="8145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1699250"/>
                <a:gridCol w="372300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Simulación y Emulación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Uso de simulaciones y emulaciones para observar el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57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comportamiento del sistema en entornos controlados.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144780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Herramientas de Prototipado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Generación de prototipos automatizados para  validar las funcionalidades clave antes de la implementación completa.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96" name="Google Shape;96;p3"/>
          <p:cNvSpPr/>
          <p:nvPr/>
        </p:nvSpPr>
        <p:spPr>
          <a:xfrm>
            <a:off x="1079296" y="8561209"/>
            <a:ext cx="2104390" cy="210820"/>
          </a:xfrm>
          <a:custGeom>
            <a:rect b="b" l="l" r="r" t="t"/>
            <a:pathLst>
              <a:path extrusionOk="0" h="210820" w="2104390">
                <a:moveTo>
                  <a:pt x="3035" y="207264"/>
                </a:moveTo>
                <a:lnTo>
                  <a:pt x="0" y="207264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64"/>
                </a:lnTo>
                <a:close/>
              </a:path>
              <a:path extrusionOk="0" h="210820" w="2104390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2104390">
                <a:moveTo>
                  <a:pt x="2100961" y="207264"/>
                </a:moveTo>
                <a:lnTo>
                  <a:pt x="3048" y="207264"/>
                </a:lnTo>
                <a:lnTo>
                  <a:pt x="3048" y="210299"/>
                </a:lnTo>
                <a:lnTo>
                  <a:pt x="2100961" y="210299"/>
                </a:lnTo>
                <a:lnTo>
                  <a:pt x="2100961" y="207264"/>
                </a:lnTo>
                <a:close/>
              </a:path>
              <a:path extrusionOk="0" h="210820" w="2104390">
                <a:moveTo>
                  <a:pt x="2100961" y="0"/>
                </a:moveTo>
                <a:lnTo>
                  <a:pt x="3048" y="0"/>
                </a:lnTo>
                <a:lnTo>
                  <a:pt x="3048" y="3035"/>
                </a:lnTo>
                <a:lnTo>
                  <a:pt x="2100961" y="3035"/>
                </a:lnTo>
                <a:lnTo>
                  <a:pt x="2100961" y="0"/>
                </a:lnTo>
                <a:close/>
              </a:path>
              <a:path extrusionOk="0" h="210820" w="2104390">
                <a:moveTo>
                  <a:pt x="2104085" y="207264"/>
                </a:moveTo>
                <a:lnTo>
                  <a:pt x="2101037" y="207264"/>
                </a:lnTo>
                <a:lnTo>
                  <a:pt x="2101037" y="210299"/>
                </a:lnTo>
                <a:lnTo>
                  <a:pt x="2104085" y="210299"/>
                </a:lnTo>
                <a:lnTo>
                  <a:pt x="2104085" y="207264"/>
                </a:lnTo>
                <a:close/>
              </a:path>
              <a:path extrusionOk="0" h="210820" w="2104390">
                <a:moveTo>
                  <a:pt x="2104085" y="0"/>
                </a:moveTo>
                <a:lnTo>
                  <a:pt x="2101037" y="0"/>
                </a:lnTo>
                <a:lnTo>
                  <a:pt x="2101037" y="3035"/>
                </a:lnTo>
                <a:lnTo>
                  <a:pt x="2101037" y="207251"/>
                </a:lnTo>
                <a:lnTo>
                  <a:pt x="2104085" y="207251"/>
                </a:lnTo>
                <a:lnTo>
                  <a:pt x="2104085" y="3035"/>
                </a:lnTo>
                <a:lnTo>
                  <a:pt x="2104085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3"/>
          <p:cNvSpPr/>
          <p:nvPr/>
        </p:nvSpPr>
        <p:spPr>
          <a:xfrm>
            <a:off x="1078864" y="9570719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4"/>
                </a:lnTo>
                <a:lnTo>
                  <a:pt x="5401310" y="3174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4"/>
          <p:cNvGraphicFramePr/>
          <p:nvPr/>
        </p:nvGraphicFramePr>
        <p:xfrm>
          <a:off x="1057960" y="899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234950"/>
                <a:gridCol w="350525"/>
                <a:gridCol w="3399800"/>
                <a:gridCol w="1466225"/>
              </a:tblGrid>
              <a:tr h="262125">
                <a:tc>
                  <a:txBody>
                    <a:bodyPr/>
                    <a:lstStyle/>
                    <a:p>
                      <a:pPr indent="0" lvl="0" marL="19685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5.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Herramientas de Verificación y Validación</a:t>
                      </a:r>
                      <a:endParaRPr sz="15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9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98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7275">
                <a:tc gridSpan="2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Qodana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03" name="Google Shape;103;p4"/>
          <p:cNvSpPr txBox="1"/>
          <p:nvPr/>
        </p:nvSpPr>
        <p:spPr>
          <a:xfrm>
            <a:off x="769924" y="1745614"/>
            <a:ext cx="5732780" cy="76517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309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 de análisis estático de código desarrollada por JetBrains.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Integración profunda con los IDEs de JetBrains.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Informes detallados y sugerencias de acciones correctivas.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071676" y="2707004"/>
            <a:ext cx="49275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Canva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057960" y="2704464"/>
            <a:ext cx="5446395" cy="210820"/>
          </a:xfrm>
          <a:custGeom>
            <a:rect b="b" l="l" r="r" t="t"/>
            <a:pathLst>
              <a:path extrusionOk="0" h="210819" w="5446395">
                <a:moveTo>
                  <a:pt x="5445823" y="0"/>
                </a:moveTo>
                <a:lnTo>
                  <a:pt x="5442826" y="0"/>
                </a:lnTo>
                <a:lnTo>
                  <a:pt x="5442788" y="3048"/>
                </a:lnTo>
                <a:lnTo>
                  <a:pt x="5442788" y="207264"/>
                </a:lnTo>
                <a:lnTo>
                  <a:pt x="460578" y="207264"/>
                </a:lnTo>
                <a:lnTo>
                  <a:pt x="460578" y="3048"/>
                </a:lnTo>
                <a:lnTo>
                  <a:pt x="5442788" y="3048"/>
                </a:lnTo>
                <a:lnTo>
                  <a:pt x="5442788" y="0"/>
                </a:lnTo>
                <a:lnTo>
                  <a:pt x="460578" y="0"/>
                </a:lnTo>
                <a:lnTo>
                  <a:pt x="457530" y="0"/>
                </a:lnTo>
                <a:lnTo>
                  <a:pt x="457530" y="3048"/>
                </a:lnTo>
                <a:lnTo>
                  <a:pt x="457530" y="207264"/>
                </a:lnTo>
                <a:lnTo>
                  <a:pt x="24384" y="207264"/>
                </a:lnTo>
                <a:lnTo>
                  <a:pt x="24371" y="3048"/>
                </a:lnTo>
                <a:lnTo>
                  <a:pt x="457504" y="3048"/>
                </a:lnTo>
                <a:lnTo>
                  <a:pt x="457530" y="0"/>
                </a:lnTo>
                <a:lnTo>
                  <a:pt x="24384" y="0"/>
                </a:lnTo>
                <a:lnTo>
                  <a:pt x="21336" y="0"/>
                </a:lnTo>
                <a:lnTo>
                  <a:pt x="21336" y="3048"/>
                </a:lnTo>
                <a:lnTo>
                  <a:pt x="21336" y="207264"/>
                </a:lnTo>
                <a:lnTo>
                  <a:pt x="3048" y="207264"/>
                </a:lnTo>
                <a:lnTo>
                  <a:pt x="3048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207264"/>
                </a:lnTo>
                <a:lnTo>
                  <a:pt x="0" y="210312"/>
                </a:lnTo>
                <a:lnTo>
                  <a:pt x="3048" y="210312"/>
                </a:lnTo>
                <a:lnTo>
                  <a:pt x="5445823" y="210312"/>
                </a:lnTo>
                <a:lnTo>
                  <a:pt x="5445823" y="207264"/>
                </a:lnTo>
                <a:lnTo>
                  <a:pt x="5445823" y="304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4"/>
          <p:cNvSpPr txBox="1"/>
          <p:nvPr/>
        </p:nvSpPr>
        <p:spPr>
          <a:xfrm>
            <a:off x="769924" y="3108324"/>
            <a:ext cx="5732780" cy="689610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-228600" lvl="0" marL="309245" marR="683895" rtl="0" algn="l">
              <a:lnSpc>
                <a:spcPct val="134166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Plataforma de diseño gráfico en línea con herramientas de creación de  presentaciones.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Sugerencias de diseño inteligente basadas en IA.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071676" y="3993641"/>
            <a:ext cx="10356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Google Slides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057960" y="3991114"/>
            <a:ext cx="5446395" cy="210820"/>
          </a:xfrm>
          <a:custGeom>
            <a:rect b="b" l="l" r="r" t="t"/>
            <a:pathLst>
              <a:path extrusionOk="0" h="210820" w="5446395">
                <a:moveTo>
                  <a:pt x="5445823" y="0"/>
                </a:moveTo>
                <a:lnTo>
                  <a:pt x="5442826" y="0"/>
                </a:lnTo>
                <a:lnTo>
                  <a:pt x="5442788" y="3035"/>
                </a:lnTo>
                <a:lnTo>
                  <a:pt x="5442788" y="207251"/>
                </a:lnTo>
                <a:lnTo>
                  <a:pt x="1003363" y="207251"/>
                </a:lnTo>
                <a:lnTo>
                  <a:pt x="1003363" y="3035"/>
                </a:lnTo>
                <a:lnTo>
                  <a:pt x="5442788" y="3035"/>
                </a:lnTo>
                <a:lnTo>
                  <a:pt x="5442788" y="0"/>
                </a:lnTo>
                <a:lnTo>
                  <a:pt x="1003363" y="0"/>
                </a:lnTo>
                <a:lnTo>
                  <a:pt x="1000353" y="0"/>
                </a:lnTo>
                <a:lnTo>
                  <a:pt x="1000328" y="3035"/>
                </a:lnTo>
                <a:lnTo>
                  <a:pt x="1000328" y="207251"/>
                </a:lnTo>
                <a:lnTo>
                  <a:pt x="24384" y="207251"/>
                </a:lnTo>
                <a:lnTo>
                  <a:pt x="24371" y="3035"/>
                </a:lnTo>
                <a:lnTo>
                  <a:pt x="1000328" y="3035"/>
                </a:lnTo>
                <a:lnTo>
                  <a:pt x="1000328" y="0"/>
                </a:lnTo>
                <a:lnTo>
                  <a:pt x="24384" y="0"/>
                </a:lnTo>
                <a:lnTo>
                  <a:pt x="21336" y="0"/>
                </a:lnTo>
                <a:lnTo>
                  <a:pt x="21336" y="3035"/>
                </a:lnTo>
                <a:lnTo>
                  <a:pt x="21336" y="207251"/>
                </a:lnTo>
                <a:lnTo>
                  <a:pt x="3048" y="207251"/>
                </a:lnTo>
                <a:lnTo>
                  <a:pt x="3048" y="3035"/>
                </a:lnTo>
                <a:lnTo>
                  <a:pt x="21336" y="3035"/>
                </a:lnTo>
                <a:lnTo>
                  <a:pt x="21336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0" y="210299"/>
                </a:lnTo>
                <a:lnTo>
                  <a:pt x="3048" y="210299"/>
                </a:lnTo>
                <a:lnTo>
                  <a:pt x="5445823" y="210299"/>
                </a:lnTo>
                <a:lnTo>
                  <a:pt x="5445823" y="207251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4"/>
          <p:cNvSpPr txBox="1"/>
          <p:nvPr/>
        </p:nvSpPr>
        <p:spPr>
          <a:xfrm>
            <a:off x="769924" y="4394961"/>
            <a:ext cx="5732780" cy="48831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309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 de presentación gratuita de Google.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Sugerencias de diseño mediante la función de “Explorar”.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71676" y="5078983"/>
            <a:ext cx="85851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SonarQube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057960" y="5076456"/>
            <a:ext cx="5446395" cy="210820"/>
          </a:xfrm>
          <a:custGeom>
            <a:rect b="b" l="l" r="r" t="t"/>
            <a:pathLst>
              <a:path extrusionOk="0" h="210820" w="5446395">
                <a:moveTo>
                  <a:pt x="5445823" y="207264"/>
                </a:moveTo>
                <a:lnTo>
                  <a:pt x="5445823" y="207264"/>
                </a:lnTo>
                <a:lnTo>
                  <a:pt x="0" y="207264"/>
                </a:lnTo>
                <a:lnTo>
                  <a:pt x="0" y="210299"/>
                </a:lnTo>
                <a:lnTo>
                  <a:pt x="5445823" y="210299"/>
                </a:lnTo>
                <a:lnTo>
                  <a:pt x="5445823" y="207264"/>
                </a:lnTo>
                <a:close/>
              </a:path>
              <a:path extrusionOk="0" h="210820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3048" y="207251"/>
                </a:lnTo>
                <a:lnTo>
                  <a:pt x="3048" y="3035"/>
                </a:lnTo>
                <a:lnTo>
                  <a:pt x="21336" y="3035"/>
                </a:lnTo>
                <a:lnTo>
                  <a:pt x="21336" y="207251"/>
                </a:lnTo>
                <a:lnTo>
                  <a:pt x="24371" y="207251"/>
                </a:lnTo>
                <a:lnTo>
                  <a:pt x="24371" y="3035"/>
                </a:lnTo>
                <a:lnTo>
                  <a:pt x="823264" y="3035"/>
                </a:lnTo>
                <a:lnTo>
                  <a:pt x="823290" y="207251"/>
                </a:lnTo>
                <a:lnTo>
                  <a:pt x="826325" y="207251"/>
                </a:lnTo>
                <a:lnTo>
                  <a:pt x="826325" y="3035"/>
                </a:lnTo>
                <a:lnTo>
                  <a:pt x="5442788" y="3035"/>
                </a:lnTo>
                <a:lnTo>
                  <a:pt x="5442788" y="207251"/>
                </a:lnTo>
                <a:lnTo>
                  <a:pt x="5445823" y="207251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4"/>
          <p:cNvSpPr txBox="1"/>
          <p:nvPr/>
        </p:nvSpPr>
        <p:spPr>
          <a:xfrm>
            <a:off x="769924" y="5480303"/>
            <a:ext cx="5732780" cy="689610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-228600" lvl="0" marL="309245" marR="287655" rtl="0" algn="l">
              <a:lnSpc>
                <a:spcPct val="134166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Plataforma de análisis estático que proporciona informes detallados sobre la  calidad del código.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Identificación de bugs, vulnerabilidades y problemas de mantenibilidad.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071676" y="6365493"/>
            <a:ext cx="7181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Selenium</a:t>
            </a: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057960" y="6362966"/>
            <a:ext cx="5446395" cy="210820"/>
          </a:xfrm>
          <a:custGeom>
            <a:rect b="b" l="l" r="r" t="t"/>
            <a:pathLst>
              <a:path extrusionOk="0" h="210820" w="5446395">
                <a:moveTo>
                  <a:pt x="3048" y="3048"/>
                </a:moveTo>
                <a:lnTo>
                  <a:pt x="0" y="3048"/>
                </a:lnTo>
                <a:lnTo>
                  <a:pt x="0" y="207251"/>
                </a:lnTo>
                <a:lnTo>
                  <a:pt x="3048" y="207251"/>
                </a:lnTo>
                <a:lnTo>
                  <a:pt x="3048" y="3048"/>
                </a:lnTo>
                <a:close/>
              </a:path>
              <a:path extrusionOk="0" h="210820" w="5446395">
                <a:moveTo>
                  <a:pt x="24371" y="3048"/>
                </a:moveTo>
                <a:lnTo>
                  <a:pt x="21336" y="3048"/>
                </a:lnTo>
                <a:lnTo>
                  <a:pt x="21336" y="207251"/>
                </a:lnTo>
                <a:lnTo>
                  <a:pt x="24371" y="207251"/>
                </a:lnTo>
                <a:lnTo>
                  <a:pt x="24371" y="3048"/>
                </a:lnTo>
                <a:close/>
              </a:path>
              <a:path extrusionOk="0" h="210820" w="5446395">
                <a:moveTo>
                  <a:pt x="686130" y="3048"/>
                </a:moveTo>
                <a:lnTo>
                  <a:pt x="683082" y="3048"/>
                </a:lnTo>
                <a:lnTo>
                  <a:pt x="683082" y="207251"/>
                </a:lnTo>
                <a:lnTo>
                  <a:pt x="686130" y="207251"/>
                </a:lnTo>
                <a:lnTo>
                  <a:pt x="686130" y="3048"/>
                </a:lnTo>
                <a:close/>
              </a:path>
              <a:path extrusionOk="0" h="210820" w="5446395">
                <a:moveTo>
                  <a:pt x="5445823" y="207264"/>
                </a:moveTo>
                <a:lnTo>
                  <a:pt x="5445823" y="207264"/>
                </a:lnTo>
                <a:lnTo>
                  <a:pt x="0" y="207264"/>
                </a:lnTo>
                <a:lnTo>
                  <a:pt x="0" y="210299"/>
                </a:lnTo>
                <a:lnTo>
                  <a:pt x="5445823" y="210299"/>
                </a:lnTo>
                <a:lnTo>
                  <a:pt x="5445823" y="207264"/>
                </a:lnTo>
                <a:close/>
              </a:path>
              <a:path extrusionOk="0" h="210820" w="5446395">
                <a:moveTo>
                  <a:pt x="5445823" y="3048"/>
                </a:moveTo>
                <a:lnTo>
                  <a:pt x="5442788" y="3048"/>
                </a:lnTo>
                <a:lnTo>
                  <a:pt x="5442788" y="207251"/>
                </a:lnTo>
                <a:lnTo>
                  <a:pt x="5445823" y="207251"/>
                </a:lnTo>
                <a:lnTo>
                  <a:pt x="5445823" y="3048"/>
                </a:lnTo>
                <a:close/>
              </a:path>
              <a:path extrusionOk="0" h="210820" w="5446395">
                <a:moveTo>
                  <a:pt x="5445823" y="0"/>
                </a:moveTo>
                <a:lnTo>
                  <a:pt x="5445823" y="0"/>
                </a:lnTo>
                <a:lnTo>
                  <a:pt x="0" y="0"/>
                </a:lnTo>
                <a:lnTo>
                  <a:pt x="0" y="3035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4"/>
          <p:cNvSpPr txBox="1"/>
          <p:nvPr/>
        </p:nvSpPr>
        <p:spPr>
          <a:xfrm>
            <a:off x="769924" y="6766813"/>
            <a:ext cx="5732780" cy="48831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29234" lvl="0" marL="309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 para pruebas automatizadas de aplicaciones web.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9234" lvl="0" marL="30924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Noto Sans Symbols"/>
              <a:buChar char="∙"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Integración con varias plataformas y lenguajes de programación.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078864" y="7851775"/>
            <a:ext cx="5401310" cy="3175"/>
          </a:xfrm>
          <a:custGeom>
            <a:rect b="b" l="l" r="r" t="t"/>
            <a:pathLst>
              <a:path extrusionOk="0" h="3175" w="5401310">
                <a:moveTo>
                  <a:pt x="5401310" y="0"/>
                </a:moveTo>
                <a:lnTo>
                  <a:pt x="0" y="0"/>
                </a:lnTo>
                <a:lnTo>
                  <a:pt x="0" y="3174"/>
                </a:lnTo>
                <a:lnTo>
                  <a:pt x="5401310" y="3174"/>
                </a:lnTo>
                <a:lnTo>
                  <a:pt x="540131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4"/>
          <p:cNvSpPr/>
          <p:nvPr/>
        </p:nvSpPr>
        <p:spPr>
          <a:xfrm>
            <a:off x="1057960" y="8344801"/>
            <a:ext cx="5446395" cy="1247140"/>
          </a:xfrm>
          <a:custGeom>
            <a:rect b="b" l="l" r="r" t="t"/>
            <a:pathLst>
              <a:path extrusionOk="0" h="1247140" w="5446395">
                <a:moveTo>
                  <a:pt x="3048" y="637095"/>
                </a:moveTo>
                <a:lnTo>
                  <a:pt x="0" y="637095"/>
                </a:lnTo>
                <a:lnTo>
                  <a:pt x="0" y="841616"/>
                </a:lnTo>
                <a:lnTo>
                  <a:pt x="0" y="1042733"/>
                </a:lnTo>
                <a:lnTo>
                  <a:pt x="0" y="1246949"/>
                </a:lnTo>
                <a:lnTo>
                  <a:pt x="3048" y="1246949"/>
                </a:lnTo>
                <a:lnTo>
                  <a:pt x="3048" y="1042784"/>
                </a:lnTo>
                <a:lnTo>
                  <a:pt x="3048" y="841616"/>
                </a:lnTo>
                <a:lnTo>
                  <a:pt x="3048" y="637095"/>
                </a:lnTo>
                <a:close/>
              </a:path>
              <a:path extrusionOk="0" h="1247140" w="5446395">
                <a:moveTo>
                  <a:pt x="5445823" y="637095"/>
                </a:moveTo>
                <a:lnTo>
                  <a:pt x="5442788" y="637095"/>
                </a:lnTo>
                <a:lnTo>
                  <a:pt x="5442788" y="841616"/>
                </a:lnTo>
                <a:lnTo>
                  <a:pt x="5442788" y="1042733"/>
                </a:lnTo>
                <a:lnTo>
                  <a:pt x="5442788" y="1246949"/>
                </a:lnTo>
                <a:lnTo>
                  <a:pt x="5445823" y="1246949"/>
                </a:lnTo>
                <a:lnTo>
                  <a:pt x="5445823" y="1042784"/>
                </a:lnTo>
                <a:lnTo>
                  <a:pt x="5445823" y="841616"/>
                </a:lnTo>
                <a:lnTo>
                  <a:pt x="5445823" y="637095"/>
                </a:lnTo>
                <a:close/>
              </a:path>
              <a:path extrusionOk="0" h="1247140" w="5446395">
                <a:moveTo>
                  <a:pt x="5445823" y="0"/>
                </a:moveTo>
                <a:lnTo>
                  <a:pt x="5442826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435851"/>
                </a:lnTo>
                <a:lnTo>
                  <a:pt x="0" y="637019"/>
                </a:lnTo>
                <a:lnTo>
                  <a:pt x="3048" y="637019"/>
                </a:lnTo>
                <a:lnTo>
                  <a:pt x="3048" y="435851"/>
                </a:lnTo>
                <a:lnTo>
                  <a:pt x="3048" y="3035"/>
                </a:lnTo>
                <a:lnTo>
                  <a:pt x="5442788" y="3035"/>
                </a:lnTo>
                <a:lnTo>
                  <a:pt x="5442788" y="435851"/>
                </a:lnTo>
                <a:lnTo>
                  <a:pt x="5442788" y="637019"/>
                </a:lnTo>
                <a:lnTo>
                  <a:pt x="5445823" y="637019"/>
                </a:lnTo>
                <a:lnTo>
                  <a:pt x="5445823" y="435851"/>
                </a:lnTo>
                <a:lnTo>
                  <a:pt x="5445823" y="3035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4"/>
          <p:cNvSpPr txBox="1"/>
          <p:nvPr/>
        </p:nvSpPr>
        <p:spPr>
          <a:xfrm>
            <a:off x="1066596" y="8350377"/>
            <a:ext cx="5377815" cy="144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Conclusión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5080" rtl="0" algn="l">
              <a:lnSpc>
                <a:spcPct val="1109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verificación y validación de sistemas son esenciales para asegurar la calidad y  conformidad de los productos de software y sistemas. Mediante una  planificación cuidadosa y la aplicación de métodos formales y automatizados,  los desarrolladores pueden identificar y corregir problemas de manera  temprana, mejorando así la confiabilidad y satisfacción del usuario final. Utilizar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057960" y="9591750"/>
            <a:ext cx="5446395" cy="201295"/>
          </a:xfrm>
          <a:custGeom>
            <a:rect b="b" l="l" r="r" t="t"/>
            <a:pathLst>
              <a:path extrusionOk="0" h="201295" w="5446395">
                <a:moveTo>
                  <a:pt x="3048" y="0"/>
                </a:moveTo>
                <a:lnTo>
                  <a:pt x="0" y="0"/>
                </a:lnTo>
                <a:lnTo>
                  <a:pt x="0" y="201168"/>
                </a:lnTo>
                <a:lnTo>
                  <a:pt x="3048" y="201168"/>
                </a:lnTo>
                <a:lnTo>
                  <a:pt x="3048" y="0"/>
                </a:lnTo>
                <a:close/>
              </a:path>
              <a:path extrusionOk="0" h="201295" w="5446395">
                <a:moveTo>
                  <a:pt x="5445823" y="0"/>
                </a:moveTo>
                <a:lnTo>
                  <a:pt x="5442788" y="0"/>
                </a:lnTo>
                <a:lnTo>
                  <a:pt x="5442788" y="201168"/>
                </a:lnTo>
                <a:lnTo>
                  <a:pt x="5445823" y="20116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1057960" y="899413"/>
            <a:ext cx="5446395" cy="204470"/>
          </a:xfrm>
          <a:custGeom>
            <a:rect b="b" l="l" r="r" t="t"/>
            <a:pathLst>
              <a:path extrusionOk="0" h="204469" w="5446395">
                <a:moveTo>
                  <a:pt x="3048" y="0"/>
                </a:moveTo>
                <a:lnTo>
                  <a:pt x="0" y="0"/>
                </a:lnTo>
                <a:lnTo>
                  <a:pt x="0" y="204216"/>
                </a:lnTo>
                <a:lnTo>
                  <a:pt x="3048" y="204216"/>
                </a:lnTo>
                <a:lnTo>
                  <a:pt x="3048" y="0"/>
                </a:lnTo>
                <a:close/>
              </a:path>
              <a:path extrusionOk="0" h="204469" w="5446395">
                <a:moveTo>
                  <a:pt x="5445823" y="0"/>
                </a:moveTo>
                <a:lnTo>
                  <a:pt x="5442788" y="0"/>
                </a:lnTo>
                <a:lnTo>
                  <a:pt x="5442788" y="204216"/>
                </a:lnTo>
                <a:lnTo>
                  <a:pt x="5445823" y="204216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5"/>
          <p:cNvSpPr txBox="1"/>
          <p:nvPr/>
        </p:nvSpPr>
        <p:spPr>
          <a:xfrm>
            <a:off x="1066596" y="877569"/>
            <a:ext cx="5194935" cy="434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como Qodana, SonarQube y Google Slides puede facilitar estos  procesos y ayudar a alcanzar los objetivos de V&amp;V de manera más eficiente.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57960" y="1103629"/>
            <a:ext cx="5446395" cy="204470"/>
          </a:xfrm>
          <a:custGeom>
            <a:rect b="b" l="l" r="r" t="t"/>
            <a:pathLst>
              <a:path extrusionOk="0" h="204469" w="5446395">
                <a:moveTo>
                  <a:pt x="5445823" y="0"/>
                </a:moveTo>
                <a:lnTo>
                  <a:pt x="5442788" y="0"/>
                </a:lnTo>
                <a:lnTo>
                  <a:pt x="5442788" y="201168"/>
                </a:lnTo>
                <a:lnTo>
                  <a:pt x="3048" y="201168"/>
                </a:lnTo>
                <a:lnTo>
                  <a:pt x="3048" y="0"/>
                </a:lnTo>
                <a:lnTo>
                  <a:pt x="0" y="0"/>
                </a:lnTo>
                <a:lnTo>
                  <a:pt x="0" y="201168"/>
                </a:lnTo>
                <a:lnTo>
                  <a:pt x="0" y="204216"/>
                </a:lnTo>
                <a:lnTo>
                  <a:pt x="3048" y="204216"/>
                </a:lnTo>
                <a:lnTo>
                  <a:pt x="5442788" y="204216"/>
                </a:lnTo>
                <a:lnTo>
                  <a:pt x="5445823" y="204216"/>
                </a:lnTo>
                <a:lnTo>
                  <a:pt x="5445823" y="201168"/>
                </a:lnTo>
                <a:lnTo>
                  <a:pt x="544582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5"/>
          <p:cNvSpPr txBox="1"/>
          <p:nvPr/>
        </p:nvSpPr>
        <p:spPr>
          <a:xfrm>
            <a:off x="1059484" y="1672462"/>
            <a:ext cx="5443220" cy="259079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para Pruebas Formales y Análisis Estático: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768400" y="2109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447050"/>
                <a:gridCol w="4993000"/>
              </a:tblGrid>
              <a:tr h="208775">
                <a:tc rowSpan="2"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ESLint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de análisis estático para JavaScript.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1875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Analizador estático para código Python que busca errores de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8800">
                <a:tc vMerge="1"/>
                <a:tc>
                  <a:txBody>
                    <a:bodyPr/>
                    <a:lstStyle/>
                    <a:p>
                      <a:pPr indent="0" lvl="0" marL="1270" marR="12065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Pylint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52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</a:tr>
              <a:tr h="14332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programación, estándares de codificación y errores de estilo.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172720" rtl="0" algn="l">
                        <a:lnSpc>
                          <a:spcPct val="1117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3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SonarQube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Plataforma de análisis estático que proporciona informes  detallados sobre la calidad del código, identificando bugs, vulnerabilidades de  seguridad y problemas de mantenibilidad.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31775" lvl="0" marL="312420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3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Cppcheck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de análisis estático para código C/C++ que detecta una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309245" marR="95885" rtl="0" algn="l">
                        <a:lnSpc>
                          <a:spcPct val="11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amplia gama de problemas, incluyendo errores de programación, redundancias  y mal uso de recursos.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1079296" y="2731896"/>
            <a:ext cx="805180" cy="210820"/>
          </a:xfrm>
          <a:custGeom>
            <a:rect b="b" l="l" r="r" t="t"/>
            <a:pathLst>
              <a:path extrusionOk="0" h="210819" w="805180">
                <a:moveTo>
                  <a:pt x="3035" y="207276"/>
                </a:moveTo>
                <a:lnTo>
                  <a:pt x="0" y="207276"/>
                </a:lnTo>
                <a:lnTo>
                  <a:pt x="0" y="210312"/>
                </a:lnTo>
                <a:lnTo>
                  <a:pt x="3035" y="210312"/>
                </a:lnTo>
                <a:lnTo>
                  <a:pt x="3035" y="207276"/>
                </a:lnTo>
                <a:close/>
              </a:path>
              <a:path extrusionOk="0" h="210819" w="805180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7264"/>
                </a:lnTo>
                <a:lnTo>
                  <a:pt x="3035" y="207264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10819" w="805180">
                <a:moveTo>
                  <a:pt x="801928" y="207276"/>
                </a:moveTo>
                <a:lnTo>
                  <a:pt x="3048" y="207276"/>
                </a:lnTo>
                <a:lnTo>
                  <a:pt x="3048" y="210312"/>
                </a:lnTo>
                <a:lnTo>
                  <a:pt x="801928" y="210312"/>
                </a:lnTo>
                <a:lnTo>
                  <a:pt x="801928" y="207276"/>
                </a:lnTo>
                <a:close/>
              </a:path>
              <a:path extrusionOk="0" h="210819" w="805180">
                <a:moveTo>
                  <a:pt x="801928" y="0"/>
                </a:moveTo>
                <a:lnTo>
                  <a:pt x="3048" y="0"/>
                </a:lnTo>
                <a:lnTo>
                  <a:pt x="3048" y="3048"/>
                </a:lnTo>
                <a:lnTo>
                  <a:pt x="801928" y="3048"/>
                </a:lnTo>
                <a:lnTo>
                  <a:pt x="801928" y="0"/>
                </a:lnTo>
                <a:close/>
              </a:path>
              <a:path extrusionOk="0" h="210819" w="805180">
                <a:moveTo>
                  <a:pt x="804989" y="207276"/>
                </a:moveTo>
                <a:lnTo>
                  <a:pt x="801954" y="207276"/>
                </a:lnTo>
                <a:lnTo>
                  <a:pt x="801954" y="210312"/>
                </a:lnTo>
                <a:lnTo>
                  <a:pt x="804989" y="210312"/>
                </a:lnTo>
                <a:lnTo>
                  <a:pt x="804989" y="207276"/>
                </a:lnTo>
                <a:close/>
              </a:path>
              <a:path extrusionOk="0" h="210819" w="805180">
                <a:moveTo>
                  <a:pt x="804989" y="0"/>
                </a:moveTo>
                <a:lnTo>
                  <a:pt x="801954" y="0"/>
                </a:lnTo>
                <a:lnTo>
                  <a:pt x="801954" y="3048"/>
                </a:lnTo>
                <a:lnTo>
                  <a:pt x="801954" y="207264"/>
                </a:lnTo>
                <a:lnTo>
                  <a:pt x="804989" y="207264"/>
                </a:lnTo>
                <a:lnTo>
                  <a:pt x="804989" y="3048"/>
                </a:lnTo>
                <a:lnTo>
                  <a:pt x="80498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5"/>
          <p:cNvSpPr/>
          <p:nvPr/>
        </p:nvSpPr>
        <p:spPr>
          <a:xfrm>
            <a:off x="1079296" y="3347604"/>
            <a:ext cx="695325" cy="207645"/>
          </a:xfrm>
          <a:custGeom>
            <a:rect b="b" l="l" r="r" t="t"/>
            <a:pathLst>
              <a:path extrusionOk="0" h="207645" w="695325">
                <a:moveTo>
                  <a:pt x="3035" y="204216"/>
                </a:moveTo>
                <a:lnTo>
                  <a:pt x="0" y="204216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204216"/>
                </a:lnTo>
                <a:close/>
              </a:path>
              <a:path extrusionOk="0" h="207645" w="69532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4203"/>
                </a:lnTo>
                <a:lnTo>
                  <a:pt x="3035" y="204203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07645" w="695325">
                <a:moveTo>
                  <a:pt x="692200" y="204216"/>
                </a:moveTo>
                <a:lnTo>
                  <a:pt x="3048" y="204216"/>
                </a:lnTo>
                <a:lnTo>
                  <a:pt x="3048" y="207251"/>
                </a:lnTo>
                <a:lnTo>
                  <a:pt x="692200" y="207251"/>
                </a:lnTo>
                <a:lnTo>
                  <a:pt x="692200" y="204216"/>
                </a:lnTo>
                <a:close/>
              </a:path>
              <a:path extrusionOk="0" h="207645" w="695325">
                <a:moveTo>
                  <a:pt x="692200" y="0"/>
                </a:moveTo>
                <a:lnTo>
                  <a:pt x="3048" y="0"/>
                </a:lnTo>
                <a:lnTo>
                  <a:pt x="3048" y="3035"/>
                </a:lnTo>
                <a:lnTo>
                  <a:pt x="692200" y="3035"/>
                </a:lnTo>
                <a:lnTo>
                  <a:pt x="692200" y="0"/>
                </a:lnTo>
                <a:close/>
              </a:path>
              <a:path extrusionOk="0" h="207645" w="695325">
                <a:moveTo>
                  <a:pt x="695261" y="204216"/>
                </a:moveTo>
                <a:lnTo>
                  <a:pt x="692226" y="204216"/>
                </a:lnTo>
                <a:lnTo>
                  <a:pt x="692226" y="207251"/>
                </a:lnTo>
                <a:lnTo>
                  <a:pt x="695261" y="207251"/>
                </a:lnTo>
                <a:lnTo>
                  <a:pt x="695261" y="204216"/>
                </a:lnTo>
                <a:close/>
              </a:path>
              <a:path extrusionOk="0" h="207645" w="695325">
                <a:moveTo>
                  <a:pt x="695261" y="0"/>
                </a:moveTo>
                <a:lnTo>
                  <a:pt x="692226" y="0"/>
                </a:lnTo>
                <a:lnTo>
                  <a:pt x="692226" y="3035"/>
                </a:lnTo>
                <a:lnTo>
                  <a:pt x="692226" y="204203"/>
                </a:lnTo>
                <a:lnTo>
                  <a:pt x="695261" y="204203"/>
                </a:lnTo>
                <a:lnTo>
                  <a:pt x="695261" y="3035"/>
                </a:lnTo>
                <a:lnTo>
                  <a:pt x="695261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5"/>
          <p:cNvSpPr txBox="1"/>
          <p:nvPr/>
        </p:nvSpPr>
        <p:spPr>
          <a:xfrm>
            <a:off x="1059484" y="4141977"/>
            <a:ext cx="5443220" cy="51244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" marR="234315" rtl="0" algn="l">
              <a:lnSpc>
                <a:spcPct val="13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para Especificación Formal y Verificación de  Modelos: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32" name="Google Shape;132;p5"/>
          <p:cNvGraphicFramePr/>
          <p:nvPr/>
        </p:nvGraphicFramePr>
        <p:xfrm>
          <a:off x="768400" y="4831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512450"/>
                <a:gridCol w="490917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Z/EVES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para la especificación formal y la verificación de sistemas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44195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basados en Z.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57785" rtl="0" algn="l">
                        <a:lnSpc>
                          <a:spcPct val="135833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SPIN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para el model checking de sistemas concurrentes escritos en  el lenguaje de modelado Promela.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31775" lvl="0" marL="312420" marR="0" rtl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TLA+ Toolbox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para especificación y verificación de sistemas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utilizando TLA+ (Temporal Logic of Actions).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594995" rtl="0" algn="l">
                        <a:lnSpc>
                          <a:spcPct val="13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4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Isabelle/HOL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de prueba asistida por computadora para el  desarrollo y verificación de sistemas formales.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33" name="Google Shape;133;p5"/>
          <p:cNvSpPr/>
          <p:nvPr/>
        </p:nvSpPr>
        <p:spPr>
          <a:xfrm>
            <a:off x="1079296" y="5250179"/>
            <a:ext cx="357505" cy="207645"/>
          </a:xfrm>
          <a:custGeom>
            <a:rect b="b" l="l" r="r" t="t"/>
            <a:pathLst>
              <a:path extrusionOk="0" h="207645" w="357505">
                <a:moveTo>
                  <a:pt x="3035" y="204228"/>
                </a:moveTo>
                <a:lnTo>
                  <a:pt x="0" y="204228"/>
                </a:lnTo>
                <a:lnTo>
                  <a:pt x="0" y="207264"/>
                </a:lnTo>
                <a:lnTo>
                  <a:pt x="3035" y="207264"/>
                </a:lnTo>
                <a:lnTo>
                  <a:pt x="3035" y="204228"/>
                </a:lnTo>
                <a:close/>
              </a:path>
              <a:path extrusionOk="0" h="207645" w="357505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4216"/>
                </a:lnTo>
                <a:lnTo>
                  <a:pt x="3035" y="204216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07645" w="357505">
                <a:moveTo>
                  <a:pt x="353872" y="204228"/>
                </a:moveTo>
                <a:lnTo>
                  <a:pt x="3048" y="204228"/>
                </a:lnTo>
                <a:lnTo>
                  <a:pt x="3048" y="207264"/>
                </a:lnTo>
                <a:lnTo>
                  <a:pt x="353872" y="207264"/>
                </a:lnTo>
                <a:lnTo>
                  <a:pt x="353872" y="204228"/>
                </a:lnTo>
                <a:close/>
              </a:path>
              <a:path extrusionOk="0" h="207645" w="357505">
                <a:moveTo>
                  <a:pt x="353872" y="0"/>
                </a:moveTo>
                <a:lnTo>
                  <a:pt x="3048" y="0"/>
                </a:lnTo>
                <a:lnTo>
                  <a:pt x="3048" y="3048"/>
                </a:lnTo>
                <a:lnTo>
                  <a:pt x="353872" y="3048"/>
                </a:lnTo>
                <a:lnTo>
                  <a:pt x="353872" y="0"/>
                </a:lnTo>
                <a:close/>
              </a:path>
              <a:path extrusionOk="0" h="207645" w="357505">
                <a:moveTo>
                  <a:pt x="356933" y="204228"/>
                </a:moveTo>
                <a:lnTo>
                  <a:pt x="353898" y="204228"/>
                </a:lnTo>
                <a:lnTo>
                  <a:pt x="353898" y="207264"/>
                </a:lnTo>
                <a:lnTo>
                  <a:pt x="356933" y="207264"/>
                </a:lnTo>
                <a:lnTo>
                  <a:pt x="356933" y="204228"/>
                </a:lnTo>
                <a:close/>
              </a:path>
              <a:path extrusionOk="0" h="207645" w="357505">
                <a:moveTo>
                  <a:pt x="356933" y="0"/>
                </a:moveTo>
                <a:lnTo>
                  <a:pt x="353898" y="0"/>
                </a:lnTo>
                <a:lnTo>
                  <a:pt x="353898" y="3048"/>
                </a:lnTo>
                <a:lnTo>
                  <a:pt x="353898" y="204216"/>
                </a:lnTo>
                <a:lnTo>
                  <a:pt x="356933" y="204216"/>
                </a:lnTo>
                <a:lnTo>
                  <a:pt x="356933" y="3048"/>
                </a:lnTo>
                <a:lnTo>
                  <a:pt x="356933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5"/>
          <p:cNvSpPr/>
          <p:nvPr/>
        </p:nvSpPr>
        <p:spPr>
          <a:xfrm>
            <a:off x="1079296" y="5661672"/>
            <a:ext cx="1024890" cy="207645"/>
          </a:xfrm>
          <a:custGeom>
            <a:rect b="b" l="l" r="r" t="t"/>
            <a:pathLst>
              <a:path extrusionOk="0" h="207645" w="1024889">
                <a:moveTo>
                  <a:pt x="3035" y="0"/>
                </a:moveTo>
                <a:lnTo>
                  <a:pt x="0" y="0"/>
                </a:lnTo>
                <a:lnTo>
                  <a:pt x="0" y="2997"/>
                </a:lnTo>
                <a:lnTo>
                  <a:pt x="0" y="204457"/>
                </a:lnTo>
                <a:lnTo>
                  <a:pt x="0" y="207505"/>
                </a:lnTo>
                <a:lnTo>
                  <a:pt x="3035" y="207505"/>
                </a:lnTo>
                <a:lnTo>
                  <a:pt x="3035" y="204457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07645" w="1024889">
                <a:moveTo>
                  <a:pt x="1024699" y="0"/>
                </a:moveTo>
                <a:lnTo>
                  <a:pt x="1021689" y="0"/>
                </a:lnTo>
                <a:lnTo>
                  <a:pt x="3048" y="0"/>
                </a:lnTo>
                <a:lnTo>
                  <a:pt x="3048" y="3035"/>
                </a:lnTo>
                <a:lnTo>
                  <a:pt x="1021664" y="3035"/>
                </a:lnTo>
                <a:lnTo>
                  <a:pt x="1021664" y="204457"/>
                </a:lnTo>
                <a:lnTo>
                  <a:pt x="3048" y="204457"/>
                </a:lnTo>
                <a:lnTo>
                  <a:pt x="3048" y="207505"/>
                </a:lnTo>
                <a:lnTo>
                  <a:pt x="1021664" y="207505"/>
                </a:lnTo>
                <a:lnTo>
                  <a:pt x="1024699" y="207505"/>
                </a:lnTo>
                <a:lnTo>
                  <a:pt x="1024699" y="204457"/>
                </a:lnTo>
                <a:lnTo>
                  <a:pt x="1024699" y="3035"/>
                </a:lnTo>
                <a:lnTo>
                  <a:pt x="102469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5"/>
          <p:cNvSpPr/>
          <p:nvPr/>
        </p:nvSpPr>
        <p:spPr>
          <a:xfrm>
            <a:off x="1079296" y="6073406"/>
            <a:ext cx="927735" cy="207645"/>
          </a:xfrm>
          <a:custGeom>
            <a:rect b="b" l="l" r="r" t="t"/>
            <a:pathLst>
              <a:path extrusionOk="0" h="207645" w="927735">
                <a:moveTo>
                  <a:pt x="3035" y="204216"/>
                </a:moveTo>
                <a:lnTo>
                  <a:pt x="0" y="204216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204216"/>
                </a:lnTo>
                <a:close/>
              </a:path>
              <a:path extrusionOk="0" h="207645" w="92773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4203"/>
                </a:lnTo>
                <a:lnTo>
                  <a:pt x="3035" y="204203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07645" w="927735">
                <a:moveTo>
                  <a:pt x="927176" y="204216"/>
                </a:moveTo>
                <a:lnTo>
                  <a:pt x="924153" y="204216"/>
                </a:lnTo>
                <a:lnTo>
                  <a:pt x="3048" y="204216"/>
                </a:lnTo>
                <a:lnTo>
                  <a:pt x="3048" y="207251"/>
                </a:lnTo>
                <a:lnTo>
                  <a:pt x="924128" y="207251"/>
                </a:lnTo>
                <a:lnTo>
                  <a:pt x="927176" y="207251"/>
                </a:lnTo>
                <a:lnTo>
                  <a:pt x="927176" y="204216"/>
                </a:lnTo>
                <a:close/>
              </a:path>
              <a:path extrusionOk="0" h="207645" w="927735">
                <a:moveTo>
                  <a:pt x="927176" y="0"/>
                </a:moveTo>
                <a:lnTo>
                  <a:pt x="924153" y="0"/>
                </a:lnTo>
                <a:lnTo>
                  <a:pt x="3048" y="0"/>
                </a:lnTo>
                <a:lnTo>
                  <a:pt x="3048" y="3035"/>
                </a:lnTo>
                <a:lnTo>
                  <a:pt x="924128" y="3035"/>
                </a:lnTo>
                <a:lnTo>
                  <a:pt x="924128" y="204203"/>
                </a:lnTo>
                <a:lnTo>
                  <a:pt x="927176" y="204203"/>
                </a:lnTo>
                <a:lnTo>
                  <a:pt x="927176" y="3035"/>
                </a:lnTo>
                <a:lnTo>
                  <a:pt x="927176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5"/>
          <p:cNvSpPr txBox="1"/>
          <p:nvPr/>
        </p:nvSpPr>
        <p:spPr>
          <a:xfrm>
            <a:off x="1059484" y="6666229"/>
            <a:ext cx="5443220" cy="51244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" marR="699770" rtl="0" algn="l">
              <a:lnSpc>
                <a:spcPct val="13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para Pruebas Automatizadas y Análisis  Dinámico: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079296" y="7981771"/>
            <a:ext cx="664845" cy="207645"/>
          </a:xfrm>
          <a:custGeom>
            <a:rect b="b" l="l" r="r" t="t"/>
            <a:pathLst>
              <a:path extrusionOk="0" h="207645" w="664844">
                <a:moveTo>
                  <a:pt x="3035" y="0"/>
                </a:moveTo>
                <a:lnTo>
                  <a:pt x="0" y="0"/>
                </a:lnTo>
                <a:lnTo>
                  <a:pt x="0" y="3352"/>
                </a:lnTo>
                <a:lnTo>
                  <a:pt x="0" y="204520"/>
                </a:lnTo>
                <a:lnTo>
                  <a:pt x="0" y="207568"/>
                </a:lnTo>
                <a:lnTo>
                  <a:pt x="3035" y="207568"/>
                </a:lnTo>
                <a:lnTo>
                  <a:pt x="3035" y="204520"/>
                </a:lnTo>
                <a:lnTo>
                  <a:pt x="3035" y="3352"/>
                </a:lnTo>
                <a:lnTo>
                  <a:pt x="3035" y="0"/>
                </a:lnTo>
                <a:close/>
              </a:path>
              <a:path extrusionOk="0" h="207645" w="664844">
                <a:moveTo>
                  <a:pt x="661720" y="204520"/>
                </a:moveTo>
                <a:lnTo>
                  <a:pt x="3048" y="204520"/>
                </a:lnTo>
                <a:lnTo>
                  <a:pt x="3048" y="207568"/>
                </a:lnTo>
                <a:lnTo>
                  <a:pt x="661720" y="207568"/>
                </a:lnTo>
                <a:lnTo>
                  <a:pt x="661720" y="204520"/>
                </a:lnTo>
                <a:close/>
              </a:path>
              <a:path extrusionOk="0" h="207645" w="664844">
                <a:moveTo>
                  <a:pt x="661720" y="0"/>
                </a:moveTo>
                <a:lnTo>
                  <a:pt x="3048" y="0"/>
                </a:lnTo>
                <a:lnTo>
                  <a:pt x="3048" y="3352"/>
                </a:lnTo>
                <a:lnTo>
                  <a:pt x="661720" y="3352"/>
                </a:lnTo>
                <a:lnTo>
                  <a:pt x="661720" y="0"/>
                </a:lnTo>
                <a:close/>
              </a:path>
              <a:path extrusionOk="0" h="207645" w="664844">
                <a:moveTo>
                  <a:pt x="664794" y="0"/>
                </a:moveTo>
                <a:lnTo>
                  <a:pt x="661746" y="0"/>
                </a:lnTo>
                <a:lnTo>
                  <a:pt x="661746" y="3352"/>
                </a:lnTo>
                <a:lnTo>
                  <a:pt x="661746" y="204520"/>
                </a:lnTo>
                <a:lnTo>
                  <a:pt x="661746" y="207568"/>
                </a:lnTo>
                <a:lnTo>
                  <a:pt x="664794" y="207568"/>
                </a:lnTo>
                <a:lnTo>
                  <a:pt x="664794" y="204520"/>
                </a:lnTo>
                <a:lnTo>
                  <a:pt x="664794" y="3352"/>
                </a:lnTo>
                <a:lnTo>
                  <a:pt x="664794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38" name="Google Shape;138;p5"/>
          <p:cNvGraphicFramePr/>
          <p:nvPr/>
        </p:nvGraphicFramePr>
        <p:xfrm>
          <a:off x="1079296" y="8393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72100"/>
                <a:gridCol w="259075"/>
                <a:gridCol w="100325"/>
              </a:tblGrid>
              <a:tr h="204225"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Postman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JUnit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Mar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275">
                <a:tc gridSpan="3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Cucumber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9" name="Google Shape;139;p5"/>
          <p:cNvGraphicFramePr/>
          <p:nvPr/>
        </p:nvGraphicFramePr>
        <p:xfrm>
          <a:off x="768400" y="7355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372750"/>
                <a:gridCol w="73650"/>
                <a:gridCol w="4976500"/>
              </a:tblGrid>
              <a:tr h="211825">
                <a:tc rowSpan="2"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JUnit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Marco de pruebas unitarias para Java.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5750">
                <a:tc vMerge="1"/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Pytest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Marco de pruebas para Python que facilita la escritura y ejecución de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52600">
                <a:tc gridSpan="4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pruebas unitarias, de integración y funcionales.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731520" rtl="0" algn="l">
                        <a:lnSpc>
                          <a:spcPct val="135833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3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Selenium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para pruebas de software automatizadas para  aplicaciones web.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863600" lvl="0" marL="943610" marR="0" rtl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3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Plataforma para el desarrollo y prueba de APIs.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948689" lvl="0" marL="1028700" marR="0" rtl="0" algn="l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3"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 de pruebas unitarias para Java.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485140" rtl="0" algn="l">
                        <a:lnSpc>
                          <a:spcPct val="1118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Quattrocento Sans"/>
                        <a:buAutoNum type="arabicPeriod" startAt="3"/>
                      </a:pPr>
                      <a:r>
                        <a:rPr lang="en-US" sz="1800" u="none" cap="none" strike="noStrike"/>
                        <a:t>	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para escribir pruebas funcionales en un lenguaje  Gherkin, que luego pueden ser ejecutadas por diversas herramientas de  automatización.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1059484" y="900937"/>
            <a:ext cx="5443220" cy="51244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" marR="581660" rtl="0" algn="l">
              <a:lnSpc>
                <a:spcPct val="13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para Análisis de Seguridad y Pruebas de  Penetración: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45" name="Google Shape;145;p6"/>
          <p:cNvGraphicFramePr/>
          <p:nvPr/>
        </p:nvGraphicFramePr>
        <p:xfrm>
          <a:off x="768400" y="1590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2280925"/>
                <a:gridCol w="314070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OWASP ZAP (Zed Attack Proxy)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Herramienta de seguridad web que se utiliza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260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para encontrar vulnerabilidades en aplicaciones web.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31775" lvl="0" marL="31242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Nmap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Escáner de red que se utiliza para descubrir hosts y servicios en una red.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600075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Burp Suite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Plataforma integrada para realizar pruebas de seguridad en  aplicaciones web.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46" name="Google Shape;146;p6"/>
          <p:cNvSpPr/>
          <p:nvPr/>
        </p:nvSpPr>
        <p:spPr>
          <a:xfrm>
            <a:off x="1079296" y="2006218"/>
            <a:ext cx="753745" cy="417830"/>
          </a:xfrm>
          <a:custGeom>
            <a:rect b="b" l="l" r="r" t="t"/>
            <a:pathLst>
              <a:path extrusionOk="0" h="417830" w="753744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7264"/>
                </a:lnTo>
                <a:lnTo>
                  <a:pt x="0" y="210312"/>
                </a:lnTo>
                <a:lnTo>
                  <a:pt x="0" y="213360"/>
                </a:lnTo>
                <a:lnTo>
                  <a:pt x="0" y="414528"/>
                </a:lnTo>
                <a:lnTo>
                  <a:pt x="0" y="417576"/>
                </a:lnTo>
                <a:lnTo>
                  <a:pt x="3035" y="417576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417830" w="753744">
                <a:moveTo>
                  <a:pt x="442264" y="0"/>
                </a:moveTo>
                <a:lnTo>
                  <a:pt x="3048" y="0"/>
                </a:lnTo>
                <a:lnTo>
                  <a:pt x="3048" y="3048"/>
                </a:lnTo>
                <a:lnTo>
                  <a:pt x="442264" y="3048"/>
                </a:lnTo>
                <a:lnTo>
                  <a:pt x="442264" y="0"/>
                </a:lnTo>
                <a:close/>
              </a:path>
              <a:path extrusionOk="0" h="417830" w="753744">
                <a:moveTo>
                  <a:pt x="750112" y="414528"/>
                </a:moveTo>
                <a:lnTo>
                  <a:pt x="3048" y="414528"/>
                </a:lnTo>
                <a:lnTo>
                  <a:pt x="3048" y="417576"/>
                </a:lnTo>
                <a:lnTo>
                  <a:pt x="750112" y="417576"/>
                </a:lnTo>
                <a:lnTo>
                  <a:pt x="750112" y="414528"/>
                </a:lnTo>
                <a:close/>
              </a:path>
              <a:path extrusionOk="0" h="417830" w="753744">
                <a:moveTo>
                  <a:pt x="750112" y="210312"/>
                </a:moveTo>
                <a:lnTo>
                  <a:pt x="445338" y="210312"/>
                </a:lnTo>
                <a:lnTo>
                  <a:pt x="445338" y="207264"/>
                </a:lnTo>
                <a:lnTo>
                  <a:pt x="445338" y="3048"/>
                </a:lnTo>
                <a:lnTo>
                  <a:pt x="445338" y="0"/>
                </a:lnTo>
                <a:lnTo>
                  <a:pt x="442290" y="0"/>
                </a:lnTo>
                <a:lnTo>
                  <a:pt x="442290" y="3048"/>
                </a:lnTo>
                <a:lnTo>
                  <a:pt x="442290" y="207264"/>
                </a:lnTo>
                <a:lnTo>
                  <a:pt x="442290" y="210312"/>
                </a:lnTo>
                <a:lnTo>
                  <a:pt x="442264" y="207264"/>
                </a:lnTo>
                <a:lnTo>
                  <a:pt x="3048" y="207264"/>
                </a:lnTo>
                <a:lnTo>
                  <a:pt x="3048" y="210312"/>
                </a:lnTo>
                <a:lnTo>
                  <a:pt x="3048" y="213360"/>
                </a:lnTo>
                <a:lnTo>
                  <a:pt x="750112" y="213360"/>
                </a:lnTo>
                <a:lnTo>
                  <a:pt x="750112" y="210312"/>
                </a:lnTo>
                <a:close/>
              </a:path>
              <a:path extrusionOk="0" h="417830" w="753744">
                <a:moveTo>
                  <a:pt x="753173" y="210312"/>
                </a:moveTo>
                <a:lnTo>
                  <a:pt x="750138" y="210312"/>
                </a:lnTo>
                <a:lnTo>
                  <a:pt x="750138" y="213360"/>
                </a:lnTo>
                <a:lnTo>
                  <a:pt x="750138" y="414528"/>
                </a:lnTo>
                <a:lnTo>
                  <a:pt x="750138" y="417576"/>
                </a:lnTo>
                <a:lnTo>
                  <a:pt x="753173" y="417576"/>
                </a:lnTo>
                <a:lnTo>
                  <a:pt x="753173" y="414528"/>
                </a:lnTo>
                <a:lnTo>
                  <a:pt x="753173" y="213360"/>
                </a:lnTo>
                <a:lnTo>
                  <a:pt x="753173" y="21031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6"/>
          <p:cNvSpPr txBox="1"/>
          <p:nvPr/>
        </p:nvSpPr>
        <p:spPr>
          <a:xfrm>
            <a:off x="1059484" y="2809620"/>
            <a:ext cx="5443220" cy="259079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para Análisis de Datos y Monitoreo: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768400" y="324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570875"/>
                <a:gridCol w="295900"/>
                <a:gridCol w="4555500"/>
              </a:tblGrid>
              <a:tr h="208800">
                <a:tc rowSpan="2"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2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Prometheus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Sistema de monitoreo y alerta de series temporales y de eventos.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8800">
                <a:tc vMerge="1"/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Grafana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52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Plataforma para la visualización y análisis de datos de series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52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616075">
                <a:tc gridSpan="4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temporales.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52069" rtl="0" algn="l">
                        <a:lnSpc>
                          <a:spcPct val="113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 </a:t>
                      </a: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ELK Stack (Elasticsearch, Logstash, Kibana)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Conjunto de herramientas para la  búsqueda, análisis y visualización de datos de registros.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49" name="Google Shape;149;p6"/>
          <p:cNvSpPr/>
          <p:nvPr/>
        </p:nvSpPr>
        <p:spPr>
          <a:xfrm>
            <a:off x="1079296" y="3869194"/>
            <a:ext cx="3043555" cy="210820"/>
          </a:xfrm>
          <a:custGeom>
            <a:rect b="b" l="l" r="r" t="t"/>
            <a:pathLst>
              <a:path extrusionOk="0" h="210820" w="3043554">
                <a:moveTo>
                  <a:pt x="3035" y="207264"/>
                </a:moveTo>
                <a:lnTo>
                  <a:pt x="0" y="207264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64"/>
                </a:lnTo>
                <a:close/>
              </a:path>
              <a:path extrusionOk="0" h="210820" w="3043554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3043554">
                <a:moveTo>
                  <a:pt x="3043110" y="207264"/>
                </a:moveTo>
                <a:lnTo>
                  <a:pt x="3040126" y="207264"/>
                </a:lnTo>
                <a:lnTo>
                  <a:pt x="3048" y="207264"/>
                </a:lnTo>
                <a:lnTo>
                  <a:pt x="3048" y="210299"/>
                </a:lnTo>
                <a:lnTo>
                  <a:pt x="3040075" y="210299"/>
                </a:lnTo>
                <a:lnTo>
                  <a:pt x="3043110" y="210299"/>
                </a:lnTo>
                <a:lnTo>
                  <a:pt x="3043110" y="207264"/>
                </a:lnTo>
                <a:close/>
              </a:path>
              <a:path extrusionOk="0" h="210820" w="3043554">
                <a:moveTo>
                  <a:pt x="3043110" y="0"/>
                </a:moveTo>
                <a:lnTo>
                  <a:pt x="3040126" y="0"/>
                </a:lnTo>
                <a:lnTo>
                  <a:pt x="3048" y="0"/>
                </a:lnTo>
                <a:lnTo>
                  <a:pt x="3048" y="3035"/>
                </a:lnTo>
                <a:lnTo>
                  <a:pt x="3040075" y="3035"/>
                </a:lnTo>
                <a:lnTo>
                  <a:pt x="3040075" y="207251"/>
                </a:lnTo>
                <a:lnTo>
                  <a:pt x="3043110" y="207251"/>
                </a:lnTo>
                <a:lnTo>
                  <a:pt x="3043110" y="3035"/>
                </a:lnTo>
                <a:lnTo>
                  <a:pt x="3043110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6"/>
          <p:cNvSpPr txBox="1"/>
          <p:nvPr/>
        </p:nvSpPr>
        <p:spPr>
          <a:xfrm>
            <a:off x="1059484" y="4477257"/>
            <a:ext cx="5443220" cy="1018540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Estas son solo algunas de las muchas herramientas disponibles para la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9685" marR="68580" rtl="0" algn="l">
              <a:lnSpc>
                <a:spcPct val="1111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validación y verificación de sistemas. La elección de las herramientas adecuadas  dependerá de los requisitos específicos del proyecto, el lenguaje de  programación utilizado y los aspectos del sistema que necesitan ser validados o  verificados.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59484" y="5782055"/>
            <a:ext cx="5443220" cy="146367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9685" marR="177800" rtl="0" algn="l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Qodana es una herramienta de análisis estático de código desarrollada por  JetBrains, la misma compañía que está detrás de IntelliJ IDEA, PyCharm y otras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9685" marR="113029" rtl="0" algn="l">
              <a:lnSpc>
                <a:spcPct val="131666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herramientas populares para desarrolladores. Aunque Qodana no es la única  herramienta en el mercado, ofrece una serie de características distintivas que la  hacen valiosa para la validación y verificación de sistemas: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Características Principales de Qodana: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768400" y="7434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2110750"/>
                <a:gridCol w="331152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Análisis Completo del Código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examina el código en busca de una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15300">
                <a:tc gridSpan="3">
                  <a:txBody>
                    <a:bodyPr/>
                    <a:lstStyle/>
                    <a:p>
                      <a:pPr indent="0" lvl="0" marL="309245" marR="71755" rtl="0" algn="l">
                        <a:lnSpc>
                          <a:spcPct val="13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amplia gama de problemas, incluyendo errores de programación, problemas de  estilo, vulnerabilidades de seguridad y malas prácticas.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309245" marR="77470" rtl="0" algn="l">
                        <a:lnSpc>
                          <a:spcPct val="11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Integración Profunda con IDEs de JetBrains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se integra directamente  en IntelliJ IDEA y otros entornos de desarrollo de JetBrains, lo que facilita la  ejecución de análisis de código directamente desde el IDE.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300"/>
                        <a:buFont typeface="Quattrocento Sans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309245" marR="78740" rtl="0" algn="l">
                        <a:lnSpc>
                          <a:spcPct val="11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2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Análisis Continuo y Automático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puede ejecutarse de forma  automática como parte del proceso de compilación o integración continua (CI),  lo que permite detectar problemas de forma temprana en el ciclo de desarrollo.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275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53" name="Google Shape;153;p6"/>
          <p:cNvSpPr/>
          <p:nvPr/>
        </p:nvSpPr>
        <p:spPr>
          <a:xfrm>
            <a:off x="1079296" y="8244204"/>
            <a:ext cx="3101340" cy="210820"/>
          </a:xfrm>
          <a:custGeom>
            <a:rect b="b" l="l" r="r" t="t"/>
            <a:pathLst>
              <a:path extrusionOk="0" h="210820" w="3101340">
                <a:moveTo>
                  <a:pt x="3035" y="3060"/>
                </a:moveTo>
                <a:lnTo>
                  <a:pt x="0" y="3060"/>
                </a:lnTo>
                <a:lnTo>
                  <a:pt x="0" y="207264"/>
                </a:lnTo>
                <a:lnTo>
                  <a:pt x="0" y="210312"/>
                </a:lnTo>
                <a:lnTo>
                  <a:pt x="3035" y="210312"/>
                </a:lnTo>
                <a:lnTo>
                  <a:pt x="3035" y="207264"/>
                </a:lnTo>
                <a:lnTo>
                  <a:pt x="3035" y="3060"/>
                </a:lnTo>
                <a:close/>
              </a:path>
              <a:path extrusionOk="0" h="210820" w="3101340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10820" w="3101340">
                <a:moveTo>
                  <a:pt x="3101022" y="3060"/>
                </a:moveTo>
                <a:lnTo>
                  <a:pt x="3097987" y="3060"/>
                </a:lnTo>
                <a:lnTo>
                  <a:pt x="3097987" y="207264"/>
                </a:lnTo>
                <a:lnTo>
                  <a:pt x="3048" y="207264"/>
                </a:lnTo>
                <a:lnTo>
                  <a:pt x="3048" y="210312"/>
                </a:lnTo>
                <a:lnTo>
                  <a:pt x="3097987" y="210312"/>
                </a:lnTo>
                <a:lnTo>
                  <a:pt x="3101022" y="210312"/>
                </a:lnTo>
                <a:lnTo>
                  <a:pt x="3101022" y="207264"/>
                </a:lnTo>
                <a:lnTo>
                  <a:pt x="3101022" y="3060"/>
                </a:lnTo>
                <a:close/>
              </a:path>
              <a:path extrusionOk="0" h="210820" w="3101340">
                <a:moveTo>
                  <a:pt x="3101022" y="0"/>
                </a:moveTo>
                <a:lnTo>
                  <a:pt x="3098038" y="0"/>
                </a:lnTo>
                <a:lnTo>
                  <a:pt x="3048" y="0"/>
                </a:lnTo>
                <a:lnTo>
                  <a:pt x="3048" y="3048"/>
                </a:lnTo>
                <a:lnTo>
                  <a:pt x="3097987" y="3048"/>
                </a:lnTo>
                <a:lnTo>
                  <a:pt x="3101022" y="3048"/>
                </a:lnTo>
                <a:lnTo>
                  <a:pt x="3101022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6"/>
          <p:cNvSpPr/>
          <p:nvPr/>
        </p:nvSpPr>
        <p:spPr>
          <a:xfrm>
            <a:off x="1079296" y="9048889"/>
            <a:ext cx="2263140" cy="210820"/>
          </a:xfrm>
          <a:custGeom>
            <a:rect b="b" l="l" r="r" t="t"/>
            <a:pathLst>
              <a:path extrusionOk="0" h="210820" w="2263140">
                <a:moveTo>
                  <a:pt x="3035" y="207645"/>
                </a:moveTo>
                <a:lnTo>
                  <a:pt x="0" y="207645"/>
                </a:lnTo>
                <a:lnTo>
                  <a:pt x="0" y="210680"/>
                </a:lnTo>
                <a:lnTo>
                  <a:pt x="3035" y="210680"/>
                </a:lnTo>
                <a:lnTo>
                  <a:pt x="3035" y="207645"/>
                </a:lnTo>
                <a:close/>
              </a:path>
              <a:path extrusionOk="0" h="210820" w="2263140">
                <a:moveTo>
                  <a:pt x="3035" y="3124"/>
                </a:moveTo>
                <a:lnTo>
                  <a:pt x="0" y="3124"/>
                </a:lnTo>
                <a:lnTo>
                  <a:pt x="0" y="207632"/>
                </a:lnTo>
                <a:lnTo>
                  <a:pt x="3035" y="207632"/>
                </a:lnTo>
                <a:lnTo>
                  <a:pt x="3035" y="3124"/>
                </a:lnTo>
                <a:close/>
              </a:path>
              <a:path extrusionOk="0" h="210820" w="2263140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10820" w="2263140">
                <a:moveTo>
                  <a:pt x="2259457" y="207645"/>
                </a:moveTo>
                <a:lnTo>
                  <a:pt x="3048" y="207645"/>
                </a:lnTo>
                <a:lnTo>
                  <a:pt x="3048" y="210680"/>
                </a:lnTo>
                <a:lnTo>
                  <a:pt x="2259457" y="210680"/>
                </a:lnTo>
                <a:lnTo>
                  <a:pt x="2259457" y="207645"/>
                </a:lnTo>
                <a:close/>
              </a:path>
              <a:path extrusionOk="0" h="210820" w="2263140">
                <a:moveTo>
                  <a:pt x="2259457" y="0"/>
                </a:moveTo>
                <a:lnTo>
                  <a:pt x="3048" y="0"/>
                </a:lnTo>
                <a:lnTo>
                  <a:pt x="3048" y="3048"/>
                </a:lnTo>
                <a:lnTo>
                  <a:pt x="2259457" y="3048"/>
                </a:lnTo>
                <a:lnTo>
                  <a:pt x="2259457" y="0"/>
                </a:lnTo>
                <a:close/>
              </a:path>
              <a:path extrusionOk="0" h="210820" w="2263140">
                <a:moveTo>
                  <a:pt x="2262581" y="207645"/>
                </a:moveTo>
                <a:lnTo>
                  <a:pt x="2259533" y="207645"/>
                </a:lnTo>
                <a:lnTo>
                  <a:pt x="2259533" y="210680"/>
                </a:lnTo>
                <a:lnTo>
                  <a:pt x="2262581" y="210680"/>
                </a:lnTo>
                <a:lnTo>
                  <a:pt x="2262581" y="207645"/>
                </a:lnTo>
                <a:close/>
              </a:path>
              <a:path extrusionOk="0" h="210820" w="2263140">
                <a:moveTo>
                  <a:pt x="2262581" y="3124"/>
                </a:moveTo>
                <a:lnTo>
                  <a:pt x="2259533" y="3124"/>
                </a:lnTo>
                <a:lnTo>
                  <a:pt x="2259533" y="207632"/>
                </a:lnTo>
                <a:lnTo>
                  <a:pt x="2262581" y="207632"/>
                </a:lnTo>
                <a:lnTo>
                  <a:pt x="2262581" y="3124"/>
                </a:lnTo>
                <a:close/>
              </a:path>
              <a:path extrusionOk="0" h="210820" w="2263140">
                <a:moveTo>
                  <a:pt x="2262581" y="0"/>
                </a:moveTo>
                <a:lnTo>
                  <a:pt x="2259533" y="0"/>
                </a:lnTo>
                <a:lnTo>
                  <a:pt x="2259533" y="3048"/>
                </a:lnTo>
                <a:lnTo>
                  <a:pt x="2262581" y="3048"/>
                </a:lnTo>
                <a:lnTo>
                  <a:pt x="2262581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7"/>
          <p:cNvGraphicFramePr/>
          <p:nvPr/>
        </p:nvGraphicFramePr>
        <p:xfrm>
          <a:off x="768400" y="897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3086100"/>
                <a:gridCol w="2336175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Informes Detallados y Acciones Correctivas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genera informes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184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detallados que muestran los problemas encontrados, clasificados por severidad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309245" marR="48895" rtl="0" algn="l">
                        <a:lnSpc>
                          <a:spcPct val="1102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 tipo. También proporciona sugerencias y acciones correctivas para resolver los  problemas identificados.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309245" marR="171450" rtl="0" algn="l">
                        <a:lnSpc>
                          <a:spcPct val="11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5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Soporte Multilenguaje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ofrece soporte para una amplia variedad de  lenguajes de programación, incluyendo Java, Kotlin, JavaScript, Python, Ruby y  otros.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300"/>
                        <a:buFont typeface="Quattrocento Sans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309245" marR="420369" rtl="0" algn="l">
                        <a:lnSpc>
                          <a:spcPct val="11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Quattrocento Sans"/>
                        <a:buAutoNum type="arabicPeriod" startAt="5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Configuración Personalizable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permite personalizar las reglas de  inspección y ajustar la configuración según las necesidades del proyecto.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60" name="Google Shape;160;p7"/>
          <p:cNvSpPr/>
          <p:nvPr/>
        </p:nvSpPr>
        <p:spPr>
          <a:xfrm>
            <a:off x="1079296" y="1911730"/>
            <a:ext cx="1610360" cy="207645"/>
          </a:xfrm>
          <a:custGeom>
            <a:rect b="b" l="l" r="r" t="t"/>
            <a:pathLst>
              <a:path extrusionOk="0" h="207644" w="1610360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4216"/>
                </a:lnTo>
                <a:lnTo>
                  <a:pt x="0" y="207264"/>
                </a:lnTo>
                <a:lnTo>
                  <a:pt x="3035" y="207264"/>
                </a:lnTo>
                <a:lnTo>
                  <a:pt x="3035" y="204216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07644" w="1610360">
                <a:moveTo>
                  <a:pt x="1609915" y="0"/>
                </a:moveTo>
                <a:lnTo>
                  <a:pt x="1606931" y="0"/>
                </a:lnTo>
                <a:lnTo>
                  <a:pt x="3048" y="0"/>
                </a:lnTo>
                <a:lnTo>
                  <a:pt x="3048" y="3048"/>
                </a:lnTo>
                <a:lnTo>
                  <a:pt x="1606880" y="3048"/>
                </a:lnTo>
                <a:lnTo>
                  <a:pt x="1606880" y="204216"/>
                </a:lnTo>
                <a:lnTo>
                  <a:pt x="3048" y="204216"/>
                </a:lnTo>
                <a:lnTo>
                  <a:pt x="3048" y="207264"/>
                </a:lnTo>
                <a:lnTo>
                  <a:pt x="1606880" y="207264"/>
                </a:lnTo>
                <a:lnTo>
                  <a:pt x="1609915" y="207264"/>
                </a:lnTo>
                <a:lnTo>
                  <a:pt x="1609915" y="204216"/>
                </a:lnTo>
                <a:lnTo>
                  <a:pt x="1609915" y="3048"/>
                </a:lnTo>
                <a:lnTo>
                  <a:pt x="1609915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7"/>
          <p:cNvSpPr/>
          <p:nvPr/>
        </p:nvSpPr>
        <p:spPr>
          <a:xfrm>
            <a:off x="1079296" y="2716656"/>
            <a:ext cx="2095500" cy="210820"/>
          </a:xfrm>
          <a:custGeom>
            <a:rect b="b" l="l" r="r" t="t"/>
            <a:pathLst>
              <a:path extrusionOk="0" h="210819" w="2095500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207264"/>
                </a:lnTo>
                <a:lnTo>
                  <a:pt x="0" y="210312"/>
                </a:lnTo>
                <a:lnTo>
                  <a:pt x="3035" y="210312"/>
                </a:lnTo>
                <a:lnTo>
                  <a:pt x="3035" y="207264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extrusionOk="0" h="210819" w="2095500">
                <a:moveTo>
                  <a:pt x="2091817" y="207264"/>
                </a:moveTo>
                <a:lnTo>
                  <a:pt x="3048" y="207264"/>
                </a:lnTo>
                <a:lnTo>
                  <a:pt x="3048" y="210312"/>
                </a:lnTo>
                <a:lnTo>
                  <a:pt x="2091817" y="210312"/>
                </a:lnTo>
                <a:lnTo>
                  <a:pt x="2091817" y="207264"/>
                </a:lnTo>
                <a:close/>
              </a:path>
              <a:path extrusionOk="0" h="210819" w="2095500">
                <a:moveTo>
                  <a:pt x="2091817" y="0"/>
                </a:moveTo>
                <a:lnTo>
                  <a:pt x="3048" y="0"/>
                </a:lnTo>
                <a:lnTo>
                  <a:pt x="3048" y="3048"/>
                </a:lnTo>
                <a:lnTo>
                  <a:pt x="2091817" y="3048"/>
                </a:lnTo>
                <a:lnTo>
                  <a:pt x="2091817" y="0"/>
                </a:lnTo>
                <a:close/>
              </a:path>
              <a:path extrusionOk="0" h="210819" w="2095500">
                <a:moveTo>
                  <a:pt x="2094941" y="0"/>
                </a:moveTo>
                <a:lnTo>
                  <a:pt x="2091893" y="0"/>
                </a:lnTo>
                <a:lnTo>
                  <a:pt x="2091893" y="3048"/>
                </a:lnTo>
                <a:lnTo>
                  <a:pt x="2091893" y="207264"/>
                </a:lnTo>
                <a:lnTo>
                  <a:pt x="2091893" y="210312"/>
                </a:lnTo>
                <a:lnTo>
                  <a:pt x="2094941" y="210312"/>
                </a:lnTo>
                <a:lnTo>
                  <a:pt x="2094941" y="207264"/>
                </a:lnTo>
                <a:lnTo>
                  <a:pt x="2094941" y="3048"/>
                </a:lnTo>
                <a:lnTo>
                  <a:pt x="2094941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7"/>
          <p:cNvSpPr txBox="1"/>
          <p:nvPr/>
        </p:nvSpPr>
        <p:spPr>
          <a:xfrm>
            <a:off x="1059484" y="3324732"/>
            <a:ext cx="5443220" cy="509905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" marR="79375" rtl="0" algn="l">
              <a:lnSpc>
                <a:spcPct val="13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Usos Comunes de Qodana en la Validación y Verificación de  Sistemas: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768400" y="4010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{38BBA899-9386-4E55-AAAA-A1D9BA6F5383}</a:tableStyleId>
              </a:tblPr>
              <a:tblGrid>
                <a:gridCol w="311150"/>
                <a:gridCol w="3018800"/>
                <a:gridCol w="2402850"/>
              </a:tblGrid>
              <a:tr h="210300">
                <a:tc>
                  <a:txBody>
                    <a:bodyPr/>
                    <a:lstStyle/>
                    <a:p>
                      <a:pPr indent="0" lvl="0" marL="80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19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Identificación de Errores de Programación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puede ayudar a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47600">
                <a:tc gridSpan="3">
                  <a:txBody>
                    <a:bodyPr/>
                    <a:lstStyle/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encontrar errores de programación antes de que se manifiesten como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309245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problemas en tiempo de ejecución.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656590" rtl="0" algn="l">
                        <a:lnSpc>
                          <a:spcPct val="135833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Mejora de la Calidad del Código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puede identificar y corregir  problemas de estilo y prácticas de programación no óptimas.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464184" rtl="0" algn="l">
                        <a:lnSpc>
                          <a:spcPct val="134166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Detección de Vulnerabilidades de Seguridad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puede identificar  vulnerabilidades de seguridad conocidas y sugerir medidas correctivas.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228600" lvl="0" marL="309245" marR="265430" rtl="0" algn="l">
                        <a:lnSpc>
                          <a:spcPct val="134166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b="1"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Mantenimiento de la Consistencia del Código</a:t>
                      </a: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Qodana puede ayudar a  mantener la consistencia del código entre diferentes partes de un proyecto y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309245" marR="0" rtl="0" algn="l">
                        <a:lnSpc>
                          <a:spcPct val="1187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D0D0D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entre miembros del equipo.</a:t>
                      </a:r>
                      <a:endParaRPr sz="1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2E2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64" name="Google Shape;164;p7"/>
          <p:cNvSpPr/>
          <p:nvPr/>
        </p:nvSpPr>
        <p:spPr>
          <a:xfrm>
            <a:off x="1079296" y="4631194"/>
            <a:ext cx="2296160" cy="207645"/>
          </a:xfrm>
          <a:custGeom>
            <a:rect b="b" l="l" r="r" t="t"/>
            <a:pathLst>
              <a:path extrusionOk="0" h="207645" w="2296160">
                <a:moveTo>
                  <a:pt x="3035" y="204470"/>
                </a:moveTo>
                <a:lnTo>
                  <a:pt x="0" y="204470"/>
                </a:lnTo>
                <a:lnTo>
                  <a:pt x="0" y="207505"/>
                </a:lnTo>
                <a:lnTo>
                  <a:pt x="3035" y="207505"/>
                </a:lnTo>
                <a:lnTo>
                  <a:pt x="3035" y="204470"/>
                </a:lnTo>
                <a:close/>
              </a:path>
              <a:path extrusionOk="0" h="207645" w="2296160">
                <a:moveTo>
                  <a:pt x="3035" y="0"/>
                </a:moveTo>
                <a:lnTo>
                  <a:pt x="0" y="0"/>
                </a:lnTo>
                <a:lnTo>
                  <a:pt x="0" y="2984"/>
                </a:lnTo>
                <a:lnTo>
                  <a:pt x="0" y="204457"/>
                </a:lnTo>
                <a:lnTo>
                  <a:pt x="3035" y="204457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07645" w="2296160">
                <a:moveTo>
                  <a:pt x="2292985" y="204470"/>
                </a:moveTo>
                <a:lnTo>
                  <a:pt x="3048" y="204470"/>
                </a:lnTo>
                <a:lnTo>
                  <a:pt x="3048" y="207505"/>
                </a:lnTo>
                <a:lnTo>
                  <a:pt x="2292985" y="207505"/>
                </a:lnTo>
                <a:lnTo>
                  <a:pt x="2292985" y="204470"/>
                </a:lnTo>
                <a:close/>
              </a:path>
              <a:path extrusionOk="0" h="207645" w="2296160">
                <a:moveTo>
                  <a:pt x="2292985" y="0"/>
                </a:moveTo>
                <a:lnTo>
                  <a:pt x="3048" y="0"/>
                </a:lnTo>
                <a:lnTo>
                  <a:pt x="3048" y="3035"/>
                </a:lnTo>
                <a:lnTo>
                  <a:pt x="2292985" y="3035"/>
                </a:lnTo>
                <a:lnTo>
                  <a:pt x="2292985" y="0"/>
                </a:lnTo>
                <a:close/>
              </a:path>
              <a:path extrusionOk="0" h="207645" w="2296160">
                <a:moveTo>
                  <a:pt x="2296096" y="204470"/>
                </a:moveTo>
                <a:lnTo>
                  <a:pt x="2293061" y="204470"/>
                </a:lnTo>
                <a:lnTo>
                  <a:pt x="2293061" y="207505"/>
                </a:lnTo>
                <a:lnTo>
                  <a:pt x="2296096" y="207505"/>
                </a:lnTo>
                <a:lnTo>
                  <a:pt x="2296096" y="204470"/>
                </a:lnTo>
                <a:close/>
              </a:path>
              <a:path extrusionOk="0" h="207645" w="2296160">
                <a:moveTo>
                  <a:pt x="2296096" y="0"/>
                </a:moveTo>
                <a:lnTo>
                  <a:pt x="2293061" y="0"/>
                </a:lnTo>
                <a:lnTo>
                  <a:pt x="2293061" y="2984"/>
                </a:lnTo>
                <a:lnTo>
                  <a:pt x="2293061" y="204457"/>
                </a:lnTo>
                <a:lnTo>
                  <a:pt x="2296096" y="204457"/>
                </a:lnTo>
                <a:lnTo>
                  <a:pt x="2296096" y="3035"/>
                </a:lnTo>
                <a:lnTo>
                  <a:pt x="2296096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7"/>
          <p:cNvSpPr/>
          <p:nvPr/>
        </p:nvSpPr>
        <p:spPr>
          <a:xfrm>
            <a:off x="1079296" y="5042928"/>
            <a:ext cx="3168650" cy="210820"/>
          </a:xfrm>
          <a:custGeom>
            <a:rect b="b" l="l" r="r" t="t"/>
            <a:pathLst>
              <a:path extrusionOk="0" h="210820" w="3168650">
                <a:moveTo>
                  <a:pt x="3035" y="3048"/>
                </a:moveTo>
                <a:lnTo>
                  <a:pt x="0" y="3048"/>
                </a:lnTo>
                <a:lnTo>
                  <a:pt x="0" y="207251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51"/>
                </a:lnTo>
                <a:lnTo>
                  <a:pt x="3035" y="3048"/>
                </a:lnTo>
                <a:close/>
              </a:path>
              <a:path extrusionOk="0" h="210820" w="3168650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3168650">
                <a:moveTo>
                  <a:pt x="3168078" y="3048"/>
                </a:moveTo>
                <a:lnTo>
                  <a:pt x="3165043" y="3048"/>
                </a:lnTo>
                <a:lnTo>
                  <a:pt x="3165043" y="207251"/>
                </a:lnTo>
                <a:lnTo>
                  <a:pt x="3048" y="207251"/>
                </a:lnTo>
                <a:lnTo>
                  <a:pt x="3048" y="210299"/>
                </a:lnTo>
                <a:lnTo>
                  <a:pt x="3165043" y="210299"/>
                </a:lnTo>
                <a:lnTo>
                  <a:pt x="3168078" y="210299"/>
                </a:lnTo>
                <a:lnTo>
                  <a:pt x="3168078" y="207251"/>
                </a:lnTo>
                <a:lnTo>
                  <a:pt x="3168078" y="3048"/>
                </a:lnTo>
                <a:close/>
              </a:path>
              <a:path extrusionOk="0" h="210820" w="3168650">
                <a:moveTo>
                  <a:pt x="3168078" y="0"/>
                </a:moveTo>
                <a:lnTo>
                  <a:pt x="3165094" y="0"/>
                </a:lnTo>
                <a:lnTo>
                  <a:pt x="3048" y="0"/>
                </a:lnTo>
                <a:lnTo>
                  <a:pt x="3048" y="3035"/>
                </a:lnTo>
                <a:lnTo>
                  <a:pt x="3165043" y="3035"/>
                </a:lnTo>
                <a:lnTo>
                  <a:pt x="3168078" y="3035"/>
                </a:lnTo>
                <a:lnTo>
                  <a:pt x="3168078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7"/>
          <p:cNvSpPr/>
          <p:nvPr/>
        </p:nvSpPr>
        <p:spPr>
          <a:xfrm>
            <a:off x="1079296" y="5454408"/>
            <a:ext cx="3250565" cy="210820"/>
          </a:xfrm>
          <a:custGeom>
            <a:rect b="b" l="l" r="r" t="t"/>
            <a:pathLst>
              <a:path extrusionOk="0" h="210820" w="3250565">
                <a:moveTo>
                  <a:pt x="3035" y="207264"/>
                </a:moveTo>
                <a:lnTo>
                  <a:pt x="0" y="207264"/>
                </a:lnTo>
                <a:lnTo>
                  <a:pt x="0" y="210299"/>
                </a:lnTo>
                <a:lnTo>
                  <a:pt x="3035" y="210299"/>
                </a:lnTo>
                <a:lnTo>
                  <a:pt x="3035" y="207264"/>
                </a:lnTo>
                <a:close/>
              </a:path>
              <a:path extrusionOk="0" h="210820" w="3250565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07251"/>
                </a:lnTo>
                <a:lnTo>
                  <a:pt x="3035" y="207251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extrusionOk="0" h="210820" w="3250565">
                <a:moveTo>
                  <a:pt x="3250387" y="207264"/>
                </a:moveTo>
                <a:lnTo>
                  <a:pt x="3247390" y="207264"/>
                </a:lnTo>
                <a:lnTo>
                  <a:pt x="3048" y="207264"/>
                </a:lnTo>
                <a:lnTo>
                  <a:pt x="3048" y="210299"/>
                </a:lnTo>
                <a:lnTo>
                  <a:pt x="3247339" y="210299"/>
                </a:lnTo>
                <a:lnTo>
                  <a:pt x="3250387" y="210299"/>
                </a:lnTo>
                <a:lnTo>
                  <a:pt x="3250387" y="207264"/>
                </a:lnTo>
                <a:close/>
              </a:path>
              <a:path extrusionOk="0" h="210820" w="3250565">
                <a:moveTo>
                  <a:pt x="3250387" y="0"/>
                </a:moveTo>
                <a:lnTo>
                  <a:pt x="3247390" y="0"/>
                </a:lnTo>
                <a:lnTo>
                  <a:pt x="3048" y="0"/>
                </a:lnTo>
                <a:lnTo>
                  <a:pt x="3048" y="3035"/>
                </a:lnTo>
                <a:lnTo>
                  <a:pt x="3247339" y="3035"/>
                </a:lnTo>
                <a:lnTo>
                  <a:pt x="3247339" y="207251"/>
                </a:lnTo>
                <a:lnTo>
                  <a:pt x="3250387" y="207251"/>
                </a:lnTo>
                <a:lnTo>
                  <a:pt x="3250387" y="3035"/>
                </a:lnTo>
                <a:lnTo>
                  <a:pt x="3250387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7"/>
          <p:cNvSpPr txBox="1"/>
          <p:nvPr/>
        </p:nvSpPr>
        <p:spPr>
          <a:xfrm>
            <a:off x="1059484" y="6266941"/>
            <a:ext cx="5443220" cy="609600"/>
          </a:xfrm>
          <a:prstGeom prst="rect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9685" marR="322580" rtl="0" algn="l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resumen, Qodana es una herramienta versátil y poderosa que puede  desempeñar un papel importante en la validación y verificación de sistemas,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ayudando a mejorar la calidad, seguridad y mantenibilidad del código.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2024-05-21T14:29:38Z</dcterms:created>
  <dc:creator>Carmen 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2024-05-21T00:00:00Z</vt:filetime>
  </property>
</Properties>
</file>