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e87a182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e87a182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Son un diseño de pruebas sistemáticas que se utiliza cuando entran en juego múltiples variables y sus combinaciones en el funcionamiento de un sistema. En lugar de probar todas las combinaciones posibles de esas variables se utiliza un número reducido de esas combinaciones, que es lo que se denomina “arreglo ortogonal”. Este arreglo ortogonal debe tener un equilibrio para que los casos de dispersen de manera uniforme (cada variable debe aparecer el mismo número de veces en la tabla).</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Mediante las pruebas de arreglo ortogonal, puedes evaluar de manera eficiente el comportamiento del sistema con múltiples variables, asegurando una cobertura amplia y ahorrando tiempo y recursos en comparación con probar todas las combinaciones posibles.</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e87a1829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e87a1829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En este tipo de pruebas requieren un conocimiento del código para un correcto análisis de los resultados. La persona encargada de efectuar estas pruebas elige diversos valores de entrada, examinando el flujo del programa y comprobando que se devuelven los valores correctos. </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Las pruebas deben cumplir:</a:t>
            </a:r>
            <a:endParaRPr sz="850">
              <a:solidFill>
                <a:srgbClr val="0C0C0C"/>
              </a:solidFill>
            </a:endParaRPr>
          </a:p>
          <a:p>
            <a:pPr indent="-282575" lvl="0" marL="457200" rtl="0" algn="l">
              <a:lnSpc>
                <a:spcPct val="115000"/>
              </a:lnSpc>
              <a:spcBef>
                <a:spcPts val="1200"/>
              </a:spcBef>
              <a:spcAft>
                <a:spcPts val="0"/>
              </a:spcAft>
              <a:buClr>
                <a:srgbClr val="0C0C0C"/>
              </a:buClr>
              <a:buSzPts val="850"/>
              <a:buChar char="●"/>
            </a:pPr>
            <a:r>
              <a:rPr lang="es" sz="850">
                <a:solidFill>
                  <a:srgbClr val="0C0C0C"/>
                </a:solidFill>
              </a:rPr>
              <a:t>Garantizar que todas las rutas se revisan.</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Revisar todas las decisiones lógicas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Ejecutar todos los bucles con sus valores frontera.</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Revisar las estructuras de datos internas.</a:t>
            </a:r>
            <a:endParaRPr sz="850">
              <a:solidFill>
                <a:srgbClr val="0C0C0C"/>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e87a1829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e87a1829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e87a182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e87a182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Esta técnica se enfoca en el análisis de los caminos posibles a través del código fuente de un programa, asegurando que todas las rutas posibles sean ejecutadas al menos una vez. Es particularmente útil para identificar errores lógicos y asegurar la cobertura completa del código.</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Para realizar las pruebas de la ruta básica debemos:</a:t>
            </a:r>
            <a:endParaRPr sz="850">
              <a:solidFill>
                <a:srgbClr val="0C0C0C"/>
              </a:solidFill>
            </a:endParaRPr>
          </a:p>
          <a:p>
            <a:pPr indent="-282575" lvl="0" marL="457200" rtl="0" algn="l">
              <a:lnSpc>
                <a:spcPct val="115000"/>
              </a:lnSpc>
              <a:spcBef>
                <a:spcPts val="1200"/>
              </a:spcBef>
              <a:spcAft>
                <a:spcPts val="0"/>
              </a:spcAft>
              <a:buClr>
                <a:srgbClr val="0C0C0C"/>
              </a:buClr>
              <a:buSzPts val="850"/>
              <a:buChar char="●"/>
            </a:pPr>
            <a:r>
              <a:rPr lang="es" sz="850">
                <a:solidFill>
                  <a:srgbClr val="0C0C0C"/>
                </a:solidFill>
              </a:rPr>
              <a:t>Crear el flujo de control que incluye las decisiones, los bucles y otros puntos de control de flujo.</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Calcular la complejidad ciclomática que es una métrica que indica el número de rutas linealmente independientes a través del programa. La fórmula es:</a:t>
            </a:r>
            <a:br>
              <a:rPr lang="es" sz="850">
                <a:solidFill>
                  <a:srgbClr val="0C0C0C"/>
                </a:solidFill>
              </a:rPr>
            </a:br>
            <a:br>
              <a:rPr lang="es" sz="850">
                <a:solidFill>
                  <a:srgbClr val="0C0C0C"/>
                </a:solidFill>
              </a:rPr>
            </a:br>
            <a:r>
              <a:rPr lang="es" sz="850">
                <a:solidFill>
                  <a:srgbClr val="0C0C0C"/>
                </a:solidFill>
              </a:rPr>
              <a:t> V(G)=E−N+2</a:t>
            </a:r>
            <a:br>
              <a:rPr lang="es" sz="850">
                <a:solidFill>
                  <a:srgbClr val="0C0C0C"/>
                </a:solidFill>
              </a:rPr>
            </a:br>
            <a:br>
              <a:rPr lang="es" sz="850">
                <a:solidFill>
                  <a:srgbClr val="0C0C0C"/>
                </a:solidFill>
              </a:rPr>
            </a:br>
            <a:r>
              <a:rPr lang="es" sz="850">
                <a:solidFill>
                  <a:srgbClr val="0C0C0C"/>
                </a:solidFill>
              </a:rPr>
              <a:t> Donde E es el número de arcos en el gráfico y N es el número de nodos.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Identificar las rutas independientes.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Diseñar casos de prueba</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Ejecutar y verificar</a:t>
            </a:r>
            <a:endParaRPr sz="850">
              <a:solidFill>
                <a:srgbClr val="0C0C0C"/>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e87a1829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e87a1829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Estas pruebas se centran en verificar el funcionamiento de los bucles. Los objetivos son:</a:t>
            </a:r>
            <a:endParaRPr sz="850">
              <a:solidFill>
                <a:srgbClr val="0C0C0C"/>
              </a:solidFill>
            </a:endParaRPr>
          </a:p>
          <a:p>
            <a:pPr indent="-282575" lvl="0" marL="457200" rtl="0" algn="l">
              <a:lnSpc>
                <a:spcPct val="115000"/>
              </a:lnSpc>
              <a:spcBef>
                <a:spcPts val="1200"/>
              </a:spcBef>
              <a:spcAft>
                <a:spcPts val="0"/>
              </a:spcAft>
              <a:buClr>
                <a:srgbClr val="0C0C0C"/>
              </a:buClr>
              <a:buSzPts val="850"/>
              <a:buChar char="●"/>
            </a:pPr>
            <a:r>
              <a:rPr lang="es" sz="850">
                <a:solidFill>
                  <a:srgbClr val="0C0C0C"/>
                </a:solidFill>
              </a:rPr>
              <a:t>Verificar el comportamiento esperado.</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Detectar errores lógicos (condiciones de salida)</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Evaluar el rendimiento, que es eficiente y no cae en bucles infinitos ni tiempos excesivos.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Probar las condiciones de entrada (valores límite, valores de entrada y valores extremos).</a:t>
            </a:r>
            <a:endParaRPr sz="850">
              <a:solidFill>
                <a:srgbClr val="0C0C0C"/>
              </a:solidFill>
            </a:endParaRPr>
          </a:p>
          <a:p>
            <a:pPr indent="0" lvl="0" marL="0" rtl="0" algn="l">
              <a:lnSpc>
                <a:spcPct val="115000"/>
              </a:lnSpc>
              <a:spcBef>
                <a:spcPts val="1200"/>
              </a:spcBef>
              <a:spcAft>
                <a:spcPts val="0"/>
              </a:spcAft>
              <a:buClr>
                <a:schemeClr val="dk1"/>
              </a:buClr>
              <a:buSzPts val="1100"/>
              <a:buFont typeface="Arial"/>
              <a:buNone/>
            </a:pPr>
            <a:r>
              <a:rPr lang="es" sz="850">
                <a:solidFill>
                  <a:srgbClr val="0C0C0C"/>
                </a:solidFill>
              </a:rPr>
              <a:t>Los tipos de bucle que nos podemos encontrar son:</a:t>
            </a:r>
            <a:endParaRPr sz="850">
              <a:solidFill>
                <a:srgbClr val="0C0C0C"/>
              </a:solidFill>
            </a:endParaRPr>
          </a:p>
          <a:p>
            <a:pPr indent="-282575" lvl="0" marL="457200" rtl="0" algn="l">
              <a:lnSpc>
                <a:spcPct val="115000"/>
              </a:lnSpc>
              <a:spcBef>
                <a:spcPts val="1200"/>
              </a:spcBef>
              <a:spcAft>
                <a:spcPts val="0"/>
              </a:spcAft>
              <a:buClr>
                <a:srgbClr val="0C0C0C"/>
              </a:buClr>
              <a:buSzPts val="850"/>
              <a:buChar char="●"/>
            </a:pPr>
            <a:r>
              <a:rPr lang="es" sz="850">
                <a:solidFill>
                  <a:srgbClr val="0C0C0C"/>
                </a:solidFill>
              </a:rPr>
              <a:t>Bucles simples.</a:t>
            </a:r>
            <a:endParaRPr sz="850">
              <a:solidFill>
                <a:srgbClr val="0C0C0C"/>
              </a:solidFill>
            </a:endParaRPr>
          </a:p>
          <a:p>
            <a:pPr indent="-282575" lvl="1" marL="914400" rtl="0" algn="l">
              <a:lnSpc>
                <a:spcPct val="115000"/>
              </a:lnSpc>
              <a:spcBef>
                <a:spcPts val="0"/>
              </a:spcBef>
              <a:spcAft>
                <a:spcPts val="0"/>
              </a:spcAft>
              <a:buClr>
                <a:srgbClr val="0C0C0C"/>
              </a:buClr>
              <a:buSzPts val="850"/>
              <a:buChar char="●"/>
            </a:pPr>
            <a:r>
              <a:rPr lang="es" sz="850">
                <a:solidFill>
                  <a:srgbClr val="0C0C0C"/>
                </a:solidFill>
              </a:rPr>
              <a:t>Qué pasa si se salta el bucle, si se hace una sola pasada, si se hacen m pasadas siendo m&lt;n y n el valor límite y verificar los casos n-1, n y n+1.</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Bucles anidados.</a:t>
            </a:r>
            <a:endParaRPr sz="850">
              <a:solidFill>
                <a:srgbClr val="0C0C0C"/>
              </a:solidFill>
            </a:endParaRPr>
          </a:p>
          <a:p>
            <a:pPr indent="-282575" lvl="1" marL="914400" rtl="0" algn="l">
              <a:lnSpc>
                <a:spcPct val="115000"/>
              </a:lnSpc>
              <a:spcBef>
                <a:spcPts val="0"/>
              </a:spcBef>
              <a:spcAft>
                <a:spcPts val="0"/>
              </a:spcAft>
              <a:buClr>
                <a:srgbClr val="0C0C0C"/>
              </a:buClr>
              <a:buSzPts val="850"/>
              <a:buChar char="●"/>
            </a:pPr>
            <a:r>
              <a:rPr lang="es" sz="850">
                <a:solidFill>
                  <a:srgbClr val="0C0C0C"/>
                </a:solidFill>
              </a:rPr>
              <a:t>La filosofía de pruebas cambia porque no se pueden aplicar las mismas que los bucles simples, ya que crecerían exponencialmente. Se evalúan el bucle internos como bucle simple y los externos de forma progresiva.</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Bucles concatenados.</a:t>
            </a:r>
            <a:endParaRPr sz="850">
              <a:solidFill>
                <a:srgbClr val="0C0C0C"/>
              </a:solidFill>
            </a:endParaRPr>
          </a:p>
          <a:p>
            <a:pPr indent="-282575" lvl="1" marL="914400" rtl="0" algn="l">
              <a:lnSpc>
                <a:spcPct val="115000"/>
              </a:lnSpc>
              <a:spcBef>
                <a:spcPts val="0"/>
              </a:spcBef>
              <a:spcAft>
                <a:spcPts val="0"/>
              </a:spcAft>
              <a:buClr>
                <a:srgbClr val="0C0C0C"/>
              </a:buClr>
              <a:buSzPts val="850"/>
              <a:buChar char="●"/>
            </a:pPr>
            <a:r>
              <a:rPr lang="es" sz="850">
                <a:solidFill>
                  <a:srgbClr val="0C0C0C"/>
                </a:solidFill>
              </a:rPr>
              <a:t>Se pueden usar las pruebas de bucle simple siempre que sean independientes, pero si comparten algún contador hay que aplicar las pruebas de bucles anidados.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Bucles no estructurados. Si te existieran se deben rediseñar porque no corresponden con la filosofía de programación estructurada.</a:t>
            </a:r>
            <a:endParaRPr sz="850">
              <a:solidFill>
                <a:srgbClr val="0C0C0C"/>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e87a1829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e87a1829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La idea es comprobar que un software cumple con su funcionalidad, que hace lo que debe hacer, y a su funcionamiento internos. De esta manera podemos entender las pruebas de caja negra como pruebas de visión externa y las de caja blanca como pruebas internas.</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Las pautas generales que se deben seguir para diseñar y llevar a cabo estas pruebas son:</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b="1" lang="es" sz="850">
                <a:solidFill>
                  <a:srgbClr val="0C0C0C"/>
                </a:solidFill>
              </a:rPr>
              <a:t>Planificación y control:</a:t>
            </a:r>
            <a:r>
              <a:rPr lang="es" sz="850">
                <a:solidFill>
                  <a:srgbClr val="0C0C0C"/>
                </a:solidFill>
              </a:rPr>
              <a:t> establecer un plan, especificando el ámbito, los riesgos e identificando los objetivos de las pruebas.</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b="1" lang="es" sz="850">
                <a:solidFill>
                  <a:srgbClr val="0C0C0C"/>
                </a:solidFill>
              </a:rPr>
              <a:t>Análisis y diseño</a:t>
            </a:r>
            <a:r>
              <a:rPr lang="es" sz="850">
                <a:solidFill>
                  <a:srgbClr val="0C0C0C"/>
                </a:solidFill>
              </a:rPr>
              <a:t>: revisar la documentación en la que se basan las pruebas para recordar lo que el sistema debe hacer. Posteriormente se diseñan las pruebas y se prepara el entorno.</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b="1" lang="es" sz="850">
                <a:solidFill>
                  <a:srgbClr val="0C0C0C"/>
                </a:solidFill>
              </a:rPr>
              <a:t>Implementación y ejecución: </a:t>
            </a:r>
            <a:r>
              <a:rPr lang="es" sz="850">
                <a:solidFill>
                  <a:srgbClr val="0C0C0C"/>
                </a:solidFill>
              </a:rPr>
              <a:t>se intentan automatizar las pruebas todo lo posible. Los resultados de las pruebas se registran y comparan con los resultados esperados.</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b="1" lang="es" sz="850">
                <a:solidFill>
                  <a:srgbClr val="0C0C0C"/>
                </a:solidFill>
              </a:rPr>
              <a:t>Evaluar criterio de salida e informe: </a:t>
            </a:r>
            <a:r>
              <a:rPr lang="es" sz="850">
                <a:solidFill>
                  <a:srgbClr val="0C0C0C"/>
                </a:solidFill>
              </a:rPr>
              <a:t>Se fijan unas medidas de porcentajes de casos de prueba satisfactorios y ratio de errores. Tras las pruebas se verifica si cumplen esos criterios o es necesario realizar modificaciones.</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b="1" lang="es" sz="850">
                <a:solidFill>
                  <a:srgbClr val="0C0C0C"/>
                </a:solidFill>
              </a:rPr>
              <a:t>Cierre de pruebas</a:t>
            </a:r>
            <a:r>
              <a:rPr lang="es" sz="850">
                <a:solidFill>
                  <a:srgbClr val="0C0C0C"/>
                </a:solidFill>
              </a:rPr>
              <a:t>: Se produce cuando el software es entregado, cuando se cancela el proyecto, cuando se han conseguido los objetivos… Se archivan las pruebas para un posterior análisis con el objetivo de aprender qué fue bien, qué fue mal y mejorar en el futuro.</a:t>
            </a:r>
            <a:endParaRPr sz="850">
              <a:solidFill>
                <a:srgbClr val="0C0C0C"/>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e87a1829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e87a1829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Las pruebas de componentes son una parte fundamental del desarrollo de software, ya que garantizan que cada módulo o componente funcione correctamente antes de ser integrado en el sistema completo.</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Para plantear las pruebas de componentes se parte de una representación del sistema en forma de árbol.</a:t>
            </a:r>
            <a:endParaRPr sz="850">
              <a:solidFill>
                <a:srgbClr val="0C0C0C"/>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e87a1829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e87a1829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2575" lvl="0" marL="457200" rtl="0" algn="l">
              <a:lnSpc>
                <a:spcPct val="115000"/>
              </a:lnSpc>
              <a:spcBef>
                <a:spcPts val="1200"/>
              </a:spcBef>
              <a:spcAft>
                <a:spcPts val="0"/>
              </a:spcAft>
              <a:buClr>
                <a:srgbClr val="0C0C0C"/>
              </a:buClr>
              <a:buSzPts val="850"/>
              <a:buChar char="●"/>
            </a:pPr>
            <a:r>
              <a:rPr b="1" lang="es" sz="850">
                <a:solidFill>
                  <a:srgbClr val="0C0C0C"/>
                </a:solidFill>
              </a:rPr>
              <a:t>Big bang</a:t>
            </a:r>
            <a:r>
              <a:rPr lang="es" sz="850">
                <a:solidFill>
                  <a:srgbClr val="0C0C0C"/>
                </a:solidFill>
              </a:rPr>
              <a:t>: prueba el funcionamiento global del sistema por lo que se pueden llevar a cabo cuando el desarrollo del proyecto ya está bastante avanzado. No son recomendables ya que resulta difícil aislar un pequeño error.</a:t>
            </a:r>
            <a:endParaRPr sz="850">
              <a:solidFill>
                <a:srgbClr val="0C0C0C"/>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e87a182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e87a182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2575" lvl="0" marL="457200" rtl="0" algn="l">
              <a:lnSpc>
                <a:spcPct val="115000"/>
              </a:lnSpc>
              <a:spcBef>
                <a:spcPts val="1200"/>
              </a:spcBef>
              <a:spcAft>
                <a:spcPts val="0"/>
              </a:spcAft>
              <a:buClr>
                <a:srgbClr val="0C0C0C"/>
              </a:buClr>
              <a:buSzPts val="850"/>
              <a:buChar char="●"/>
            </a:pPr>
            <a:r>
              <a:rPr b="1" lang="es" sz="850">
                <a:solidFill>
                  <a:srgbClr val="0C0C0C"/>
                </a:solidFill>
              </a:rPr>
              <a:t>Incremental ascendente</a:t>
            </a:r>
            <a:r>
              <a:rPr lang="es" sz="850">
                <a:solidFill>
                  <a:srgbClr val="0C0C0C"/>
                </a:solidFill>
              </a:rPr>
              <a:t>: se empiezan las pruebas con los módulos finales, que no dependen de otros, y  va progresando a aquellos que sí dependen de otros. Los errores se pueden identificar y corregir en etapas tempranas de desarrollo, tienen facilidad de localización de fallos, una mejor gestión de la complejidad y una mayor cobertura de pruebas ya que la integración de los módulos y las interacciones entre ellos se prueba adecuadamente.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e87a182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e87a182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2575" lvl="0" marL="457200" rtl="0" algn="l">
              <a:lnSpc>
                <a:spcPct val="115000"/>
              </a:lnSpc>
              <a:spcBef>
                <a:spcPts val="1200"/>
              </a:spcBef>
              <a:spcAft>
                <a:spcPts val="0"/>
              </a:spcAft>
              <a:buClr>
                <a:srgbClr val="0C0C0C"/>
              </a:buClr>
              <a:buSzPts val="850"/>
              <a:buChar char="●"/>
            </a:pPr>
            <a:r>
              <a:rPr b="1" lang="es" sz="850">
                <a:solidFill>
                  <a:srgbClr val="0C0C0C"/>
                </a:solidFill>
              </a:rPr>
              <a:t>Incremental descendente</a:t>
            </a:r>
            <a:r>
              <a:rPr lang="es" sz="850">
                <a:solidFill>
                  <a:srgbClr val="0C0C0C"/>
                </a:solidFill>
              </a:rPr>
              <a:t>: Las pruebas incrementales descendentes son una técnica de pruebas de integración en la cual los componentes del software se integran y prueban gradualmente, comenzando por los módulos de alto nivel y avanzando hacia los módulos de bajo nivel. Los módulos se integran uno por uno, comenzando por los módulos de alto nivel que tienen dependencias mínimas y progresando hacia los módulos de bajo nivel.Los errores de diseño en los niveles superiores se identifican y corrigen primero. Se asegura que la lógica de negocio y las interacciones de alto nivel funcionen correctamente desde el principio.</a:t>
            </a:r>
            <a:endParaRPr sz="850">
              <a:solidFill>
                <a:srgbClr val="0C0C0C"/>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e8572ccc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de8572ccc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Conjunto de de actividades destinadas a verificar de manera objetiva que se ha generado un software de calidad, libre de errores y que cumple con lo exigido.</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Vamos a ver los diferentes tipos de prueba, cómo se diseñan, el ámbito de aplicación y las herramientas de software que permiten automatizarlas.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e87a1829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e87a1829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2575" lvl="0" marL="457200" rtl="0" algn="l">
              <a:lnSpc>
                <a:spcPct val="115000"/>
              </a:lnSpc>
              <a:spcBef>
                <a:spcPts val="1200"/>
              </a:spcBef>
              <a:spcAft>
                <a:spcPts val="0"/>
              </a:spcAft>
              <a:buClr>
                <a:srgbClr val="0C0C0C"/>
              </a:buClr>
              <a:buSzPts val="850"/>
              <a:buChar char="●"/>
            </a:pPr>
            <a:r>
              <a:rPr b="1" lang="es" sz="850">
                <a:solidFill>
                  <a:srgbClr val="0C0C0C"/>
                </a:solidFill>
              </a:rPr>
              <a:t>Sandwich</a:t>
            </a:r>
            <a:r>
              <a:rPr lang="es" sz="850">
                <a:solidFill>
                  <a:srgbClr val="0C0C0C"/>
                </a:solidFill>
              </a:rPr>
              <a:t>: Combinación de las dos anteriores. Se utiliza la incremental descendente para los módulos superiores y la ascendente para los inferiores.</a:t>
            </a:r>
            <a:endParaRPr sz="850">
              <a:solidFill>
                <a:srgbClr val="0C0C0C"/>
              </a:solidFill>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e87a182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e87a182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850">
                <a:solidFill>
                  <a:srgbClr val="0C0C0C"/>
                </a:solidFill>
              </a:rPr>
              <a:t>Las pruebas de sistema, también conocidas como pruebas de sistema completo (system testing), son un tipo de prueba de software que se lleva a cabo para verificar el comportamiento del sistema en su totalidad. Estas pruebas se realizan una vez que todos los módulos y componentes del software han sido integrados y se enfocan en validar que el sistema completo cumple con los requisitos especificados.</a:t>
            </a:r>
            <a:endParaRPr sz="850">
              <a:solidFill>
                <a:srgbClr val="0C0C0C"/>
              </a:solidFill>
            </a:endParaRPr>
          </a:p>
          <a:p>
            <a:pPr indent="0" lvl="0" marL="0" rtl="0" algn="l">
              <a:lnSpc>
                <a:spcPct val="115000"/>
              </a:lnSpc>
              <a:spcBef>
                <a:spcPts val="0"/>
              </a:spcBef>
              <a:spcAft>
                <a:spcPts val="0"/>
              </a:spcAft>
              <a:buNone/>
            </a:pPr>
            <a:r>
              <a:rPr lang="es" sz="850">
                <a:solidFill>
                  <a:srgbClr val="0C0C0C"/>
                </a:solidFill>
              </a:rPr>
              <a:t>Para estas pruebas es necesario: </a:t>
            </a:r>
            <a:endParaRPr sz="850">
              <a:solidFill>
                <a:srgbClr val="0C0C0C"/>
              </a:solidFill>
            </a:endParaRPr>
          </a:p>
          <a:p>
            <a:pPr indent="-282575" lvl="0" marL="457200" rtl="0" algn="l">
              <a:lnSpc>
                <a:spcPct val="115000"/>
              </a:lnSpc>
              <a:spcBef>
                <a:spcPts val="1200"/>
              </a:spcBef>
              <a:spcAft>
                <a:spcPts val="0"/>
              </a:spcAft>
              <a:buClr>
                <a:srgbClr val="0C0C0C"/>
              </a:buClr>
              <a:buSzPts val="850"/>
              <a:buChar char="●"/>
            </a:pPr>
            <a:r>
              <a:rPr lang="es" sz="850">
                <a:solidFill>
                  <a:srgbClr val="0C0C0C"/>
                </a:solidFill>
              </a:rPr>
              <a:t>El software completo.</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Las especificaciones de requisitos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La documentación de usuario</a:t>
            </a:r>
            <a:endParaRPr sz="850">
              <a:solidFill>
                <a:srgbClr val="0C0C0C"/>
              </a:solidFill>
            </a:endParaRPr>
          </a:p>
          <a:p>
            <a:pPr indent="0" lvl="0" marL="0" rtl="0" algn="l">
              <a:lnSpc>
                <a:spcPct val="115000"/>
              </a:lnSpc>
              <a:spcBef>
                <a:spcPts val="1200"/>
              </a:spcBef>
              <a:spcAft>
                <a:spcPts val="0"/>
              </a:spcAft>
              <a:buNone/>
            </a:pPr>
            <a:r>
              <a:rPr lang="es" sz="850">
                <a:solidFill>
                  <a:srgbClr val="0C0C0C"/>
                </a:solidFill>
              </a:rPr>
              <a:t>Las pruebas de sistema se realizan en un entorno real por los usuarios finales o por los clientes, para confirmar que el producto cumple con los requisitos exigidos. Se pueden realizar en presencia del equipo programador (pruebas alfa) o sin el equipo (pruebas beta). </a:t>
            </a:r>
            <a:endParaRPr sz="850">
              <a:solidFill>
                <a:srgbClr val="0C0C0C"/>
              </a:solidFill>
            </a:endParaRPr>
          </a:p>
          <a:p>
            <a:pPr indent="0" lvl="0" marL="0" rtl="0" algn="l">
              <a:lnSpc>
                <a:spcPct val="115000"/>
              </a:lnSpc>
              <a:spcBef>
                <a:spcPts val="0"/>
              </a:spcBef>
              <a:spcAft>
                <a:spcPts val="0"/>
              </a:spcAft>
              <a:buNone/>
            </a:pPr>
            <a:r>
              <a:rPr lang="es" sz="850">
                <a:solidFill>
                  <a:srgbClr val="0C0C0C"/>
                </a:solidFill>
              </a:rPr>
              <a:t>Entre los aspectos que se verifican están: </a:t>
            </a:r>
            <a:endParaRPr sz="850">
              <a:solidFill>
                <a:srgbClr val="0C0C0C"/>
              </a:solidFill>
            </a:endParaRPr>
          </a:p>
          <a:p>
            <a:pPr indent="-282575" lvl="0" marL="457200" rtl="0" algn="l">
              <a:lnSpc>
                <a:spcPct val="115000"/>
              </a:lnSpc>
              <a:spcBef>
                <a:spcPts val="1200"/>
              </a:spcBef>
              <a:spcAft>
                <a:spcPts val="0"/>
              </a:spcAft>
              <a:buClr>
                <a:srgbClr val="0C0C0C"/>
              </a:buClr>
              <a:buSzPts val="850"/>
              <a:buChar char="●"/>
            </a:pPr>
            <a:r>
              <a:rPr lang="es" sz="850">
                <a:solidFill>
                  <a:srgbClr val="0C0C0C"/>
                </a:solidFill>
              </a:rPr>
              <a:t>Seguridad.</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Recuperación ante errores.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Rendimiento en condiciones extremas.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Eficiencia.</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Interacciones con otros softwares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Compatibildad.</a:t>
            </a:r>
            <a:endParaRPr sz="850">
              <a:solidFill>
                <a:srgbClr val="0C0C0C"/>
              </a:solidFill>
            </a:endParaRPr>
          </a:p>
          <a:p>
            <a:pPr indent="0" lvl="0" marL="457200" rtl="0" algn="l">
              <a:lnSpc>
                <a:spcPct val="115000"/>
              </a:lnSpc>
              <a:spcBef>
                <a:spcPts val="1200"/>
              </a:spcBef>
              <a:spcAft>
                <a:spcPts val="0"/>
              </a:spcAft>
              <a:buNone/>
            </a:pPr>
            <a:r>
              <a:t/>
            </a:r>
            <a:endParaRPr b="1" sz="850">
              <a:solidFill>
                <a:srgbClr val="0C0C0C"/>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e87a1829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e87a1829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La automatización de pruebas consiste en la utilización de software especial que realiza pruebas de forma controlada, presentando resultados y comparándolos con los esperados. </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Generalmente, el software permite dos tipos de pruebas:</a:t>
            </a:r>
            <a:endParaRPr sz="850">
              <a:solidFill>
                <a:srgbClr val="0C0C0C"/>
              </a:solidFill>
            </a:endParaRPr>
          </a:p>
          <a:p>
            <a:pPr indent="-282575" lvl="0" marL="457200" rtl="0" algn="l">
              <a:lnSpc>
                <a:spcPct val="115000"/>
              </a:lnSpc>
              <a:spcBef>
                <a:spcPts val="1200"/>
              </a:spcBef>
              <a:spcAft>
                <a:spcPts val="0"/>
              </a:spcAft>
              <a:buClr>
                <a:srgbClr val="0C0C0C"/>
              </a:buClr>
              <a:buSzPts val="850"/>
              <a:buChar char="●"/>
            </a:pPr>
            <a:r>
              <a:rPr lang="es" sz="850">
                <a:solidFill>
                  <a:srgbClr val="0C0C0C"/>
                </a:solidFill>
              </a:rPr>
              <a:t>Pruebas manejadas por el código.</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Pruebas de interfaz de usuario que permiten grabar las interacciones que realiza el usuario sobre la interfaz del producto.</a:t>
            </a:r>
            <a:endParaRPr sz="850">
              <a:solidFill>
                <a:srgbClr val="0C0C0C"/>
              </a:solidFill>
            </a:endParaRPr>
          </a:p>
          <a:p>
            <a:pPr indent="0" lvl="0" marL="0" rtl="0" algn="l">
              <a:lnSpc>
                <a:spcPct val="115000"/>
              </a:lnSpc>
              <a:spcBef>
                <a:spcPts val="1200"/>
              </a:spcBef>
              <a:spcAft>
                <a:spcPts val="0"/>
              </a:spcAft>
              <a:buClr>
                <a:schemeClr val="dk1"/>
              </a:buClr>
              <a:buSzPts val="1100"/>
              <a:buFont typeface="Arial"/>
              <a:buNone/>
            </a:pPr>
            <a:r>
              <a:rPr lang="es" sz="850">
                <a:solidFill>
                  <a:srgbClr val="0C0C0C"/>
                </a:solidFill>
              </a:rPr>
              <a:t>Para la automatización de pruebas se recurren a frameworks o marcos de trabajo. Los más populares son JUnit para entornos de Java y NUnit para entornos .NET. Ambos forman parte de lo que se conoce como XUnit que es una agrupación de todos los frameworks Unit.</a:t>
            </a:r>
            <a:endParaRPr sz="850">
              <a:solidFill>
                <a:srgbClr val="0C0C0C"/>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e87a1829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e87a1829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El estándar que establece los requisitos que deben cumplir las pruebas de software son es el:</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	ISO/IEC/IEEE 29119-1:2022</a:t>
            </a:r>
            <a:endParaRPr sz="850">
              <a:solidFill>
                <a:srgbClr val="0C0C0C"/>
              </a:solidFill>
            </a:endParaRPr>
          </a:p>
          <a:p>
            <a:pPr indent="0" lvl="0" marL="0" rtl="0" algn="l">
              <a:lnSpc>
                <a:spcPct val="115000"/>
              </a:lnSpc>
              <a:spcBef>
                <a:spcPts val="0"/>
              </a:spcBef>
              <a:spcAft>
                <a:spcPts val="0"/>
              </a:spcAft>
              <a:buClr>
                <a:schemeClr val="dk1"/>
              </a:buClr>
              <a:buSzPts val="1100"/>
              <a:buFont typeface="Arial"/>
              <a:buNone/>
            </a:pPr>
            <a:r>
              <a:rPr lang="es" sz="850">
                <a:solidFill>
                  <a:srgbClr val="0C0C0C"/>
                </a:solidFill>
              </a:rPr>
              <a:t>Este estándar consta de 5 partes que corresponden a:</a:t>
            </a:r>
            <a:endParaRPr sz="850">
              <a:solidFill>
                <a:srgbClr val="0C0C0C"/>
              </a:solidFill>
            </a:endParaRPr>
          </a:p>
          <a:p>
            <a:pPr indent="-282575" lvl="0" marL="457200" rtl="0" algn="l">
              <a:lnSpc>
                <a:spcPct val="115000"/>
              </a:lnSpc>
              <a:spcBef>
                <a:spcPts val="1200"/>
              </a:spcBef>
              <a:spcAft>
                <a:spcPts val="0"/>
              </a:spcAft>
              <a:buClr>
                <a:srgbClr val="0C0C0C"/>
              </a:buClr>
              <a:buSzPts val="850"/>
              <a:buChar char="●"/>
            </a:pPr>
            <a:r>
              <a:rPr lang="es" sz="850">
                <a:solidFill>
                  <a:srgbClr val="0C0C0C"/>
                </a:solidFill>
              </a:rPr>
              <a:t>Definiciones y vocabulario</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Proceso de pruebas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Documentación de las pruebas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Técnicas de pruebas</a:t>
            </a:r>
            <a:endParaRPr sz="850">
              <a:solidFill>
                <a:srgbClr val="0C0C0C"/>
              </a:solidFill>
            </a:endParaRPr>
          </a:p>
          <a:p>
            <a:pPr indent="-282575" lvl="0" marL="457200" rtl="0" algn="l">
              <a:lnSpc>
                <a:spcPct val="115000"/>
              </a:lnSpc>
              <a:spcBef>
                <a:spcPts val="0"/>
              </a:spcBef>
              <a:spcAft>
                <a:spcPts val="0"/>
              </a:spcAft>
              <a:buClr>
                <a:srgbClr val="0C0C0C"/>
              </a:buClr>
              <a:buSzPts val="850"/>
              <a:buChar char="●"/>
            </a:pPr>
            <a:r>
              <a:rPr lang="es" sz="850">
                <a:solidFill>
                  <a:srgbClr val="0C0C0C"/>
                </a:solidFill>
              </a:rPr>
              <a:t>Pruebas basadas en palabras clave.</a:t>
            </a:r>
            <a:endParaRPr sz="850">
              <a:solidFill>
                <a:srgbClr val="0C0C0C"/>
              </a:solidFill>
            </a:endParaRPr>
          </a:p>
          <a:p>
            <a:pPr indent="0" lvl="0" marL="0" rtl="0" algn="l">
              <a:lnSpc>
                <a:spcPct val="115000"/>
              </a:lnSpc>
              <a:spcBef>
                <a:spcPts val="1200"/>
              </a:spcBef>
              <a:spcAft>
                <a:spcPts val="0"/>
              </a:spcAft>
              <a:buClr>
                <a:schemeClr val="dk1"/>
              </a:buClr>
              <a:buSzPts val="1100"/>
              <a:buFont typeface="Arial"/>
              <a:buNone/>
            </a:pPr>
            <a:r>
              <a:rPr lang="es" sz="850">
                <a:solidFill>
                  <a:srgbClr val="0C0C0C"/>
                </a:solidFill>
              </a:rPr>
              <a:t>El estándar se encuentra en fase de desarrollo</a:t>
            </a:r>
            <a:endParaRPr sz="850">
              <a:solidFill>
                <a:srgbClr val="0C0C0C"/>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e8572cc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e8572ccc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No hay una clasificación oficial pero se pueden establecer según algunos criterios:</a:t>
            </a:r>
            <a:endParaRPr sz="850">
              <a:solidFill>
                <a:schemeClr val="dk1"/>
              </a:solidFill>
            </a:endParaRPr>
          </a:p>
          <a:p>
            <a:pPr indent="-282575" lvl="0" marL="457200" rtl="0" algn="l">
              <a:lnSpc>
                <a:spcPct val="115000"/>
              </a:lnSpc>
              <a:spcBef>
                <a:spcPts val="1200"/>
              </a:spcBef>
              <a:spcAft>
                <a:spcPts val="0"/>
              </a:spcAft>
              <a:buClr>
                <a:schemeClr val="dk1"/>
              </a:buClr>
              <a:buSzPts val="850"/>
              <a:buChar char="●"/>
            </a:pPr>
            <a:r>
              <a:rPr lang="es" sz="850">
                <a:solidFill>
                  <a:schemeClr val="dk1"/>
                </a:solidFill>
              </a:rPr>
              <a:t>Según el enfoque utilizado:</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de caja negra</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de caja blanca</a:t>
            </a:r>
            <a:endParaRPr sz="850">
              <a:solidFill>
                <a:schemeClr val="dk1"/>
              </a:solidFill>
            </a:endParaRPr>
          </a:p>
          <a:p>
            <a:pPr indent="-282575" lvl="0" marL="457200" rtl="0" algn="l">
              <a:lnSpc>
                <a:spcPct val="115000"/>
              </a:lnSpc>
              <a:spcBef>
                <a:spcPts val="0"/>
              </a:spcBef>
              <a:spcAft>
                <a:spcPts val="0"/>
              </a:spcAft>
              <a:buClr>
                <a:schemeClr val="dk1"/>
              </a:buClr>
              <a:buSzPts val="850"/>
              <a:buChar char="●"/>
            </a:pPr>
            <a:r>
              <a:rPr lang="es" sz="850">
                <a:solidFill>
                  <a:schemeClr val="dk1"/>
                </a:solidFill>
              </a:rPr>
              <a:t>Según la necesidad de ejecución del sistema a probar:</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estáticas (no se ejecuta el código)</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dinámicas (se ejecuta el código)</a:t>
            </a:r>
            <a:endParaRPr sz="850">
              <a:solidFill>
                <a:schemeClr val="dk1"/>
              </a:solidFill>
            </a:endParaRPr>
          </a:p>
          <a:p>
            <a:pPr indent="0" lvl="0" marL="9144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e8572cc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e8572cc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2575" lvl="0" marL="457200" rtl="0" algn="l">
              <a:lnSpc>
                <a:spcPct val="115000"/>
              </a:lnSpc>
              <a:spcBef>
                <a:spcPts val="1200"/>
              </a:spcBef>
              <a:spcAft>
                <a:spcPts val="0"/>
              </a:spcAft>
              <a:buClr>
                <a:schemeClr val="dk1"/>
              </a:buClr>
              <a:buSzPts val="850"/>
              <a:buChar char="●"/>
            </a:pPr>
            <a:r>
              <a:rPr lang="es" sz="850">
                <a:solidFill>
                  <a:schemeClr val="dk1"/>
                </a:solidFill>
              </a:rPr>
              <a:t>Según se ejecutan las pruebas:</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manuales</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automáticas</a:t>
            </a:r>
            <a:endParaRPr sz="850">
              <a:solidFill>
                <a:schemeClr val="dk1"/>
              </a:solidFill>
            </a:endParaRPr>
          </a:p>
          <a:p>
            <a:pPr indent="-282575" lvl="0" marL="457200" rtl="0" algn="l">
              <a:lnSpc>
                <a:spcPct val="115000"/>
              </a:lnSpc>
              <a:spcBef>
                <a:spcPts val="0"/>
              </a:spcBef>
              <a:spcAft>
                <a:spcPts val="0"/>
              </a:spcAft>
              <a:buClr>
                <a:schemeClr val="dk1"/>
              </a:buClr>
              <a:buSzPts val="850"/>
              <a:buChar char="●"/>
            </a:pPr>
            <a:r>
              <a:rPr lang="es" sz="850">
                <a:solidFill>
                  <a:schemeClr val="dk1"/>
                </a:solidFill>
              </a:rPr>
              <a:t>Según el ámbito o alcance de las pruebas:</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unitarias</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de integración</a:t>
            </a:r>
            <a:endParaRPr sz="850">
              <a:solidFill>
                <a:schemeClr val="dk1"/>
              </a:solidFill>
            </a:endParaRPr>
          </a:p>
          <a:p>
            <a:pPr indent="-282575" lvl="1" marL="914400" rtl="0" algn="l">
              <a:lnSpc>
                <a:spcPct val="115000"/>
              </a:lnSpc>
              <a:spcBef>
                <a:spcPts val="0"/>
              </a:spcBef>
              <a:spcAft>
                <a:spcPts val="0"/>
              </a:spcAft>
              <a:buClr>
                <a:schemeClr val="dk1"/>
              </a:buClr>
              <a:buSzPts val="850"/>
              <a:buChar char="●"/>
            </a:pPr>
            <a:r>
              <a:rPr lang="es" sz="850">
                <a:solidFill>
                  <a:schemeClr val="dk1"/>
                </a:solidFill>
              </a:rPr>
              <a:t>Pruebas de sistema</a:t>
            </a:r>
            <a:endParaRPr sz="85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e8572ccc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e8572ccc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Dependiendo del alcance de las pruebas se establecen tres niveles de aplicación, partiendo desde el más específico al más general:</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	- Módulo único: pruebas unitarias. Se prueba una pieza de software (módulos individuales, componentes, subprogramas…</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	- Grupo de módulos: pruebas de integración. Un componente puede funcionar bien de forma aislada pero puede no encajar con el resto.</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	- Sistema completo: pruebas de sistema. Se verifica el funcionamiento del conjunto. Es perfecto para probar aspectos globales como seguridad, velocidad, etc.</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e8572ccc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e8572ccc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Verifican el software usando su interfaz externa. El sistema es visto como una caja negra de la que no se conoce su funcionamiento ni su estructura, sólo cuáles pueden ser las entradas y cuáles deben ser las salidas.</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e87a182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e87a182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e87a182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e87a182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La partición de equivalencia es una técnica de pruebas de software que reduce el número de casos de prueba dividiendo los valores de entrada en grupos o particiones que se tratan de manera similar.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En lugar de probar todos los valores posibles, se selecciona un valor representativo de cada grupo. Esto simplifica el proceso de prueba y garantiza una cobertura efectiva con menos esfuerzo.</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Por ejemplo: Probar un software que identifica si un número es positivo, negativo o 0. En lugar de probar todos los números, seleccionamos valores representativos para probar el funcionamiento. Seleccionamos el 5, el -5 y el 0.</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e87a1829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e87a182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Se enfoca en los límites de los valores de partición de equivalencia. La idea es probar los valores que están en los límites de los rangos que es donde se suelen producir los errores.</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El proceso consiste en identificar la partición de equivalencia, se determinan los límites de las particiones y se prueban con los valores mínimos y máximos y con los inmediatos fuera del rango.</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850">
                <a:solidFill>
                  <a:schemeClr val="dk1"/>
                </a:solidFill>
              </a:rPr>
              <a:t>Por ejemplo un formulario que maneja la edad del usuario. Admite edades de 0 a 120 años. Los valores límites válidos son 0 y 120. Se prueba el test con esto valores y también se prueba con los valores no válidos inmediatos que en este caso son -1 y 121.</a:t>
            </a:r>
            <a:endParaRPr sz="8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729000"/>
            <a:ext cx="8123100" cy="1015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7.- Pruebas de software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u="sng"/>
              <a:t>Pruebas de arreglo ortogonal:</a:t>
            </a:r>
            <a:endParaRPr u="sng"/>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rPr lang="es" sz="2000"/>
              <a:t>Se usan cuando entran en juego </a:t>
            </a:r>
            <a:r>
              <a:rPr b="1" lang="es" sz="2000"/>
              <a:t>múltiples variables</a:t>
            </a:r>
            <a:r>
              <a:rPr lang="es" sz="2000"/>
              <a:t>.</a:t>
            </a:r>
            <a:endParaRPr sz="2000"/>
          </a:p>
          <a:p>
            <a:pPr indent="0" lvl="0" marL="0" rtl="0" algn="l">
              <a:spcBef>
                <a:spcPts val="1200"/>
              </a:spcBef>
              <a:spcAft>
                <a:spcPts val="0"/>
              </a:spcAft>
              <a:buNone/>
            </a:pPr>
            <a:r>
              <a:rPr lang="es" sz="2000"/>
              <a:t>Toma un </a:t>
            </a:r>
            <a:r>
              <a:rPr b="1" lang="es" sz="2000"/>
              <a:t>número reducido de combinaciones</a:t>
            </a:r>
            <a:r>
              <a:rPr lang="es" sz="2000"/>
              <a:t>.</a:t>
            </a:r>
            <a:endParaRPr sz="2000"/>
          </a:p>
          <a:p>
            <a:pPr indent="0" lvl="0" marL="0" rtl="0" algn="l">
              <a:spcBef>
                <a:spcPts val="1200"/>
              </a:spcBef>
              <a:spcAft>
                <a:spcPts val="1200"/>
              </a:spcAft>
              <a:buNone/>
            </a:pPr>
            <a:r>
              <a:rPr lang="es" sz="2000"/>
              <a:t>Cada variable aparece un </a:t>
            </a:r>
            <a:r>
              <a:rPr b="1" lang="es" sz="2000"/>
              <a:t>número similar</a:t>
            </a:r>
            <a:r>
              <a:rPr lang="es" sz="2000"/>
              <a:t> de veces.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7.4.- Pruebas estructurales o de </a:t>
            </a:r>
            <a:r>
              <a:rPr b="1" lang="es">
                <a:solidFill>
                  <a:schemeClr val="lt1"/>
                </a:solidFill>
              </a:rPr>
              <a:t>Caja Blanca</a:t>
            </a:r>
            <a:r>
              <a:rPr lang="es">
                <a:solidFill>
                  <a:schemeClr val="lt1"/>
                </a:solidFill>
              </a:rPr>
              <a:t> (WBT)</a:t>
            </a:r>
            <a:endParaRPr>
              <a:solidFill>
                <a:schemeClr val="lt1"/>
              </a:solidFill>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lt1"/>
                </a:solidFill>
              </a:rPr>
              <a:t>Requieren un conocimiento del código para su análisis.</a:t>
            </a:r>
            <a:endParaRPr>
              <a:solidFill>
                <a:schemeClr val="lt1"/>
              </a:solidFill>
            </a:endParaRPr>
          </a:p>
          <a:p>
            <a:pPr indent="0" lvl="0" marL="0" rtl="0" algn="l">
              <a:spcBef>
                <a:spcPts val="1200"/>
              </a:spcBef>
              <a:spcAft>
                <a:spcPts val="0"/>
              </a:spcAft>
              <a:buNone/>
            </a:pPr>
            <a:r>
              <a:rPr lang="es">
                <a:solidFill>
                  <a:schemeClr val="lt1"/>
                </a:solidFill>
              </a:rPr>
              <a:t>Se eligen varios valores de entrada para analizar el flujo del programa y su correcto funcionamiento.</a:t>
            </a:r>
            <a:endParaRPr>
              <a:solidFill>
                <a:schemeClr val="lt1"/>
              </a:solidFill>
            </a:endParaRPr>
          </a:p>
          <a:p>
            <a:pPr indent="0" lvl="0" marL="0" rtl="0" algn="l">
              <a:spcBef>
                <a:spcPts val="1200"/>
              </a:spcBef>
              <a:spcAft>
                <a:spcPts val="0"/>
              </a:spcAft>
              <a:buNone/>
            </a:pPr>
            <a:r>
              <a:rPr lang="es">
                <a:solidFill>
                  <a:schemeClr val="lt1"/>
                </a:solidFill>
              </a:rPr>
              <a:t>Las pruebas deben:</a:t>
            </a:r>
            <a:endParaRPr>
              <a:solidFill>
                <a:schemeClr val="lt1"/>
              </a:solidFill>
            </a:endParaRPr>
          </a:p>
          <a:p>
            <a:pPr indent="-342900" lvl="0" marL="457200" rtl="0" algn="l">
              <a:spcBef>
                <a:spcPts val="1200"/>
              </a:spcBef>
              <a:spcAft>
                <a:spcPts val="0"/>
              </a:spcAft>
              <a:buClr>
                <a:schemeClr val="lt1"/>
              </a:buClr>
              <a:buSzPts val="1800"/>
              <a:buChar char="-"/>
            </a:pPr>
            <a:r>
              <a:rPr lang="es">
                <a:solidFill>
                  <a:schemeClr val="lt1"/>
                </a:solidFill>
              </a:rPr>
              <a:t>Verificar todas las rutas posibles.</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Revisar todas las decisiones lógicas</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Ejecutar todos los bucles con sus valores fronteras</a:t>
            </a:r>
            <a:endParaRPr>
              <a:solidFill>
                <a:schemeClr val="lt1"/>
              </a:solidFill>
            </a:endParaRPr>
          </a:p>
          <a:p>
            <a:pPr indent="-342900" lvl="0" marL="457200" rtl="0" algn="l">
              <a:spcBef>
                <a:spcPts val="0"/>
              </a:spcBef>
              <a:spcAft>
                <a:spcPts val="0"/>
              </a:spcAft>
              <a:buClr>
                <a:schemeClr val="lt1"/>
              </a:buClr>
              <a:buSzPts val="1800"/>
              <a:buChar char="-"/>
            </a:pPr>
            <a:r>
              <a:rPr lang="es">
                <a:solidFill>
                  <a:schemeClr val="lt1"/>
                </a:solidFill>
              </a:rPr>
              <a:t>Revisar las estructuras de datos interna</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7.4.- Pruebas estructurales o de </a:t>
            </a:r>
            <a:r>
              <a:rPr b="1" lang="es">
                <a:solidFill>
                  <a:schemeClr val="lt1"/>
                </a:solidFill>
              </a:rPr>
              <a:t>Caja Blanca</a:t>
            </a:r>
            <a:r>
              <a:rPr lang="es">
                <a:solidFill>
                  <a:schemeClr val="lt1"/>
                </a:solidFill>
              </a:rPr>
              <a:t> (WBT)</a:t>
            </a:r>
            <a:endParaRPr>
              <a:solidFill>
                <a:schemeClr val="lt1"/>
              </a:solidFill>
            </a:endParaRPr>
          </a:p>
        </p:txBody>
      </p:sp>
      <p:sp>
        <p:nvSpPr>
          <p:cNvPr id="124" name="Google Shape;124;p24"/>
          <p:cNvSpPr txBox="1"/>
          <p:nvPr>
            <p:ph idx="1" type="body"/>
          </p:nvPr>
        </p:nvSpPr>
        <p:spPr>
          <a:xfrm>
            <a:off x="311700" y="161742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s" sz="2800">
                <a:solidFill>
                  <a:schemeClr val="lt1"/>
                </a:solidFill>
              </a:rPr>
              <a:t>Tipos de pruebas:</a:t>
            </a:r>
            <a:endParaRPr sz="2800">
              <a:solidFill>
                <a:schemeClr val="lt1"/>
              </a:solidFill>
            </a:endParaRPr>
          </a:p>
          <a:p>
            <a:pPr indent="-381000" lvl="1" marL="914400" rtl="0" algn="l">
              <a:spcBef>
                <a:spcPts val="1200"/>
              </a:spcBef>
              <a:spcAft>
                <a:spcPts val="0"/>
              </a:spcAft>
              <a:buClr>
                <a:schemeClr val="lt1"/>
              </a:buClr>
              <a:buSzPts val="2400"/>
              <a:buChar char="-"/>
            </a:pPr>
            <a:r>
              <a:rPr lang="es" sz="2400">
                <a:solidFill>
                  <a:schemeClr val="lt1"/>
                </a:solidFill>
              </a:rPr>
              <a:t>Prueba de la ruta básica</a:t>
            </a:r>
            <a:endParaRPr sz="2400">
              <a:solidFill>
                <a:schemeClr val="lt1"/>
              </a:solidFill>
            </a:endParaRPr>
          </a:p>
          <a:p>
            <a:pPr indent="-381000" lvl="1" marL="914400" rtl="0" algn="l">
              <a:spcBef>
                <a:spcPts val="0"/>
              </a:spcBef>
              <a:spcAft>
                <a:spcPts val="0"/>
              </a:spcAft>
              <a:buClr>
                <a:schemeClr val="lt1"/>
              </a:buClr>
              <a:buSzPts val="2400"/>
              <a:buChar char="-"/>
            </a:pPr>
            <a:r>
              <a:rPr lang="es" sz="2400">
                <a:solidFill>
                  <a:schemeClr val="lt1"/>
                </a:solidFill>
              </a:rPr>
              <a:t>Prueba de bucle</a:t>
            </a:r>
            <a:endParaRPr sz="24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Prueba de la ruta básica:</a:t>
            </a:r>
            <a:endParaRPr>
              <a:solidFill>
                <a:schemeClr val="lt1"/>
              </a:solidFill>
            </a:endParaRPr>
          </a:p>
        </p:txBody>
      </p:sp>
      <p:sp>
        <p:nvSpPr>
          <p:cNvPr id="130" name="Google Shape;130;p25"/>
          <p:cNvSpPr txBox="1"/>
          <p:nvPr>
            <p:ph idx="1" type="body"/>
          </p:nvPr>
        </p:nvSpPr>
        <p:spPr>
          <a:xfrm>
            <a:off x="311700" y="1133325"/>
            <a:ext cx="8520600" cy="39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300">
                <a:solidFill>
                  <a:schemeClr val="lt1"/>
                </a:solidFill>
              </a:rPr>
              <a:t>Las pruebas se diseñan en base a los posibles caminos del código garantizando que cada camino se ejecuta al menos una vez.</a:t>
            </a:r>
            <a:endParaRPr sz="2300">
              <a:solidFill>
                <a:schemeClr val="lt1"/>
              </a:solidFill>
            </a:endParaRPr>
          </a:p>
          <a:p>
            <a:pPr indent="0" lvl="0" marL="0" rtl="0" algn="l">
              <a:spcBef>
                <a:spcPts val="1200"/>
              </a:spcBef>
              <a:spcAft>
                <a:spcPts val="0"/>
              </a:spcAft>
              <a:buNone/>
            </a:pPr>
            <a:r>
              <a:t/>
            </a:r>
            <a:endParaRPr sz="2300">
              <a:solidFill>
                <a:schemeClr val="lt1"/>
              </a:solidFill>
            </a:endParaRPr>
          </a:p>
          <a:p>
            <a:pPr indent="0" lvl="0" marL="0" rtl="0" algn="l">
              <a:spcBef>
                <a:spcPts val="1200"/>
              </a:spcBef>
              <a:spcAft>
                <a:spcPts val="1200"/>
              </a:spcAft>
              <a:buNone/>
            </a:pPr>
            <a:r>
              <a:rPr lang="es" sz="2300">
                <a:solidFill>
                  <a:schemeClr val="lt1"/>
                </a:solidFill>
              </a:rPr>
              <a:t>Concepto: complejidad ciclomática &gt;&gt; Riesgo del programa</a:t>
            </a:r>
            <a:endParaRPr sz="23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Prueba de bucle:</a:t>
            </a:r>
            <a:endParaRPr>
              <a:solidFill>
                <a:schemeClr val="lt1"/>
              </a:solidFill>
            </a:endParaRPr>
          </a:p>
        </p:txBody>
      </p:sp>
      <p:sp>
        <p:nvSpPr>
          <p:cNvPr id="136" name="Google Shape;136;p26"/>
          <p:cNvSpPr txBox="1"/>
          <p:nvPr>
            <p:ph idx="1" type="body"/>
          </p:nvPr>
        </p:nvSpPr>
        <p:spPr>
          <a:xfrm>
            <a:off x="-101725" y="1133325"/>
            <a:ext cx="3189900" cy="26736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lt1"/>
              </a:buClr>
              <a:buSzPts val="2300"/>
              <a:buChar char="-"/>
            </a:pPr>
            <a:r>
              <a:rPr b="1" lang="es" sz="2300">
                <a:solidFill>
                  <a:schemeClr val="lt1"/>
                </a:solidFill>
              </a:rPr>
              <a:t>Bucle simple: </a:t>
            </a:r>
            <a:endParaRPr b="1" sz="2300">
              <a:solidFill>
                <a:schemeClr val="lt1"/>
              </a:solidFill>
            </a:endParaRPr>
          </a:p>
          <a:p>
            <a:pPr indent="-374650" lvl="1" marL="914400" rtl="0" algn="l">
              <a:spcBef>
                <a:spcPts val="0"/>
              </a:spcBef>
              <a:spcAft>
                <a:spcPts val="0"/>
              </a:spcAft>
              <a:buClr>
                <a:schemeClr val="lt1"/>
              </a:buClr>
              <a:buSzPts val="2300"/>
              <a:buChar char="-"/>
            </a:pPr>
            <a:r>
              <a:rPr lang="es" sz="2300">
                <a:solidFill>
                  <a:schemeClr val="lt1"/>
                </a:solidFill>
              </a:rPr>
              <a:t>Saltar el bucle.</a:t>
            </a:r>
            <a:endParaRPr sz="2300">
              <a:solidFill>
                <a:schemeClr val="lt1"/>
              </a:solidFill>
            </a:endParaRPr>
          </a:p>
          <a:p>
            <a:pPr indent="-374650" lvl="1" marL="914400" rtl="0" algn="l">
              <a:spcBef>
                <a:spcPts val="0"/>
              </a:spcBef>
              <a:spcAft>
                <a:spcPts val="0"/>
              </a:spcAft>
              <a:buClr>
                <a:schemeClr val="lt1"/>
              </a:buClr>
              <a:buSzPts val="2300"/>
              <a:buChar char="-"/>
            </a:pPr>
            <a:r>
              <a:rPr lang="es" sz="2300">
                <a:solidFill>
                  <a:schemeClr val="lt1"/>
                </a:solidFill>
              </a:rPr>
              <a:t>Una pasada.</a:t>
            </a:r>
            <a:endParaRPr sz="2300">
              <a:solidFill>
                <a:schemeClr val="lt1"/>
              </a:solidFill>
            </a:endParaRPr>
          </a:p>
          <a:p>
            <a:pPr indent="-374650" lvl="1" marL="914400" rtl="0" algn="l">
              <a:spcBef>
                <a:spcPts val="0"/>
              </a:spcBef>
              <a:spcAft>
                <a:spcPts val="0"/>
              </a:spcAft>
              <a:buClr>
                <a:schemeClr val="lt1"/>
              </a:buClr>
              <a:buSzPts val="2300"/>
              <a:buChar char="-"/>
            </a:pPr>
            <a:r>
              <a:rPr lang="es" sz="2300">
                <a:solidFill>
                  <a:schemeClr val="lt1"/>
                </a:solidFill>
              </a:rPr>
              <a:t>Dos pasadas</a:t>
            </a:r>
            <a:endParaRPr sz="2300">
              <a:solidFill>
                <a:schemeClr val="lt1"/>
              </a:solidFill>
            </a:endParaRPr>
          </a:p>
          <a:p>
            <a:pPr indent="-374650" lvl="1" marL="914400" rtl="0" algn="l">
              <a:spcBef>
                <a:spcPts val="0"/>
              </a:spcBef>
              <a:spcAft>
                <a:spcPts val="0"/>
              </a:spcAft>
              <a:buClr>
                <a:schemeClr val="lt1"/>
              </a:buClr>
              <a:buSzPts val="2300"/>
              <a:buChar char="-"/>
            </a:pPr>
            <a:r>
              <a:rPr lang="es" sz="2300">
                <a:solidFill>
                  <a:schemeClr val="lt1"/>
                </a:solidFill>
              </a:rPr>
              <a:t>M pasadas</a:t>
            </a:r>
            <a:endParaRPr sz="2300">
              <a:solidFill>
                <a:schemeClr val="lt1"/>
              </a:solidFill>
            </a:endParaRPr>
          </a:p>
          <a:p>
            <a:pPr indent="-374650" lvl="1" marL="914400" rtl="0" algn="l">
              <a:spcBef>
                <a:spcPts val="0"/>
              </a:spcBef>
              <a:spcAft>
                <a:spcPts val="0"/>
              </a:spcAft>
              <a:buClr>
                <a:schemeClr val="lt1"/>
              </a:buClr>
              <a:buSzPts val="2300"/>
              <a:buChar char="-"/>
            </a:pPr>
            <a:r>
              <a:rPr lang="es" sz="2300">
                <a:solidFill>
                  <a:schemeClr val="lt1"/>
                </a:solidFill>
              </a:rPr>
              <a:t>N-1, N y N+1</a:t>
            </a:r>
            <a:endParaRPr sz="2300">
              <a:solidFill>
                <a:schemeClr val="lt1"/>
              </a:solidFill>
            </a:endParaRPr>
          </a:p>
        </p:txBody>
      </p:sp>
      <p:sp>
        <p:nvSpPr>
          <p:cNvPr id="137" name="Google Shape;137;p26"/>
          <p:cNvSpPr txBox="1"/>
          <p:nvPr>
            <p:ph idx="1" type="body"/>
          </p:nvPr>
        </p:nvSpPr>
        <p:spPr>
          <a:xfrm>
            <a:off x="2764200" y="1133325"/>
            <a:ext cx="3189900" cy="26736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lt1"/>
              </a:buClr>
              <a:buSzPts val="2300"/>
              <a:buChar char="-"/>
            </a:pPr>
            <a:r>
              <a:rPr b="1" lang="es" sz="2300">
                <a:solidFill>
                  <a:schemeClr val="lt1"/>
                </a:solidFill>
              </a:rPr>
              <a:t>Bucle anidado: </a:t>
            </a:r>
            <a:endParaRPr b="1" sz="2300">
              <a:solidFill>
                <a:schemeClr val="lt1"/>
              </a:solidFill>
            </a:endParaRPr>
          </a:p>
          <a:p>
            <a:pPr indent="-374650" lvl="1" marL="914400" rtl="0" algn="l">
              <a:spcBef>
                <a:spcPts val="0"/>
              </a:spcBef>
              <a:spcAft>
                <a:spcPts val="0"/>
              </a:spcAft>
              <a:buClr>
                <a:schemeClr val="lt1"/>
              </a:buClr>
              <a:buSzPts val="2300"/>
              <a:buChar char="-"/>
            </a:pPr>
            <a:r>
              <a:rPr lang="es" sz="2300">
                <a:solidFill>
                  <a:schemeClr val="lt1"/>
                </a:solidFill>
              </a:rPr>
              <a:t>Dificultad exp.</a:t>
            </a:r>
            <a:endParaRPr sz="2300">
              <a:solidFill>
                <a:schemeClr val="lt1"/>
              </a:solidFill>
            </a:endParaRPr>
          </a:p>
          <a:p>
            <a:pPr indent="-374650" lvl="1" marL="914400" rtl="0" algn="l">
              <a:spcBef>
                <a:spcPts val="0"/>
              </a:spcBef>
              <a:spcAft>
                <a:spcPts val="0"/>
              </a:spcAft>
              <a:buClr>
                <a:schemeClr val="lt1"/>
              </a:buClr>
              <a:buSzPts val="2300"/>
              <a:buChar char="-"/>
            </a:pPr>
            <a:r>
              <a:rPr lang="es" sz="2300">
                <a:solidFill>
                  <a:schemeClr val="lt1"/>
                </a:solidFill>
              </a:rPr>
              <a:t>Aplica bucle simple de dentro hacia afuera.</a:t>
            </a:r>
            <a:endParaRPr sz="2300">
              <a:solidFill>
                <a:schemeClr val="lt1"/>
              </a:solidFill>
            </a:endParaRPr>
          </a:p>
        </p:txBody>
      </p:sp>
      <p:sp>
        <p:nvSpPr>
          <p:cNvPr id="138" name="Google Shape;138;p26"/>
          <p:cNvSpPr txBox="1"/>
          <p:nvPr>
            <p:ph idx="1" type="body"/>
          </p:nvPr>
        </p:nvSpPr>
        <p:spPr>
          <a:xfrm>
            <a:off x="5750675" y="1133325"/>
            <a:ext cx="3189900" cy="30075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lt1"/>
              </a:buClr>
              <a:buSzPts val="2300"/>
              <a:buChar char="-"/>
            </a:pPr>
            <a:r>
              <a:rPr b="1" lang="es" sz="2000">
                <a:solidFill>
                  <a:schemeClr val="lt1"/>
                </a:solidFill>
              </a:rPr>
              <a:t>Bucles</a:t>
            </a:r>
            <a:r>
              <a:rPr b="1" lang="es" sz="2300">
                <a:solidFill>
                  <a:schemeClr val="lt1"/>
                </a:solidFill>
              </a:rPr>
              <a:t> </a:t>
            </a:r>
            <a:r>
              <a:rPr b="1" lang="es" sz="2000">
                <a:solidFill>
                  <a:schemeClr val="lt1"/>
                </a:solidFill>
              </a:rPr>
              <a:t>concatenados</a:t>
            </a:r>
            <a:r>
              <a:rPr b="1" lang="es" sz="2300">
                <a:solidFill>
                  <a:schemeClr val="lt1"/>
                </a:solidFill>
              </a:rPr>
              <a:t>: </a:t>
            </a:r>
            <a:endParaRPr b="1" sz="2300">
              <a:solidFill>
                <a:schemeClr val="lt1"/>
              </a:solidFill>
            </a:endParaRPr>
          </a:p>
          <a:p>
            <a:pPr indent="-374650" lvl="1" marL="914400" rtl="0" algn="l">
              <a:spcBef>
                <a:spcPts val="0"/>
              </a:spcBef>
              <a:spcAft>
                <a:spcPts val="0"/>
              </a:spcAft>
              <a:buClr>
                <a:schemeClr val="lt1"/>
              </a:buClr>
              <a:buSzPts val="2300"/>
              <a:buChar char="-"/>
            </a:pPr>
            <a:r>
              <a:rPr lang="es" sz="2300">
                <a:solidFill>
                  <a:schemeClr val="lt1"/>
                </a:solidFill>
              </a:rPr>
              <a:t>Se utilizan las pruebas de bucle simple siempre que no compartan contador.</a:t>
            </a:r>
            <a:endParaRPr sz="2300">
              <a:solidFill>
                <a:schemeClr val="lt1"/>
              </a:solidFill>
            </a:endParaRPr>
          </a:p>
        </p:txBody>
      </p:sp>
      <p:sp>
        <p:nvSpPr>
          <p:cNvPr id="139" name="Google Shape;139;p26"/>
          <p:cNvSpPr txBox="1"/>
          <p:nvPr>
            <p:ph idx="1" type="body"/>
          </p:nvPr>
        </p:nvSpPr>
        <p:spPr>
          <a:xfrm>
            <a:off x="0" y="4256425"/>
            <a:ext cx="9144000" cy="572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lt1"/>
              </a:buClr>
              <a:buSzPts val="2300"/>
              <a:buChar char="-"/>
            </a:pPr>
            <a:r>
              <a:rPr b="1" lang="es" sz="2300">
                <a:solidFill>
                  <a:schemeClr val="lt1"/>
                </a:solidFill>
              </a:rPr>
              <a:t>Comprueban: Entrada, salida y rendimiento</a:t>
            </a:r>
            <a:endParaRPr sz="23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8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20"/>
              <a:t>7.6.- Comparativa y pautas de uso:</a:t>
            </a:r>
            <a:endParaRPr sz="2920"/>
          </a:p>
        </p:txBody>
      </p:sp>
      <p:sp>
        <p:nvSpPr>
          <p:cNvPr id="145" name="Google Shape;145;p27"/>
          <p:cNvSpPr txBox="1"/>
          <p:nvPr>
            <p:ph idx="1" type="body"/>
          </p:nvPr>
        </p:nvSpPr>
        <p:spPr>
          <a:xfrm>
            <a:off x="489625" y="1336625"/>
            <a:ext cx="8520600" cy="3734100"/>
          </a:xfrm>
          <a:prstGeom prst="rect">
            <a:avLst/>
          </a:prstGeom>
        </p:spPr>
        <p:txBody>
          <a:bodyPr anchorCtr="0" anchor="t" bIns="91425" lIns="91425" spcFirstLastPara="1" rIns="91425" wrap="square" tIns="91425">
            <a:normAutofit fontScale="92500" lnSpcReduction="20000"/>
          </a:bodyPr>
          <a:lstStyle/>
          <a:p>
            <a:pPr indent="-378553" lvl="0" marL="457200" rtl="0" algn="l">
              <a:spcBef>
                <a:spcPts val="1200"/>
              </a:spcBef>
              <a:spcAft>
                <a:spcPts val="0"/>
              </a:spcAft>
              <a:buClr>
                <a:srgbClr val="000000"/>
              </a:buClr>
              <a:buSzPct val="100000"/>
              <a:buFont typeface="Arial"/>
              <a:buChar char="-"/>
            </a:pPr>
            <a:r>
              <a:rPr lang="es" sz="2552">
                <a:solidFill>
                  <a:srgbClr val="000000"/>
                </a:solidFill>
                <a:latin typeface="Arial"/>
                <a:ea typeface="Arial"/>
                <a:cs typeface="Arial"/>
                <a:sym typeface="Arial"/>
              </a:rPr>
              <a:t>Caja Negra: visión externa</a:t>
            </a:r>
            <a:endParaRPr sz="2552">
              <a:solidFill>
                <a:srgbClr val="000000"/>
              </a:solidFill>
              <a:latin typeface="Arial"/>
              <a:ea typeface="Arial"/>
              <a:cs typeface="Arial"/>
              <a:sym typeface="Arial"/>
            </a:endParaRPr>
          </a:p>
          <a:p>
            <a:pPr indent="-378553" lvl="0" marL="457200" rtl="0" algn="l">
              <a:spcBef>
                <a:spcPts val="0"/>
              </a:spcBef>
              <a:spcAft>
                <a:spcPts val="0"/>
              </a:spcAft>
              <a:buClr>
                <a:srgbClr val="000000"/>
              </a:buClr>
              <a:buSzPct val="100000"/>
              <a:buFont typeface="Arial"/>
              <a:buChar char="-"/>
            </a:pPr>
            <a:r>
              <a:rPr lang="es" sz="2552">
                <a:solidFill>
                  <a:srgbClr val="000000"/>
                </a:solidFill>
                <a:latin typeface="Arial"/>
                <a:ea typeface="Arial"/>
                <a:cs typeface="Arial"/>
                <a:sym typeface="Arial"/>
              </a:rPr>
              <a:t>Caja Blanca: visión interna</a:t>
            </a:r>
            <a:endParaRPr sz="2552">
              <a:solidFill>
                <a:srgbClr val="000000"/>
              </a:solidFill>
              <a:latin typeface="Arial"/>
              <a:ea typeface="Arial"/>
              <a:cs typeface="Arial"/>
              <a:sym typeface="Arial"/>
            </a:endParaRPr>
          </a:p>
          <a:p>
            <a:pPr indent="0" lvl="0" marL="457200" rtl="0" algn="l">
              <a:spcBef>
                <a:spcPts val="1200"/>
              </a:spcBef>
              <a:spcAft>
                <a:spcPts val="0"/>
              </a:spcAft>
              <a:buNone/>
            </a:pPr>
            <a:r>
              <a:t/>
            </a:r>
            <a:endParaRPr sz="2200">
              <a:solidFill>
                <a:srgbClr val="000000"/>
              </a:solidFill>
              <a:latin typeface="Arial"/>
              <a:ea typeface="Arial"/>
              <a:cs typeface="Arial"/>
              <a:sym typeface="Arial"/>
            </a:endParaRPr>
          </a:p>
          <a:p>
            <a:pPr indent="0" lvl="0" marL="0" rtl="0" algn="l">
              <a:spcBef>
                <a:spcPts val="1200"/>
              </a:spcBef>
              <a:spcAft>
                <a:spcPts val="0"/>
              </a:spcAft>
              <a:buNone/>
            </a:pPr>
            <a:r>
              <a:rPr b="1" lang="es" sz="2416">
                <a:solidFill>
                  <a:srgbClr val="000000"/>
                </a:solidFill>
                <a:latin typeface="Arial"/>
                <a:ea typeface="Arial"/>
                <a:cs typeface="Arial"/>
                <a:sym typeface="Arial"/>
              </a:rPr>
              <a:t>Pautas generales:</a:t>
            </a:r>
            <a:endParaRPr b="1" sz="2416">
              <a:solidFill>
                <a:srgbClr val="000000"/>
              </a:solidFill>
              <a:latin typeface="Arial"/>
              <a:ea typeface="Arial"/>
              <a:cs typeface="Arial"/>
              <a:sym typeface="Arial"/>
            </a:endParaRPr>
          </a:p>
          <a:p>
            <a:pPr indent="-370522" lvl="0" marL="457200" rtl="0" algn="l">
              <a:spcBef>
                <a:spcPts val="1200"/>
              </a:spcBef>
              <a:spcAft>
                <a:spcPts val="0"/>
              </a:spcAft>
              <a:buClr>
                <a:srgbClr val="000000"/>
              </a:buClr>
              <a:buSzPct val="100000"/>
              <a:buFont typeface="Arial"/>
              <a:buAutoNum type="arabicPeriod"/>
            </a:pPr>
            <a:r>
              <a:rPr lang="es" sz="2416">
                <a:solidFill>
                  <a:srgbClr val="000000"/>
                </a:solidFill>
                <a:latin typeface="Arial"/>
                <a:ea typeface="Arial"/>
                <a:cs typeface="Arial"/>
                <a:sym typeface="Arial"/>
              </a:rPr>
              <a:t>Planificación y control</a:t>
            </a:r>
            <a:endParaRPr sz="2416">
              <a:solidFill>
                <a:srgbClr val="000000"/>
              </a:solidFill>
              <a:latin typeface="Arial"/>
              <a:ea typeface="Arial"/>
              <a:cs typeface="Arial"/>
              <a:sym typeface="Arial"/>
            </a:endParaRPr>
          </a:p>
          <a:p>
            <a:pPr indent="-370522" lvl="0" marL="457200" rtl="0" algn="l">
              <a:spcBef>
                <a:spcPts val="0"/>
              </a:spcBef>
              <a:spcAft>
                <a:spcPts val="0"/>
              </a:spcAft>
              <a:buClr>
                <a:srgbClr val="000000"/>
              </a:buClr>
              <a:buSzPct val="100000"/>
              <a:buFont typeface="Arial"/>
              <a:buAutoNum type="arabicPeriod"/>
            </a:pPr>
            <a:r>
              <a:rPr lang="es" sz="2416">
                <a:solidFill>
                  <a:srgbClr val="000000"/>
                </a:solidFill>
                <a:latin typeface="Arial"/>
                <a:ea typeface="Arial"/>
                <a:cs typeface="Arial"/>
                <a:sym typeface="Arial"/>
              </a:rPr>
              <a:t>Análisis y diseño</a:t>
            </a:r>
            <a:endParaRPr sz="2416">
              <a:solidFill>
                <a:srgbClr val="000000"/>
              </a:solidFill>
              <a:latin typeface="Arial"/>
              <a:ea typeface="Arial"/>
              <a:cs typeface="Arial"/>
              <a:sym typeface="Arial"/>
            </a:endParaRPr>
          </a:p>
          <a:p>
            <a:pPr indent="-370522" lvl="0" marL="457200" rtl="0" algn="l">
              <a:spcBef>
                <a:spcPts val="0"/>
              </a:spcBef>
              <a:spcAft>
                <a:spcPts val="0"/>
              </a:spcAft>
              <a:buClr>
                <a:srgbClr val="000000"/>
              </a:buClr>
              <a:buSzPct val="100000"/>
              <a:buFont typeface="Arial"/>
              <a:buAutoNum type="arabicPeriod"/>
            </a:pPr>
            <a:r>
              <a:rPr lang="es" sz="2416">
                <a:solidFill>
                  <a:srgbClr val="000000"/>
                </a:solidFill>
                <a:latin typeface="Arial"/>
                <a:ea typeface="Arial"/>
                <a:cs typeface="Arial"/>
                <a:sym typeface="Arial"/>
              </a:rPr>
              <a:t>Implementación y ejecución</a:t>
            </a:r>
            <a:endParaRPr sz="2416">
              <a:solidFill>
                <a:srgbClr val="000000"/>
              </a:solidFill>
              <a:latin typeface="Arial"/>
              <a:ea typeface="Arial"/>
              <a:cs typeface="Arial"/>
              <a:sym typeface="Arial"/>
            </a:endParaRPr>
          </a:p>
          <a:p>
            <a:pPr indent="-370522" lvl="0" marL="457200" rtl="0" algn="l">
              <a:spcBef>
                <a:spcPts val="0"/>
              </a:spcBef>
              <a:spcAft>
                <a:spcPts val="0"/>
              </a:spcAft>
              <a:buClr>
                <a:srgbClr val="000000"/>
              </a:buClr>
              <a:buSzPct val="100000"/>
              <a:buFont typeface="Arial"/>
              <a:buAutoNum type="arabicPeriod"/>
            </a:pPr>
            <a:r>
              <a:rPr lang="es" sz="2416">
                <a:solidFill>
                  <a:srgbClr val="000000"/>
                </a:solidFill>
                <a:latin typeface="Arial"/>
                <a:ea typeface="Arial"/>
                <a:cs typeface="Arial"/>
                <a:sym typeface="Arial"/>
              </a:rPr>
              <a:t>Evaluar criterio de salida e informe</a:t>
            </a:r>
            <a:endParaRPr sz="2416">
              <a:solidFill>
                <a:srgbClr val="000000"/>
              </a:solidFill>
              <a:latin typeface="Arial"/>
              <a:ea typeface="Arial"/>
              <a:cs typeface="Arial"/>
              <a:sym typeface="Arial"/>
            </a:endParaRPr>
          </a:p>
          <a:p>
            <a:pPr indent="-370522" lvl="0" marL="457200" rtl="0" algn="l">
              <a:spcBef>
                <a:spcPts val="0"/>
              </a:spcBef>
              <a:spcAft>
                <a:spcPts val="0"/>
              </a:spcAft>
              <a:buClr>
                <a:srgbClr val="000000"/>
              </a:buClr>
              <a:buSzPct val="100000"/>
              <a:buFont typeface="Arial"/>
              <a:buAutoNum type="arabicPeriod"/>
            </a:pPr>
            <a:r>
              <a:rPr lang="es" sz="2416">
                <a:solidFill>
                  <a:srgbClr val="000000"/>
                </a:solidFill>
                <a:latin typeface="Arial"/>
                <a:ea typeface="Arial"/>
                <a:cs typeface="Arial"/>
                <a:sym typeface="Arial"/>
              </a:rPr>
              <a:t>Cierre de pruebas</a:t>
            </a:r>
            <a:endParaRPr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7.7.- Pruebas de componentes</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u="sng"/>
              <a:t>Objetivo</a:t>
            </a:r>
            <a:r>
              <a:rPr lang="es" sz="2000"/>
              <a:t>: garantizar que cada módulo o componente funcione correctamente antes de ser integrado en el sistema completo.</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s" sz="2000"/>
              <a:t>Tipos de pruebas de componentes:</a:t>
            </a:r>
            <a:endParaRPr sz="2000"/>
          </a:p>
          <a:p>
            <a:pPr indent="-355600" lvl="0" marL="457200" rtl="0" algn="l">
              <a:spcBef>
                <a:spcPts val="1200"/>
              </a:spcBef>
              <a:spcAft>
                <a:spcPts val="0"/>
              </a:spcAft>
              <a:buSzPts val="2000"/>
              <a:buChar char="-"/>
            </a:pPr>
            <a:r>
              <a:rPr i="1" lang="es" sz="2000"/>
              <a:t>Big bang</a:t>
            </a:r>
            <a:r>
              <a:rPr lang="es" sz="2000"/>
              <a:t>.</a:t>
            </a:r>
            <a:endParaRPr sz="2000"/>
          </a:p>
          <a:p>
            <a:pPr indent="-355600" lvl="0" marL="457200" rtl="0" algn="l">
              <a:spcBef>
                <a:spcPts val="0"/>
              </a:spcBef>
              <a:spcAft>
                <a:spcPts val="0"/>
              </a:spcAft>
              <a:buSzPts val="2000"/>
              <a:buChar char="-"/>
            </a:pPr>
            <a:r>
              <a:rPr i="1" lang="es" sz="2000"/>
              <a:t>Incremental ascendente</a:t>
            </a:r>
            <a:r>
              <a:rPr lang="es" sz="2000"/>
              <a:t>.</a:t>
            </a:r>
            <a:endParaRPr sz="2000"/>
          </a:p>
          <a:p>
            <a:pPr indent="-355600" lvl="0" marL="457200" rtl="0" algn="l">
              <a:spcBef>
                <a:spcPts val="0"/>
              </a:spcBef>
              <a:spcAft>
                <a:spcPts val="0"/>
              </a:spcAft>
              <a:buSzPts val="2000"/>
              <a:buChar char="-"/>
            </a:pPr>
            <a:r>
              <a:rPr i="1" lang="es" sz="2000"/>
              <a:t>Incremental descendente</a:t>
            </a:r>
            <a:r>
              <a:rPr lang="es" sz="2000"/>
              <a:t>.</a:t>
            </a:r>
            <a:endParaRPr sz="2000"/>
          </a:p>
          <a:p>
            <a:pPr indent="-355600" lvl="0" marL="457200" rtl="0" algn="l">
              <a:spcBef>
                <a:spcPts val="0"/>
              </a:spcBef>
              <a:spcAft>
                <a:spcPts val="0"/>
              </a:spcAft>
              <a:buSzPts val="2000"/>
              <a:buChar char="-"/>
            </a:pPr>
            <a:r>
              <a:rPr i="1" lang="es" sz="2000"/>
              <a:t>Sandwich</a:t>
            </a:r>
            <a:r>
              <a:rPr lang="es" sz="2000"/>
              <a:t>.</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20"/>
              <a:t>Big bang</a:t>
            </a:r>
            <a:endParaRPr sz="2920"/>
          </a:p>
        </p:txBody>
      </p:sp>
      <p:sp>
        <p:nvSpPr>
          <p:cNvPr id="157" name="Google Shape;157;p29"/>
          <p:cNvSpPr txBox="1"/>
          <p:nvPr>
            <p:ph idx="1" type="body"/>
          </p:nvPr>
        </p:nvSpPr>
        <p:spPr>
          <a:xfrm>
            <a:off x="311700" y="1428550"/>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s" sz="2400"/>
              <a:t>Prueba el funcionamiento </a:t>
            </a:r>
            <a:r>
              <a:rPr lang="es" sz="2400" u="sng"/>
              <a:t>global</a:t>
            </a:r>
            <a:r>
              <a:rPr lang="es" sz="2400"/>
              <a:t> de sistema &gt;&gt; Etapas de desarrollo avanzado.</a:t>
            </a:r>
            <a:endParaRPr sz="2400"/>
          </a:p>
          <a:p>
            <a:pPr indent="-381000" lvl="0" marL="457200" rtl="0" algn="l">
              <a:spcBef>
                <a:spcPts val="0"/>
              </a:spcBef>
              <a:spcAft>
                <a:spcPts val="0"/>
              </a:spcAft>
              <a:buSzPts val="2400"/>
              <a:buChar char="-"/>
            </a:pPr>
            <a:r>
              <a:rPr lang="es" sz="2400"/>
              <a:t>Resulta </a:t>
            </a:r>
            <a:r>
              <a:rPr lang="es" sz="2400" u="sng"/>
              <a:t>difícil aislar</a:t>
            </a:r>
            <a:r>
              <a:rPr lang="es" sz="2400"/>
              <a:t> un pequeño error.</a:t>
            </a:r>
            <a:endParaRPr sz="2400"/>
          </a:p>
          <a:p>
            <a:pPr indent="-381000" lvl="0" marL="457200" rtl="0" algn="l">
              <a:spcBef>
                <a:spcPts val="0"/>
              </a:spcBef>
              <a:spcAft>
                <a:spcPts val="0"/>
              </a:spcAft>
              <a:buSzPts val="2400"/>
              <a:buChar char="-"/>
            </a:pPr>
            <a:r>
              <a:rPr lang="es" sz="2400"/>
              <a:t>Corregir un error puede implicar un “efecto mariposa” que implique una gran cantidad de cambios y/o correcciones.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20"/>
              <a:t>Secuencial Ascendente:</a:t>
            </a:r>
            <a:endParaRPr sz="2920"/>
          </a:p>
        </p:txBody>
      </p:sp>
      <p:sp>
        <p:nvSpPr>
          <p:cNvPr id="163" name="Google Shape;163;p30"/>
          <p:cNvSpPr txBox="1"/>
          <p:nvPr>
            <p:ph idx="1" type="body"/>
          </p:nvPr>
        </p:nvSpPr>
        <p:spPr>
          <a:xfrm>
            <a:off x="311700" y="1428550"/>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s" sz="2400"/>
              <a:t>Empieza en </a:t>
            </a:r>
            <a:r>
              <a:rPr lang="es" sz="2400" u="sng"/>
              <a:t>módulos finales</a:t>
            </a:r>
            <a:r>
              <a:rPr lang="es" sz="2400"/>
              <a:t> (que no dependen de otros) y asciende a módulos superiores.</a:t>
            </a:r>
            <a:endParaRPr sz="2400"/>
          </a:p>
          <a:p>
            <a:pPr indent="-381000" lvl="0" marL="457200" rtl="0" algn="l">
              <a:spcBef>
                <a:spcPts val="0"/>
              </a:spcBef>
              <a:spcAft>
                <a:spcPts val="0"/>
              </a:spcAft>
              <a:buSzPts val="2400"/>
              <a:buChar char="-"/>
            </a:pPr>
            <a:r>
              <a:rPr lang="es" sz="2400"/>
              <a:t>Identifica y corrige errores en etapas tempranas de desarrollo.</a:t>
            </a:r>
            <a:endParaRPr sz="2400"/>
          </a:p>
          <a:p>
            <a:pPr indent="-381000" lvl="0" marL="457200" rtl="0" algn="l">
              <a:spcBef>
                <a:spcPts val="0"/>
              </a:spcBef>
              <a:spcAft>
                <a:spcPts val="0"/>
              </a:spcAft>
              <a:buSzPts val="2400"/>
              <a:buChar char="-"/>
            </a:pPr>
            <a:r>
              <a:rPr lang="es" sz="2400"/>
              <a:t>Mejor manejo y gestión de la </a:t>
            </a:r>
            <a:r>
              <a:rPr lang="es" sz="2400" u="sng"/>
              <a:t>complejidad</a:t>
            </a:r>
            <a:r>
              <a:rPr lang="es" sz="2400"/>
              <a: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20"/>
              <a:t>Secuencial Descendente:</a:t>
            </a:r>
            <a:endParaRPr sz="2920"/>
          </a:p>
        </p:txBody>
      </p:sp>
      <p:sp>
        <p:nvSpPr>
          <p:cNvPr id="169" name="Google Shape;169;p31"/>
          <p:cNvSpPr txBox="1"/>
          <p:nvPr>
            <p:ph idx="1" type="body"/>
          </p:nvPr>
        </p:nvSpPr>
        <p:spPr>
          <a:xfrm>
            <a:off x="311700" y="1428550"/>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s" sz="2400"/>
              <a:t>Empieza en </a:t>
            </a:r>
            <a:r>
              <a:rPr lang="es" sz="2400" u="sng"/>
              <a:t>módulos de alto nivel</a:t>
            </a:r>
            <a:r>
              <a:rPr lang="es" sz="2400"/>
              <a:t> y desciende a módulos inferiores.</a:t>
            </a:r>
            <a:endParaRPr sz="2400"/>
          </a:p>
          <a:p>
            <a:pPr indent="-381000" lvl="0" marL="457200" rtl="0" algn="l">
              <a:spcBef>
                <a:spcPts val="0"/>
              </a:spcBef>
              <a:spcAft>
                <a:spcPts val="0"/>
              </a:spcAft>
              <a:buSzPts val="2400"/>
              <a:buChar char="-"/>
            </a:pPr>
            <a:r>
              <a:rPr lang="es" sz="2400"/>
              <a:t>Se verifica que la </a:t>
            </a:r>
            <a:r>
              <a:rPr lang="es" sz="2400" u="sng"/>
              <a:t>lógica de negocio</a:t>
            </a:r>
            <a:r>
              <a:rPr lang="es" sz="2400"/>
              <a:t> y las integraciones de módulos están bien desde el principio.</a:t>
            </a:r>
            <a:endParaRPr sz="2400"/>
          </a:p>
          <a:p>
            <a:pPr indent="-381000" lvl="0" marL="457200" rtl="0" algn="l">
              <a:spcBef>
                <a:spcPts val="0"/>
              </a:spcBef>
              <a:spcAft>
                <a:spcPts val="0"/>
              </a:spcAft>
              <a:buSzPts val="2400"/>
              <a:buChar char="-"/>
            </a:pPr>
            <a:r>
              <a:rPr lang="es" sz="2400"/>
              <a:t>Los errores de diseño en los niveles superiores se identifican primero.</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510450" y="276050"/>
            <a:ext cx="8123100" cy="3414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¿Qué son las pruebas de software?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s" sz="2394"/>
              <a:t>Con</a:t>
            </a:r>
            <a:r>
              <a:rPr lang="es" sz="2394"/>
              <a:t>junto de de actividades destinadas a verificar de manera objetiva que se ha generado un software de calidad, libre de errores y que cumple con lo exigido.</a:t>
            </a:r>
            <a:endParaRPr sz="2394"/>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20"/>
              <a:t>Sandwich</a:t>
            </a:r>
            <a:r>
              <a:rPr lang="es" sz="2920"/>
              <a:t>:</a:t>
            </a:r>
            <a:endParaRPr sz="2920"/>
          </a:p>
        </p:txBody>
      </p:sp>
      <p:sp>
        <p:nvSpPr>
          <p:cNvPr id="175" name="Google Shape;175;p32"/>
          <p:cNvSpPr txBox="1"/>
          <p:nvPr>
            <p:ph idx="1" type="body"/>
          </p:nvPr>
        </p:nvSpPr>
        <p:spPr>
          <a:xfrm>
            <a:off x="311700" y="1428550"/>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s" sz="2400"/>
              <a:t>Combina incremental descendente para niveles superiores e incremental ascendente para niveles inferiores.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7.8.- Pruebas de sistema:</a:t>
            </a:r>
            <a:endParaRPr>
              <a:solidFill>
                <a:schemeClr val="lt1"/>
              </a:solidFill>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u="sng">
                <a:solidFill>
                  <a:schemeClr val="lt1"/>
                </a:solidFill>
              </a:rPr>
              <a:t>Objetivo</a:t>
            </a:r>
            <a:r>
              <a:rPr b="1" lang="es">
                <a:solidFill>
                  <a:schemeClr val="lt1"/>
                </a:solidFill>
              </a:rPr>
              <a:t>: verificar el funcionamiento del sistema en su totalidad.</a:t>
            </a:r>
            <a:endParaRPr b="1">
              <a:solidFill>
                <a:schemeClr val="lt1"/>
              </a:solidFill>
            </a:endParaRPr>
          </a:p>
          <a:p>
            <a:pPr indent="0" lvl="0" marL="0" rtl="0" algn="l">
              <a:spcBef>
                <a:spcPts val="1200"/>
              </a:spcBef>
              <a:spcAft>
                <a:spcPts val="0"/>
              </a:spcAft>
              <a:buNone/>
            </a:pPr>
            <a:r>
              <a:rPr b="1" lang="es" u="sng">
                <a:solidFill>
                  <a:schemeClr val="lt1"/>
                </a:solidFill>
              </a:rPr>
              <a:t>Cuándo</a:t>
            </a:r>
            <a:r>
              <a:rPr lang="es">
                <a:solidFill>
                  <a:schemeClr val="lt1"/>
                </a:solidFill>
              </a:rPr>
              <a:t>: cuando todos los módulos han sido integrados.</a:t>
            </a:r>
            <a:endParaRPr>
              <a:solidFill>
                <a:schemeClr val="lt1"/>
              </a:solidFill>
            </a:endParaRPr>
          </a:p>
          <a:p>
            <a:pPr indent="0" lvl="0" marL="0" rtl="0" algn="l">
              <a:spcBef>
                <a:spcPts val="1200"/>
              </a:spcBef>
              <a:spcAft>
                <a:spcPts val="0"/>
              </a:spcAft>
              <a:buNone/>
            </a:pPr>
            <a:r>
              <a:rPr b="1" lang="es" u="sng">
                <a:solidFill>
                  <a:schemeClr val="lt1"/>
                </a:solidFill>
              </a:rPr>
              <a:t>Qué</a:t>
            </a:r>
            <a:r>
              <a:rPr lang="es">
                <a:solidFill>
                  <a:schemeClr val="lt1"/>
                </a:solidFill>
              </a:rPr>
              <a:t>: software completo, requisitos del sistema y documentación de usuario.</a:t>
            </a:r>
            <a:endParaRPr>
              <a:solidFill>
                <a:schemeClr val="lt1"/>
              </a:solidFill>
            </a:endParaRPr>
          </a:p>
          <a:p>
            <a:pPr indent="0" lvl="0" marL="0" rtl="0" algn="l">
              <a:spcBef>
                <a:spcPts val="1200"/>
              </a:spcBef>
              <a:spcAft>
                <a:spcPts val="0"/>
              </a:spcAft>
              <a:buNone/>
            </a:pPr>
            <a:r>
              <a:rPr b="1" lang="es" u="sng">
                <a:solidFill>
                  <a:schemeClr val="lt1"/>
                </a:solidFill>
              </a:rPr>
              <a:t>Quién</a:t>
            </a:r>
            <a:r>
              <a:rPr lang="es">
                <a:solidFill>
                  <a:schemeClr val="lt1"/>
                </a:solidFill>
              </a:rPr>
              <a:t>: usuarios o clientes, con equipo de programación (alfa) o sin el (beta).</a:t>
            </a:r>
            <a:endParaRPr>
              <a:solidFill>
                <a:schemeClr val="lt1"/>
              </a:solidFill>
            </a:endParaRPr>
          </a:p>
          <a:p>
            <a:pPr indent="0" lvl="0" marL="0" rtl="0" algn="l">
              <a:spcBef>
                <a:spcPts val="1200"/>
              </a:spcBef>
              <a:spcAft>
                <a:spcPts val="1200"/>
              </a:spcAft>
              <a:buNone/>
            </a:pPr>
            <a:r>
              <a:rPr b="1" lang="es" u="sng">
                <a:solidFill>
                  <a:schemeClr val="lt1"/>
                </a:solidFill>
              </a:rPr>
              <a:t>Cómo</a:t>
            </a:r>
            <a:r>
              <a:rPr lang="es">
                <a:solidFill>
                  <a:schemeClr val="lt1"/>
                </a:solidFill>
              </a:rPr>
              <a:t>: Verificando seguridad, recuperación de errores, rendimiento extremo, eficiencia, interacciones con otros softwares y compatibilidad.</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8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20"/>
              <a:t>7.9.- Automatización de pruebas</a:t>
            </a:r>
            <a:endParaRPr sz="2920"/>
          </a:p>
        </p:txBody>
      </p:sp>
      <p:sp>
        <p:nvSpPr>
          <p:cNvPr id="187" name="Google Shape;187;p34"/>
          <p:cNvSpPr txBox="1"/>
          <p:nvPr>
            <p:ph idx="1" type="body"/>
          </p:nvPr>
        </p:nvSpPr>
        <p:spPr>
          <a:xfrm>
            <a:off x="413425" y="1336625"/>
            <a:ext cx="8520600" cy="3734100"/>
          </a:xfrm>
          <a:prstGeom prst="rect">
            <a:avLst/>
          </a:prstGeom>
        </p:spPr>
        <p:txBody>
          <a:bodyPr anchorCtr="0" anchor="t" bIns="91425" lIns="91425" spcFirstLastPara="1" rIns="91425" wrap="square" tIns="91425">
            <a:normAutofit/>
          </a:bodyPr>
          <a:lstStyle/>
          <a:p>
            <a:pPr indent="-368300" lvl="0" marL="457200" rtl="0" algn="l">
              <a:spcBef>
                <a:spcPts val="1200"/>
              </a:spcBef>
              <a:spcAft>
                <a:spcPts val="0"/>
              </a:spcAft>
              <a:buClr>
                <a:srgbClr val="000000"/>
              </a:buClr>
              <a:buSzPts val="2200"/>
              <a:buFont typeface="Arial"/>
              <a:buChar char="-"/>
            </a:pPr>
            <a:r>
              <a:rPr lang="es" sz="2200">
                <a:solidFill>
                  <a:srgbClr val="000000"/>
                </a:solidFill>
                <a:latin typeface="Arial"/>
                <a:ea typeface="Arial"/>
                <a:cs typeface="Arial"/>
                <a:sym typeface="Arial"/>
              </a:rPr>
              <a:t>Utilizar software especial para realizar pruebas controladas.</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s" sz="2200">
                <a:solidFill>
                  <a:srgbClr val="000000"/>
                </a:solidFill>
                <a:latin typeface="Arial"/>
                <a:ea typeface="Arial"/>
                <a:cs typeface="Arial"/>
                <a:sym typeface="Arial"/>
              </a:rPr>
              <a:t>Pruebas controladas por el código.</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s" sz="2200">
                <a:solidFill>
                  <a:srgbClr val="000000"/>
                </a:solidFill>
                <a:latin typeface="Arial"/>
                <a:ea typeface="Arial"/>
                <a:cs typeface="Arial"/>
                <a:sym typeface="Arial"/>
              </a:rPr>
              <a:t>Pruebas de interfaz grabando las interacciones del usuario.</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Char char="-"/>
            </a:pPr>
            <a:r>
              <a:rPr lang="es" sz="2200">
                <a:solidFill>
                  <a:srgbClr val="000000"/>
                </a:solidFill>
                <a:latin typeface="Arial"/>
                <a:ea typeface="Arial"/>
                <a:cs typeface="Arial"/>
                <a:sym typeface="Arial"/>
              </a:rPr>
              <a:t>Basadas en framewokrs. Por ejemplo JUnit o NUnit &gt;&gt; XUnit</a:t>
            </a:r>
            <a:endParaRPr sz="22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7.10.- Estándares sobre pruebas de software</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sz="6362"/>
              <a:t>	</a:t>
            </a:r>
            <a:endParaRPr sz="6362"/>
          </a:p>
          <a:p>
            <a:pPr indent="0" lvl="0" marL="0" rtl="0" algn="ctr">
              <a:spcBef>
                <a:spcPts val="1200"/>
              </a:spcBef>
              <a:spcAft>
                <a:spcPts val="0"/>
              </a:spcAft>
              <a:buNone/>
            </a:pPr>
            <a:r>
              <a:rPr lang="es" sz="9600"/>
              <a:t>ISO/IEC/IEEE 29119-1:2022</a:t>
            </a:r>
            <a:endParaRPr sz="9600"/>
          </a:p>
          <a:p>
            <a:pPr indent="0" lvl="0" marL="0" rtl="0" algn="ctr">
              <a:spcBef>
                <a:spcPts val="1200"/>
              </a:spcBef>
              <a:spcAft>
                <a:spcPts val="0"/>
              </a:spcAft>
              <a:buNone/>
            </a:pPr>
            <a:r>
              <a:t/>
            </a:r>
            <a:endParaRPr sz="6362"/>
          </a:p>
          <a:p>
            <a:pPr indent="-355600" lvl="0" marL="457200" rtl="0" algn="l">
              <a:spcBef>
                <a:spcPts val="1200"/>
              </a:spcBef>
              <a:spcAft>
                <a:spcPts val="0"/>
              </a:spcAft>
              <a:buSzPct val="100000"/>
              <a:buChar char="-"/>
            </a:pPr>
            <a:r>
              <a:rPr lang="es" sz="8000"/>
              <a:t>En fase de desarrollo</a:t>
            </a:r>
            <a:endParaRPr sz="8000"/>
          </a:p>
          <a:p>
            <a:pPr indent="-355600" lvl="0" marL="457200" rtl="0" algn="l">
              <a:spcBef>
                <a:spcPts val="0"/>
              </a:spcBef>
              <a:spcAft>
                <a:spcPts val="0"/>
              </a:spcAft>
              <a:buSzPct val="100000"/>
              <a:buChar char="-"/>
            </a:pPr>
            <a:r>
              <a:rPr lang="es" sz="8000"/>
              <a:t>Contempla:</a:t>
            </a:r>
            <a:endParaRPr sz="8000"/>
          </a:p>
          <a:p>
            <a:pPr indent="-355600" lvl="1" marL="914400" rtl="0" algn="l">
              <a:spcBef>
                <a:spcPts val="0"/>
              </a:spcBef>
              <a:spcAft>
                <a:spcPts val="0"/>
              </a:spcAft>
              <a:buSzPct val="100000"/>
              <a:buChar char="-"/>
            </a:pPr>
            <a:r>
              <a:rPr lang="es" sz="8000"/>
              <a:t>Definiciones y vocabularios</a:t>
            </a:r>
            <a:endParaRPr sz="8000"/>
          </a:p>
          <a:p>
            <a:pPr indent="-355600" lvl="1" marL="914400" rtl="0" algn="l">
              <a:spcBef>
                <a:spcPts val="0"/>
              </a:spcBef>
              <a:spcAft>
                <a:spcPts val="0"/>
              </a:spcAft>
              <a:buSzPct val="100000"/>
              <a:buChar char="-"/>
            </a:pPr>
            <a:r>
              <a:rPr lang="es" sz="8000"/>
              <a:t>Procesos de prueba</a:t>
            </a:r>
            <a:endParaRPr sz="8000"/>
          </a:p>
          <a:p>
            <a:pPr indent="-355600" lvl="1" marL="914400" rtl="0" algn="l">
              <a:spcBef>
                <a:spcPts val="0"/>
              </a:spcBef>
              <a:spcAft>
                <a:spcPts val="0"/>
              </a:spcAft>
              <a:buSzPct val="100000"/>
              <a:buChar char="-"/>
            </a:pPr>
            <a:r>
              <a:rPr lang="es" sz="8000"/>
              <a:t>Documentación de las pruebas</a:t>
            </a:r>
            <a:endParaRPr sz="8000"/>
          </a:p>
          <a:p>
            <a:pPr indent="-355600" lvl="1" marL="914400" rtl="0" algn="l">
              <a:spcBef>
                <a:spcPts val="0"/>
              </a:spcBef>
              <a:spcAft>
                <a:spcPts val="0"/>
              </a:spcAft>
              <a:buSzPct val="100000"/>
              <a:buChar char="-"/>
            </a:pPr>
            <a:r>
              <a:rPr lang="es" sz="8000"/>
              <a:t>Técnicas de prueba</a:t>
            </a:r>
            <a:endParaRPr sz="8000"/>
          </a:p>
          <a:p>
            <a:pPr indent="-355600" lvl="1" marL="914400" rtl="0" algn="l">
              <a:spcBef>
                <a:spcPts val="0"/>
              </a:spcBef>
              <a:spcAft>
                <a:spcPts val="0"/>
              </a:spcAft>
              <a:buSzPct val="100000"/>
              <a:buChar char="-"/>
            </a:pPr>
            <a:r>
              <a:rPr lang="es" sz="8000"/>
              <a:t>Pruebas basadas en palabras clave</a:t>
            </a:r>
            <a:endParaRPr sz="8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PRUEBAS</a:t>
            </a:r>
            <a:endParaRPr/>
          </a:p>
        </p:txBody>
      </p:sp>
      <p:sp>
        <p:nvSpPr>
          <p:cNvPr id="70" name="Google Shape;70;p15"/>
          <p:cNvSpPr txBox="1"/>
          <p:nvPr>
            <p:ph idx="1" type="body"/>
          </p:nvPr>
        </p:nvSpPr>
        <p:spPr>
          <a:xfrm>
            <a:off x="311700" y="1152475"/>
            <a:ext cx="8520600" cy="3933000"/>
          </a:xfrm>
          <a:prstGeom prst="rect">
            <a:avLst/>
          </a:prstGeom>
        </p:spPr>
        <p:txBody>
          <a:bodyPr anchorCtr="0" anchor="t" bIns="91425" lIns="91425" spcFirstLastPara="1" rIns="91425" wrap="square" tIns="91425">
            <a:normAutofit fontScale="70000" lnSpcReduction="20000"/>
          </a:bodyPr>
          <a:lstStyle/>
          <a:p>
            <a:pPr indent="-366497" lvl="0" marL="457200" rtl="0" algn="l">
              <a:spcBef>
                <a:spcPts val="1200"/>
              </a:spcBef>
              <a:spcAft>
                <a:spcPts val="0"/>
              </a:spcAft>
              <a:buClr>
                <a:srgbClr val="000000"/>
              </a:buClr>
              <a:buSzPct val="100000"/>
              <a:buFont typeface="Arial"/>
              <a:buChar char="●"/>
            </a:pPr>
            <a:r>
              <a:rPr lang="es" sz="3102">
                <a:solidFill>
                  <a:srgbClr val="000000"/>
                </a:solidFill>
                <a:latin typeface="Arial"/>
                <a:ea typeface="Arial"/>
                <a:cs typeface="Arial"/>
                <a:sym typeface="Arial"/>
              </a:rPr>
              <a:t>Según el </a:t>
            </a:r>
            <a:r>
              <a:rPr i="1" lang="es" sz="3102" u="sng">
                <a:solidFill>
                  <a:srgbClr val="000000"/>
                </a:solidFill>
                <a:latin typeface="Arial"/>
                <a:ea typeface="Arial"/>
                <a:cs typeface="Arial"/>
                <a:sym typeface="Arial"/>
              </a:rPr>
              <a:t>enfoque</a:t>
            </a:r>
            <a:r>
              <a:rPr lang="es" sz="3102">
                <a:solidFill>
                  <a:srgbClr val="000000"/>
                </a:solidFill>
                <a:latin typeface="Arial"/>
                <a:ea typeface="Arial"/>
                <a:cs typeface="Arial"/>
                <a:sym typeface="Arial"/>
              </a:rPr>
              <a:t> utilizado:</a:t>
            </a:r>
            <a:endParaRPr sz="3102">
              <a:solidFill>
                <a:srgbClr val="000000"/>
              </a:solidFill>
              <a:latin typeface="Arial"/>
              <a:ea typeface="Arial"/>
              <a:cs typeface="Arial"/>
              <a:sym typeface="Arial"/>
            </a:endParaRPr>
          </a:p>
          <a:p>
            <a:pPr indent="-366497" lvl="1" marL="914400" rtl="0" algn="l">
              <a:spcBef>
                <a:spcPts val="0"/>
              </a:spcBef>
              <a:spcAft>
                <a:spcPts val="0"/>
              </a:spcAft>
              <a:buClr>
                <a:srgbClr val="000000"/>
              </a:buClr>
              <a:buSzPct val="100000"/>
              <a:buFont typeface="Arial"/>
              <a:buChar char="●"/>
            </a:pPr>
            <a:r>
              <a:rPr lang="es" sz="3102">
                <a:solidFill>
                  <a:srgbClr val="000000"/>
                </a:solidFill>
                <a:latin typeface="Arial"/>
                <a:ea typeface="Arial"/>
                <a:cs typeface="Arial"/>
                <a:sym typeface="Arial"/>
              </a:rPr>
              <a:t>Pruebas de </a:t>
            </a:r>
            <a:r>
              <a:rPr b="1" lang="es" sz="3102">
                <a:solidFill>
                  <a:srgbClr val="000000"/>
                </a:solidFill>
                <a:latin typeface="Arial"/>
                <a:ea typeface="Arial"/>
                <a:cs typeface="Arial"/>
                <a:sym typeface="Arial"/>
              </a:rPr>
              <a:t>caja negra</a:t>
            </a:r>
            <a:endParaRPr b="1" sz="3102">
              <a:solidFill>
                <a:srgbClr val="000000"/>
              </a:solidFill>
              <a:latin typeface="Arial"/>
              <a:ea typeface="Arial"/>
              <a:cs typeface="Arial"/>
              <a:sym typeface="Arial"/>
            </a:endParaRPr>
          </a:p>
          <a:p>
            <a:pPr indent="-366497" lvl="1" marL="914400" rtl="0" algn="l">
              <a:spcBef>
                <a:spcPts val="0"/>
              </a:spcBef>
              <a:spcAft>
                <a:spcPts val="0"/>
              </a:spcAft>
              <a:buClr>
                <a:srgbClr val="000000"/>
              </a:buClr>
              <a:buSzPct val="100000"/>
              <a:buFont typeface="Arial"/>
              <a:buChar char="●"/>
            </a:pPr>
            <a:r>
              <a:rPr lang="es" sz="3102">
                <a:solidFill>
                  <a:srgbClr val="000000"/>
                </a:solidFill>
                <a:latin typeface="Arial"/>
                <a:ea typeface="Arial"/>
                <a:cs typeface="Arial"/>
                <a:sym typeface="Arial"/>
              </a:rPr>
              <a:t>Pruebas de </a:t>
            </a:r>
            <a:r>
              <a:rPr b="1" lang="es" sz="3102">
                <a:solidFill>
                  <a:srgbClr val="000000"/>
                </a:solidFill>
                <a:latin typeface="Arial"/>
                <a:ea typeface="Arial"/>
                <a:cs typeface="Arial"/>
                <a:sym typeface="Arial"/>
              </a:rPr>
              <a:t>caja blanca</a:t>
            </a:r>
            <a:endParaRPr b="1" sz="3102">
              <a:solidFill>
                <a:srgbClr val="000000"/>
              </a:solidFill>
              <a:latin typeface="Arial"/>
              <a:ea typeface="Arial"/>
              <a:cs typeface="Arial"/>
              <a:sym typeface="Arial"/>
            </a:endParaRPr>
          </a:p>
          <a:p>
            <a:pPr indent="0" lvl="0" marL="914400" rtl="0" algn="l">
              <a:spcBef>
                <a:spcPts val="1200"/>
              </a:spcBef>
              <a:spcAft>
                <a:spcPts val="0"/>
              </a:spcAft>
              <a:buNone/>
            </a:pPr>
            <a:r>
              <a:t/>
            </a:r>
            <a:endParaRPr sz="3102">
              <a:solidFill>
                <a:srgbClr val="000000"/>
              </a:solidFill>
              <a:latin typeface="Arial"/>
              <a:ea typeface="Arial"/>
              <a:cs typeface="Arial"/>
              <a:sym typeface="Arial"/>
            </a:endParaRPr>
          </a:p>
          <a:p>
            <a:pPr indent="-366497" lvl="0" marL="457200" rtl="0" algn="l">
              <a:spcBef>
                <a:spcPts val="1200"/>
              </a:spcBef>
              <a:spcAft>
                <a:spcPts val="0"/>
              </a:spcAft>
              <a:buClr>
                <a:srgbClr val="000000"/>
              </a:buClr>
              <a:buSzPct val="100000"/>
              <a:buFont typeface="Arial"/>
              <a:buChar char="●"/>
            </a:pPr>
            <a:r>
              <a:rPr lang="es" sz="3102">
                <a:solidFill>
                  <a:srgbClr val="000000"/>
                </a:solidFill>
                <a:latin typeface="Arial"/>
                <a:ea typeface="Arial"/>
                <a:cs typeface="Arial"/>
                <a:sym typeface="Arial"/>
              </a:rPr>
              <a:t>Según la necesidad de </a:t>
            </a:r>
            <a:r>
              <a:rPr i="1" lang="es" sz="3102" u="sng">
                <a:solidFill>
                  <a:srgbClr val="000000"/>
                </a:solidFill>
                <a:latin typeface="Arial"/>
                <a:ea typeface="Arial"/>
                <a:cs typeface="Arial"/>
                <a:sym typeface="Arial"/>
              </a:rPr>
              <a:t>ejecución</a:t>
            </a:r>
            <a:r>
              <a:rPr lang="es" sz="3102">
                <a:solidFill>
                  <a:srgbClr val="000000"/>
                </a:solidFill>
                <a:latin typeface="Arial"/>
                <a:ea typeface="Arial"/>
                <a:cs typeface="Arial"/>
                <a:sym typeface="Arial"/>
              </a:rPr>
              <a:t> del sistema a probar:</a:t>
            </a:r>
            <a:endParaRPr sz="3102">
              <a:solidFill>
                <a:srgbClr val="000000"/>
              </a:solidFill>
              <a:latin typeface="Arial"/>
              <a:ea typeface="Arial"/>
              <a:cs typeface="Arial"/>
              <a:sym typeface="Arial"/>
            </a:endParaRPr>
          </a:p>
          <a:p>
            <a:pPr indent="-366497" lvl="1" marL="914400" rtl="0" algn="l">
              <a:spcBef>
                <a:spcPts val="0"/>
              </a:spcBef>
              <a:spcAft>
                <a:spcPts val="0"/>
              </a:spcAft>
              <a:buClr>
                <a:srgbClr val="000000"/>
              </a:buClr>
              <a:buSzPct val="100000"/>
              <a:buFont typeface="Arial"/>
              <a:buChar char="●"/>
            </a:pPr>
            <a:r>
              <a:rPr lang="es" sz="3102">
                <a:solidFill>
                  <a:srgbClr val="000000"/>
                </a:solidFill>
                <a:latin typeface="Arial"/>
                <a:ea typeface="Arial"/>
                <a:cs typeface="Arial"/>
                <a:sym typeface="Arial"/>
              </a:rPr>
              <a:t>Pruebas </a:t>
            </a:r>
            <a:r>
              <a:rPr b="1" lang="es" sz="3102">
                <a:solidFill>
                  <a:srgbClr val="000000"/>
                </a:solidFill>
                <a:latin typeface="Arial"/>
                <a:ea typeface="Arial"/>
                <a:cs typeface="Arial"/>
                <a:sym typeface="Arial"/>
              </a:rPr>
              <a:t>estáticas</a:t>
            </a:r>
            <a:r>
              <a:rPr lang="es" sz="3102">
                <a:solidFill>
                  <a:srgbClr val="000000"/>
                </a:solidFill>
                <a:latin typeface="Arial"/>
                <a:ea typeface="Arial"/>
                <a:cs typeface="Arial"/>
                <a:sym typeface="Arial"/>
              </a:rPr>
              <a:t> (no se ejecuta el código)</a:t>
            </a:r>
            <a:endParaRPr sz="3102">
              <a:solidFill>
                <a:srgbClr val="000000"/>
              </a:solidFill>
              <a:latin typeface="Arial"/>
              <a:ea typeface="Arial"/>
              <a:cs typeface="Arial"/>
              <a:sym typeface="Arial"/>
            </a:endParaRPr>
          </a:p>
          <a:p>
            <a:pPr indent="-366497" lvl="1" marL="914400" rtl="0" algn="l">
              <a:spcBef>
                <a:spcPts val="0"/>
              </a:spcBef>
              <a:spcAft>
                <a:spcPts val="0"/>
              </a:spcAft>
              <a:buClr>
                <a:srgbClr val="000000"/>
              </a:buClr>
              <a:buSzPct val="100000"/>
              <a:buFont typeface="Arial"/>
              <a:buChar char="●"/>
            </a:pPr>
            <a:r>
              <a:rPr lang="es" sz="3102">
                <a:solidFill>
                  <a:srgbClr val="000000"/>
                </a:solidFill>
                <a:latin typeface="Arial"/>
                <a:ea typeface="Arial"/>
                <a:cs typeface="Arial"/>
                <a:sym typeface="Arial"/>
              </a:rPr>
              <a:t>Pruebas </a:t>
            </a:r>
            <a:r>
              <a:rPr b="1" lang="es" sz="3102">
                <a:solidFill>
                  <a:srgbClr val="000000"/>
                </a:solidFill>
                <a:latin typeface="Arial"/>
                <a:ea typeface="Arial"/>
                <a:cs typeface="Arial"/>
                <a:sym typeface="Arial"/>
              </a:rPr>
              <a:t>dinámicas</a:t>
            </a:r>
            <a:r>
              <a:rPr lang="es" sz="3102">
                <a:solidFill>
                  <a:srgbClr val="000000"/>
                </a:solidFill>
                <a:latin typeface="Arial"/>
                <a:ea typeface="Arial"/>
                <a:cs typeface="Arial"/>
                <a:sym typeface="Arial"/>
              </a:rPr>
              <a:t> (se ejecuta el código)</a:t>
            </a:r>
            <a:endParaRPr sz="3102">
              <a:solidFill>
                <a:srgbClr val="000000"/>
              </a:solidFill>
              <a:latin typeface="Arial"/>
              <a:ea typeface="Arial"/>
              <a:cs typeface="Arial"/>
              <a:sym typeface="Arial"/>
            </a:endParaRPr>
          </a:p>
          <a:p>
            <a:pPr indent="0" lvl="0" marL="914400" rtl="0" algn="l">
              <a:spcBef>
                <a:spcPts val="1200"/>
              </a:spcBef>
              <a:spcAft>
                <a:spcPts val="0"/>
              </a:spcAft>
              <a:buNone/>
            </a:pPr>
            <a:r>
              <a:t/>
            </a:r>
            <a:endParaRPr sz="3102">
              <a:solidFill>
                <a:srgbClr val="000000"/>
              </a:solidFill>
              <a:latin typeface="Arial"/>
              <a:ea typeface="Arial"/>
              <a:cs typeface="Arial"/>
              <a:sym typeface="Arial"/>
            </a:endParaRPr>
          </a:p>
          <a:p>
            <a:pPr indent="-266382" lvl="1" marL="914400" rtl="0" algn="l">
              <a:spcBef>
                <a:spcPts val="1200"/>
              </a:spcBef>
              <a:spcAft>
                <a:spcPts val="0"/>
              </a:spcAft>
              <a:buClr>
                <a:srgbClr val="000000"/>
              </a:buClr>
              <a:buSzPct val="77272"/>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PRUEBAS</a:t>
            </a:r>
            <a:endParaRPr/>
          </a:p>
        </p:txBody>
      </p:sp>
      <p:sp>
        <p:nvSpPr>
          <p:cNvPr id="76" name="Google Shape;76;p16"/>
          <p:cNvSpPr txBox="1"/>
          <p:nvPr>
            <p:ph idx="1" type="body"/>
          </p:nvPr>
        </p:nvSpPr>
        <p:spPr>
          <a:xfrm>
            <a:off x="311700" y="1152475"/>
            <a:ext cx="8520600" cy="3933000"/>
          </a:xfrm>
          <a:prstGeom prst="rect">
            <a:avLst/>
          </a:prstGeom>
        </p:spPr>
        <p:txBody>
          <a:bodyPr anchorCtr="0" anchor="t" bIns="91425" lIns="91425" spcFirstLastPara="1" rIns="91425" wrap="square" tIns="91425">
            <a:normAutofit fontScale="32500" lnSpcReduction="20000"/>
          </a:bodyPr>
          <a:lstStyle/>
          <a:p>
            <a:pPr indent="-366306" lvl="0" marL="457200" rtl="0" algn="l">
              <a:spcBef>
                <a:spcPts val="1200"/>
              </a:spcBef>
              <a:spcAft>
                <a:spcPts val="0"/>
              </a:spcAft>
              <a:buClr>
                <a:srgbClr val="000000"/>
              </a:buClr>
              <a:buSzPct val="100000"/>
              <a:buFont typeface="Arial"/>
              <a:buChar char="●"/>
            </a:pPr>
            <a:r>
              <a:rPr lang="es" sz="6672">
                <a:solidFill>
                  <a:srgbClr val="000000"/>
                </a:solidFill>
                <a:latin typeface="Arial"/>
                <a:ea typeface="Arial"/>
                <a:cs typeface="Arial"/>
                <a:sym typeface="Arial"/>
              </a:rPr>
              <a:t>Según se </a:t>
            </a:r>
            <a:r>
              <a:rPr i="1" lang="es" sz="6672" u="sng">
                <a:solidFill>
                  <a:srgbClr val="000000"/>
                </a:solidFill>
                <a:latin typeface="Arial"/>
                <a:ea typeface="Arial"/>
                <a:cs typeface="Arial"/>
                <a:sym typeface="Arial"/>
              </a:rPr>
              <a:t>ejecutan</a:t>
            </a:r>
            <a:r>
              <a:rPr lang="es" sz="6672">
                <a:solidFill>
                  <a:srgbClr val="000000"/>
                </a:solidFill>
                <a:latin typeface="Arial"/>
                <a:ea typeface="Arial"/>
                <a:cs typeface="Arial"/>
                <a:sym typeface="Arial"/>
              </a:rPr>
              <a:t> las pruebas:</a:t>
            </a:r>
            <a:endParaRPr sz="6672">
              <a:solidFill>
                <a:srgbClr val="000000"/>
              </a:solidFill>
              <a:latin typeface="Arial"/>
              <a:ea typeface="Arial"/>
              <a:cs typeface="Arial"/>
              <a:sym typeface="Arial"/>
            </a:endParaRPr>
          </a:p>
          <a:p>
            <a:pPr indent="-366306" lvl="1" marL="914400" rtl="0" algn="l">
              <a:spcBef>
                <a:spcPts val="0"/>
              </a:spcBef>
              <a:spcAft>
                <a:spcPts val="0"/>
              </a:spcAft>
              <a:buClr>
                <a:srgbClr val="000000"/>
              </a:buClr>
              <a:buSzPct val="100000"/>
              <a:buFont typeface="Arial"/>
              <a:buChar char="●"/>
            </a:pPr>
            <a:r>
              <a:rPr lang="es" sz="6672">
                <a:solidFill>
                  <a:srgbClr val="000000"/>
                </a:solidFill>
                <a:latin typeface="Arial"/>
                <a:ea typeface="Arial"/>
                <a:cs typeface="Arial"/>
                <a:sym typeface="Arial"/>
              </a:rPr>
              <a:t>Pruebas </a:t>
            </a:r>
            <a:r>
              <a:rPr b="1" lang="es" sz="6672">
                <a:solidFill>
                  <a:srgbClr val="000000"/>
                </a:solidFill>
                <a:latin typeface="Arial"/>
                <a:ea typeface="Arial"/>
                <a:cs typeface="Arial"/>
                <a:sym typeface="Arial"/>
              </a:rPr>
              <a:t>manuales</a:t>
            </a:r>
            <a:endParaRPr b="1" sz="6672">
              <a:solidFill>
                <a:srgbClr val="000000"/>
              </a:solidFill>
              <a:latin typeface="Arial"/>
              <a:ea typeface="Arial"/>
              <a:cs typeface="Arial"/>
              <a:sym typeface="Arial"/>
            </a:endParaRPr>
          </a:p>
          <a:p>
            <a:pPr indent="-366306" lvl="1" marL="914400" rtl="0" algn="l">
              <a:spcBef>
                <a:spcPts val="0"/>
              </a:spcBef>
              <a:spcAft>
                <a:spcPts val="0"/>
              </a:spcAft>
              <a:buClr>
                <a:srgbClr val="000000"/>
              </a:buClr>
              <a:buSzPct val="100000"/>
              <a:buFont typeface="Arial"/>
              <a:buChar char="●"/>
            </a:pPr>
            <a:r>
              <a:rPr lang="es" sz="6672">
                <a:solidFill>
                  <a:srgbClr val="000000"/>
                </a:solidFill>
                <a:latin typeface="Arial"/>
                <a:ea typeface="Arial"/>
                <a:cs typeface="Arial"/>
                <a:sym typeface="Arial"/>
              </a:rPr>
              <a:t>Pruebas </a:t>
            </a:r>
            <a:r>
              <a:rPr b="1" lang="es" sz="6672">
                <a:solidFill>
                  <a:srgbClr val="000000"/>
                </a:solidFill>
                <a:latin typeface="Arial"/>
                <a:ea typeface="Arial"/>
                <a:cs typeface="Arial"/>
                <a:sym typeface="Arial"/>
              </a:rPr>
              <a:t>automáticas</a:t>
            </a:r>
            <a:endParaRPr b="1" sz="6672">
              <a:solidFill>
                <a:srgbClr val="000000"/>
              </a:solidFill>
              <a:latin typeface="Arial"/>
              <a:ea typeface="Arial"/>
              <a:cs typeface="Arial"/>
              <a:sym typeface="Arial"/>
            </a:endParaRPr>
          </a:p>
          <a:p>
            <a:pPr indent="0" lvl="0" marL="914400" rtl="0" algn="l">
              <a:spcBef>
                <a:spcPts val="1200"/>
              </a:spcBef>
              <a:spcAft>
                <a:spcPts val="0"/>
              </a:spcAft>
              <a:buNone/>
            </a:pPr>
            <a:r>
              <a:t/>
            </a:r>
            <a:endParaRPr sz="6672">
              <a:solidFill>
                <a:srgbClr val="000000"/>
              </a:solidFill>
              <a:latin typeface="Arial"/>
              <a:ea typeface="Arial"/>
              <a:cs typeface="Arial"/>
              <a:sym typeface="Arial"/>
            </a:endParaRPr>
          </a:p>
          <a:p>
            <a:pPr indent="-366306" lvl="0" marL="457200" rtl="0" algn="l">
              <a:spcBef>
                <a:spcPts val="1200"/>
              </a:spcBef>
              <a:spcAft>
                <a:spcPts val="0"/>
              </a:spcAft>
              <a:buClr>
                <a:srgbClr val="000000"/>
              </a:buClr>
              <a:buSzPct val="100000"/>
              <a:buFont typeface="Arial"/>
              <a:buChar char="●"/>
            </a:pPr>
            <a:r>
              <a:rPr lang="es" sz="6672">
                <a:solidFill>
                  <a:srgbClr val="000000"/>
                </a:solidFill>
                <a:latin typeface="Arial"/>
                <a:ea typeface="Arial"/>
                <a:cs typeface="Arial"/>
                <a:sym typeface="Arial"/>
              </a:rPr>
              <a:t>Según el ámbito o </a:t>
            </a:r>
            <a:r>
              <a:rPr i="1" lang="es" sz="6672" u="sng">
                <a:solidFill>
                  <a:srgbClr val="000000"/>
                </a:solidFill>
                <a:latin typeface="Arial"/>
                <a:ea typeface="Arial"/>
                <a:cs typeface="Arial"/>
                <a:sym typeface="Arial"/>
              </a:rPr>
              <a:t>alcance</a:t>
            </a:r>
            <a:r>
              <a:rPr lang="es" sz="6672">
                <a:solidFill>
                  <a:srgbClr val="000000"/>
                </a:solidFill>
                <a:latin typeface="Arial"/>
                <a:ea typeface="Arial"/>
                <a:cs typeface="Arial"/>
                <a:sym typeface="Arial"/>
              </a:rPr>
              <a:t> de las pruebas:</a:t>
            </a:r>
            <a:endParaRPr sz="6672">
              <a:solidFill>
                <a:srgbClr val="000000"/>
              </a:solidFill>
              <a:latin typeface="Arial"/>
              <a:ea typeface="Arial"/>
              <a:cs typeface="Arial"/>
              <a:sym typeface="Arial"/>
            </a:endParaRPr>
          </a:p>
          <a:p>
            <a:pPr indent="-366306" lvl="1" marL="914400" rtl="0" algn="l">
              <a:spcBef>
                <a:spcPts val="0"/>
              </a:spcBef>
              <a:spcAft>
                <a:spcPts val="0"/>
              </a:spcAft>
              <a:buClr>
                <a:srgbClr val="000000"/>
              </a:buClr>
              <a:buSzPct val="100000"/>
              <a:buFont typeface="Arial"/>
              <a:buChar char="●"/>
            </a:pPr>
            <a:r>
              <a:rPr lang="es" sz="6672">
                <a:solidFill>
                  <a:srgbClr val="000000"/>
                </a:solidFill>
                <a:latin typeface="Arial"/>
                <a:ea typeface="Arial"/>
                <a:cs typeface="Arial"/>
                <a:sym typeface="Arial"/>
              </a:rPr>
              <a:t>Pruebas </a:t>
            </a:r>
            <a:r>
              <a:rPr b="1" lang="es" sz="6672">
                <a:solidFill>
                  <a:srgbClr val="000000"/>
                </a:solidFill>
                <a:latin typeface="Arial"/>
                <a:ea typeface="Arial"/>
                <a:cs typeface="Arial"/>
                <a:sym typeface="Arial"/>
              </a:rPr>
              <a:t>unitarias</a:t>
            </a:r>
            <a:endParaRPr b="1" sz="6672">
              <a:solidFill>
                <a:srgbClr val="000000"/>
              </a:solidFill>
              <a:latin typeface="Arial"/>
              <a:ea typeface="Arial"/>
              <a:cs typeface="Arial"/>
              <a:sym typeface="Arial"/>
            </a:endParaRPr>
          </a:p>
          <a:p>
            <a:pPr indent="-366306" lvl="1" marL="914400" rtl="0" algn="l">
              <a:spcBef>
                <a:spcPts val="0"/>
              </a:spcBef>
              <a:spcAft>
                <a:spcPts val="0"/>
              </a:spcAft>
              <a:buClr>
                <a:srgbClr val="000000"/>
              </a:buClr>
              <a:buSzPct val="100000"/>
              <a:buFont typeface="Arial"/>
              <a:buChar char="●"/>
            </a:pPr>
            <a:r>
              <a:rPr lang="es" sz="6672">
                <a:solidFill>
                  <a:srgbClr val="000000"/>
                </a:solidFill>
                <a:latin typeface="Arial"/>
                <a:ea typeface="Arial"/>
                <a:cs typeface="Arial"/>
                <a:sym typeface="Arial"/>
              </a:rPr>
              <a:t>Pruebas </a:t>
            </a:r>
            <a:r>
              <a:rPr b="1" lang="es" sz="6672">
                <a:solidFill>
                  <a:srgbClr val="000000"/>
                </a:solidFill>
                <a:latin typeface="Arial"/>
                <a:ea typeface="Arial"/>
                <a:cs typeface="Arial"/>
                <a:sym typeface="Arial"/>
              </a:rPr>
              <a:t>de integración</a:t>
            </a:r>
            <a:endParaRPr b="1" sz="6672">
              <a:solidFill>
                <a:srgbClr val="000000"/>
              </a:solidFill>
              <a:latin typeface="Arial"/>
              <a:ea typeface="Arial"/>
              <a:cs typeface="Arial"/>
              <a:sym typeface="Arial"/>
            </a:endParaRPr>
          </a:p>
          <a:p>
            <a:pPr indent="-366306" lvl="1" marL="914400" rtl="0" algn="l">
              <a:spcBef>
                <a:spcPts val="0"/>
              </a:spcBef>
              <a:spcAft>
                <a:spcPts val="0"/>
              </a:spcAft>
              <a:buClr>
                <a:srgbClr val="000000"/>
              </a:buClr>
              <a:buSzPct val="100000"/>
              <a:buFont typeface="Arial"/>
              <a:buChar char="●"/>
            </a:pPr>
            <a:r>
              <a:rPr lang="es" sz="6672">
                <a:solidFill>
                  <a:srgbClr val="000000"/>
                </a:solidFill>
                <a:latin typeface="Arial"/>
                <a:ea typeface="Arial"/>
                <a:cs typeface="Arial"/>
                <a:sym typeface="Arial"/>
              </a:rPr>
              <a:t>Pruebas </a:t>
            </a:r>
            <a:r>
              <a:rPr b="1" lang="es" sz="6672">
                <a:solidFill>
                  <a:srgbClr val="000000"/>
                </a:solidFill>
                <a:latin typeface="Arial"/>
                <a:ea typeface="Arial"/>
                <a:cs typeface="Arial"/>
                <a:sym typeface="Arial"/>
              </a:rPr>
              <a:t>de sistema</a:t>
            </a:r>
            <a:endParaRPr sz="3102">
              <a:solidFill>
                <a:srgbClr val="000000"/>
              </a:solidFill>
              <a:latin typeface="Arial"/>
              <a:ea typeface="Arial"/>
              <a:cs typeface="Arial"/>
              <a:sym typeface="Arial"/>
            </a:endParaRPr>
          </a:p>
          <a:p>
            <a:pPr indent="0" lvl="0" marL="914400" rtl="0" algn="l">
              <a:spcBef>
                <a:spcPts val="1200"/>
              </a:spcBef>
              <a:spcAft>
                <a:spcPts val="0"/>
              </a:spcAft>
              <a:buNone/>
            </a:pPr>
            <a:r>
              <a:t/>
            </a:r>
            <a:endParaRPr sz="3102">
              <a:solidFill>
                <a:srgbClr val="000000"/>
              </a:solidFill>
              <a:latin typeface="Arial"/>
              <a:ea typeface="Arial"/>
              <a:cs typeface="Arial"/>
              <a:sym typeface="Arial"/>
            </a:endParaRPr>
          </a:p>
          <a:p>
            <a:pPr indent="-246141" lvl="1" marL="914400" rtl="0" algn="l">
              <a:spcBef>
                <a:spcPts val="1200"/>
              </a:spcBef>
              <a:spcAft>
                <a:spcPts val="0"/>
              </a:spcAft>
              <a:buClr>
                <a:srgbClr val="000000"/>
              </a:buClr>
              <a:buSzPct val="77272"/>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8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920"/>
              <a:t>7.2.- </a:t>
            </a:r>
            <a:r>
              <a:rPr lang="es" sz="2920"/>
              <a:t>Según el ámbito de aplicación</a:t>
            </a:r>
            <a:endParaRPr sz="2920"/>
          </a:p>
        </p:txBody>
      </p:sp>
      <p:sp>
        <p:nvSpPr>
          <p:cNvPr id="82" name="Google Shape;82;p17"/>
          <p:cNvSpPr txBox="1"/>
          <p:nvPr>
            <p:ph idx="1" type="body"/>
          </p:nvPr>
        </p:nvSpPr>
        <p:spPr>
          <a:xfrm>
            <a:off x="311700" y="1455300"/>
            <a:ext cx="7795800" cy="3310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s" sz="2900"/>
              <a:t>Dependiendo del alcance de la prueba:</a:t>
            </a:r>
            <a:endParaRPr sz="2900"/>
          </a:p>
          <a:p>
            <a:pPr indent="-412750" lvl="0" marL="457200" rtl="0" algn="l">
              <a:spcBef>
                <a:spcPts val="1200"/>
              </a:spcBef>
              <a:spcAft>
                <a:spcPts val="0"/>
              </a:spcAft>
              <a:buSzPts val="2900"/>
              <a:buChar char="-"/>
            </a:pPr>
            <a:r>
              <a:rPr lang="es" sz="2900"/>
              <a:t>Módulo único</a:t>
            </a:r>
            <a:endParaRPr sz="2900"/>
          </a:p>
          <a:p>
            <a:pPr indent="-412750" lvl="0" marL="457200" rtl="0" algn="l">
              <a:spcBef>
                <a:spcPts val="0"/>
              </a:spcBef>
              <a:spcAft>
                <a:spcPts val="0"/>
              </a:spcAft>
              <a:buSzPts val="2900"/>
              <a:buChar char="-"/>
            </a:pPr>
            <a:r>
              <a:rPr lang="es" sz="2900"/>
              <a:t>Grupo de módulos</a:t>
            </a:r>
            <a:endParaRPr sz="2900"/>
          </a:p>
          <a:p>
            <a:pPr indent="-412750" lvl="0" marL="457200" rtl="0" algn="l">
              <a:spcBef>
                <a:spcPts val="0"/>
              </a:spcBef>
              <a:spcAft>
                <a:spcPts val="0"/>
              </a:spcAft>
              <a:buSzPts val="2900"/>
              <a:buChar char="-"/>
            </a:pPr>
            <a:r>
              <a:rPr lang="es" sz="2900"/>
              <a:t>Sistema completo</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7.3.- Pruebas funcionales o de </a:t>
            </a:r>
            <a:r>
              <a:rPr b="1" lang="es"/>
              <a:t>Caja Negra </a:t>
            </a:r>
            <a:r>
              <a:rPr lang="es"/>
              <a:t>(BBT)</a:t>
            </a:r>
            <a:endParaRPr/>
          </a:p>
        </p:txBody>
      </p:sp>
      <p:sp>
        <p:nvSpPr>
          <p:cNvPr id="88" name="Google Shape;88;p18"/>
          <p:cNvSpPr txBox="1"/>
          <p:nvPr>
            <p:ph idx="1" type="body"/>
          </p:nvPr>
        </p:nvSpPr>
        <p:spPr>
          <a:xfrm>
            <a:off x="311700" y="1457600"/>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Verifican el software usando su interfaz</a:t>
            </a:r>
            <a:endParaRPr sz="2200"/>
          </a:p>
          <a:p>
            <a:pPr indent="0" lvl="0" marL="457200" rtl="0" algn="l">
              <a:spcBef>
                <a:spcPts val="1200"/>
              </a:spcBef>
              <a:spcAft>
                <a:spcPts val="0"/>
              </a:spcAft>
              <a:buNone/>
            </a:pPr>
            <a:r>
              <a:t/>
            </a:r>
            <a:endParaRPr sz="2200"/>
          </a:p>
          <a:p>
            <a:pPr indent="-368300" lvl="0" marL="457200" rtl="0" algn="l">
              <a:spcBef>
                <a:spcPts val="1200"/>
              </a:spcBef>
              <a:spcAft>
                <a:spcPts val="0"/>
              </a:spcAft>
              <a:buSzPts val="2200"/>
              <a:buChar char="-"/>
            </a:pPr>
            <a:r>
              <a:rPr lang="es" sz="2200"/>
              <a:t>El sistema es una caja de la que no se conoce su estructura</a:t>
            </a:r>
            <a:endParaRPr sz="2200"/>
          </a:p>
          <a:p>
            <a:pPr indent="0" lvl="0" marL="457200" rtl="0" algn="l">
              <a:spcBef>
                <a:spcPts val="1200"/>
              </a:spcBef>
              <a:spcAft>
                <a:spcPts val="0"/>
              </a:spcAft>
              <a:buNone/>
            </a:pPr>
            <a:r>
              <a:t/>
            </a:r>
            <a:endParaRPr sz="2200"/>
          </a:p>
          <a:p>
            <a:pPr indent="-368300" lvl="0" marL="457200" rtl="0" algn="l">
              <a:spcBef>
                <a:spcPts val="1200"/>
              </a:spcBef>
              <a:spcAft>
                <a:spcPts val="0"/>
              </a:spcAft>
              <a:buSzPts val="2200"/>
              <a:buChar char="-"/>
            </a:pPr>
            <a:r>
              <a:rPr lang="es" sz="2200"/>
              <a:t>Sólo se consideran cuáles pueden ser sus entradas &gt;&gt;&gt; Salidas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7.3.- Pruebas funcionales o de </a:t>
            </a:r>
            <a:r>
              <a:rPr b="1" lang="es"/>
              <a:t>Caja Negra </a:t>
            </a:r>
            <a:r>
              <a:rPr lang="es"/>
              <a:t>(BBT)</a:t>
            </a:r>
            <a:endParaRPr/>
          </a:p>
        </p:txBody>
      </p:sp>
      <p:sp>
        <p:nvSpPr>
          <p:cNvPr id="94" name="Google Shape;94;p19"/>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200"/>
          </a:p>
          <a:p>
            <a:pPr indent="0" lvl="0" marL="0" rtl="0" algn="l">
              <a:spcBef>
                <a:spcPts val="1200"/>
              </a:spcBef>
              <a:spcAft>
                <a:spcPts val="0"/>
              </a:spcAft>
              <a:buNone/>
            </a:pPr>
            <a:r>
              <a:rPr lang="es" sz="2400"/>
              <a:t>Tipos de pruebas:</a:t>
            </a:r>
            <a:endParaRPr sz="2400"/>
          </a:p>
          <a:p>
            <a:pPr indent="-368300" lvl="1" marL="914400" rtl="0" algn="l">
              <a:spcBef>
                <a:spcPts val="1200"/>
              </a:spcBef>
              <a:spcAft>
                <a:spcPts val="0"/>
              </a:spcAft>
              <a:buSzPts val="2200"/>
              <a:buChar char="-"/>
            </a:pPr>
            <a:r>
              <a:rPr i="1" lang="es" sz="2200"/>
              <a:t>Partición de equivalencia</a:t>
            </a:r>
            <a:endParaRPr i="1" sz="2200"/>
          </a:p>
          <a:p>
            <a:pPr indent="-368300" lvl="1" marL="914400" rtl="0" algn="l">
              <a:spcBef>
                <a:spcPts val="0"/>
              </a:spcBef>
              <a:spcAft>
                <a:spcPts val="0"/>
              </a:spcAft>
              <a:buSzPts val="2200"/>
              <a:buChar char="-"/>
            </a:pPr>
            <a:r>
              <a:rPr i="1" lang="es" sz="2200"/>
              <a:t>Valores frontera</a:t>
            </a:r>
            <a:endParaRPr i="1" sz="2200"/>
          </a:p>
          <a:p>
            <a:pPr indent="-368300" lvl="1" marL="914400" rtl="0" algn="l">
              <a:spcBef>
                <a:spcPts val="0"/>
              </a:spcBef>
              <a:spcAft>
                <a:spcPts val="0"/>
              </a:spcAft>
              <a:buSzPts val="2200"/>
              <a:buChar char="-"/>
            </a:pPr>
            <a:r>
              <a:rPr i="1" lang="es" sz="2200"/>
              <a:t>Arreglo ortogonal</a:t>
            </a:r>
            <a:endParaRPr i="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u="sng"/>
              <a:t>Partición de equivalencia:</a:t>
            </a:r>
            <a:endParaRPr u="sng"/>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200"/>
              <a:t>Se dividen el número de posibles entradas en conjuntos y se tratan por igual.</a:t>
            </a:r>
            <a:endParaRPr sz="2200"/>
          </a:p>
          <a:p>
            <a:pPr indent="0" lvl="0" marL="0" rtl="0" algn="l">
              <a:spcBef>
                <a:spcPts val="1200"/>
              </a:spcBef>
              <a:spcAft>
                <a:spcPts val="0"/>
              </a:spcAft>
              <a:buNone/>
            </a:pPr>
            <a:r>
              <a:rPr lang="es" sz="2200"/>
              <a:t>Se eligen valores representativos de cada grupo para simplificar las pruebas.</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s" sz="2200"/>
              <a:t>Por ejemplo: ¿El número es positivo, negativo o cero? Se prueba con los valores 5, -5 y 0.</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u="sng"/>
              <a:t>Valores frontera:</a:t>
            </a:r>
            <a:endParaRPr u="sng"/>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000"/>
              <a:t>Se centra en los valores límites de la partición de equivalencia que es donde se suelen producir los errores.</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s" sz="2000"/>
              <a:t>Prueba los valores mínimos, máximos y los inmediatos a los que están fuera de rango</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es" sz="2000"/>
              <a:t>Por ejemplo: Formulario que registra la edad del usuario. Los límites son 0 y 120 años. Los valores de prueba serían 0, 120, -1 y 121.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