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sldIdLst>
    <p:sldId id="256" r:id="rId2"/>
    <p:sldId id="266" r:id="rId3"/>
    <p:sldId id="268" r:id="rId4"/>
    <p:sldId id="267" r:id="rId5"/>
    <p:sldId id="257" r:id="rId6"/>
    <p:sldId id="258" r:id="rId7"/>
    <p:sldId id="260" r:id="rId8"/>
    <p:sldId id="265" r:id="rId9"/>
    <p:sldId id="275" r:id="rId10"/>
    <p:sldId id="261" r:id="rId11"/>
    <p:sldId id="269" r:id="rId12"/>
    <p:sldId id="264" r:id="rId13"/>
    <p:sldId id="274" r:id="rId14"/>
    <p:sldId id="271" r:id="rId15"/>
    <p:sldId id="270" r:id="rId16"/>
    <p:sldId id="263" r:id="rId17"/>
    <p:sldId id="272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5" d="100"/>
          <a:sy n="105" d="100"/>
        </p:scale>
        <p:origin x="-1146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17.06.2015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17.06.2015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17.06.2015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17.06.2015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17.06.2015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17.06.2015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17.06.2015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17.06.2015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17.06.2015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17.06.2015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17.06.2015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06E4FDA-C044-479F-B4CF-31789185B5D6}" type="datetimeFigureOut">
              <a:rPr lang="ru-RU" smtClean="0"/>
              <a:pPr/>
              <a:t>17.06.2015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101338/" TargetMode="External"/><Relationship Id="rId2" Type="http://schemas.openxmlformats.org/officeDocument/2006/relationships/hyperlink" Target="http://habrahabr.ru/post/110078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jbook.ru/rel1.8/" TargetMode="External"/><Relationship Id="rId5" Type="http://schemas.openxmlformats.org/officeDocument/2006/relationships/hyperlink" Target="https://docs.djangoproject.com/en/1.8/" TargetMode="External"/><Relationship Id="rId4" Type="http://schemas.openxmlformats.org/officeDocument/2006/relationships/hyperlink" Target="http://alglib.sources.ru/matrixops/general/svd.ph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1470025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Кластеризация</a:t>
            </a:r>
            <a:br>
              <a:rPr lang="ru-RU" sz="4000" dirty="0" smtClean="0"/>
            </a:br>
            <a:r>
              <a:rPr lang="ru-RU" sz="4000" dirty="0" smtClean="0"/>
              <a:t>результатов поиска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68144" y="3284984"/>
            <a:ext cx="1864296" cy="792088"/>
          </a:xfrm>
        </p:spPr>
        <p:txBody>
          <a:bodyPr>
            <a:normAutofit fontScale="70000" lnSpcReduction="20000"/>
          </a:bodyPr>
          <a:lstStyle/>
          <a:p>
            <a:r>
              <a:rPr lang="ru-RU" sz="2400" dirty="0" smtClean="0"/>
              <a:t>Лицей 1533</a:t>
            </a:r>
            <a:br>
              <a:rPr lang="ru-RU" sz="2400" dirty="0" smtClean="0"/>
            </a:br>
            <a:r>
              <a:rPr lang="ru-RU" sz="2400" dirty="0" smtClean="0"/>
              <a:t>2015 г.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78621803"/>
              </p:ext>
            </p:extLst>
          </p:nvPr>
        </p:nvGraphicFramePr>
        <p:xfrm>
          <a:off x="1403648" y="4581128"/>
          <a:ext cx="6096000" cy="128815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48000"/>
                <a:gridCol w="3048000"/>
              </a:tblGrid>
              <a:tr h="648072">
                <a:tc>
                  <a:txBody>
                    <a:bodyPr/>
                    <a:lstStyle/>
                    <a:p>
                      <a:r>
                        <a:rPr lang="ru-RU" dirty="0" smtClean="0"/>
                        <a:t>Исполнители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err="1" smtClean="0"/>
                        <a:t>Гайдамашко</a:t>
                      </a:r>
                      <a:r>
                        <a:rPr lang="ru-RU" b="0" baseline="0" dirty="0" smtClean="0"/>
                        <a:t> Даниил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/>
                        <a:t>Карпенко Максим</a:t>
                      </a:r>
                    </a:p>
                  </a:txBody>
                  <a:tcPr/>
                </a:tc>
              </a:tr>
              <a:tr h="5337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/>
                        <a:t>Заказчик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Завриев</a:t>
                      </a:r>
                      <a:r>
                        <a:rPr lang="ru-RU" dirty="0" smtClean="0"/>
                        <a:t> Н.К.,</a:t>
                      </a:r>
                      <a:r>
                        <a:rPr lang="ru-RU" baseline="0" dirty="0" smtClean="0"/>
                        <a:t> преподаватель ЛИТ 1533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Используемые алгоритмы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u="sng" dirty="0" smtClean="0"/>
              <a:t>Латентно-семантический анализ (</a:t>
            </a:r>
            <a:r>
              <a:rPr lang="en-US" u="sng" dirty="0" smtClean="0"/>
              <a:t>LSA)</a:t>
            </a:r>
            <a:endParaRPr lang="ru-RU" u="sng" dirty="0" smtClean="0"/>
          </a:p>
          <a:p>
            <a:pPr marL="514350" indent="-514350">
              <a:buAutoNum type="arabicParenR"/>
            </a:pPr>
            <a:r>
              <a:rPr lang="ru-RU" dirty="0" smtClean="0"/>
              <a:t>Удаление из текста стоп-слов</a:t>
            </a:r>
          </a:p>
          <a:p>
            <a:pPr marL="514350" indent="-514350">
              <a:buAutoNum type="arabicParenR"/>
            </a:pPr>
            <a:r>
              <a:rPr lang="ru-RU" dirty="0" err="1" smtClean="0"/>
              <a:t>Стемминг</a:t>
            </a:r>
            <a:r>
              <a:rPr lang="ru-RU" dirty="0" smtClean="0"/>
              <a:t> оставшегося текста</a:t>
            </a:r>
          </a:p>
          <a:p>
            <a:pPr marL="514350" indent="-514350">
              <a:buAutoNum type="arabicParenR"/>
            </a:pPr>
            <a:r>
              <a:rPr lang="ru-RU" dirty="0" smtClean="0"/>
              <a:t>Удаление слов, не повторяющихся в других текстах</a:t>
            </a:r>
          </a:p>
          <a:p>
            <a:pPr marL="514350" indent="-514350">
              <a:buAutoNum type="arabicParenR"/>
            </a:pPr>
            <a:r>
              <a:rPr lang="ru-RU" dirty="0" smtClean="0"/>
              <a:t>Составление частотной матрицы</a:t>
            </a:r>
          </a:p>
          <a:p>
            <a:pPr marL="514350" indent="-514350">
              <a:buAutoNum type="arabicParenR"/>
            </a:pPr>
            <a:r>
              <a:rPr lang="ru-RU" dirty="0" smtClean="0"/>
              <a:t>Сингулярное разложение частотной матрицы</a:t>
            </a:r>
          </a:p>
          <a:p>
            <a:pPr marL="514350" indent="-514350">
              <a:buAutoNum type="arabicParenR"/>
            </a:pPr>
            <a:r>
              <a:rPr lang="ru-RU" dirty="0" smtClean="0"/>
              <a:t>Создание графа из тегов и документов и </a:t>
            </a:r>
            <a:r>
              <a:rPr lang="ru-RU" dirty="0"/>
              <a:t>в</a:t>
            </a:r>
            <a:r>
              <a:rPr lang="ru-RU" dirty="0" smtClean="0"/>
              <a:t>ыделение кластеров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Используемые алгоритмы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u="sng" dirty="0" err="1"/>
              <a:t>Стемминг</a:t>
            </a:r>
            <a:r>
              <a:rPr lang="ru-RU" dirty="0"/>
              <a:t> — </a:t>
            </a:r>
            <a:r>
              <a:rPr lang="ru-RU" dirty="0" smtClean="0"/>
              <a:t>процесс </a:t>
            </a:r>
            <a:r>
              <a:rPr lang="ru-RU" dirty="0"/>
              <a:t>нахождения</a:t>
            </a:r>
            <a:r>
              <a:rPr lang="en-US" dirty="0"/>
              <a:t> </a:t>
            </a:r>
            <a:r>
              <a:rPr lang="ru-RU" dirty="0"/>
              <a:t>основы слова для заданного исходного слова. Основа слова необязательно совпадает с морфологическим корнем слова</a:t>
            </a:r>
            <a:r>
              <a:rPr lang="ru-RU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  <a:p>
            <a:r>
              <a:rPr lang="ru-RU" u="sng" dirty="0" err="1"/>
              <a:t>Стеммер</a:t>
            </a:r>
            <a:r>
              <a:rPr lang="ru-RU" u="sng" dirty="0"/>
              <a:t> (алгоритм </a:t>
            </a:r>
            <a:r>
              <a:rPr lang="ru-RU" u="sng" dirty="0" err="1"/>
              <a:t>стемминга</a:t>
            </a:r>
            <a:r>
              <a:rPr lang="ru-RU" u="sng" dirty="0"/>
              <a:t>) Портера</a:t>
            </a:r>
            <a:br>
              <a:rPr lang="ru-RU" u="sng" dirty="0"/>
            </a:br>
            <a:r>
              <a:rPr lang="ru-RU" u="sng" dirty="0"/>
              <a:t/>
            </a:r>
            <a:br>
              <a:rPr lang="ru-RU" u="sng" dirty="0"/>
            </a:br>
            <a:r>
              <a:rPr lang="ru-RU" dirty="0"/>
              <a:t>Существует ограниченное количество словообразующих суффиксов, и </a:t>
            </a:r>
            <a:r>
              <a:rPr lang="ru-RU" dirty="0" err="1"/>
              <a:t>стемминг</a:t>
            </a:r>
            <a:r>
              <a:rPr lang="ru-RU" dirty="0"/>
              <a:t> слова происходит без использования каких-либо баз основ: только множество существующих суффиксов и вручную заданные правила.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Алгоритм состоит из </a:t>
            </a:r>
            <a:r>
              <a:rPr lang="en-US" dirty="0" smtClean="0"/>
              <a:t>5</a:t>
            </a:r>
            <a:r>
              <a:rPr lang="ru-RU" dirty="0" smtClean="0"/>
              <a:t> </a:t>
            </a:r>
            <a:r>
              <a:rPr lang="ru-RU" dirty="0"/>
              <a:t>шагов. На каждом шаге отсекается словообразующий суффикс и оставшаяся часть проверяется на соответствие </a:t>
            </a:r>
            <a:r>
              <a:rPr lang="ru-RU" dirty="0" smtClean="0"/>
              <a:t>правилам.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81694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Используемые алгоритмы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2"/>
          </a:xfrm>
        </p:spPr>
        <p:txBody>
          <a:bodyPr>
            <a:normAutofit/>
          </a:bodyPr>
          <a:lstStyle/>
          <a:p>
            <a:r>
              <a:rPr lang="ru-RU" u="sng" dirty="0" smtClean="0"/>
              <a:t>Сингулярное разложение матрицы </a:t>
            </a:r>
          </a:p>
          <a:p>
            <a:pPr>
              <a:buNone/>
            </a:pPr>
            <a:r>
              <a:rPr lang="ru-RU" i="1" dirty="0"/>
              <a:t> </a:t>
            </a:r>
            <a:r>
              <a:rPr lang="ru-RU" i="1" dirty="0" smtClean="0"/>
              <a:t>   A </a:t>
            </a:r>
            <a:r>
              <a:rPr lang="ru-RU" i="1" dirty="0"/>
              <a:t>= U W V</a:t>
            </a:r>
            <a:r>
              <a:rPr lang="ru-RU" i="1" baseline="30000" dirty="0"/>
              <a:t> T</a:t>
            </a:r>
            <a:r>
              <a:rPr lang="ru-RU" dirty="0" smtClean="0"/>
              <a:t>,</a:t>
            </a:r>
          </a:p>
          <a:p>
            <a:pPr>
              <a:buNone/>
            </a:pPr>
            <a:r>
              <a:rPr lang="ru-RU" dirty="0"/>
              <a:t> </a:t>
            </a:r>
            <a:r>
              <a:rPr lang="ru-RU" dirty="0" smtClean="0"/>
              <a:t>   </a:t>
            </a:r>
            <a:br>
              <a:rPr lang="ru-RU" dirty="0" smtClean="0"/>
            </a:br>
            <a:r>
              <a:rPr lang="ru-RU" i="1" dirty="0" smtClean="0"/>
              <a:t>A – </a:t>
            </a:r>
            <a:r>
              <a:rPr lang="ru-RU" dirty="0" smtClean="0"/>
              <a:t>матрица размера </a:t>
            </a:r>
            <a:r>
              <a:rPr lang="en-US" i="1" dirty="0" err="1" smtClean="0"/>
              <a:t>MxN</a:t>
            </a:r>
            <a:r>
              <a:rPr lang="en-US" dirty="0" smtClean="0"/>
              <a:t>,</a:t>
            </a:r>
            <a:r>
              <a:rPr lang="ru-RU" dirty="0"/>
              <a:t/>
            </a:r>
            <a:br>
              <a:rPr lang="ru-RU" dirty="0"/>
            </a:br>
            <a:r>
              <a:rPr lang="ru-RU" i="1" dirty="0" smtClean="0"/>
              <a:t>U</a:t>
            </a:r>
            <a:r>
              <a:rPr lang="ru-RU" dirty="0" smtClean="0"/>
              <a:t> - ортогональная матрица размером </a:t>
            </a:r>
            <a:r>
              <a:rPr lang="ru-RU" i="1" dirty="0" err="1" smtClean="0"/>
              <a:t>MxM</a:t>
            </a:r>
            <a:r>
              <a:rPr lang="ru-RU" dirty="0" smtClean="0"/>
              <a:t>, </a:t>
            </a:r>
            <a:br>
              <a:rPr lang="ru-RU" dirty="0" smtClean="0"/>
            </a:br>
            <a:r>
              <a:rPr lang="ru-RU" i="1" dirty="0" smtClean="0"/>
              <a:t>V</a:t>
            </a:r>
            <a:r>
              <a:rPr lang="ru-RU" dirty="0" smtClean="0"/>
              <a:t> - ортогональная матрица размером </a:t>
            </a:r>
            <a:r>
              <a:rPr lang="ru-RU" i="1" dirty="0" err="1"/>
              <a:t>NxN</a:t>
            </a:r>
            <a:r>
              <a:rPr lang="ru-RU" dirty="0" smtClean="0"/>
              <a:t>, </a:t>
            </a:r>
            <a:br>
              <a:rPr lang="ru-RU" dirty="0" smtClean="0"/>
            </a:br>
            <a:r>
              <a:rPr lang="ru-RU" i="1" dirty="0" smtClean="0"/>
              <a:t>W</a:t>
            </a:r>
            <a:r>
              <a:rPr lang="ru-RU" dirty="0" smtClean="0"/>
              <a:t> - матрица размером </a:t>
            </a:r>
            <a:r>
              <a:rPr lang="ru-RU" i="1" dirty="0" err="1" smtClean="0"/>
              <a:t>MxN</a:t>
            </a:r>
            <a:r>
              <a:rPr lang="ru-RU" dirty="0" smtClean="0"/>
              <a:t>, на главной диагонали которой находятся неотрицательные числа, расположенные в порядке убывания, а все </a:t>
            </a:r>
            <a:r>
              <a:rPr lang="ru-RU" dirty="0" err="1" smtClean="0"/>
              <a:t>внедиагональные</a:t>
            </a:r>
            <a:r>
              <a:rPr lang="ru-RU" dirty="0" smtClean="0"/>
              <a:t> элементы равны н</a:t>
            </a:r>
            <a:r>
              <a:rPr lang="ru-RU" dirty="0"/>
              <a:t>у</a:t>
            </a:r>
            <a:r>
              <a:rPr lang="ru-RU" dirty="0" smtClean="0"/>
              <a:t>лю.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3" y="2276872"/>
            <a:ext cx="8608031" cy="25106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</p:spPr>
        <p:txBody>
          <a:bodyPr>
            <a:normAutofit/>
          </a:bodyPr>
          <a:lstStyle/>
          <a:p>
            <a:r>
              <a:rPr lang="ru-RU" dirty="0" smtClean="0"/>
              <a:t>Используемые алгоритмы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812325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Используемые алгоритмы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2908920"/>
          </a:xfrm>
        </p:spPr>
        <p:txBody>
          <a:bodyPr>
            <a:normAutofit/>
          </a:bodyPr>
          <a:lstStyle/>
          <a:p>
            <a:pPr marL="800100" indent="-457200"/>
            <a:r>
              <a:rPr lang="ru-RU" sz="2800" dirty="0" smtClean="0"/>
              <a:t>В ходе разложения мы получаем координаты документов и тегов в пространстве, после чего создаём взвешенный граф, где вершинами будут все теги и документы, причём каждые две из них соединены ребром.</a:t>
            </a:r>
            <a:endParaRPr lang="ru-RU" sz="2800" dirty="0"/>
          </a:p>
        </p:txBody>
      </p:sp>
    </p:spTree>
    <p:extLst>
      <p:ext uri="{BB962C8B-B14F-4D97-AF65-F5344CB8AC3E}">
        <p14:creationId xmlns="" xmlns:p14="http://schemas.microsoft.com/office/powerpoint/2010/main" val="268951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алгоритмы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664"/>
          </a:xfrm>
        </p:spPr>
        <p:txBody>
          <a:bodyPr>
            <a:normAutofit/>
          </a:bodyPr>
          <a:lstStyle/>
          <a:p>
            <a:r>
              <a:rPr lang="ru-RU" sz="2700" u="sng" dirty="0" smtClean="0"/>
              <a:t>Алгоритм минимального </a:t>
            </a:r>
            <a:r>
              <a:rPr lang="ru-RU" sz="2700" u="sng" dirty="0" err="1" smtClean="0"/>
              <a:t>остовного</a:t>
            </a:r>
            <a:r>
              <a:rPr lang="ru-RU" sz="2700" u="sng" dirty="0" smtClean="0"/>
              <a:t> дерева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060848"/>
            <a:ext cx="6768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ru-RU" sz="2700" dirty="0" smtClean="0"/>
              <a:t>Построение на </a:t>
            </a:r>
            <a:r>
              <a:rPr lang="ru-RU" sz="2700" dirty="0"/>
              <a:t>графе </a:t>
            </a:r>
            <a:r>
              <a:rPr lang="ru-RU" sz="2700" dirty="0" smtClean="0"/>
              <a:t>минимального </a:t>
            </a:r>
            <a:r>
              <a:rPr lang="ru-RU" sz="2700" dirty="0" err="1" smtClean="0"/>
              <a:t>остовного</a:t>
            </a:r>
            <a:r>
              <a:rPr lang="ru-RU" sz="2700" dirty="0" smtClean="0"/>
              <a:t> дерева</a:t>
            </a:r>
          </a:p>
          <a:p>
            <a:pPr marL="514350" indent="-514350">
              <a:buAutoNum type="arabicParenR"/>
            </a:pPr>
            <a:r>
              <a:rPr lang="ru-RU" sz="2700" dirty="0" smtClean="0"/>
              <a:t>Удаление самых длинных рёбер, входящих в дерево</a:t>
            </a:r>
            <a:endParaRPr lang="ru-RU" sz="27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628845"/>
            <a:ext cx="3456384" cy="26153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3649" y="4437112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рисунке изображено минимальное </a:t>
            </a:r>
            <a:r>
              <a:rPr lang="ru-RU" dirty="0" err="1" smtClean="0"/>
              <a:t>остовное</a:t>
            </a:r>
            <a:r>
              <a:rPr lang="ru-RU" dirty="0" smtClean="0"/>
              <a:t> </a:t>
            </a:r>
            <a:r>
              <a:rPr lang="ru-RU" dirty="0"/>
              <a:t>дерево, полученное для девяти </a:t>
            </a:r>
            <a:r>
              <a:rPr lang="ru-RU" dirty="0" smtClean="0"/>
              <a:t>объектов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2480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772816"/>
            <a:ext cx="7620000" cy="4373563"/>
          </a:xfrm>
        </p:spPr>
        <p:txBody>
          <a:bodyPr>
            <a:normAutofit/>
          </a:bodyPr>
          <a:lstStyle/>
          <a:p>
            <a:r>
              <a:rPr lang="ru-RU" dirty="0" smtClean="0"/>
              <a:t>Проанализированы основные алгоритмы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Найдены необходимые библиотеки для их реализации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Написан метод по выделению кластеров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Написана тестовая программа для проверки правильности базовых алгоритмов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Реализована интеграция языка </a:t>
            </a:r>
            <a:r>
              <a:rPr lang="en-US" dirty="0" smtClean="0"/>
              <a:t>Python </a:t>
            </a:r>
            <a:r>
              <a:rPr lang="ru-RU" dirty="0" smtClean="0"/>
              <a:t>и </a:t>
            </a:r>
            <a:r>
              <a:rPr lang="en-US" dirty="0" smtClean="0"/>
              <a:t>.NET Framework</a:t>
            </a:r>
            <a:r>
              <a:rPr lang="ru-RU" dirty="0" smtClean="0"/>
              <a:t> библиотек</a:t>
            </a:r>
            <a:r>
              <a:rPr lang="en-US" dirty="0" smtClean="0"/>
              <a:t>;</a:t>
            </a:r>
          </a:p>
          <a:p>
            <a:r>
              <a:rPr lang="ru-RU" u="sng" dirty="0" smtClean="0"/>
              <a:t>Разрабатывается веб-инструмент</a:t>
            </a:r>
            <a:r>
              <a:rPr lang="en-US" u="sng" dirty="0" smtClean="0"/>
              <a:t>;</a:t>
            </a:r>
            <a:endParaRPr lang="ru-RU" u="sng" dirty="0" smtClean="0"/>
          </a:p>
          <a:p>
            <a:r>
              <a:rPr lang="ru-RU" u="sng" dirty="0" smtClean="0"/>
              <a:t>Корректируется и оптимизируется алгоритм выделения кластеров</a:t>
            </a:r>
            <a:r>
              <a:rPr lang="en-US" u="sng" dirty="0" smtClean="0"/>
              <a:t>;</a:t>
            </a:r>
            <a:endParaRPr lang="ru-RU" u="sng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5791200" cy="867544"/>
          </a:xfrm>
        </p:spPr>
        <p:txBody>
          <a:bodyPr/>
          <a:lstStyle/>
          <a:p>
            <a:r>
              <a:rPr lang="ru-RU" dirty="0" smtClean="0"/>
              <a:t>Используемое ПО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37312" y="1276164"/>
            <a:ext cx="2892284" cy="2080828"/>
          </a:xfrm>
        </p:spPr>
        <p:txBody>
          <a:bodyPr>
            <a:noAutofit/>
          </a:bodyPr>
          <a:lstStyle/>
          <a:p>
            <a:r>
              <a:rPr lang="ru-RU" sz="2400" b="1" i="1" dirty="0" smtClean="0"/>
              <a:t>Языки:</a:t>
            </a:r>
          </a:p>
          <a:p>
            <a:pPr lvl="1"/>
            <a:r>
              <a:rPr lang="en-US" sz="2000" dirty="0" smtClean="0"/>
              <a:t>Visual C#</a:t>
            </a:r>
          </a:p>
          <a:p>
            <a:pPr lvl="1"/>
            <a:r>
              <a:rPr lang="en-US" sz="2000" dirty="0" smtClean="0"/>
              <a:t>Python 3.4</a:t>
            </a:r>
          </a:p>
          <a:p>
            <a:pPr lvl="1"/>
            <a:r>
              <a:rPr lang="en-US" sz="2000" dirty="0" err="1" smtClean="0"/>
              <a:t>IronPython</a:t>
            </a:r>
            <a:r>
              <a:rPr lang="en-US" sz="2000" dirty="0" smtClean="0"/>
              <a:t> 2.7</a:t>
            </a:r>
          </a:p>
          <a:p>
            <a:pPr lvl="1"/>
            <a:r>
              <a:rPr lang="en-US" sz="2000" dirty="0" smtClean="0"/>
              <a:t>HTML</a:t>
            </a:r>
            <a:endParaRPr lang="ru-RU" sz="2000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3851920" y="1484784"/>
            <a:ext cx="4114800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224301" y="4044208"/>
            <a:ext cx="2890664" cy="1937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i="1" dirty="0" smtClean="0"/>
              <a:t>Фреймворки:</a:t>
            </a:r>
          </a:p>
          <a:p>
            <a:pPr lvl="1"/>
            <a:r>
              <a:rPr lang="en-US" dirty="0"/>
              <a:t>Microsoft .NET Framework 4.5.1</a:t>
            </a:r>
          </a:p>
          <a:p>
            <a:pPr lvl="1"/>
            <a:r>
              <a:rPr lang="en-US" dirty="0" err="1"/>
              <a:t>Django</a:t>
            </a:r>
            <a:r>
              <a:rPr lang="en-US" dirty="0"/>
              <a:t> Framework </a:t>
            </a:r>
            <a:r>
              <a:rPr lang="en-US" dirty="0" smtClean="0"/>
              <a:t>1.8.2</a:t>
            </a:r>
            <a:endParaRPr lang="en-US" dirty="0"/>
          </a:p>
        </p:txBody>
      </p:sp>
      <p:sp>
        <p:nvSpPr>
          <p:cNvPr id="11" name="Содержимое 2"/>
          <p:cNvSpPr txBox="1">
            <a:spLocks/>
          </p:cNvSpPr>
          <p:nvPr/>
        </p:nvSpPr>
        <p:spPr>
          <a:xfrm>
            <a:off x="3823500" y="1275789"/>
            <a:ext cx="3556812" cy="1576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0"/>
              </a:spcAft>
              <a:defRPr/>
            </a:pPr>
            <a:r>
              <a:rPr lang="ru-RU" sz="2400" i="1" dirty="0"/>
              <a:t>Среды разработки:</a:t>
            </a:r>
            <a:endParaRPr lang="en-US" sz="2400" i="1" dirty="0"/>
          </a:p>
          <a:p>
            <a:pPr lvl="1"/>
            <a:r>
              <a:rPr lang="en-US" dirty="0" smtClean="0"/>
              <a:t>Microsoft </a:t>
            </a:r>
            <a:r>
              <a:rPr lang="en-US" dirty="0"/>
              <a:t>Visual Studio</a:t>
            </a:r>
            <a:r>
              <a:rPr lang="ru-RU" dirty="0"/>
              <a:t> 2010</a:t>
            </a:r>
            <a:endParaRPr lang="en-US" dirty="0"/>
          </a:p>
          <a:p>
            <a:pPr lvl="1"/>
            <a:r>
              <a:rPr lang="en-US" dirty="0" err="1"/>
              <a:t>JetBrains</a:t>
            </a:r>
            <a:r>
              <a:rPr lang="en-US" dirty="0"/>
              <a:t> </a:t>
            </a:r>
            <a:r>
              <a:rPr lang="en-US" dirty="0" err="1"/>
              <a:t>PyCharm</a:t>
            </a:r>
            <a:r>
              <a:rPr lang="en-US" dirty="0"/>
              <a:t> </a:t>
            </a:r>
            <a:r>
              <a:rPr lang="en-US" dirty="0" smtClean="0"/>
              <a:t>4.5.1</a:t>
            </a:r>
            <a:endParaRPr lang="en-US" dirty="0"/>
          </a:p>
        </p:txBody>
      </p:sp>
      <p:sp>
        <p:nvSpPr>
          <p:cNvPr id="13" name="Содержимое 2"/>
          <p:cNvSpPr txBox="1">
            <a:spLocks/>
          </p:cNvSpPr>
          <p:nvPr/>
        </p:nvSpPr>
        <p:spPr>
          <a:xfrm>
            <a:off x="3851920" y="5157192"/>
            <a:ext cx="4608512" cy="1367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i="1" dirty="0" smtClean="0"/>
              <a:t>Дополнительные инструменты:</a:t>
            </a:r>
          </a:p>
          <a:p>
            <a:pPr lvl="1"/>
            <a:r>
              <a:rPr lang="en-US" dirty="0" smtClean="0"/>
              <a:t>Python </a:t>
            </a:r>
            <a:r>
              <a:rPr lang="en-US" dirty="0"/>
              <a:t>Tools for Visual Studio </a:t>
            </a:r>
            <a:r>
              <a:rPr lang="en-US" dirty="0" smtClean="0"/>
              <a:t>2.1</a:t>
            </a:r>
            <a:endParaRPr lang="en-US" dirty="0"/>
          </a:p>
        </p:txBody>
      </p:sp>
      <p:sp>
        <p:nvSpPr>
          <p:cNvPr id="14" name="Содержимое 2"/>
          <p:cNvSpPr txBox="1">
            <a:spLocks/>
          </p:cNvSpPr>
          <p:nvPr/>
        </p:nvSpPr>
        <p:spPr>
          <a:xfrm>
            <a:off x="3851920" y="3140968"/>
            <a:ext cx="3196772" cy="165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i="1" dirty="0" smtClean="0"/>
              <a:t>Используемые библиотеки:</a:t>
            </a:r>
          </a:p>
          <a:p>
            <a:pPr lvl="1"/>
            <a:r>
              <a:rPr lang="en-US" dirty="0" err="1" smtClean="0"/>
              <a:t>PyStemmer</a:t>
            </a:r>
            <a:r>
              <a:rPr lang="en-US" dirty="0" smtClean="0"/>
              <a:t> 1.3.0</a:t>
            </a:r>
          </a:p>
          <a:p>
            <a:pPr lvl="1"/>
            <a:r>
              <a:rPr lang="en-US" dirty="0" smtClean="0"/>
              <a:t>ALGLIB </a:t>
            </a:r>
            <a:r>
              <a:rPr lang="en-US" dirty="0"/>
              <a:t>Free </a:t>
            </a:r>
            <a:r>
              <a:rPr lang="en-US" dirty="0" smtClean="0"/>
              <a:t>Edition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Литература</a:t>
            </a:r>
            <a:r>
              <a:rPr lang="en-US" dirty="0" smtClean="0"/>
              <a:t> </a:t>
            </a:r>
            <a:r>
              <a:rPr lang="ru-RU" dirty="0" smtClean="0"/>
              <a:t>и информационные ресурсы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http://habrahabr.ru/post/110078/</a:t>
            </a:r>
            <a:r>
              <a:rPr lang="en-US" sz="2000" dirty="0" smtClean="0"/>
              <a:t> - </a:t>
            </a:r>
            <a:br>
              <a:rPr lang="en-US" sz="2000" dirty="0" smtClean="0"/>
            </a:br>
            <a:r>
              <a:rPr lang="en-US" sz="2000" dirty="0" err="1" smtClean="0"/>
              <a:t>Edunov</a:t>
            </a:r>
            <a:r>
              <a:rPr lang="en-US" sz="2000" dirty="0" smtClean="0"/>
              <a:t> – “</a:t>
            </a:r>
            <a:r>
              <a:rPr lang="ru-RU" sz="2000" dirty="0" smtClean="0"/>
              <a:t>Латентно-семантический анализ</a:t>
            </a:r>
            <a:r>
              <a:rPr lang="en-US" sz="2000" dirty="0" smtClean="0"/>
              <a:t>”</a:t>
            </a:r>
            <a:endParaRPr lang="ru-RU" sz="2000" dirty="0" smtClean="0"/>
          </a:p>
          <a:p>
            <a:r>
              <a:rPr lang="en-US" sz="2000" dirty="0" smtClean="0">
                <a:hlinkClick r:id="rId3"/>
              </a:rPr>
              <a:t>http://habrahabr.ru/post/101338/</a:t>
            </a:r>
            <a:r>
              <a:rPr lang="en-US" sz="2000" dirty="0" smtClean="0"/>
              <a:t> - </a:t>
            </a:r>
            <a:br>
              <a:rPr lang="en-US" sz="2000" dirty="0" smtClean="0"/>
            </a:br>
            <a:r>
              <a:rPr lang="en-US" sz="2000" dirty="0" err="1" smtClean="0"/>
              <a:t>andreycha</a:t>
            </a:r>
            <a:r>
              <a:rPr lang="en-US" sz="2000" dirty="0" smtClean="0"/>
              <a:t> – “</a:t>
            </a:r>
            <a:r>
              <a:rPr lang="ru-RU" sz="2000" dirty="0" smtClean="0"/>
              <a:t>Обзор алгоритмов кластеризации данных</a:t>
            </a:r>
            <a:r>
              <a:rPr lang="en-US" sz="2000" dirty="0" smtClean="0"/>
              <a:t>”</a:t>
            </a:r>
          </a:p>
          <a:p>
            <a:r>
              <a:rPr lang="en-US" sz="2000" dirty="0" smtClean="0">
                <a:hlinkClick r:id="rId4"/>
              </a:rPr>
              <a:t>http://alglib.sources.ru/matrixops/general/svd.php</a:t>
            </a:r>
            <a:r>
              <a:rPr lang="en-US" sz="2000" dirty="0" smtClean="0"/>
              <a:t> -</a:t>
            </a:r>
            <a:br>
              <a:rPr lang="en-US" sz="2000" dirty="0" smtClean="0"/>
            </a:br>
            <a:r>
              <a:rPr lang="en-US" sz="2000" dirty="0" smtClean="0"/>
              <a:t>“SVD-</a:t>
            </a:r>
            <a:r>
              <a:rPr lang="ru-RU" sz="2000" dirty="0" smtClean="0"/>
              <a:t>разложение прямоугольной матрицы</a:t>
            </a:r>
            <a:r>
              <a:rPr lang="en-US" sz="2000" dirty="0" smtClean="0"/>
              <a:t>”</a:t>
            </a:r>
          </a:p>
          <a:p>
            <a:r>
              <a:rPr lang="en-US" sz="2000" dirty="0" smtClean="0">
                <a:hlinkClick r:id="rId5"/>
              </a:rPr>
              <a:t>https://docs.djangoproject.com/en/1.8/</a:t>
            </a:r>
            <a:r>
              <a:rPr lang="en-US" sz="2000" dirty="0" smtClean="0"/>
              <a:t> -</a:t>
            </a:r>
            <a:br>
              <a:rPr lang="en-US" sz="2000" dirty="0" smtClean="0"/>
            </a:br>
            <a:r>
              <a:rPr lang="en-US" sz="2000" dirty="0" smtClean="0"/>
              <a:t>“</a:t>
            </a:r>
            <a:r>
              <a:rPr lang="en-US" sz="2000" dirty="0" err="1" smtClean="0"/>
              <a:t>Django</a:t>
            </a:r>
            <a:r>
              <a:rPr lang="en-US" sz="2000" dirty="0" smtClean="0"/>
              <a:t> documentation” (</a:t>
            </a:r>
            <a:r>
              <a:rPr lang="ru-RU" sz="2000" dirty="0" smtClean="0"/>
              <a:t>на английском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r>
              <a:rPr lang="en-US" sz="2000" dirty="0" smtClean="0">
                <a:hlinkClick r:id="rId6"/>
              </a:rPr>
              <a:t>http://www.djbook.ru/rel1.8/</a:t>
            </a:r>
            <a:r>
              <a:rPr lang="ru-RU" sz="2000" dirty="0" smtClean="0"/>
              <a:t> -</a:t>
            </a:r>
            <a:br>
              <a:rPr lang="ru-RU" sz="2000" dirty="0" smtClean="0"/>
            </a:br>
            <a:r>
              <a:rPr lang="en-US" sz="2000" dirty="0" smtClean="0"/>
              <a:t>“</a:t>
            </a:r>
            <a:r>
              <a:rPr lang="ru-RU" sz="2000" dirty="0" smtClean="0"/>
              <a:t>Документация </a:t>
            </a:r>
            <a:r>
              <a:rPr lang="en-US" sz="2000" dirty="0" err="1" smtClean="0"/>
              <a:t>Django</a:t>
            </a:r>
            <a:r>
              <a:rPr lang="en-US" sz="2000" dirty="0" smtClean="0"/>
              <a:t> 1.8” (</a:t>
            </a:r>
            <a:r>
              <a:rPr lang="ru-RU" sz="2000" dirty="0" smtClean="0"/>
              <a:t>на русском)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Выдача результатов на запрос в </a:t>
            </a:r>
            <a:r>
              <a:rPr lang="en-US" dirty="0" smtClean="0"/>
              <a:t>Google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04052"/>
            <a:ext cx="6892194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6156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72" t="2579" r="34883" b="5520"/>
          <a:stretch/>
        </p:blipFill>
        <p:spPr bwMode="auto">
          <a:xfrm>
            <a:off x="586938" y="1268760"/>
            <a:ext cx="4824096" cy="5481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9106"/>
            <a:ext cx="5791200" cy="1119654"/>
          </a:xfrm>
        </p:spPr>
        <p:txBody>
          <a:bodyPr>
            <a:normAutofit fontScale="90000"/>
          </a:bodyPr>
          <a:lstStyle/>
          <a:p>
            <a:r>
              <a:rPr lang="ru-RU" dirty="0"/>
              <a:t>Выдача результатов на запрос в </a:t>
            </a:r>
            <a:r>
              <a:rPr lang="en-US" dirty="0" err="1" smtClean="0"/>
              <a:t>Yandex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99130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276872"/>
            <a:ext cx="7620000" cy="246848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1) Результаты поиска выводятся неупорядоченно тематически;</a:t>
            </a:r>
          </a:p>
          <a:p>
            <a:r>
              <a:rPr lang="ru-RU" sz="2400" dirty="0" smtClean="0"/>
              <a:t>2) Неудобно </a:t>
            </a:r>
            <a:r>
              <a:rPr lang="ru-RU" sz="2400" dirty="0"/>
              <a:t>работать с </a:t>
            </a:r>
            <a:r>
              <a:rPr lang="ru-RU" sz="2400" dirty="0" smtClean="0"/>
              <a:t>полученными данными;</a:t>
            </a:r>
          </a:p>
          <a:p>
            <a:r>
              <a:rPr lang="ru-RU" sz="2400" dirty="0" smtClean="0"/>
              <a:t>3) Необходимо прописывать более подробный запрос для получения конкретной информации;</a:t>
            </a:r>
          </a:p>
        </p:txBody>
      </p:sp>
    </p:spTree>
    <p:extLst>
      <p:ext uri="{BB962C8B-B14F-4D97-AF65-F5344CB8AC3E}">
        <p14:creationId xmlns="" xmlns:p14="http://schemas.microsoft.com/office/powerpoint/2010/main" val="221954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420888"/>
            <a:ext cx="7620000" cy="246848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Создать </a:t>
            </a:r>
            <a:r>
              <a:rPr lang="en-US" sz="2400" dirty="0" smtClean="0"/>
              <a:t>Web-</a:t>
            </a:r>
            <a:r>
              <a:rPr lang="ru-RU" sz="2400" dirty="0" smtClean="0"/>
              <a:t>ресурс, отправляющий запросы в существующие интернет-поисковики</a:t>
            </a:r>
            <a:r>
              <a:rPr lang="ru-RU" sz="2400" dirty="0"/>
              <a:t> </a:t>
            </a:r>
            <a:r>
              <a:rPr lang="ru-RU" sz="2400" dirty="0" smtClean="0"/>
              <a:t> и реализующий кластеризацию результатов запроса путем обработки и тегирования получаемых </a:t>
            </a:r>
            <a:r>
              <a:rPr lang="en-US" sz="2400" dirty="0" smtClean="0"/>
              <a:t>Web-</a:t>
            </a:r>
            <a:r>
              <a:rPr lang="ru-RU" sz="2400" dirty="0" smtClean="0"/>
              <a:t>страниц.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предметную область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348880"/>
            <a:ext cx="7620000" cy="2468488"/>
          </a:xfrm>
        </p:spPr>
        <p:txBody>
          <a:bodyPr>
            <a:normAutofit/>
          </a:bodyPr>
          <a:lstStyle/>
          <a:p>
            <a:r>
              <a:rPr lang="ru-RU" sz="2400" u="sng" dirty="0" smtClean="0"/>
              <a:t>Кластер</a:t>
            </a:r>
            <a:r>
              <a:rPr lang="ru-RU" sz="2400" dirty="0" smtClean="0"/>
              <a:t> – класс родственных элементов статистической совокупности.</a:t>
            </a:r>
          </a:p>
          <a:p>
            <a:r>
              <a:rPr lang="ru-RU" sz="2400" u="sng" dirty="0" smtClean="0"/>
              <a:t>Кластеризация результатов поиска</a:t>
            </a:r>
            <a:r>
              <a:rPr lang="ru-RU" sz="2400" dirty="0" smtClean="0"/>
              <a:t> – группировка результатов поиска в поисковой системе с целью упрощения работы с ними.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5791200" cy="831622"/>
          </a:xfrm>
        </p:spPr>
        <p:txBody>
          <a:bodyPr/>
          <a:lstStyle/>
          <a:p>
            <a:r>
              <a:rPr lang="ru-RU" dirty="0" smtClean="0"/>
              <a:t>Обзор аналогов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985344351"/>
              </p:ext>
            </p:extLst>
          </p:nvPr>
        </p:nvGraphicFramePr>
        <p:xfrm>
          <a:off x="395536" y="1412776"/>
          <a:ext cx="8352928" cy="457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88232"/>
                <a:gridCol w="2088232"/>
                <a:gridCol w="2088232"/>
                <a:gridCol w="2088232"/>
              </a:tblGrid>
              <a:tr h="370840"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Глубина анализа</a:t>
                      </a:r>
                      <a:endParaRPr lang="ru-RU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Поддержка нескольких языков</a:t>
                      </a:r>
                      <a:endParaRPr lang="ru-RU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Способ вывода</a:t>
                      </a:r>
                      <a:endParaRPr lang="ru-RU" dirty="0"/>
                    </a:p>
                  </a:txBody>
                  <a:tcPr marL="84663" marR="8466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Clusty</a:t>
                      </a:r>
                      <a:endParaRPr lang="ru-RU" b="1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Средняя</a:t>
                      </a:r>
                      <a:endParaRPr lang="ru-RU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Группировка по папкам-кластерам</a:t>
                      </a:r>
                      <a:endParaRPr lang="ru-RU" dirty="0"/>
                    </a:p>
                  </a:txBody>
                  <a:tcPr marL="84663" marR="8466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Nigma</a:t>
                      </a:r>
                      <a:endParaRPr lang="ru-RU" b="1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Средняя</a:t>
                      </a:r>
                      <a:endParaRPr lang="ru-RU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Фильтрация по тэгам</a:t>
                      </a:r>
                      <a:endParaRPr lang="ru-RU" dirty="0"/>
                    </a:p>
                  </a:txBody>
                  <a:tcPr marL="84663" marR="8466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Compreno</a:t>
                      </a:r>
                      <a:endParaRPr lang="ru-RU" b="1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</a:t>
                      </a:r>
                      <a:r>
                        <a:rPr lang="ru-RU" baseline="0" dirty="0" smtClean="0"/>
                        <a:t>ольшая</a:t>
                      </a:r>
                      <a:endParaRPr lang="ru-RU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Реализация семантики текста</a:t>
                      </a:r>
                      <a:endParaRPr lang="ru-RU" dirty="0"/>
                    </a:p>
                  </a:txBody>
                  <a:tcPr marL="84663" marR="8466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ru-RU" dirty="0" err="1" smtClean="0"/>
                        <a:t>наш_поисковик</a:t>
                      </a:r>
                      <a:r>
                        <a:rPr lang="en-US" dirty="0" smtClean="0"/>
                        <a:t>&gt;</a:t>
                      </a:r>
                      <a:endParaRPr lang="ru-RU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Средняя</a:t>
                      </a:r>
                      <a:endParaRPr lang="ru-RU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Группировка по папкам-кластерам,</a:t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графическое представление</a:t>
                      </a:r>
                      <a:endParaRPr lang="ru-RU" dirty="0"/>
                    </a:p>
                  </a:txBody>
                  <a:tcPr marL="84663" marR="8466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2530586"/>
            <a:ext cx="1224136" cy="839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75856" y="2194011"/>
            <a:ext cx="208823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dirty="0" smtClean="0"/>
              <a:t>код сайта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851920" y="4293096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084168" y="2511741"/>
            <a:ext cx="2088232" cy="87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IronPython</a:t>
            </a:r>
            <a:endParaRPr lang="ru-RU" dirty="0" smtClean="0"/>
          </a:p>
          <a:p>
            <a:pPr algn="ctr"/>
            <a:r>
              <a:rPr lang="ru-RU" dirty="0" smtClean="0"/>
              <a:t>(связь </a:t>
            </a:r>
            <a:r>
              <a:rPr lang="en-US" dirty="0" smtClean="0"/>
              <a:t>.NET </a:t>
            </a:r>
            <a:r>
              <a:rPr lang="ru-RU" dirty="0" smtClean="0"/>
              <a:t>и </a:t>
            </a:r>
            <a:r>
              <a:rPr lang="en-US" dirty="0" smtClean="0"/>
              <a:t>Python)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580112" y="4581128"/>
            <a:ext cx="30963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</a:t>
            </a:r>
            <a:endParaRPr lang="ru-RU" dirty="0" smtClean="0"/>
          </a:p>
          <a:p>
            <a:pPr algn="ctr"/>
            <a:r>
              <a:rPr lang="ru-RU" dirty="0" smtClean="0"/>
              <a:t>(алгоритмы кластеризации) 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6" idx="0"/>
            <a:endCxn id="5" idx="2"/>
          </p:cNvCxnSpPr>
          <p:nvPr/>
        </p:nvCxnSpPr>
        <p:spPr>
          <a:xfrm flipV="1">
            <a:off x="4309120" y="3706179"/>
            <a:ext cx="10852" cy="586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1"/>
            <a:endCxn id="5" idx="3"/>
          </p:cNvCxnSpPr>
          <p:nvPr/>
        </p:nvCxnSpPr>
        <p:spPr>
          <a:xfrm flipH="1" flipV="1">
            <a:off x="5364088" y="2950095"/>
            <a:ext cx="72008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8" idx="0"/>
            <a:endCxn id="7" idx="2"/>
          </p:cNvCxnSpPr>
          <p:nvPr/>
        </p:nvCxnSpPr>
        <p:spPr>
          <a:xfrm flipV="1">
            <a:off x="7128284" y="3388451"/>
            <a:ext cx="0" cy="1192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54867" y="262115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Прямая со стрелкой 25"/>
          <p:cNvCxnSpPr>
            <a:stCxn id="4" idx="3"/>
            <a:endCxn id="5" idx="1"/>
          </p:cNvCxnSpPr>
          <p:nvPr/>
        </p:nvCxnSpPr>
        <p:spPr>
          <a:xfrm flipV="1">
            <a:off x="1619672" y="2950095"/>
            <a:ext cx="165618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Используемые алгоритмы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941168"/>
            <a:ext cx="7620000" cy="1184995"/>
          </a:xfrm>
        </p:spPr>
        <p:txBody>
          <a:bodyPr>
            <a:normAutofit/>
          </a:bodyPr>
          <a:lstStyle/>
          <a:p>
            <a:pPr>
              <a:buNone/>
            </a:pPr>
            <a:endParaRPr lang="ru-RU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467544" y="3501008"/>
            <a:ext cx="7488832" cy="1710385"/>
            <a:chOff x="467544" y="3041859"/>
            <a:chExt cx="7488832" cy="1710385"/>
          </a:xfrm>
        </p:grpSpPr>
        <p:sp>
          <p:nvSpPr>
            <p:cNvPr id="5" name="Вертикальный свиток 4"/>
            <p:cNvSpPr/>
            <p:nvPr/>
          </p:nvSpPr>
          <p:spPr>
            <a:xfrm>
              <a:off x="467544" y="3212976"/>
              <a:ext cx="2448272" cy="1368152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Текст</a:t>
              </a:r>
              <a:endParaRPr lang="ru-RU" dirty="0"/>
            </a:p>
          </p:txBody>
        </p:sp>
        <p:sp>
          <p:nvSpPr>
            <p:cNvPr id="6" name="Стрелка вправо 5"/>
            <p:cNvSpPr/>
            <p:nvPr/>
          </p:nvSpPr>
          <p:spPr>
            <a:xfrm>
              <a:off x="3347864" y="3807042"/>
              <a:ext cx="1656184" cy="1800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олилиния 15"/>
            <p:cNvSpPr/>
            <p:nvPr/>
          </p:nvSpPr>
          <p:spPr>
            <a:xfrm>
              <a:off x="5652120" y="3041859"/>
              <a:ext cx="2304256" cy="1710385"/>
            </a:xfrm>
            <a:custGeom>
              <a:avLst/>
              <a:gdLst>
                <a:gd name="connsiteX0" fmla="*/ 389299 w 1421394"/>
                <a:gd name="connsiteY0" fmla="*/ 1502875 h 1620570"/>
                <a:gd name="connsiteX1" fmla="*/ 253497 w 1421394"/>
                <a:gd name="connsiteY1" fmla="*/ 1457608 h 1620570"/>
                <a:gd name="connsiteX2" fmla="*/ 81481 w 1421394"/>
                <a:gd name="connsiteY2" fmla="*/ 1312752 h 1620570"/>
                <a:gd name="connsiteX3" fmla="*/ 0 w 1421394"/>
                <a:gd name="connsiteY3" fmla="*/ 1122629 h 1620570"/>
                <a:gd name="connsiteX4" fmla="*/ 18107 w 1421394"/>
                <a:gd name="connsiteY4" fmla="*/ 896293 h 1620570"/>
                <a:gd name="connsiteX5" fmla="*/ 45267 w 1421394"/>
                <a:gd name="connsiteY5" fmla="*/ 688063 h 1620570"/>
                <a:gd name="connsiteX6" fmla="*/ 235390 w 1421394"/>
                <a:gd name="connsiteY6" fmla="*/ 534154 h 1620570"/>
                <a:gd name="connsiteX7" fmla="*/ 434566 w 1421394"/>
                <a:gd name="connsiteY7" fmla="*/ 416459 h 1620570"/>
                <a:gd name="connsiteX8" fmla="*/ 642796 w 1421394"/>
                <a:gd name="connsiteY8" fmla="*/ 416459 h 1620570"/>
                <a:gd name="connsiteX9" fmla="*/ 624689 w 1421394"/>
                <a:gd name="connsiteY9" fmla="*/ 371192 h 1620570"/>
                <a:gd name="connsiteX10" fmla="*/ 588475 w 1421394"/>
                <a:gd name="connsiteY10" fmla="*/ 244443 h 1620570"/>
                <a:gd name="connsiteX11" fmla="*/ 543208 w 1421394"/>
                <a:gd name="connsiteY11" fmla="*/ 162962 h 1620570"/>
                <a:gd name="connsiteX12" fmla="*/ 543208 w 1421394"/>
                <a:gd name="connsiteY12" fmla="*/ 90534 h 1620570"/>
                <a:gd name="connsiteX13" fmla="*/ 497940 w 1421394"/>
                <a:gd name="connsiteY13" fmla="*/ 18107 h 1620570"/>
                <a:gd name="connsiteX14" fmla="*/ 588475 w 1421394"/>
                <a:gd name="connsiteY14" fmla="*/ 9053 h 1620570"/>
                <a:gd name="connsiteX15" fmla="*/ 823865 w 1421394"/>
                <a:gd name="connsiteY15" fmla="*/ 27160 h 1620570"/>
                <a:gd name="connsiteX16" fmla="*/ 914400 w 1421394"/>
                <a:gd name="connsiteY16" fmla="*/ 72428 h 1620570"/>
                <a:gd name="connsiteX17" fmla="*/ 995881 w 1421394"/>
                <a:gd name="connsiteY17" fmla="*/ 0 h 1620570"/>
                <a:gd name="connsiteX18" fmla="*/ 1113576 w 1421394"/>
                <a:gd name="connsiteY18" fmla="*/ 36214 h 1620570"/>
                <a:gd name="connsiteX19" fmla="*/ 986827 w 1421394"/>
                <a:gd name="connsiteY19" fmla="*/ 199176 h 1620570"/>
                <a:gd name="connsiteX20" fmla="*/ 941560 w 1421394"/>
                <a:gd name="connsiteY20" fmla="*/ 307818 h 1620570"/>
                <a:gd name="connsiteX21" fmla="*/ 896293 w 1421394"/>
                <a:gd name="connsiteY21" fmla="*/ 443620 h 1620570"/>
                <a:gd name="connsiteX22" fmla="*/ 986827 w 1421394"/>
                <a:gd name="connsiteY22" fmla="*/ 443620 h 1620570"/>
                <a:gd name="connsiteX23" fmla="*/ 1095469 w 1421394"/>
                <a:gd name="connsiteY23" fmla="*/ 488887 h 1620570"/>
                <a:gd name="connsiteX24" fmla="*/ 1258431 w 1421394"/>
                <a:gd name="connsiteY24" fmla="*/ 588475 h 1620570"/>
                <a:gd name="connsiteX25" fmla="*/ 1376126 w 1421394"/>
                <a:gd name="connsiteY25" fmla="*/ 724277 h 1620570"/>
                <a:gd name="connsiteX26" fmla="*/ 1403287 w 1421394"/>
                <a:gd name="connsiteY26" fmla="*/ 869132 h 1620570"/>
                <a:gd name="connsiteX27" fmla="*/ 1394233 w 1421394"/>
                <a:gd name="connsiteY27" fmla="*/ 1004934 h 1620570"/>
                <a:gd name="connsiteX28" fmla="*/ 1421394 w 1421394"/>
                <a:gd name="connsiteY28" fmla="*/ 1195057 h 1620570"/>
                <a:gd name="connsiteX29" fmla="*/ 1330859 w 1421394"/>
                <a:gd name="connsiteY29" fmla="*/ 1339913 h 1620570"/>
                <a:gd name="connsiteX30" fmla="*/ 1276538 w 1421394"/>
                <a:gd name="connsiteY30" fmla="*/ 1493822 h 1620570"/>
                <a:gd name="connsiteX31" fmla="*/ 1176950 w 1421394"/>
                <a:gd name="connsiteY31" fmla="*/ 1539089 h 1620570"/>
                <a:gd name="connsiteX32" fmla="*/ 986827 w 1421394"/>
                <a:gd name="connsiteY32" fmla="*/ 1593410 h 1620570"/>
                <a:gd name="connsiteX33" fmla="*/ 769544 w 1421394"/>
                <a:gd name="connsiteY33" fmla="*/ 1620570 h 1620570"/>
                <a:gd name="connsiteX34" fmla="*/ 570368 w 1421394"/>
                <a:gd name="connsiteY34" fmla="*/ 1584356 h 1620570"/>
                <a:gd name="connsiteX35" fmla="*/ 389299 w 1421394"/>
                <a:gd name="connsiteY35" fmla="*/ 1502875 h 1620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421394" h="1620570">
                  <a:moveTo>
                    <a:pt x="389299" y="1502875"/>
                  </a:moveTo>
                  <a:lnTo>
                    <a:pt x="253497" y="1457608"/>
                  </a:lnTo>
                  <a:lnTo>
                    <a:pt x="81481" y="1312752"/>
                  </a:lnTo>
                  <a:lnTo>
                    <a:pt x="0" y="1122629"/>
                  </a:lnTo>
                  <a:lnTo>
                    <a:pt x="18107" y="896293"/>
                  </a:lnTo>
                  <a:lnTo>
                    <a:pt x="45267" y="688063"/>
                  </a:lnTo>
                  <a:lnTo>
                    <a:pt x="235390" y="534154"/>
                  </a:lnTo>
                  <a:lnTo>
                    <a:pt x="434566" y="416459"/>
                  </a:lnTo>
                  <a:lnTo>
                    <a:pt x="642796" y="416459"/>
                  </a:lnTo>
                  <a:lnTo>
                    <a:pt x="624689" y="371192"/>
                  </a:lnTo>
                  <a:lnTo>
                    <a:pt x="588475" y="244443"/>
                  </a:lnTo>
                  <a:lnTo>
                    <a:pt x="543208" y="162962"/>
                  </a:lnTo>
                  <a:lnTo>
                    <a:pt x="543208" y="90534"/>
                  </a:lnTo>
                  <a:lnTo>
                    <a:pt x="497940" y="18107"/>
                  </a:lnTo>
                  <a:lnTo>
                    <a:pt x="588475" y="9053"/>
                  </a:lnTo>
                  <a:lnTo>
                    <a:pt x="823865" y="27160"/>
                  </a:lnTo>
                  <a:lnTo>
                    <a:pt x="914400" y="72428"/>
                  </a:lnTo>
                  <a:lnTo>
                    <a:pt x="995881" y="0"/>
                  </a:lnTo>
                  <a:lnTo>
                    <a:pt x="1113576" y="36214"/>
                  </a:lnTo>
                  <a:lnTo>
                    <a:pt x="986827" y="199176"/>
                  </a:lnTo>
                  <a:lnTo>
                    <a:pt x="941560" y="307818"/>
                  </a:lnTo>
                  <a:lnTo>
                    <a:pt x="896293" y="443620"/>
                  </a:lnTo>
                  <a:lnTo>
                    <a:pt x="986827" y="443620"/>
                  </a:lnTo>
                  <a:lnTo>
                    <a:pt x="1095469" y="488887"/>
                  </a:lnTo>
                  <a:lnTo>
                    <a:pt x="1258431" y="588475"/>
                  </a:lnTo>
                  <a:lnTo>
                    <a:pt x="1376126" y="724277"/>
                  </a:lnTo>
                  <a:lnTo>
                    <a:pt x="1403287" y="869132"/>
                  </a:lnTo>
                  <a:lnTo>
                    <a:pt x="1394233" y="1004934"/>
                  </a:lnTo>
                  <a:lnTo>
                    <a:pt x="1421394" y="1195057"/>
                  </a:lnTo>
                  <a:lnTo>
                    <a:pt x="1330859" y="1339913"/>
                  </a:lnTo>
                  <a:lnTo>
                    <a:pt x="1276538" y="1493822"/>
                  </a:lnTo>
                  <a:lnTo>
                    <a:pt x="1176950" y="1539089"/>
                  </a:lnTo>
                  <a:lnTo>
                    <a:pt x="986827" y="1593410"/>
                  </a:lnTo>
                  <a:lnTo>
                    <a:pt x="769544" y="1620570"/>
                  </a:lnTo>
                  <a:lnTo>
                    <a:pt x="570368" y="1584356"/>
                  </a:lnTo>
                  <a:lnTo>
                    <a:pt x="389299" y="1502875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Bag of Words</a:t>
              </a:r>
              <a:endParaRPr lang="ru-RU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67543" y="2344237"/>
            <a:ext cx="4825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Принцип </a:t>
            </a:r>
            <a:r>
              <a:rPr lang="en-US" sz="3200" dirty="0" smtClean="0"/>
              <a:t>“Bag of Words”:</a:t>
            </a:r>
            <a:endParaRPr lang="ru-RU" sz="3200" dirty="0"/>
          </a:p>
        </p:txBody>
      </p:sp>
    </p:spTree>
    <p:extLst>
      <p:ext uri="{BB962C8B-B14F-4D97-AF65-F5344CB8AC3E}">
        <p14:creationId xmlns="" xmlns:p14="http://schemas.microsoft.com/office/powerpoint/2010/main" val="129827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1399</TotalTime>
  <Words>424</Words>
  <Application>Microsoft Office PowerPoint</Application>
  <PresentationFormat>Экран (4:3)</PresentationFormat>
  <Paragraphs>106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Главная</vt:lpstr>
      <vt:lpstr>Кластеризация результатов поиска</vt:lpstr>
      <vt:lpstr>Выдача результатов на запрос в Google</vt:lpstr>
      <vt:lpstr>Выдача результатов на запрос в Yandex</vt:lpstr>
      <vt:lpstr>Вывод</vt:lpstr>
      <vt:lpstr>Постановка задачи:</vt:lpstr>
      <vt:lpstr>Введение в предметную область</vt:lpstr>
      <vt:lpstr>Обзор аналогов</vt:lpstr>
      <vt:lpstr>Структура проекта</vt:lpstr>
      <vt:lpstr>Используемые алгоритмы</vt:lpstr>
      <vt:lpstr>Используемые алгоритмы</vt:lpstr>
      <vt:lpstr>Используемые алгоритмы</vt:lpstr>
      <vt:lpstr>Используемые алгоритмы</vt:lpstr>
      <vt:lpstr>Используемые алгоритмы</vt:lpstr>
      <vt:lpstr>Используемые алгоритмы</vt:lpstr>
      <vt:lpstr>Используемые алгоритмы</vt:lpstr>
      <vt:lpstr>Ход работы</vt:lpstr>
      <vt:lpstr>Используемое ПО</vt:lpstr>
      <vt:lpstr>Литература и информационные ресурсы</vt:lpstr>
    </vt:vector>
  </TitlesOfParts>
  <Company>LIT1533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Кластеризация результатов поиска</dc:title>
  <dc:creator>daniil.gajdamashko</dc:creator>
  <cp:lastModifiedBy>daniil.gajdamashko</cp:lastModifiedBy>
  <cp:revision>78</cp:revision>
  <dcterms:created xsi:type="dcterms:W3CDTF">2015-02-19T09:50:13Z</dcterms:created>
  <dcterms:modified xsi:type="dcterms:W3CDTF">2015-06-17T10:17:43Z</dcterms:modified>
</cp:coreProperties>
</file>