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8" r:id="rId3"/>
    <p:sldId id="267" r:id="rId4"/>
    <p:sldId id="257" r:id="rId5"/>
    <p:sldId id="258" r:id="rId6"/>
    <p:sldId id="260" r:id="rId7"/>
    <p:sldId id="281" r:id="rId8"/>
    <p:sldId id="275" r:id="rId9"/>
    <p:sldId id="274" r:id="rId10"/>
    <p:sldId id="276" r:id="rId11"/>
    <p:sldId id="269" r:id="rId12"/>
    <p:sldId id="277" r:id="rId13"/>
    <p:sldId id="264" r:id="rId14"/>
    <p:sldId id="278" r:id="rId15"/>
    <p:sldId id="279" r:id="rId16"/>
    <p:sldId id="280" r:id="rId17"/>
    <p:sldId id="282" r:id="rId18"/>
    <p:sldId id="270" r:id="rId19"/>
    <p:sldId id="283" r:id="rId20"/>
    <p:sldId id="286" r:id="rId21"/>
    <p:sldId id="289" r:id="rId22"/>
    <p:sldId id="290" r:id="rId23"/>
    <p:sldId id="291" r:id="rId24"/>
    <p:sldId id="285" r:id="rId25"/>
    <p:sldId id="287" r:id="rId26"/>
    <p:sldId id="288" r:id="rId27"/>
    <p:sldId id="27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6E4FDA-C044-479F-B4CF-31789185B5D6}" type="datetimeFigureOut">
              <a:rPr lang="ru-RU" smtClean="0"/>
              <a:pPr/>
              <a:t>28.11.2015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01338/" TargetMode="External"/><Relationship Id="rId2" Type="http://schemas.openxmlformats.org/officeDocument/2006/relationships/hyperlink" Target="http://habrahabr.ru/post/11007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jbook.ru/rel1.8/" TargetMode="External"/><Relationship Id="rId5" Type="http://schemas.openxmlformats.org/officeDocument/2006/relationships/hyperlink" Target="https://docs.djangoproject.com/en/1.8/" TargetMode="External"/><Relationship Id="rId4" Type="http://schemas.openxmlformats.org/officeDocument/2006/relationships/hyperlink" Target="http://alglib.sources.ru/matrixops/general/svd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Кластеризация</a:t>
            </a:r>
            <a:br>
              <a:rPr lang="ru-RU" sz="4000" dirty="0" smtClean="0"/>
            </a:br>
            <a:r>
              <a:rPr lang="ru-RU" sz="4000" dirty="0" smtClean="0"/>
              <a:t>результатов поиска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8144" y="3284984"/>
            <a:ext cx="1864296" cy="792088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 smtClean="0"/>
              <a:t>Лицей 1533</a:t>
            </a:r>
            <a:br>
              <a:rPr lang="ru-RU" sz="2400" dirty="0" smtClean="0"/>
            </a:br>
            <a:r>
              <a:rPr lang="ru-RU" sz="2400" dirty="0" smtClean="0"/>
              <a:t>2015 </a:t>
            </a:r>
            <a:r>
              <a:rPr lang="ru-RU" sz="2400" dirty="0"/>
              <a:t>г</a:t>
            </a:r>
            <a:r>
              <a:rPr lang="ru-RU" sz="24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21803"/>
              </p:ext>
            </p:extLst>
          </p:nvPr>
        </p:nvGraphicFramePr>
        <p:xfrm>
          <a:off x="1403648" y="4581128"/>
          <a:ext cx="6096000" cy="12881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 smtClean="0"/>
                        <a:t>Гайдамашко</a:t>
                      </a:r>
                      <a:r>
                        <a:rPr lang="ru-RU" b="0" baseline="0" dirty="0" smtClean="0"/>
                        <a:t> Даниил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Карпенко Максим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Заказчик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Завриев</a:t>
                      </a:r>
                      <a:r>
                        <a:rPr lang="ru-RU" dirty="0" smtClean="0"/>
                        <a:t> Н.К.,</a:t>
                      </a:r>
                      <a:r>
                        <a:rPr lang="ru-RU" baseline="0" dirty="0" smtClean="0"/>
                        <a:t> преподаватель ЛИТ 1533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0" u="sng" dirty="0" err="1"/>
              <a:t>Стемминг</a:t>
            </a:r>
            <a:r>
              <a:rPr lang="ru-RU" sz="1600" b="0" dirty="0"/>
              <a:t> — </a:t>
            </a:r>
            <a:r>
              <a:rPr lang="ru-RU" sz="1600" b="0" dirty="0" smtClean="0"/>
              <a:t>процесс </a:t>
            </a:r>
            <a:r>
              <a:rPr lang="ru-RU" sz="1600" b="0" dirty="0"/>
              <a:t>нахождения</a:t>
            </a:r>
            <a:r>
              <a:rPr lang="en-US" sz="1600" b="0" dirty="0"/>
              <a:t> </a:t>
            </a:r>
            <a:r>
              <a:rPr lang="ru-RU" sz="1600" b="0" dirty="0"/>
              <a:t>основы слова для заданного исходного слова. Основа слова необязательно совпадает с морфологическим корнем слова</a:t>
            </a:r>
            <a:r>
              <a:rPr lang="ru-RU" sz="1600" b="0" dirty="0" smtClean="0"/>
              <a:t>.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endParaRPr lang="ru-RU" sz="1600" b="0" dirty="0"/>
          </a:p>
          <a:p>
            <a:r>
              <a:rPr lang="ru-RU" sz="1600" b="0" u="sng" dirty="0" err="1"/>
              <a:t>Стеммер</a:t>
            </a:r>
            <a:r>
              <a:rPr lang="ru-RU" sz="1600" b="0" u="sng" dirty="0"/>
              <a:t> (алгоритм </a:t>
            </a:r>
            <a:r>
              <a:rPr lang="ru-RU" sz="1600" b="0" u="sng" dirty="0" err="1"/>
              <a:t>стемминга</a:t>
            </a:r>
            <a:r>
              <a:rPr lang="ru-RU" sz="1600" b="0" u="sng" dirty="0"/>
              <a:t>) Портера</a:t>
            </a:r>
            <a:br>
              <a:rPr lang="ru-RU" sz="1600" b="0" u="sng" dirty="0"/>
            </a:br>
            <a:r>
              <a:rPr lang="ru-RU" sz="1600" b="0" u="sng" dirty="0"/>
              <a:t/>
            </a:r>
            <a:br>
              <a:rPr lang="ru-RU" sz="1600" b="0" u="sng" dirty="0"/>
            </a:br>
            <a:r>
              <a:rPr lang="ru-RU" sz="1600" b="0" dirty="0"/>
              <a:t>Существует ограниченное количество словообразующих суффиксов, и </a:t>
            </a:r>
            <a:r>
              <a:rPr lang="ru-RU" sz="1600" b="0" dirty="0" err="1"/>
              <a:t>стемминг</a:t>
            </a:r>
            <a:r>
              <a:rPr lang="ru-RU" sz="1600" b="0" dirty="0"/>
              <a:t> слова происходит без использования каких-либо баз основ: только множество существующих суффиксов и вручную заданные правила.</a:t>
            </a:r>
            <a:br>
              <a:rPr lang="ru-RU" sz="1600" b="0" dirty="0"/>
            </a:br>
            <a:r>
              <a:rPr lang="ru-RU" sz="1600" b="0" dirty="0"/>
              <a:t/>
            </a:r>
            <a:br>
              <a:rPr lang="ru-RU" sz="1600" b="0" dirty="0"/>
            </a:br>
            <a:r>
              <a:rPr lang="ru-RU" sz="1600" b="0" dirty="0"/>
              <a:t>Алгоритм состоит из </a:t>
            </a:r>
            <a:r>
              <a:rPr lang="en-US" sz="1600" b="0" dirty="0" smtClean="0"/>
              <a:t>5</a:t>
            </a:r>
            <a:r>
              <a:rPr lang="ru-RU" sz="1600" b="0" dirty="0" smtClean="0"/>
              <a:t> </a:t>
            </a:r>
            <a:r>
              <a:rPr lang="ru-RU" sz="1600" b="0" dirty="0"/>
              <a:t>шагов. На каждом шаге отсекается словообразующий суффикс и оставшаяся часть проверяется на соответствие </a:t>
            </a:r>
            <a:r>
              <a:rPr lang="ru-RU" sz="1600" b="0" dirty="0" smtClean="0"/>
              <a:t>правилам.</a:t>
            </a:r>
          </a:p>
          <a:p>
            <a:r>
              <a:rPr lang="ru-RU" sz="1600" b="0" u="sng" dirty="0"/>
              <a:t>Стоп-слова</a:t>
            </a:r>
            <a:r>
              <a:rPr lang="ru-RU" sz="1600" b="0" dirty="0"/>
              <a:t> - слова которые встречаются в каждом тексте и не несут в себе смысловой нагрузки, это, прежде всего, все союзы, частицы, предлоги и множество других слов. </a:t>
            </a:r>
          </a:p>
        </p:txBody>
      </p:sp>
    </p:spTree>
    <p:extLst>
      <p:ext uri="{BB962C8B-B14F-4D97-AF65-F5344CB8AC3E}">
        <p14:creationId xmlns:p14="http://schemas.microsoft.com/office/powerpoint/2010/main" val="7149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0" dirty="0" smtClean="0"/>
              <a:t>Пример:</a:t>
            </a:r>
          </a:p>
          <a:p>
            <a:r>
              <a:rPr lang="ru-RU" b="0" dirty="0" smtClean="0"/>
              <a:t>1) </a:t>
            </a:r>
            <a:r>
              <a:rPr lang="ru-RU" b="0" dirty="0" smtClean="0">
                <a:solidFill>
                  <a:srgbClr val="00B0F0"/>
                </a:solidFill>
              </a:rPr>
              <a:t>В</a:t>
            </a:r>
            <a:r>
              <a:rPr lang="ru-RU" b="0" dirty="0" smtClean="0"/>
              <a:t> </a:t>
            </a:r>
            <a:r>
              <a:rPr lang="ru-RU" b="0" dirty="0" smtClean="0">
                <a:solidFill>
                  <a:srgbClr val="CC6600"/>
                </a:solidFill>
              </a:rPr>
              <a:t>результат</a:t>
            </a:r>
            <a:r>
              <a:rPr lang="ru-RU" b="0" dirty="0" smtClean="0">
                <a:solidFill>
                  <a:srgbClr val="FF0000"/>
                </a:solidFill>
              </a:rPr>
              <a:t>е</a:t>
            </a:r>
            <a:r>
              <a:rPr lang="ru-RU" b="0" dirty="0" smtClean="0"/>
              <a:t> пожар</a:t>
            </a:r>
            <a:r>
              <a:rPr lang="ru-RU" b="0" dirty="0" smtClean="0">
                <a:solidFill>
                  <a:srgbClr val="FF0000"/>
                </a:solidFill>
              </a:rPr>
              <a:t>а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запад</a:t>
            </a:r>
            <a:r>
              <a:rPr lang="ru-RU" b="0" dirty="0">
                <a:solidFill>
                  <a:srgbClr val="FF0000"/>
                </a:solidFill>
              </a:rPr>
              <a:t>е</a:t>
            </a:r>
            <a:r>
              <a:rPr lang="ru-RU" b="0" dirty="0"/>
              <a:t> Москв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сгорел</a:t>
            </a:r>
            <a:r>
              <a:rPr lang="ru-RU" b="0" dirty="0">
                <a:solidFill>
                  <a:srgbClr val="FF0000"/>
                </a:solidFill>
              </a:rPr>
              <a:t>о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5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домо</a:t>
            </a:r>
            <a:r>
              <a:rPr lang="ru-RU" b="0" dirty="0">
                <a:solidFill>
                  <a:srgbClr val="FF0000"/>
                </a:solidFill>
              </a:rPr>
              <a:t>в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2) </a:t>
            </a:r>
            <a:r>
              <a:rPr lang="ru-RU" b="0" dirty="0" smtClean="0">
                <a:solidFill>
                  <a:srgbClr val="00B050"/>
                </a:solidFill>
              </a:rPr>
              <a:t>«</a:t>
            </a:r>
            <a:r>
              <a:rPr lang="ru-RU" b="0" dirty="0" smtClean="0">
                <a:solidFill>
                  <a:srgbClr val="CC6600"/>
                </a:solidFill>
              </a:rPr>
              <a:t>Пострада</a:t>
            </a:r>
            <a:r>
              <a:rPr lang="ru-RU" b="0" dirty="0" smtClean="0">
                <a:solidFill>
                  <a:srgbClr val="FF0000"/>
                </a:solidFill>
              </a:rPr>
              <a:t>вшим</a:t>
            </a:r>
            <a:r>
              <a:rPr lang="ru-RU" b="0" dirty="0" smtClean="0"/>
              <a:t> </a:t>
            </a:r>
            <a:r>
              <a:rPr lang="ru-RU" b="0" dirty="0" smtClean="0">
                <a:solidFill>
                  <a:srgbClr val="00B0F0"/>
                </a:solidFill>
              </a:rPr>
              <a:t>из-за</a:t>
            </a:r>
            <a:r>
              <a:rPr lang="ru-RU" b="0" dirty="0" smtClean="0"/>
              <a:t> </a:t>
            </a:r>
            <a:r>
              <a:rPr lang="ru-RU" b="0" dirty="0"/>
              <a:t>пожар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будут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выплач</a:t>
            </a:r>
            <a:r>
              <a:rPr lang="ru-RU" b="0" dirty="0">
                <a:solidFill>
                  <a:srgbClr val="FF0000"/>
                </a:solidFill>
              </a:rPr>
              <a:t>ены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компенсац</a:t>
            </a:r>
            <a:r>
              <a:rPr lang="ru-RU" b="0" dirty="0">
                <a:solidFill>
                  <a:srgbClr val="FF0000"/>
                </a:solidFill>
              </a:rPr>
              <a:t>ии</a:t>
            </a:r>
            <a:r>
              <a:rPr lang="ru-RU" b="0" dirty="0">
                <a:solidFill>
                  <a:srgbClr val="00B050"/>
                </a:solidFill>
              </a:rPr>
              <a:t>», -</a:t>
            </a:r>
            <a:r>
              <a:rPr lang="ru-RU" b="0" dirty="0"/>
              <a:t> заяв</a:t>
            </a:r>
            <a:r>
              <a:rPr lang="ru-RU" b="0" dirty="0">
                <a:solidFill>
                  <a:srgbClr val="FF0000"/>
                </a:solidFill>
              </a:rPr>
              <a:t>ил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мэр</a:t>
            </a:r>
            <a:r>
              <a:rPr lang="ru-RU" b="0" dirty="0"/>
              <a:t> Москв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3) </a:t>
            </a:r>
            <a:r>
              <a:rPr lang="ru-RU" b="0" dirty="0" smtClean="0">
                <a:solidFill>
                  <a:srgbClr val="00B0F0"/>
                </a:solidFill>
              </a:rPr>
              <a:t>Как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CC6600"/>
                </a:solidFill>
              </a:rPr>
              <a:t>завер</a:t>
            </a:r>
            <a:r>
              <a:rPr lang="ru-RU" b="0" dirty="0">
                <a:solidFill>
                  <a:srgbClr val="FF0000"/>
                </a:solidFill>
              </a:rPr>
              <a:t>ил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глав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Московск</a:t>
            </a:r>
            <a:r>
              <a:rPr lang="ru-RU" b="0" dirty="0">
                <a:solidFill>
                  <a:srgbClr val="FF0000"/>
                </a:solidFill>
              </a:rPr>
              <a:t>ого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отделен</a:t>
            </a:r>
            <a:r>
              <a:rPr lang="ru-RU" b="0" dirty="0">
                <a:solidFill>
                  <a:srgbClr val="FF0000"/>
                </a:solidFill>
              </a:rPr>
              <a:t>ия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МВД</a:t>
            </a:r>
            <a:r>
              <a:rPr lang="ru-RU" b="0" dirty="0">
                <a:solidFill>
                  <a:srgbClr val="00B050"/>
                </a:solidFill>
              </a:rPr>
              <a:t>,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расследован</a:t>
            </a:r>
            <a:r>
              <a:rPr lang="ru-RU" b="0" dirty="0">
                <a:solidFill>
                  <a:srgbClr val="FF0000"/>
                </a:solidFill>
              </a:rPr>
              <a:t>ие</a:t>
            </a:r>
            <a:r>
              <a:rPr lang="ru-RU" b="0" dirty="0"/>
              <a:t> пожар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уже началось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4) </a:t>
            </a:r>
            <a:r>
              <a:rPr lang="ru-RU" b="0" dirty="0" smtClean="0">
                <a:solidFill>
                  <a:srgbClr val="CC6600"/>
                </a:solidFill>
              </a:rPr>
              <a:t>Вчер</a:t>
            </a:r>
            <a:r>
              <a:rPr lang="ru-RU" b="0" dirty="0" smtClean="0">
                <a:solidFill>
                  <a:srgbClr val="FF0000"/>
                </a:solidFill>
              </a:rPr>
              <a:t>а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F0"/>
                </a:solidFill>
              </a:rPr>
              <a:t>был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проведён пробн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запуск</a:t>
            </a:r>
            <a:r>
              <a:rPr lang="ru-RU" b="0" dirty="0"/>
              <a:t> нов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экспериментальн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баллистическ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ракет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Берёзк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>
                <a:solidFill>
                  <a:srgbClr val="00B050"/>
                </a:solidFill>
              </a:rPr>
              <a:t>».</a:t>
            </a:r>
          </a:p>
          <a:p>
            <a:r>
              <a:rPr lang="ru-RU" b="0" dirty="0" smtClean="0"/>
              <a:t>5) </a:t>
            </a:r>
            <a:r>
              <a:rPr lang="ru-RU" b="0" dirty="0" smtClean="0">
                <a:solidFill>
                  <a:srgbClr val="00B050"/>
                </a:solidFill>
              </a:rPr>
              <a:t>«</a:t>
            </a:r>
            <a:r>
              <a:rPr lang="ru-RU" b="0" dirty="0" smtClean="0">
                <a:solidFill>
                  <a:srgbClr val="CC6600"/>
                </a:solidFill>
              </a:rPr>
              <a:t>Испытан</a:t>
            </a:r>
            <a:r>
              <a:rPr lang="ru-RU" b="0" dirty="0" smtClean="0">
                <a:solidFill>
                  <a:srgbClr val="FF0000"/>
                </a:solidFill>
              </a:rPr>
              <a:t>ия</a:t>
            </a:r>
            <a:r>
              <a:rPr lang="ru-RU" b="0" dirty="0" smtClean="0"/>
              <a:t> </a:t>
            </a:r>
            <a:r>
              <a:rPr lang="ru-RU" b="0" dirty="0"/>
              <a:t>ракет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прошл</a:t>
            </a:r>
            <a:r>
              <a:rPr lang="ru-RU" b="0" dirty="0">
                <a:solidFill>
                  <a:srgbClr val="FF0000"/>
                </a:solidFill>
              </a:rPr>
              <a:t>и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успешн</a:t>
            </a:r>
            <a:r>
              <a:rPr lang="ru-RU" b="0" dirty="0">
                <a:solidFill>
                  <a:srgbClr val="FF0000"/>
                </a:solidFill>
              </a:rPr>
              <a:t>о</a:t>
            </a:r>
            <a:r>
              <a:rPr lang="ru-RU" b="0" dirty="0">
                <a:solidFill>
                  <a:srgbClr val="00B050"/>
                </a:solidFill>
              </a:rPr>
              <a:t>,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цел</a:t>
            </a:r>
            <a:r>
              <a:rPr lang="ru-RU" b="0" dirty="0">
                <a:solidFill>
                  <a:srgbClr val="FF0000"/>
                </a:solidFill>
              </a:rPr>
              <a:t>ь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была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пораж</a:t>
            </a:r>
            <a:r>
              <a:rPr lang="ru-RU" b="0" dirty="0">
                <a:solidFill>
                  <a:srgbClr val="FF0000"/>
                </a:solidFill>
              </a:rPr>
              <a:t>ена</a:t>
            </a:r>
            <a:r>
              <a:rPr lang="ru-RU" b="0" dirty="0">
                <a:solidFill>
                  <a:srgbClr val="00B050"/>
                </a:solidFill>
              </a:rPr>
              <a:t>», -</a:t>
            </a:r>
            <a:r>
              <a:rPr lang="ru-RU" b="0" dirty="0"/>
              <a:t> заяв</a:t>
            </a:r>
            <a:r>
              <a:rPr lang="ru-RU" b="0" dirty="0">
                <a:solidFill>
                  <a:srgbClr val="FF0000"/>
                </a:solidFill>
              </a:rPr>
              <a:t>или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в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Министерств</a:t>
            </a:r>
            <a:r>
              <a:rPr lang="ru-RU" b="0" dirty="0">
                <a:solidFill>
                  <a:srgbClr val="FF0000"/>
                </a:solidFill>
              </a:rPr>
              <a:t>е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Оборон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РФ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6) Нов</a:t>
            </a:r>
            <a:r>
              <a:rPr lang="ru-RU" b="0" dirty="0" smtClean="0">
                <a:solidFill>
                  <a:srgbClr val="FF0000"/>
                </a:solidFill>
              </a:rPr>
              <a:t>ый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CC6600"/>
                </a:solidFill>
              </a:rPr>
              <a:t>ракетн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комплекс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Берёзк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>
                <a:solidFill>
                  <a:srgbClr val="00B050"/>
                </a:solidFill>
              </a:rPr>
              <a:t>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планир</a:t>
            </a:r>
            <a:r>
              <a:rPr lang="ru-RU" b="0" dirty="0">
                <a:solidFill>
                  <a:srgbClr val="FF0000"/>
                </a:solidFill>
              </a:rPr>
              <a:t>уют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взят</a:t>
            </a:r>
            <a:r>
              <a:rPr lang="ru-RU" b="0" dirty="0">
                <a:solidFill>
                  <a:srgbClr val="FF0000"/>
                </a:solidFill>
              </a:rPr>
              <a:t>ь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вооружен</a:t>
            </a:r>
            <a:r>
              <a:rPr lang="ru-RU" b="0" dirty="0">
                <a:solidFill>
                  <a:srgbClr val="FF0000"/>
                </a:solidFill>
              </a:rPr>
              <a:t>ие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в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2018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год</a:t>
            </a:r>
            <a:r>
              <a:rPr lang="ru-RU" b="0" dirty="0">
                <a:solidFill>
                  <a:srgbClr val="FF0000"/>
                </a:solidFill>
              </a:rPr>
              <a:t>у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7) Леонард</a:t>
            </a:r>
            <a:r>
              <a:rPr lang="ru-RU" b="0" dirty="0" smtClean="0">
                <a:solidFill>
                  <a:srgbClr val="FF0000"/>
                </a:solidFill>
              </a:rPr>
              <a:t>о</a:t>
            </a:r>
            <a:r>
              <a:rPr lang="ru-RU" b="0" dirty="0" smtClean="0"/>
              <a:t>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</a:t>
            </a:r>
            <a:r>
              <a:rPr lang="ru-RU" b="0" dirty="0" err="1">
                <a:solidFill>
                  <a:srgbClr val="FF0000"/>
                </a:solidFill>
              </a:rPr>
              <a:t>ио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номинирова</a:t>
            </a:r>
            <a:r>
              <a:rPr lang="ru-RU" b="0" dirty="0">
                <a:solidFill>
                  <a:srgbClr val="FF0000"/>
                </a:solidFill>
              </a:rPr>
              <a:t>н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премию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Оскар</a:t>
            </a:r>
            <a:r>
              <a:rPr lang="ru-RU" b="0" dirty="0">
                <a:solidFill>
                  <a:srgbClr val="00B050"/>
                </a:solidFill>
              </a:rPr>
              <a:t>».</a:t>
            </a:r>
            <a:r>
              <a:rPr lang="ru-RU" b="0" dirty="0"/>
              <a:t> </a:t>
            </a:r>
          </a:p>
          <a:p>
            <a:r>
              <a:rPr lang="ru-RU" b="0" dirty="0" smtClean="0"/>
              <a:t>8) </a:t>
            </a:r>
            <a:r>
              <a:rPr lang="ru-RU" b="0" dirty="0" smtClean="0">
                <a:solidFill>
                  <a:srgbClr val="CC6600"/>
                </a:solidFill>
              </a:rPr>
              <a:t>Фильм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Запад</a:t>
            </a:r>
            <a:r>
              <a:rPr lang="ru-RU" b="0" dirty="0">
                <a:solidFill>
                  <a:srgbClr val="00B050"/>
                </a:solidFill>
              </a:rPr>
              <a:t>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принёс</a:t>
            </a:r>
            <a:r>
              <a:rPr lang="ru-RU" b="0" dirty="0"/>
              <a:t> Леонар</a:t>
            </a:r>
            <a:r>
              <a:rPr lang="ru-RU" b="0" dirty="0">
                <a:solidFill>
                  <a:srgbClr val="FF0000"/>
                </a:solidFill>
              </a:rPr>
              <a:t>до</a:t>
            </a:r>
            <a:r>
              <a:rPr lang="ru-RU" b="0" dirty="0"/>
              <a:t>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</a:t>
            </a:r>
            <a:r>
              <a:rPr lang="ru-RU" b="0" dirty="0" err="1">
                <a:solidFill>
                  <a:srgbClr val="FF0000"/>
                </a:solidFill>
              </a:rPr>
              <a:t>ио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его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перв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Оскар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9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2656" y="1412776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Составление частотной матрицы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51224"/>
              </p:ext>
            </p:extLst>
          </p:nvPr>
        </p:nvGraphicFramePr>
        <p:xfrm>
          <a:off x="1039982" y="1796873"/>
          <a:ext cx="6556352" cy="4472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3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запад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москв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заяв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ракет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березк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599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леонард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капр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оскар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/>
          </a:bodyPr>
          <a:lstStyle/>
          <a:p>
            <a:r>
              <a:rPr lang="ru-RU" b="0" u="sng" dirty="0" smtClean="0"/>
              <a:t>Сингулярное разложение матрицы </a:t>
            </a:r>
          </a:p>
          <a:p>
            <a:pPr>
              <a:buNone/>
            </a:pPr>
            <a:r>
              <a:rPr lang="ru-RU" b="0" i="1" dirty="0"/>
              <a:t> </a:t>
            </a:r>
            <a:r>
              <a:rPr lang="ru-RU" b="0" i="1" dirty="0" smtClean="0"/>
              <a:t>   </a:t>
            </a:r>
            <a:r>
              <a:rPr lang="ru-RU" i="1" dirty="0" smtClean="0"/>
              <a:t>A </a:t>
            </a:r>
            <a:r>
              <a:rPr lang="ru-RU" i="1" dirty="0"/>
              <a:t>= U W V</a:t>
            </a:r>
            <a:r>
              <a:rPr lang="ru-RU" i="1" baseline="30000" dirty="0"/>
              <a:t> T</a:t>
            </a:r>
            <a:r>
              <a:rPr lang="ru-RU" b="0" dirty="0" smtClean="0"/>
              <a:t>,</a:t>
            </a:r>
          </a:p>
          <a:p>
            <a:pPr>
              <a:buNone/>
            </a:pPr>
            <a:r>
              <a:rPr lang="ru-RU" b="0" dirty="0"/>
              <a:t> </a:t>
            </a:r>
            <a:r>
              <a:rPr lang="ru-RU" b="0" dirty="0" smtClean="0"/>
              <a:t>   </a:t>
            </a:r>
            <a:br>
              <a:rPr lang="ru-RU" b="0" dirty="0" smtClean="0"/>
            </a:br>
            <a:r>
              <a:rPr lang="ru-RU" b="0" i="1" dirty="0" smtClean="0"/>
              <a:t>A – </a:t>
            </a:r>
            <a:r>
              <a:rPr lang="ru-RU" b="0" dirty="0" smtClean="0"/>
              <a:t>матрица размера </a:t>
            </a:r>
            <a:r>
              <a:rPr lang="en-US" b="0" i="1" dirty="0" err="1" smtClean="0"/>
              <a:t>MxN</a:t>
            </a:r>
            <a:r>
              <a:rPr lang="en-US" b="0" dirty="0" smtClean="0"/>
              <a:t>,</a:t>
            </a:r>
            <a:r>
              <a:rPr lang="ru-RU" b="0" dirty="0"/>
              <a:t/>
            </a:r>
            <a:br>
              <a:rPr lang="ru-RU" b="0" dirty="0"/>
            </a:br>
            <a:r>
              <a:rPr lang="ru-RU" b="0" i="1" dirty="0" smtClean="0"/>
              <a:t>U</a:t>
            </a:r>
            <a:r>
              <a:rPr lang="ru-RU" b="0" dirty="0" smtClean="0"/>
              <a:t> - ортогональная матрица размером </a:t>
            </a:r>
            <a:r>
              <a:rPr lang="ru-RU" b="0" i="1" dirty="0" err="1" smtClean="0"/>
              <a:t>Mx</a:t>
            </a:r>
            <a:r>
              <a:rPr lang="en-US" b="0" i="1" dirty="0" smtClean="0"/>
              <a:t>M</a:t>
            </a:r>
            <a:r>
              <a:rPr lang="ru-RU" b="0" dirty="0" smtClean="0"/>
              <a:t>, </a:t>
            </a:r>
            <a:br>
              <a:rPr lang="ru-RU" b="0" dirty="0" smtClean="0"/>
            </a:br>
            <a:r>
              <a:rPr lang="ru-RU" b="0" i="1" dirty="0" smtClean="0"/>
              <a:t>V</a:t>
            </a:r>
            <a:r>
              <a:rPr lang="ru-RU" b="0" dirty="0" smtClean="0"/>
              <a:t> - ортогональная матрица размером </a:t>
            </a:r>
            <a:r>
              <a:rPr lang="ru-RU" b="0" i="1" dirty="0" err="1"/>
              <a:t>NxN</a:t>
            </a:r>
            <a:r>
              <a:rPr lang="ru-RU" b="0" dirty="0" smtClean="0"/>
              <a:t>, </a:t>
            </a:r>
            <a:br>
              <a:rPr lang="ru-RU" b="0" dirty="0" smtClean="0"/>
            </a:br>
            <a:r>
              <a:rPr lang="ru-RU" b="0" i="1" dirty="0" smtClean="0"/>
              <a:t>W</a:t>
            </a:r>
            <a:r>
              <a:rPr lang="ru-RU" b="0" dirty="0" smtClean="0"/>
              <a:t> - матрица размером </a:t>
            </a:r>
            <a:r>
              <a:rPr lang="ru-RU" b="0" i="1" dirty="0" err="1" smtClean="0"/>
              <a:t>MxN</a:t>
            </a:r>
            <a:r>
              <a:rPr lang="ru-RU" b="0" dirty="0" smtClean="0"/>
              <a:t>, на главной диагонали которой находятся неотрицательные числа, расположенные в порядке убывания, а все </a:t>
            </a:r>
            <a:r>
              <a:rPr lang="ru-RU" b="0" dirty="0" err="1" smtClean="0"/>
              <a:t>внедиагональные</a:t>
            </a:r>
            <a:r>
              <a:rPr lang="ru-RU" b="0" dirty="0" smtClean="0"/>
              <a:t> элементы равны н</a:t>
            </a:r>
            <a:r>
              <a:rPr lang="ru-RU" b="0" dirty="0"/>
              <a:t>у</a:t>
            </a:r>
            <a:r>
              <a:rPr lang="ru-RU" b="0" dirty="0" smtClean="0"/>
              <a:t>лю. </a:t>
            </a:r>
            <a:endParaRPr lang="ru-RU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4134"/>
              </p:ext>
            </p:extLst>
          </p:nvPr>
        </p:nvGraphicFramePr>
        <p:xfrm>
          <a:off x="611560" y="1772816"/>
          <a:ext cx="7848875" cy="45422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2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20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ru-RU" sz="1000" b="0" smtClean="0">
                          <a:solidFill>
                            <a:schemeClr val="tx1"/>
                          </a:solidFill>
                        </a:rPr>
                        <a:t>пожар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-0.086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-0.655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-0.179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-0.194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-0.309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0.611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-0.156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запад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-0.308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-0.080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-0.316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0.765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-0.383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москв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-0.537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-0.499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36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заяв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-0.380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-0.483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0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нов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0.604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-0.099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ракет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-0.166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0.456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0.479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0.453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0.433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45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березк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-0.098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87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леонард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ди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капр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оскар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-0.472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0.094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18149" y="5879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6257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29054" y="1304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3552" y="1304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71710" y="1772816"/>
            <a:ext cx="864096" cy="4536504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66283" y="1772816"/>
            <a:ext cx="864096" cy="4536504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1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7108"/>
              </p:ext>
            </p:extLst>
          </p:nvPr>
        </p:nvGraphicFramePr>
        <p:xfrm>
          <a:off x="1274201" y="1916832"/>
          <a:ext cx="7017752" cy="34168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2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2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72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-0.063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</a:t>
                      </a:r>
                      <a:r>
                        <a:rPr lang="ru-RU" dirty="0" smtClean="0"/>
                        <a:t>.029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-0.641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-0.746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-0.602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-0.159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-0.231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-0.089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0.159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0.063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-0.184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-0.125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-0.082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0.763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0.232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-0.411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0.248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-0.048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0.768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-0.366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-0.064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0.447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-0.452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-0.306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-0.434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-0.015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-0.356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0.824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-0.339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0.029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0.407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-0.451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0.447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-0.378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39952" y="98072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30000" dirty="0"/>
              <a:t>T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5165" y="23059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5" y="26989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2305966"/>
            <a:ext cx="7020000" cy="39296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59632" y="2698933"/>
            <a:ext cx="7020000" cy="392967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16142"/>
            <a:ext cx="48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Полученное множество вершин: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2" r="31667"/>
          <a:stretch/>
        </p:blipFill>
        <p:spPr>
          <a:xfrm>
            <a:off x="2195736" y="2283901"/>
            <a:ext cx="4475829" cy="4363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11760" y="5614471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Т8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866128" y="603829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Т7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950382" y="5734330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л</a:t>
            </a:r>
            <a:r>
              <a:rPr lang="ru-RU" sz="1000" dirty="0" err="1" smtClean="0"/>
              <a:t>еонард</a:t>
            </a:r>
            <a:r>
              <a:rPr lang="ru-RU" sz="1000" dirty="0" smtClean="0"/>
              <a:t> </a:t>
            </a:r>
            <a:r>
              <a:rPr lang="ru-RU" sz="1000" dirty="0" err="1" smtClean="0"/>
              <a:t>ди</a:t>
            </a:r>
            <a:r>
              <a:rPr lang="ru-RU" sz="1000" dirty="0" smtClean="0"/>
              <a:t> </a:t>
            </a:r>
            <a:r>
              <a:rPr lang="ru-RU" sz="1000" dirty="0" err="1" smtClean="0"/>
              <a:t>капр</a:t>
            </a:r>
            <a:r>
              <a:rPr lang="ru-RU" sz="1000" dirty="0" smtClean="0"/>
              <a:t> </a:t>
            </a:r>
            <a:r>
              <a:rPr lang="ru-RU" sz="1000" dirty="0" err="1" smtClean="0"/>
              <a:t>оскар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897912" y="510602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Т6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074247" y="493393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</a:t>
            </a:r>
            <a:r>
              <a:rPr lang="ru-RU" sz="1000" dirty="0" smtClean="0"/>
              <a:t>ов </a:t>
            </a:r>
            <a:r>
              <a:rPr lang="ru-RU" sz="1000" dirty="0" err="1" smtClean="0"/>
              <a:t>березк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375" y="4711340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Т4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9386" y="468771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ракет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09839" y="443418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Т5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73502" y="417160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Т3</a:t>
            </a:r>
            <a:endParaRPr lang="ru-R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20564" y="440145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запад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21134" y="3766571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заяв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74247" y="315849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москв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05788" y="286482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Т1</a:t>
            </a:r>
            <a:endParaRPr lang="ru-R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5564" y="260671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пожар</a:t>
            </a:r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08830" y="257887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Т2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2467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404664"/>
            <a:ext cx="5791200" cy="13716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dirty="0" smtClean="0"/>
              <a:t>Алгоритмы кластеризации множества вершин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2204864"/>
            <a:ext cx="7056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u="sng" dirty="0"/>
              <a:t>Алгоритм k-</a:t>
            </a:r>
            <a:r>
              <a:rPr lang="ru-RU" sz="2400" u="sng" dirty="0" err="1"/>
              <a:t>means</a:t>
            </a:r>
            <a:r>
              <a:rPr lang="ru-RU" sz="2400" u="sng" dirty="0"/>
              <a:t> (k-средних</a:t>
            </a:r>
            <a:r>
              <a:rPr lang="ru-RU" sz="2400" u="sng" dirty="0" smtClean="0"/>
              <a:t>)</a:t>
            </a:r>
            <a:endParaRPr lang="ru-RU" sz="2400" u="sng" dirty="0"/>
          </a:p>
          <a:p>
            <a:pPr marL="342900" indent="-342900" algn="just">
              <a:buAutoNum type="arabicParenR"/>
            </a:pPr>
            <a:r>
              <a:rPr lang="ru-RU" sz="2000" dirty="0" smtClean="0"/>
              <a:t>В пространстве устанавливается </a:t>
            </a:r>
            <a:r>
              <a:rPr lang="en-US" sz="2000" dirty="0" smtClean="0"/>
              <a:t>k </a:t>
            </a:r>
            <a:r>
              <a:rPr lang="ru-RU" sz="2000" dirty="0" smtClean="0"/>
              <a:t>центров кластеров.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Вершины присоединяются к ближайшему центру.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Координаты центра пересчитываются на основе координат вошедших в кластер вершин.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Алгоритм повторяется с пункта (2) до тех пор, пока кластеры не прекратят меняться.</a:t>
            </a:r>
          </a:p>
        </p:txBody>
      </p:sp>
    </p:spTree>
    <p:extLst>
      <p:ext uri="{BB962C8B-B14F-4D97-AF65-F5344CB8AC3E}">
        <p14:creationId xmlns:p14="http://schemas.microsoft.com/office/powerpoint/2010/main" val="2164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077" y="404664"/>
            <a:ext cx="5791200" cy="1371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204864"/>
            <a:ext cx="7344816" cy="604664"/>
          </a:xfrm>
        </p:spPr>
        <p:txBody>
          <a:bodyPr>
            <a:normAutofit/>
          </a:bodyPr>
          <a:lstStyle/>
          <a:p>
            <a:r>
              <a:rPr lang="ru-RU" sz="2400" b="0" u="sng" dirty="0" smtClean="0"/>
              <a:t>Алгоритм минимального </a:t>
            </a:r>
            <a:r>
              <a:rPr lang="ru-RU" sz="2400" b="0" u="sng" dirty="0" err="1" smtClean="0"/>
              <a:t>остовного</a:t>
            </a:r>
            <a:r>
              <a:rPr lang="ru-RU" sz="2400" b="0" u="sng" dirty="0" smtClean="0"/>
              <a:t> дерева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3717032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2000" dirty="0" smtClean="0"/>
              <a:t>Построение на </a:t>
            </a:r>
            <a:r>
              <a:rPr lang="ru-RU" sz="2000" dirty="0"/>
              <a:t>графе </a:t>
            </a:r>
            <a:r>
              <a:rPr lang="ru-RU" sz="2000" dirty="0" smtClean="0"/>
              <a:t>минимального </a:t>
            </a:r>
            <a:r>
              <a:rPr lang="ru-RU" sz="2000" dirty="0" err="1" smtClean="0"/>
              <a:t>остовного</a:t>
            </a:r>
            <a:r>
              <a:rPr lang="ru-RU" sz="2000" dirty="0" smtClean="0"/>
              <a:t> дерева.</a:t>
            </a:r>
          </a:p>
          <a:p>
            <a:pPr marL="514350" indent="-514350">
              <a:buAutoNum type="arabicParenR"/>
            </a:pPr>
            <a:r>
              <a:rPr lang="ru-RU" sz="2000" dirty="0" smtClean="0"/>
              <a:t>Удаление самых длинных рёбер, входящих в дерево.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5" r="27535"/>
          <a:stretch/>
        </p:blipFill>
        <p:spPr>
          <a:xfrm>
            <a:off x="4779630" y="2867649"/>
            <a:ext cx="3505990" cy="33299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Овал 9"/>
          <p:cNvSpPr/>
          <p:nvPr/>
        </p:nvSpPr>
        <p:spPr>
          <a:xfrm>
            <a:off x="5004048" y="5085184"/>
            <a:ext cx="1224136" cy="100811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092280" y="4005064"/>
            <a:ext cx="792088" cy="134318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804248" y="3068960"/>
            <a:ext cx="792088" cy="79208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8077" y="404664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настоящий момент в проекте используется метод слияния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284984"/>
            <a:ext cx="676875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0"/>
              </a:spcBef>
              <a:buAutoNum type="arabicParenR"/>
            </a:pPr>
            <a:r>
              <a:rPr lang="ru-RU" sz="2000" dirty="0"/>
              <a:t>Изначально каждая вершина – </a:t>
            </a:r>
            <a:r>
              <a:rPr lang="ru-RU" sz="2000" dirty="0" smtClean="0"/>
              <a:t>кластер.</a:t>
            </a:r>
            <a:endParaRPr lang="ru-RU" sz="2000" dirty="0"/>
          </a:p>
          <a:p>
            <a:pPr marL="457200" indent="-457200">
              <a:spcBef>
                <a:spcPts val="3000"/>
              </a:spcBef>
              <a:buAutoNum type="arabicParenR"/>
            </a:pPr>
            <a:r>
              <a:rPr lang="ru-RU" sz="2000" dirty="0"/>
              <a:t>Кластеры объединяются до тех пор, пока в каждом из них не наберётся минимальное количество </a:t>
            </a:r>
            <a:r>
              <a:rPr lang="ru-RU" sz="2000" dirty="0" smtClean="0"/>
              <a:t>вершин-текстов.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0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2579" r="34883" b="5520"/>
          <a:stretch/>
        </p:blipFill>
        <p:spPr bwMode="auto">
          <a:xfrm>
            <a:off x="586938" y="1268760"/>
            <a:ext cx="4824096" cy="548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106"/>
            <a:ext cx="5791200" cy="1119654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Выдача результатов на запрос в </a:t>
            </a:r>
            <a:r>
              <a:rPr lang="en-US" dirty="0" err="1" smtClean="0"/>
              <a:t>Yandex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3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8077" y="404664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71101"/>
            <a:ext cx="1670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Результат: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1" r="29208"/>
          <a:stretch/>
        </p:blipFill>
        <p:spPr>
          <a:xfrm>
            <a:off x="2228256" y="2672190"/>
            <a:ext cx="3928642" cy="3744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43430" y="5930893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Т8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455563" y="6178350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Т7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00166" y="5930894"/>
            <a:ext cx="147270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л</a:t>
            </a:r>
            <a:r>
              <a:rPr lang="ru-RU" sz="1000" dirty="0" err="1" smtClean="0"/>
              <a:t>еонард</a:t>
            </a:r>
            <a:r>
              <a:rPr lang="ru-RU" sz="1000" dirty="0" smtClean="0"/>
              <a:t> </a:t>
            </a:r>
            <a:r>
              <a:rPr lang="ru-RU" sz="1000" dirty="0" err="1" smtClean="0"/>
              <a:t>ди</a:t>
            </a:r>
            <a:r>
              <a:rPr lang="ru-RU" sz="1000" dirty="0" smtClean="0"/>
              <a:t> </a:t>
            </a:r>
            <a:r>
              <a:rPr lang="ru-RU" sz="1000" dirty="0" err="1" smtClean="0"/>
              <a:t>капр</a:t>
            </a:r>
            <a:r>
              <a:rPr lang="ru-RU" sz="1000" dirty="0" smtClean="0"/>
              <a:t> </a:t>
            </a:r>
            <a:r>
              <a:rPr lang="ru-RU" sz="1000" dirty="0" err="1" smtClean="0"/>
              <a:t>оскар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343768" y="523145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Т6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575474" y="5104314"/>
            <a:ext cx="794788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</a:t>
            </a:r>
            <a:r>
              <a:rPr lang="ru-RU" sz="1000" dirty="0" smtClean="0"/>
              <a:t>ов </a:t>
            </a:r>
            <a:r>
              <a:rPr lang="ru-RU" sz="1000" dirty="0" err="1" smtClean="0"/>
              <a:t>березк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04181" y="487443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Т4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5702" y="4850037"/>
            <a:ext cx="489572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ракет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4965" y="4588211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Т5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4518" y="4317034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Т3</a:t>
            </a:r>
            <a:endParaRPr lang="ru-R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34950" y="4595760"/>
            <a:ext cx="50644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запад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1695" y="3898750"/>
            <a:ext cx="43282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заяв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3251" y="3390549"/>
            <a:ext cx="509511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москв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47019" y="313627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Т1</a:t>
            </a:r>
            <a:endParaRPr lang="ru-R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35128" y="2799328"/>
            <a:ext cx="527916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пожар</a:t>
            </a:r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6131" y="2762219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Т2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4581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7"/>
            <a:ext cx="7620000" cy="3096344"/>
          </a:xfrm>
        </p:spPr>
        <p:txBody>
          <a:bodyPr>
            <a:noAutofit/>
          </a:bodyPr>
          <a:lstStyle/>
          <a:p>
            <a:r>
              <a:rPr lang="ru-RU" sz="1800" b="0" dirty="0" smtClean="0"/>
              <a:t>1) Базовая реализация исследовательского инструмента и поиск необходимых библиотек.</a:t>
            </a:r>
          </a:p>
          <a:p>
            <a:r>
              <a:rPr lang="ru-RU" sz="1800" b="0" dirty="0" smtClean="0"/>
              <a:t>2) Попытки присоединить библиотеки </a:t>
            </a:r>
            <a:r>
              <a:rPr lang="ru-RU" sz="1800" b="0" dirty="0" err="1" smtClean="0"/>
              <a:t>стемминга</a:t>
            </a:r>
            <a:r>
              <a:rPr lang="ru-RU" sz="1800" b="0" dirty="0" smtClean="0"/>
              <a:t> на </a:t>
            </a:r>
            <a:r>
              <a:rPr lang="en-US" sz="1800" b="0" dirty="0" smtClean="0"/>
              <a:t>Python</a:t>
            </a:r>
            <a:r>
              <a:rPr lang="ru-RU" sz="1800" b="0" dirty="0" smtClean="0"/>
              <a:t> к исследовательскому приложению.</a:t>
            </a:r>
          </a:p>
          <a:p>
            <a:r>
              <a:rPr lang="ru-RU" sz="1800" b="0" dirty="0" smtClean="0"/>
              <a:t>3) Начало реализации </a:t>
            </a:r>
            <a:r>
              <a:rPr lang="en-US" sz="1800" b="0" dirty="0" smtClean="0"/>
              <a:t>web</a:t>
            </a:r>
            <a:r>
              <a:rPr lang="ru-RU" sz="1800" b="0" dirty="0" smtClean="0"/>
              <a:t>-сервиса.</a:t>
            </a:r>
            <a:endParaRPr lang="en-US" sz="1800" b="0" dirty="0" smtClean="0"/>
          </a:p>
          <a:p>
            <a:r>
              <a:rPr lang="en-US" sz="1800" b="0" dirty="0" smtClean="0"/>
              <a:t>4) </a:t>
            </a:r>
            <a:r>
              <a:rPr lang="ru-RU" sz="1800" b="0" dirty="0" smtClean="0"/>
              <a:t>Тестирование инструментов </a:t>
            </a:r>
            <a:r>
              <a:rPr lang="ru-RU" sz="1800" b="0" dirty="0" err="1" smtClean="0"/>
              <a:t>парсинга</a:t>
            </a:r>
            <a:r>
              <a:rPr lang="ru-RU" sz="1800" b="0" dirty="0" smtClean="0"/>
              <a:t> поисковой выдачи.</a:t>
            </a:r>
            <a:endParaRPr lang="en-US" sz="1800" b="0" dirty="0" smtClean="0"/>
          </a:p>
          <a:p>
            <a:r>
              <a:rPr lang="ru-RU" sz="1800" b="0" dirty="0"/>
              <a:t>5</a:t>
            </a:r>
            <a:r>
              <a:rPr lang="ru-RU" sz="1800" b="0" dirty="0" smtClean="0"/>
              <a:t>) Исследование методов кластеризации.</a:t>
            </a:r>
          </a:p>
          <a:p>
            <a:r>
              <a:rPr lang="ru-RU" sz="1800" b="0" dirty="0"/>
              <a:t>6</a:t>
            </a:r>
            <a:r>
              <a:rPr lang="ru-RU" sz="1800" b="0" dirty="0" smtClean="0"/>
              <a:t>) Завершение и дальнейшее улучшение исследовательского приложения.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0252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7"/>
            <a:ext cx="7620000" cy="720079"/>
          </a:xfrm>
        </p:spPr>
        <p:txBody>
          <a:bodyPr>
            <a:normAutofit/>
          </a:bodyPr>
          <a:lstStyle/>
          <a:p>
            <a:r>
              <a:rPr lang="en-US" b="0" dirty="0"/>
              <a:t>7</a:t>
            </a:r>
            <a:r>
              <a:rPr lang="ru-RU" b="0" dirty="0" smtClean="0"/>
              <a:t>) Неудачные попытки </a:t>
            </a:r>
            <a:r>
              <a:rPr lang="ru-RU" b="0" dirty="0" err="1" smtClean="0"/>
              <a:t>портирования</a:t>
            </a:r>
            <a:r>
              <a:rPr lang="ru-RU" b="0" dirty="0" smtClean="0"/>
              <a:t> </a:t>
            </a:r>
            <a:r>
              <a:rPr lang="ru-RU" b="0" dirty="0"/>
              <a:t>на </a:t>
            </a:r>
            <a:r>
              <a:rPr lang="en-US" b="0" dirty="0" smtClean="0"/>
              <a:t>Python</a:t>
            </a:r>
            <a:r>
              <a:rPr lang="ru-RU" b="0" dirty="0" smtClean="0"/>
              <a:t> реализованных алгоритмов.</a:t>
            </a:r>
            <a:endParaRPr lang="ru-RU" dirty="0" smtClean="0"/>
          </a:p>
        </p:txBody>
      </p:sp>
      <p:pic>
        <p:nvPicPr>
          <p:cNvPr id="1026" name="Picture 2" descr="Python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13" y="2741171"/>
            <a:ext cx="20955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611560" y="4788878"/>
            <a:ext cx="7620000" cy="765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8</a:t>
            </a:r>
            <a:r>
              <a:rPr lang="ru-RU" b="0" dirty="0" smtClean="0"/>
              <a:t>) Прекращение работы с </a:t>
            </a:r>
            <a:r>
              <a:rPr lang="en-US" b="0" dirty="0" smtClean="0"/>
              <a:t>Python</a:t>
            </a:r>
            <a:r>
              <a:rPr lang="ru-RU" b="0" dirty="0" smtClean="0"/>
              <a:t>, переход на технологию </a:t>
            </a:r>
            <a:r>
              <a:rPr lang="en-US" b="0" dirty="0" smtClean="0"/>
              <a:t>ASP.NET MVC</a:t>
            </a:r>
            <a:r>
              <a:rPr lang="ru-RU" b="0" dirty="0" smtClean="0"/>
              <a:t>, реорганизация веб-сервиса.</a:t>
            </a:r>
          </a:p>
          <a:p>
            <a:endParaRPr lang="ru-RU" dirty="0" smtClean="0"/>
          </a:p>
        </p:txBody>
      </p:sp>
      <p:pic>
        <p:nvPicPr>
          <p:cNvPr id="1032" name="Picture 8" descr="NET h rgb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62630"/>
            <a:ext cx="20955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visual c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05526"/>
            <a:ext cx="2666628" cy="4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fullstackpython.com/theme/img/django-logo-positiv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19" y="3599951"/>
            <a:ext cx="1836488" cy="63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 вправо 7"/>
          <p:cNvSpPr/>
          <p:nvPr/>
        </p:nvSpPr>
        <p:spPr>
          <a:xfrm>
            <a:off x="3599630" y="3349607"/>
            <a:ext cx="1512168" cy="4706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Умножение 8"/>
          <p:cNvSpPr/>
          <p:nvPr/>
        </p:nvSpPr>
        <p:spPr>
          <a:xfrm>
            <a:off x="3535499" y="2846064"/>
            <a:ext cx="1484090" cy="1484090"/>
          </a:xfrm>
          <a:prstGeom prst="mathMultiply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48" name="Picture 24" descr="https://encrypted-tbn2.gstatic.com/images?q=tbn:ANd9GcRaOrdKBVPfl_IVDw1gUSQ0sNBZQ6uVURkLpTy7SbJEe-kh5Aww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98" y="2741171"/>
            <a:ext cx="28194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0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867544"/>
          </a:xfrm>
        </p:spPr>
        <p:txBody>
          <a:bodyPr/>
          <a:lstStyle/>
          <a:p>
            <a:r>
              <a:rPr lang="ru-RU" dirty="0" smtClean="0"/>
              <a:t>Используемое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7312" y="1276164"/>
            <a:ext cx="2892284" cy="2080828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Языки:</a:t>
            </a:r>
          </a:p>
          <a:p>
            <a:pPr lvl="1"/>
            <a:r>
              <a:rPr lang="en-US" sz="2000" dirty="0" smtClean="0"/>
              <a:t>Visual C#</a:t>
            </a:r>
            <a:endParaRPr lang="ru-RU" sz="2000" dirty="0" smtClean="0"/>
          </a:p>
          <a:p>
            <a:pPr lvl="1"/>
            <a:r>
              <a:rPr lang="en-US" sz="2000" dirty="0" smtClean="0"/>
              <a:t>HTML</a:t>
            </a:r>
            <a:endParaRPr lang="ru-RU" sz="2000" dirty="0" smtClean="0"/>
          </a:p>
          <a:p>
            <a:pPr lvl="1"/>
            <a:r>
              <a:rPr lang="en-US" dirty="0" smtClean="0"/>
              <a:t>CSS</a:t>
            </a: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851920" y="1484784"/>
            <a:ext cx="41148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24301" y="4044208"/>
            <a:ext cx="2890664" cy="19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Фреймворки:</a:t>
            </a:r>
          </a:p>
          <a:p>
            <a:pPr lvl="1"/>
            <a:r>
              <a:rPr lang="en-US" dirty="0"/>
              <a:t>Microsoft .NET Framework 4.5.1</a:t>
            </a:r>
          </a:p>
          <a:p>
            <a:pPr lvl="1"/>
            <a:r>
              <a:rPr lang="en-US" dirty="0" smtClean="0"/>
              <a:t>ASP.NET MVC 4 </a:t>
            </a:r>
            <a:endParaRPr lang="en-US" dirty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3823500" y="1275789"/>
            <a:ext cx="3556812" cy="1016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0"/>
              </a:spcAft>
              <a:defRPr/>
            </a:pPr>
            <a:r>
              <a:rPr lang="ru-RU" sz="2400" i="1" dirty="0"/>
              <a:t>Среды разработки:</a:t>
            </a:r>
            <a:endParaRPr lang="en-US" sz="2400" i="1" dirty="0"/>
          </a:p>
          <a:p>
            <a:pPr lvl="1"/>
            <a:r>
              <a:rPr lang="en-US" dirty="0" smtClean="0"/>
              <a:t>Microsoft </a:t>
            </a:r>
            <a:r>
              <a:rPr lang="en-US" dirty="0"/>
              <a:t>Visual </a:t>
            </a:r>
            <a:r>
              <a:rPr lang="en-US" dirty="0" smtClean="0"/>
              <a:t>Studio</a:t>
            </a:r>
            <a:endParaRPr lang="ru-RU" dirty="0" smtClean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3851920" y="2528900"/>
            <a:ext cx="3196772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Используемые библиотеки:</a:t>
            </a:r>
            <a:endParaRPr lang="en-US" dirty="0" smtClean="0"/>
          </a:p>
          <a:p>
            <a:pPr lvl="1"/>
            <a:r>
              <a:rPr lang="en-US" dirty="0" smtClean="0"/>
              <a:t>ALGLIB </a:t>
            </a:r>
            <a:r>
              <a:rPr lang="en-US" dirty="0"/>
              <a:t>Free </a:t>
            </a:r>
            <a:r>
              <a:rPr lang="en-US" dirty="0" smtClean="0"/>
              <a:t>Edition</a:t>
            </a:r>
          </a:p>
          <a:p>
            <a:pPr lvl="1"/>
            <a:r>
              <a:rPr lang="en-US" dirty="0" smtClean="0"/>
              <a:t>Snowball</a:t>
            </a: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003520" y="4457002"/>
            <a:ext cx="3196772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Дополнительные сервисы:</a:t>
            </a:r>
            <a:endParaRPr lang="en-US" dirty="0" smtClean="0"/>
          </a:p>
          <a:p>
            <a:pPr lvl="1"/>
            <a:r>
              <a:rPr lang="en-US" dirty="0" smtClean="0"/>
              <a:t>Yandex.XML</a:t>
            </a:r>
          </a:p>
        </p:txBody>
      </p:sp>
    </p:spTree>
    <p:extLst>
      <p:ext uri="{BB962C8B-B14F-4D97-AF65-F5344CB8AC3E}">
        <p14:creationId xmlns:p14="http://schemas.microsoft.com/office/powerpoint/2010/main" val="6552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764704"/>
            <a:ext cx="57912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8384975" y="117594063"/>
            <a:ext cx="8515350" cy="7837487"/>
            <a:chOff x="112066986" y="120858113"/>
            <a:chExt cx="8515119" cy="7837826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113033908" y="125858954"/>
              <a:ext cx="536916" cy="2041884"/>
            </a:xfrm>
            <a:prstGeom prst="downArrow">
              <a:avLst>
                <a:gd name="adj1" fmla="val 50000"/>
                <a:gd name="adj2" fmla="val 95075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12066986" y="124336096"/>
              <a:ext cx="4268202" cy="1407695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317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Django </a:t>
              </a:r>
              <a:r>
                <a:rPr kumimoji="0" lang="ru-RU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приложение (</a:t>
              </a: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2331651" y="126576487"/>
              <a:ext cx="2087711" cy="525113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HTML-</a:t>
              </a:r>
              <a:r>
                <a:rPr kumimoji="0" lang="ru-RU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станицы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12658769" y="127969108"/>
              <a:ext cx="1453661" cy="726831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User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15400504" y="126576487"/>
              <a:ext cx="3071447" cy="58615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Таблица стилей </a:t>
              </a: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CSS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4466255" y="126615825"/>
              <a:ext cx="859082" cy="485775"/>
            </a:xfrm>
            <a:prstGeom prst="leftArrow">
              <a:avLst>
                <a:gd name="adj1" fmla="val 50000"/>
                <a:gd name="adj2" fmla="val 44212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17182413" y="124100492"/>
              <a:ext cx="3399692" cy="187569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Модули на 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Python: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Scipy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NLTK (Natural Language Toolkit)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13298557" y="122154463"/>
              <a:ext cx="372793" cy="2110153"/>
            </a:xfrm>
            <a:prstGeom prst="upArrow">
              <a:avLst>
                <a:gd name="adj1" fmla="val 50000"/>
                <a:gd name="adj2" fmla="val 141510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12991844" y="122810952"/>
              <a:ext cx="3001108" cy="984739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парсинга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web-</a:t>
              </a: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сайтов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Grab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15325337" y="123842584"/>
              <a:ext cx="438882" cy="460498"/>
            </a:xfrm>
            <a:prstGeom prst="downArrow">
              <a:avLst>
                <a:gd name="adj1" fmla="val 50000"/>
                <a:gd name="adj2" fmla="val 2623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12066986" y="120858113"/>
              <a:ext cx="1713701" cy="1228497"/>
              <a:chOff x="112707794" y="120858113"/>
              <a:chExt cx="1404636" cy="1228497"/>
            </a:xfrm>
          </p:grpSpPr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112707794" y="120858113"/>
                <a:ext cx="1404636" cy="122849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17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pic>
            <p:nvPicPr>
              <p:cNvPr id="1039" name="Picture 15" descr="unnam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944299" y="121011392"/>
                <a:ext cx="950302" cy="950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16386708" y="124874215"/>
              <a:ext cx="726830" cy="445478"/>
            </a:xfrm>
            <a:prstGeom prst="leftArrow">
              <a:avLst>
                <a:gd name="adj1" fmla="val 50000"/>
                <a:gd name="adj2" fmla="val 40789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12331651" y="122154463"/>
              <a:ext cx="445477" cy="2110153"/>
            </a:xfrm>
            <a:prstGeom prst="downArrow">
              <a:avLst>
                <a:gd name="adj1" fmla="val 50000"/>
                <a:gd name="adj2" fmla="val 11842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025" name="TextBox 1024"/>
          <p:cNvSpPr txBox="1"/>
          <p:nvPr/>
        </p:nvSpPr>
        <p:spPr>
          <a:xfrm>
            <a:off x="539552" y="1681458"/>
            <a:ext cx="492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Исследовательское приложение:</a:t>
            </a:r>
            <a:endParaRPr lang="ru-RU" sz="2400" dirty="0"/>
          </a:p>
        </p:txBody>
      </p:sp>
      <p:grpSp>
        <p:nvGrpSpPr>
          <p:cNvPr id="1027" name="Группа 1026"/>
          <p:cNvGrpSpPr/>
          <p:nvPr/>
        </p:nvGrpSpPr>
        <p:grpSpPr>
          <a:xfrm>
            <a:off x="1955746" y="2620637"/>
            <a:ext cx="4203593" cy="3535632"/>
            <a:chOff x="45314" y="1042337"/>
            <a:chExt cx="6110862" cy="5171378"/>
          </a:xfrm>
        </p:grpSpPr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>
              <a:off x="3204319" y="2903384"/>
              <a:ext cx="2951857" cy="1456937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Приложение</a:t>
              </a:r>
              <a:b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C#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>
              <a:off x="3411466" y="1042337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</a:t>
              </a:r>
              <a:r>
                <a:rPr kumimoji="0" lang="ru-RU" altLang="ru-RU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стемминга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Snowball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45314" y="2992221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SVD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-разложения матрицы (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ALGLIB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3411466" y="4934454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стоп-слов (собственная)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15"/>
            <p:cNvSpPr>
              <a:spLocks noChangeArrowheads="1"/>
            </p:cNvSpPr>
            <p:nvPr/>
          </p:nvSpPr>
          <p:spPr bwMode="auto">
            <a:xfrm>
              <a:off x="4317739" y="4360322"/>
              <a:ext cx="543764" cy="57413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4" name="AutoShape 16"/>
            <p:cNvSpPr>
              <a:spLocks noChangeArrowheads="1"/>
            </p:cNvSpPr>
            <p:nvPr/>
          </p:nvSpPr>
          <p:spPr bwMode="auto">
            <a:xfrm>
              <a:off x="2582876" y="3347572"/>
              <a:ext cx="595548" cy="568560"/>
            </a:xfrm>
            <a:prstGeom prst="rightArrow">
              <a:avLst>
                <a:gd name="adj1" fmla="val 50000"/>
                <a:gd name="adj2" fmla="val 31705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" name="AutoShape 17"/>
            <p:cNvSpPr>
              <a:spLocks noChangeArrowheads="1"/>
            </p:cNvSpPr>
            <p:nvPr/>
          </p:nvSpPr>
          <p:spPr bwMode="auto">
            <a:xfrm>
              <a:off x="4317739" y="2320611"/>
              <a:ext cx="550236" cy="57389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645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620688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200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arenR"/>
            </a:pPr>
            <a:r>
              <a:rPr lang="ru-RU" sz="2400" dirty="0" smtClean="0"/>
              <a:t>Реализовано исследовательское приложение, способное осуществлять кластеризацию нескольких текстов.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arenR"/>
            </a:pPr>
            <a:r>
              <a:rPr lang="en-US" sz="2400" dirty="0" smtClean="0"/>
              <a:t>Web</a:t>
            </a:r>
            <a:r>
              <a:rPr lang="ru-RU" sz="2400" dirty="0" smtClean="0"/>
              <a:t>-сервис, реализующий кластеризацию результатов поиска, находится на финальном этапе разработки.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117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Направление дальнейших разработок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7222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Полная реализация </a:t>
            </a:r>
            <a:r>
              <a:rPr lang="en-US" sz="2400" dirty="0" smtClean="0"/>
              <a:t>web-</a:t>
            </a:r>
            <a:r>
              <a:rPr lang="ru-RU" sz="2400" dirty="0" smtClean="0"/>
              <a:t>сервиса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Совершенствование алгоритма кластеризации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Проба других алгоритмов кластеризации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Учёт синонимичности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Повышение качества </a:t>
            </a:r>
            <a:r>
              <a:rPr lang="ru-RU" sz="2400" dirty="0" err="1" smtClean="0"/>
              <a:t>стемминга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Раздельная кластеризация тегов и текстов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108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Литература</a:t>
            </a:r>
            <a:r>
              <a:rPr lang="en-US" dirty="0" smtClean="0"/>
              <a:t> </a:t>
            </a:r>
            <a:r>
              <a:rPr lang="ru-RU" dirty="0" smtClean="0"/>
              <a:t>и информационные 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http://habrahabr.ru/post/110078/</a:t>
            </a:r>
            <a:r>
              <a:rPr lang="en-US" sz="2000" dirty="0" smtClean="0"/>
              <a:t> - </a:t>
            </a:r>
            <a:br>
              <a:rPr lang="en-US" sz="2000" dirty="0" smtClean="0"/>
            </a:br>
            <a:r>
              <a:rPr lang="en-US" sz="2000" dirty="0" err="1" smtClean="0"/>
              <a:t>Edunov</a:t>
            </a:r>
            <a:r>
              <a:rPr lang="en-US" sz="2000" dirty="0" smtClean="0"/>
              <a:t> – “</a:t>
            </a:r>
            <a:r>
              <a:rPr lang="ru-RU" sz="2000" dirty="0" smtClean="0"/>
              <a:t>Латентно-семантический анализ</a:t>
            </a:r>
            <a:r>
              <a:rPr lang="en-US" sz="2000" dirty="0" smtClean="0"/>
              <a:t>”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http://habrahabr.ru/post/101338/</a:t>
            </a:r>
            <a:r>
              <a:rPr lang="en-US" sz="2000" dirty="0" smtClean="0"/>
              <a:t> - </a:t>
            </a:r>
            <a:br>
              <a:rPr lang="en-US" sz="2000" dirty="0" smtClean="0"/>
            </a:br>
            <a:r>
              <a:rPr lang="en-US" sz="2000" dirty="0" err="1" smtClean="0"/>
              <a:t>andreycha</a:t>
            </a:r>
            <a:r>
              <a:rPr lang="en-US" sz="2000" dirty="0" smtClean="0"/>
              <a:t> – “</a:t>
            </a:r>
            <a:r>
              <a:rPr lang="ru-RU" sz="2000" dirty="0" smtClean="0"/>
              <a:t>Обзор алгоритмов кластеризации данных</a:t>
            </a:r>
            <a:r>
              <a:rPr lang="en-US" sz="2000" dirty="0" smtClean="0"/>
              <a:t>”</a:t>
            </a:r>
          </a:p>
          <a:p>
            <a:r>
              <a:rPr lang="en-US" sz="2000" dirty="0" smtClean="0">
                <a:hlinkClick r:id="rId4"/>
              </a:rPr>
              <a:t>http://alglib.sources.ru/matrixops/general/svd.php</a:t>
            </a:r>
            <a:r>
              <a:rPr lang="en-US" sz="2000" dirty="0" smtClean="0"/>
              <a:t> -</a:t>
            </a:r>
            <a:br>
              <a:rPr lang="en-US" sz="2000" dirty="0" smtClean="0"/>
            </a:br>
            <a:r>
              <a:rPr lang="en-US" sz="2000" dirty="0" smtClean="0"/>
              <a:t>“SVD-</a:t>
            </a:r>
            <a:r>
              <a:rPr lang="ru-RU" sz="2000" dirty="0" smtClean="0"/>
              <a:t>разложение прямоугольной матрицы</a:t>
            </a:r>
            <a:r>
              <a:rPr lang="en-US" sz="2000" dirty="0" smtClean="0"/>
              <a:t>”</a:t>
            </a:r>
          </a:p>
          <a:p>
            <a:r>
              <a:rPr lang="en-US" sz="2000" dirty="0" smtClean="0">
                <a:hlinkClick r:id="rId5"/>
              </a:rPr>
              <a:t>https://docs.djangoproject.com/en/1.8/</a:t>
            </a:r>
            <a:r>
              <a:rPr lang="en-US" sz="2000" dirty="0" smtClean="0"/>
              <a:t> -</a:t>
            </a:r>
            <a:br>
              <a:rPr lang="en-US" sz="2000" dirty="0" smtClean="0"/>
            </a:br>
            <a:r>
              <a:rPr lang="en-US" sz="2000" dirty="0" smtClean="0"/>
              <a:t>“</a:t>
            </a:r>
            <a:r>
              <a:rPr lang="en-US" sz="2000" dirty="0" err="1" smtClean="0"/>
              <a:t>Django</a:t>
            </a:r>
            <a:r>
              <a:rPr lang="en-US" sz="2000" dirty="0" smtClean="0"/>
              <a:t> documentation” (</a:t>
            </a:r>
            <a:r>
              <a:rPr lang="ru-RU" sz="2000" dirty="0" smtClean="0"/>
              <a:t>на английском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>
                <a:hlinkClick r:id="rId6"/>
              </a:rPr>
              <a:t>http://www.djbook.ru/rel1.8/</a:t>
            </a:r>
            <a:r>
              <a:rPr lang="ru-RU" sz="2000" dirty="0" smtClean="0"/>
              <a:t> -</a:t>
            </a:r>
            <a:br>
              <a:rPr lang="ru-RU" sz="2000" dirty="0" smtClean="0"/>
            </a:br>
            <a:r>
              <a:rPr lang="en-US" sz="2000" dirty="0" smtClean="0"/>
              <a:t>“</a:t>
            </a:r>
            <a:r>
              <a:rPr lang="ru-RU" sz="2000" dirty="0" smtClean="0"/>
              <a:t>Документация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1.8” (</a:t>
            </a:r>
            <a:r>
              <a:rPr lang="ru-RU" sz="2000" dirty="0" smtClean="0"/>
              <a:t>на русском)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b="0" dirty="0" smtClean="0"/>
              <a:t>1) Выводятся неупорядоченно тематически</a:t>
            </a:r>
          </a:p>
          <a:p>
            <a:r>
              <a:rPr lang="ru-RU" sz="2400" b="0" dirty="0" smtClean="0"/>
              <a:t>2) Неудобно работать с полученными данными</a:t>
            </a:r>
          </a:p>
          <a:p>
            <a:r>
              <a:rPr lang="ru-RU" sz="2400" b="0" dirty="0" smtClean="0"/>
              <a:t>3) Необходимо прописывать более подробный запрос для получения конкретной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2195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3600400"/>
          </a:xfrm>
        </p:spPr>
        <p:txBody>
          <a:bodyPr>
            <a:normAutofit fontScale="85000" lnSpcReduction="10000"/>
          </a:bodyPr>
          <a:lstStyle/>
          <a:p>
            <a:r>
              <a:rPr lang="ru-RU" sz="2400" b="0" dirty="0" smtClean="0"/>
              <a:t>1) Создать </a:t>
            </a:r>
            <a:r>
              <a:rPr lang="en-US" sz="2400" b="0" dirty="0" smtClean="0"/>
              <a:t>Web-</a:t>
            </a:r>
            <a:r>
              <a:rPr lang="ru-RU" sz="2400" b="0" dirty="0" smtClean="0"/>
              <a:t>ресурс, отправляющий запросы в существующие интернет-поисковики</a:t>
            </a:r>
            <a:r>
              <a:rPr lang="ru-RU" sz="2400" b="0" dirty="0"/>
              <a:t> </a:t>
            </a:r>
            <a:r>
              <a:rPr lang="ru-RU" sz="2400" b="0" dirty="0" smtClean="0"/>
              <a:t> 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Реализующий кластеризацию результатов запроса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Выдающий результаты поиска в виде папок, в которых содержатся ссылки на ресурсы, описывающие один объект</a:t>
            </a:r>
          </a:p>
          <a:p>
            <a:r>
              <a:rPr lang="ru-RU" sz="2400" b="0" dirty="0" smtClean="0"/>
              <a:t>2) Дополнительная задача – создать исследовательское приложение, которое: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Реализует кластеризацию нескольких введённых текстов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Визуализирует полученные кластеры</a:t>
            </a:r>
            <a:endParaRPr lang="ru-RU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предметную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48880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b="0" u="sng" dirty="0"/>
              <a:t>Кластеризация результатов поиска</a:t>
            </a:r>
            <a:r>
              <a:rPr lang="ru-RU" sz="2400" b="0" dirty="0"/>
              <a:t> – группировка результатов поиска в поисковой системе с целью упрощения работы с ними</a:t>
            </a:r>
            <a:r>
              <a:rPr lang="ru-RU" sz="2400" b="0" dirty="0" smtClean="0"/>
              <a:t>.</a:t>
            </a:r>
            <a:endParaRPr lang="ru-RU" sz="2400" b="0" u="sng" dirty="0" smtClean="0"/>
          </a:p>
          <a:p>
            <a:r>
              <a:rPr lang="ru-RU" sz="2400" b="0" u="sng" dirty="0" smtClean="0"/>
              <a:t>Кластер</a:t>
            </a:r>
            <a:r>
              <a:rPr lang="ru-RU" sz="2400" b="0" dirty="0" smtClean="0"/>
              <a:t> – класс родственных элементов статистической совокупности.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5791200" cy="831622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02235"/>
              </p:ext>
            </p:extLst>
          </p:nvPr>
        </p:nvGraphicFramePr>
        <p:xfrm>
          <a:off x="539552" y="1484784"/>
          <a:ext cx="7620000" cy="51877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70071873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46596649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2690780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96972351"/>
                    </a:ext>
                  </a:extLst>
                </a:gridCol>
              </a:tblGrid>
              <a:tr h="6560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Глубина анализа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 нескольких языков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Способ вывода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27698"/>
                  </a:ext>
                </a:extLst>
              </a:tr>
              <a:tr h="113238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n-lt"/>
                        </a:rPr>
                        <a:t>Yippy</a:t>
                      </a:r>
                      <a:r>
                        <a:rPr lang="en-US" b="1" baseline="0" dirty="0" smtClean="0">
                          <a:latin typeface="+mn-lt"/>
                        </a:rPr>
                        <a:t> </a:t>
                      </a:r>
                      <a:br>
                        <a:rPr lang="en-US" b="1" baseline="0" dirty="0" smtClean="0">
                          <a:latin typeface="+mn-lt"/>
                        </a:rPr>
                      </a:br>
                      <a:r>
                        <a:rPr lang="en-US" b="1" baseline="0" dirty="0" smtClean="0">
                          <a:latin typeface="+mn-lt"/>
                        </a:rPr>
                        <a:t>(</a:t>
                      </a:r>
                      <a:r>
                        <a:rPr lang="ru-RU" b="1" baseline="0" dirty="0" smtClean="0">
                          <a:latin typeface="+mn-lt"/>
                        </a:rPr>
                        <a:t>ранее </a:t>
                      </a:r>
                      <a:r>
                        <a:rPr lang="en-US" b="1" baseline="0" dirty="0" err="1" smtClean="0">
                          <a:latin typeface="+mn-lt"/>
                        </a:rPr>
                        <a:t>Clusty</a:t>
                      </a:r>
                      <a:r>
                        <a:rPr lang="en-US" b="1" baseline="0" dirty="0" smtClean="0">
                          <a:latin typeface="+mn-lt"/>
                        </a:rPr>
                        <a:t>)</a:t>
                      </a:r>
                      <a:endParaRPr lang="ru-RU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Группировка по папкам-кластерам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01815"/>
                  </a:ext>
                </a:extLst>
              </a:tr>
              <a:tr h="65606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Nigma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Фильтрация по тэгам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16873"/>
                  </a:ext>
                </a:extLst>
              </a:tr>
              <a:tr h="65606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Compreno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семантики текста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17221"/>
                  </a:ext>
                </a:extLst>
              </a:tr>
              <a:tr h="65606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Наш</a:t>
                      </a:r>
                      <a:r>
                        <a:rPr lang="ru-RU" b="1" baseline="0" dirty="0" smtClean="0"/>
                        <a:t> </a:t>
                      </a:r>
                      <a:r>
                        <a:rPr lang="ru-RU" b="1" baseline="0" dirty="0" err="1" smtClean="0"/>
                        <a:t>кластеризатор</a:t>
                      </a:r>
                      <a:r>
                        <a:rPr lang="ru-RU" b="1" baseline="0" dirty="0" smtClean="0"/>
                        <a:t> текстов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Графическая визуализация кластеров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37270"/>
                  </a:ext>
                </a:extLst>
              </a:tr>
              <a:tr h="656064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Наш </a:t>
                      </a:r>
                    </a:p>
                    <a:p>
                      <a:r>
                        <a:rPr lang="ru-RU" b="1" dirty="0" smtClean="0"/>
                        <a:t>веб-сервис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i="1" dirty="0" smtClean="0"/>
                        <a:t>В</a:t>
                      </a:r>
                      <a:r>
                        <a:rPr lang="ru-RU" i="1" baseline="0" dirty="0" smtClean="0"/>
                        <a:t> разработке</a:t>
                      </a:r>
                      <a:endParaRPr lang="ru-R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737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332656"/>
            <a:ext cx="5791200" cy="8316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Анализируемый материал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2204864"/>
            <a:ext cx="310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Что анализировать?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792392"/>
            <a:ext cx="3514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Полные тексты со страницы</a:t>
            </a:r>
          </a:p>
          <a:p>
            <a:pPr indent="720000"/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1920" y="2838266"/>
            <a:ext cx="153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Сниппеты</a:t>
            </a:r>
            <a:endParaRPr lang="ru-RU" dirty="0" smtClean="0"/>
          </a:p>
          <a:p>
            <a:pPr indent="720000"/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7" r="59208" b="45267"/>
          <a:stretch/>
        </p:blipFill>
        <p:spPr>
          <a:xfrm>
            <a:off x="3977158" y="3296448"/>
            <a:ext cx="3730028" cy="2242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766328" y="3161431"/>
            <a:ext cx="5096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720000"/>
            <a:r>
              <a:rPr lang="ru-RU" dirty="0"/>
              <a:t>+ Небольшой объём</a:t>
            </a:r>
          </a:p>
          <a:p>
            <a:pPr indent="720000"/>
            <a:r>
              <a:rPr lang="ru-RU" dirty="0"/>
              <a:t>+ Легко получить</a:t>
            </a:r>
          </a:p>
          <a:p>
            <a:pPr indent="720000"/>
            <a:r>
              <a:rPr lang="ru-RU" dirty="0"/>
              <a:t>-  Неполная информация</a:t>
            </a:r>
          </a:p>
          <a:p>
            <a:pPr indent="720000"/>
            <a:r>
              <a:rPr lang="ru-RU" dirty="0"/>
              <a:t>-  «Полезность» зависит от поисковика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161431"/>
            <a:ext cx="3354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720000"/>
            <a:r>
              <a:rPr lang="ru-RU" dirty="0"/>
              <a:t>+ Полная информация</a:t>
            </a:r>
          </a:p>
          <a:p>
            <a:pPr indent="720000"/>
            <a:r>
              <a:rPr lang="ru-RU" dirty="0"/>
              <a:t>-  Большой объём</a:t>
            </a:r>
          </a:p>
          <a:p>
            <a:pPr indent="720000"/>
            <a:r>
              <a:rPr lang="ru-RU" dirty="0"/>
              <a:t>-  Много «шумов»</a:t>
            </a:r>
          </a:p>
          <a:p>
            <a:pPr indent="720000"/>
            <a:r>
              <a:rPr lang="ru-RU" dirty="0"/>
              <a:t>-  Трудно получить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1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0" u="sng" dirty="0" smtClean="0"/>
              <a:t>Латентно-семантический анализ (</a:t>
            </a:r>
            <a:r>
              <a:rPr lang="en-US" b="0" u="sng" dirty="0" smtClean="0"/>
              <a:t>LSA)</a:t>
            </a:r>
            <a:endParaRPr lang="ru-RU" b="0" u="sng" dirty="0"/>
          </a:p>
          <a:p>
            <a:pPr marL="457200" indent="-457200">
              <a:buFont typeface="+mj-lt"/>
              <a:buAutoNum type="arabicParenR"/>
            </a:pPr>
            <a:r>
              <a:rPr lang="ru-RU" b="0" dirty="0" smtClean="0"/>
              <a:t>Удаление из текста знаков препинания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b="0" dirty="0" err="1" smtClean="0"/>
              <a:t>Стемминг</a:t>
            </a:r>
            <a:r>
              <a:rPr lang="ru-RU" b="0" dirty="0" smtClean="0"/>
              <a:t> текста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Удаление стоп-слов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Удаление слов, не повторяющихся в других текстах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Составление частотной матрицы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Интерпретация частотной матрицы в пространстве в виде множества вершин, представляющих теги и тексты, с координатами 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Кластеризация множества вершин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2867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12130" y="1772816"/>
            <a:ext cx="7620000" cy="4373563"/>
          </a:xfrm>
        </p:spPr>
        <p:txBody>
          <a:bodyPr>
            <a:normAutofit fontScale="85000" lnSpcReduction="20000"/>
          </a:bodyPr>
          <a:lstStyle/>
          <a:p>
            <a:r>
              <a:rPr lang="ru-RU" b="0" dirty="0" smtClean="0"/>
              <a:t>Пример:</a:t>
            </a:r>
          </a:p>
          <a:p>
            <a:r>
              <a:rPr lang="ru-RU" b="0" dirty="0" smtClean="0"/>
              <a:t>1) В результате пожара </a:t>
            </a:r>
            <a:r>
              <a:rPr lang="ru-RU" b="0" dirty="0"/>
              <a:t>на западе Москвы сгорело 5 домов.</a:t>
            </a:r>
          </a:p>
          <a:p>
            <a:r>
              <a:rPr lang="ru-RU" b="0" dirty="0" smtClean="0"/>
              <a:t>2) «Пострадавшим из-за </a:t>
            </a:r>
            <a:r>
              <a:rPr lang="ru-RU" b="0" dirty="0"/>
              <a:t>пожара будут выплачены компенсации», - заявил мэр Москвы.</a:t>
            </a:r>
          </a:p>
          <a:p>
            <a:r>
              <a:rPr lang="ru-RU" b="0" dirty="0" smtClean="0"/>
              <a:t>3) Как </a:t>
            </a:r>
            <a:r>
              <a:rPr lang="ru-RU" b="0" dirty="0"/>
              <a:t>заверил глава Московского отделения МВД, расследование пожара уже началось.</a:t>
            </a:r>
          </a:p>
          <a:p>
            <a:r>
              <a:rPr lang="ru-RU" b="0" dirty="0" smtClean="0"/>
              <a:t>4) Вчера </a:t>
            </a:r>
            <a:r>
              <a:rPr lang="ru-RU" b="0" dirty="0"/>
              <a:t>был проведён пробный запуск новой экспериментальной баллистической ракеты «Берёзка».</a:t>
            </a:r>
          </a:p>
          <a:p>
            <a:r>
              <a:rPr lang="ru-RU" b="0" dirty="0" smtClean="0"/>
              <a:t>5) «Испытания </a:t>
            </a:r>
            <a:r>
              <a:rPr lang="ru-RU" b="0" dirty="0"/>
              <a:t>ракеты прошли успешно, цель была поражена», - заявили в Министерстве Обороны РФ.</a:t>
            </a:r>
          </a:p>
          <a:p>
            <a:r>
              <a:rPr lang="ru-RU" b="0" dirty="0" smtClean="0"/>
              <a:t>6) Новый </a:t>
            </a:r>
            <a:r>
              <a:rPr lang="ru-RU" b="0" dirty="0"/>
              <a:t>ракетный комплекс «Берёзка» планируют взять на вооружение в 2018 году.</a:t>
            </a:r>
          </a:p>
          <a:p>
            <a:r>
              <a:rPr lang="ru-RU" b="0" dirty="0" smtClean="0"/>
              <a:t>7) Леонардо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Каприо</a:t>
            </a:r>
            <a:r>
              <a:rPr lang="ru-RU" b="0" dirty="0"/>
              <a:t> номинирован на премию «Оскар». </a:t>
            </a:r>
          </a:p>
          <a:p>
            <a:r>
              <a:rPr lang="ru-RU" b="0" dirty="0" smtClean="0"/>
              <a:t>8) Фильм </a:t>
            </a:r>
            <a:r>
              <a:rPr lang="ru-RU" b="0" dirty="0"/>
              <a:t>«Запад» принёс Леонардо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Каприо</a:t>
            </a:r>
            <a:r>
              <a:rPr lang="ru-RU" b="0" dirty="0"/>
              <a:t> его первый Оскар.</a:t>
            </a:r>
          </a:p>
          <a:p>
            <a:endParaRPr lang="ru-RU" dirty="0"/>
          </a:p>
        </p:txBody>
      </p:sp>
      <p:sp>
        <p:nvSpPr>
          <p:cNvPr id="3" name="Левая фигурная скобка 2"/>
          <p:cNvSpPr/>
          <p:nvPr/>
        </p:nvSpPr>
        <p:spPr>
          <a:xfrm>
            <a:off x="641177" y="2135210"/>
            <a:ext cx="360040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2255349"/>
            <a:ext cx="369332" cy="12511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Пожар в Москве</a:t>
            </a:r>
            <a:endParaRPr lang="ru-RU" sz="1200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641177" y="3575609"/>
            <a:ext cx="360040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9512" y="3596384"/>
            <a:ext cx="369332" cy="14257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Испытания ракеты</a:t>
            </a:r>
            <a:endParaRPr lang="ru-RU" sz="12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641177" y="5157192"/>
            <a:ext cx="360040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9512" y="5180151"/>
            <a:ext cx="369332" cy="5301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Оскар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305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1832</TotalTime>
  <Words>1302</Words>
  <Application>Microsoft Office PowerPoint</Application>
  <PresentationFormat>Экран (4:3)</PresentationFormat>
  <Paragraphs>486</Paragraphs>
  <Slides>27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Calibri</vt:lpstr>
      <vt:lpstr>Главная</vt:lpstr>
      <vt:lpstr>Кластеризация результатов поиска</vt:lpstr>
      <vt:lpstr>Выдача результатов на запрос в Yandex</vt:lpstr>
      <vt:lpstr>Результаты поиска</vt:lpstr>
      <vt:lpstr>Постановка задачи:</vt:lpstr>
      <vt:lpstr>Введение в предметную область</vt:lpstr>
      <vt:lpstr>Обзор аналогов</vt:lpstr>
      <vt:lpstr>Презентация PowerPoint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Презентация PowerPoint</vt:lpstr>
      <vt:lpstr>Используемые алгоритмы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Алгоритмы кластеризации множества вершин</vt:lpstr>
      <vt:lpstr>Презентация PowerPoint</vt:lpstr>
      <vt:lpstr>Презентация PowerPoint</vt:lpstr>
      <vt:lpstr>Ход работы</vt:lpstr>
      <vt:lpstr>Ход работы</vt:lpstr>
      <vt:lpstr>Используемое ПО</vt:lpstr>
      <vt:lpstr>Презентация PowerPoint</vt:lpstr>
      <vt:lpstr>Презентация PowerPoint</vt:lpstr>
      <vt:lpstr>Направление дальнейших разработок</vt:lpstr>
      <vt:lpstr>Литература и информационные ресурсы</vt:lpstr>
    </vt:vector>
  </TitlesOfParts>
  <Company>LIT1533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результатов поиска</dc:title>
  <dc:creator>daniil.gajdamashko</dc:creator>
  <cp:lastModifiedBy>Daniil Gaidamashko</cp:lastModifiedBy>
  <cp:revision>124</cp:revision>
  <dcterms:created xsi:type="dcterms:W3CDTF">2015-02-19T09:50:13Z</dcterms:created>
  <dcterms:modified xsi:type="dcterms:W3CDTF">2015-11-28T16:41:22Z</dcterms:modified>
</cp:coreProperties>
</file>