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8"/>
  </p:notesMasterIdLst>
  <p:handoutMasterIdLst>
    <p:handoutMasterId r:id="rId9"/>
  </p:handoutMasterIdLst>
  <p:sldIdLst>
    <p:sldId id="256" r:id="rId4"/>
    <p:sldId id="261" r:id="rId5"/>
    <p:sldId id="268" r:id="rId6"/>
    <p:sldId id="26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9188" y="339502"/>
            <a:ext cx="5674980" cy="1152128"/>
          </a:xfrm>
        </p:spPr>
        <p:txBody>
          <a:bodyPr/>
          <a:lstStyle/>
          <a:p>
            <a:r>
              <a:rPr lang="es-CO" altLang="ko-KR" dirty="0"/>
              <a:t>Algoritmos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altLang="ko-KR" dirty="0">
                <a:ea typeface="맑은 고딕" pitchFamily="50" charset="-127"/>
              </a:rPr>
              <a:t>Taller 1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45624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Grupo 2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5" y="536274"/>
            <a:ext cx="2912125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600" b="1" dirty="0">
                <a:solidFill>
                  <a:schemeClr val="bg1"/>
                </a:solidFill>
                <a:cs typeface="Arial" pitchFamily="34" charset="0"/>
              </a:rPr>
              <a:t>Búsqueda</a:t>
            </a:r>
          </a:p>
          <a:p>
            <a:pPr algn="l"/>
            <a:r>
              <a:rPr lang="es-CO" sz="3600" b="1" dirty="0">
                <a:solidFill>
                  <a:schemeClr val="bg1"/>
                </a:solidFill>
                <a:cs typeface="Arial" pitchFamily="34" charset="0"/>
              </a:rPr>
              <a:t>De raíces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2758157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391028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595980" y="2707606"/>
            <a:ext cx="3272009" cy="915606"/>
            <a:chOff x="2175371" y="1762964"/>
            <a:chExt cx="5040560" cy="915606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s-CO" altLang="ko-KR" sz="1400" b="1" dirty="0">
                  <a:solidFill>
                    <a:schemeClr val="bg1"/>
                  </a:solidFill>
                  <a:cs typeface="Arial" pitchFamily="34" charset="0"/>
                </a:rPr>
                <a:t>Bisección de Bolzano</a:t>
              </a: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s-CO" altLang="ko-KR" sz="1200" dirty="0">
                  <a:solidFill>
                    <a:schemeClr val="bg1"/>
                  </a:solidFill>
                  <a:cs typeface="Arial" pitchFamily="34" charset="0"/>
                </a:rPr>
                <a:t>Aproximación a una raíz de la ecuación f(x)=0 a partir de un valor inicial en el intervalo [</a:t>
              </a:r>
              <a:r>
                <a:rPr lang="es-CO" altLang="ko-KR" sz="1200" dirty="0" err="1">
                  <a:solidFill>
                    <a:schemeClr val="bg1"/>
                  </a:solidFill>
                  <a:cs typeface="Arial" pitchFamily="34" charset="0"/>
                </a:rPr>
                <a:t>a,b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]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730940"/>
            <a:chOff x="2175371" y="1762964"/>
            <a:chExt cx="5040560" cy="730940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Newton-Raphson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s-CO" altLang="ko-KR" sz="1200" dirty="0">
                  <a:solidFill>
                    <a:schemeClr val="bg1"/>
                  </a:solidFill>
                  <a:cs typeface="Arial" pitchFamily="34" charset="0"/>
                </a:rPr>
                <a:t>Aproximación de una raíz de f(x) a partir de un valor inicial p</a:t>
              </a:r>
              <a:r>
                <a:rPr lang="es-CO" altLang="ko-KR" sz="700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es-CO" altLang="ko-KR" sz="1200" dirty="0">
                  <a:solidFill>
                    <a:schemeClr val="bg1"/>
                  </a:solidFill>
                  <a:cs typeface="Arial" pitchFamily="34" charset="0"/>
                </a:rPr>
                <a:t> mediante iteración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altLang="ko-KR" dirty="0"/>
              <a:t>Bisección de Bolzano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s-CO" altLang="ko-KR" dirty="0"/>
              <a:t>Método para hallar ceros de funciones continuas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15544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ko-KR" sz="1200" dirty="0">
                <a:solidFill>
                  <a:schemeClr val="accent3"/>
                </a:solidFill>
                <a:cs typeface="Arial" pitchFamily="34" charset="0"/>
              </a:rPr>
              <a:t>El método de bisección consiste en ir acercando sistemáticamente los extremos de un intervalo hasta que obtengamos un nuevo intervalo de anchura suficientemente pequeña en el que se localiza el cero.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5817" y="1363965"/>
            <a:ext cx="5424452" cy="295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60281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2794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306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0281" y="1963786"/>
            <a:ext cx="172819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200" dirty="0">
                  <a:solidFill>
                    <a:schemeClr val="bg1"/>
                  </a:solidFill>
                  <a:cs typeface="Arial" pitchFamily="34" charset="0"/>
                </a:rPr>
                <a:t>En donde </a:t>
              </a:r>
              <a:r>
                <a:rPr lang="es-CO" altLang="ko-KR" sz="1200" i="1" dirty="0">
                  <a:solidFill>
                    <a:schemeClr val="bg1"/>
                  </a:solidFill>
                  <a:cs typeface="Arial" pitchFamily="34" charset="0"/>
                </a:rPr>
                <a:t>f(a) y f(b) </a:t>
              </a:r>
              <a:r>
                <a:rPr lang="es-CO" altLang="ko-KR" sz="1200" dirty="0">
                  <a:solidFill>
                    <a:schemeClr val="bg1"/>
                  </a:solidFill>
                  <a:cs typeface="Arial" pitchFamily="34" charset="0"/>
                </a:rPr>
                <a:t>tengan signo distinto.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200" b="1" dirty="0">
                  <a:solidFill>
                    <a:schemeClr val="bg1"/>
                  </a:solidFill>
                  <a:cs typeface="Arial" pitchFamily="34" charset="0"/>
                </a:rPr>
                <a:t>Intervalo de partida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72794" y="1963786"/>
            <a:ext cx="1728192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200" dirty="0">
                  <a:solidFill>
                    <a:schemeClr val="bg1"/>
                  </a:solidFill>
                  <a:cs typeface="Arial" pitchFamily="34" charset="0"/>
                </a:rPr>
                <a:t>La grafica </a:t>
              </a:r>
              <a:r>
                <a:rPr lang="es-CO" altLang="ko-KR" sz="1200" i="1" dirty="0">
                  <a:solidFill>
                    <a:schemeClr val="bg1"/>
                  </a:solidFill>
                  <a:cs typeface="Arial" pitchFamily="34" charset="0"/>
                </a:rPr>
                <a:t>y=f(x) </a:t>
              </a:r>
              <a:r>
                <a:rPr lang="es-CO" altLang="ko-KR" sz="1200" dirty="0">
                  <a:solidFill>
                    <a:schemeClr val="bg1"/>
                  </a:solidFill>
                  <a:cs typeface="Arial" pitchFamily="34" charset="0"/>
                </a:rPr>
                <a:t>cruzara el eje x en un cero x=r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Valor </a:t>
              </a:r>
              <a:r>
                <a:rPr lang="es-CO" altLang="ko-KR" sz="1200" b="1" dirty="0">
                  <a:solidFill>
                    <a:schemeClr val="bg1"/>
                  </a:solidFill>
                  <a:cs typeface="Arial" pitchFamily="34" charset="0"/>
                </a:rPr>
                <a:t>intermedio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84857" y="1963786"/>
            <a:ext cx="1873106" cy="863358"/>
            <a:chOff x="803105" y="3362835"/>
            <a:chExt cx="2232365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200" dirty="0">
                  <a:solidFill>
                    <a:schemeClr val="bg1"/>
                  </a:solidFill>
                  <a:cs typeface="Arial" pitchFamily="34" charset="0"/>
                </a:rPr>
                <a:t>Tomar punto medio </a:t>
              </a:r>
              <a:r>
                <a:rPr lang="es-CO" altLang="ko-KR" sz="1200" i="1" dirty="0">
                  <a:solidFill>
                    <a:schemeClr val="bg1"/>
                  </a:solidFill>
                  <a:cs typeface="Arial" pitchFamily="34" charset="0"/>
                </a:rPr>
                <a:t>c=(</a:t>
              </a:r>
              <a:r>
                <a:rPr lang="es-CO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a+b</a:t>
              </a:r>
              <a:r>
                <a:rPr lang="es-CO" altLang="ko-KR" sz="1200" i="1" dirty="0">
                  <a:solidFill>
                    <a:schemeClr val="bg1"/>
                  </a:solidFill>
                  <a:cs typeface="Arial" pitchFamily="34" charset="0"/>
                </a:rPr>
                <a:t>)/2 </a:t>
              </a:r>
              <a:r>
                <a:rPr lang="es-CO" altLang="ko-KR" sz="1200" dirty="0">
                  <a:solidFill>
                    <a:schemeClr val="bg1"/>
                  </a:solidFill>
                  <a:cs typeface="Arial" pitchFamily="34" charset="0"/>
                </a:rPr>
                <a:t>y analizar las 3 posibilidades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105" y="3362835"/>
              <a:ext cx="2232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100" b="1" dirty="0">
                  <a:solidFill>
                    <a:schemeClr val="bg1"/>
                  </a:solidFill>
                  <a:cs typeface="Arial" pitchFamily="34" charset="0"/>
                </a:rPr>
                <a:t>Subdivisión del intervalo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9832" y="285978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2345" y="2859782"/>
            <a:ext cx="66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4857" y="285978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59832" y="3331938"/>
            <a:ext cx="1728192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Tienen signos opuestos, entonces hay un cero en [</a:t>
              </a:r>
              <a:r>
                <a:rPr lang="es-MX" altLang="ko-KR" sz="1200" dirty="0" err="1">
                  <a:solidFill>
                    <a:schemeClr val="bg1"/>
                  </a:solidFill>
                  <a:cs typeface="Arial" pitchFamily="34" charset="0"/>
                </a:rPr>
                <a:t>a,c</a:t>
              </a: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]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Si </a:t>
              </a:r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f(a)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y </a:t>
              </a:r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f(c)</a:t>
              </a:r>
              <a:endParaRPr lang="ko-KR" altLang="en-US" sz="12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72345" y="3331938"/>
            <a:ext cx="1728192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Tienen signos opuestos, entonces hay un cero en [</a:t>
              </a:r>
              <a:r>
                <a:rPr lang="es-MX" altLang="ko-KR" sz="1200" dirty="0" err="1">
                  <a:solidFill>
                    <a:schemeClr val="bg1"/>
                  </a:solidFill>
                  <a:cs typeface="Arial" pitchFamily="34" charset="0"/>
                </a:rPr>
                <a:t>c,b</a:t>
              </a:r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]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Si </a:t>
              </a:r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f(c)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y </a:t>
              </a:r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f(b)</a:t>
              </a:r>
              <a:endParaRPr lang="ko-KR" altLang="en-US" sz="12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4857" y="3331938"/>
            <a:ext cx="1728192" cy="494026"/>
            <a:chOff x="803640" y="3362835"/>
            <a:chExt cx="2059657" cy="494026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200" dirty="0">
                  <a:solidFill>
                    <a:schemeClr val="bg1"/>
                  </a:solidFill>
                  <a:cs typeface="Arial" pitchFamily="34" charset="0"/>
                </a:rPr>
                <a:t>Entonces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 es un cero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Si f(c) = 0</a:t>
              </a:r>
              <a:endParaRPr lang="ko-KR" altLang="en-US" sz="12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21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altLang="ko-KR" dirty="0"/>
              <a:t>Newton-Raphson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s-CO" altLang="ko-KR" dirty="0"/>
              <a:t>Método para hallar ceros de funciones continuas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155443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ko-KR" sz="1200" dirty="0">
                <a:solidFill>
                  <a:schemeClr val="accent3"/>
                </a:solidFill>
                <a:cs typeface="Arial" pitchFamily="34" charset="0"/>
              </a:rPr>
              <a:t>El método de Newton-Raphson es un método iterativo que permite encontrar mas de una raíz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5817" y="1363965"/>
            <a:ext cx="5424452" cy="295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60281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2794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306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0281" y="1963786"/>
            <a:ext cx="172819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200" dirty="0">
                  <a:solidFill>
                    <a:schemeClr val="bg1"/>
                  </a:solidFill>
                  <a:cs typeface="Arial" pitchFamily="34" charset="0"/>
                </a:rPr>
                <a:t>Calcular la primera derivada de la función.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200" b="1" dirty="0">
                  <a:solidFill>
                    <a:schemeClr val="bg1"/>
                  </a:solidFill>
                  <a:cs typeface="Arial" pitchFamily="34" charset="0"/>
                </a:rPr>
                <a:t>Derivada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72794" y="1963786"/>
            <a:ext cx="1728192" cy="693439"/>
            <a:chOff x="803640" y="3362835"/>
            <a:chExt cx="2059657" cy="693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03640" y="3579862"/>
                  <a:ext cx="2059657" cy="4764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s-MX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lang="es-MX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s-MX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s-CO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s-MX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s-MX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s-MX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r>
                              <a:rPr lang="es-MX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CO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MX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MX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r>
                              <a:rPr lang="es-MX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  <m:sSub>
                              <m:sSubPr>
                                <m:ctrlPr>
                                  <a:rPr lang="es-CO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MX" altLang="ko-KR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(</m:t>
                                </m:r>
                                <m:r>
                                  <a:rPr lang="es-MX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altLang="ko-KR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s-CO" altLang="ko-KR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40" y="3579862"/>
                  <a:ext cx="2059657" cy="476412"/>
                </a:xfrm>
                <a:prstGeom prst="rect">
                  <a:avLst/>
                </a:prstGeom>
                <a:blipFill>
                  <a:blip r:embed="rId2"/>
                  <a:stretch>
                    <a:fillRect b="-641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 b="1" dirty="0">
                  <a:solidFill>
                    <a:schemeClr val="bg1"/>
                  </a:solidFill>
                  <a:cs typeface="Arial" pitchFamily="34" charset="0"/>
                </a:rPr>
                <a:t>Sustitución</a:t>
              </a:r>
              <a:endParaRPr lang="es-CO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84857" y="1963786"/>
            <a:ext cx="1873106" cy="863358"/>
            <a:chOff x="803105" y="3362835"/>
            <a:chExt cx="2232365" cy="8633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03640" y="3579862"/>
                  <a:ext cx="205965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Tomar punto de la función original como valor inicial de </a:t>
                  </a:r>
                  <a14:m>
                    <m:oMath xmlns:m="http://schemas.openxmlformats.org/officeDocument/2006/math">
                      <m:r>
                        <a:rPr lang="es-MX" altLang="ko-KR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s-MX" altLang="ko-KR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sSub>
                        <m:sSubPr>
                          <m:ctrlPr>
                            <a:rPr lang="es-MX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s-MX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s-MX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</m:sSub>
                      <m:r>
                        <a:rPr lang="es-MX" altLang="ko-KR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a14:m>
                  <a:endParaRPr lang="es-CO" altLang="ko-KR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40" y="3579862"/>
                  <a:ext cx="205965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353" t="-1887" b="-566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803105" y="3362835"/>
              <a:ext cx="2232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100" b="1" dirty="0">
                  <a:solidFill>
                    <a:schemeClr val="bg1"/>
                  </a:solidFill>
                  <a:cs typeface="Arial" pitchFamily="34" charset="0"/>
                </a:rPr>
                <a:t>Seleccionar punto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9832" y="285978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2345" y="2859782"/>
            <a:ext cx="66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59832" y="3291830"/>
            <a:ext cx="1728192" cy="1048024"/>
            <a:chOff x="803640" y="3362835"/>
            <a:chExt cx="2059657" cy="10480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03640" y="3579862"/>
                  <a:ext cx="20596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En la formula del paso 2 para obtener una aproximación de la raíz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MX" altLang="ko-K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s-MX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s-MX" altLang="ko-KR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40" y="3579862"/>
                  <a:ext cx="2059657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353" t="-1471" r="-707" b="-441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200" b="1" dirty="0">
                  <a:solidFill>
                    <a:schemeClr val="bg1"/>
                  </a:solidFill>
                  <a:cs typeface="Arial" pitchFamily="34" charset="0"/>
                </a:rPr>
                <a:t>Sustituir valor de x</a:t>
              </a:r>
              <a:endParaRPr lang="es-CO" altLang="ko-KR" sz="12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72345" y="3291830"/>
            <a:ext cx="1728192" cy="1048024"/>
            <a:chOff x="803640" y="3362835"/>
            <a:chExt cx="2059657" cy="1048024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Se toma como valor real el valor obtenido y como valor aproximado el anterior.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200" b="1" dirty="0">
                  <a:solidFill>
                    <a:schemeClr val="bg1"/>
                  </a:solidFill>
                  <a:cs typeface="Arial" pitchFamily="34" charset="0"/>
                </a:rPr>
                <a:t>Calculo de error</a:t>
              </a:r>
              <a:endParaRPr lang="es-CO" altLang="ko-KR" sz="12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4856" y="3331938"/>
            <a:ext cx="1831559" cy="686002"/>
            <a:chOff x="803639" y="3362835"/>
            <a:chExt cx="2182850" cy="6860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03639" y="3579862"/>
                  <a:ext cx="218285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MX" altLang="ko-KR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altLang="ko-KR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MX" altLang="ko-KR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altLang="ko-KR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altLang="ko-KR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𝑎𝑐𝑡𝑢𝑎𝑙</m:t>
                                    </m:r>
                                  </m:sub>
                                </m:sSub>
                                <m:r>
                                  <a:rPr lang="es-MX" altLang="ko-KR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MX" altLang="ko-KR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altLang="ko-KR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altLang="ko-KR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𝑎𝑛𝑡𝑒𝑟𝑖𝑜𝑟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MX" altLang="ko-KR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altLang="ko-KR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altLang="ko-KR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𝑎𝑐𝑡𝑢𝑎𝑙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s-MX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∗100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39" y="3579862"/>
                  <a:ext cx="2182850" cy="4689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200" b="1" i="1" dirty="0">
                  <a:solidFill>
                    <a:schemeClr val="bg1"/>
                  </a:solidFill>
                  <a:cs typeface="Arial" pitchFamily="34" charset="0"/>
                </a:rPr>
                <a:t>Error relativo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3428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323</Words>
  <Application>Microsoft Office PowerPoint</Application>
  <PresentationFormat>Presentación en pantalla (16:9)</PresentationFormat>
  <Paragraphs>53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Cambria Math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Cristian David Santos Gil</cp:lastModifiedBy>
  <cp:revision>79</cp:revision>
  <dcterms:created xsi:type="dcterms:W3CDTF">2016-12-05T23:26:54Z</dcterms:created>
  <dcterms:modified xsi:type="dcterms:W3CDTF">2022-09-04T01:39:56Z</dcterms:modified>
</cp:coreProperties>
</file>