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Shape 19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8" name="Shape 2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an Artificial Neural Network?</a:t>
            </a:r>
          </a:p>
          <a:p>
            <a:pPr/>
            <a:r>
              <a:t>-	A mathematical model inspired by biological neural networks</a:t>
            </a:r>
          </a:p>
          <a:p>
            <a:pPr/>
            <a:r>
              <a:t>-	An interconnected group of artificial “neurons”</a:t>
            </a:r>
          </a:p>
          <a:p>
            <a:pPr/>
            <a:r>
              <a:t>-	Structure changes during “learning” to find complex patterns in I/O data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3" name="Shape 3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Primary activation function </a:t>
            </a:r>
            <a:r>
              <a:rPr b="1"/>
              <a:t>f(x)</a:t>
            </a:r>
            <a:r>
              <a:t> tends to be very expensive computationally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1" name="aws.png" descr="aw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3387" y="8885421"/>
            <a:ext cx="1321413" cy="7432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smile.png" descr="smi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78400" y="5778500"/>
            <a:ext cx="3048000" cy="17145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3" name="aws.png" descr="aw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3387" y="8885421"/>
            <a:ext cx="1321413" cy="743296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23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24" name="aws.png" descr="aw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3387" y="8885421"/>
            <a:ext cx="1321413" cy="743296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33" name="aws.png" descr="aw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3387" y="8885421"/>
            <a:ext cx="1321413" cy="743296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42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43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pic>
        <p:nvPicPr>
          <p:cNvPr id="144" name="aws.png" descr="aw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3387" y="8885421"/>
            <a:ext cx="1321413" cy="743296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53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pic>
        <p:nvPicPr>
          <p:cNvPr id="154" name="aws.png" descr="aw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3387" y="8885421"/>
            <a:ext cx="1321413" cy="743296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Orange">
    <p:bg>
      <p:bgPr>
        <a:solidFill>
          <a:srgbClr val="FFA9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63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pic>
        <p:nvPicPr>
          <p:cNvPr id="164" name="aws.png" descr="aw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3387" y="8885421"/>
            <a:ext cx="1321413" cy="7432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aws-black.png" descr="aws-blac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83431" y="8885421"/>
            <a:ext cx="1321507" cy="743348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pic>
        <p:nvPicPr>
          <p:cNvPr id="174" name="aws.png" descr="aw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3387" y="8885421"/>
            <a:ext cx="1321413" cy="743296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aws.png" descr="aw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3387" y="8885421"/>
            <a:ext cx="1321413" cy="743296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Orange">
    <p:bg>
      <p:bgPr>
        <a:solidFill>
          <a:srgbClr val="FFA9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aws.png" descr="aw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3387" y="8885421"/>
            <a:ext cx="1321413" cy="7432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aws-black.png" descr="aws-blac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83431" y="8885421"/>
            <a:ext cx="1321507" cy="743348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Orange">
    <p:bg>
      <p:bgPr>
        <a:solidFill>
          <a:srgbClr val="FFA9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2" name="aws.png" descr="aw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3387" y="8885421"/>
            <a:ext cx="1321413" cy="74329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aws-black.png" descr="aws-blac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83431" y="8885421"/>
            <a:ext cx="1321507" cy="743348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smile-black.png" descr="smile-black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78400" y="5772150"/>
            <a:ext cx="3048000" cy="1714500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0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2" name="aws.png" descr="aw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3387" y="8885421"/>
            <a:ext cx="1321413" cy="743296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Title Text</a:t>
            </a:r>
          </a:p>
        </p:txBody>
      </p:sp>
      <p:pic>
        <p:nvPicPr>
          <p:cNvPr id="61" name="aws.png" descr="aw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3387" y="8885421"/>
            <a:ext cx="1321413" cy="743296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smile.png" descr="smi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78400" y="4976283"/>
            <a:ext cx="3048000" cy="1714501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 Orange">
    <p:bg>
      <p:bgPr>
        <a:solidFill>
          <a:srgbClr val="FFA9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Title Text</a:t>
            </a:r>
          </a:p>
        </p:txBody>
      </p:sp>
      <p:pic>
        <p:nvPicPr>
          <p:cNvPr id="71" name="aws.png" descr="aw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3387" y="8885421"/>
            <a:ext cx="1321413" cy="74329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aws-black.png" descr="aws-blac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83431" y="8885421"/>
            <a:ext cx="1321507" cy="743348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smile-black.png" descr="smile-black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78400" y="4978400"/>
            <a:ext cx="3048000" cy="1714500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4" name="aws.png" descr="aw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3387" y="8885421"/>
            <a:ext cx="1321413" cy="743296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Title Text</a:t>
            </a:r>
          </a:p>
        </p:txBody>
      </p:sp>
      <p:pic>
        <p:nvPicPr>
          <p:cNvPr id="93" name="aws.png" descr="aw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3387" y="8885421"/>
            <a:ext cx="1321413" cy="743296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 Orange">
    <p:bg>
      <p:bgPr>
        <a:solidFill>
          <a:srgbClr val="FFA9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Title Text</a:t>
            </a:r>
          </a:p>
        </p:txBody>
      </p:sp>
      <p:pic>
        <p:nvPicPr>
          <p:cNvPr id="102" name="aws.png" descr="aw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3387" y="8885421"/>
            <a:ext cx="1321413" cy="7432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aws-black.png" descr="aws-blac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83431" y="8885421"/>
            <a:ext cx="1321507" cy="743348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<Relationship Id="rId18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14.xml"/><Relationship Id="rId20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ws.png" descr="aw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3387" y="8885421"/>
            <a:ext cx="1321413" cy="743296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badge.png" descr="bad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2794" y="1339228"/>
            <a:ext cx="3584740" cy="707514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chnical Developer Evangelist"/>
          <p:cNvSpPr txBox="1"/>
          <p:nvPr/>
        </p:nvSpPr>
        <p:spPr>
          <a:xfrm>
            <a:off x="5092160" y="1579130"/>
            <a:ext cx="6706680" cy="63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Technical Developer Evangelist</a:t>
            </a:r>
          </a:p>
        </p:txBody>
      </p:sp>
      <p:sp>
        <p:nvSpPr>
          <p:cNvPr id="5" name="Linux Engineer…"/>
          <p:cNvSpPr txBox="1"/>
          <p:nvPr/>
        </p:nvSpPr>
        <p:spPr>
          <a:xfrm>
            <a:off x="5045339" y="2631204"/>
            <a:ext cx="4504869" cy="3407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Linux Engineer</a:t>
            </a:r>
          </a:p>
          <a:p>
            <a:pPr marL="333375" indent="-333375" algn="l">
              <a:buSzPct val="145000"/>
              <a:buChar char="•"/>
            </a:pPr>
            <a:r>
              <a:t>Containers</a:t>
            </a:r>
          </a:p>
          <a:p>
            <a:pPr lvl="1" marL="777875" indent="-333375" algn="l">
              <a:buSzPct val="145000"/>
              <a:buChar char="•"/>
            </a:pPr>
            <a:r>
              <a:t>ECS</a:t>
            </a:r>
          </a:p>
          <a:p>
            <a:pPr lvl="1" marL="777875" indent="-333375" algn="l">
              <a:buSzPct val="145000"/>
              <a:buChar char="•"/>
            </a:pPr>
            <a:r>
              <a:t>Kubernetes (via KOPS)</a:t>
            </a:r>
          </a:p>
          <a:p>
            <a:pPr marL="333375" indent="-333375" algn="l">
              <a:buSzPct val="145000"/>
              <a:buChar char="•"/>
            </a:pPr>
            <a:r>
              <a:t>Serverless</a:t>
            </a:r>
          </a:p>
          <a:p>
            <a:pPr marL="333375" indent="-333375" algn="l">
              <a:buSzPct val="145000"/>
              <a:buChar char="•"/>
            </a:pPr>
            <a:r>
              <a:t>CI/CD</a:t>
            </a:r>
          </a:p>
          <a:p>
            <a:pPr marL="333375" indent="-333375" algn="l">
              <a:buSzPct val="145000"/>
              <a:buChar char="•"/>
            </a:pPr>
            <a:r>
              <a:t>Cloudformation / Terraform</a:t>
            </a:r>
          </a:p>
          <a:p>
            <a:pPr marL="333375" indent="-333375" algn="l">
              <a:buSzPct val="145000"/>
              <a:buChar char="•"/>
            </a:pPr>
            <a:r>
              <a:t>Python scripter</a:t>
            </a:r>
          </a:p>
          <a:p>
            <a:pPr marL="333375" indent="-333375" algn="l">
              <a:buSzPct val="145000"/>
              <a:buChar char="•"/>
            </a:pPr>
            <a:r>
              <a:t>Vim user</a:t>
            </a:r>
          </a:p>
        </p:txBody>
      </p:sp>
      <p:pic>
        <p:nvPicPr>
          <p:cNvPr id="6" name="git-jedi.png" descr="git-jedi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45339" y="6755606"/>
            <a:ext cx="743348" cy="74334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https://github.com/richarvey"/>
          <p:cNvSpPr txBox="1"/>
          <p:nvPr/>
        </p:nvSpPr>
        <p:spPr>
          <a:xfrm>
            <a:off x="5914892" y="6896750"/>
            <a:ext cx="426354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https://github.com/richarvey</a:t>
            </a:r>
          </a:p>
        </p:txBody>
      </p:sp>
      <p:pic>
        <p:nvPicPr>
          <p:cNvPr id="8" name="twitter.png" descr="twitte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817202" y="7474777"/>
            <a:ext cx="1199622" cy="1199621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https://twitter.com/ric__harvey"/>
          <p:cNvSpPr txBox="1"/>
          <p:nvPr/>
        </p:nvSpPr>
        <p:spPr>
          <a:xfrm>
            <a:off x="5765388" y="7844057"/>
            <a:ext cx="456255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https://twitter.com/ric__harvey</a:t>
            </a:r>
          </a:p>
        </p:txBody>
      </p:sp>
      <p:sp>
        <p:nvSpPr>
          <p:cNvPr id="10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  <p:sldLayoutId id="2147483666" r:id="rId23"/>
  </p:sldLayoutIdLst>
  <p:transition xmlns:p14="http://schemas.microsoft.com/office/powerpoint/2010/main" spd="med" advClick="1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8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20" Type="http://schemas.openxmlformats.org/officeDocument/2006/relationships/image" Target="../media/image26.png"/><Relationship Id="rId21" Type="http://schemas.openxmlformats.org/officeDocument/2006/relationships/image" Target="../media/image27.png"/><Relationship Id="rId22" Type="http://schemas.openxmlformats.org/officeDocument/2006/relationships/image" Target="../media/image28.png"/><Relationship Id="rId23" Type="http://schemas.openxmlformats.org/officeDocument/2006/relationships/image" Target="../media/image29.png"/><Relationship Id="rId24" Type="http://schemas.openxmlformats.org/officeDocument/2006/relationships/image" Target="../media/image30.png"/><Relationship Id="rId25" Type="http://schemas.openxmlformats.org/officeDocument/2006/relationships/image" Target="../media/image31.png"/><Relationship Id="rId26" Type="http://schemas.openxmlformats.org/officeDocument/2006/relationships/image" Target="../media/image32.png"/><Relationship Id="rId27" Type="http://schemas.openxmlformats.org/officeDocument/2006/relationships/image" Target="../media/image33.png"/><Relationship Id="rId28" Type="http://schemas.openxmlformats.org/officeDocument/2006/relationships/image" Target="../media/image34.png"/><Relationship Id="rId29" Type="http://schemas.openxmlformats.org/officeDocument/2006/relationships/image" Target="../media/image35.png"/><Relationship Id="rId30" Type="http://schemas.openxmlformats.org/officeDocument/2006/relationships/image" Target="../media/image3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Hands on with Apache MXNe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Hands on with Apache MXNet</a:t>
            </a:r>
          </a:p>
        </p:txBody>
      </p:sp>
      <p:sp>
        <p:nvSpPr>
          <p:cNvPr id="202" name="On the Amazon Deep Learning AMI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 the Amazon Deep Learning AMI</a:t>
            </a:r>
          </a:p>
        </p:txBody>
      </p:sp>
      <p:sp>
        <p:nvSpPr>
          <p:cNvPr id="203" name="Andrew Kane - Senior Solutions Architect…"/>
          <p:cNvSpPr txBox="1"/>
          <p:nvPr/>
        </p:nvSpPr>
        <p:spPr>
          <a:xfrm>
            <a:off x="263296" y="8556397"/>
            <a:ext cx="4189477" cy="57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600"/>
            </a:pPr>
            <a:r>
              <a:t>Andrew Kane - Senior Solutions Architect</a:t>
            </a:r>
          </a:p>
          <a:p>
            <a:pPr algn="l">
              <a:defRPr sz="1600"/>
            </a:pPr>
            <a:r>
              <a:t>@drandrewkane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Models of Neural Netwo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Models of Neural Networks</a:t>
            </a:r>
          </a:p>
        </p:txBody>
      </p:sp>
      <p:sp>
        <p:nvSpPr>
          <p:cNvPr id="316" name="Lots of types, feed forward, recurrent neural network, radial based function, regulatory feedback and so on…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8000"/>
              </a:lnSpc>
              <a:spcBef>
                <a:spcPts val="0"/>
              </a:spcBef>
              <a:buSzTx/>
              <a:buNone/>
              <a:defRPr b="1"/>
            </a:pPr>
            <a:r>
              <a:t>Lots of types, feed forward, recurrent neural network, radial based function, regulatory feedback and so on….</a:t>
            </a:r>
          </a:p>
          <a:p>
            <a:pPr marL="0" indent="0" defTabSz="457200">
              <a:lnSpc>
                <a:spcPts val="8000"/>
              </a:lnSpc>
              <a:spcBef>
                <a:spcPts val="0"/>
              </a:spcBef>
              <a:buSzTx/>
              <a:buNone/>
              <a:defRPr b="1"/>
            </a:pPr>
          </a:p>
          <a:p>
            <a:pPr defTabSz="457200">
              <a:lnSpc>
                <a:spcPts val="8000"/>
              </a:lnSpc>
              <a:spcBef>
                <a:spcPts val="0"/>
              </a:spcBef>
              <a:defRPr b="1"/>
            </a:pPr>
            <a:r>
              <a:t>Convolution Neural Network (CNN)</a:t>
            </a:r>
          </a:p>
          <a:p>
            <a:pPr lvl="1" defTabSz="457200">
              <a:lnSpc>
                <a:spcPts val="6400"/>
              </a:lnSpc>
              <a:spcBef>
                <a:spcPts val="0"/>
              </a:spcBef>
              <a:defRPr b="1" sz="1900"/>
            </a:pPr>
            <a:r>
              <a:t>Feedforward network</a:t>
            </a:r>
          </a:p>
          <a:p>
            <a:pPr lvl="1" defTabSz="457200">
              <a:lnSpc>
                <a:spcPts val="6400"/>
              </a:lnSpc>
              <a:spcBef>
                <a:spcPts val="0"/>
              </a:spcBef>
              <a:defRPr b="1" sz="1900"/>
            </a:pPr>
            <a:r>
              <a:t>Inspired by the visual cortex and responds to stimuli in a restricted area</a:t>
            </a:r>
          </a:p>
          <a:p>
            <a:pPr lvl="1" defTabSz="457200">
              <a:lnSpc>
                <a:spcPts val="6400"/>
              </a:lnSpc>
              <a:spcBef>
                <a:spcPts val="0"/>
              </a:spcBef>
              <a:defRPr b="1" sz="1900"/>
            </a:pPr>
            <a:r>
              <a:t>Good for image processing</a:t>
            </a:r>
          </a:p>
          <a:p>
            <a:pPr defTabSz="457200">
              <a:lnSpc>
                <a:spcPts val="8000"/>
              </a:lnSpc>
              <a:spcBef>
                <a:spcPts val="0"/>
              </a:spcBef>
              <a:defRPr b="1"/>
            </a:pPr>
            <a:r>
              <a:t>Long Short Term Memory (LSTM)</a:t>
            </a:r>
          </a:p>
          <a:p>
            <a:pPr lvl="1" defTabSz="457200">
              <a:lnSpc>
                <a:spcPts val="6400"/>
              </a:lnSpc>
              <a:spcBef>
                <a:spcPts val="0"/>
              </a:spcBef>
              <a:defRPr b="1" sz="1900"/>
            </a:pPr>
            <a:r>
              <a:t>Propagates data forward and also backwards from later stages to earlier</a:t>
            </a:r>
          </a:p>
          <a:p>
            <a:pPr lvl="1" defTabSz="457200">
              <a:lnSpc>
                <a:spcPts val="6400"/>
              </a:lnSpc>
              <a:spcBef>
                <a:spcPts val="0"/>
              </a:spcBef>
              <a:defRPr b="1" sz="1900"/>
            </a:pPr>
            <a:r>
              <a:t>LSTM out performed every other RNN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Apache MXN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Apache MXNet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7722" y="3310095"/>
            <a:ext cx="9149356" cy="3133409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https://mxnet.apache.org/"/>
          <p:cNvSpPr txBox="1"/>
          <p:nvPr/>
        </p:nvSpPr>
        <p:spPr>
          <a:xfrm>
            <a:off x="4321251" y="6570320"/>
            <a:ext cx="390509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https://mxnet.apache.org/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Fea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Features</a:t>
            </a:r>
          </a:p>
        </p:txBody>
      </p:sp>
      <p:sp>
        <p:nvSpPr>
          <p:cNvPr id="324" name="Flexible: Supports both imperative and symbolic programm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ts val="6200"/>
              </a:lnSpc>
              <a:spcBef>
                <a:spcPts val="0"/>
              </a:spcBef>
            </a:pPr>
            <a:r>
              <a:rPr b="1">
                <a:solidFill>
                  <a:schemeClr val="accent4">
                    <a:hueOff val="-1109302"/>
                    <a:lumOff val="-6470"/>
                  </a:schemeClr>
                </a:solidFill>
              </a:rPr>
              <a:t>Flexible:</a:t>
            </a:r>
            <a:r>
              <a:t> Supports both imperative and symbolic programming</a:t>
            </a:r>
          </a:p>
          <a:p>
            <a:pPr defTabSz="457200">
              <a:lnSpc>
                <a:spcPts val="6200"/>
              </a:lnSpc>
              <a:spcBef>
                <a:spcPts val="0"/>
              </a:spcBef>
            </a:pPr>
            <a:r>
              <a:rPr b="1">
                <a:solidFill>
                  <a:schemeClr val="accent4">
                    <a:hueOff val="-1109302"/>
                    <a:lumOff val="-6470"/>
                  </a:schemeClr>
                </a:solidFill>
              </a:rPr>
              <a:t>Portable:</a:t>
            </a:r>
            <a:r>
              <a:t> Runs on CPUs or GPUs, on clusters, servers, desktops, or mobile phones</a:t>
            </a:r>
          </a:p>
          <a:p>
            <a:pPr defTabSz="457200">
              <a:lnSpc>
                <a:spcPts val="6200"/>
              </a:lnSpc>
              <a:spcBef>
                <a:spcPts val="0"/>
              </a:spcBef>
            </a:pPr>
            <a:r>
              <a:rPr b="1">
                <a:solidFill>
                  <a:schemeClr val="accent4">
                    <a:hueOff val="-1109302"/>
                    <a:lumOff val="-6470"/>
                  </a:schemeClr>
                </a:solidFill>
              </a:rPr>
              <a:t>Multiple Languages:</a:t>
            </a:r>
            <a:r>
              <a:t> C++, Python, R, Scala, Julia, Matlab, Javascript, and Perl</a:t>
            </a:r>
          </a:p>
          <a:p>
            <a:pPr defTabSz="457200">
              <a:lnSpc>
                <a:spcPts val="6200"/>
              </a:lnSpc>
              <a:spcBef>
                <a:spcPts val="0"/>
              </a:spcBef>
            </a:pPr>
            <a:r>
              <a:rPr b="1">
                <a:solidFill>
                  <a:schemeClr val="accent4">
                    <a:hueOff val="-1109302"/>
                    <a:lumOff val="-6470"/>
                  </a:schemeClr>
                </a:solidFill>
              </a:rPr>
              <a:t>Distributed on Cloud:</a:t>
            </a:r>
            <a:r>
              <a:t> Supports distributed training on multiple CPU/GPU machines</a:t>
            </a:r>
          </a:p>
          <a:p>
            <a:pPr defTabSz="457200">
              <a:lnSpc>
                <a:spcPts val="6200"/>
              </a:lnSpc>
              <a:spcBef>
                <a:spcPts val="0"/>
              </a:spcBef>
            </a:pPr>
            <a:r>
              <a:rPr b="1">
                <a:solidFill>
                  <a:schemeClr val="accent4">
                    <a:hueOff val="-1109302"/>
                    <a:lumOff val="-6470"/>
                  </a:schemeClr>
                </a:solidFill>
              </a:rPr>
              <a:t>Performance Optimized:</a:t>
            </a:r>
            <a:r>
              <a:t> Optimized C++ backend engine parallelizes both I/O and computation</a:t>
            </a:r>
          </a:p>
          <a:p>
            <a:pPr defTabSz="457200">
              <a:lnSpc>
                <a:spcPts val="6200"/>
              </a:lnSpc>
              <a:spcBef>
                <a:spcPts val="0"/>
              </a:spcBef>
              <a:defRPr b="1"/>
            </a:pPr>
            <a:r>
              <a:rPr>
                <a:solidFill>
                  <a:schemeClr val="accent4">
                    <a:hueOff val="-1109302"/>
                    <a:lumOff val="-6470"/>
                  </a:schemeClr>
                </a:solidFill>
              </a:rPr>
              <a:t>Broad Model Support:</a:t>
            </a:r>
            <a:r>
              <a:rPr b="0"/>
              <a:t> CNN, RNN/LSTM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MXNet 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MXNet architecture</a:t>
            </a:r>
          </a:p>
        </p:txBody>
      </p:sp>
      <p:pic>
        <p:nvPicPr>
          <p:cNvPr id="3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5848" y="2388989"/>
            <a:ext cx="10503456" cy="55853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MXNet API Compon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/>
            <a:r>
              <a:t>MXNet API Components</a:t>
            </a:r>
          </a:p>
        </p:txBody>
      </p:sp>
      <p:sp>
        <p:nvSpPr>
          <p:cNvPr id="330" name="NDArray: Provides imperative tensor oper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ts val="7500"/>
              </a:lnSpc>
              <a:spcBef>
                <a:spcPts val="0"/>
              </a:spcBef>
              <a:defRPr b="1"/>
            </a:pPr>
            <a:r>
              <a:rPr>
                <a:solidFill>
                  <a:schemeClr val="accent4">
                    <a:hueOff val="-1109302"/>
                    <a:lumOff val="-6470"/>
                  </a:schemeClr>
                </a:solidFill>
              </a:rPr>
              <a:t>NDArray:</a:t>
            </a:r>
            <a:r>
              <a:t> Provides imperative tensor operations</a:t>
            </a:r>
            <a:endParaRPr sz="1200"/>
          </a:p>
          <a:p>
            <a:pPr defTabSz="457200">
              <a:lnSpc>
                <a:spcPts val="7500"/>
              </a:lnSpc>
              <a:spcBef>
                <a:spcPts val="0"/>
              </a:spcBef>
              <a:defRPr b="1"/>
            </a:pPr>
            <a:r>
              <a:rPr>
                <a:solidFill>
                  <a:schemeClr val="accent4">
                    <a:hueOff val="-1109302"/>
                    <a:lumOff val="-6470"/>
                  </a:schemeClr>
                </a:solidFill>
              </a:rPr>
              <a:t>Symbol:</a:t>
            </a:r>
            <a:r>
              <a:t> Provides neural network graph and auto-differentiation</a:t>
            </a:r>
            <a:endParaRPr sz="1200"/>
          </a:p>
          <a:p>
            <a:pPr defTabSz="457200">
              <a:lnSpc>
                <a:spcPts val="7500"/>
              </a:lnSpc>
              <a:spcBef>
                <a:spcPts val="0"/>
              </a:spcBef>
              <a:defRPr b="1"/>
            </a:pPr>
            <a:r>
              <a:rPr>
                <a:solidFill>
                  <a:schemeClr val="accent4">
                    <a:hueOff val="-1109302"/>
                    <a:lumOff val="-6470"/>
                  </a:schemeClr>
                </a:solidFill>
              </a:rPr>
              <a:t>RNN Cell:</a:t>
            </a:r>
            <a:r>
              <a:t> Tools for building RNN symbolic graph</a:t>
            </a:r>
            <a:endParaRPr sz="1200"/>
          </a:p>
          <a:p>
            <a:pPr defTabSz="457200">
              <a:lnSpc>
                <a:spcPts val="7500"/>
              </a:lnSpc>
              <a:spcBef>
                <a:spcPts val="0"/>
              </a:spcBef>
              <a:defRPr b="1"/>
            </a:pPr>
            <a:r>
              <a:rPr>
                <a:solidFill>
                  <a:schemeClr val="accent4">
                    <a:hueOff val="-1109302"/>
                    <a:lumOff val="-6470"/>
                  </a:schemeClr>
                </a:solidFill>
              </a:rPr>
              <a:t>Module:</a:t>
            </a:r>
            <a:r>
              <a:t> Provides interface for performing computation with Symbol</a:t>
            </a:r>
            <a:endParaRPr sz="1200"/>
          </a:p>
          <a:p>
            <a:pPr defTabSz="457200">
              <a:lnSpc>
                <a:spcPts val="7500"/>
              </a:lnSpc>
              <a:spcBef>
                <a:spcPts val="0"/>
              </a:spcBef>
              <a:defRPr b="1"/>
            </a:pPr>
            <a:r>
              <a:rPr>
                <a:solidFill>
                  <a:schemeClr val="accent4">
                    <a:hueOff val="-1109302"/>
                    <a:lumOff val="-6470"/>
                  </a:schemeClr>
                </a:solidFill>
              </a:rPr>
              <a:t>Data Loading:</a:t>
            </a:r>
            <a:r>
              <a:t> Provides iterators for reading data</a:t>
            </a:r>
            <a:endParaRPr sz="1200"/>
          </a:p>
          <a:p>
            <a:pPr defTabSz="457200">
              <a:lnSpc>
                <a:spcPts val="7500"/>
              </a:lnSpc>
              <a:spcBef>
                <a:spcPts val="0"/>
              </a:spcBef>
              <a:defRPr b="1"/>
            </a:pPr>
            <a:r>
              <a:rPr>
                <a:solidFill>
                  <a:schemeClr val="accent4">
                    <a:hueOff val="-1109302"/>
                    <a:lumOff val="-6470"/>
                  </a:schemeClr>
                </a:solidFill>
              </a:rPr>
              <a:t>Metric:</a:t>
            </a:r>
            <a:r>
              <a:t> Evaluation metric to evaluate performance of trained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Model training flow in MXN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pPr/>
            <a:r>
              <a:t>Model training flow in MXNet</a:t>
            </a:r>
          </a:p>
        </p:txBody>
      </p:sp>
      <p:pic>
        <p:nvPicPr>
          <p:cNvPr id="3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884" y="3410116"/>
            <a:ext cx="11857032" cy="46605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Worksh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8000"/>
            </a:pPr>
            <a:r>
              <a:t>Workshop</a:t>
            </a:r>
          </a:p>
        </p:txBody>
      </p:sp>
      <p:sp>
        <p:nvSpPr>
          <p:cNvPr id="336" name="MXNet with a pre-trained model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MXNet with a pre-trained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image0.jpeg" descr="image0.jpe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0" t="259" r="0" b="259"/>
          <a:stretch>
            <a:fillRect/>
          </a:stretch>
        </p:blipFill>
        <p:spPr>
          <a:xfrm>
            <a:off x="6718300" y="638919"/>
            <a:ext cx="5334000" cy="3979763"/>
          </a:xfrm>
          <a:prstGeom prst="rect">
            <a:avLst/>
          </a:prstGeom>
        </p:spPr>
      </p:pic>
      <p:sp>
        <p:nvSpPr>
          <p:cNvPr id="339" name="Exercise"/>
          <p:cNvSpPr txBox="1"/>
          <p:nvPr>
            <p:ph type="title"/>
          </p:nvPr>
        </p:nvSpPr>
        <p:spPr>
          <a:xfrm>
            <a:off x="939800" y="2257177"/>
            <a:ext cx="5334000" cy="743348"/>
          </a:xfrm>
          <a:prstGeom prst="rect">
            <a:avLst/>
          </a:prstGeom>
        </p:spPr>
        <p:txBody>
          <a:bodyPr/>
          <a:lstStyle>
            <a:lvl1pPr defTabSz="420624">
              <a:defRPr sz="4320"/>
            </a:lvl1pPr>
          </a:lstStyle>
          <a:p>
            <a:pPr/>
            <a:r>
              <a:t>Exercise</a:t>
            </a:r>
          </a:p>
        </p:txBody>
      </p:sp>
      <p:sp>
        <p:nvSpPr>
          <p:cNvPr id="340" name="Use the Amazon Deep Learning AMI to identify whats in these pictures and compare pre-trained models.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the Amazon Deep Learning AMI to identify whats in these pictures and compare pre-trained models.</a:t>
            </a:r>
          </a:p>
        </p:txBody>
      </p:sp>
      <p:pic>
        <p:nvPicPr>
          <p:cNvPr id="341" name="image1.jpeg" descr="image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25598" y="5553575"/>
            <a:ext cx="5119404" cy="21501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AI and M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AI and ML</a:t>
            </a:r>
          </a:p>
        </p:txBody>
      </p:sp>
      <p:sp>
        <p:nvSpPr>
          <p:cNvPr id="206" name="Artificial Intelligence: design software applications which exhibit human-like behavior, e.g. speech, natural language processing, reasoning or intui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solidFill>
                  <a:schemeClr val="accent4">
                    <a:hueOff val="-1109302"/>
                    <a:lumOff val="-6470"/>
                  </a:schemeClr>
                </a:solidFill>
              </a:rPr>
              <a:t>Artificial Intelligence:</a:t>
            </a:r>
            <a:r>
              <a:t> design software applications which exhibit human-like behavior, e.g. speech, natural language processing, reasoning or intuition </a:t>
            </a:r>
          </a:p>
          <a:p>
            <a:pPr>
              <a:spcBef>
                <a:spcPts val="0"/>
              </a:spcBef>
              <a:defRPr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solidFill>
                  <a:schemeClr val="accent4">
                    <a:hueOff val="-1109302"/>
                    <a:lumOff val="-6470"/>
                  </a:schemeClr>
                </a:solidFill>
              </a:rPr>
              <a:t>Machine Learning:</a:t>
            </a:r>
            <a:r>
              <a:t> teach machines to learn without being explicitly programmed </a:t>
            </a:r>
          </a:p>
          <a:p>
            <a:pPr>
              <a:spcBef>
                <a:spcPts val="0"/>
              </a:spcBef>
              <a:defRPr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solidFill>
                  <a:schemeClr val="accent4">
                    <a:hueOff val="-1109302"/>
                    <a:lumOff val="-6470"/>
                  </a:schemeClr>
                </a:solidFill>
              </a:rPr>
              <a:t>Deep Learning:</a:t>
            </a:r>
            <a:r>
              <a:t> using neural networks, teach machines to learn from complex data where features cannot be explicitly expressed </a:t>
            </a:r>
            <a:endParaRPr sz="12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06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Model Comparis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 Comparison</a:t>
            </a:r>
          </a:p>
        </p:txBody>
      </p:sp>
      <p:sp>
        <p:nvSpPr>
          <p:cNvPr id="346" name="How much memory does it use?"/>
          <p:cNvSpPr txBox="1"/>
          <p:nvPr/>
        </p:nvSpPr>
        <p:spPr>
          <a:xfrm>
            <a:off x="852371" y="2361204"/>
            <a:ext cx="5565649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/>
            </a:lvl1pPr>
          </a:lstStyle>
          <a:p>
            <a:pPr/>
            <a:r>
              <a:t>How much memory does it use?</a:t>
            </a:r>
          </a:p>
        </p:txBody>
      </p:sp>
      <p:sp>
        <p:nvSpPr>
          <p:cNvPr id="347" name="How fast can it predict?"/>
          <p:cNvSpPr txBox="1"/>
          <p:nvPr/>
        </p:nvSpPr>
        <p:spPr>
          <a:xfrm>
            <a:off x="857472" y="5375330"/>
            <a:ext cx="4143960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/>
            </a:lvl1pPr>
          </a:lstStyle>
          <a:p>
            <a:pPr/>
            <a:r>
              <a:t>How fast can it predict?</a:t>
            </a:r>
          </a:p>
        </p:txBody>
      </p:sp>
      <p:sp>
        <p:nvSpPr>
          <p:cNvPr id="348" name="We can take an educated guess by looking at the size of the parameters file…"/>
          <p:cNvSpPr txBox="1"/>
          <p:nvPr/>
        </p:nvSpPr>
        <p:spPr>
          <a:xfrm>
            <a:off x="1290013" y="3026849"/>
            <a:ext cx="10254565" cy="1617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000"/>
              </a:lnSpc>
              <a:spcBef>
                <a:spcPts val="1200"/>
              </a:spcBef>
              <a:defRPr sz="2200"/>
            </a:pPr>
            <a:r>
              <a:t>We can take an educated guess by looking at the size of the parameters file</a:t>
            </a:r>
          </a:p>
          <a:p>
            <a:pPr marL="250031" indent="-250031" algn="l" defTabSz="457200">
              <a:lnSpc>
                <a:spcPts val="4000"/>
              </a:lnSpc>
              <a:buSzPct val="145000"/>
              <a:buChar char="•"/>
              <a:tabLst>
                <a:tab pos="139700" algn="l"/>
                <a:tab pos="457200" algn="l"/>
              </a:tabLst>
              <a:defRPr sz="2200"/>
            </a:pPr>
            <a:r>
              <a:t>VGG16: 528MB (about 140 million parameters)</a:t>
            </a:r>
          </a:p>
          <a:p>
            <a:pPr marL="250031" indent="-250031" algn="l" defTabSz="457200">
              <a:lnSpc>
                <a:spcPts val="4000"/>
              </a:lnSpc>
              <a:buSzPct val="145000"/>
              <a:buChar char="•"/>
              <a:tabLst>
                <a:tab pos="139700" algn="l"/>
                <a:tab pos="457200" algn="l"/>
              </a:tabLst>
              <a:defRPr sz="2200"/>
            </a:pPr>
            <a:r>
              <a:t>ResNet-152: 230MB (about 60 million parameters)</a:t>
            </a:r>
          </a:p>
          <a:p>
            <a:pPr marL="250031" indent="-250031" algn="l" defTabSz="457200">
              <a:lnSpc>
                <a:spcPts val="4000"/>
              </a:lnSpc>
              <a:buSzPct val="145000"/>
              <a:buChar char="•"/>
              <a:tabLst>
                <a:tab pos="139700" algn="l"/>
                <a:tab pos="457200" algn="l"/>
              </a:tabLst>
              <a:defRPr sz="2200"/>
            </a:pPr>
            <a:r>
              <a:t>Inception v3: 43MB (about 25 million parameters)</a:t>
            </a:r>
          </a:p>
        </p:txBody>
      </p:sp>
      <p:sp>
        <p:nvSpPr>
          <p:cNvPr id="349" name="This is more difficult and can depend on batch size but in our example, lets look at the average over a few calls…"/>
          <p:cNvSpPr txBox="1"/>
          <p:nvPr/>
        </p:nvSpPr>
        <p:spPr>
          <a:xfrm>
            <a:off x="1312525" y="6091775"/>
            <a:ext cx="10891267" cy="249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/>
            </a:pPr>
            <a:r>
              <a:t>This is more difficult and can depend on batch size but in our example, lets look at the average over a few calls</a:t>
            </a:r>
          </a:p>
          <a:p>
            <a:pPr>
              <a:defRPr sz="2200"/>
            </a:pPr>
          </a:p>
          <a:p>
            <a:pPr algn="l" defTabSz="457200">
              <a:lnSpc>
                <a:spcPts val="4000"/>
              </a:lnSpc>
              <a:defRPr sz="2200"/>
            </a:pPr>
            <a:r>
              <a:t>*** VGG16 - Predicted in 0.30 millisecond</a:t>
            </a:r>
          </a:p>
          <a:p>
            <a:pPr algn="l" defTabSz="457200">
              <a:lnSpc>
                <a:spcPts val="4000"/>
              </a:lnSpc>
              <a:defRPr sz="2200"/>
            </a:pPr>
            <a:r>
              <a:t>*** ResNet-152 - Predicted in 0.90 millisecond</a:t>
            </a:r>
          </a:p>
          <a:p>
            <a:pPr algn="l" defTabSz="457200">
              <a:lnSpc>
                <a:spcPts val="4000"/>
              </a:lnSpc>
              <a:defRPr sz="2200"/>
            </a:pPr>
            <a:r>
              <a:t>*** Inception v3 - Predicted in 0.40 millisecond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352" name="In these tests…"/>
          <p:cNvSpPr txBox="1"/>
          <p:nvPr/>
        </p:nvSpPr>
        <p:spPr>
          <a:xfrm>
            <a:off x="2234257" y="3216415"/>
            <a:ext cx="9305827" cy="3600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3500"/>
              </a:lnSpc>
              <a:defRPr sz="1800"/>
            </a:pPr>
            <a:r>
              <a:t>In these tests</a:t>
            </a:r>
          </a:p>
          <a:p>
            <a:pPr algn="l" defTabSz="457200">
              <a:lnSpc>
                <a:spcPts val="3500"/>
              </a:lnSpc>
              <a:defRPr sz="1800"/>
            </a:pPr>
          </a:p>
          <a:p>
            <a:pPr marL="250031" indent="-250031" algn="l" defTabSz="457200">
              <a:lnSpc>
                <a:spcPts val="3500"/>
              </a:lnSpc>
              <a:buSzPct val="145000"/>
              <a:buChar char="•"/>
              <a:defRPr sz="1800"/>
            </a:pPr>
            <a:r>
              <a:t>ResNet-152 has the best accuracy of all three networks (by far) but it’s also 2–3 times slower.</a:t>
            </a:r>
          </a:p>
          <a:p>
            <a:pPr marL="250031" indent="-250031" algn="l" defTabSz="457200">
              <a:lnSpc>
                <a:spcPts val="3500"/>
              </a:lnSpc>
              <a:buSzPct val="145000"/>
              <a:buChar char="•"/>
              <a:defRPr sz="1800"/>
            </a:pPr>
          </a:p>
          <a:p>
            <a:pPr marL="250031" indent="-250031" algn="l" defTabSz="457200">
              <a:lnSpc>
                <a:spcPts val="3500"/>
              </a:lnSpc>
              <a:buSzPct val="145000"/>
              <a:buChar char="•"/>
              <a:defRPr sz="1800"/>
            </a:pPr>
            <a:r>
              <a:t>VGG16 is the fastest — due its small number of layers? — but it has the highest memory usage and the worst accuracy.</a:t>
            </a:r>
          </a:p>
          <a:p>
            <a:pPr marL="250031" indent="-250031" algn="l" defTabSz="457200">
              <a:lnSpc>
                <a:spcPts val="3500"/>
              </a:lnSpc>
              <a:buSzPct val="145000"/>
              <a:buChar char="•"/>
              <a:defRPr sz="1800"/>
            </a:pPr>
          </a:p>
          <a:p>
            <a:pPr marL="250031" indent="-250031" algn="l" defTabSz="457200">
              <a:lnSpc>
                <a:spcPts val="3500"/>
              </a:lnSpc>
              <a:buSzPct val="145000"/>
              <a:buChar char="•"/>
              <a:defRPr sz="1800"/>
            </a:pPr>
            <a:r>
              <a:t>Inception v3 is almost as fast, while delivering better accuracy and the most conservative memory usage. This last point makes it a good candidate for constrained environments.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Deep lear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Deep learning</a:t>
            </a:r>
          </a:p>
        </p:txBody>
      </p:sp>
      <p:sp>
        <p:nvSpPr>
          <p:cNvPr id="209" name="Deep Learning is a subfield of machine learning concerned with algorithms inspired by the structure and function of the brain called artificial neural networks.…"/>
          <p:cNvSpPr txBox="1"/>
          <p:nvPr/>
        </p:nvSpPr>
        <p:spPr>
          <a:xfrm>
            <a:off x="1137379" y="2804770"/>
            <a:ext cx="10730042" cy="4144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Deep Learning is a subfield of machine learning concerned with algorithms inspired by the structure and function of the brain called artificial neural networks.</a:t>
            </a:r>
          </a:p>
          <a:p>
            <a:pPr algn="l"/>
          </a:p>
          <a:p>
            <a:pPr algn="l"/>
            <a:r>
              <a:t>Data is passed through multiple non-linear transformations to generate a prediction, models use a cascade of multiple layers of</a:t>
            </a:r>
            <a:r>
              <a:t> nonlinear processing</a:t>
            </a:r>
            <a:r>
              <a:t> units for </a:t>
            </a:r>
            <a:r>
              <a:t>feature extraction</a:t>
            </a:r>
            <a:r>
              <a:t> and transformation. Each successive layer uses the output from the previous layer as input.</a:t>
            </a:r>
          </a:p>
          <a:p>
            <a:pPr algn="l"/>
          </a:p>
          <a:p>
            <a:pPr algn="l"/>
            <a:r>
              <a:t>Objective: Learn the parameters of the transformations that minimize a cost function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he advent of Deep Lear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pPr/>
            <a:r>
              <a:t>The advent of Deep Learning</a:t>
            </a:r>
          </a:p>
        </p:txBody>
      </p:sp>
      <p:sp>
        <p:nvSpPr>
          <p:cNvPr id="212" name="Oval"/>
          <p:cNvSpPr/>
          <p:nvPr/>
        </p:nvSpPr>
        <p:spPr>
          <a:xfrm>
            <a:off x="5577890" y="3663950"/>
            <a:ext cx="2272657" cy="2159000"/>
          </a:xfrm>
          <a:prstGeom prst="ellipse">
            <a:avLst/>
          </a:prstGeom>
          <a:solidFill>
            <a:schemeClr val="accent1">
              <a:lumOff val="13529"/>
              <a:alpha val="6089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3" name="Oval"/>
          <p:cNvSpPr/>
          <p:nvPr/>
        </p:nvSpPr>
        <p:spPr>
          <a:xfrm>
            <a:off x="4739690" y="4260850"/>
            <a:ext cx="2272657" cy="2159000"/>
          </a:xfrm>
          <a:prstGeom prst="ellipse">
            <a:avLst/>
          </a:prstGeom>
          <a:solidFill>
            <a:schemeClr val="accent1">
              <a:lumOff val="13529"/>
              <a:alpha val="6089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4" name="Oval"/>
          <p:cNvSpPr/>
          <p:nvPr/>
        </p:nvSpPr>
        <p:spPr>
          <a:xfrm>
            <a:off x="6410063" y="4260850"/>
            <a:ext cx="2272656" cy="2159000"/>
          </a:xfrm>
          <a:prstGeom prst="ellipse">
            <a:avLst/>
          </a:prstGeom>
          <a:solidFill>
            <a:schemeClr val="accent1">
              <a:lumOff val="13529"/>
              <a:alpha val="6089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5" name="Oval"/>
          <p:cNvSpPr/>
          <p:nvPr/>
        </p:nvSpPr>
        <p:spPr>
          <a:xfrm>
            <a:off x="5577890" y="4921250"/>
            <a:ext cx="2272657" cy="2159000"/>
          </a:xfrm>
          <a:prstGeom prst="ellipse">
            <a:avLst/>
          </a:prstGeom>
          <a:solidFill>
            <a:schemeClr val="accent1">
              <a:lumOff val="13529"/>
              <a:alpha val="6089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6" name="Data"/>
          <p:cNvSpPr txBox="1"/>
          <p:nvPr/>
        </p:nvSpPr>
        <p:spPr>
          <a:xfrm>
            <a:off x="8938412" y="5109820"/>
            <a:ext cx="79735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Data</a:t>
            </a:r>
          </a:p>
        </p:txBody>
      </p:sp>
      <p:sp>
        <p:nvSpPr>
          <p:cNvPr id="217" name="Algorithms"/>
          <p:cNvSpPr txBox="1"/>
          <p:nvPr/>
        </p:nvSpPr>
        <p:spPr>
          <a:xfrm>
            <a:off x="5864588" y="3055595"/>
            <a:ext cx="169926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Algorithms</a:t>
            </a:r>
          </a:p>
        </p:txBody>
      </p:sp>
      <p:sp>
        <p:nvSpPr>
          <p:cNvPr id="218" name="Programming…"/>
          <p:cNvSpPr txBox="1"/>
          <p:nvPr/>
        </p:nvSpPr>
        <p:spPr>
          <a:xfrm>
            <a:off x="2405430" y="4925670"/>
            <a:ext cx="2179321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Programming</a:t>
            </a:r>
          </a:p>
          <a:p>
            <a:pPr/>
            <a:r>
              <a:t>Models</a:t>
            </a:r>
          </a:p>
        </p:txBody>
      </p:sp>
      <p:sp>
        <p:nvSpPr>
          <p:cNvPr id="219" name="Acceleration (GPU’s)"/>
          <p:cNvSpPr txBox="1"/>
          <p:nvPr/>
        </p:nvSpPr>
        <p:spPr>
          <a:xfrm>
            <a:off x="5164462" y="7240245"/>
            <a:ext cx="309951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Acceleration (GPU’s)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4" grpId="3"/>
      <p:bldP build="whole" bldLvl="1" animBg="1" rev="0" advAuto="0" spid="213" grpId="7"/>
      <p:bldP build="whole" bldLvl="1" animBg="1" rev="0" advAuto="0" spid="215" grpId="5"/>
      <p:bldP build="whole" bldLvl="1" animBg="1" rev="0" advAuto="0" spid="218" grpId="8"/>
      <p:bldP build="whole" bldLvl="1" animBg="1" rev="0" advAuto="0" spid="216" grpId="4"/>
      <p:bldP build="whole" bldLvl="1" animBg="1" rev="0" advAuto="0" spid="217" grpId="1"/>
      <p:bldP build="whole" bldLvl="1" animBg="1" rev="0" advAuto="0" spid="212" grpId="2"/>
      <p:bldP build="whole" bldLvl="1" animBg="1" rev="0" advAuto="0" spid="219" grpId="6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Uses of Deep Lear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pPr/>
            <a:r>
              <a:t>Uses of Deep Learning</a:t>
            </a:r>
          </a:p>
        </p:txBody>
      </p:sp>
      <p:sp>
        <p:nvSpPr>
          <p:cNvPr id="222" name="Image understanding"/>
          <p:cNvSpPr txBox="1"/>
          <p:nvPr/>
        </p:nvSpPr>
        <p:spPr>
          <a:xfrm>
            <a:off x="1122133" y="2702065"/>
            <a:ext cx="2429334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Image understanding</a:t>
            </a:r>
          </a:p>
        </p:txBody>
      </p:sp>
      <p:sp>
        <p:nvSpPr>
          <p:cNvPr id="223" name="Speech recognition"/>
          <p:cNvSpPr txBox="1"/>
          <p:nvPr/>
        </p:nvSpPr>
        <p:spPr>
          <a:xfrm>
            <a:off x="3989946" y="2702065"/>
            <a:ext cx="223090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Speech recognition</a:t>
            </a:r>
          </a:p>
        </p:txBody>
      </p:sp>
      <p:sp>
        <p:nvSpPr>
          <p:cNvPr id="224" name="Natural language processing"/>
          <p:cNvSpPr txBox="1"/>
          <p:nvPr/>
        </p:nvSpPr>
        <p:spPr>
          <a:xfrm>
            <a:off x="6659333" y="2702065"/>
            <a:ext cx="324657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Natural language processing</a:t>
            </a:r>
          </a:p>
        </p:txBody>
      </p:sp>
      <p:sp>
        <p:nvSpPr>
          <p:cNvPr id="225" name="Autonomy"/>
          <p:cNvSpPr txBox="1"/>
          <p:nvPr/>
        </p:nvSpPr>
        <p:spPr>
          <a:xfrm>
            <a:off x="10344391" y="2702065"/>
            <a:ext cx="122758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Autonomy</a:t>
            </a:r>
          </a:p>
        </p:txBody>
      </p:sp>
      <p:sp>
        <p:nvSpPr>
          <p:cNvPr id="226" name="Text"/>
          <p:cNvSpPr txBox="1"/>
          <p:nvPr/>
        </p:nvSpPr>
        <p:spPr>
          <a:xfrm>
            <a:off x="6502400" y="4631360"/>
            <a:ext cx="127000" cy="46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200"/>
              </a:spcBef>
              <a:defRPr b="0" sz="3200"/>
            </a:pPr>
            <a:endParaRPr sz="1200"/>
          </a:p>
        </p:txBody>
      </p:sp>
      <p:sp>
        <p:nvSpPr>
          <p:cNvPr id="227" name="Expedia have 10M+ images from 300K+ hotels…"/>
          <p:cNvSpPr txBox="1"/>
          <p:nvPr/>
        </p:nvSpPr>
        <p:spPr>
          <a:xfrm>
            <a:off x="879210" y="4257815"/>
            <a:ext cx="2915181" cy="3600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50031" indent="-250031" algn="l">
              <a:buSzPct val="145000"/>
              <a:buChar char="•"/>
              <a:defRPr sz="1800"/>
            </a:pPr>
            <a:r>
              <a:t>Expedia have 10M+ images from 300K+ hotels</a:t>
            </a:r>
          </a:p>
          <a:p>
            <a:pPr marL="250031" indent="-250031" algn="l">
              <a:buSzPct val="145000"/>
              <a:buChar char="•"/>
              <a:defRPr sz="1800"/>
            </a:pPr>
            <a:r>
              <a:t>Images boost the conversation around a hotel</a:t>
            </a:r>
          </a:p>
          <a:p>
            <a:pPr marL="250031" indent="-250031" algn="l">
              <a:buSzPct val="145000"/>
              <a:buChar char="•"/>
              <a:defRPr sz="1800"/>
            </a:pPr>
            <a:r>
              <a:t>So having the best images matter</a:t>
            </a:r>
          </a:p>
          <a:p>
            <a:pPr marL="250031" indent="-250031" algn="l">
              <a:buSzPct val="145000"/>
              <a:buChar char="•"/>
              <a:defRPr sz="1800"/>
            </a:pPr>
            <a:r>
              <a:t>They used Keras and EC2 GPU instances and fine tuned a retrained model</a:t>
            </a:r>
          </a:p>
        </p:txBody>
      </p:sp>
      <p:pic>
        <p:nvPicPr>
          <p:cNvPr id="22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7299" y="2993424"/>
            <a:ext cx="1685002" cy="12350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82329" y="3378200"/>
            <a:ext cx="1869971" cy="465480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Object Segmentation…"/>
          <p:cNvSpPr txBox="1"/>
          <p:nvPr/>
        </p:nvSpPr>
        <p:spPr>
          <a:xfrm>
            <a:off x="9948171" y="4331726"/>
            <a:ext cx="2338288" cy="2431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50031" indent="-250031" algn="l">
              <a:buSzPct val="145000"/>
              <a:buChar char="•"/>
              <a:defRPr sz="1800"/>
            </a:pPr>
            <a:r>
              <a:t>Object Segmentation</a:t>
            </a:r>
          </a:p>
          <a:p>
            <a:pPr marL="250031" indent="-250031" algn="l" defTabSz="457200">
              <a:spcBef>
                <a:spcPts val="1200"/>
              </a:spcBef>
              <a:buSzPct val="145000"/>
              <a:buChar char="•"/>
              <a:defRPr sz="1800"/>
            </a:pPr>
            <a:r>
              <a:t>Last June, tuSimple drove an autonomous truck for 200 miles from Yuma, AZ to San Diego </a:t>
            </a:r>
          </a:p>
        </p:txBody>
      </p:sp>
      <p:pic>
        <p:nvPicPr>
          <p:cNvPr id="23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00600" y="3549650"/>
            <a:ext cx="3835400" cy="3238500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Key word trigger"/>
          <p:cNvSpPr txBox="1"/>
          <p:nvPr/>
        </p:nvSpPr>
        <p:spPr>
          <a:xfrm>
            <a:off x="3971505" y="7001015"/>
            <a:ext cx="226779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>
              <a:buSzPct val="145000"/>
              <a:buChar char="•"/>
              <a:defRPr sz="1800"/>
            </a:lvl1pPr>
          </a:lstStyle>
          <a:p>
            <a:pPr/>
            <a:r>
              <a:t>Key word trigger</a:t>
            </a:r>
          </a:p>
        </p:txBody>
      </p:sp>
      <p:sp>
        <p:nvSpPr>
          <p:cNvPr id="233" name="Intents…."/>
          <p:cNvSpPr txBox="1"/>
          <p:nvPr/>
        </p:nvSpPr>
        <p:spPr>
          <a:xfrm>
            <a:off x="7577648" y="7001015"/>
            <a:ext cx="1409949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50031" indent="-250031">
              <a:buSzPct val="145000"/>
              <a:buChar char="•"/>
              <a:defRPr sz="1800"/>
            </a:lvl1pPr>
          </a:lstStyle>
          <a:p>
            <a:pPr/>
            <a:r>
              <a:t>Intents….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8" grpId="1"/>
      <p:bldP build="whole" bldLvl="1" animBg="1" rev="0" advAuto="0" spid="231" grpId="5"/>
      <p:bldP build="whole" bldLvl="1" animBg="1" rev="0" advAuto="0" spid="232" grpId="6"/>
      <p:bldP build="whole" bldLvl="1" animBg="1" rev="0" advAuto="0" spid="229" grpId="3"/>
      <p:bldP build="whole" bldLvl="1" animBg="1" rev="0" advAuto="0" spid="227" grpId="2"/>
      <p:bldP build="whole" bldLvl="1" animBg="1" rev="0" advAuto="0" spid="230" grpId="4"/>
      <p:bldP build="whole" bldLvl="1" animBg="1" rev="0" advAuto="0" spid="233" grpId="7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ers Running AI on A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Customers Running AI on AWS</a:t>
            </a:r>
          </a:p>
        </p:txBody>
      </p:sp>
      <p:pic>
        <p:nvPicPr>
          <p:cNvPr id="236" name="page8image6128.png" descr="page8image61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29225" y="4175125"/>
            <a:ext cx="787400" cy="2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page8image5960.png" descr="page8image596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38700" y="5032375"/>
            <a:ext cx="1841500" cy="38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page8image5792.png" descr="page8image579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98850" y="4057650"/>
            <a:ext cx="596900" cy="698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page8image5624.png" descr="page8image562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69100" y="4867275"/>
            <a:ext cx="1016000" cy="71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page8image5456.png" descr="page8image5456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610850" y="5661025"/>
            <a:ext cx="1181100" cy="1054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page8image5288.png" descr="page8image5288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81100" y="5086350"/>
            <a:ext cx="1333500" cy="35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page8image5120.png" descr="page8image5120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737100" y="6997700"/>
            <a:ext cx="1473200" cy="330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page8image4952.png" descr="page8image4952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680200" y="4117975"/>
            <a:ext cx="1219200" cy="368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page8image4784.png" descr="page8image4784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85850" y="4165600"/>
            <a:ext cx="1828800" cy="482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page8image4616.png" descr="page8image4616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8623300" y="6965950"/>
            <a:ext cx="1054100" cy="393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page8image4448.png" descr="page8image4448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0610850" y="3984625"/>
            <a:ext cx="1181100" cy="63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page8image4280.png" descr="page8image4280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8331200" y="4111625"/>
            <a:ext cx="1638300" cy="38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page8image4112.png" descr="page8image4112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6610350" y="3295650"/>
            <a:ext cx="1358900" cy="165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page8image3944.png" descr="page8image3944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0337800" y="6965950"/>
            <a:ext cx="1473200" cy="406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page8image3776.png" descr="page8image3776.png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8680450" y="3232150"/>
            <a:ext cx="939800" cy="29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page8image3608.png" descr="page8image3608.pn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066800" y="6965950"/>
            <a:ext cx="1866900" cy="393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page8image3440.png" descr="page8image3440.png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6591300" y="6648450"/>
            <a:ext cx="1371600" cy="71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page8image3272.png" descr="page8image3272.png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8534400" y="5080000"/>
            <a:ext cx="1231900" cy="368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page8image3104.png" descr="page8image3104.png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2933700" y="6216650"/>
            <a:ext cx="1727200" cy="317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page8image2936.png" descr="page8image2936.png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10248900" y="5080000"/>
            <a:ext cx="1651000" cy="330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page8image2768.png" descr="page8image2768.png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3498850" y="6972300"/>
            <a:ext cx="1041400" cy="38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page8image2600.png" descr="page8image2600.png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3079750" y="4933950"/>
            <a:ext cx="1435100" cy="66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page8image2432.png" descr="page8image2432.png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6870700" y="5762625"/>
            <a:ext cx="812800" cy="850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page8image2264.png" descr="page8image2264.png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10464800" y="3194050"/>
            <a:ext cx="1473200" cy="330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page8image2096.png" descr="page8image2096.png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8547100" y="6035675"/>
            <a:ext cx="1473200" cy="419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page8image1928.png" descr="page8image1928.png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1447800" y="3149600"/>
            <a:ext cx="800100" cy="419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page8image1760.png" descr="page8image1760.png"/>
          <p:cNvPicPr>
            <a:picLocks noChangeAspect="1"/>
          </p:cNvPicPr>
          <p:nvPr/>
        </p:nvPicPr>
        <p:blipFill>
          <a:blip r:embed="rId28">
            <a:extLst/>
          </a:blip>
          <a:stretch>
            <a:fillRect/>
          </a:stretch>
        </p:blipFill>
        <p:spPr>
          <a:xfrm>
            <a:off x="5111750" y="6070600"/>
            <a:ext cx="1092200" cy="457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page8image1592.png" descr="page8image1592.png"/>
          <p:cNvPicPr>
            <a:picLocks noChangeAspect="1"/>
          </p:cNvPicPr>
          <p:nvPr/>
        </p:nvPicPr>
        <p:blipFill>
          <a:blip r:embed="rId29">
            <a:extLst/>
          </a:blip>
          <a:stretch>
            <a:fillRect/>
          </a:stretch>
        </p:blipFill>
        <p:spPr>
          <a:xfrm>
            <a:off x="1346200" y="5775325"/>
            <a:ext cx="1003300" cy="825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page8image1424.png" descr="page8image1424.png"/>
          <p:cNvPicPr>
            <a:picLocks noChangeAspect="1"/>
          </p:cNvPicPr>
          <p:nvPr/>
        </p:nvPicPr>
        <p:blipFill>
          <a:blip r:embed="rId30">
            <a:extLst/>
          </a:blip>
          <a:stretch>
            <a:fillRect/>
          </a:stretch>
        </p:blipFill>
        <p:spPr>
          <a:xfrm>
            <a:off x="3241675" y="2998787"/>
            <a:ext cx="2374900" cy="673101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And many more…"/>
          <p:cNvSpPr txBox="1"/>
          <p:nvPr/>
        </p:nvSpPr>
        <p:spPr>
          <a:xfrm>
            <a:off x="9296399" y="7898356"/>
            <a:ext cx="270479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And many more…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How does Deep Learning work?"/>
          <p:cNvSpPr txBox="1"/>
          <p:nvPr>
            <p:ph type="title"/>
          </p:nvPr>
        </p:nvSpPr>
        <p:spPr>
          <a:xfrm>
            <a:off x="1270000" y="27051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pPr/>
            <a:r>
              <a:t>How does Deep Learning work?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Human Neur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Human Neuron</a:t>
            </a:r>
          </a:p>
        </p:txBody>
      </p:sp>
      <p:sp>
        <p:nvSpPr>
          <p:cNvPr id="271" name="Line"/>
          <p:cNvSpPr/>
          <p:nvPr/>
        </p:nvSpPr>
        <p:spPr>
          <a:xfrm flipV="1">
            <a:off x="1755229" y="2851022"/>
            <a:ext cx="1" cy="4051556"/>
          </a:xfrm>
          <a:prstGeom prst="line">
            <a:avLst/>
          </a:prstGeom>
          <a:ln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3" name="Line"/>
          <p:cNvSpPr/>
          <p:nvPr/>
        </p:nvSpPr>
        <p:spPr>
          <a:xfrm flipH="1">
            <a:off x="10215974" y="4731310"/>
            <a:ext cx="1162063" cy="1"/>
          </a:xfrm>
          <a:prstGeom prst="line">
            <a:avLst/>
          </a:prstGeom>
          <a:ln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4" name="Inputs"/>
          <p:cNvSpPr txBox="1"/>
          <p:nvPr/>
        </p:nvSpPr>
        <p:spPr>
          <a:xfrm>
            <a:off x="428345" y="4521199"/>
            <a:ext cx="102291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Inputs</a:t>
            </a:r>
          </a:p>
        </p:txBody>
      </p:sp>
      <p:sp>
        <p:nvSpPr>
          <p:cNvPr id="275" name="Output"/>
          <p:cNvSpPr txBox="1"/>
          <p:nvPr/>
        </p:nvSpPr>
        <p:spPr>
          <a:xfrm>
            <a:off x="11412080" y="4521199"/>
            <a:ext cx="111374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</a:t>
            </a:r>
          </a:p>
        </p:txBody>
      </p:sp>
      <p:pic>
        <p:nvPicPr>
          <p:cNvPr id="27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75112" y="2674530"/>
            <a:ext cx="7516620" cy="47633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Artificial Neuron and Percep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Artificial Neuron and Perception</a:t>
            </a:r>
          </a:p>
        </p:txBody>
      </p:sp>
      <p:sp>
        <p:nvSpPr>
          <p:cNvPr id="281" name="Input…"/>
          <p:cNvSpPr txBox="1"/>
          <p:nvPr/>
        </p:nvSpPr>
        <p:spPr>
          <a:xfrm>
            <a:off x="369129" y="2740583"/>
            <a:ext cx="4965957" cy="4272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  <a:defRPr sz="2100"/>
            </a:pPr>
            <a:r>
              <a:t>Input  </a:t>
            </a:r>
          </a:p>
          <a:p>
            <a:pPr lvl="1" marL="777875" indent="-333375" algn="l">
              <a:buSzPct val="145000"/>
              <a:buChar char="•"/>
              <a:defRPr b="0" sz="2100"/>
            </a:pPr>
            <a:r>
              <a:t>Vector training of data set (x)</a:t>
            </a:r>
          </a:p>
          <a:p>
            <a:pPr algn="l">
              <a:defRPr b="0" sz="2100"/>
            </a:pPr>
          </a:p>
          <a:p>
            <a:pPr marL="333375" indent="-333375" algn="l">
              <a:buSzPct val="145000"/>
              <a:buChar char="•"/>
              <a:defRPr sz="2100"/>
            </a:pPr>
            <a:r>
              <a:t>Output</a:t>
            </a:r>
          </a:p>
          <a:p>
            <a:pPr lvl="1" marL="777875" indent="-333375" algn="l">
              <a:buSzPct val="145000"/>
              <a:buChar char="•"/>
              <a:defRPr b="0" sz="2100"/>
            </a:pPr>
            <a:r>
              <a:t>Linear function of input</a:t>
            </a:r>
          </a:p>
          <a:p>
            <a:pPr algn="l">
              <a:defRPr b="0" sz="2100"/>
            </a:pPr>
          </a:p>
          <a:p>
            <a:pPr marL="333375" indent="-333375" algn="l">
              <a:buSzPct val="145000"/>
              <a:buChar char="•"/>
              <a:defRPr sz="2100"/>
            </a:pPr>
            <a:r>
              <a:t>Nonlinearity</a:t>
            </a:r>
          </a:p>
          <a:p>
            <a:pPr lvl="1" marL="777875" indent="-333375" algn="l">
              <a:buSzPct val="145000"/>
              <a:buChar char="•"/>
              <a:defRPr b="0" sz="2100"/>
            </a:pPr>
            <a:r>
              <a:t>Transformation of output into value range</a:t>
            </a:r>
          </a:p>
          <a:p>
            <a:pPr algn="l">
              <a:defRPr b="0" sz="2100"/>
            </a:pPr>
          </a:p>
          <a:p>
            <a:pPr marL="333375" indent="-333375" algn="l">
              <a:buSzPct val="145000"/>
              <a:buChar char="•"/>
              <a:defRPr sz="2100"/>
            </a:pPr>
            <a:r>
              <a:t>Training </a:t>
            </a:r>
          </a:p>
          <a:p>
            <a:pPr lvl="1" marL="777875" indent="-333375" algn="l">
              <a:buSzPct val="145000"/>
              <a:buChar char="•"/>
              <a:defRPr b="0" sz="2100"/>
            </a:pPr>
            <a:r>
              <a:t>Learn the weights (w) and bias (b) by minimising loss</a:t>
            </a:r>
          </a:p>
        </p:txBody>
      </p:sp>
      <p:sp>
        <p:nvSpPr>
          <p:cNvPr id="283" name="Line"/>
          <p:cNvSpPr/>
          <p:nvPr/>
        </p:nvSpPr>
        <p:spPr>
          <a:xfrm flipV="1">
            <a:off x="7029513" y="3435222"/>
            <a:ext cx="1" cy="4357447"/>
          </a:xfrm>
          <a:prstGeom prst="line">
            <a:avLst/>
          </a:prstGeom>
          <a:ln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4" name="Inputs (x)"/>
          <p:cNvSpPr txBox="1"/>
          <p:nvPr/>
        </p:nvSpPr>
        <p:spPr>
          <a:xfrm>
            <a:off x="5488203" y="5105399"/>
            <a:ext cx="145176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Inputs (x)</a:t>
            </a:r>
          </a:p>
        </p:txBody>
      </p:sp>
      <p:sp>
        <p:nvSpPr>
          <p:cNvPr id="286" name="Line"/>
          <p:cNvSpPr/>
          <p:nvPr/>
        </p:nvSpPr>
        <p:spPr>
          <a:xfrm flipH="1">
            <a:off x="10396046" y="5142130"/>
            <a:ext cx="1162064" cy="1"/>
          </a:xfrm>
          <a:prstGeom prst="line">
            <a:avLst/>
          </a:prstGeom>
          <a:ln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7" name="Output"/>
          <p:cNvSpPr txBox="1"/>
          <p:nvPr/>
        </p:nvSpPr>
        <p:spPr>
          <a:xfrm>
            <a:off x="11592153" y="4932020"/>
            <a:ext cx="111374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</a:t>
            </a:r>
          </a:p>
        </p:txBody>
      </p:sp>
      <p:sp>
        <p:nvSpPr>
          <p:cNvPr id="288" name="f(x) = 𝜎 (⟨w, x⟩ + b)"/>
          <p:cNvSpPr txBox="1"/>
          <p:nvPr/>
        </p:nvSpPr>
        <p:spPr>
          <a:xfrm>
            <a:off x="4861771" y="8054241"/>
            <a:ext cx="2704627" cy="770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5600"/>
              </a:lnSpc>
              <a:defRPr i="1"/>
            </a:lvl1pPr>
          </a:lstStyle>
          <a:p>
            <a:pPr/>
            <a:r>
              <a:t>f(x) = 𝜎 (⟨w, x⟩ + b)</a:t>
            </a:r>
            <a:endParaRPr i="0" sz="1200"/>
          </a:p>
        </p:txBody>
      </p:sp>
      <p:sp>
        <p:nvSpPr>
          <p:cNvPr id="289" name="Circle"/>
          <p:cNvSpPr/>
          <p:nvPr/>
        </p:nvSpPr>
        <p:spPr>
          <a:xfrm>
            <a:off x="7463085" y="3515072"/>
            <a:ext cx="754163" cy="743348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0" name="Circle"/>
          <p:cNvSpPr/>
          <p:nvPr/>
        </p:nvSpPr>
        <p:spPr>
          <a:xfrm>
            <a:off x="7463085" y="4378672"/>
            <a:ext cx="754163" cy="743348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1" name="Circle"/>
          <p:cNvSpPr/>
          <p:nvPr/>
        </p:nvSpPr>
        <p:spPr>
          <a:xfrm>
            <a:off x="7463085" y="5242272"/>
            <a:ext cx="754163" cy="743348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2" name="Circle"/>
          <p:cNvSpPr/>
          <p:nvPr/>
        </p:nvSpPr>
        <p:spPr>
          <a:xfrm>
            <a:off x="7463085" y="6788100"/>
            <a:ext cx="754163" cy="743348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3" name="Circle"/>
          <p:cNvSpPr/>
          <p:nvPr/>
        </p:nvSpPr>
        <p:spPr>
          <a:xfrm>
            <a:off x="8727107" y="2778472"/>
            <a:ext cx="754163" cy="743348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4" name="Circle"/>
          <p:cNvSpPr/>
          <p:nvPr/>
        </p:nvSpPr>
        <p:spPr>
          <a:xfrm>
            <a:off x="7763321" y="6105872"/>
            <a:ext cx="153691" cy="155576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5" name="Circle"/>
          <p:cNvSpPr/>
          <p:nvPr/>
        </p:nvSpPr>
        <p:spPr>
          <a:xfrm>
            <a:off x="7763321" y="6309072"/>
            <a:ext cx="153691" cy="155576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6" name="Circle"/>
          <p:cNvSpPr/>
          <p:nvPr/>
        </p:nvSpPr>
        <p:spPr>
          <a:xfrm>
            <a:off x="7763321" y="6512272"/>
            <a:ext cx="153691" cy="155576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7" name="X0"/>
          <p:cNvSpPr txBox="1"/>
          <p:nvPr/>
        </p:nvSpPr>
        <p:spPr>
          <a:xfrm>
            <a:off x="7596631" y="3656216"/>
            <a:ext cx="48707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X0</a:t>
            </a:r>
          </a:p>
        </p:txBody>
      </p:sp>
      <p:sp>
        <p:nvSpPr>
          <p:cNvPr id="298" name="X1"/>
          <p:cNvSpPr txBox="1"/>
          <p:nvPr/>
        </p:nvSpPr>
        <p:spPr>
          <a:xfrm>
            <a:off x="7596631" y="4519816"/>
            <a:ext cx="48707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X1</a:t>
            </a:r>
          </a:p>
        </p:txBody>
      </p:sp>
      <p:sp>
        <p:nvSpPr>
          <p:cNvPr id="299" name="X2"/>
          <p:cNvSpPr txBox="1"/>
          <p:nvPr/>
        </p:nvSpPr>
        <p:spPr>
          <a:xfrm>
            <a:off x="7596631" y="5385345"/>
            <a:ext cx="48707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X2</a:t>
            </a:r>
          </a:p>
        </p:txBody>
      </p:sp>
      <p:sp>
        <p:nvSpPr>
          <p:cNvPr id="300" name="Xn"/>
          <p:cNvSpPr txBox="1"/>
          <p:nvPr/>
        </p:nvSpPr>
        <p:spPr>
          <a:xfrm>
            <a:off x="7590992" y="6927315"/>
            <a:ext cx="49834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Xn</a:t>
            </a:r>
          </a:p>
        </p:txBody>
      </p:sp>
      <p:sp>
        <p:nvSpPr>
          <p:cNvPr id="301" name="b"/>
          <p:cNvSpPr txBox="1"/>
          <p:nvPr/>
        </p:nvSpPr>
        <p:spPr>
          <a:xfrm>
            <a:off x="8869187" y="2919616"/>
            <a:ext cx="47000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  </a:t>
            </a:r>
          </a:p>
        </p:txBody>
      </p:sp>
      <p:sp>
        <p:nvSpPr>
          <p:cNvPr id="302" name="Circle"/>
          <p:cNvSpPr/>
          <p:nvPr/>
        </p:nvSpPr>
        <p:spPr>
          <a:xfrm>
            <a:off x="8532761" y="4248986"/>
            <a:ext cx="1828801" cy="1827128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3" name="Line"/>
          <p:cNvSpPr/>
          <p:nvPr/>
        </p:nvSpPr>
        <p:spPr>
          <a:xfrm>
            <a:off x="8223819" y="4063971"/>
            <a:ext cx="452080" cy="45208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4" name="Line"/>
          <p:cNvSpPr/>
          <p:nvPr/>
        </p:nvSpPr>
        <p:spPr>
          <a:xfrm flipV="1">
            <a:off x="8306571" y="4786281"/>
            <a:ext cx="27759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5" name="Line"/>
          <p:cNvSpPr/>
          <p:nvPr/>
        </p:nvSpPr>
        <p:spPr>
          <a:xfrm flipV="1">
            <a:off x="8235204" y="5242272"/>
            <a:ext cx="288581" cy="28858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6" name="Line"/>
          <p:cNvSpPr/>
          <p:nvPr/>
        </p:nvSpPr>
        <p:spPr>
          <a:xfrm flipV="1">
            <a:off x="8169494" y="5827602"/>
            <a:ext cx="534340" cy="101003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7" name="Line"/>
          <p:cNvSpPr/>
          <p:nvPr/>
        </p:nvSpPr>
        <p:spPr>
          <a:xfrm>
            <a:off x="9189056" y="3595179"/>
            <a:ext cx="121022" cy="58703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8" name="Neuron"/>
          <p:cNvSpPr txBox="1"/>
          <p:nvPr/>
        </p:nvSpPr>
        <p:spPr>
          <a:xfrm>
            <a:off x="8859202" y="4932020"/>
            <a:ext cx="117591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Neuron</a:t>
            </a:r>
          </a:p>
        </p:txBody>
      </p:sp>
      <p:sp>
        <p:nvSpPr>
          <p:cNvPr id="310" name="Line"/>
          <p:cNvSpPr/>
          <p:nvPr/>
        </p:nvSpPr>
        <p:spPr>
          <a:xfrm flipV="1">
            <a:off x="8582798" y="6181558"/>
            <a:ext cx="459320" cy="824200"/>
          </a:xfrm>
          <a:prstGeom prst="line">
            <a:avLst/>
          </a:prstGeom>
          <a:ln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1" name="Weights (w)"/>
          <p:cNvSpPr txBox="1"/>
          <p:nvPr/>
        </p:nvSpPr>
        <p:spPr>
          <a:xfrm>
            <a:off x="8970490" y="6503482"/>
            <a:ext cx="178948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Weights (w)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