
<file path=[Content_Types].xml><?xml version="1.0" encoding="utf-8"?>
<Types xmlns="http://schemas.openxmlformats.org/package/2006/content-types">
  <Default Extension="png" ContentType="image/png"/>
  <Default Extension="svg" ContentType="image/svg+xml"/>
  <Default Extension="png&amp;ehk=31iBRJJGYnbg66K" ContentType="image/png"/>
  <Default Extension="png&amp;ehk=H0qy16EeLUo7yAUtv6Rb3A&amp;r=0&amp;pid=OfficeInsert" ContentType="image/png"/>
  <Default Extension="jpeg" ContentType="image/jpeg"/>
  <Default Extension="png&amp;ehk=vyqtoZwyjB"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7" r:id="rId5"/>
    <p:sldId id="275" r:id="rId6"/>
    <p:sldId id="260" r:id="rId7"/>
    <p:sldId id="266" r:id="rId8"/>
    <p:sldId id="261" r:id="rId9"/>
    <p:sldId id="268" r:id="rId10"/>
    <p:sldId id="276" r:id="rId11"/>
    <p:sldId id="262" r:id="rId12"/>
    <p:sldId id="270" r:id="rId13"/>
    <p:sldId id="263" r:id="rId14"/>
    <p:sldId id="273" r:id="rId15"/>
    <p:sldId id="274" r:id="rId16"/>
    <p:sldId id="277"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0A581858-8EA8-4922-8D9F-52F677923124}">
          <p14:sldIdLst>
            <p14:sldId id="256"/>
          </p14:sldIdLst>
        </p14:section>
        <p14:section name="Introduction" id="{072BAABD-747B-4378-9D50-1F9BB6D222E1}">
          <p14:sldIdLst>
            <p14:sldId id="257"/>
            <p14:sldId id="259"/>
            <p14:sldId id="267"/>
          </p14:sldIdLst>
        </p14:section>
        <p14:section name="Hoeffding Trees" id="{73E977DD-5684-43FA-B72F-5C2C81A44668}">
          <p14:sldIdLst>
            <p14:sldId id="275"/>
            <p14:sldId id="260"/>
            <p14:sldId id="266"/>
            <p14:sldId id="261"/>
            <p14:sldId id="268"/>
          </p14:sldIdLst>
        </p14:section>
        <p14:section name="VFDT System" id="{80FBCC7A-0D80-4722-AE95-5F4E2009590A}">
          <p14:sldIdLst>
            <p14:sldId id="276"/>
            <p14:sldId id="262"/>
            <p14:sldId id="270"/>
          </p14:sldIdLst>
        </p14:section>
        <p14:section name="Application" id="{DB87CE09-F0FC-4E09-A097-174E4B943A94}">
          <p14:sldIdLst>
            <p14:sldId id="263"/>
          </p14:sldIdLst>
        </p14:section>
        <p14:section name="Conclusion" id="{3A955846-E36D-4519-9461-18671EB4DCFB}">
          <p14:sldIdLst>
            <p14:sldId id="273"/>
            <p14:sldId id="27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15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D0C7F-D985-4B13-AC44-8A70F088D506}" type="datetimeFigureOut">
              <a:rPr lang="it-IT" smtClean="0"/>
              <a:t>30/11/2017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88063-7EDD-49EA-A0B3-605BFE4FF310}" type="slidenum">
              <a:rPr lang="it-IT" smtClean="0"/>
              <a:t>‹N›</a:t>
            </a:fld>
            <a:endParaRPr lang="it-IT"/>
          </a:p>
        </p:txBody>
      </p:sp>
    </p:spTree>
    <p:extLst>
      <p:ext uri="{BB962C8B-B14F-4D97-AF65-F5344CB8AC3E}">
        <p14:creationId xmlns:p14="http://schemas.microsoft.com/office/powerpoint/2010/main" val="215779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Let’s think about two situations. On the left, the smart city of the future, with thousands of sensors and control systems. On the right, present days banking systems, which generates millions of transactions per day, and are expected to grow even more as e-shopping continues to spread. Thinking about the data produced by those systems, what are its main characteristics?</a:t>
            </a:r>
          </a:p>
          <a:p>
            <a:r>
              <a:rPr lang="en-US" noProof="0" dirty="0"/>
              <a:t>&lt; change &gt;</a:t>
            </a:r>
          </a:p>
          <a:p>
            <a:r>
              <a:rPr lang="en-US" noProof="0" dirty="0"/>
              <a:t>Size and Quantity. No more standard big data analytics, but high-speed data stream mining.</a:t>
            </a:r>
          </a:p>
        </p:txBody>
      </p:sp>
      <p:sp>
        <p:nvSpPr>
          <p:cNvPr id="4" name="Segnaposto numero diapositiva 3"/>
          <p:cNvSpPr>
            <a:spLocks noGrp="1"/>
          </p:cNvSpPr>
          <p:nvPr>
            <p:ph type="sldNum" sz="quarter" idx="10"/>
          </p:nvPr>
        </p:nvSpPr>
        <p:spPr/>
        <p:txBody>
          <a:bodyPr/>
          <a:lstStyle/>
          <a:p>
            <a:fld id="{06A88063-7EDD-49EA-A0B3-605BFE4FF310}" type="slidenum">
              <a:rPr lang="it-IT" smtClean="0"/>
              <a:t>2</a:t>
            </a:fld>
            <a:endParaRPr lang="it-IT"/>
          </a:p>
        </p:txBody>
      </p:sp>
    </p:spTree>
    <p:extLst>
      <p:ext uri="{BB962C8B-B14F-4D97-AF65-F5344CB8AC3E}">
        <p14:creationId xmlns:p14="http://schemas.microsoft.com/office/powerpoint/2010/main" val="91363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13</a:t>
            </a:fld>
            <a:endParaRPr lang="it-IT"/>
          </a:p>
        </p:txBody>
      </p:sp>
    </p:spTree>
    <p:extLst>
      <p:ext uri="{BB962C8B-B14F-4D97-AF65-F5344CB8AC3E}">
        <p14:creationId xmlns:p14="http://schemas.microsoft.com/office/powerpoint/2010/main" val="3514110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14</a:t>
            </a:fld>
            <a:endParaRPr lang="it-IT"/>
          </a:p>
        </p:txBody>
      </p:sp>
    </p:spTree>
    <p:extLst>
      <p:ext uri="{BB962C8B-B14F-4D97-AF65-F5344CB8AC3E}">
        <p14:creationId xmlns:p14="http://schemas.microsoft.com/office/powerpoint/2010/main" val="313689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15</a:t>
            </a:fld>
            <a:endParaRPr lang="it-IT"/>
          </a:p>
        </p:txBody>
      </p:sp>
    </p:spTree>
    <p:extLst>
      <p:ext uri="{BB962C8B-B14F-4D97-AF65-F5344CB8AC3E}">
        <p14:creationId xmlns:p14="http://schemas.microsoft.com/office/powerpoint/2010/main" val="120098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16</a:t>
            </a:fld>
            <a:endParaRPr lang="it-IT"/>
          </a:p>
        </p:txBody>
      </p:sp>
    </p:spTree>
    <p:extLst>
      <p:ext uri="{BB962C8B-B14F-4D97-AF65-F5344CB8AC3E}">
        <p14:creationId xmlns:p14="http://schemas.microsoft.com/office/powerpoint/2010/main" val="356731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Knowledge discovery systems are constrained by three main limited resources: time, memory and sample size. In traditional applications of machine learning and statistics, sample size tends to be the dominant limitation. In contrast, in many (if not most) present-day data mining applications, the bottleneck is time and memory, not examples. The latter are typically in over-supply, in the sense that it is impossible with current KDD systems to make use of all of them within the available computational resources.</a:t>
            </a:r>
          </a:p>
          <a:p>
            <a:endParaRPr lang="en-US" noProof="0" dirty="0"/>
          </a:p>
          <a:p>
            <a:r>
              <a:rPr lang="en-US" dirty="0"/>
              <a:t>Currently, the most efficient algorithms available (e.g., SPRINT or BIRCH) concentrate on making it possible to mine databases that do not fit in main memory by only requiring sequential scans of the disk. But even these algorithms have only been tested on up to a few million examples.</a:t>
            </a:r>
          </a:p>
          <a:p>
            <a:endParaRPr lang="en-US" noProof="0" dirty="0"/>
          </a:p>
          <a:p>
            <a:r>
              <a:rPr lang="en-US" dirty="0"/>
              <a:t>Ideally, we would like to have KDD systems that operate continuously and indefinitely, incorporating examples as they arrive, and never losing potentially valuable information. Incremental algorithms are out there, but they are either highly sensitive to example ordering, potentially never recovering from an unfavorable set of early examples, or produce results similar to batch classification with undesired overhead in computation time.</a:t>
            </a:r>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3</a:t>
            </a:fld>
            <a:endParaRPr lang="it-IT"/>
          </a:p>
        </p:txBody>
      </p:sp>
    </p:spTree>
    <p:extLst>
      <p:ext uri="{BB962C8B-B14F-4D97-AF65-F5344CB8AC3E}">
        <p14:creationId xmlns:p14="http://schemas.microsoft.com/office/powerpoint/2010/main" val="416083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Introducing: VFD</a:t>
            </a:r>
            <a:r>
              <a:rPr lang="en-US" dirty="0"/>
              <a:t>T, a decision-tree learning system that overcomes the shortcomings of incremental algorithms. It is </a:t>
            </a:r>
            <a:r>
              <a:rPr lang="en-US" b="1" dirty="0"/>
              <a:t>I/O bound</a:t>
            </a:r>
            <a:r>
              <a:rPr lang="en-US" b="0" dirty="0"/>
              <a:t>, which means it mines examples in less time than it takes to input them from the disk, it’s an </a:t>
            </a:r>
            <a:r>
              <a:rPr lang="en-US" b="1" dirty="0"/>
              <a:t>anytime algorithm</a:t>
            </a:r>
            <a:r>
              <a:rPr lang="en-US" b="0" dirty="0"/>
              <a:t>, meaning that the model is ready-to-use at anytime, it </a:t>
            </a:r>
            <a:r>
              <a:rPr lang="en-US" b="1" dirty="0"/>
              <a:t>does not store any examples</a:t>
            </a:r>
            <a:r>
              <a:rPr lang="en-US" b="0" dirty="0"/>
              <a:t> and </a:t>
            </a:r>
            <a:r>
              <a:rPr lang="en-US" b="1" dirty="0"/>
              <a:t>learns by seeing them exactly once</a:t>
            </a:r>
            <a:r>
              <a:rPr lang="en-US" b="0" dirty="0"/>
              <a:t>.</a:t>
            </a:r>
            <a:endParaRPr lang="en-US" b="1"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4</a:t>
            </a:fld>
            <a:endParaRPr lang="it-IT"/>
          </a:p>
        </p:txBody>
      </p:sp>
    </p:spTree>
    <p:extLst>
      <p:ext uri="{BB962C8B-B14F-4D97-AF65-F5344CB8AC3E}">
        <p14:creationId xmlns:p14="http://schemas.microsoft.com/office/powerpoint/2010/main" val="30881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err="1"/>
              <a:t>Hoeffding</a:t>
            </a:r>
            <a:r>
              <a:rPr lang="en-US" noProof="0" dirty="0"/>
              <a:t> Trees are born from the limitations of classical decision tree learners, which assume all training data can be </a:t>
            </a:r>
            <a:r>
              <a:rPr lang="en-US" b="1" noProof="0" dirty="0"/>
              <a:t>simultaneously stored in main memory</a:t>
            </a:r>
            <a:r>
              <a:rPr lang="en-US" noProof="0" dirty="0"/>
              <a:t>. HT is based on the assumption that, in order to find the best attribute at a node, it may be sufficient to consider </a:t>
            </a:r>
            <a:r>
              <a:rPr lang="en-US" b="1" noProof="0" dirty="0"/>
              <a:t>only a small subset of the training examples </a:t>
            </a:r>
            <a:r>
              <a:rPr lang="en-US" noProof="0" dirty="0"/>
              <a:t>that pass through that node. </a:t>
            </a:r>
            <a:r>
              <a:rPr lang="en-US" dirty="0"/>
              <a:t>Given a stream of examples, the first ones will be used to choose the root test; once the root attribute is chosen, the succeeding examples will be passed down to the corresponding leaves and used to choose the appropriate attributes there, and so on recursively. We solve the difficult problem of deciding exactly how many examples are necessary at each node by using a statistical result known as the </a:t>
            </a:r>
            <a:r>
              <a:rPr lang="en-US" dirty="0" err="1"/>
              <a:t>Hoeffding</a:t>
            </a:r>
            <a:r>
              <a:rPr lang="en-US" dirty="0"/>
              <a:t> bound.</a:t>
            </a:r>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6</a:t>
            </a:fld>
            <a:endParaRPr lang="it-IT"/>
          </a:p>
        </p:txBody>
      </p:sp>
    </p:spTree>
    <p:extLst>
      <p:ext uri="{BB962C8B-B14F-4D97-AF65-F5344CB8AC3E}">
        <p14:creationId xmlns:p14="http://schemas.microsoft.com/office/powerpoint/2010/main" val="634422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So, how do we decide how many examples are enough?</a:t>
            </a:r>
          </a:p>
        </p:txBody>
      </p:sp>
      <p:sp>
        <p:nvSpPr>
          <p:cNvPr id="4" name="Segnaposto numero diapositiva 3"/>
          <p:cNvSpPr>
            <a:spLocks noGrp="1"/>
          </p:cNvSpPr>
          <p:nvPr>
            <p:ph type="sldNum" sz="quarter" idx="10"/>
          </p:nvPr>
        </p:nvSpPr>
        <p:spPr/>
        <p:txBody>
          <a:bodyPr/>
          <a:lstStyle/>
          <a:p>
            <a:fld id="{06A88063-7EDD-49EA-A0B3-605BFE4FF310}" type="slidenum">
              <a:rPr lang="it-IT" smtClean="0"/>
              <a:t>7</a:t>
            </a:fld>
            <a:endParaRPr lang="it-IT"/>
          </a:p>
        </p:txBody>
      </p:sp>
    </p:spTree>
    <p:extLst>
      <p:ext uri="{BB962C8B-B14F-4D97-AF65-F5344CB8AC3E}">
        <p14:creationId xmlns:p14="http://schemas.microsoft.com/office/powerpoint/2010/main" val="261427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8</a:t>
            </a:fld>
            <a:endParaRPr lang="it-IT"/>
          </a:p>
        </p:txBody>
      </p:sp>
    </p:spTree>
    <p:extLst>
      <p:ext uri="{BB962C8B-B14F-4D97-AF65-F5344CB8AC3E}">
        <p14:creationId xmlns:p14="http://schemas.microsoft.com/office/powerpoint/2010/main" val="407711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If </a:t>
            </a:r>
            <a:r>
              <a:rPr lang="en-US" dirty="0" err="1"/>
              <a:t>HTδ</a:t>
            </a:r>
            <a:r>
              <a:rPr lang="en-US" dirty="0"/>
              <a:t> is the tree produced by the </a:t>
            </a:r>
            <a:r>
              <a:rPr lang="en-US" dirty="0" err="1"/>
              <a:t>Hoeffding</a:t>
            </a:r>
            <a:r>
              <a:rPr lang="en-US" dirty="0"/>
              <a:t> tree algorithm with desired probability δ given infinite examples (Table 1), DT∗ is the asymptotic batch tree, and p is the leaf probability, then E[∆</a:t>
            </a:r>
            <a:r>
              <a:rPr lang="en-US" dirty="0" err="1"/>
              <a:t>i</a:t>
            </a:r>
            <a:r>
              <a:rPr lang="en-US" dirty="0"/>
              <a:t>(</a:t>
            </a:r>
            <a:r>
              <a:rPr lang="en-US" dirty="0" err="1"/>
              <a:t>HTδ</a:t>
            </a:r>
            <a:r>
              <a:rPr lang="en-US" dirty="0"/>
              <a:t>, DT∗)] ≤ δ/p. The smaller δ/p , the more similar the </a:t>
            </a:r>
            <a:r>
              <a:rPr lang="en-US" dirty="0" err="1"/>
              <a:t>Hoeffding</a:t>
            </a:r>
            <a:r>
              <a:rPr lang="en-US" dirty="0"/>
              <a:t> tree is to a subtree of the asymptotic batch tree.</a:t>
            </a:r>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9</a:t>
            </a:fld>
            <a:endParaRPr lang="it-IT"/>
          </a:p>
        </p:txBody>
      </p:sp>
    </p:spTree>
    <p:extLst>
      <p:ext uri="{BB962C8B-B14F-4D97-AF65-F5344CB8AC3E}">
        <p14:creationId xmlns:p14="http://schemas.microsoft.com/office/powerpoint/2010/main" val="1080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Hoeffding</a:t>
            </a:r>
            <a:r>
              <a:rPr lang="en-US" sz="1200" b="0" i="0" kern="1200" dirty="0">
                <a:solidFill>
                  <a:schemeClr val="tx1"/>
                </a:solidFill>
                <a:effectLst/>
                <a:latin typeface="+mn-lt"/>
                <a:ea typeface="+mn-ea"/>
                <a:cs typeface="+mn-cs"/>
              </a:rPr>
              <a:t> tree algorithm was implemented into Very Fast Decision Tree learner (VFDT), which includes some enhancements for practical use.</a:t>
            </a:r>
          </a:p>
          <a:p>
            <a:r>
              <a:rPr lang="en-US" sz="1200" b="0" i="0" kern="1200" noProof="0" dirty="0">
                <a:solidFill>
                  <a:schemeClr val="tx1"/>
                </a:solidFill>
                <a:effectLst/>
                <a:latin typeface="+mn-lt"/>
                <a:ea typeface="+mn-ea"/>
                <a:cs typeface="+mn-cs"/>
              </a:rPr>
              <a:t>In case of </a:t>
            </a:r>
            <a:r>
              <a:rPr lang="en-US" sz="1200" b="1" i="0" kern="1200" noProof="0" dirty="0">
                <a:solidFill>
                  <a:schemeClr val="tx1"/>
                </a:solidFill>
                <a:effectLst/>
                <a:latin typeface="+mn-lt"/>
                <a:ea typeface="+mn-ea"/>
                <a:cs typeface="+mn-cs"/>
              </a:rPr>
              <a:t>ties</a:t>
            </a:r>
            <a:r>
              <a:rPr lang="en-US" sz="1200" b="0" i="0" kern="1200" noProof="0" dirty="0">
                <a:solidFill>
                  <a:schemeClr val="tx1"/>
                </a:solidFill>
                <a:effectLst/>
                <a:latin typeface="+mn-lt"/>
                <a:ea typeface="+mn-ea"/>
                <a:cs typeface="+mn-cs"/>
              </a:rPr>
              <a:t>, potentially many examples will be required to decide between them with some confidence, which is wasteful since they’re basically equivalent. VFDT splits on the current best attribute.</a:t>
            </a:r>
          </a:p>
          <a:p>
            <a:r>
              <a:rPr lang="en-US" sz="1200" b="1" i="0" kern="1200" noProof="0" dirty="0" err="1">
                <a:solidFill>
                  <a:schemeClr val="tx1"/>
                </a:solidFill>
                <a:effectLst/>
                <a:latin typeface="+mn-lt"/>
                <a:ea typeface="+mn-ea"/>
                <a:cs typeface="+mn-cs"/>
              </a:rPr>
              <a:t>Recomputing</a:t>
            </a:r>
            <a:r>
              <a:rPr lang="en-US" sz="1200" b="1" i="0" kern="1200" noProof="0" dirty="0">
                <a:solidFill>
                  <a:schemeClr val="tx1"/>
                </a:solidFill>
                <a:effectLst/>
                <a:latin typeface="+mn-lt"/>
                <a:ea typeface="+mn-ea"/>
                <a:cs typeface="+mn-cs"/>
              </a:rPr>
              <a:t> G </a:t>
            </a:r>
            <a:r>
              <a:rPr lang="en-US" sz="1200" b="0" i="0" kern="1200" noProof="0" dirty="0">
                <a:solidFill>
                  <a:schemeClr val="tx1"/>
                </a:solidFill>
                <a:effectLst/>
                <a:latin typeface="+mn-lt"/>
                <a:ea typeface="+mn-ea"/>
                <a:cs typeface="+mn-cs"/>
              </a:rPr>
              <a:t>is actually pretty expensive. In VFDT it is possible to define a parameter for the minimum number of examples read before </a:t>
            </a:r>
            <a:r>
              <a:rPr lang="en-US" sz="1200" b="0" i="0" kern="1200" noProof="0" dirty="0" err="1">
                <a:solidFill>
                  <a:schemeClr val="tx1"/>
                </a:solidFill>
                <a:effectLst/>
                <a:latin typeface="+mn-lt"/>
                <a:ea typeface="+mn-ea"/>
                <a:cs typeface="+mn-cs"/>
              </a:rPr>
              <a:t>recomputing</a:t>
            </a:r>
            <a:r>
              <a:rPr lang="en-US" sz="1200" b="0" i="0" kern="1200" noProof="0" dirty="0">
                <a:solidFill>
                  <a:schemeClr val="tx1"/>
                </a:solidFill>
                <a:effectLst/>
                <a:latin typeface="+mn-lt"/>
                <a:ea typeface="+mn-ea"/>
                <a:cs typeface="+mn-cs"/>
              </a:rPr>
              <a:t> G.</a:t>
            </a:r>
          </a:p>
          <a:p>
            <a:r>
              <a:rPr lang="en-US" sz="1200" b="1" i="0" kern="1200" noProof="0" dirty="0">
                <a:solidFill>
                  <a:schemeClr val="tx1"/>
                </a:solidFill>
                <a:effectLst/>
                <a:latin typeface="+mn-lt"/>
                <a:ea typeface="+mn-ea"/>
                <a:cs typeface="+mn-cs"/>
              </a:rPr>
              <a:t>Memory</a:t>
            </a:r>
            <a:r>
              <a:rPr lang="en-US" sz="1200" b="0" i="0" kern="1200" noProof="0" dirty="0">
                <a:solidFill>
                  <a:schemeClr val="tx1"/>
                </a:solidFill>
                <a:effectLst/>
                <a:latin typeface="+mn-lt"/>
                <a:ea typeface="+mn-ea"/>
                <a:cs typeface="+mn-cs"/>
              </a:rPr>
              <a:t> was an issue for HT, meaning that the </a:t>
            </a:r>
            <a:r>
              <a:rPr lang="en-US" sz="1200" b="0" i="0" kern="1200" noProof="0" dirty="0" err="1">
                <a:solidFill>
                  <a:schemeClr val="tx1"/>
                </a:solidFill>
                <a:effectLst/>
                <a:latin typeface="+mn-lt"/>
                <a:ea typeface="+mn-ea"/>
                <a:cs typeface="+mn-cs"/>
              </a:rPr>
              <a:t>moew</a:t>
            </a:r>
            <a:r>
              <a:rPr lang="en-US" sz="1200" b="0" i="0" kern="1200" noProof="0" dirty="0">
                <a:solidFill>
                  <a:schemeClr val="tx1"/>
                </a:solidFill>
                <a:effectLst/>
                <a:latin typeface="+mn-lt"/>
                <a:ea typeface="+mn-ea"/>
                <a:cs typeface="+mn-cs"/>
              </a:rPr>
              <a:t> the tree grew, the more memory it needed. VFDT </a:t>
            </a:r>
            <a:r>
              <a:rPr lang="en-US" sz="1200" b="1" i="0" kern="1200" noProof="0" dirty="0">
                <a:solidFill>
                  <a:schemeClr val="tx1"/>
                </a:solidFill>
                <a:effectLst/>
                <a:latin typeface="+mn-lt"/>
                <a:ea typeface="+mn-ea"/>
                <a:cs typeface="+mn-cs"/>
              </a:rPr>
              <a:t>deactivates </a:t>
            </a:r>
            <a:r>
              <a:rPr lang="en-US" sz="1200" b="0" i="0" kern="1200" noProof="0" dirty="0">
                <a:solidFill>
                  <a:schemeClr val="tx1"/>
                </a:solidFill>
                <a:effectLst/>
                <a:latin typeface="+mn-lt"/>
                <a:ea typeface="+mn-ea"/>
                <a:cs typeface="+mn-cs"/>
              </a:rPr>
              <a:t>inactive leaves, only keeping track of the probability of x falling into leaf l, times the observed error rate.</a:t>
            </a:r>
          </a:p>
          <a:p>
            <a:endParaRPr lang="en-US" b="1"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11</a:t>
            </a:fld>
            <a:endParaRPr lang="it-IT"/>
          </a:p>
        </p:txBody>
      </p:sp>
    </p:spTree>
    <p:extLst>
      <p:ext uri="{BB962C8B-B14F-4D97-AF65-F5344CB8AC3E}">
        <p14:creationId xmlns:p14="http://schemas.microsoft.com/office/powerpoint/2010/main" val="2566845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noProof="0" dirty="0"/>
          </a:p>
        </p:txBody>
      </p:sp>
      <p:sp>
        <p:nvSpPr>
          <p:cNvPr id="4" name="Segnaposto numero diapositiva 3"/>
          <p:cNvSpPr>
            <a:spLocks noGrp="1"/>
          </p:cNvSpPr>
          <p:nvPr>
            <p:ph type="sldNum" sz="quarter" idx="10"/>
          </p:nvPr>
        </p:nvSpPr>
        <p:spPr/>
        <p:txBody>
          <a:bodyPr/>
          <a:lstStyle/>
          <a:p>
            <a:fld id="{06A88063-7EDD-49EA-A0B3-605BFE4FF310}" type="slidenum">
              <a:rPr lang="it-IT" smtClean="0"/>
              <a:t>12</a:t>
            </a:fld>
            <a:endParaRPr lang="it-IT"/>
          </a:p>
        </p:txBody>
      </p:sp>
    </p:spTree>
    <p:extLst>
      <p:ext uri="{BB962C8B-B14F-4D97-AF65-F5344CB8AC3E}">
        <p14:creationId xmlns:p14="http://schemas.microsoft.com/office/powerpoint/2010/main" val="86683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0A0442-A663-4543-AA01-67580D6A9B8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75A375C-5BBE-4A83-9B7E-89115E699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47E4F40-F607-457A-952E-BBF041E42B16}"/>
              </a:ext>
            </a:extLst>
          </p:cNvPr>
          <p:cNvSpPr>
            <a:spLocks noGrp="1"/>
          </p:cNvSpPr>
          <p:nvPr>
            <p:ph type="dt" sz="half" idx="10"/>
          </p:nvPr>
        </p:nvSpPr>
        <p:spPr/>
        <p:txBody>
          <a:bodyPr/>
          <a:lstStyle/>
          <a:p>
            <a:fld id="{D523E737-027E-4F68-81C6-E6C15410621B}" type="datetime1">
              <a:rPr lang="it-IT" smtClean="0"/>
              <a:t>30/11/2017</a:t>
            </a:fld>
            <a:endParaRPr lang="it-IT"/>
          </a:p>
        </p:txBody>
      </p:sp>
      <p:sp>
        <p:nvSpPr>
          <p:cNvPr id="5" name="Segnaposto piè di pagina 4">
            <a:extLst>
              <a:ext uri="{FF2B5EF4-FFF2-40B4-BE49-F238E27FC236}">
                <a16:creationId xmlns:a16="http://schemas.microsoft.com/office/drawing/2014/main" id="{418048CD-7F64-4BCA-A398-6FCA858C265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C6255FF-24D1-4FF6-B4C4-F6C941E96ECA}"/>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10231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963BEE-0751-479E-98C4-F3C72C9670A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970323A-7411-44F4-8DB6-977A8686F76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A30F40-8CE9-4F06-92CB-764C88CB7153}"/>
              </a:ext>
            </a:extLst>
          </p:cNvPr>
          <p:cNvSpPr>
            <a:spLocks noGrp="1"/>
          </p:cNvSpPr>
          <p:nvPr>
            <p:ph type="dt" sz="half" idx="10"/>
          </p:nvPr>
        </p:nvSpPr>
        <p:spPr/>
        <p:txBody>
          <a:bodyPr/>
          <a:lstStyle/>
          <a:p>
            <a:fld id="{EB9BA538-AD38-458B-812D-45CA0A20BBEC}" type="datetime1">
              <a:rPr lang="it-IT" smtClean="0"/>
              <a:t>30/11/2017</a:t>
            </a:fld>
            <a:endParaRPr lang="it-IT"/>
          </a:p>
        </p:txBody>
      </p:sp>
      <p:sp>
        <p:nvSpPr>
          <p:cNvPr id="5" name="Segnaposto piè di pagina 4">
            <a:extLst>
              <a:ext uri="{FF2B5EF4-FFF2-40B4-BE49-F238E27FC236}">
                <a16:creationId xmlns:a16="http://schemas.microsoft.com/office/drawing/2014/main" id="{9D5014B4-AB38-4F0C-A30F-1021921D91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B3E7F23-040C-4DC5-A37E-5FB083194D5B}"/>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12343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13143E4-A17C-43E5-8703-0B83AF17310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280AE04-2EAE-4E3B-AEC3-ED74545A1D06}"/>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392AA-A4AD-4E1D-8A12-318322FAEBF4}"/>
              </a:ext>
            </a:extLst>
          </p:cNvPr>
          <p:cNvSpPr>
            <a:spLocks noGrp="1"/>
          </p:cNvSpPr>
          <p:nvPr>
            <p:ph type="dt" sz="half" idx="10"/>
          </p:nvPr>
        </p:nvSpPr>
        <p:spPr/>
        <p:txBody>
          <a:bodyPr/>
          <a:lstStyle/>
          <a:p>
            <a:fld id="{3055C465-A84F-4F00-95A2-A9F473F16E56}" type="datetime1">
              <a:rPr lang="it-IT" smtClean="0"/>
              <a:t>30/11/2017</a:t>
            </a:fld>
            <a:endParaRPr lang="it-IT"/>
          </a:p>
        </p:txBody>
      </p:sp>
      <p:sp>
        <p:nvSpPr>
          <p:cNvPr id="5" name="Segnaposto piè di pagina 4">
            <a:extLst>
              <a:ext uri="{FF2B5EF4-FFF2-40B4-BE49-F238E27FC236}">
                <a16:creationId xmlns:a16="http://schemas.microsoft.com/office/drawing/2014/main" id="{61D1F464-58E1-4FA3-A22A-30A0ABB7AC0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780E79F-8D20-4713-819B-F3DC5E1D95D7}"/>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313464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CFE610-4A7C-49D1-A060-975334AC08F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713151D-72ED-4547-8895-903FBC86B1CA}"/>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4D2D383-7CA1-4F4F-B5B6-DD24BD45B0F1}"/>
              </a:ext>
            </a:extLst>
          </p:cNvPr>
          <p:cNvSpPr>
            <a:spLocks noGrp="1"/>
          </p:cNvSpPr>
          <p:nvPr>
            <p:ph type="dt" sz="half" idx="10"/>
          </p:nvPr>
        </p:nvSpPr>
        <p:spPr/>
        <p:txBody>
          <a:bodyPr/>
          <a:lstStyle/>
          <a:p>
            <a:fld id="{331038F3-6CE8-4FEF-9BA6-459DDDC8D08A}" type="datetime1">
              <a:rPr lang="it-IT" smtClean="0"/>
              <a:t>30/11/2017</a:t>
            </a:fld>
            <a:endParaRPr lang="it-IT"/>
          </a:p>
        </p:txBody>
      </p:sp>
      <p:sp>
        <p:nvSpPr>
          <p:cNvPr id="5" name="Segnaposto piè di pagina 4">
            <a:extLst>
              <a:ext uri="{FF2B5EF4-FFF2-40B4-BE49-F238E27FC236}">
                <a16:creationId xmlns:a16="http://schemas.microsoft.com/office/drawing/2014/main" id="{ACB20D29-7BD7-4A14-9FC6-10871545B1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4AD663-F598-4AF1-B8F2-EF44999D1E39}"/>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3752013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EE8543-FDC6-4C5A-A4AA-B367DA80ECB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6B07337-660E-4847-A9F2-B0D4F855B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DC79B8A4-C5F9-4339-8420-596159CA8D9A}"/>
              </a:ext>
            </a:extLst>
          </p:cNvPr>
          <p:cNvSpPr>
            <a:spLocks noGrp="1"/>
          </p:cNvSpPr>
          <p:nvPr>
            <p:ph type="dt" sz="half" idx="10"/>
          </p:nvPr>
        </p:nvSpPr>
        <p:spPr/>
        <p:txBody>
          <a:bodyPr/>
          <a:lstStyle/>
          <a:p>
            <a:fld id="{0BDEFF5F-CBF3-403E-8F83-30680B73C599}" type="datetime1">
              <a:rPr lang="it-IT" smtClean="0"/>
              <a:t>30/11/2017</a:t>
            </a:fld>
            <a:endParaRPr lang="it-IT"/>
          </a:p>
        </p:txBody>
      </p:sp>
      <p:sp>
        <p:nvSpPr>
          <p:cNvPr id="5" name="Segnaposto piè di pagina 4">
            <a:extLst>
              <a:ext uri="{FF2B5EF4-FFF2-40B4-BE49-F238E27FC236}">
                <a16:creationId xmlns:a16="http://schemas.microsoft.com/office/drawing/2014/main" id="{9A338712-451D-4DE4-A030-8EA214F056A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DF5734-B6F2-4A65-A551-C7719F5000B6}"/>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19027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8BA317-F2AF-4981-B4E7-B885A7EF3E6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6D21EAF-3013-4E00-B4AE-AEFD6AA959DE}"/>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1E3B7C0-0D36-4CE9-9E83-9A587002EF6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190C78D-4739-4348-A5BC-786EB40C1361}"/>
              </a:ext>
            </a:extLst>
          </p:cNvPr>
          <p:cNvSpPr>
            <a:spLocks noGrp="1"/>
          </p:cNvSpPr>
          <p:nvPr>
            <p:ph type="dt" sz="half" idx="10"/>
          </p:nvPr>
        </p:nvSpPr>
        <p:spPr/>
        <p:txBody>
          <a:bodyPr/>
          <a:lstStyle/>
          <a:p>
            <a:fld id="{02FD0D49-2C40-4547-9C74-8038D12D2A46}" type="datetime1">
              <a:rPr lang="it-IT" smtClean="0"/>
              <a:t>30/11/2017</a:t>
            </a:fld>
            <a:endParaRPr lang="it-IT"/>
          </a:p>
        </p:txBody>
      </p:sp>
      <p:sp>
        <p:nvSpPr>
          <p:cNvPr id="6" name="Segnaposto piè di pagina 5">
            <a:extLst>
              <a:ext uri="{FF2B5EF4-FFF2-40B4-BE49-F238E27FC236}">
                <a16:creationId xmlns:a16="http://schemas.microsoft.com/office/drawing/2014/main" id="{ABFC07A8-9CDA-4146-82D3-D99D673B9EB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FF8047A-3CBB-4F2F-B122-B925DC885FD0}"/>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284679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0311E-0EEA-4FF4-AD1A-61A102A7D8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4CC7E29-FC2A-4F92-9DBD-C91B9F75E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C7B64B05-9CF1-45D7-9080-3FA5B6560AEC}"/>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3465909-9E66-4987-86D9-76AD9C9A0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328B7B8B-88DC-4AE7-8431-04AEAC5157C5}"/>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4EA481B-82E4-4813-B3CD-371CEB5AC78F}"/>
              </a:ext>
            </a:extLst>
          </p:cNvPr>
          <p:cNvSpPr>
            <a:spLocks noGrp="1"/>
          </p:cNvSpPr>
          <p:nvPr>
            <p:ph type="dt" sz="half" idx="10"/>
          </p:nvPr>
        </p:nvSpPr>
        <p:spPr/>
        <p:txBody>
          <a:bodyPr/>
          <a:lstStyle/>
          <a:p>
            <a:fld id="{59715CB0-234E-4777-8504-E05E4A5ECA9F}" type="datetime1">
              <a:rPr lang="it-IT" smtClean="0"/>
              <a:t>30/11/2017</a:t>
            </a:fld>
            <a:endParaRPr lang="it-IT"/>
          </a:p>
        </p:txBody>
      </p:sp>
      <p:sp>
        <p:nvSpPr>
          <p:cNvPr id="8" name="Segnaposto piè di pagina 7">
            <a:extLst>
              <a:ext uri="{FF2B5EF4-FFF2-40B4-BE49-F238E27FC236}">
                <a16:creationId xmlns:a16="http://schemas.microsoft.com/office/drawing/2014/main" id="{C22A0D70-B63D-408A-B400-64B437820E4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7B0F979-D07F-4C82-8E51-6E83855A5490}"/>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411602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794A6-C27C-49EF-A4D9-B8B59F81E36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70C617D-96DC-44A6-9708-2D2700FA8AA5}"/>
              </a:ext>
            </a:extLst>
          </p:cNvPr>
          <p:cNvSpPr>
            <a:spLocks noGrp="1"/>
          </p:cNvSpPr>
          <p:nvPr>
            <p:ph type="dt" sz="half" idx="10"/>
          </p:nvPr>
        </p:nvSpPr>
        <p:spPr/>
        <p:txBody>
          <a:bodyPr/>
          <a:lstStyle/>
          <a:p>
            <a:fld id="{8D9302F0-B38A-428F-93AD-1054CCCEBE8F}" type="datetime1">
              <a:rPr lang="it-IT" smtClean="0"/>
              <a:t>30/11/2017</a:t>
            </a:fld>
            <a:endParaRPr lang="it-IT"/>
          </a:p>
        </p:txBody>
      </p:sp>
      <p:sp>
        <p:nvSpPr>
          <p:cNvPr id="4" name="Segnaposto piè di pagina 3">
            <a:extLst>
              <a:ext uri="{FF2B5EF4-FFF2-40B4-BE49-F238E27FC236}">
                <a16:creationId xmlns:a16="http://schemas.microsoft.com/office/drawing/2014/main" id="{64E9EE28-E7D5-4159-9F7A-0DBFCA1C5B0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6269DEE-FE1C-41BA-90D1-7014AC2424B1}"/>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724442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35C7CD0-9ED9-457D-9D1F-C5FA60304186}"/>
              </a:ext>
            </a:extLst>
          </p:cNvPr>
          <p:cNvSpPr>
            <a:spLocks noGrp="1"/>
          </p:cNvSpPr>
          <p:nvPr>
            <p:ph type="dt" sz="half" idx="10"/>
          </p:nvPr>
        </p:nvSpPr>
        <p:spPr/>
        <p:txBody>
          <a:bodyPr/>
          <a:lstStyle/>
          <a:p>
            <a:fld id="{DA75A721-09F5-4A44-BC47-0C94F7290A12}" type="datetime1">
              <a:rPr lang="it-IT" smtClean="0"/>
              <a:t>30/11/2017</a:t>
            </a:fld>
            <a:endParaRPr lang="it-IT"/>
          </a:p>
        </p:txBody>
      </p:sp>
      <p:sp>
        <p:nvSpPr>
          <p:cNvPr id="3" name="Segnaposto piè di pagina 2">
            <a:extLst>
              <a:ext uri="{FF2B5EF4-FFF2-40B4-BE49-F238E27FC236}">
                <a16:creationId xmlns:a16="http://schemas.microsoft.com/office/drawing/2014/main" id="{8AE63864-B66C-4740-95DA-7D83DC5A67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5906416-F9B4-48FA-902D-2E1120832360}"/>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9832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1F12CE-77EE-4CE5-B29B-459EE8CB99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66FACE-89A3-4E12-A9CB-FAA180E83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3009ED4-E5BC-43D8-8DD3-54811ACF1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4447245B-14C4-4BD4-B6D0-4774C641704B}"/>
              </a:ext>
            </a:extLst>
          </p:cNvPr>
          <p:cNvSpPr>
            <a:spLocks noGrp="1"/>
          </p:cNvSpPr>
          <p:nvPr>
            <p:ph type="dt" sz="half" idx="10"/>
          </p:nvPr>
        </p:nvSpPr>
        <p:spPr/>
        <p:txBody>
          <a:bodyPr/>
          <a:lstStyle/>
          <a:p>
            <a:fld id="{2EFE173F-E761-41BC-B9FB-14ED206F996E}" type="datetime1">
              <a:rPr lang="it-IT" smtClean="0"/>
              <a:t>30/11/2017</a:t>
            </a:fld>
            <a:endParaRPr lang="it-IT"/>
          </a:p>
        </p:txBody>
      </p:sp>
      <p:sp>
        <p:nvSpPr>
          <p:cNvPr id="6" name="Segnaposto piè di pagina 5">
            <a:extLst>
              <a:ext uri="{FF2B5EF4-FFF2-40B4-BE49-F238E27FC236}">
                <a16:creationId xmlns:a16="http://schemas.microsoft.com/office/drawing/2014/main" id="{99CBAC22-43C4-47EC-BC13-EEFC23E6CB5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9B3C56-49B6-4344-B894-12933B4A21F5}"/>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121228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06AB1E-61E8-4E20-AD7F-CCEB947FE1D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852E18-C1CC-4153-9C56-4DAE10DFA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7D7FC0D-8B22-40D8-83A4-DE9F08E0D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E20AEC9-D94F-42BA-A3E4-96A6B410AC85}"/>
              </a:ext>
            </a:extLst>
          </p:cNvPr>
          <p:cNvSpPr>
            <a:spLocks noGrp="1"/>
          </p:cNvSpPr>
          <p:nvPr>
            <p:ph type="dt" sz="half" idx="10"/>
          </p:nvPr>
        </p:nvSpPr>
        <p:spPr/>
        <p:txBody>
          <a:bodyPr/>
          <a:lstStyle/>
          <a:p>
            <a:fld id="{F2ADBDE7-0BC6-4618-ADD7-240ECC389516}" type="datetime1">
              <a:rPr lang="it-IT" smtClean="0"/>
              <a:t>30/11/2017</a:t>
            </a:fld>
            <a:endParaRPr lang="it-IT"/>
          </a:p>
        </p:txBody>
      </p:sp>
      <p:sp>
        <p:nvSpPr>
          <p:cNvPr id="6" name="Segnaposto piè di pagina 5">
            <a:extLst>
              <a:ext uri="{FF2B5EF4-FFF2-40B4-BE49-F238E27FC236}">
                <a16:creationId xmlns:a16="http://schemas.microsoft.com/office/drawing/2014/main" id="{D9B78C88-652E-4BFC-91CF-922B591FDC9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6ED4048-F56B-4A9B-96CA-56C676C75E7E}"/>
              </a:ext>
            </a:extLst>
          </p:cNvPr>
          <p:cNvSpPr>
            <a:spLocks noGrp="1"/>
          </p:cNvSpPr>
          <p:nvPr>
            <p:ph type="sldNum" sz="quarter" idx="12"/>
          </p:nvPr>
        </p:nvSpPr>
        <p:spPr/>
        <p:txBody>
          <a:bodyPr/>
          <a:lstStyle/>
          <a:p>
            <a:fld id="{D14C3E65-C04F-4CCC-BEE2-FB966B64B079}" type="slidenum">
              <a:rPr lang="it-IT" smtClean="0"/>
              <a:t>‹N›</a:t>
            </a:fld>
            <a:endParaRPr lang="it-IT"/>
          </a:p>
        </p:txBody>
      </p:sp>
    </p:spTree>
    <p:extLst>
      <p:ext uri="{BB962C8B-B14F-4D97-AF65-F5344CB8AC3E}">
        <p14:creationId xmlns:p14="http://schemas.microsoft.com/office/powerpoint/2010/main" val="280431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BE7E8A7-FC97-425B-9F5E-2D33767330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18B545-16FE-4F55-9220-677C79556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04E0FCD-3490-40E0-B0ED-4203AD51C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49E5-A9A7-4BBF-9351-1DE42833CE60}" type="datetime1">
              <a:rPr lang="it-IT" smtClean="0"/>
              <a:t>30/11/2017</a:t>
            </a:fld>
            <a:endParaRPr lang="it-IT"/>
          </a:p>
        </p:txBody>
      </p:sp>
      <p:sp>
        <p:nvSpPr>
          <p:cNvPr id="5" name="Segnaposto piè di pagina 4">
            <a:extLst>
              <a:ext uri="{FF2B5EF4-FFF2-40B4-BE49-F238E27FC236}">
                <a16:creationId xmlns:a16="http://schemas.microsoft.com/office/drawing/2014/main" id="{05C33629-1393-4C7C-9C07-789078D36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0BB678-E872-473A-B469-251C524CE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C3E65-C04F-4CCC-BEE2-FB966B64B079}" type="slidenum">
              <a:rPr lang="it-IT" smtClean="0"/>
              <a:t>‹N›</a:t>
            </a:fld>
            <a:endParaRPr lang="it-IT"/>
          </a:p>
        </p:txBody>
      </p:sp>
    </p:spTree>
    <p:extLst>
      <p:ext uri="{BB962C8B-B14F-4D97-AF65-F5344CB8AC3E}">
        <p14:creationId xmlns:p14="http://schemas.microsoft.com/office/powerpoint/2010/main" val="87159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amp;ehk=H0qy16EeLUo7yAUtv6Rb3A&amp;r=0&amp;pid=OfficeInsert"/><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9.gif"/><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3.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amp;ehk=31iBRJJGYnbg66K"/><Relationship Id="rId3" Type="http://schemas.openxmlformats.org/officeDocument/2006/relationships/image" Target="../media/image2.png"/><Relationship Id="rId7" Type="http://schemas.openxmlformats.org/officeDocument/2006/relationships/hyperlink" Target="http://commons.wikimedia.org/wiki/File:Green_tick_pointed.sv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amp;ehk=vyqtoZwyjB"/><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descr="Immagine che contiene stanza, grafica vettoriale&#10;&#10;Descrizione generata con affidabilità elevata">
            <a:extLst>
              <a:ext uri="{FF2B5EF4-FFF2-40B4-BE49-F238E27FC236}">
                <a16:creationId xmlns:a16="http://schemas.microsoft.com/office/drawing/2014/main" id="{E17B0DA4-36BD-404C-BB8F-55619C4A4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418" y="3377945"/>
            <a:ext cx="2718031" cy="2718031"/>
          </a:xfrm>
          <a:prstGeom prst="rect">
            <a:avLst/>
          </a:prstGeom>
        </p:spPr>
      </p:pic>
      <p:sp>
        <p:nvSpPr>
          <p:cNvPr id="2" name="Titolo 1">
            <a:extLst>
              <a:ext uri="{FF2B5EF4-FFF2-40B4-BE49-F238E27FC236}">
                <a16:creationId xmlns:a16="http://schemas.microsoft.com/office/drawing/2014/main" id="{2E0DDF09-95F9-46D2-8240-D379A5781911}"/>
              </a:ext>
            </a:extLst>
          </p:cNvPr>
          <p:cNvSpPr>
            <a:spLocks noGrp="1"/>
          </p:cNvSpPr>
          <p:nvPr>
            <p:ph type="ctrTitle"/>
          </p:nvPr>
        </p:nvSpPr>
        <p:spPr>
          <a:xfrm>
            <a:off x="901873" y="1208657"/>
            <a:ext cx="10296394" cy="1305494"/>
          </a:xfrm>
        </p:spPr>
        <p:txBody>
          <a:bodyPr/>
          <a:lstStyle/>
          <a:p>
            <a:r>
              <a:rPr lang="en-US" dirty="0"/>
              <a:t>Mining</a:t>
            </a:r>
            <a:r>
              <a:rPr lang="it-IT" dirty="0"/>
              <a:t> High-Speed Data Streams</a:t>
            </a:r>
          </a:p>
        </p:txBody>
      </p:sp>
      <p:sp>
        <p:nvSpPr>
          <p:cNvPr id="3" name="Sottotitolo 2">
            <a:extLst>
              <a:ext uri="{FF2B5EF4-FFF2-40B4-BE49-F238E27FC236}">
                <a16:creationId xmlns:a16="http://schemas.microsoft.com/office/drawing/2014/main" id="{E082F965-EBBE-49E6-802E-95A6E0A499E5}"/>
              </a:ext>
            </a:extLst>
          </p:cNvPr>
          <p:cNvSpPr>
            <a:spLocks noGrp="1"/>
          </p:cNvSpPr>
          <p:nvPr>
            <p:ph type="subTitle" idx="1"/>
          </p:nvPr>
        </p:nvSpPr>
        <p:spPr>
          <a:xfrm>
            <a:off x="6096000" y="3039694"/>
            <a:ext cx="5102267" cy="1655762"/>
          </a:xfrm>
        </p:spPr>
        <p:txBody>
          <a:bodyPr/>
          <a:lstStyle/>
          <a:p>
            <a:pPr algn="r"/>
            <a:r>
              <a:rPr lang="it-IT" dirty="0"/>
              <a:t>Davide Gallitelli</a:t>
            </a:r>
          </a:p>
          <a:p>
            <a:pPr algn="r"/>
            <a:r>
              <a:rPr lang="it-IT" sz="1800" dirty="0">
                <a:solidFill>
                  <a:schemeClr val="bg1">
                    <a:lumMod val="50000"/>
                  </a:schemeClr>
                </a:solidFill>
              </a:rPr>
              <a:t>Politecnico di Torino – TELECOM ParisTech</a:t>
            </a:r>
            <a:br>
              <a:rPr lang="it-IT" dirty="0"/>
            </a:br>
            <a:r>
              <a:rPr lang="it-IT" sz="1800" dirty="0">
                <a:solidFill>
                  <a:schemeClr val="bg1">
                    <a:lumMod val="50000"/>
                  </a:schemeClr>
                </a:solidFill>
              </a:rPr>
              <a:t>@DGallitelli95</a:t>
            </a:r>
            <a:endParaRPr lang="it-IT" dirty="0">
              <a:solidFill>
                <a:schemeClr val="bg1">
                  <a:lumMod val="50000"/>
                </a:schemeClr>
              </a:solidFill>
            </a:endParaRPr>
          </a:p>
        </p:txBody>
      </p:sp>
      <p:cxnSp>
        <p:nvCxnSpPr>
          <p:cNvPr id="5" name="Connettore diritto 4">
            <a:extLst>
              <a:ext uri="{FF2B5EF4-FFF2-40B4-BE49-F238E27FC236}">
                <a16:creationId xmlns:a16="http://schemas.microsoft.com/office/drawing/2014/main" id="{E7A7A53F-BA26-4D9E-B140-890855994F7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descr="Risultati immagini per polito">
            <a:extLst>
              <a:ext uri="{FF2B5EF4-FFF2-40B4-BE49-F238E27FC236}">
                <a16:creationId xmlns:a16="http://schemas.microsoft.com/office/drawing/2014/main" id="{0F71E282-4643-4467-B6C2-281527746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i immagini per paristech">
            <a:extLst>
              <a:ext uri="{FF2B5EF4-FFF2-40B4-BE49-F238E27FC236}">
                <a16:creationId xmlns:a16="http://schemas.microsoft.com/office/drawing/2014/main" id="{410E04EB-9747-4E6C-A15E-DC0355728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A203A35-A1AB-466A-B118-42185A13B270}"/>
              </a:ext>
            </a:extLst>
          </p:cNvPr>
          <p:cNvSpPr>
            <a:spLocks noGrp="1"/>
          </p:cNvSpPr>
          <p:nvPr>
            <p:ph type="ftr" sz="quarter" idx="11"/>
          </p:nvPr>
        </p:nvSpPr>
        <p:spPr/>
        <p:txBody>
          <a:bodyPr/>
          <a:lstStyle/>
          <a:p>
            <a:r>
              <a:rPr lang="it-IT" sz="1600" dirty="0" err="1"/>
              <a:t>Mining</a:t>
            </a:r>
            <a:r>
              <a:rPr lang="it-IT" sz="1600" dirty="0"/>
              <a:t> High-Speed Data Streams</a:t>
            </a:r>
          </a:p>
        </p:txBody>
      </p:sp>
      <p:sp>
        <p:nvSpPr>
          <p:cNvPr id="7" name="Segnaposto numero diapositiva 6">
            <a:extLst>
              <a:ext uri="{FF2B5EF4-FFF2-40B4-BE49-F238E27FC236}">
                <a16:creationId xmlns:a16="http://schemas.microsoft.com/office/drawing/2014/main" id="{205CFEA6-5971-4B1F-96A3-E920AAA2FA89}"/>
              </a:ext>
            </a:extLst>
          </p:cNvPr>
          <p:cNvSpPr>
            <a:spLocks noGrp="1"/>
          </p:cNvSpPr>
          <p:nvPr>
            <p:ph type="sldNum" sz="quarter" idx="12"/>
          </p:nvPr>
        </p:nvSpPr>
        <p:spPr/>
        <p:txBody>
          <a:bodyPr/>
          <a:lstStyle/>
          <a:p>
            <a:fld id="{D14C3E65-C04F-4CCC-BEE2-FB966B64B079}" type="slidenum">
              <a:rPr lang="it-IT" sz="1600" smtClean="0"/>
              <a:t>1</a:t>
            </a:fld>
            <a:endParaRPr lang="it-IT" sz="1600"/>
          </a:p>
        </p:txBody>
      </p:sp>
      <p:sp>
        <p:nvSpPr>
          <p:cNvPr id="13" name="Sottotitolo 2">
            <a:extLst>
              <a:ext uri="{FF2B5EF4-FFF2-40B4-BE49-F238E27FC236}">
                <a16:creationId xmlns:a16="http://schemas.microsoft.com/office/drawing/2014/main" id="{2DE19FDB-5DBF-4A59-A2E0-3EEB4B50EDB4}"/>
              </a:ext>
            </a:extLst>
          </p:cNvPr>
          <p:cNvSpPr txBox="1">
            <a:spLocks/>
          </p:cNvSpPr>
          <p:nvPr/>
        </p:nvSpPr>
        <p:spPr>
          <a:xfrm>
            <a:off x="990600" y="3039694"/>
            <a:ext cx="5102267"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Pedro </a:t>
            </a:r>
            <a:r>
              <a:rPr lang="it-IT" dirty="0" err="1"/>
              <a:t>Domingos</a:t>
            </a:r>
            <a:r>
              <a:rPr lang="it-IT" dirty="0"/>
              <a:t> </a:t>
            </a:r>
          </a:p>
          <a:p>
            <a:pPr algn="l"/>
            <a:r>
              <a:rPr lang="it-IT" sz="1800" dirty="0" err="1">
                <a:solidFill>
                  <a:schemeClr val="bg1">
                    <a:lumMod val="50000"/>
                  </a:schemeClr>
                </a:solidFill>
              </a:rPr>
              <a:t>University</a:t>
            </a:r>
            <a:r>
              <a:rPr lang="it-IT" sz="1800" dirty="0">
                <a:solidFill>
                  <a:schemeClr val="bg1">
                    <a:lumMod val="50000"/>
                  </a:schemeClr>
                </a:solidFill>
              </a:rPr>
              <a:t> of Washington</a:t>
            </a:r>
          </a:p>
          <a:p>
            <a:pPr algn="l"/>
            <a:r>
              <a:rPr lang="it-IT" dirty="0" err="1"/>
              <a:t>Geoff</a:t>
            </a:r>
            <a:r>
              <a:rPr lang="it-IT" dirty="0"/>
              <a:t> </a:t>
            </a:r>
            <a:r>
              <a:rPr lang="it-IT" dirty="0" err="1"/>
              <a:t>Hulten</a:t>
            </a:r>
            <a:endParaRPr lang="it-IT" dirty="0"/>
          </a:p>
          <a:p>
            <a:pPr algn="l"/>
            <a:r>
              <a:rPr lang="it-IT" sz="1800" dirty="0" err="1">
                <a:solidFill>
                  <a:schemeClr val="bg1">
                    <a:lumMod val="50000"/>
                  </a:schemeClr>
                </a:solidFill>
              </a:rPr>
              <a:t>University</a:t>
            </a:r>
            <a:r>
              <a:rPr lang="it-IT" sz="1800" dirty="0">
                <a:solidFill>
                  <a:schemeClr val="bg1">
                    <a:lumMod val="50000"/>
                  </a:schemeClr>
                </a:solidFill>
              </a:rPr>
              <a:t> of Washington</a:t>
            </a:r>
          </a:p>
        </p:txBody>
      </p:sp>
      <p:pic>
        <p:nvPicPr>
          <p:cNvPr id="8" name="Immagine 7" descr="Immagine che contiene persona, tuta, cravatta, uomo&#10;&#10;Descrizione generata con affidabilità molto elevata">
            <a:extLst>
              <a:ext uri="{FF2B5EF4-FFF2-40B4-BE49-F238E27FC236}">
                <a16:creationId xmlns:a16="http://schemas.microsoft.com/office/drawing/2014/main" id="{37A777A2-BED1-490B-B94E-F019D14DAB6C}"/>
              </a:ext>
            </a:extLst>
          </p:cNvPr>
          <p:cNvPicPr>
            <a:picLocks noChangeAspect="1"/>
          </p:cNvPicPr>
          <p:nvPr/>
        </p:nvPicPr>
        <p:blipFill rotWithShape="1">
          <a:blip r:embed="rId5">
            <a:extLst>
              <a:ext uri="{28A0092B-C50C-407E-A947-70E740481C1C}">
                <a14:useLocalDpi xmlns:a14="http://schemas.microsoft.com/office/drawing/2010/main" val="0"/>
              </a:ext>
            </a:extLst>
          </a:blip>
          <a:srcRect l="28671" t="5664" r="3644" b="27904"/>
          <a:stretch/>
        </p:blipFill>
        <p:spPr>
          <a:xfrm>
            <a:off x="9511284" y="4258515"/>
            <a:ext cx="1686983" cy="1655762"/>
          </a:xfrm>
          <a:prstGeom prst="flowChartConnector">
            <a:avLst/>
          </a:prstGeom>
        </p:spPr>
      </p:pic>
      <p:pic>
        <p:nvPicPr>
          <p:cNvPr id="9" name="Picture 2" descr="http://www.kdd.org/images/kdd.png">
            <a:extLst>
              <a:ext uri="{FF2B5EF4-FFF2-40B4-BE49-F238E27FC236}">
                <a16:creationId xmlns:a16="http://schemas.microsoft.com/office/drawing/2014/main" id="{CDFE467B-EC8F-4CE8-900B-5B06C5563BB1}"/>
              </a:ext>
            </a:extLst>
          </p:cNvPr>
          <p:cNvPicPr>
            <a:picLocks noChangeAspect="1" noChangeArrowheads="1"/>
          </p:cNvPicPr>
          <p:nvPr/>
        </p:nvPicPr>
        <p:blipFill>
          <a:blip r:embed="rId6">
            <a:duotone>
              <a:prstClr val="black"/>
              <a:schemeClr val="tx1">
                <a:tint val="45000"/>
                <a:satMod val="400000"/>
              </a:schemeClr>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053700" y="4128291"/>
            <a:ext cx="1992740" cy="11343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chart.apis.google.com/chart?cht=qr&amp;chs=120x120&amp;choe=UTF-8&amp;chld=H|0&amp;chl=https://goo.gl/ABeA2R">
            <a:extLst>
              <a:ext uri="{FF2B5EF4-FFF2-40B4-BE49-F238E27FC236}">
                <a16:creationId xmlns:a16="http://schemas.microsoft.com/office/drawing/2014/main" id="{F7F926D7-5C97-4EC2-8CDB-E20DA9399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41714" cy="174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8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5998FBF3-BC67-4FB6-9321-072B30C94033}"/>
              </a:ext>
            </a:extLst>
          </p:cNvPr>
          <p:cNvSpPr>
            <a:spLocks noGrp="1"/>
          </p:cNvSpPr>
          <p:nvPr>
            <p:ph type="ctrTitle"/>
          </p:nvPr>
        </p:nvSpPr>
        <p:spPr/>
        <p:txBody>
          <a:bodyPr/>
          <a:lstStyle/>
          <a:p>
            <a:pPr algn="l"/>
            <a:r>
              <a:rPr lang="it-IT" dirty="0"/>
              <a:t>VFDT</a:t>
            </a:r>
          </a:p>
        </p:txBody>
      </p:sp>
      <p:sp>
        <p:nvSpPr>
          <p:cNvPr id="20" name="Sottotitolo 19">
            <a:extLst>
              <a:ext uri="{FF2B5EF4-FFF2-40B4-BE49-F238E27FC236}">
                <a16:creationId xmlns:a16="http://schemas.microsoft.com/office/drawing/2014/main" id="{B8156368-6F43-4909-9DCB-4293AC113572}"/>
              </a:ext>
            </a:extLst>
          </p:cNvPr>
          <p:cNvSpPr>
            <a:spLocks noGrp="1"/>
          </p:cNvSpPr>
          <p:nvPr>
            <p:ph type="subTitle" idx="1"/>
          </p:nvPr>
        </p:nvSpPr>
        <p:spPr/>
        <p:txBody>
          <a:bodyPr/>
          <a:lstStyle/>
          <a:p>
            <a:endParaRPr lang="it-IT" dirty="0"/>
          </a:p>
        </p:txBody>
      </p:sp>
      <p:sp>
        <p:nvSpPr>
          <p:cNvPr id="7" name="Segnaposto piè di pagina 6">
            <a:extLst>
              <a:ext uri="{FF2B5EF4-FFF2-40B4-BE49-F238E27FC236}">
                <a16:creationId xmlns:a16="http://schemas.microsoft.com/office/drawing/2014/main" id="{1ED73D71-A6D3-4C1E-B16E-1D42A03320E9}"/>
              </a:ext>
            </a:extLst>
          </p:cNvPr>
          <p:cNvSpPr>
            <a:spLocks noGrp="1"/>
          </p:cNvSpPr>
          <p:nvPr>
            <p:ph type="ftr" sz="quarter" idx="11"/>
          </p:nvPr>
        </p:nvSpPr>
        <p:spPr/>
        <p:txBody>
          <a:bodyPr/>
          <a:lstStyle/>
          <a:p>
            <a:pPr lvl="0"/>
            <a:r>
              <a:rPr lang="it-IT" sz="1600" dirty="0">
                <a:solidFill>
                  <a:prstClr val="black">
                    <a:tint val="75000"/>
                  </a:prstClr>
                </a:solidFill>
              </a:rPr>
              <a:t>3. VFDT System</a:t>
            </a:r>
          </a:p>
        </p:txBody>
      </p:sp>
      <p:sp>
        <p:nvSpPr>
          <p:cNvPr id="8" name="Segnaposto numero diapositiva 7">
            <a:extLst>
              <a:ext uri="{FF2B5EF4-FFF2-40B4-BE49-F238E27FC236}">
                <a16:creationId xmlns:a16="http://schemas.microsoft.com/office/drawing/2014/main" id="{046BA54C-593A-40EE-85FA-C2BEA90E5D61}"/>
              </a:ext>
            </a:extLst>
          </p:cNvPr>
          <p:cNvSpPr>
            <a:spLocks noGrp="1"/>
          </p:cNvSpPr>
          <p:nvPr>
            <p:ph type="sldNum" sz="quarter" idx="12"/>
          </p:nvPr>
        </p:nvSpPr>
        <p:spPr/>
        <p:txBody>
          <a:bodyPr/>
          <a:lstStyle/>
          <a:p>
            <a:fld id="{D14C3E65-C04F-4CCC-BEE2-FB966B64B079}" type="slidenum">
              <a:rPr lang="it-IT" sz="1600" smtClean="0"/>
              <a:t>10</a:t>
            </a:fld>
            <a:endParaRPr lang="it-IT" sz="1600" dirty="0"/>
          </a:p>
        </p:txBody>
      </p:sp>
      <p:cxnSp>
        <p:nvCxnSpPr>
          <p:cNvPr id="14" name="Connettore diritto 13">
            <a:extLst>
              <a:ext uri="{FF2B5EF4-FFF2-40B4-BE49-F238E27FC236}">
                <a16:creationId xmlns:a16="http://schemas.microsoft.com/office/drawing/2014/main" id="{5D70FEB7-BD8F-4E2B-8A45-3FB6C468E2DD}"/>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5" name="Picture 2" descr="Risultati immagini per polito">
            <a:extLst>
              <a:ext uri="{FF2B5EF4-FFF2-40B4-BE49-F238E27FC236}">
                <a16:creationId xmlns:a16="http://schemas.microsoft.com/office/drawing/2014/main" id="{416C87D3-2B58-4A00-933E-4E557CC9C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isultati immagini per paristech">
            <a:extLst>
              <a:ext uri="{FF2B5EF4-FFF2-40B4-BE49-F238E27FC236}">
                <a16:creationId xmlns:a16="http://schemas.microsoft.com/office/drawing/2014/main" id="{C139657F-581C-434F-A9E2-30B23D33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45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11</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a:xfrm>
            <a:off x="4038600" y="6356350"/>
            <a:ext cx="4114800" cy="365125"/>
          </a:xfrm>
        </p:spPr>
        <p:txBody>
          <a:bodyPr/>
          <a:lstStyle/>
          <a:p>
            <a:r>
              <a:rPr lang="it-IT" sz="1600" dirty="0"/>
              <a:t>3. VFDT System</a:t>
            </a:r>
          </a:p>
        </p:txBody>
      </p:sp>
      <p:sp>
        <p:nvSpPr>
          <p:cNvPr id="9" name="CasellaDiTesto 8">
            <a:extLst>
              <a:ext uri="{FF2B5EF4-FFF2-40B4-BE49-F238E27FC236}">
                <a16:creationId xmlns:a16="http://schemas.microsoft.com/office/drawing/2014/main" id="{B293B6A8-3D6B-4341-85E8-5F1740D389F6}"/>
              </a:ext>
            </a:extLst>
          </p:cNvPr>
          <p:cNvSpPr txBox="1"/>
          <p:nvPr/>
        </p:nvSpPr>
        <p:spPr>
          <a:xfrm>
            <a:off x="636270" y="659972"/>
            <a:ext cx="8553450" cy="646331"/>
          </a:xfrm>
          <a:prstGeom prst="rect">
            <a:avLst/>
          </a:prstGeom>
          <a:noFill/>
        </p:spPr>
        <p:txBody>
          <a:bodyPr wrap="square" rtlCol="0">
            <a:spAutoFit/>
          </a:bodyPr>
          <a:lstStyle/>
          <a:p>
            <a:r>
              <a:rPr lang="it-IT" sz="3600" dirty="0"/>
              <a:t>VFDT (</a:t>
            </a:r>
            <a:r>
              <a:rPr lang="it-IT" sz="3600" dirty="0" err="1"/>
              <a:t>Very</a:t>
            </a:r>
            <a:r>
              <a:rPr lang="it-IT" sz="3600" dirty="0"/>
              <a:t> Fast </a:t>
            </a:r>
            <a:r>
              <a:rPr lang="it-IT" sz="3600" dirty="0" err="1"/>
              <a:t>Decision</a:t>
            </a:r>
            <a:r>
              <a:rPr lang="it-IT" sz="3600" dirty="0"/>
              <a:t> </a:t>
            </a:r>
            <a:r>
              <a:rPr lang="it-IT" sz="3600" dirty="0" err="1"/>
              <a:t>Tree</a:t>
            </a:r>
            <a:r>
              <a:rPr lang="it-IT" sz="3600" dirty="0"/>
              <a:t>)</a:t>
            </a:r>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8413516-37F1-4B07-A006-33BCC2A6CC61}"/>
                  </a:ext>
                </a:extLst>
              </p:cNvPr>
              <p:cNvSpPr txBox="1"/>
              <p:nvPr/>
            </p:nvSpPr>
            <p:spPr>
              <a:xfrm>
                <a:off x="636270" y="1730031"/>
                <a:ext cx="692567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Hoeffding tree algorithm implementation is VFDT</a:t>
                </a:r>
              </a:p>
              <a:p>
                <a:pPr marL="285750" indent="-285750">
                  <a:buFont typeface="Arial" panose="020B0604020202020204" pitchFamily="34" charset="0"/>
                  <a:buChar char="•"/>
                </a:pPr>
                <a:r>
                  <a:rPr lang="it-IT" sz="2400" dirty="0"/>
                  <a:t>VFDT </a:t>
                </a:r>
                <a:r>
                  <a:rPr lang="it-IT" sz="2400" dirty="0" err="1"/>
                  <a:t>includes</a:t>
                </a:r>
                <a:r>
                  <a:rPr lang="it-IT" sz="2400" dirty="0"/>
                  <a:t> </a:t>
                </a:r>
                <a:r>
                  <a:rPr lang="it-IT" sz="2400" dirty="0" err="1"/>
                  <a:t>refinements</a:t>
                </a:r>
                <a:r>
                  <a:rPr lang="it-IT" sz="2400" dirty="0"/>
                  <a:t> to the HT </a:t>
                </a:r>
                <a:r>
                  <a:rPr lang="it-IT" sz="2400" dirty="0" err="1"/>
                  <a:t>algorithm</a:t>
                </a:r>
                <a:r>
                  <a:rPr lang="it-IT" sz="2400" dirty="0"/>
                  <a:t>:</a:t>
                </a:r>
              </a:p>
              <a:p>
                <a:pPr marL="742950" lvl="1" indent="-285750">
                  <a:buFont typeface="Arial" panose="020B0604020202020204" pitchFamily="34" charset="0"/>
                  <a:buChar char="•"/>
                </a:pPr>
                <a:r>
                  <a:rPr lang="it-IT" sz="2400" dirty="0" err="1"/>
                  <a:t>Tie-braking</a:t>
                </a:r>
                <a:r>
                  <a:rPr lang="it-IT" sz="2400" dirty="0"/>
                  <a:t> </a:t>
                </a:r>
                <a:r>
                  <a:rPr lang="it-IT" sz="2400" dirty="0" err="1"/>
                  <a:t>algorithm</a:t>
                </a:r>
                <a:endParaRPr lang="it-IT" sz="2400" dirty="0"/>
              </a:p>
              <a:p>
                <a:pPr marL="742950" lvl="1" indent="-285750">
                  <a:buFont typeface="Arial" panose="020B0604020202020204" pitchFamily="34" charset="0"/>
                  <a:buChar char="•"/>
                </a:pPr>
                <a:r>
                  <a:rPr lang="it-IT" sz="2400" dirty="0" err="1"/>
                  <a:t>Recompute</a:t>
                </a:r>
                <a:r>
                  <a:rPr lang="it-IT" sz="2400" dirty="0"/>
                  <a:t> </a:t>
                </a:r>
                <a:r>
                  <a:rPr lang="it-IT" sz="2400" i="1" dirty="0"/>
                  <a:t>G </a:t>
                </a:r>
                <a:r>
                  <a:rPr lang="it-IT" sz="2400" dirty="0" err="1"/>
                  <a:t>after</a:t>
                </a:r>
                <a:r>
                  <a:rPr lang="it-IT" sz="2400" dirty="0"/>
                  <a:t> a user-</a:t>
                </a:r>
                <a:r>
                  <a:rPr lang="it-IT" sz="2400" dirty="0" err="1"/>
                  <a:t>defined</a:t>
                </a:r>
                <a:r>
                  <a:rPr lang="it-IT" sz="2400" dirty="0"/>
                  <a:t> #</a:t>
                </a:r>
                <a:r>
                  <a:rPr lang="it-IT" sz="2400" dirty="0" err="1"/>
                  <a:t>examples</a:t>
                </a:r>
                <a:endParaRPr lang="it-IT" sz="2400" dirty="0"/>
              </a:p>
              <a:p>
                <a:pPr marL="742950" lvl="1" indent="-285750">
                  <a:buFont typeface="Arial" panose="020B0604020202020204" pitchFamily="34" charset="0"/>
                  <a:buChar char="•"/>
                </a:pPr>
                <a:r>
                  <a:rPr lang="it-IT" sz="2400" dirty="0" err="1"/>
                  <a:t>Deactivation</a:t>
                </a:r>
                <a:r>
                  <a:rPr lang="it-IT" sz="2400" dirty="0"/>
                  <a:t> of </a:t>
                </a:r>
                <a:r>
                  <a:rPr lang="it-IT" sz="2400" dirty="0" err="1"/>
                  <a:t>inactive</a:t>
                </a:r>
                <a:r>
                  <a:rPr lang="it-IT" sz="2400" dirty="0"/>
                  <a:t> </a:t>
                </a:r>
                <a:r>
                  <a:rPr lang="it-IT" sz="2400" dirty="0" err="1"/>
                  <a:t>leaves</a:t>
                </a:r>
                <a:endParaRPr lang="it-IT" sz="2400" dirty="0"/>
              </a:p>
              <a:p>
                <a:pPr marL="742950" lvl="1" indent="-285750">
                  <a:buFont typeface="Arial" panose="020B0604020202020204" pitchFamily="34" charset="0"/>
                  <a:buChar char="•"/>
                </a:pPr>
                <a:r>
                  <a:rPr lang="it-IT" sz="2400" dirty="0"/>
                  <a:t>Drop of </a:t>
                </a:r>
                <a:r>
                  <a:rPr lang="it-IT" sz="2400" dirty="0" err="1"/>
                  <a:t>unpromising</a:t>
                </a:r>
                <a:r>
                  <a:rPr lang="it-IT" sz="2400" dirty="0"/>
                  <a:t> </a:t>
                </a:r>
                <a:r>
                  <a:rPr lang="it-IT" sz="2400" dirty="0" err="1"/>
                  <a:t>early</a:t>
                </a:r>
                <a:r>
                  <a:rPr lang="it-IT" sz="2400" dirty="0"/>
                  <a:t> </a:t>
                </a:r>
                <a:r>
                  <a:rPr lang="it-IT" sz="2400" dirty="0" err="1"/>
                  <a:t>attributes</a:t>
                </a:r>
                <a:r>
                  <a:rPr lang="it-IT" sz="2400" dirty="0"/>
                  <a:t> (</a:t>
                </a:r>
                <a:r>
                  <a:rPr lang="it-IT" sz="2400" dirty="0" err="1"/>
                  <a:t>if</a:t>
                </a:r>
                <a:r>
                  <a:rPr lang="it-IT" sz="2400" dirty="0"/>
                  <a:t> </a:t>
                </a:r>
                <a14:m>
                  <m:oMath xmlns:m="http://schemas.openxmlformats.org/officeDocument/2006/math">
                    <m:r>
                      <a:rPr lang="it-IT" sz="240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𝐺</m:t>
                    </m:r>
                    <m:r>
                      <a:rPr lang="it-IT" sz="2400" b="0" i="1" smtClean="0">
                        <a:latin typeface="Cambria Math" panose="02040503050406030204" pitchFamily="18" charset="0"/>
                        <a:ea typeface="Cambria Math" panose="02040503050406030204" pitchFamily="18" charset="0"/>
                      </a:rPr>
                      <m:t>&gt;</m:t>
                    </m:r>
                    <m:r>
                      <a:rPr lang="it-IT" sz="2400" b="0" i="1" smtClean="0">
                        <a:latin typeface="Cambria Math" panose="02040503050406030204" pitchFamily="18" charset="0"/>
                        <a:ea typeface="Cambria Math" panose="02040503050406030204" pitchFamily="18" charset="0"/>
                      </a:rPr>
                      <m:t>𝜖</m:t>
                    </m:r>
                  </m:oMath>
                </a14:m>
                <a:r>
                  <a:rPr lang="it-IT" sz="2400" dirty="0"/>
                  <a:t>)</a:t>
                </a:r>
              </a:p>
              <a:p>
                <a:pPr marL="742950" lvl="1" indent="-285750">
                  <a:buFont typeface="Arial" panose="020B0604020202020204" pitchFamily="34" charset="0"/>
                  <a:buChar char="•"/>
                </a:pPr>
                <a:r>
                  <a:rPr lang="it-IT" sz="2400" i="1" dirty="0"/>
                  <a:t>Bootstrap</a:t>
                </a:r>
                <a:r>
                  <a:rPr lang="it-IT" sz="2400" dirty="0"/>
                  <a:t> with </a:t>
                </a:r>
                <a:r>
                  <a:rPr lang="it-IT" sz="2400" dirty="0" err="1"/>
                  <a:t>traditional</a:t>
                </a:r>
                <a:r>
                  <a:rPr lang="it-IT" sz="2400" dirty="0"/>
                  <a:t> </a:t>
                </a:r>
                <a:r>
                  <a:rPr lang="it-IT" sz="2400" dirty="0" err="1"/>
                  <a:t>learner</a:t>
                </a:r>
                <a:r>
                  <a:rPr lang="it-IT" sz="2400" dirty="0"/>
                  <a:t> on a small subset of data</a:t>
                </a:r>
              </a:p>
              <a:p>
                <a:pPr marL="742950" lvl="1" indent="-285750">
                  <a:buFont typeface="Arial" panose="020B0604020202020204" pitchFamily="34" charset="0"/>
                  <a:buChar char="•"/>
                </a:pPr>
                <a:r>
                  <a:rPr lang="it-IT" sz="2400" dirty="0" err="1"/>
                  <a:t>Rescan</a:t>
                </a:r>
                <a:r>
                  <a:rPr lang="it-IT" sz="2400" dirty="0"/>
                  <a:t> of </a:t>
                </a:r>
                <a:r>
                  <a:rPr lang="it-IT" sz="2400" dirty="0" err="1"/>
                  <a:t>previously-seen</a:t>
                </a:r>
                <a:r>
                  <a:rPr lang="it-IT" sz="2400" dirty="0"/>
                  <a:t> </a:t>
                </a:r>
                <a:r>
                  <a:rPr lang="it-IT" sz="2400" dirty="0" err="1"/>
                  <a:t>examples</a:t>
                </a:r>
                <a:endParaRPr lang="it-IT" sz="2400" dirty="0"/>
              </a:p>
            </p:txBody>
          </p:sp>
        </mc:Choice>
        <mc:Fallback xmlns="">
          <p:sp>
            <p:nvSpPr>
              <p:cNvPr id="11" name="CasellaDiTesto 10">
                <a:extLst>
                  <a:ext uri="{FF2B5EF4-FFF2-40B4-BE49-F238E27FC236}">
                    <a16:creationId xmlns:a16="http://schemas.microsoft.com/office/drawing/2014/main" id="{68413516-37F1-4B07-A006-33BCC2A6CC61}"/>
                  </a:ext>
                </a:extLst>
              </p:cNvPr>
              <p:cNvSpPr txBox="1">
                <a:spLocks noRot="1" noChangeAspect="1" noMove="1" noResize="1" noEditPoints="1" noAdjustHandles="1" noChangeArrowheads="1" noChangeShapeType="1" noTextEdit="1"/>
              </p:cNvSpPr>
              <p:nvPr/>
            </p:nvSpPr>
            <p:spPr>
              <a:xfrm>
                <a:off x="636270" y="1730031"/>
                <a:ext cx="6925673" cy="3416320"/>
              </a:xfrm>
              <a:prstGeom prst="rect">
                <a:avLst/>
              </a:prstGeom>
              <a:blipFill>
                <a:blip r:embed="rId5"/>
                <a:stretch>
                  <a:fillRect l="-1144" t="-1429" r="-264" b="-3214"/>
                </a:stretch>
              </a:blipFill>
            </p:spPr>
            <p:txBody>
              <a:bodyPr/>
              <a:lstStyle/>
              <a:p>
                <a:r>
                  <a:rPr lang="it-IT">
                    <a:noFill/>
                  </a:rPr>
                  <a:t> </a:t>
                </a:r>
              </a:p>
            </p:txBody>
          </p:sp>
        </mc:Fallback>
      </mc:AlternateContent>
      <p:pic>
        <p:nvPicPr>
          <p:cNvPr id="2" name="Immagine 1">
            <a:extLst>
              <a:ext uri="{FF2B5EF4-FFF2-40B4-BE49-F238E27FC236}">
                <a16:creationId xmlns:a16="http://schemas.microsoft.com/office/drawing/2014/main" id="{5305AE22-26D2-46B5-B5F8-DBE38B01AD76}"/>
              </a:ext>
            </a:extLst>
          </p:cNvPr>
          <p:cNvPicPr>
            <a:picLocks noChangeAspect="1"/>
          </p:cNvPicPr>
          <p:nvPr/>
        </p:nvPicPr>
        <p:blipFill>
          <a:blip r:embed="rId6"/>
          <a:stretch>
            <a:fillRect/>
          </a:stretch>
        </p:blipFill>
        <p:spPr>
          <a:xfrm>
            <a:off x="7796212" y="624625"/>
            <a:ext cx="4371975" cy="5257800"/>
          </a:xfrm>
          <a:prstGeom prst="rect">
            <a:avLst/>
          </a:prstGeom>
        </p:spPr>
      </p:pic>
    </p:spTree>
    <p:extLst>
      <p:ext uri="{BB962C8B-B14F-4D97-AF65-F5344CB8AC3E}">
        <p14:creationId xmlns:p14="http://schemas.microsoft.com/office/powerpoint/2010/main" val="390015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12</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a:xfrm>
            <a:off x="4038600" y="6356350"/>
            <a:ext cx="4114800" cy="365125"/>
          </a:xfrm>
        </p:spPr>
        <p:txBody>
          <a:bodyPr/>
          <a:lstStyle/>
          <a:p>
            <a:r>
              <a:rPr lang="it-IT" sz="1600" dirty="0"/>
              <a:t>3. VFDT System</a:t>
            </a:r>
          </a:p>
        </p:txBody>
      </p:sp>
      <p:sp>
        <p:nvSpPr>
          <p:cNvPr id="9" name="CasellaDiTesto 8">
            <a:extLst>
              <a:ext uri="{FF2B5EF4-FFF2-40B4-BE49-F238E27FC236}">
                <a16:creationId xmlns:a16="http://schemas.microsoft.com/office/drawing/2014/main" id="{48210C7F-16E5-4EC2-8F50-D75812224C7C}"/>
              </a:ext>
            </a:extLst>
          </p:cNvPr>
          <p:cNvSpPr txBox="1"/>
          <p:nvPr/>
        </p:nvSpPr>
        <p:spPr>
          <a:xfrm>
            <a:off x="636270" y="659972"/>
            <a:ext cx="8553450" cy="646331"/>
          </a:xfrm>
          <a:prstGeom prst="rect">
            <a:avLst/>
          </a:prstGeom>
          <a:noFill/>
        </p:spPr>
        <p:txBody>
          <a:bodyPr wrap="square" rtlCol="0">
            <a:spAutoFit/>
          </a:bodyPr>
          <a:lstStyle/>
          <a:p>
            <a:r>
              <a:rPr lang="it-IT" sz="3600" dirty="0" err="1"/>
              <a:t>Comparison</a:t>
            </a:r>
            <a:r>
              <a:rPr lang="it-IT" sz="3600" dirty="0"/>
              <a:t> with C4.5</a:t>
            </a:r>
          </a:p>
        </p:txBody>
      </p:sp>
      <p:pic>
        <p:nvPicPr>
          <p:cNvPr id="12" name="Immagine 11">
            <a:extLst>
              <a:ext uri="{FF2B5EF4-FFF2-40B4-BE49-F238E27FC236}">
                <a16:creationId xmlns:a16="http://schemas.microsoft.com/office/drawing/2014/main" id="{4C21A19F-6FF1-4AA6-A0A4-1B5700433D5E}"/>
              </a:ext>
            </a:extLst>
          </p:cNvPr>
          <p:cNvPicPr>
            <a:picLocks noChangeAspect="1"/>
          </p:cNvPicPr>
          <p:nvPr/>
        </p:nvPicPr>
        <p:blipFill>
          <a:blip r:embed="rId5"/>
          <a:stretch>
            <a:fillRect/>
          </a:stretch>
        </p:blipFill>
        <p:spPr>
          <a:xfrm>
            <a:off x="410029" y="1464625"/>
            <a:ext cx="4611169" cy="3339604"/>
          </a:xfrm>
          <a:prstGeom prst="rect">
            <a:avLst/>
          </a:prstGeom>
        </p:spPr>
      </p:pic>
      <p:pic>
        <p:nvPicPr>
          <p:cNvPr id="3" name="Immagine 2">
            <a:extLst>
              <a:ext uri="{FF2B5EF4-FFF2-40B4-BE49-F238E27FC236}">
                <a16:creationId xmlns:a16="http://schemas.microsoft.com/office/drawing/2014/main" id="{FC546026-F83F-42CD-A00D-B0DC6A9C468A}"/>
              </a:ext>
            </a:extLst>
          </p:cNvPr>
          <p:cNvPicPr>
            <a:picLocks noChangeAspect="1"/>
          </p:cNvPicPr>
          <p:nvPr/>
        </p:nvPicPr>
        <p:blipFill rotWithShape="1">
          <a:blip r:embed="rId6"/>
          <a:srcRect b="16595"/>
          <a:stretch/>
        </p:blipFill>
        <p:spPr>
          <a:xfrm>
            <a:off x="3656250" y="2321188"/>
            <a:ext cx="4879500" cy="3339589"/>
          </a:xfrm>
          <a:prstGeom prst="rect">
            <a:avLst/>
          </a:prstGeom>
        </p:spPr>
      </p:pic>
      <p:pic>
        <p:nvPicPr>
          <p:cNvPr id="4" name="Immagine 3">
            <a:extLst>
              <a:ext uri="{FF2B5EF4-FFF2-40B4-BE49-F238E27FC236}">
                <a16:creationId xmlns:a16="http://schemas.microsoft.com/office/drawing/2014/main" id="{13A8EF45-D236-48D2-B69B-970B9254FB91}"/>
              </a:ext>
            </a:extLst>
          </p:cNvPr>
          <p:cNvPicPr>
            <a:picLocks noChangeAspect="1"/>
          </p:cNvPicPr>
          <p:nvPr/>
        </p:nvPicPr>
        <p:blipFill>
          <a:blip r:embed="rId7"/>
          <a:stretch>
            <a:fillRect/>
          </a:stretch>
        </p:blipFill>
        <p:spPr>
          <a:xfrm>
            <a:off x="7138080" y="1464641"/>
            <a:ext cx="4643891" cy="3339588"/>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8D1B8A1B-1B3C-4216-8E51-2B90CC0C49BC}"/>
                  </a:ext>
                </a:extLst>
              </p:cNvPr>
              <p:cNvSpPr txBox="1"/>
              <p:nvPr/>
            </p:nvSpPr>
            <p:spPr>
              <a:xfrm>
                <a:off x="8992950" y="5039463"/>
                <a:ext cx="2789021" cy="1015663"/>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it-IT" sz="2000" i="1" smtClean="0">
                          <a:latin typeface="Cambria Math" panose="02040503050406030204" pitchFamily="18" charset="0"/>
                          <a:ea typeface="Cambria Math" panose="02040503050406030204" pitchFamily="18" charset="0"/>
                        </a:rPr>
                        <m:t>𝛿</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10</m:t>
                          </m:r>
                        </m:e>
                        <m:sup>
                          <m:r>
                            <a:rPr lang="it-IT" sz="2000" b="0" i="1" smtClean="0">
                              <a:latin typeface="Cambria Math" panose="02040503050406030204" pitchFamily="18" charset="0"/>
                              <a:ea typeface="Cambria Math" panose="02040503050406030204" pitchFamily="18" charset="0"/>
                            </a:rPr>
                            <m:t>−7</m:t>
                          </m:r>
                        </m:sup>
                      </m:sSup>
                    </m:oMath>
                  </m:oMathPara>
                </a14:m>
                <a:endParaRPr lang="it-IT" sz="2000" b="0" dirty="0">
                  <a:ea typeface="Cambria Math" panose="02040503050406030204" pitchFamily="18" charset="0"/>
                </a:endParaRPr>
              </a:p>
              <a:p>
                <a:pPr algn="r"/>
                <a14:m>
                  <m:oMathPara xmlns:m="http://schemas.openxmlformats.org/officeDocument/2006/math">
                    <m:oMathParaPr>
                      <m:jc m:val="right"/>
                    </m:oMathParaPr>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=5%</m:t>
                      </m:r>
                    </m:oMath>
                  </m:oMathPara>
                </a14:m>
                <a:br>
                  <a:rPr lang="it-IT" sz="2000" b="0" dirty="0">
                    <a:ea typeface="Cambria Math" panose="02040503050406030204" pitchFamily="18" charset="0"/>
                  </a:rPr>
                </a:br>
                <a:r>
                  <a:rPr lang="it-IT" sz="2000" b="0" dirty="0">
                    <a:ea typeface="Cambria Math" panose="02040503050406030204" pitchFamily="18" charset="0"/>
                  </a:rPr>
                  <a:t>	</a:t>
                </a:r>
                <a14:m>
                  <m:oMath xmlns:m="http://schemas.openxmlformats.org/officeDocument/2006/math">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𝑛</m:t>
                        </m:r>
                      </m:e>
                      <m:sub>
                        <m:r>
                          <a:rPr lang="it-IT" sz="2000" b="0" i="1" smtClean="0">
                            <a:latin typeface="Cambria Math" panose="02040503050406030204" pitchFamily="18" charset="0"/>
                            <a:ea typeface="Cambria Math" panose="02040503050406030204" pitchFamily="18" charset="0"/>
                          </a:rPr>
                          <m:t>𝑚𝑖𝑛</m:t>
                        </m:r>
                      </m:sub>
                    </m:sSub>
                    <m:r>
                      <a:rPr lang="it-IT" sz="2000" b="0" i="1" smtClean="0">
                        <a:latin typeface="Cambria Math" panose="02040503050406030204" pitchFamily="18" charset="0"/>
                        <a:ea typeface="Cambria Math" panose="02040503050406030204" pitchFamily="18" charset="0"/>
                      </a:rPr>
                      <m:t>=200</m:t>
                    </m:r>
                  </m:oMath>
                </a14:m>
                <a:endParaRPr lang="it-IT" sz="2000" dirty="0"/>
              </a:p>
            </p:txBody>
          </p:sp>
        </mc:Choice>
        <mc:Fallback xmlns="">
          <p:sp>
            <p:nvSpPr>
              <p:cNvPr id="13" name="CasellaDiTesto 12">
                <a:extLst>
                  <a:ext uri="{FF2B5EF4-FFF2-40B4-BE49-F238E27FC236}">
                    <a16:creationId xmlns:a16="http://schemas.microsoft.com/office/drawing/2014/main" id="{8D1B8A1B-1B3C-4216-8E51-2B90CC0C49BC}"/>
                  </a:ext>
                </a:extLst>
              </p:cNvPr>
              <p:cNvSpPr txBox="1">
                <a:spLocks noRot="1" noChangeAspect="1" noMove="1" noResize="1" noEditPoints="1" noAdjustHandles="1" noChangeArrowheads="1" noChangeShapeType="1" noTextEdit="1"/>
              </p:cNvSpPr>
              <p:nvPr/>
            </p:nvSpPr>
            <p:spPr>
              <a:xfrm>
                <a:off x="8992950" y="5039463"/>
                <a:ext cx="2789021" cy="1015663"/>
              </a:xfrm>
              <a:prstGeom prst="rect">
                <a:avLst/>
              </a:prstGeom>
              <a:blipFill>
                <a:blip r:embed="rId8"/>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7279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13</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a:xfrm>
            <a:off x="4038600" y="6356350"/>
            <a:ext cx="4114800" cy="365125"/>
          </a:xfrm>
        </p:spPr>
        <p:txBody>
          <a:bodyPr/>
          <a:lstStyle/>
          <a:p>
            <a:r>
              <a:rPr lang="it-IT" sz="1600" dirty="0"/>
              <a:t>4. Application</a:t>
            </a:r>
          </a:p>
        </p:txBody>
      </p:sp>
      <p:sp>
        <p:nvSpPr>
          <p:cNvPr id="9" name="CasellaDiTesto 8">
            <a:extLst>
              <a:ext uri="{FF2B5EF4-FFF2-40B4-BE49-F238E27FC236}">
                <a16:creationId xmlns:a16="http://schemas.microsoft.com/office/drawing/2014/main" id="{48210C7F-16E5-4EC2-8F50-D75812224C7C}"/>
              </a:ext>
            </a:extLst>
          </p:cNvPr>
          <p:cNvSpPr txBox="1"/>
          <p:nvPr/>
        </p:nvSpPr>
        <p:spPr>
          <a:xfrm>
            <a:off x="636270" y="659972"/>
            <a:ext cx="8553450" cy="646331"/>
          </a:xfrm>
          <a:prstGeom prst="rect">
            <a:avLst/>
          </a:prstGeom>
          <a:noFill/>
        </p:spPr>
        <p:txBody>
          <a:bodyPr wrap="square" rtlCol="0">
            <a:spAutoFit/>
          </a:bodyPr>
          <a:lstStyle/>
          <a:p>
            <a:r>
              <a:rPr lang="it-IT" sz="3600" dirty="0"/>
              <a:t>A VFDT </a:t>
            </a:r>
            <a:r>
              <a:rPr lang="it-IT" sz="3600" dirty="0" err="1"/>
              <a:t>application</a:t>
            </a:r>
            <a:r>
              <a:rPr lang="it-IT" sz="3600" dirty="0"/>
              <a:t> : Web Data</a:t>
            </a:r>
          </a:p>
        </p:txBody>
      </p:sp>
      <p:sp>
        <p:nvSpPr>
          <p:cNvPr id="11" name="CasellaDiTesto 10">
            <a:extLst>
              <a:ext uri="{FF2B5EF4-FFF2-40B4-BE49-F238E27FC236}">
                <a16:creationId xmlns:a16="http://schemas.microsoft.com/office/drawing/2014/main" id="{EB5D4A7F-DA94-4C6E-BD29-B0E1F1E95D04}"/>
              </a:ext>
            </a:extLst>
          </p:cNvPr>
          <p:cNvSpPr txBox="1"/>
          <p:nvPr/>
        </p:nvSpPr>
        <p:spPr>
          <a:xfrm>
            <a:off x="636269" y="1730031"/>
            <a:ext cx="7012057" cy="2308324"/>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t>Mining</a:t>
            </a:r>
            <a:r>
              <a:rPr lang="it-IT" sz="2400" dirty="0"/>
              <a:t> the </a:t>
            </a:r>
            <a:r>
              <a:rPr lang="en-US" sz="2400" dirty="0"/>
              <a:t>stream of Web page requests emanating from the whole University of Washington main campus.</a:t>
            </a:r>
          </a:p>
          <a:p>
            <a:pPr marL="285750" indent="-285750">
              <a:buFont typeface="Arial" panose="020B0604020202020204" pitchFamily="34" charset="0"/>
              <a:buChar char="•"/>
            </a:pPr>
            <a:r>
              <a:rPr lang="en-US" sz="2400" dirty="0"/>
              <a:t>Useful to improve Web Caching, by predicting which hosts and pages will be requested in the near future.</a:t>
            </a:r>
          </a:p>
          <a:p>
            <a:pPr marL="285750" indent="-285750">
              <a:buFont typeface="Arial" panose="020B0604020202020204" pitchFamily="34" charset="0"/>
              <a:buChar char="•"/>
            </a:pPr>
            <a:endParaRPr lang="it-IT" sz="2400" dirty="0"/>
          </a:p>
        </p:txBody>
      </p:sp>
      <p:pic>
        <p:nvPicPr>
          <p:cNvPr id="2" name="Immagine 1">
            <a:extLst>
              <a:ext uri="{FF2B5EF4-FFF2-40B4-BE49-F238E27FC236}">
                <a16:creationId xmlns:a16="http://schemas.microsoft.com/office/drawing/2014/main" id="{69402FF9-66AE-4F16-B68E-6E79F6B74A50}"/>
              </a:ext>
            </a:extLst>
          </p:cNvPr>
          <p:cNvPicPr>
            <a:picLocks noChangeAspect="1"/>
          </p:cNvPicPr>
          <p:nvPr/>
        </p:nvPicPr>
        <p:blipFill>
          <a:blip r:embed="rId5"/>
          <a:stretch>
            <a:fillRect/>
          </a:stretch>
        </p:blipFill>
        <p:spPr>
          <a:xfrm>
            <a:off x="7648326" y="1669899"/>
            <a:ext cx="4513943" cy="3513769"/>
          </a:xfrm>
          <a:prstGeom prst="rect">
            <a:avLst/>
          </a:prstGeom>
        </p:spPr>
      </p:pic>
    </p:spTree>
    <p:extLst>
      <p:ext uri="{BB962C8B-B14F-4D97-AF65-F5344CB8AC3E}">
        <p14:creationId xmlns:p14="http://schemas.microsoft.com/office/powerpoint/2010/main" val="419248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14</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a:xfrm>
            <a:off x="4038600" y="6356350"/>
            <a:ext cx="4114800" cy="365125"/>
          </a:xfrm>
        </p:spPr>
        <p:txBody>
          <a:bodyPr/>
          <a:lstStyle/>
          <a:p>
            <a:r>
              <a:rPr lang="it-IT" sz="1600" dirty="0"/>
              <a:t>5. </a:t>
            </a:r>
            <a:r>
              <a:rPr lang="it-IT" sz="1600" dirty="0" err="1"/>
              <a:t>Conclusion</a:t>
            </a:r>
            <a:endParaRPr lang="it-IT" sz="1600" dirty="0"/>
          </a:p>
        </p:txBody>
      </p:sp>
      <p:sp>
        <p:nvSpPr>
          <p:cNvPr id="9" name="CasellaDiTesto 8">
            <a:extLst>
              <a:ext uri="{FF2B5EF4-FFF2-40B4-BE49-F238E27FC236}">
                <a16:creationId xmlns:a16="http://schemas.microsoft.com/office/drawing/2014/main" id="{48210C7F-16E5-4EC2-8F50-D75812224C7C}"/>
              </a:ext>
            </a:extLst>
          </p:cNvPr>
          <p:cNvSpPr txBox="1"/>
          <p:nvPr/>
        </p:nvSpPr>
        <p:spPr>
          <a:xfrm>
            <a:off x="636270" y="659972"/>
            <a:ext cx="8553450" cy="646331"/>
          </a:xfrm>
          <a:prstGeom prst="rect">
            <a:avLst/>
          </a:prstGeom>
          <a:noFill/>
        </p:spPr>
        <p:txBody>
          <a:bodyPr wrap="square" rtlCol="0">
            <a:spAutoFit/>
          </a:bodyPr>
          <a:lstStyle/>
          <a:p>
            <a:r>
              <a:rPr lang="it-IT" sz="3600" dirty="0"/>
              <a:t>Future Work</a:t>
            </a:r>
          </a:p>
        </p:txBody>
      </p:sp>
      <p:sp>
        <p:nvSpPr>
          <p:cNvPr id="11" name="CasellaDiTesto 10">
            <a:extLst>
              <a:ext uri="{FF2B5EF4-FFF2-40B4-BE49-F238E27FC236}">
                <a16:creationId xmlns:a16="http://schemas.microsoft.com/office/drawing/2014/main" id="{EB5D4A7F-DA94-4C6E-BD29-B0E1F1E95D04}"/>
              </a:ext>
            </a:extLst>
          </p:cNvPr>
          <p:cNvSpPr txBox="1"/>
          <p:nvPr/>
        </p:nvSpPr>
        <p:spPr>
          <a:xfrm>
            <a:off x="636269" y="1730031"/>
            <a:ext cx="903024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Test other applications (such as </a:t>
            </a:r>
            <a:r>
              <a:rPr lang="en-US" sz="2400" i="1" dirty="0"/>
              <a:t>Intrusion detection</a:t>
            </a:r>
            <a:r>
              <a:rPr lang="en-US" sz="2400" dirty="0"/>
              <a:t>)</a:t>
            </a:r>
          </a:p>
          <a:p>
            <a:pPr marL="285750" indent="-285750">
              <a:buFont typeface="Arial" panose="020B0604020202020204" pitchFamily="34" charset="0"/>
              <a:buChar char="•"/>
            </a:pPr>
            <a:r>
              <a:rPr lang="it-IT" sz="2400" dirty="0"/>
              <a:t>Use of </a:t>
            </a:r>
            <a:r>
              <a:rPr lang="it-IT" sz="2400" i="1" dirty="0"/>
              <a:t>non-</a:t>
            </a:r>
            <a:r>
              <a:rPr lang="it-IT" sz="2400" i="1" dirty="0" err="1"/>
              <a:t>discretized</a:t>
            </a:r>
            <a:r>
              <a:rPr lang="it-IT" sz="2400" i="1" dirty="0"/>
              <a:t> </a:t>
            </a:r>
            <a:r>
              <a:rPr lang="it-IT" sz="2400" i="1" dirty="0" err="1"/>
              <a:t>numeric</a:t>
            </a:r>
            <a:r>
              <a:rPr lang="it-IT" sz="2400" i="1" dirty="0"/>
              <a:t> </a:t>
            </a:r>
            <a:r>
              <a:rPr lang="it-IT" sz="2400" i="1" dirty="0" err="1"/>
              <a:t>attributes</a:t>
            </a:r>
            <a:endParaRPr lang="it-IT" sz="2400" dirty="0"/>
          </a:p>
          <a:p>
            <a:pPr marL="285750" indent="-285750">
              <a:buFont typeface="Arial" panose="020B0604020202020204" pitchFamily="34" charset="0"/>
              <a:buChar char="•"/>
            </a:pPr>
            <a:r>
              <a:rPr lang="it-IT" sz="2400" dirty="0"/>
              <a:t>Use of </a:t>
            </a:r>
            <a:r>
              <a:rPr lang="it-IT" sz="2400" i="1" dirty="0"/>
              <a:t>post-</a:t>
            </a:r>
            <a:r>
              <a:rPr lang="it-IT" sz="2400" i="1" dirty="0" err="1"/>
              <a:t>pruning</a:t>
            </a:r>
            <a:endParaRPr lang="it-IT" sz="2400" dirty="0"/>
          </a:p>
          <a:p>
            <a:pPr marL="285750" indent="-285750">
              <a:buFont typeface="Arial" panose="020B0604020202020204" pitchFamily="34" charset="0"/>
              <a:buChar char="•"/>
            </a:pPr>
            <a:r>
              <a:rPr lang="it-IT" sz="2400" dirty="0"/>
              <a:t>Use of </a:t>
            </a:r>
            <a:r>
              <a:rPr lang="it-IT" sz="2400" dirty="0" err="1"/>
              <a:t>adaptive</a:t>
            </a:r>
            <a:r>
              <a:rPr lang="it-IT" sz="2400" dirty="0"/>
              <a:t> δ</a:t>
            </a:r>
          </a:p>
          <a:p>
            <a:pPr marL="285750" indent="-285750">
              <a:buFont typeface="Arial" panose="020B0604020202020204" pitchFamily="34" charset="0"/>
              <a:buChar char="•"/>
            </a:pPr>
            <a:r>
              <a:rPr lang="it-IT" sz="2400" dirty="0"/>
              <a:t>Compare with </a:t>
            </a:r>
            <a:r>
              <a:rPr lang="it-IT" sz="2400" dirty="0" err="1"/>
              <a:t>other</a:t>
            </a:r>
            <a:r>
              <a:rPr lang="it-IT" sz="2400" dirty="0"/>
              <a:t> </a:t>
            </a:r>
            <a:r>
              <a:rPr lang="it-IT" sz="2400" dirty="0" err="1"/>
              <a:t>incremental</a:t>
            </a:r>
            <a:r>
              <a:rPr lang="it-IT" sz="2400" dirty="0"/>
              <a:t> </a:t>
            </a:r>
            <a:r>
              <a:rPr lang="it-IT" sz="2400" dirty="0" err="1"/>
              <a:t>algorithms</a:t>
            </a:r>
            <a:r>
              <a:rPr lang="it-IT" sz="2400" dirty="0"/>
              <a:t> (ID5R or SLIQ/SPRINT)</a:t>
            </a:r>
          </a:p>
          <a:p>
            <a:pPr marL="285750" indent="-285750">
              <a:buFont typeface="Arial" panose="020B0604020202020204" pitchFamily="34" charset="0"/>
              <a:buChar char="•"/>
            </a:pPr>
            <a:r>
              <a:rPr lang="it-IT" sz="2400" dirty="0" err="1"/>
              <a:t>Adapt</a:t>
            </a:r>
            <a:r>
              <a:rPr lang="it-IT" sz="2400" dirty="0"/>
              <a:t> to time-</a:t>
            </a:r>
            <a:r>
              <a:rPr lang="it-IT" sz="2400" dirty="0" err="1"/>
              <a:t>changing</a:t>
            </a:r>
            <a:r>
              <a:rPr lang="it-IT" sz="2400" dirty="0"/>
              <a:t> </a:t>
            </a:r>
            <a:r>
              <a:rPr lang="it-IT" sz="2400" dirty="0" err="1"/>
              <a:t>domains</a:t>
            </a:r>
            <a:r>
              <a:rPr lang="it-IT" sz="2400" dirty="0"/>
              <a:t> (</a:t>
            </a:r>
            <a:r>
              <a:rPr lang="it-IT" sz="2400" i="1" dirty="0" err="1"/>
              <a:t>concept</a:t>
            </a:r>
            <a:r>
              <a:rPr lang="it-IT" sz="2400" i="1" dirty="0"/>
              <a:t> </a:t>
            </a:r>
            <a:r>
              <a:rPr lang="it-IT" sz="2400" i="1" dirty="0" err="1"/>
              <a:t>drift</a:t>
            </a:r>
            <a:r>
              <a:rPr lang="it-IT" sz="2400" dirty="0"/>
              <a:t>)</a:t>
            </a:r>
          </a:p>
          <a:p>
            <a:pPr marL="285750" indent="-285750">
              <a:buFont typeface="Arial" panose="020B0604020202020204" pitchFamily="34" charset="0"/>
              <a:buChar char="•"/>
            </a:pPr>
            <a:r>
              <a:rPr lang="it-IT" sz="2400" i="1" dirty="0" err="1"/>
              <a:t>Parallelization</a:t>
            </a:r>
            <a:endParaRPr lang="it-IT" sz="2400" i="1" dirty="0"/>
          </a:p>
        </p:txBody>
      </p:sp>
    </p:spTree>
    <p:extLst>
      <p:ext uri="{BB962C8B-B14F-4D97-AF65-F5344CB8AC3E}">
        <p14:creationId xmlns:p14="http://schemas.microsoft.com/office/powerpoint/2010/main" val="28017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5D15C486-32E9-49D7-883E-D07B28457D06}"/>
              </a:ext>
            </a:extLst>
          </p:cNvPr>
          <p:cNvPicPr>
            <a:picLocks noChangeAspect="1"/>
          </p:cNvPicPr>
          <p:nvPr/>
        </p:nvPicPr>
        <p:blipFill>
          <a:blip r:embed="rId3"/>
          <a:stretch>
            <a:fillRect/>
          </a:stretch>
        </p:blipFill>
        <p:spPr>
          <a:xfrm>
            <a:off x="0" y="-9972"/>
            <a:ext cx="12192000" cy="6210300"/>
          </a:xfrm>
          <a:prstGeom prst="rect">
            <a:avLst/>
          </a:prstGeom>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p:txBody>
          <a:bodyPr/>
          <a:lstStyle/>
          <a:p>
            <a:r>
              <a:rPr lang="it-IT" sz="1600" dirty="0"/>
              <a:t>5. </a:t>
            </a:r>
            <a:r>
              <a:rPr lang="it-IT" sz="1600" dirty="0" err="1"/>
              <a:t>Conclusion</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15</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5" name="Rettangolo 14">
            <a:extLst>
              <a:ext uri="{FF2B5EF4-FFF2-40B4-BE49-F238E27FC236}">
                <a16:creationId xmlns:a16="http://schemas.microsoft.com/office/drawing/2014/main" id="{6F1E53A9-0798-48D0-BDEF-E79FBB53A76C}"/>
              </a:ext>
            </a:extLst>
          </p:cNvPr>
          <p:cNvSpPr/>
          <p:nvPr/>
        </p:nvSpPr>
        <p:spPr>
          <a:xfrm>
            <a:off x="2089476" y="891792"/>
            <a:ext cx="7635095" cy="1569660"/>
          </a:xfrm>
          <a:prstGeom prst="rect">
            <a:avLst/>
          </a:prstGeom>
          <a:noFill/>
        </p:spPr>
        <p:txBody>
          <a:bodyPr wrap="square" lIns="91440" tIns="45720" rIns="91440" bIns="45720">
            <a:spAutoFit/>
          </a:bodyPr>
          <a:lstStyle/>
          <a:p>
            <a:pPr algn="ctr"/>
            <a:r>
              <a:rPr lang="it-IT" sz="9600" dirty="0">
                <a:ln w="0"/>
                <a:effectLst>
                  <a:outerShdw blurRad="38100" dist="19050" dir="2700000" algn="tl" rotWithShape="0">
                    <a:schemeClr val="dk1">
                      <a:alpha val="40000"/>
                    </a:schemeClr>
                  </a:outerShdw>
                </a:effectLst>
              </a:rPr>
              <a:t>QUESTIONS?</a:t>
            </a:r>
            <a:endParaRPr lang="it-IT"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510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5D15C486-32E9-49D7-883E-D07B28457D06}"/>
              </a:ext>
            </a:extLst>
          </p:cNvPr>
          <p:cNvPicPr>
            <a:picLocks noChangeAspect="1"/>
          </p:cNvPicPr>
          <p:nvPr/>
        </p:nvPicPr>
        <p:blipFill>
          <a:blip r:embed="rId3"/>
          <a:stretch>
            <a:fillRect/>
          </a:stretch>
        </p:blipFill>
        <p:spPr>
          <a:xfrm>
            <a:off x="0" y="-9972"/>
            <a:ext cx="12192000" cy="6210300"/>
          </a:xfrm>
          <a:prstGeom prst="rect">
            <a:avLst/>
          </a:prstGeom>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p:txBody>
          <a:bodyPr/>
          <a:lstStyle/>
          <a:p>
            <a:r>
              <a:rPr lang="it-IT" sz="1600" dirty="0"/>
              <a:t>5. </a:t>
            </a:r>
            <a:r>
              <a:rPr lang="it-IT" sz="1600" dirty="0" err="1"/>
              <a:t>Conclusion</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16</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5" name="Rettangolo 14">
            <a:extLst>
              <a:ext uri="{FF2B5EF4-FFF2-40B4-BE49-F238E27FC236}">
                <a16:creationId xmlns:a16="http://schemas.microsoft.com/office/drawing/2014/main" id="{6F1E53A9-0798-48D0-BDEF-E79FBB53A76C}"/>
              </a:ext>
            </a:extLst>
          </p:cNvPr>
          <p:cNvSpPr/>
          <p:nvPr/>
        </p:nvSpPr>
        <p:spPr>
          <a:xfrm>
            <a:off x="2089476" y="891792"/>
            <a:ext cx="7635095" cy="1569660"/>
          </a:xfrm>
          <a:prstGeom prst="rect">
            <a:avLst/>
          </a:prstGeom>
          <a:noFill/>
        </p:spPr>
        <p:txBody>
          <a:bodyPr wrap="square" lIns="91440" tIns="45720" rIns="91440" bIns="45720">
            <a:spAutoFit/>
          </a:bodyPr>
          <a:lstStyle/>
          <a:p>
            <a:pPr algn="ctr"/>
            <a:r>
              <a:rPr lang="it-IT" sz="9600" dirty="0">
                <a:ln w="0"/>
                <a:effectLst>
                  <a:outerShdw blurRad="38100" dist="19050" dir="2700000" algn="tl" rotWithShape="0">
                    <a:schemeClr val="dk1">
                      <a:alpha val="40000"/>
                    </a:schemeClr>
                  </a:outerShdw>
                </a:effectLst>
              </a:rPr>
              <a:t>THANK YOU!</a:t>
            </a:r>
            <a:endParaRPr lang="it-IT"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59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31423570-6E9C-45D0-B8DB-9F4E8B00C052}"/>
              </a:ext>
            </a:extLst>
          </p:cNvPr>
          <p:cNvSpPr>
            <a:spLocks noGrp="1"/>
          </p:cNvSpPr>
          <p:nvPr>
            <p:ph type="ftr" sz="quarter" idx="11"/>
          </p:nvPr>
        </p:nvSpPr>
        <p:spPr/>
        <p:txBody>
          <a:bodyPr/>
          <a:lstStyle/>
          <a:p>
            <a:r>
              <a:rPr lang="it-IT" sz="1600" dirty="0"/>
              <a:t>1. </a:t>
            </a:r>
            <a:r>
              <a:rPr lang="it-IT" sz="1600" dirty="0" err="1"/>
              <a:t>Introduction</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2</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chitecture, buildings, city">
            <a:extLst>
              <a:ext uri="{FF2B5EF4-FFF2-40B4-BE49-F238E27FC236}">
                <a16:creationId xmlns:a16="http://schemas.microsoft.com/office/drawing/2014/main" id="{A1387E55-27AA-4950-AF18-3764F4C373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1538"/>
            <a:ext cx="6116192" cy="40796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isultati immagini per banking">
            <a:extLst>
              <a:ext uri="{FF2B5EF4-FFF2-40B4-BE49-F238E27FC236}">
                <a16:creationId xmlns:a16="http://schemas.microsoft.com/office/drawing/2014/main" id="{6E4ED575-47B1-4ACA-BE0F-86B153CD2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807" y="634964"/>
            <a:ext cx="6116193" cy="4076204"/>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94B1A296-194D-4296-B9A4-5D51D7286048}"/>
              </a:ext>
            </a:extLst>
          </p:cNvPr>
          <p:cNvSpPr txBox="1"/>
          <p:nvPr/>
        </p:nvSpPr>
        <p:spPr>
          <a:xfrm>
            <a:off x="2771503" y="5055327"/>
            <a:ext cx="6648994" cy="646331"/>
          </a:xfrm>
          <a:prstGeom prst="rect">
            <a:avLst/>
          </a:prstGeom>
          <a:noFill/>
        </p:spPr>
        <p:txBody>
          <a:bodyPr wrap="square" rtlCol="0">
            <a:spAutoFit/>
          </a:bodyPr>
          <a:lstStyle/>
          <a:p>
            <a:pPr algn="ctr"/>
            <a:r>
              <a:rPr lang="en-US" sz="3600" b="1" dirty="0"/>
              <a:t>Huge </a:t>
            </a:r>
            <a:r>
              <a:rPr lang="en-US" sz="3600" dirty="0"/>
              <a:t>and </a:t>
            </a:r>
            <a:r>
              <a:rPr lang="en-US" sz="3600" b="1" dirty="0"/>
              <a:t>Fast </a:t>
            </a:r>
            <a:r>
              <a:rPr lang="en-US" sz="3600" dirty="0"/>
              <a:t>data streaming</a:t>
            </a:r>
            <a:endParaRPr lang="en-US" sz="3600" b="1" dirty="0"/>
          </a:p>
        </p:txBody>
      </p:sp>
    </p:spTree>
    <p:extLst>
      <p:ext uri="{BB962C8B-B14F-4D97-AF65-F5344CB8AC3E}">
        <p14:creationId xmlns:p14="http://schemas.microsoft.com/office/powerpoint/2010/main" val="334193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descr="Immagine correlata">
            <a:extLst>
              <a:ext uri="{FF2B5EF4-FFF2-40B4-BE49-F238E27FC236}">
                <a16:creationId xmlns:a16="http://schemas.microsoft.com/office/drawing/2014/main" id="{53A3C04B-FCD3-4F1C-B4C9-CD8F28AB4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4" y="659971"/>
            <a:ext cx="28194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piè di pagina 3">
            <a:extLst>
              <a:ext uri="{FF2B5EF4-FFF2-40B4-BE49-F238E27FC236}">
                <a16:creationId xmlns:a16="http://schemas.microsoft.com/office/drawing/2014/main" id="{31423570-6E9C-45D0-B8DB-9F4E8B00C052}"/>
              </a:ext>
            </a:extLst>
          </p:cNvPr>
          <p:cNvSpPr>
            <a:spLocks noGrp="1"/>
          </p:cNvSpPr>
          <p:nvPr>
            <p:ph type="ftr" sz="quarter" idx="11"/>
          </p:nvPr>
        </p:nvSpPr>
        <p:spPr/>
        <p:txBody>
          <a:bodyPr/>
          <a:lstStyle/>
          <a:p>
            <a:r>
              <a:rPr lang="it-IT" sz="1600" dirty="0"/>
              <a:t>1. </a:t>
            </a:r>
            <a:r>
              <a:rPr lang="it-IT" sz="1600" dirty="0" err="1"/>
              <a:t>Introduction</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3</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5" name="Freccia a destra 14">
            <a:extLst>
              <a:ext uri="{FF2B5EF4-FFF2-40B4-BE49-F238E27FC236}">
                <a16:creationId xmlns:a16="http://schemas.microsoft.com/office/drawing/2014/main" id="{1E236066-91A6-47D7-A770-A6657D311FC6}"/>
              </a:ext>
            </a:extLst>
          </p:cNvPr>
          <p:cNvSpPr/>
          <p:nvPr/>
        </p:nvSpPr>
        <p:spPr>
          <a:xfrm>
            <a:off x="3338102" y="3059036"/>
            <a:ext cx="1332411" cy="7399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pic>
        <p:nvPicPr>
          <p:cNvPr id="17" name="Elemento grafico 16" descr="Testa con ingranaggi">
            <a:extLst>
              <a:ext uri="{FF2B5EF4-FFF2-40B4-BE49-F238E27FC236}">
                <a16:creationId xmlns:a16="http://schemas.microsoft.com/office/drawing/2014/main" id="{6501FFB6-9ABE-4AA8-AE16-BA9477126F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3500" y="659971"/>
            <a:ext cx="1904999" cy="1904999"/>
          </a:xfrm>
          <a:prstGeom prst="rect">
            <a:avLst/>
          </a:prstGeom>
        </p:spPr>
      </p:pic>
      <p:sp>
        <p:nvSpPr>
          <p:cNvPr id="21" name="Freccia a destra 20">
            <a:extLst>
              <a:ext uri="{FF2B5EF4-FFF2-40B4-BE49-F238E27FC236}">
                <a16:creationId xmlns:a16="http://schemas.microsoft.com/office/drawing/2014/main" id="{50C462C8-944D-47BB-AF11-8725B2913C73}"/>
              </a:ext>
            </a:extLst>
          </p:cNvPr>
          <p:cNvSpPr/>
          <p:nvPr/>
        </p:nvSpPr>
        <p:spPr>
          <a:xfrm>
            <a:off x="7521488" y="3059036"/>
            <a:ext cx="1332411" cy="7399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0A907D36-EB3D-4F94-8848-51418114B640}"/>
              </a:ext>
            </a:extLst>
          </p:cNvPr>
          <p:cNvSpPr txBox="1"/>
          <p:nvPr/>
        </p:nvSpPr>
        <p:spPr>
          <a:xfrm>
            <a:off x="9452538" y="2731834"/>
            <a:ext cx="2224907" cy="1569660"/>
          </a:xfrm>
          <a:prstGeom prst="rect">
            <a:avLst/>
          </a:prstGeom>
          <a:noFill/>
        </p:spPr>
        <p:txBody>
          <a:bodyPr wrap="square" rtlCol="0">
            <a:spAutoFit/>
          </a:bodyPr>
          <a:lstStyle/>
          <a:p>
            <a:pPr algn="ctr"/>
            <a:r>
              <a:rPr lang="it-IT" sz="2400" dirty="0"/>
              <a:t>KDD systems </a:t>
            </a:r>
            <a:r>
              <a:rPr lang="it-IT" sz="2400" dirty="0" err="1"/>
              <a:t>operating</a:t>
            </a:r>
            <a:r>
              <a:rPr lang="it-IT" sz="2400" dirty="0"/>
              <a:t> </a:t>
            </a:r>
            <a:r>
              <a:rPr lang="it-IT" sz="2400" b="1" dirty="0" err="1"/>
              <a:t>continuously</a:t>
            </a:r>
            <a:r>
              <a:rPr lang="it-IT" sz="2400" b="1" dirty="0"/>
              <a:t> </a:t>
            </a:r>
            <a:r>
              <a:rPr lang="it-IT" sz="2400" dirty="0"/>
              <a:t>and </a:t>
            </a:r>
            <a:r>
              <a:rPr lang="it-IT" sz="2400" b="1" dirty="0" err="1"/>
              <a:t>indefinitely</a:t>
            </a:r>
            <a:endParaRPr lang="it-IT" sz="2400" dirty="0"/>
          </a:p>
        </p:txBody>
      </p:sp>
      <p:sp>
        <p:nvSpPr>
          <p:cNvPr id="34" name="CasellaDiTesto 33">
            <a:extLst>
              <a:ext uri="{FF2B5EF4-FFF2-40B4-BE49-F238E27FC236}">
                <a16:creationId xmlns:a16="http://schemas.microsoft.com/office/drawing/2014/main" id="{9ABBC6DC-FEB3-4133-B856-99BE2CA11B9A}"/>
              </a:ext>
            </a:extLst>
          </p:cNvPr>
          <p:cNvSpPr txBox="1"/>
          <p:nvPr/>
        </p:nvSpPr>
        <p:spPr>
          <a:xfrm>
            <a:off x="1036864" y="2755538"/>
            <a:ext cx="1961605" cy="1905000"/>
          </a:xfrm>
          <a:prstGeom prst="rect">
            <a:avLst/>
          </a:prstGeom>
          <a:noFill/>
        </p:spPr>
        <p:txBody>
          <a:bodyPr wrap="square" rtlCol="0">
            <a:spAutoFit/>
          </a:bodyPr>
          <a:lstStyle/>
          <a:p>
            <a:endParaRPr lang="it-IT" dirty="0"/>
          </a:p>
        </p:txBody>
      </p:sp>
      <p:sp>
        <p:nvSpPr>
          <p:cNvPr id="36" name="CasellaDiTesto 35">
            <a:extLst>
              <a:ext uri="{FF2B5EF4-FFF2-40B4-BE49-F238E27FC236}">
                <a16:creationId xmlns:a16="http://schemas.microsoft.com/office/drawing/2014/main" id="{5088E09E-CFE5-4150-8D09-A07003451C24}"/>
              </a:ext>
            </a:extLst>
          </p:cNvPr>
          <p:cNvSpPr txBox="1"/>
          <p:nvPr/>
        </p:nvSpPr>
        <p:spPr>
          <a:xfrm>
            <a:off x="933514" y="2731834"/>
            <a:ext cx="2224907" cy="1938992"/>
          </a:xfrm>
          <a:prstGeom prst="rect">
            <a:avLst/>
          </a:prstGeom>
          <a:noFill/>
        </p:spPr>
        <p:txBody>
          <a:bodyPr wrap="square" rtlCol="0">
            <a:spAutoFit/>
          </a:bodyPr>
          <a:lstStyle/>
          <a:p>
            <a:r>
              <a:rPr lang="it-IT" sz="2400" dirty="0"/>
              <a:t>Limited by:</a:t>
            </a:r>
          </a:p>
          <a:p>
            <a:endParaRPr lang="it-IT" sz="2400" dirty="0"/>
          </a:p>
          <a:p>
            <a:pPr marL="285750" indent="-285750">
              <a:buFont typeface="Arial" panose="020B0604020202020204" pitchFamily="34" charset="0"/>
              <a:buChar char="•"/>
            </a:pPr>
            <a:r>
              <a:rPr lang="it-IT" sz="2400" dirty="0"/>
              <a:t>Time</a:t>
            </a:r>
          </a:p>
          <a:p>
            <a:pPr marL="285750" indent="-285750">
              <a:buFont typeface="Arial" panose="020B0604020202020204" pitchFamily="34" charset="0"/>
              <a:buChar char="•"/>
            </a:pPr>
            <a:r>
              <a:rPr lang="it-IT" sz="2400" dirty="0"/>
              <a:t>Memory</a:t>
            </a:r>
          </a:p>
          <a:p>
            <a:pPr marL="285750" indent="-285750">
              <a:buFont typeface="Arial" panose="020B0604020202020204" pitchFamily="34" charset="0"/>
              <a:buChar char="•"/>
            </a:pPr>
            <a:r>
              <a:rPr lang="it-IT" sz="2400" dirty="0"/>
              <a:t>Sample </a:t>
            </a:r>
            <a:r>
              <a:rPr lang="it-IT" sz="2400" dirty="0" err="1"/>
              <a:t>Size</a:t>
            </a:r>
            <a:endParaRPr lang="it-IT" sz="2400" dirty="0"/>
          </a:p>
        </p:txBody>
      </p:sp>
      <p:pic>
        <p:nvPicPr>
          <p:cNvPr id="37" name="Elemento grafico 36" descr="Cronometro">
            <a:extLst>
              <a:ext uri="{FF2B5EF4-FFF2-40B4-BE49-F238E27FC236}">
                <a16:creationId xmlns:a16="http://schemas.microsoft.com/office/drawing/2014/main" id="{1E23C667-E332-4663-A813-1494A109F8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9528" y="4837688"/>
            <a:ext cx="591256" cy="591256"/>
          </a:xfrm>
          <a:prstGeom prst="rect">
            <a:avLst/>
          </a:prstGeom>
        </p:spPr>
      </p:pic>
      <p:pic>
        <p:nvPicPr>
          <p:cNvPr id="38" name="Elemento grafico 37" descr="Database">
            <a:extLst>
              <a:ext uri="{FF2B5EF4-FFF2-40B4-BE49-F238E27FC236}">
                <a16:creationId xmlns:a16="http://schemas.microsoft.com/office/drawing/2014/main" id="{A3B6494A-0E88-4520-A155-EE421B1DA8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50340" y="4837688"/>
            <a:ext cx="591257" cy="591257"/>
          </a:xfrm>
          <a:prstGeom prst="rect">
            <a:avLst/>
          </a:prstGeom>
        </p:spPr>
      </p:pic>
      <p:pic>
        <p:nvPicPr>
          <p:cNvPr id="39" name="Elemento grafico 38" descr="Lente di ingrandimento">
            <a:extLst>
              <a:ext uri="{FF2B5EF4-FFF2-40B4-BE49-F238E27FC236}">
                <a16:creationId xmlns:a16="http://schemas.microsoft.com/office/drawing/2014/main" id="{D6BE1D5F-919C-4601-ADEA-90A1F79C729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21153" y="4837689"/>
            <a:ext cx="591256" cy="591256"/>
          </a:xfrm>
          <a:prstGeom prst="rect">
            <a:avLst/>
          </a:prstGeom>
        </p:spPr>
      </p:pic>
      <p:sp>
        <p:nvSpPr>
          <p:cNvPr id="40" name="CasellaDiTesto 39">
            <a:extLst>
              <a:ext uri="{FF2B5EF4-FFF2-40B4-BE49-F238E27FC236}">
                <a16:creationId xmlns:a16="http://schemas.microsoft.com/office/drawing/2014/main" id="{8FECF448-9C04-4DE7-8AA6-E6A54065D678}"/>
              </a:ext>
            </a:extLst>
          </p:cNvPr>
          <p:cNvSpPr txBox="1"/>
          <p:nvPr/>
        </p:nvSpPr>
        <p:spPr>
          <a:xfrm>
            <a:off x="4983545" y="2755538"/>
            <a:ext cx="2224907" cy="2677656"/>
          </a:xfrm>
          <a:prstGeom prst="rect">
            <a:avLst/>
          </a:prstGeom>
          <a:noFill/>
        </p:spPr>
        <p:txBody>
          <a:bodyPr wrap="square" rtlCol="0">
            <a:spAutoFit/>
          </a:bodyPr>
          <a:lstStyle/>
          <a:p>
            <a:pPr algn="ctr"/>
            <a:r>
              <a:rPr lang="it-IT" sz="2400" dirty="0"/>
              <a:t>SPRINT</a:t>
            </a:r>
          </a:p>
          <a:p>
            <a:pPr algn="ctr"/>
            <a:endParaRPr lang="it-IT" sz="2400" dirty="0"/>
          </a:p>
          <a:p>
            <a:pPr algn="ctr"/>
            <a:r>
              <a:rPr lang="it-IT" sz="2400" dirty="0" err="1"/>
              <a:t>Tested</a:t>
            </a:r>
            <a:r>
              <a:rPr lang="it-IT" sz="2400" dirty="0"/>
              <a:t> on up to a </a:t>
            </a:r>
            <a:r>
              <a:rPr lang="it-IT" sz="2400" dirty="0" err="1"/>
              <a:t>few</a:t>
            </a:r>
            <a:r>
              <a:rPr lang="it-IT" sz="2400" dirty="0"/>
              <a:t> </a:t>
            </a:r>
            <a:r>
              <a:rPr lang="it-IT" sz="2400" dirty="0" err="1"/>
              <a:t>million</a:t>
            </a:r>
            <a:r>
              <a:rPr lang="it-IT" sz="2400" dirty="0"/>
              <a:t> </a:t>
            </a:r>
            <a:r>
              <a:rPr lang="it-IT" sz="2400" dirty="0" err="1"/>
              <a:t>examples</a:t>
            </a:r>
            <a:r>
              <a:rPr lang="it-IT" sz="2400" dirty="0"/>
              <a:t>. </a:t>
            </a:r>
          </a:p>
          <a:p>
            <a:pPr algn="ctr"/>
            <a:r>
              <a:rPr lang="it-IT" sz="2400" i="1" dirty="0" err="1"/>
              <a:t>Less</a:t>
            </a:r>
            <a:r>
              <a:rPr lang="it-IT" sz="2400" i="1" dirty="0"/>
              <a:t> </a:t>
            </a:r>
            <a:r>
              <a:rPr lang="it-IT" sz="2400" i="1" dirty="0" err="1"/>
              <a:t>than</a:t>
            </a:r>
            <a:r>
              <a:rPr lang="it-IT" sz="2400" i="1" dirty="0"/>
              <a:t> a </a:t>
            </a:r>
            <a:r>
              <a:rPr lang="it-IT" sz="2400" i="1" dirty="0" err="1"/>
              <a:t>day’s</a:t>
            </a:r>
            <a:r>
              <a:rPr lang="it-IT" sz="2400" i="1" dirty="0"/>
              <a:t> </a:t>
            </a:r>
            <a:r>
              <a:rPr lang="it-IT" sz="2400" i="1" dirty="0" err="1"/>
              <a:t>worth</a:t>
            </a:r>
            <a:r>
              <a:rPr lang="it-IT" sz="2400" i="1" dirty="0"/>
              <a:t>!</a:t>
            </a:r>
            <a:endParaRPr lang="it-IT" sz="2400" dirty="0"/>
          </a:p>
        </p:txBody>
      </p:sp>
    </p:spTree>
    <p:extLst>
      <p:ext uri="{BB962C8B-B14F-4D97-AF65-F5344CB8AC3E}">
        <p14:creationId xmlns:p14="http://schemas.microsoft.com/office/powerpoint/2010/main" val="116706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4</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9" name="Segnaposto piè di pagina 3">
            <a:extLst>
              <a:ext uri="{FF2B5EF4-FFF2-40B4-BE49-F238E27FC236}">
                <a16:creationId xmlns:a16="http://schemas.microsoft.com/office/drawing/2014/main" id="{37EDF49D-5FE6-4AB6-BC02-6D6EBE975D29}"/>
              </a:ext>
            </a:extLst>
          </p:cNvPr>
          <p:cNvSpPr>
            <a:spLocks noGrp="1"/>
          </p:cNvSpPr>
          <p:nvPr>
            <p:ph type="ftr" sz="quarter" idx="11"/>
          </p:nvPr>
        </p:nvSpPr>
        <p:spPr>
          <a:xfrm>
            <a:off x="4038600" y="6356350"/>
            <a:ext cx="4114800" cy="365125"/>
          </a:xfrm>
        </p:spPr>
        <p:txBody>
          <a:bodyPr/>
          <a:lstStyle/>
          <a:p>
            <a:r>
              <a:rPr lang="it-IT" sz="1600" dirty="0"/>
              <a:t>1. </a:t>
            </a:r>
            <a:r>
              <a:rPr lang="it-IT" sz="1600" dirty="0" err="1"/>
              <a:t>Introduction</a:t>
            </a:r>
            <a:endParaRPr lang="it-IT" sz="1600" dirty="0"/>
          </a:p>
        </p:txBody>
      </p:sp>
      <p:sp>
        <p:nvSpPr>
          <p:cNvPr id="2" name="CasellaDiTesto 1">
            <a:extLst>
              <a:ext uri="{FF2B5EF4-FFF2-40B4-BE49-F238E27FC236}">
                <a16:creationId xmlns:a16="http://schemas.microsoft.com/office/drawing/2014/main" id="{A681F2EA-1F8D-4A36-A267-0DAAD54E3A92}"/>
              </a:ext>
            </a:extLst>
          </p:cNvPr>
          <p:cNvSpPr txBox="1"/>
          <p:nvPr/>
        </p:nvSpPr>
        <p:spPr>
          <a:xfrm>
            <a:off x="2269067" y="530505"/>
            <a:ext cx="2912533" cy="5509200"/>
          </a:xfrm>
          <a:prstGeom prst="rect">
            <a:avLst/>
          </a:prstGeom>
          <a:noFill/>
        </p:spPr>
        <p:txBody>
          <a:bodyPr wrap="square" rtlCol="0">
            <a:spAutoFit/>
          </a:bodyPr>
          <a:lstStyle/>
          <a:p>
            <a:r>
              <a:rPr lang="it-IT" sz="8800" dirty="0"/>
              <a:t>V</a:t>
            </a:r>
            <a:r>
              <a:rPr lang="it-IT" sz="3600" dirty="0"/>
              <a:t>ERY</a:t>
            </a:r>
            <a:endParaRPr lang="it-IT" sz="8800" dirty="0"/>
          </a:p>
          <a:p>
            <a:r>
              <a:rPr lang="it-IT" sz="8800" dirty="0"/>
              <a:t>F</a:t>
            </a:r>
            <a:r>
              <a:rPr lang="it-IT" sz="3600" dirty="0"/>
              <a:t>AST</a:t>
            </a:r>
            <a:endParaRPr lang="it-IT" sz="8800" dirty="0"/>
          </a:p>
          <a:p>
            <a:r>
              <a:rPr lang="it-IT" sz="8800" dirty="0"/>
              <a:t>D</a:t>
            </a:r>
            <a:r>
              <a:rPr lang="it-IT" sz="3600" dirty="0"/>
              <a:t>ECISION</a:t>
            </a:r>
            <a:endParaRPr lang="it-IT" sz="8800" dirty="0"/>
          </a:p>
          <a:p>
            <a:r>
              <a:rPr lang="it-IT" sz="8800" dirty="0"/>
              <a:t>T</a:t>
            </a:r>
            <a:r>
              <a:rPr lang="it-IT" sz="3600" dirty="0"/>
              <a:t>REE</a:t>
            </a:r>
            <a:endParaRPr lang="it-IT" sz="8800" dirty="0"/>
          </a:p>
        </p:txBody>
      </p:sp>
      <p:pic>
        <p:nvPicPr>
          <p:cNvPr id="3" name="Immagine 2">
            <a:extLst>
              <a:ext uri="{FF2B5EF4-FFF2-40B4-BE49-F238E27FC236}">
                <a16:creationId xmlns:a16="http://schemas.microsoft.com/office/drawing/2014/main" id="{316AC000-007B-4163-B074-DFF21E0A6282}"/>
              </a:ext>
            </a:extLst>
          </p:cNvPr>
          <p:cNvPicPr>
            <a:picLocks noChangeAspect="1"/>
          </p:cNvPicPr>
          <p:nvPr/>
        </p:nvPicPr>
        <p:blipFill>
          <a:blip r:embed="rId5"/>
          <a:stretch>
            <a:fillRect/>
          </a:stretch>
        </p:blipFill>
        <p:spPr>
          <a:xfrm>
            <a:off x="6318250" y="1137217"/>
            <a:ext cx="5086350" cy="4295775"/>
          </a:xfrm>
          <a:prstGeom prst="rect">
            <a:avLst/>
          </a:prstGeom>
        </p:spPr>
      </p:pic>
    </p:spTree>
    <p:extLst>
      <p:ext uri="{BB962C8B-B14F-4D97-AF65-F5344CB8AC3E}">
        <p14:creationId xmlns:p14="http://schemas.microsoft.com/office/powerpoint/2010/main" val="136118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5998FBF3-BC67-4FB6-9321-072B30C94033}"/>
              </a:ext>
            </a:extLst>
          </p:cNvPr>
          <p:cNvSpPr>
            <a:spLocks noGrp="1"/>
          </p:cNvSpPr>
          <p:nvPr>
            <p:ph type="ctrTitle"/>
          </p:nvPr>
        </p:nvSpPr>
        <p:spPr/>
        <p:txBody>
          <a:bodyPr/>
          <a:lstStyle/>
          <a:p>
            <a:pPr algn="l"/>
            <a:r>
              <a:rPr lang="it-IT" dirty="0" err="1"/>
              <a:t>Hoeffding</a:t>
            </a:r>
            <a:r>
              <a:rPr lang="it-IT" dirty="0"/>
              <a:t> </a:t>
            </a:r>
            <a:r>
              <a:rPr lang="it-IT" dirty="0" err="1"/>
              <a:t>Decision</a:t>
            </a:r>
            <a:r>
              <a:rPr lang="it-IT" dirty="0"/>
              <a:t> </a:t>
            </a:r>
            <a:r>
              <a:rPr lang="it-IT" dirty="0" err="1"/>
              <a:t>Tree</a:t>
            </a:r>
            <a:endParaRPr lang="it-IT" dirty="0"/>
          </a:p>
        </p:txBody>
      </p:sp>
      <p:sp>
        <p:nvSpPr>
          <p:cNvPr id="20" name="Sottotitolo 19">
            <a:extLst>
              <a:ext uri="{FF2B5EF4-FFF2-40B4-BE49-F238E27FC236}">
                <a16:creationId xmlns:a16="http://schemas.microsoft.com/office/drawing/2014/main" id="{B8156368-6F43-4909-9DCB-4293AC113572}"/>
              </a:ext>
            </a:extLst>
          </p:cNvPr>
          <p:cNvSpPr>
            <a:spLocks noGrp="1"/>
          </p:cNvSpPr>
          <p:nvPr>
            <p:ph type="subTitle" idx="1"/>
          </p:nvPr>
        </p:nvSpPr>
        <p:spPr/>
        <p:txBody>
          <a:bodyPr/>
          <a:lstStyle/>
          <a:p>
            <a:endParaRPr lang="it-IT" dirty="0"/>
          </a:p>
        </p:txBody>
      </p:sp>
      <p:sp>
        <p:nvSpPr>
          <p:cNvPr id="7" name="Segnaposto piè di pagina 6">
            <a:extLst>
              <a:ext uri="{FF2B5EF4-FFF2-40B4-BE49-F238E27FC236}">
                <a16:creationId xmlns:a16="http://schemas.microsoft.com/office/drawing/2014/main" id="{1ED73D71-A6D3-4C1E-B16E-1D42A03320E9}"/>
              </a:ext>
            </a:extLst>
          </p:cNvPr>
          <p:cNvSpPr>
            <a:spLocks noGrp="1"/>
          </p:cNvSpPr>
          <p:nvPr>
            <p:ph type="ftr" sz="quarter" idx="11"/>
          </p:nvPr>
        </p:nvSpPr>
        <p:spPr/>
        <p:txBody>
          <a:bodyPr/>
          <a:lstStyle/>
          <a:p>
            <a:pPr lvl="0"/>
            <a:r>
              <a:rPr lang="it-IT" sz="1600" dirty="0">
                <a:solidFill>
                  <a:prstClr val="black">
                    <a:tint val="75000"/>
                  </a:prstClr>
                </a:solidFill>
              </a:rPr>
              <a:t>2. </a:t>
            </a:r>
            <a:r>
              <a:rPr lang="it-IT" sz="1600" dirty="0" err="1">
                <a:solidFill>
                  <a:prstClr val="black">
                    <a:tint val="75000"/>
                  </a:prstClr>
                </a:solidFill>
              </a:rPr>
              <a:t>Hoeffding</a:t>
            </a:r>
            <a:r>
              <a:rPr lang="it-IT" sz="1600" dirty="0">
                <a:solidFill>
                  <a:prstClr val="black">
                    <a:tint val="75000"/>
                  </a:prstClr>
                </a:solidFill>
              </a:rPr>
              <a:t> </a:t>
            </a:r>
            <a:r>
              <a:rPr lang="it-IT" sz="1600" dirty="0" err="1">
                <a:solidFill>
                  <a:prstClr val="black">
                    <a:tint val="75000"/>
                  </a:prstClr>
                </a:solidFill>
              </a:rPr>
              <a:t>Trees</a:t>
            </a:r>
            <a:endParaRPr lang="it-IT" sz="1600" dirty="0">
              <a:solidFill>
                <a:prstClr val="black">
                  <a:tint val="75000"/>
                </a:prstClr>
              </a:solidFill>
            </a:endParaRPr>
          </a:p>
        </p:txBody>
      </p:sp>
      <p:sp>
        <p:nvSpPr>
          <p:cNvPr id="8" name="Segnaposto numero diapositiva 7">
            <a:extLst>
              <a:ext uri="{FF2B5EF4-FFF2-40B4-BE49-F238E27FC236}">
                <a16:creationId xmlns:a16="http://schemas.microsoft.com/office/drawing/2014/main" id="{046BA54C-593A-40EE-85FA-C2BEA90E5D61}"/>
              </a:ext>
            </a:extLst>
          </p:cNvPr>
          <p:cNvSpPr>
            <a:spLocks noGrp="1"/>
          </p:cNvSpPr>
          <p:nvPr>
            <p:ph type="sldNum" sz="quarter" idx="12"/>
          </p:nvPr>
        </p:nvSpPr>
        <p:spPr/>
        <p:txBody>
          <a:bodyPr/>
          <a:lstStyle/>
          <a:p>
            <a:fld id="{D14C3E65-C04F-4CCC-BEE2-FB966B64B079}" type="slidenum">
              <a:rPr lang="it-IT" sz="1600" smtClean="0"/>
              <a:t>5</a:t>
            </a:fld>
            <a:endParaRPr lang="it-IT" sz="1600" dirty="0"/>
          </a:p>
        </p:txBody>
      </p:sp>
      <p:cxnSp>
        <p:nvCxnSpPr>
          <p:cNvPr id="14" name="Connettore diritto 13">
            <a:extLst>
              <a:ext uri="{FF2B5EF4-FFF2-40B4-BE49-F238E27FC236}">
                <a16:creationId xmlns:a16="http://schemas.microsoft.com/office/drawing/2014/main" id="{5D70FEB7-BD8F-4E2B-8A45-3FB6C468E2DD}"/>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5" name="Picture 2" descr="Risultati immagini per polito">
            <a:extLst>
              <a:ext uri="{FF2B5EF4-FFF2-40B4-BE49-F238E27FC236}">
                <a16:creationId xmlns:a16="http://schemas.microsoft.com/office/drawing/2014/main" id="{416C87D3-2B58-4A00-933E-4E557CC9C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isultati immagini per paristech">
            <a:extLst>
              <a:ext uri="{FF2B5EF4-FFF2-40B4-BE49-F238E27FC236}">
                <a16:creationId xmlns:a16="http://schemas.microsoft.com/office/drawing/2014/main" id="{C139657F-581C-434F-A9E2-30B23D33C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36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31423570-6E9C-45D0-B8DB-9F4E8B00C052}"/>
              </a:ext>
            </a:extLst>
          </p:cNvPr>
          <p:cNvSpPr>
            <a:spLocks noGrp="1"/>
          </p:cNvSpPr>
          <p:nvPr>
            <p:ph type="ftr" sz="quarter" idx="11"/>
          </p:nvPr>
        </p:nvSpPr>
        <p:spPr/>
        <p:txBody>
          <a:bodyPr/>
          <a:lstStyle/>
          <a:p>
            <a:r>
              <a:rPr lang="it-IT" sz="1600" dirty="0"/>
              <a:t>2. </a:t>
            </a:r>
            <a:r>
              <a:rPr lang="it-IT" sz="1600" dirty="0" err="1"/>
              <a:t>Hoeffding</a:t>
            </a:r>
            <a:r>
              <a:rPr lang="it-IT" sz="1600" dirty="0"/>
              <a:t> </a:t>
            </a:r>
            <a:r>
              <a:rPr lang="it-IT" sz="1600" dirty="0" err="1"/>
              <a:t>Trees</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6</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4E3A4E46-270A-4981-843B-A05C6EDCB5E0}"/>
              </a:ext>
            </a:extLst>
          </p:cNvPr>
          <p:cNvSpPr txBox="1"/>
          <p:nvPr/>
        </p:nvSpPr>
        <p:spPr>
          <a:xfrm>
            <a:off x="737235" y="659972"/>
            <a:ext cx="10717530" cy="1200329"/>
          </a:xfrm>
          <a:prstGeom prst="rect">
            <a:avLst/>
          </a:prstGeom>
          <a:noFill/>
        </p:spPr>
        <p:txBody>
          <a:bodyPr wrap="square" rtlCol="0">
            <a:spAutoFit/>
          </a:bodyPr>
          <a:lstStyle/>
          <a:p>
            <a:pPr marL="285750" indent="-285750">
              <a:buFont typeface="Wingdings" panose="05000000000000000000" pitchFamily="2" charset="2"/>
              <a:buChar char="§"/>
            </a:pPr>
            <a:r>
              <a:rPr lang="en-US" sz="2400" dirty="0"/>
              <a:t>Classical DT learners are limited by main memory size</a:t>
            </a:r>
          </a:p>
          <a:p>
            <a:pPr marL="285750" indent="-285750">
              <a:buFont typeface="Wingdings" panose="05000000000000000000" pitchFamily="2" charset="2"/>
              <a:buChar char="§"/>
            </a:pPr>
            <a:r>
              <a:rPr lang="en-US" sz="2400" dirty="0"/>
              <a:t>Probably, not all examples are needed to find the best attribute at a node</a:t>
            </a:r>
          </a:p>
          <a:p>
            <a:pPr marL="285750" indent="-285750">
              <a:buFont typeface="Wingdings" panose="05000000000000000000" pitchFamily="2" charset="2"/>
              <a:buChar char="§"/>
            </a:pPr>
            <a:r>
              <a:rPr lang="en-US" sz="2400" dirty="0"/>
              <a:t>How to decide how many are necessary? </a:t>
            </a:r>
            <a:r>
              <a:rPr lang="en-US" sz="2400" b="1" i="1" dirty="0" err="1"/>
              <a:t>Hoeffding</a:t>
            </a:r>
            <a:r>
              <a:rPr lang="en-US" sz="2400" b="1" i="1" dirty="0"/>
              <a:t> Bound</a:t>
            </a:r>
            <a:r>
              <a:rPr lang="en-US" sz="2400" dirty="0"/>
              <a:t>!</a:t>
            </a:r>
          </a:p>
        </p:txBody>
      </p:sp>
      <p:pic>
        <p:nvPicPr>
          <p:cNvPr id="3" name="Immagine 2">
            <a:extLst>
              <a:ext uri="{FF2B5EF4-FFF2-40B4-BE49-F238E27FC236}">
                <a16:creationId xmlns:a16="http://schemas.microsoft.com/office/drawing/2014/main" id="{47E46B70-F1D6-48EE-9C8A-7DB6BF0B23E7}"/>
              </a:ext>
            </a:extLst>
          </p:cNvPr>
          <p:cNvPicPr>
            <a:picLocks noChangeAspect="1"/>
          </p:cNvPicPr>
          <p:nvPr/>
        </p:nvPicPr>
        <p:blipFill>
          <a:blip r:embed="rId5"/>
          <a:stretch>
            <a:fillRect/>
          </a:stretch>
        </p:blipFill>
        <p:spPr>
          <a:xfrm>
            <a:off x="781342" y="3935643"/>
            <a:ext cx="4264150" cy="1744425"/>
          </a:xfrm>
          <a:prstGeom prst="rect">
            <a:avLst/>
          </a:prstGeom>
        </p:spPr>
      </p:pic>
      <p:pic>
        <p:nvPicPr>
          <p:cNvPr id="9" name="Immagine 8">
            <a:extLst>
              <a:ext uri="{FF2B5EF4-FFF2-40B4-BE49-F238E27FC236}">
                <a16:creationId xmlns:a16="http://schemas.microsoft.com/office/drawing/2014/main" id="{0EBFDA48-7350-4709-A9AE-A1B1768B95ED}"/>
              </a:ext>
            </a:extLst>
          </p:cNvPr>
          <p:cNvPicPr>
            <a:picLocks noChangeAspect="1"/>
          </p:cNvPicPr>
          <p:nvPr/>
        </p:nvPicPr>
        <p:blipFill>
          <a:blip r:embed="rId6"/>
          <a:stretch>
            <a:fillRect/>
          </a:stretch>
        </p:blipFill>
        <p:spPr>
          <a:xfrm>
            <a:off x="6096000" y="3468679"/>
            <a:ext cx="5483152" cy="2678353"/>
          </a:xfrm>
          <a:prstGeom prst="rect">
            <a:avLst/>
          </a:prstGeom>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7993F717-5BDF-4F4D-BEAD-64038A7FA7E0}"/>
                  </a:ext>
                </a:extLst>
              </p:cNvPr>
              <p:cNvSpPr txBox="1"/>
              <p:nvPr/>
            </p:nvSpPr>
            <p:spPr>
              <a:xfrm>
                <a:off x="1298280" y="2281489"/>
                <a:ext cx="9595440" cy="1232966"/>
              </a:xfrm>
              <a:prstGeom prst="rect">
                <a:avLst/>
              </a:prstGeom>
              <a:noFill/>
            </p:spPr>
            <p:txBody>
              <a:bodyPr wrap="square" rtlCol="0">
                <a:spAutoFit/>
              </a:bodyPr>
              <a:lstStyle/>
              <a:p>
                <a:pPr algn="ctr"/>
                <a:r>
                  <a:rPr lang="it-IT" sz="2400" i="1" dirty="0"/>
                  <a:t>«</a:t>
                </a:r>
                <a:r>
                  <a:rPr lang="en-US" sz="2400" i="1" dirty="0"/>
                  <a:t>Suppose we have made </a:t>
                </a:r>
                <a14:m>
                  <m:oMath xmlns:m="http://schemas.openxmlformats.org/officeDocument/2006/math">
                    <m:r>
                      <a:rPr lang="it-IT" sz="2400" b="0" i="1" smtClean="0">
                        <a:latin typeface="Cambria Math" panose="02040503050406030204" pitchFamily="18" charset="0"/>
                      </a:rPr>
                      <m:t>𝑛</m:t>
                    </m:r>
                  </m:oMath>
                </a14:m>
                <a:r>
                  <a:rPr lang="en-US" sz="2400" i="1" dirty="0"/>
                  <a:t> independent observations of a variable </a:t>
                </a:r>
                <a14:m>
                  <m:oMath xmlns:m="http://schemas.openxmlformats.org/officeDocument/2006/math">
                    <m:r>
                      <a:rPr lang="it-IT" sz="2400" b="0" i="1" smtClean="0">
                        <a:latin typeface="Cambria Math" panose="02040503050406030204" pitchFamily="18" charset="0"/>
                      </a:rPr>
                      <m:t>𝑟</m:t>
                    </m:r>
                  </m:oMath>
                </a14:m>
                <a:r>
                  <a:rPr lang="en-US" sz="2400" i="1" dirty="0"/>
                  <a:t> with domain </a:t>
                </a:r>
                <a14:m>
                  <m:oMath xmlns:m="http://schemas.openxmlformats.org/officeDocument/2006/math">
                    <m:r>
                      <a:rPr lang="en-US" sz="2400" i="1" dirty="0" smtClean="0">
                        <a:latin typeface="Cambria Math" panose="02040503050406030204" pitchFamily="18" charset="0"/>
                      </a:rPr>
                      <m:t>𝑅</m:t>
                    </m:r>
                  </m:oMath>
                </a14:m>
                <a:r>
                  <a:rPr lang="en-US" sz="2400" i="1" dirty="0"/>
                  <a:t>, and computed their mean </a:t>
                </a:r>
                <a14:m>
                  <m:oMath xmlns:m="http://schemas.openxmlformats.org/officeDocument/2006/math">
                    <m:acc>
                      <m:accPr>
                        <m:chr m:val="̅"/>
                        <m:ctrlPr>
                          <a:rPr lang="en-US" sz="2400" i="1" dirty="0" smtClean="0">
                            <a:latin typeface="Cambria Math" panose="02040503050406030204" pitchFamily="18" charset="0"/>
                          </a:rPr>
                        </m:ctrlPr>
                      </m:accPr>
                      <m:e>
                        <m:r>
                          <a:rPr lang="it-IT" sz="2400" b="0" i="1" dirty="0" smtClean="0">
                            <a:latin typeface="Cambria Math" panose="02040503050406030204" pitchFamily="18" charset="0"/>
                          </a:rPr>
                          <m:t>𝑟</m:t>
                        </m:r>
                      </m:e>
                    </m:acc>
                  </m:oMath>
                </a14:m>
                <a:r>
                  <a:rPr lang="en-US" sz="2400" i="1" dirty="0"/>
                  <a:t>. The </a:t>
                </a:r>
                <a:r>
                  <a:rPr lang="en-US" sz="2400" i="1" dirty="0" err="1"/>
                  <a:t>Hoeffding</a:t>
                </a:r>
                <a:r>
                  <a:rPr lang="en-US" sz="2400" i="1" dirty="0"/>
                  <a:t> bound states that, with probability </a:t>
                </a:r>
                <a14:m>
                  <m:oMath xmlns:m="http://schemas.openxmlformats.org/officeDocument/2006/math">
                    <m:r>
                      <a:rPr lang="en-US" sz="2400" i="1" dirty="0" smtClean="0">
                        <a:latin typeface="Cambria Math" panose="02040503050406030204" pitchFamily="18" charset="0"/>
                      </a:rPr>
                      <m:t>1 − </m:t>
                    </m:r>
                    <m:r>
                      <a:rPr lang="en-US" sz="2400" i="1" dirty="0" smtClean="0">
                        <a:latin typeface="Cambria Math" panose="02040503050406030204" pitchFamily="18" charset="0"/>
                      </a:rPr>
                      <m:t>𝛿</m:t>
                    </m:r>
                  </m:oMath>
                </a14:m>
                <a:r>
                  <a:rPr lang="en-US" sz="2400" i="1" dirty="0"/>
                  <a:t>, the true mean of the variable is at least </a:t>
                </a:r>
                <a14:m>
                  <m:oMath xmlns:m="http://schemas.openxmlformats.org/officeDocument/2006/math">
                    <m:acc>
                      <m:accPr>
                        <m:chr m:val="̅"/>
                        <m:ctrlPr>
                          <a:rPr lang="en-US" sz="2400" i="1" dirty="0" smtClean="0">
                            <a:latin typeface="Cambria Math" panose="02040503050406030204" pitchFamily="18" charset="0"/>
                          </a:rPr>
                        </m:ctrlPr>
                      </m:accPr>
                      <m:e>
                        <m:r>
                          <a:rPr lang="it-IT" sz="2400" b="0" i="1" dirty="0" smtClean="0">
                            <a:latin typeface="Cambria Math" panose="02040503050406030204" pitchFamily="18" charset="0"/>
                          </a:rPr>
                          <m:t>𝑟</m:t>
                        </m:r>
                      </m:e>
                    </m:acc>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𝜖</m:t>
                    </m:r>
                  </m:oMath>
                </a14:m>
                <a:r>
                  <a:rPr lang="it-IT" sz="2400" i="1" dirty="0"/>
                  <a:t>»</a:t>
                </a:r>
              </a:p>
            </p:txBody>
          </p:sp>
        </mc:Choice>
        <mc:Fallback xmlns="">
          <p:sp>
            <p:nvSpPr>
              <p:cNvPr id="10" name="CasellaDiTesto 9">
                <a:extLst>
                  <a:ext uri="{FF2B5EF4-FFF2-40B4-BE49-F238E27FC236}">
                    <a16:creationId xmlns:a16="http://schemas.microsoft.com/office/drawing/2014/main" id="{7993F717-5BDF-4F4D-BEAD-64038A7FA7E0}"/>
                  </a:ext>
                </a:extLst>
              </p:cNvPr>
              <p:cNvSpPr txBox="1">
                <a:spLocks noRot="1" noChangeAspect="1" noMove="1" noResize="1" noEditPoints="1" noAdjustHandles="1" noChangeArrowheads="1" noChangeShapeType="1" noTextEdit="1"/>
              </p:cNvSpPr>
              <p:nvPr/>
            </p:nvSpPr>
            <p:spPr>
              <a:xfrm>
                <a:off x="1298280" y="2281489"/>
                <a:ext cx="9595440" cy="1232966"/>
              </a:xfrm>
              <a:prstGeom prst="rect">
                <a:avLst/>
              </a:prstGeom>
              <a:blipFill>
                <a:blip r:embed="rId7"/>
                <a:stretch>
                  <a:fillRect t="-3941" b="-7389"/>
                </a:stretch>
              </a:blipFill>
            </p:spPr>
            <p:txBody>
              <a:bodyPr/>
              <a:lstStyle/>
              <a:p>
                <a:r>
                  <a:rPr lang="it-IT">
                    <a:noFill/>
                  </a:rPr>
                  <a:t> </a:t>
                </a:r>
              </a:p>
            </p:txBody>
          </p:sp>
        </mc:Fallback>
      </mc:AlternateContent>
      <p:pic>
        <p:nvPicPr>
          <p:cNvPr id="5122" name="Picture 2" descr="Risultati immagini per doubt">
            <a:extLst>
              <a:ext uri="{FF2B5EF4-FFF2-40B4-BE49-F238E27FC236}">
                <a16:creationId xmlns:a16="http://schemas.microsoft.com/office/drawing/2014/main" id="{0E6F401C-7C3C-42EC-A7C3-DF1ECB66AC4E}"/>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083" b="98750" l="10000" r="90000">
                        <a14:foregroundMark x1="29792" y1="31875" x2="29792" y2="31875"/>
                        <a14:foregroundMark x1="31875" y1="45000" x2="31875" y2="45000"/>
                        <a14:foregroundMark x1="25625" y1="46458" x2="25625" y2="46458"/>
                        <a14:foregroundMark x1="27708" y1="53333" x2="27708" y2="53333"/>
                        <a14:foregroundMark x1="52708" y1="94167" x2="52708" y2="94167"/>
                        <a14:foregroundMark x1="67500" y1="92500" x2="67500" y2="92500"/>
                        <a14:foregroundMark x1="53333" y1="98958" x2="53333" y2="98958"/>
                        <a14:foregroundMark x1="36042" y1="98542" x2="36042" y2="98542"/>
                        <a14:foregroundMark x1="72708" y1="43958" x2="72708" y2="43958"/>
                        <a14:foregroundMark x1="75833" y1="52083" x2="75833" y2="52083"/>
                        <a14:foregroundMark x1="78333" y1="25208" x2="78333" y2="25208"/>
                        <a14:foregroundMark x1="76042" y1="35000" x2="76042" y2="35000"/>
                        <a14:foregroundMark x1="65833" y1="26458" x2="65833" y2="26458"/>
                        <a14:foregroundMark x1="60417" y1="31458" x2="60417" y2="31458"/>
                        <a14:foregroundMark x1="54792" y1="28958" x2="54792" y2="28958"/>
                        <a14:foregroundMark x1="55417" y1="13750" x2="55417" y2="13750"/>
                        <a14:foregroundMark x1="43958" y1="23125" x2="43958" y2="23125"/>
                        <a14:foregroundMark x1="45833" y1="10417" x2="45833" y2="10417"/>
                        <a14:foregroundMark x1="49792" y1="7083" x2="49792" y2="7083"/>
                        <a14:foregroundMark x1="47708" y1="32708" x2="47708" y2="32708"/>
                        <a14:foregroundMark x1="32083" y1="18125" x2="32083" y2="18125"/>
                        <a14:foregroundMark x1="37083" y1="27083" x2="37083" y2="27083"/>
                        <a14:backgroundMark x1="60833" y1="40417" x2="60833" y2="40417"/>
                        <a14:backgroundMark x1="58750" y1="40000" x2="58750" y2="40000"/>
                        <a14:backgroundMark x1="67083" y1="25000" x2="67083" y2="25000"/>
                        <a14:backgroundMark x1="53333" y1="82500" x2="53333" y2="82500"/>
                        <a14:backgroundMark x1="38542" y1="96875" x2="38542"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0232572" y="2415448"/>
            <a:ext cx="2107722" cy="210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74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122"/>
                                        </p:tgtEl>
                                        <p:attrNameLst>
                                          <p:attrName>style.visibility</p:attrName>
                                        </p:attrNameLst>
                                      </p:cBhvr>
                                      <p:to>
                                        <p:strVal val="visible"/>
                                      </p:to>
                                    </p:set>
                                    <p:animEffect transition="in" filter="barn(inVertical)">
                                      <p:cBhvr>
                                        <p:cTn id="24" dur="2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31423570-6E9C-45D0-B8DB-9F4E8B00C052}"/>
              </a:ext>
            </a:extLst>
          </p:cNvPr>
          <p:cNvSpPr>
            <a:spLocks noGrp="1"/>
          </p:cNvSpPr>
          <p:nvPr>
            <p:ph type="ftr" sz="quarter" idx="11"/>
          </p:nvPr>
        </p:nvSpPr>
        <p:spPr/>
        <p:txBody>
          <a:bodyPr/>
          <a:lstStyle/>
          <a:p>
            <a:r>
              <a:rPr lang="it-IT" sz="1600" dirty="0"/>
              <a:t>2. </a:t>
            </a:r>
            <a:r>
              <a:rPr lang="it-IT" sz="1600" dirty="0" err="1"/>
              <a:t>Hoeffding</a:t>
            </a:r>
            <a:r>
              <a:rPr lang="it-IT" sz="1600" dirty="0"/>
              <a:t> </a:t>
            </a:r>
            <a:r>
              <a:rPr lang="it-IT" sz="1600" dirty="0" err="1"/>
              <a:t>Trees</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7</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E2D78132-2902-4222-B3E2-B8B92102577E}"/>
              </a:ext>
            </a:extLst>
          </p:cNvPr>
          <p:cNvSpPr txBox="1"/>
          <p:nvPr/>
        </p:nvSpPr>
        <p:spPr>
          <a:xfrm>
            <a:off x="636270" y="659972"/>
            <a:ext cx="8553450" cy="646331"/>
          </a:xfrm>
          <a:prstGeom prst="rect">
            <a:avLst/>
          </a:prstGeom>
          <a:noFill/>
        </p:spPr>
        <p:txBody>
          <a:bodyPr wrap="square" rtlCol="0">
            <a:spAutoFit/>
          </a:bodyPr>
          <a:lstStyle/>
          <a:p>
            <a:r>
              <a:rPr lang="it-IT" sz="3600" dirty="0"/>
              <a:t>How </a:t>
            </a:r>
            <a:r>
              <a:rPr lang="it-IT" sz="3600" dirty="0" err="1"/>
              <a:t>many</a:t>
            </a:r>
            <a:r>
              <a:rPr lang="it-IT" sz="3600" dirty="0"/>
              <a:t> </a:t>
            </a:r>
            <a:r>
              <a:rPr lang="it-IT" sz="3600" dirty="0" err="1"/>
              <a:t>examples</a:t>
            </a:r>
            <a:r>
              <a:rPr lang="it-IT" sz="3600" dirty="0"/>
              <a:t> are </a:t>
            </a:r>
            <a:r>
              <a:rPr lang="it-IT" sz="3600" dirty="0" err="1"/>
              <a:t>enough</a:t>
            </a:r>
            <a:r>
              <a:rPr lang="it-IT" sz="3600" dirty="0"/>
              <a:t>?</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41E0823-47CA-496E-8A39-F9143A7A485E}"/>
                  </a:ext>
                </a:extLst>
              </p:cNvPr>
              <p:cNvSpPr txBox="1"/>
              <p:nvPr/>
            </p:nvSpPr>
            <p:spPr>
              <a:xfrm>
                <a:off x="636270" y="1568452"/>
                <a:ext cx="10850880" cy="4156522"/>
              </a:xfrm>
              <a:prstGeom prst="rect">
                <a:avLst/>
              </a:prstGeom>
              <a:noFill/>
            </p:spPr>
            <p:txBody>
              <a:bodyPr wrap="square" rtlCol="0">
                <a:spAutoFit/>
              </a:bodyPr>
              <a:lstStyle/>
              <a:p>
                <a:pPr marL="285750" indent="-285750">
                  <a:buFont typeface="Arial" panose="020B0604020202020204" pitchFamily="34" charset="0"/>
                  <a:buChar char="•"/>
                </a:pPr>
                <a:r>
                  <a:rPr lang="en-US" sz="2400" dirty="0"/>
                  <a:t>Let </a:t>
                </a:r>
                <a14:m>
                  <m:oMath xmlns:m="http://schemas.openxmlformats.org/officeDocument/2006/math">
                    <m:r>
                      <a:rPr lang="en-US" sz="2400" i="1" dirty="0" smtClean="0">
                        <a:latin typeface="Cambria Math" panose="02040503050406030204" pitchFamily="18" charset="0"/>
                      </a:rPr>
                      <m:t>𝐺</m:t>
                    </m:r>
                    <m:d>
                      <m:dPr>
                        <m:ctrlPr>
                          <a:rPr lang="en-US" sz="2400" i="1" dirty="0" smtClean="0">
                            <a:latin typeface="Cambria Math" panose="02040503050406030204" pitchFamily="18" charset="0"/>
                          </a:rPr>
                        </m:ctrlPr>
                      </m:dPr>
                      <m:e>
                        <m:sSub>
                          <m:sSubPr>
                            <m:ctrlPr>
                              <a:rPr lang="en-US" sz="2400" i="1" dirty="0" err="1" smtClean="0">
                                <a:latin typeface="Cambria Math" panose="02040503050406030204" pitchFamily="18" charset="0"/>
                              </a:rPr>
                            </m:ctrlPr>
                          </m:sSubPr>
                          <m:e>
                            <m:r>
                              <a:rPr lang="en-US" sz="2400" i="1" dirty="0" err="1" smtClean="0">
                                <a:latin typeface="Cambria Math" panose="02040503050406030204" pitchFamily="18" charset="0"/>
                              </a:rPr>
                              <m:t>𝑋</m:t>
                            </m:r>
                          </m:e>
                          <m:sub>
                            <m:r>
                              <a:rPr lang="en-US" sz="2400" i="1" dirty="0" err="1" smtClean="0">
                                <a:latin typeface="Cambria Math" panose="02040503050406030204" pitchFamily="18" charset="0"/>
                              </a:rPr>
                              <m:t>𝑖</m:t>
                            </m:r>
                          </m:sub>
                        </m:sSub>
                      </m:e>
                    </m:d>
                  </m:oMath>
                </a14:m>
                <a:r>
                  <a:rPr lang="en-US" sz="2400" dirty="0"/>
                  <a:t> be the heuristic measure of choice (</a:t>
                </a:r>
                <a:r>
                  <a:rPr lang="en-US" sz="2400" i="1" dirty="0"/>
                  <a:t>Information Gain</a:t>
                </a:r>
                <a:r>
                  <a:rPr lang="en-US" sz="2400" dirty="0"/>
                  <a:t>, </a:t>
                </a:r>
                <a:r>
                  <a:rPr lang="en-US" sz="2400" i="1" dirty="0"/>
                  <a:t>Gini Index</a:t>
                </a:r>
                <a:r>
                  <a:rPr lang="en-US" sz="2400" dirty="0"/>
                  <a:t>)</a:t>
                </a:r>
              </a:p>
              <a:p>
                <a:pPr marL="285750" indent="-285750">
                  <a:buFont typeface="Arial" panose="020B0604020202020204" pitchFamily="34" charset="0"/>
                  <a:buChar char="•"/>
                </a:pP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𝑎</m:t>
                        </m:r>
                      </m:sub>
                    </m:sSub>
                  </m:oMath>
                </a14:m>
                <a:r>
                  <a:rPr lang="en-US" sz="2400" dirty="0"/>
                  <a:t> : the attribute with the highest attribute evaluation value after </a:t>
                </a:r>
                <a:r>
                  <a:rPr lang="en-US" sz="2400" i="1" dirty="0"/>
                  <a:t>n</a:t>
                </a:r>
                <a:r>
                  <a:rPr lang="en-US" sz="2400" dirty="0"/>
                  <a:t> examples</a:t>
                </a:r>
              </a:p>
              <a:p>
                <a:pPr marL="285750" indent="-285750">
                  <a:buFont typeface="Arial" panose="020B0604020202020204" pitchFamily="34" charset="0"/>
                  <a:buChar char="•"/>
                </a:pP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it-IT" sz="2400" b="0" i="1" dirty="0" smtClean="0">
                            <a:latin typeface="Cambria Math" panose="02040503050406030204" pitchFamily="18" charset="0"/>
                          </a:rPr>
                          <m:t>𝑏</m:t>
                        </m:r>
                      </m:sub>
                    </m:sSub>
                    <m:r>
                      <a:rPr lang="en-US" sz="2400" i="1" dirty="0" smtClean="0">
                        <a:latin typeface="Cambria Math" panose="02040503050406030204" pitchFamily="18" charset="0"/>
                      </a:rPr>
                      <m:t> </m:t>
                    </m:r>
                  </m:oMath>
                </a14:m>
                <a:r>
                  <a:rPr lang="en-US" sz="2400" dirty="0"/>
                  <a:t>: the attribute with the second highest split evaluation function value after </a:t>
                </a:r>
                <a:r>
                  <a:rPr lang="en-US" sz="2400" i="1" dirty="0"/>
                  <a:t>n </a:t>
                </a:r>
                <a:r>
                  <a:rPr lang="en-US" sz="2400" dirty="0"/>
                  <a:t>examples</a:t>
                </a:r>
              </a:p>
              <a:p>
                <a:pPr marL="285750" indent="-285750">
                  <a:buFont typeface="Arial" panose="020B0604020202020204" pitchFamily="34" charset="0"/>
                  <a:buChar char="•"/>
                </a:pPr>
                <a:r>
                  <a:rPr lang="en-US" sz="2400" dirty="0"/>
                  <a:t>We can compute </a:t>
                </a:r>
                <a:br>
                  <a:rPr lang="en-US" sz="2400" dirty="0"/>
                </a:br>
                <a14:m>
                  <m:oMath xmlns:m="http://schemas.openxmlformats.org/officeDocument/2006/math">
                    <m:r>
                      <a:rPr lang="en-US" sz="2400" i="1" smtClean="0">
                        <a:latin typeface="Cambria Math" panose="02040503050406030204" pitchFamily="18" charset="0"/>
                        <a:ea typeface="Cambria Math" panose="02040503050406030204" pitchFamily="18" charset="0"/>
                      </a:rPr>
                      <m:t>∆</m:t>
                    </m:r>
                    <m:acc>
                      <m:accPr>
                        <m:chr m:val="̅"/>
                        <m:ctrlPr>
                          <a:rPr lang="en-US" sz="240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𝐺</m:t>
                        </m:r>
                      </m:e>
                    </m:acc>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𝐺</m:t>
                        </m:r>
                      </m:e>
                    </m:acc>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𝑎</m:t>
                            </m:r>
                          </m:sub>
                        </m:sSub>
                      </m:e>
                    </m:d>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𝐺</m:t>
                        </m:r>
                      </m:e>
                    </m:acc>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𝑏</m:t>
                            </m:r>
                          </m:sub>
                        </m:sSub>
                      </m:e>
                    </m:d>
                    <m:r>
                      <a:rPr lang="en-US" sz="2400" b="0" i="1" smtClean="0">
                        <a:latin typeface="Cambria Math" panose="02040503050406030204" pitchFamily="18" charset="0"/>
                        <a:ea typeface="Cambria Math" panose="02040503050406030204" pitchFamily="18" charset="0"/>
                      </a:rPr>
                      <m:t>&gt;</m:t>
                    </m:r>
                    <m:r>
                      <a:rPr lang="en-US" sz="2400" b="0" i="1" smtClean="0">
                        <a:latin typeface="Cambria Math" panose="02040503050406030204" pitchFamily="18" charset="0"/>
                        <a:ea typeface="Cambria Math" panose="02040503050406030204" pitchFamily="18" charset="0"/>
                      </a:rPr>
                      <m:t>𝜖</m:t>
                    </m:r>
                  </m:oMath>
                </a14:m>
                <a:endParaRPr lang="en-US" sz="2400" dirty="0"/>
              </a:p>
              <a:p>
                <a:pPr marL="285750" indent="-285750">
                  <a:buFont typeface="Arial" panose="020B0604020202020204" pitchFamily="34" charset="0"/>
                  <a:buChar char="•"/>
                </a:pPr>
                <a:r>
                  <a:rPr lang="en-US" sz="2400" dirty="0"/>
                  <a:t>Thanks to </a:t>
                </a:r>
                <a:r>
                  <a:rPr lang="en-US" sz="2400" dirty="0" err="1"/>
                  <a:t>Hoeffding</a:t>
                </a:r>
                <a:r>
                  <a:rPr lang="en-US" sz="2400" dirty="0"/>
                  <a:t> Bound, we can infer that:</a:t>
                </a:r>
              </a:p>
              <a:p>
                <a:pPr marL="742950" lvl="1" indent="-28575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r>
                      <a:rPr lang="en-US" sz="2400" b="0" i="1" smtClean="0">
                        <a:latin typeface="Cambria Math" panose="02040503050406030204" pitchFamily="18" charset="0"/>
                        <a:ea typeface="Cambria Math" panose="02040503050406030204" pitchFamily="18" charset="0"/>
                      </a:rPr>
                      <m:t>≥ ∆</m:t>
                    </m:r>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𝐺</m:t>
                        </m:r>
                      </m:e>
                    </m:ac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&gt;0 </m:t>
                    </m:r>
                  </m:oMath>
                </a14:m>
                <a:r>
                  <a:rPr lang="en-US" sz="2400" dirty="0"/>
                  <a:t>with probability </a:t>
                </a:r>
                <a14:m>
                  <m:oMath xmlns:m="http://schemas.openxmlformats.org/officeDocument/2006/math">
                    <m:r>
                      <a:rPr lang="it-IT" sz="2400" b="0" i="1" smtClean="0">
                        <a:latin typeface="Cambria Math" panose="02040503050406030204" pitchFamily="18" charset="0"/>
                      </a:rPr>
                      <m:t>1−</m:t>
                    </m:r>
                    <m:r>
                      <a:rPr lang="it-IT" sz="2400" b="0" i="1" smtClean="0">
                        <a:latin typeface="Cambria Math" panose="02040503050406030204" pitchFamily="18" charset="0"/>
                        <a:ea typeface="Cambria Math" panose="02040503050406030204" pitchFamily="18" charset="0"/>
                      </a:rPr>
                      <m:t>𝛿</m:t>
                    </m:r>
                  </m:oMath>
                </a14:m>
                <a:r>
                  <a:rPr lang="en-US" sz="2400" dirty="0"/>
                  <a:t>, 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𝐺</m:t>
                    </m:r>
                  </m:oMath>
                </a14:m>
                <a:r>
                  <a:rPr lang="en-US" sz="2400" dirty="0"/>
                  <a:t> is the true difference in heuristic measure</a:t>
                </a:r>
              </a:p>
              <a:p>
                <a:pPr marL="742950" lvl="1" indent="-285750">
                  <a:buFont typeface="Arial" panose="020B0604020202020204" pitchFamily="34" charset="0"/>
                  <a:buChar char="•"/>
                </a:pPr>
                <a:r>
                  <a:rPr lang="en-US" sz="2400" dirty="0"/>
                  <a:t>This means that we can split the tree using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𝑎</m:t>
                        </m:r>
                      </m:sub>
                    </m:sSub>
                  </m:oMath>
                </a14:m>
                <a:r>
                  <a:rPr lang="en-US" sz="2400" dirty="0"/>
                  <a:t>, and the succeeding examples will be passed to the new leaves (incremental approach)</a:t>
                </a:r>
              </a:p>
            </p:txBody>
          </p:sp>
        </mc:Choice>
        <mc:Fallback xmlns="">
          <p:sp>
            <p:nvSpPr>
              <p:cNvPr id="3" name="CasellaDiTesto 2">
                <a:extLst>
                  <a:ext uri="{FF2B5EF4-FFF2-40B4-BE49-F238E27FC236}">
                    <a16:creationId xmlns:a16="http://schemas.microsoft.com/office/drawing/2014/main" id="{541E0823-47CA-496E-8A39-F9143A7A485E}"/>
                  </a:ext>
                </a:extLst>
              </p:cNvPr>
              <p:cNvSpPr txBox="1">
                <a:spLocks noRot="1" noChangeAspect="1" noMove="1" noResize="1" noEditPoints="1" noAdjustHandles="1" noChangeArrowheads="1" noChangeShapeType="1" noTextEdit="1"/>
              </p:cNvSpPr>
              <p:nvPr/>
            </p:nvSpPr>
            <p:spPr>
              <a:xfrm>
                <a:off x="636270" y="1568452"/>
                <a:ext cx="10850880" cy="4156522"/>
              </a:xfrm>
              <a:prstGeom prst="rect">
                <a:avLst/>
              </a:prstGeom>
              <a:blipFill>
                <a:blip r:embed="rId5"/>
                <a:stretch>
                  <a:fillRect l="-730" t="-1173" b="-2346"/>
                </a:stretch>
              </a:blipFill>
            </p:spPr>
            <p:txBody>
              <a:bodyPr/>
              <a:lstStyle/>
              <a:p>
                <a:r>
                  <a:rPr lang="it-IT">
                    <a:noFill/>
                  </a:rPr>
                  <a:t> </a:t>
                </a:r>
              </a:p>
            </p:txBody>
          </p:sp>
        </mc:Fallback>
      </mc:AlternateContent>
    </p:spTree>
    <p:extLst>
      <p:ext uri="{BB962C8B-B14F-4D97-AF65-F5344CB8AC3E}">
        <p14:creationId xmlns:p14="http://schemas.microsoft.com/office/powerpoint/2010/main" val="13585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8</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a:xfrm>
            <a:off x="4038600" y="6356350"/>
            <a:ext cx="4114800" cy="365125"/>
          </a:xfrm>
        </p:spPr>
        <p:txBody>
          <a:bodyPr/>
          <a:lstStyle/>
          <a:p>
            <a:r>
              <a:rPr lang="it-IT" sz="1600" dirty="0"/>
              <a:t>2. </a:t>
            </a:r>
            <a:r>
              <a:rPr lang="it-IT" sz="1600" dirty="0" err="1"/>
              <a:t>Hoeffding</a:t>
            </a:r>
            <a:r>
              <a:rPr lang="it-IT" sz="1600" dirty="0"/>
              <a:t> </a:t>
            </a:r>
            <a:r>
              <a:rPr lang="it-IT" sz="1600" dirty="0" err="1"/>
              <a:t>Trees</a:t>
            </a:r>
            <a:endParaRPr lang="it-IT" sz="1600" dirty="0"/>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CA7DCA73-61F7-4CAD-BDED-916556DC9093}"/>
                  </a:ext>
                </a:extLst>
              </p:cNvPr>
              <p:cNvSpPr txBox="1"/>
              <p:nvPr/>
            </p:nvSpPr>
            <p:spPr>
              <a:xfrm>
                <a:off x="636270" y="1726772"/>
                <a:ext cx="4678680" cy="3417089"/>
              </a:xfrm>
              <a:prstGeom prst="rect">
                <a:avLst/>
              </a:prstGeom>
              <a:noFill/>
            </p:spPr>
            <p:txBody>
              <a:bodyPr wrap="square" rtlCol="0">
                <a:spAutoFit/>
              </a:bodyPr>
              <a:lstStyle/>
              <a:p>
                <a:pPr marL="285750" indent="-285750">
                  <a:buFont typeface="Arial" panose="020B0604020202020204" pitchFamily="34" charset="0"/>
                  <a:buChar char="•"/>
                </a:pPr>
                <a:r>
                  <a:rPr lang="it-IT" sz="2400" dirty="0"/>
                  <a:t>Compute the </a:t>
                </a:r>
                <a:r>
                  <a:rPr lang="it-IT" sz="2400" dirty="0" err="1"/>
                  <a:t>heuristic</a:t>
                </a:r>
                <a:r>
                  <a:rPr lang="it-IT" sz="2400" dirty="0"/>
                  <a:t> </a:t>
                </a:r>
                <a:r>
                  <a:rPr lang="it-IT" sz="2400" dirty="0" err="1"/>
                  <a:t>measure</a:t>
                </a:r>
                <a:r>
                  <a:rPr lang="it-IT" sz="2400" dirty="0"/>
                  <a:t> for the </a:t>
                </a:r>
                <a:r>
                  <a:rPr lang="it-IT" sz="2400" dirty="0" err="1"/>
                  <a:t>attributes</a:t>
                </a:r>
                <a:r>
                  <a:rPr lang="it-IT" sz="2400" dirty="0"/>
                  <a:t> and </a:t>
                </a:r>
                <a:r>
                  <a:rPr lang="it-IT" sz="2400" dirty="0" err="1"/>
                  <a:t>determine</a:t>
                </a:r>
                <a:r>
                  <a:rPr lang="it-IT" sz="2400" dirty="0"/>
                  <a:t> the best </a:t>
                </a:r>
                <a:r>
                  <a:rPr lang="it-IT" sz="2400" dirty="0" err="1"/>
                  <a:t>two</a:t>
                </a:r>
                <a:r>
                  <a:rPr lang="it-IT" sz="2400" dirty="0"/>
                  <a:t> </a:t>
                </a:r>
                <a:r>
                  <a:rPr lang="it-IT" sz="2400" dirty="0" err="1"/>
                  <a:t>attributes</a:t>
                </a:r>
                <a:endParaRPr lang="it-IT" sz="2400" dirty="0"/>
              </a:p>
              <a:p>
                <a:pPr marL="285750" indent="-285750">
                  <a:buFont typeface="Arial" panose="020B0604020202020204" pitchFamily="34" charset="0"/>
                  <a:buChar char="•"/>
                </a:pPr>
                <a:r>
                  <a:rPr lang="it-IT" sz="2400" dirty="0"/>
                  <a:t>At </a:t>
                </a:r>
                <a:r>
                  <a:rPr lang="it-IT" sz="2400" dirty="0" err="1"/>
                  <a:t>each</a:t>
                </a:r>
                <a:r>
                  <a:rPr lang="it-IT" sz="2400" dirty="0"/>
                  <a:t> </a:t>
                </a:r>
                <a:r>
                  <a:rPr lang="it-IT" sz="2400" dirty="0" err="1"/>
                  <a:t>node</a:t>
                </a:r>
                <a:r>
                  <a:rPr lang="it-IT" sz="2400" dirty="0"/>
                  <a:t> </a:t>
                </a:r>
                <a:r>
                  <a:rPr lang="it-IT" sz="2400" dirty="0" err="1"/>
                  <a:t>chack</a:t>
                </a:r>
                <a:r>
                  <a:rPr lang="it-IT" sz="2400" dirty="0"/>
                  <a:t> for the </a:t>
                </a:r>
                <a:r>
                  <a:rPr lang="it-IT" sz="2400" dirty="0" err="1"/>
                  <a:t>condition</a:t>
                </a:r>
                <a:r>
                  <a:rPr lang="it-IT" sz="2400" dirty="0"/>
                  <a:t> </a:t>
                </a:r>
                <a:br>
                  <a:rPr lang="it-IT" sz="2400" dirty="0"/>
                </a:br>
                <a14:m>
                  <m:oMath xmlns:m="http://schemas.openxmlformats.org/officeDocument/2006/math">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𝐺</m:t>
                        </m:r>
                      </m:e>
                    </m:acc>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𝐺</m:t>
                        </m:r>
                      </m:e>
                    </m:acc>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𝑎</m:t>
                            </m:r>
                          </m:sub>
                        </m:sSub>
                      </m:e>
                    </m:d>
                    <m:r>
                      <a:rPr lang="en-US" sz="2400" i="1">
                        <a:latin typeface="Cambria Math" panose="02040503050406030204" pitchFamily="18" charset="0"/>
                        <a:ea typeface="Cambria Math" panose="02040503050406030204" pitchFamily="18" charset="0"/>
                      </a:rPr>
                      <m:t>−</m:t>
                    </m:r>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𝐺</m:t>
                        </m:r>
                      </m:e>
                    </m:acc>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𝑋</m:t>
                            </m:r>
                          </m:e>
                          <m:sub>
                            <m:r>
                              <a:rPr lang="en-US" sz="2400" i="1">
                                <a:latin typeface="Cambria Math" panose="02040503050406030204" pitchFamily="18" charset="0"/>
                                <a:ea typeface="Cambria Math" panose="02040503050406030204" pitchFamily="18" charset="0"/>
                              </a:rPr>
                              <m:t>𝑏</m:t>
                            </m:r>
                          </m:sub>
                        </m:sSub>
                      </m:e>
                    </m:d>
                    <m:r>
                      <a:rPr lang="en-US" sz="2400" i="1">
                        <a:latin typeface="Cambria Math" panose="02040503050406030204" pitchFamily="18" charset="0"/>
                        <a:ea typeface="Cambria Math" panose="02040503050406030204" pitchFamily="18" charset="0"/>
                      </a:rPr>
                      <m:t>&gt;</m:t>
                    </m:r>
                    <m:r>
                      <a:rPr lang="en-US" sz="2400" i="1">
                        <a:latin typeface="Cambria Math" panose="02040503050406030204" pitchFamily="18" charset="0"/>
                        <a:ea typeface="Cambria Math" panose="02040503050406030204" pitchFamily="18" charset="0"/>
                      </a:rPr>
                      <m:t>𝜖</m:t>
                    </m:r>
                  </m:oMath>
                </a14:m>
                <a:endParaRPr lang="en-US" sz="2400" dirty="0"/>
              </a:p>
              <a:p>
                <a:pPr marL="285750" indent="-285750">
                  <a:buFont typeface="Arial" panose="020B0604020202020204" pitchFamily="34" charset="0"/>
                  <a:buChar char="•"/>
                </a:pPr>
                <a:r>
                  <a:rPr lang="it-IT" sz="2400" dirty="0"/>
                  <a:t> </a:t>
                </a:r>
                <a:r>
                  <a:rPr lang="it-IT" sz="2400" dirty="0" err="1"/>
                  <a:t>If</a:t>
                </a:r>
                <a:r>
                  <a:rPr lang="it-IT" sz="2400" dirty="0"/>
                  <a:t> </a:t>
                </a:r>
                <a:r>
                  <a:rPr lang="it-IT" sz="2400" i="1" dirty="0" err="1"/>
                  <a:t>true</a:t>
                </a:r>
                <a:r>
                  <a:rPr lang="it-IT" sz="2400" dirty="0"/>
                  <a:t>, create </a:t>
                </a:r>
                <a:r>
                  <a:rPr lang="it-IT" sz="2400" dirty="0" err="1"/>
                  <a:t>child</a:t>
                </a:r>
                <a:r>
                  <a:rPr lang="it-IT" sz="2400" dirty="0"/>
                  <a:t> </a:t>
                </a:r>
                <a:r>
                  <a:rPr lang="it-IT" sz="2400" dirty="0" err="1"/>
                  <a:t>nodes</a:t>
                </a:r>
                <a:r>
                  <a:rPr lang="it-IT" sz="2400" dirty="0"/>
                  <a:t> </a:t>
                </a:r>
                <a:r>
                  <a:rPr lang="it-IT" sz="2400" dirty="0" err="1"/>
                  <a:t>based</a:t>
                </a:r>
                <a:r>
                  <a:rPr lang="it-IT" sz="2400" dirty="0"/>
                  <a:t> on the test </a:t>
                </a:r>
                <a:r>
                  <a:rPr lang="it-IT" sz="2400" dirty="0" err="1"/>
                  <a:t>at</a:t>
                </a:r>
                <a:r>
                  <a:rPr lang="it-IT" sz="2400" dirty="0"/>
                  <a:t> the </a:t>
                </a:r>
                <a:r>
                  <a:rPr lang="it-IT" sz="2400" dirty="0" err="1"/>
                  <a:t>node</a:t>
                </a:r>
                <a:r>
                  <a:rPr lang="it-IT" sz="2400" dirty="0"/>
                  <a:t>; else, </a:t>
                </a:r>
                <a:r>
                  <a:rPr lang="it-IT" sz="2400" dirty="0" err="1"/>
                  <a:t>get</a:t>
                </a:r>
                <a:r>
                  <a:rPr lang="it-IT" sz="2400" dirty="0"/>
                  <a:t> more </a:t>
                </a:r>
                <a:r>
                  <a:rPr lang="it-IT" sz="2400" dirty="0" err="1"/>
                  <a:t>examples</a:t>
                </a:r>
                <a:r>
                  <a:rPr lang="it-IT" sz="2400" dirty="0"/>
                  <a:t> from stream.</a:t>
                </a:r>
              </a:p>
            </p:txBody>
          </p:sp>
        </mc:Choice>
        <mc:Fallback xmlns="">
          <p:sp>
            <p:nvSpPr>
              <p:cNvPr id="2" name="CasellaDiTesto 1">
                <a:extLst>
                  <a:ext uri="{FF2B5EF4-FFF2-40B4-BE49-F238E27FC236}">
                    <a16:creationId xmlns:a16="http://schemas.microsoft.com/office/drawing/2014/main" id="{CA7DCA73-61F7-4CAD-BDED-916556DC9093}"/>
                  </a:ext>
                </a:extLst>
              </p:cNvPr>
              <p:cNvSpPr txBox="1">
                <a:spLocks noRot="1" noChangeAspect="1" noMove="1" noResize="1" noEditPoints="1" noAdjustHandles="1" noChangeArrowheads="1" noChangeShapeType="1" noTextEdit="1"/>
              </p:cNvSpPr>
              <p:nvPr/>
            </p:nvSpPr>
            <p:spPr>
              <a:xfrm>
                <a:off x="636270" y="1726772"/>
                <a:ext cx="4678680" cy="3417089"/>
              </a:xfrm>
              <a:prstGeom prst="rect">
                <a:avLst/>
              </a:prstGeom>
              <a:blipFill>
                <a:blip r:embed="rId5"/>
                <a:stretch>
                  <a:fillRect l="-1693" t="-1426" b="-3030"/>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960F2445-E77B-4547-9EE2-7A75846F2A55}"/>
              </a:ext>
            </a:extLst>
          </p:cNvPr>
          <p:cNvSpPr txBox="1"/>
          <p:nvPr/>
        </p:nvSpPr>
        <p:spPr>
          <a:xfrm>
            <a:off x="636270" y="659972"/>
            <a:ext cx="8553450" cy="646331"/>
          </a:xfrm>
          <a:prstGeom prst="rect">
            <a:avLst/>
          </a:prstGeom>
          <a:noFill/>
        </p:spPr>
        <p:txBody>
          <a:bodyPr wrap="square" rtlCol="0">
            <a:spAutoFit/>
          </a:bodyPr>
          <a:lstStyle/>
          <a:p>
            <a:r>
              <a:rPr lang="it-IT" sz="3600" dirty="0"/>
              <a:t>HT </a:t>
            </a:r>
            <a:r>
              <a:rPr lang="it-IT" sz="3600" dirty="0" err="1"/>
              <a:t>Algorithm</a:t>
            </a:r>
            <a:endParaRPr lang="it-IT" sz="3600" dirty="0"/>
          </a:p>
        </p:txBody>
      </p:sp>
      <p:pic>
        <p:nvPicPr>
          <p:cNvPr id="14" name="Immagine 13">
            <a:extLst>
              <a:ext uri="{FF2B5EF4-FFF2-40B4-BE49-F238E27FC236}">
                <a16:creationId xmlns:a16="http://schemas.microsoft.com/office/drawing/2014/main" id="{0AC3E423-3C28-47B5-BFCC-DEFD56BA0B70}"/>
              </a:ext>
            </a:extLst>
          </p:cNvPr>
          <p:cNvPicPr>
            <a:picLocks noChangeAspect="1"/>
          </p:cNvPicPr>
          <p:nvPr/>
        </p:nvPicPr>
        <p:blipFill>
          <a:blip r:embed="rId6"/>
          <a:stretch>
            <a:fillRect/>
          </a:stretch>
        </p:blipFill>
        <p:spPr>
          <a:xfrm>
            <a:off x="5314950" y="1145044"/>
            <a:ext cx="6761313" cy="4567911"/>
          </a:xfrm>
          <a:prstGeom prst="rect">
            <a:avLst/>
          </a:prstGeom>
        </p:spPr>
      </p:pic>
    </p:spTree>
    <p:extLst>
      <p:ext uri="{BB962C8B-B14F-4D97-AF65-F5344CB8AC3E}">
        <p14:creationId xmlns:p14="http://schemas.microsoft.com/office/powerpoint/2010/main" val="227206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piè di pagina 3">
            <a:extLst>
              <a:ext uri="{FF2B5EF4-FFF2-40B4-BE49-F238E27FC236}">
                <a16:creationId xmlns:a16="http://schemas.microsoft.com/office/drawing/2014/main" id="{A92BE223-FB92-4454-B0BC-89157C30013D}"/>
              </a:ext>
            </a:extLst>
          </p:cNvPr>
          <p:cNvSpPr>
            <a:spLocks noGrp="1"/>
          </p:cNvSpPr>
          <p:nvPr>
            <p:ph type="ftr" sz="quarter" idx="11"/>
          </p:nvPr>
        </p:nvSpPr>
        <p:spPr/>
        <p:txBody>
          <a:bodyPr/>
          <a:lstStyle/>
          <a:p>
            <a:r>
              <a:rPr lang="it-IT" sz="1600" dirty="0"/>
              <a:t>2. </a:t>
            </a:r>
            <a:r>
              <a:rPr lang="it-IT" sz="1600" dirty="0" err="1"/>
              <a:t>Hoeffding</a:t>
            </a:r>
            <a:r>
              <a:rPr lang="it-IT" sz="1600" dirty="0"/>
              <a:t> </a:t>
            </a:r>
            <a:r>
              <a:rPr lang="it-IT" sz="1600" dirty="0" err="1"/>
              <a:t>Trees</a:t>
            </a:r>
            <a:endParaRPr lang="it-IT" sz="1600" dirty="0"/>
          </a:p>
        </p:txBody>
      </p:sp>
      <p:sp>
        <p:nvSpPr>
          <p:cNvPr id="5" name="Segnaposto numero diapositiva 4">
            <a:extLst>
              <a:ext uri="{FF2B5EF4-FFF2-40B4-BE49-F238E27FC236}">
                <a16:creationId xmlns:a16="http://schemas.microsoft.com/office/drawing/2014/main" id="{952B79AB-3F06-49A9-BD33-83B3CA97DB2E}"/>
              </a:ext>
            </a:extLst>
          </p:cNvPr>
          <p:cNvSpPr>
            <a:spLocks noGrp="1"/>
          </p:cNvSpPr>
          <p:nvPr>
            <p:ph type="sldNum" sz="quarter" idx="12"/>
          </p:nvPr>
        </p:nvSpPr>
        <p:spPr/>
        <p:txBody>
          <a:bodyPr/>
          <a:lstStyle/>
          <a:p>
            <a:fld id="{D14C3E65-C04F-4CCC-BEE2-FB966B64B079}" type="slidenum">
              <a:rPr lang="it-IT" sz="1600" smtClean="0"/>
              <a:t>9</a:t>
            </a:fld>
            <a:endParaRPr lang="it-IT" sz="1600"/>
          </a:p>
        </p:txBody>
      </p:sp>
      <p:cxnSp>
        <p:nvCxnSpPr>
          <p:cNvPr id="6" name="Connettore diritto 5">
            <a:extLst>
              <a:ext uri="{FF2B5EF4-FFF2-40B4-BE49-F238E27FC236}">
                <a16:creationId xmlns:a16="http://schemas.microsoft.com/office/drawing/2014/main" id="{2695D03E-3EB9-4860-A6B7-0D7E836EE965}"/>
              </a:ext>
            </a:extLst>
          </p:cNvPr>
          <p:cNvCxnSpPr/>
          <p:nvPr/>
        </p:nvCxnSpPr>
        <p:spPr>
          <a:xfrm>
            <a:off x="0" y="6198027"/>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2" descr="Risultati immagini per polito">
            <a:extLst>
              <a:ext uri="{FF2B5EF4-FFF2-40B4-BE49-F238E27FC236}">
                <a16:creationId xmlns:a16="http://schemas.microsoft.com/office/drawing/2014/main" id="{52B84CE8-AF5D-48F3-AD10-6ED77D28E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21730"/>
            <a:ext cx="636270" cy="6362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isultati immagini per paristech">
            <a:extLst>
              <a:ext uri="{FF2B5EF4-FFF2-40B4-BE49-F238E27FC236}">
                <a16:creationId xmlns:a16="http://schemas.microsoft.com/office/drawing/2014/main" id="{7FBAEBC1-6E1D-4011-9017-D81C1FB1E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42" y="6221730"/>
            <a:ext cx="636270" cy="63627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7B48CC23-140F-41C1-8103-CEFEA6C4BCEA}"/>
              </a:ext>
            </a:extLst>
          </p:cNvPr>
          <p:cNvSpPr txBox="1"/>
          <p:nvPr/>
        </p:nvSpPr>
        <p:spPr>
          <a:xfrm>
            <a:off x="636270" y="659972"/>
            <a:ext cx="8553450" cy="646331"/>
          </a:xfrm>
          <a:prstGeom prst="rect">
            <a:avLst/>
          </a:prstGeom>
          <a:noFill/>
        </p:spPr>
        <p:txBody>
          <a:bodyPr wrap="square" rtlCol="0">
            <a:spAutoFit/>
          </a:bodyPr>
          <a:lstStyle/>
          <a:p>
            <a:r>
              <a:rPr lang="it-IT" sz="3600" dirty="0"/>
              <a:t>In a </a:t>
            </a:r>
            <a:r>
              <a:rPr lang="it-IT" sz="3600" dirty="0" err="1"/>
              <a:t>nutshell</a:t>
            </a:r>
            <a:endParaRPr lang="it-IT" sz="3600" dirty="0"/>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1FBD835-4009-45A8-9B7B-03008C75C6B7}"/>
                  </a:ext>
                </a:extLst>
              </p:cNvPr>
              <p:cNvSpPr txBox="1"/>
              <p:nvPr/>
            </p:nvSpPr>
            <p:spPr>
              <a:xfrm>
                <a:off x="636271" y="1377541"/>
                <a:ext cx="9509216" cy="2703369"/>
              </a:xfrm>
              <a:prstGeom prst="rect">
                <a:avLst/>
              </a:prstGeom>
              <a:noFill/>
            </p:spPr>
            <p:txBody>
              <a:bodyPr wrap="square" rtlCol="0">
                <a:spAutoFit/>
              </a:bodyPr>
              <a:lstStyle/>
              <a:p>
                <a:pPr marL="285750" indent="-285750">
                  <a:buFont typeface="Arial" panose="020B0604020202020204" pitchFamily="34" charset="0"/>
                  <a:buChar char="•"/>
                </a:pPr>
                <a:r>
                  <a:rPr lang="en-US" sz="2400" dirty="0"/>
                  <a:t>Learning in </a:t>
                </a:r>
                <a:r>
                  <a:rPr lang="en-US" sz="2400" dirty="0" err="1"/>
                  <a:t>Hoeffding</a:t>
                </a:r>
                <a:r>
                  <a:rPr lang="en-US" sz="2400" dirty="0"/>
                  <a:t> tree is constant time per example (instance) and this means </a:t>
                </a:r>
                <a:r>
                  <a:rPr lang="en-US" sz="2400" dirty="0" err="1"/>
                  <a:t>Hoeffding</a:t>
                </a:r>
                <a:r>
                  <a:rPr lang="en-US" sz="2400" dirty="0"/>
                  <a:t> tree is suitable for data stream mining.</a:t>
                </a:r>
                <a:endParaRPr lang="it-IT" sz="2400" dirty="0"/>
              </a:p>
              <a:p>
                <a:pPr marL="285750" indent="-285750">
                  <a:buFont typeface="Arial" panose="020B0604020202020204" pitchFamily="34" charset="0"/>
                  <a:buChar char="•"/>
                </a:pPr>
                <a:r>
                  <a:rPr lang="it-IT" sz="2400" dirty="0" err="1"/>
                  <a:t>Requires</a:t>
                </a:r>
                <a:r>
                  <a:rPr lang="it-IT" sz="2400" dirty="0"/>
                  <a:t> </a:t>
                </a:r>
                <a:r>
                  <a:rPr lang="it-IT" sz="2400" dirty="0" err="1"/>
                  <a:t>each</a:t>
                </a:r>
                <a:r>
                  <a:rPr lang="it-IT" sz="2400" dirty="0"/>
                  <a:t> </a:t>
                </a:r>
                <a:r>
                  <a:rPr lang="it-IT" sz="2400" dirty="0" err="1"/>
                  <a:t>example</a:t>
                </a:r>
                <a:r>
                  <a:rPr lang="it-IT" sz="2400" dirty="0"/>
                  <a:t> to be </a:t>
                </a:r>
                <a:r>
                  <a:rPr lang="it-IT" sz="2400" dirty="0" err="1"/>
                  <a:t>read</a:t>
                </a:r>
                <a:r>
                  <a:rPr lang="it-IT" sz="2400" dirty="0"/>
                  <a:t> </a:t>
                </a:r>
                <a:r>
                  <a:rPr lang="it-IT" sz="2400" i="1" dirty="0" err="1"/>
                  <a:t>at</a:t>
                </a:r>
                <a:r>
                  <a:rPr lang="it-IT" sz="2400" i="1" dirty="0"/>
                  <a:t> </a:t>
                </a:r>
                <a:r>
                  <a:rPr lang="it-IT" sz="2400" i="1" dirty="0" err="1"/>
                  <a:t>most</a:t>
                </a:r>
                <a:r>
                  <a:rPr lang="it-IT" sz="2400" i="1" dirty="0"/>
                  <a:t> once </a:t>
                </a:r>
                <a:r>
                  <a:rPr lang="it-IT" sz="2400" dirty="0"/>
                  <a:t>(</a:t>
                </a:r>
                <a:r>
                  <a:rPr lang="it-IT" sz="2400" dirty="0" err="1"/>
                  <a:t>incrementally</a:t>
                </a:r>
                <a:r>
                  <a:rPr lang="it-IT" sz="2400" dirty="0"/>
                  <a:t> </a:t>
                </a:r>
                <a:r>
                  <a:rPr lang="it-IT" sz="2400" dirty="0" err="1"/>
                  <a:t>built</a:t>
                </a:r>
                <a:r>
                  <a:rPr lang="it-IT" sz="2400" dirty="0"/>
                  <a:t>).</a:t>
                </a:r>
              </a:p>
              <a:p>
                <a:pPr marL="285750" indent="-285750">
                  <a:buFont typeface="Arial" panose="020B0604020202020204" pitchFamily="34" charset="0"/>
                  <a:buChar char="•"/>
                </a:pPr>
                <a:r>
                  <a:rPr lang="it-IT" sz="2400" dirty="0"/>
                  <a:t>With high </a:t>
                </a:r>
                <a:r>
                  <a:rPr lang="it-IT" sz="2400" dirty="0" err="1"/>
                  <a:t>probability</a:t>
                </a:r>
                <a:r>
                  <a:rPr lang="it-IT" sz="2400" dirty="0"/>
                  <a:t>, a </a:t>
                </a:r>
                <a:r>
                  <a:rPr lang="it-IT" sz="2400" dirty="0" err="1"/>
                  <a:t>Hoeffding</a:t>
                </a:r>
                <a:r>
                  <a:rPr lang="it-IT" sz="2400" dirty="0"/>
                  <a:t> </a:t>
                </a:r>
                <a:r>
                  <a:rPr lang="it-IT" sz="2400" dirty="0" err="1"/>
                  <a:t>tree</a:t>
                </a:r>
                <a:r>
                  <a:rPr lang="it-IT" sz="2400" dirty="0"/>
                  <a:t> </a:t>
                </a:r>
                <a:r>
                  <a:rPr lang="it-IT" sz="2400" dirty="0" err="1"/>
                  <a:t>is</a:t>
                </a:r>
                <a:r>
                  <a:rPr lang="it-IT" sz="2400" dirty="0"/>
                  <a:t> </a:t>
                </a:r>
                <a:r>
                  <a:rPr lang="it-IT" sz="2400" dirty="0" err="1"/>
                  <a:t>asymptotically</a:t>
                </a:r>
                <a:r>
                  <a:rPr lang="it-IT" sz="2400" dirty="0"/>
                  <a:t> </a:t>
                </a:r>
                <a:r>
                  <a:rPr lang="it-IT" sz="2400" dirty="0" err="1"/>
                  <a:t>identical</a:t>
                </a:r>
                <a:r>
                  <a:rPr lang="it-IT" sz="2400" dirty="0"/>
                  <a:t> to the </a:t>
                </a:r>
                <a:r>
                  <a:rPr lang="it-IT" sz="2400" dirty="0" err="1"/>
                  <a:t>decision</a:t>
                </a:r>
                <a:r>
                  <a:rPr lang="it-IT" sz="2400" dirty="0"/>
                  <a:t> </a:t>
                </a:r>
                <a:r>
                  <a:rPr lang="it-IT" sz="2400" dirty="0" err="1"/>
                  <a:t>tree</a:t>
                </a:r>
                <a:r>
                  <a:rPr lang="it-IT" sz="2400" dirty="0"/>
                  <a:t> </a:t>
                </a:r>
                <a:r>
                  <a:rPr lang="it-IT" sz="2400" dirty="0" err="1"/>
                  <a:t>built</a:t>
                </a:r>
                <a:r>
                  <a:rPr lang="it-IT" sz="2400" dirty="0"/>
                  <a:t> by a batch </a:t>
                </a:r>
                <a:r>
                  <a:rPr lang="it-IT" sz="2400" dirty="0" err="1"/>
                  <a:t>learner</a:t>
                </a:r>
                <a:r>
                  <a:rPr lang="it-IT" sz="2400" dirty="0"/>
                  <a:t>.</a:t>
                </a:r>
                <a:br>
                  <a:rPr lang="it-IT" sz="2400" dirty="0"/>
                </a:br>
                <a14:m>
                  <m:oMath xmlns:m="http://schemas.openxmlformats.org/officeDocument/2006/math">
                    <m:r>
                      <a:rPr lang="it-IT" sz="2400" b="0" i="1" smtClean="0">
                        <a:latin typeface="Cambria Math" panose="02040503050406030204" pitchFamily="18" charset="0"/>
                      </a:rPr>
                      <m:t>𝐸</m:t>
                    </m:r>
                    <m:d>
                      <m:dPr>
                        <m:begChr m:val="["/>
                        <m:endChr m:val="]"/>
                        <m:ctrlPr>
                          <a:rPr lang="it-IT" sz="2400" b="0" i="1" smtClean="0">
                            <a:latin typeface="Cambria Math" panose="02040503050406030204" pitchFamily="18" charset="0"/>
                            <a:ea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e>
                          <m:sub>
                            <m:r>
                              <a:rPr lang="it-IT" sz="2400" b="0" i="1" smtClean="0">
                                <a:latin typeface="Cambria Math" panose="02040503050406030204" pitchFamily="18" charset="0"/>
                                <a:ea typeface="Cambria Math" panose="02040503050406030204" pitchFamily="18" charset="0"/>
                              </a:rPr>
                              <m:t>𝑖</m:t>
                            </m:r>
                          </m:sub>
                        </m:sSub>
                        <m:d>
                          <m:dPr>
                            <m:ctrlPr>
                              <a:rPr lang="it-IT" sz="2400" b="0" i="1" smtClean="0">
                                <a:latin typeface="Cambria Math" panose="02040503050406030204" pitchFamily="18" charset="0"/>
                                <a:ea typeface="Cambria Math" panose="02040503050406030204" pitchFamily="18" charset="0"/>
                              </a:rPr>
                            </m:ctrlPr>
                          </m:dPr>
                          <m:e>
                            <m:r>
                              <a:rPr lang="it-IT" sz="2400" b="0" i="1" smtClean="0">
                                <a:latin typeface="Cambria Math" panose="02040503050406030204" pitchFamily="18" charset="0"/>
                                <a:ea typeface="Cambria Math" panose="02040503050406030204" pitchFamily="18" charset="0"/>
                              </a:rPr>
                              <m:t>𝐻</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𝑇</m:t>
                                </m:r>
                              </m:e>
                              <m:sub>
                                <m:r>
                                  <a:rPr lang="it-IT" sz="2400" b="0" i="1" smtClean="0">
                                    <a:latin typeface="Cambria Math" panose="02040503050406030204" pitchFamily="18" charset="0"/>
                                    <a:ea typeface="Cambria Math" panose="02040503050406030204" pitchFamily="18" charset="0"/>
                                  </a:rPr>
                                  <m:t>𝛿</m:t>
                                </m:r>
                              </m:sub>
                            </m:sSub>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𝐷</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𝑇</m:t>
                                </m:r>
                              </m:e>
                              <m:sub>
                                <m:r>
                                  <a:rPr lang="it-IT" sz="2400" b="0" i="1" smtClean="0">
                                    <a:latin typeface="Cambria Math" panose="02040503050406030204" pitchFamily="18" charset="0"/>
                                    <a:ea typeface="Cambria Math" panose="02040503050406030204" pitchFamily="18" charset="0"/>
                                  </a:rPr>
                                  <m:t>∗</m:t>
                                </m:r>
                              </m:sub>
                            </m:sSub>
                          </m:e>
                        </m:d>
                      </m:e>
                    </m:d>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𝛿</m:t>
                        </m:r>
                      </m:num>
                      <m:den>
                        <m:r>
                          <a:rPr lang="it-IT" sz="2400" b="0" i="1" smtClean="0">
                            <a:latin typeface="Cambria Math" panose="02040503050406030204" pitchFamily="18" charset="0"/>
                            <a:ea typeface="Cambria Math" panose="02040503050406030204" pitchFamily="18" charset="0"/>
                          </a:rPr>
                          <m:t>𝑝</m:t>
                        </m:r>
                      </m:den>
                    </m:f>
                  </m:oMath>
                </a14:m>
                <a:endParaRPr lang="it-IT" sz="2400" dirty="0"/>
              </a:p>
            </p:txBody>
          </p:sp>
        </mc:Choice>
        <mc:Fallback xmlns="">
          <p:sp>
            <p:nvSpPr>
              <p:cNvPr id="13" name="CasellaDiTesto 12">
                <a:extLst>
                  <a:ext uri="{FF2B5EF4-FFF2-40B4-BE49-F238E27FC236}">
                    <a16:creationId xmlns:a16="http://schemas.microsoft.com/office/drawing/2014/main" id="{71FBD835-4009-45A8-9B7B-03008C75C6B7}"/>
                  </a:ext>
                </a:extLst>
              </p:cNvPr>
              <p:cNvSpPr txBox="1">
                <a:spLocks noRot="1" noChangeAspect="1" noMove="1" noResize="1" noEditPoints="1" noAdjustHandles="1" noChangeArrowheads="1" noChangeShapeType="1" noTextEdit="1"/>
              </p:cNvSpPr>
              <p:nvPr/>
            </p:nvSpPr>
            <p:spPr>
              <a:xfrm>
                <a:off x="636271" y="1377541"/>
                <a:ext cx="9509216" cy="2703369"/>
              </a:xfrm>
              <a:prstGeom prst="rect">
                <a:avLst/>
              </a:prstGeom>
              <a:blipFill>
                <a:blip r:embed="rId5"/>
                <a:stretch>
                  <a:fillRect l="-833" t="-1806"/>
                </a:stretch>
              </a:blipFill>
            </p:spPr>
            <p:txBody>
              <a:bodyPr/>
              <a:lstStyle/>
              <a:p>
                <a:r>
                  <a:rPr lang="it-IT">
                    <a:noFill/>
                  </a:rPr>
                  <a:t> </a:t>
                </a:r>
              </a:p>
            </p:txBody>
          </p:sp>
        </mc:Fallback>
      </mc:AlternateContent>
      <p:pic>
        <p:nvPicPr>
          <p:cNvPr id="15" name="Immagine 14">
            <a:extLst>
              <a:ext uri="{FF2B5EF4-FFF2-40B4-BE49-F238E27FC236}">
                <a16:creationId xmlns:a16="http://schemas.microsoft.com/office/drawing/2014/main" id="{E2E5A799-EBCC-414C-8D4D-6E441C1E657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091542" y="3995044"/>
            <a:ext cx="667657" cy="667657"/>
          </a:xfrm>
          <a:prstGeom prst="rect">
            <a:avLst/>
          </a:prstGeom>
        </p:spPr>
      </p:pic>
      <p:pic>
        <p:nvPicPr>
          <p:cNvPr id="18" name="Immagine 17" descr="Immagine che contiene oggetto&#10;&#10;Descrizione generata con affidabilità elevata">
            <a:extLst>
              <a:ext uri="{FF2B5EF4-FFF2-40B4-BE49-F238E27FC236}">
                <a16:creationId xmlns:a16="http://schemas.microsoft.com/office/drawing/2014/main" id="{5C113171-9E68-4D98-A7D1-0B05DC12CB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432803" y="4042733"/>
            <a:ext cx="667657" cy="572278"/>
          </a:xfrm>
          <a:prstGeom prst="rect">
            <a:avLst/>
          </a:prstGeom>
        </p:spPr>
      </p:pic>
      <p:sp>
        <p:nvSpPr>
          <p:cNvPr id="19" name="CasellaDiTesto 18">
            <a:extLst>
              <a:ext uri="{FF2B5EF4-FFF2-40B4-BE49-F238E27FC236}">
                <a16:creationId xmlns:a16="http://schemas.microsoft.com/office/drawing/2014/main" id="{18ACA766-85FE-4388-B5C4-5AB7B0BC9E3F}"/>
              </a:ext>
            </a:extLst>
          </p:cNvPr>
          <p:cNvSpPr txBox="1"/>
          <p:nvPr/>
        </p:nvSpPr>
        <p:spPr>
          <a:xfrm>
            <a:off x="1266369" y="4821023"/>
            <a:ext cx="4318002" cy="1200329"/>
          </a:xfrm>
          <a:prstGeom prst="rect">
            <a:avLst/>
          </a:prstGeom>
          <a:noFill/>
        </p:spPr>
        <p:txBody>
          <a:bodyPr wrap="square" rtlCol="0">
            <a:spAutoFit/>
          </a:bodyPr>
          <a:lstStyle/>
          <a:p>
            <a:pPr marL="285750" indent="-285750">
              <a:buFont typeface="Arial" panose="020B0604020202020204" pitchFamily="34" charset="0"/>
              <a:buChar char="•"/>
            </a:pPr>
            <a:r>
              <a:rPr lang="it-IT" dirty="0" err="1"/>
              <a:t>Independent</a:t>
            </a:r>
            <a:r>
              <a:rPr lang="it-IT" dirty="0"/>
              <a:t> of the</a:t>
            </a:r>
            <a:r>
              <a:rPr lang="en-US" dirty="0"/>
              <a:t> probability distribution generating the observations</a:t>
            </a:r>
          </a:p>
          <a:p>
            <a:pPr marL="285750" indent="-285750">
              <a:buFont typeface="Arial" panose="020B0604020202020204" pitchFamily="34" charset="0"/>
              <a:buChar char="•"/>
            </a:pPr>
            <a:r>
              <a:rPr lang="it-IT" dirty="0" err="1"/>
              <a:t>Built</a:t>
            </a:r>
            <a:r>
              <a:rPr lang="it-IT" dirty="0"/>
              <a:t> </a:t>
            </a:r>
            <a:r>
              <a:rPr lang="it-IT" dirty="0" err="1"/>
              <a:t>incrementally</a:t>
            </a:r>
            <a:r>
              <a:rPr lang="it-IT" dirty="0"/>
              <a:t> by </a:t>
            </a:r>
            <a:r>
              <a:rPr lang="it-IT" dirty="0" err="1"/>
              <a:t>sequential</a:t>
            </a:r>
            <a:r>
              <a:rPr lang="it-IT" dirty="0"/>
              <a:t> </a:t>
            </a:r>
            <a:r>
              <a:rPr lang="it-IT" dirty="0" err="1"/>
              <a:t>reading</a:t>
            </a:r>
            <a:endParaRPr lang="it-IT" dirty="0"/>
          </a:p>
          <a:p>
            <a:pPr marL="285750" indent="-285750">
              <a:buFont typeface="Arial" panose="020B0604020202020204" pitchFamily="34" charset="0"/>
              <a:buChar char="•"/>
            </a:pPr>
            <a:r>
              <a:rPr lang="it-IT" dirty="0"/>
              <a:t>Make class </a:t>
            </a:r>
            <a:r>
              <a:rPr lang="it-IT" dirty="0" err="1"/>
              <a:t>predictions</a:t>
            </a:r>
            <a:r>
              <a:rPr lang="it-IT" dirty="0"/>
              <a:t> in </a:t>
            </a:r>
            <a:r>
              <a:rPr lang="it-IT" dirty="0" err="1"/>
              <a:t>parallel</a:t>
            </a:r>
            <a:endParaRPr lang="it-IT" dirty="0"/>
          </a:p>
        </p:txBody>
      </p:sp>
      <p:sp>
        <p:nvSpPr>
          <p:cNvPr id="20" name="CasellaDiTesto 19">
            <a:extLst>
              <a:ext uri="{FF2B5EF4-FFF2-40B4-BE49-F238E27FC236}">
                <a16:creationId xmlns:a16="http://schemas.microsoft.com/office/drawing/2014/main" id="{392DDAF7-9374-4DDE-8EE4-AE09051CC88B}"/>
              </a:ext>
            </a:extLst>
          </p:cNvPr>
          <p:cNvSpPr txBox="1"/>
          <p:nvPr/>
        </p:nvSpPr>
        <p:spPr>
          <a:xfrm>
            <a:off x="6814461" y="4821023"/>
            <a:ext cx="3904343"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What</a:t>
            </a:r>
            <a:r>
              <a:rPr lang="it-IT" dirty="0"/>
              <a:t> </a:t>
            </a:r>
            <a:r>
              <a:rPr lang="it-IT" dirty="0" err="1"/>
              <a:t>happens</a:t>
            </a:r>
            <a:r>
              <a:rPr lang="it-IT" dirty="0"/>
              <a:t> with </a:t>
            </a:r>
            <a:r>
              <a:rPr lang="it-IT" dirty="0" err="1"/>
              <a:t>ties</a:t>
            </a:r>
            <a:r>
              <a:rPr lang="it-IT" dirty="0"/>
              <a:t>?</a:t>
            </a:r>
          </a:p>
          <a:p>
            <a:pPr marL="285750" indent="-285750">
              <a:buFont typeface="Arial" panose="020B0604020202020204" pitchFamily="34" charset="0"/>
              <a:buChar char="•"/>
            </a:pPr>
            <a:r>
              <a:rPr lang="it-IT" dirty="0"/>
              <a:t>Memory </a:t>
            </a:r>
            <a:r>
              <a:rPr lang="it-IT" dirty="0" err="1"/>
              <a:t>used</a:t>
            </a:r>
            <a:r>
              <a:rPr lang="it-IT" dirty="0"/>
              <a:t> with </a:t>
            </a:r>
            <a:r>
              <a:rPr lang="it-IT" dirty="0" err="1"/>
              <a:t>tree</a:t>
            </a:r>
            <a:r>
              <a:rPr lang="it-IT" dirty="0"/>
              <a:t> </a:t>
            </a:r>
            <a:r>
              <a:rPr lang="it-IT" dirty="0" err="1"/>
              <a:t>expansion</a:t>
            </a:r>
            <a:endParaRPr lang="it-IT" dirty="0"/>
          </a:p>
          <a:p>
            <a:pPr marL="285750" indent="-285750">
              <a:buFont typeface="Arial" panose="020B0604020202020204" pitchFamily="34" charset="0"/>
              <a:buChar char="•"/>
            </a:pPr>
            <a:r>
              <a:rPr lang="it-IT" dirty="0" err="1"/>
              <a:t>Number</a:t>
            </a:r>
            <a:r>
              <a:rPr lang="it-IT" dirty="0"/>
              <a:t> of candidate </a:t>
            </a:r>
            <a:r>
              <a:rPr lang="it-IT" dirty="0" err="1"/>
              <a:t>attributes</a:t>
            </a:r>
            <a:endParaRPr lang="it-IT" dirty="0"/>
          </a:p>
        </p:txBody>
      </p:sp>
      <p:pic>
        <p:nvPicPr>
          <p:cNvPr id="3" name="Immagine 2" descr="Immagine che contiene elettronico, interni&#10;&#10;Descrizione generata con affidabilità elevata">
            <a:extLst>
              <a:ext uri="{FF2B5EF4-FFF2-40B4-BE49-F238E27FC236}">
                <a16:creationId xmlns:a16="http://schemas.microsoft.com/office/drawing/2014/main" id="{575AA1D5-9709-48B5-9C40-69D94D951F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18804" y="0"/>
            <a:ext cx="1460860" cy="1460860"/>
          </a:xfrm>
          <a:prstGeom prst="rect">
            <a:avLst/>
          </a:prstGeom>
        </p:spPr>
      </p:pic>
      <p:pic>
        <p:nvPicPr>
          <p:cNvPr id="16" name="Immagine 15">
            <a:extLst>
              <a:ext uri="{FF2B5EF4-FFF2-40B4-BE49-F238E27FC236}">
                <a16:creationId xmlns:a16="http://schemas.microsoft.com/office/drawing/2014/main" id="{50BA121F-F5CA-4CB7-870A-036020BBE9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32498" y="1904764"/>
            <a:ext cx="1460860" cy="1460860"/>
          </a:xfrm>
          <a:prstGeom prst="rect">
            <a:avLst/>
          </a:prstGeom>
        </p:spPr>
      </p:pic>
      <p:sp>
        <p:nvSpPr>
          <p:cNvPr id="2" name="CasellaDiTesto 1">
            <a:extLst>
              <a:ext uri="{FF2B5EF4-FFF2-40B4-BE49-F238E27FC236}">
                <a16:creationId xmlns:a16="http://schemas.microsoft.com/office/drawing/2014/main" id="{4698A959-43C4-4420-9C84-B549D6396B23}"/>
              </a:ext>
            </a:extLst>
          </p:cNvPr>
          <p:cNvSpPr txBox="1"/>
          <p:nvPr/>
        </p:nvSpPr>
        <p:spPr>
          <a:xfrm>
            <a:off x="10732498" y="1513535"/>
            <a:ext cx="1459502" cy="338554"/>
          </a:xfrm>
          <a:prstGeom prst="rect">
            <a:avLst/>
          </a:prstGeom>
          <a:noFill/>
        </p:spPr>
        <p:txBody>
          <a:bodyPr wrap="none" rtlCol="0">
            <a:spAutoFit/>
          </a:bodyPr>
          <a:lstStyle/>
          <a:p>
            <a:r>
              <a:rPr lang="it-IT" sz="1600" dirty="0">
                <a:solidFill>
                  <a:schemeClr val="accent1"/>
                </a:solidFill>
              </a:rPr>
              <a:t>goo.gl/gBnm9h</a:t>
            </a:r>
          </a:p>
        </p:txBody>
      </p:sp>
      <p:sp>
        <p:nvSpPr>
          <p:cNvPr id="17" name="CasellaDiTesto 16">
            <a:extLst>
              <a:ext uri="{FF2B5EF4-FFF2-40B4-BE49-F238E27FC236}">
                <a16:creationId xmlns:a16="http://schemas.microsoft.com/office/drawing/2014/main" id="{0C7716CD-3CEC-4E9A-9B9C-683FD5F5492D}"/>
              </a:ext>
            </a:extLst>
          </p:cNvPr>
          <p:cNvSpPr txBox="1"/>
          <p:nvPr/>
        </p:nvSpPr>
        <p:spPr>
          <a:xfrm>
            <a:off x="10720162" y="3418299"/>
            <a:ext cx="1487074" cy="338554"/>
          </a:xfrm>
          <a:prstGeom prst="rect">
            <a:avLst/>
          </a:prstGeom>
          <a:noFill/>
        </p:spPr>
        <p:txBody>
          <a:bodyPr wrap="none" rtlCol="0">
            <a:spAutoFit/>
          </a:bodyPr>
          <a:lstStyle/>
          <a:p>
            <a:r>
              <a:rPr lang="it-IT" sz="1600" dirty="0">
                <a:solidFill>
                  <a:schemeClr val="accent1"/>
                </a:solidFill>
              </a:rPr>
              <a:t>goo.gl/QvZMC7</a:t>
            </a:r>
          </a:p>
        </p:txBody>
      </p:sp>
    </p:spTree>
    <p:extLst>
      <p:ext uri="{BB962C8B-B14F-4D97-AF65-F5344CB8AC3E}">
        <p14:creationId xmlns:p14="http://schemas.microsoft.com/office/powerpoint/2010/main" val="32769300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1306</Words>
  <Application>Microsoft Office PowerPoint</Application>
  <PresentationFormat>Widescreen</PresentationFormat>
  <Paragraphs>138</Paragraphs>
  <Slides>16</Slides>
  <Notes>13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Calibri Light</vt:lpstr>
      <vt:lpstr>Cambria Math</vt:lpstr>
      <vt:lpstr>Wingdings</vt:lpstr>
      <vt:lpstr>Tema di Office</vt:lpstr>
      <vt:lpstr>Mining High-Speed Data Streams</vt:lpstr>
      <vt:lpstr>Presentazione standard di PowerPoint</vt:lpstr>
      <vt:lpstr>Presentazione standard di PowerPoint</vt:lpstr>
      <vt:lpstr>Presentazione standard di PowerPoint</vt:lpstr>
      <vt:lpstr>Hoeffding Decision Tree</vt:lpstr>
      <vt:lpstr>Presentazione standard di PowerPoint</vt:lpstr>
      <vt:lpstr>Presentazione standard di PowerPoint</vt:lpstr>
      <vt:lpstr>Presentazione standard di PowerPoint</vt:lpstr>
      <vt:lpstr>Presentazione standard di PowerPoint</vt:lpstr>
      <vt:lpstr>VFDT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High-Speed Data Streams</dc:title>
  <dc:creator>Davide Gallitelli</dc:creator>
  <cp:lastModifiedBy>Davide Gallitelli</cp:lastModifiedBy>
  <cp:revision>53</cp:revision>
  <dcterms:created xsi:type="dcterms:W3CDTF">2017-11-27T07:47:26Z</dcterms:created>
  <dcterms:modified xsi:type="dcterms:W3CDTF">2017-11-30T11:10:59Z</dcterms:modified>
</cp:coreProperties>
</file>