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12" autoAdjust="0"/>
  </p:normalViewPr>
  <p:slideViewPr>
    <p:cSldViewPr snapToGrid="0" snapToObjects="1">
      <p:cViewPr varScale="1">
        <p:scale>
          <a:sx n="53" d="100"/>
          <a:sy n="53" d="100"/>
        </p:scale>
        <p:origin x="-15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9F19A-3039-A841-AB9E-D433FDE2715A}" type="datetimeFigureOut">
              <a:rPr lang="en-US" smtClean="0"/>
              <a:t>09/28/15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3AF52-412D-4444-BA4A-9D9DC2C81834}" type="slidenum">
              <a:rPr lang="en-US" smtClean="0"/>
              <a:t>‹#›</a:t>
            </a:fld>
            <a:endParaRPr lang="en-US"/>
          </a:p>
        </p:txBody>
      </p:sp>
    </p:spTree>
    <p:extLst>
      <p:ext uri="{BB962C8B-B14F-4D97-AF65-F5344CB8AC3E}">
        <p14:creationId xmlns:p14="http://schemas.microsoft.com/office/powerpoint/2010/main" val="355851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A collection of data</a:t>
            </a:r>
            <a:r>
              <a:rPr lang="en-US" baseline="0" dirty="0" smtClean="0"/>
              <a:t> and a set of rules that organize the data by specifying certain relationships among the data</a:t>
            </a:r>
          </a:p>
          <a:p>
            <a:r>
              <a:rPr lang="en-US" baseline="0" dirty="0" smtClean="0"/>
              <a:t>Database administrator: Person who defines the rules that organize the data and controls who should have access to what parts of the data</a:t>
            </a:r>
          </a:p>
          <a:p>
            <a:r>
              <a:rPr lang="en-US" baseline="0" dirty="0" smtClean="0"/>
              <a:t>Database management system: The system through which users interact with the database</a:t>
            </a:r>
          </a:p>
          <a:p>
            <a:r>
              <a:rPr lang="en-US" baseline="0" dirty="0" smtClean="0"/>
              <a:t>Record: One related group of data</a:t>
            </a:r>
          </a:p>
          <a:p>
            <a:r>
              <a:rPr lang="en-US" dirty="0" smtClean="0"/>
              <a:t>Field/element: Elementary data items that make up a record (e.g., name, address, city)</a:t>
            </a:r>
          </a:p>
          <a:p>
            <a:r>
              <a:rPr lang="en-US" dirty="0" smtClean="0"/>
              <a:t>Schema:</a:t>
            </a:r>
            <a:r>
              <a:rPr lang="en-US" baseline="0" dirty="0" smtClean="0"/>
              <a:t> Logical structure of a database</a:t>
            </a:r>
          </a:p>
          <a:p>
            <a:r>
              <a:rPr lang="en-US" baseline="0" dirty="0" smtClean="0"/>
              <a:t>Subschema: The portion of a database a given user has access to</a:t>
            </a:r>
          </a:p>
          <a:p>
            <a:r>
              <a:rPr lang="en-US" baseline="0" dirty="0" smtClean="0"/>
              <a:t>Attribute: A column in a database</a:t>
            </a:r>
          </a:p>
          <a:p>
            <a:r>
              <a:rPr lang="en-US" baseline="0" dirty="0" smtClean="0"/>
              <a:t>Relation: A set of database columns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243360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remain open challenges, though some are partially </a:t>
            </a:r>
            <a:r>
              <a:rPr lang="en-US" baseline="0" dirty="0" smtClean="0"/>
              <a:t>solved </a:t>
            </a:r>
            <a:r>
              <a:rPr lang="en-US" baseline="0" dirty="0" smtClean="0"/>
              <a:t>or </a:t>
            </a:r>
            <a:r>
              <a:rPr lang="en-US" baseline="0" dirty="0" smtClean="0"/>
              <a:t>are solved </a:t>
            </a:r>
            <a:r>
              <a:rPr lang="en-US" baseline="0" dirty="0" smtClean="0"/>
              <a:t>in certain data mining packages. Access control, for instance, can often be performed in a coarse way. Correcting mistakes is a problem because data is often moved to more databases before the original database can be corrected—if the need for correction is ever discovered. Data storage is an issue because data may be collected globally and through cloud providers, where security details are largely unknown to users. As data mining platforms evolve, these features will mature.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3213936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3AF52-412D-4444-BA4A-9D9DC2C81834}" type="slidenum">
              <a:rPr lang="en-US" smtClean="0"/>
              <a:t>19</a:t>
            </a:fld>
            <a:endParaRPr lang="en-US"/>
          </a:p>
        </p:txBody>
      </p:sp>
    </p:spTree>
    <p:extLst>
      <p:ext uri="{BB962C8B-B14F-4D97-AF65-F5344CB8AC3E}">
        <p14:creationId xmlns:p14="http://schemas.microsoft.com/office/powerpoint/2010/main" val="3226005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database with three tables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94136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schema of the database</a:t>
            </a:r>
            <a:r>
              <a:rPr lang="en-US" baseline="0" dirty="0" smtClean="0"/>
              <a:t> from the previous slide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56194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58582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good time to encourage</a:t>
            </a:r>
            <a:r>
              <a:rPr lang="en-US" baseline="0" dirty="0" smtClean="0"/>
              <a:t> students to think about places databases are commonly </a:t>
            </a:r>
            <a:r>
              <a:rPr lang="en-US" baseline="0" dirty="0" smtClean="0"/>
              <a:t>used </a:t>
            </a:r>
            <a:r>
              <a:rPr lang="en-US" baseline="0" dirty="0" smtClean="0"/>
              <a:t>and all </a:t>
            </a:r>
            <a:r>
              <a:rPr lang="en-US" baseline="0" dirty="0" smtClean="0"/>
              <a:t>the purposes </a:t>
            </a:r>
            <a:r>
              <a:rPr lang="en-US" baseline="0" dirty="0" smtClean="0"/>
              <a:t>they may be used for. Examples </a:t>
            </a:r>
            <a:r>
              <a:rPr lang="en-US" baseline="0" dirty="0" smtClean="0"/>
              <a:t>such as </a:t>
            </a:r>
            <a:r>
              <a:rPr lang="en-US" baseline="0" dirty="0" smtClean="0"/>
              <a:t>banks, large retailers, and law enforcement quickly make clear why all of these requirements are critically important. We</a:t>
            </a:r>
            <a:r>
              <a:rPr lang="fr-FR" baseline="0" dirty="0" smtClean="0"/>
              <a:t>’</a:t>
            </a:r>
            <a:r>
              <a:rPr lang="en-US" baseline="0" dirty="0" err="1" smtClean="0"/>
              <a:t>ve</a:t>
            </a:r>
            <a:r>
              <a:rPr lang="en-US" baseline="0" dirty="0" smtClean="0"/>
              <a:t> already discussed many of the ways these requirements are achieved in previous chapters, but the remainder of this chapter </a:t>
            </a:r>
            <a:r>
              <a:rPr lang="en-US" baseline="0" dirty="0" smtClean="0"/>
              <a:t>covers </a:t>
            </a:r>
            <a:r>
              <a:rPr lang="en-US" baseline="0" dirty="0" smtClean="0"/>
              <a:t>special considerations for databases.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2050588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Solution to the concern that the database system would fail in the middle of an update, leaving the database in a partially</a:t>
            </a:r>
            <a:r>
              <a:rPr lang="en-US" baseline="0" dirty="0" smtClean="0"/>
              <a:t> updated and inconsistent state.</a:t>
            </a:r>
            <a:endParaRPr lang="en-US" dirty="0" smtClean="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82030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a:t>
            </a:r>
            <a:r>
              <a:rPr lang="en-US" baseline="0" dirty="0" smtClean="0"/>
              <a:t> records from being dumped out of the database is not </a:t>
            </a:r>
            <a:r>
              <a:rPr lang="en-US" baseline="0" dirty="0" smtClean="0"/>
              <a:t>sufficient </a:t>
            </a:r>
            <a:r>
              <a:rPr lang="en-US" baseline="0" dirty="0" smtClean="0"/>
              <a:t>to actually prevent disclosure. There are many ways to deduce the content of a database listed on this slide, and all of them must be considered when protecting sensitive database information. It is important to understand both the range of possible contents of each attribute and the data available to potential attackers in order to apply the appropriate protection mechanisms.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10381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Precise, complete, and consistent responses to queries against sensitive information make it more likely that the sensitive information will be disclosed.</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25746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 complex data makes for simpler inference and therefore is more likely to require suppression. The disclosure prevention must be balanced against the database requirements, as the loss</a:t>
            </a:r>
            <a:r>
              <a:rPr lang="en-US" baseline="0" dirty="0" smtClean="0"/>
              <a:t> of precision and completeness may make the database unusable.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15139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22B53A-9FC0-455B-B08D-A967F39ED7E5}" type="datetime1">
              <a:rPr lang="en-US" smtClean="0"/>
              <a:t>09/28/15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00652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11455-EDDE-426E-9F99-8AB38E667325}" type="datetime1">
              <a:rPr lang="en-US" smtClean="0"/>
              <a:t>09/28/15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71831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3FAA5-DC2C-457C-A20C-4986CDF6F80C}" type="datetime1">
              <a:rPr lang="en-US" smtClean="0"/>
              <a:t>09/28/15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17696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816349-7B2A-423E-8709-BEB32350EFE5}" type="datetime1">
              <a:rPr lang="en-US" smtClean="0">
                <a:latin typeface="Arial"/>
              </a:rPr>
              <a:t>09/28/15</a:t>
            </a:fld>
            <a:endParaRPr lang="en-US">
              <a:latin typeface="Arial"/>
            </a:endParaRPr>
          </a:p>
        </p:txBody>
      </p:sp>
      <p:sp>
        <p:nvSpPr>
          <p:cNvPr id="5"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25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E3A28-6231-4B64-B59C-4802AF77D162}" type="datetime1">
              <a:rPr lang="en-US" smtClean="0">
                <a:latin typeface="Arial"/>
              </a:rPr>
              <a:t>09/28/15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2498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98DD4-7ABC-4390-88B8-6A5093F0A1FC}" type="datetime1">
              <a:rPr lang="en-US" smtClean="0">
                <a:latin typeface="Arial"/>
              </a:rPr>
              <a:t>09/28/15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3878622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E4FEBD-9A94-4DCC-B15D-F322788DAB7E}" type="datetime1">
              <a:rPr lang="en-US" smtClean="0">
                <a:latin typeface="Arial"/>
              </a:rPr>
              <a:t>09/28/15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86088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C0BB5B-8AEF-4455-897E-3B3BDD76625B}" type="datetime1">
              <a:rPr lang="en-US" smtClean="0">
                <a:latin typeface="Arial"/>
              </a:rPr>
              <a:t>09/28/15</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85185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8AD386-BEFD-41B5-9D1D-F21628DE70BE}" type="datetime1">
              <a:rPr lang="en-US" smtClean="0">
                <a:latin typeface="Arial"/>
              </a:rPr>
              <a:t>09/28/15</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74742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ABC58-2C68-4C53-8DD0-2E440CF396FF}" type="datetime1">
              <a:rPr lang="en-US" smtClean="0">
                <a:latin typeface="Arial"/>
              </a:rPr>
              <a:t>09/28/15</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06439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A31A0-B954-456F-9C9B-D73D28B83FC1}" type="datetime1">
              <a:rPr lang="en-US" smtClean="0">
                <a:latin typeface="Arial"/>
              </a:rPr>
              <a:t>09/28/15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74820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E11A1-EB0B-4574-80F7-0E2618B80C5A}" type="datetime1">
              <a:rPr lang="en-US" smtClean="0"/>
              <a:t>09/28/15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449354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CF036-ACDC-470A-8EA5-8B5509B20505}" type="datetime1">
              <a:rPr lang="en-US" smtClean="0">
                <a:latin typeface="Arial"/>
              </a:rPr>
              <a:t>09/28/15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302607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396FE-D000-45F9-8411-43574FAF4E02}" type="datetime1">
              <a:rPr lang="en-US" smtClean="0">
                <a:latin typeface="Arial"/>
              </a:rPr>
              <a:t>09/28/15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518408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A3BAB0-25C2-47C4-880C-96B4D3B2D9B0}" type="datetime1">
              <a:rPr lang="en-US" smtClean="0">
                <a:latin typeface="Arial"/>
              </a:rPr>
              <a:t>09/28/15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599745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34B1F-7F4D-485F-B664-C60C59C98DC6}" type="datetime1">
              <a:rPr lang="en-US" smtClean="0">
                <a:latin typeface="Arial"/>
              </a:rPr>
              <a:t>09/28/15</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98816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D85C2-DEB1-4BC5-BEF1-F402598C26FE}" type="datetime1">
              <a:rPr lang="en-US" smtClean="0"/>
              <a:t>09/28/15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53250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E505EE-EE28-4829-9AF6-8313D6496DBB}" type="datetime1">
              <a:rPr lang="en-US" smtClean="0"/>
              <a:t>09/28/15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25620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D0A29-E285-4DCA-8BA2-A561E6F9A8E0}" type="datetime1">
              <a:rPr lang="en-US" smtClean="0"/>
              <a:t>09/28/15</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92356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F7630B-C468-4DAD-B9D0-1078A0AD2EA2}" type="datetime1">
              <a:rPr lang="en-US" smtClean="0"/>
              <a:t>09/28/15</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94786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656B9-4A9A-43C9-9A78-04805D20E9E6}" type="datetime1">
              <a:rPr lang="en-US" smtClean="0"/>
              <a:t>09/28/15</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56809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C3152-D31B-4DC5-8B3E-0D3A7DD1896A}" type="datetime1">
              <a:rPr lang="en-US" smtClean="0"/>
              <a:t>09/28/15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31307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D72CC-C307-4BD9-BC46-79D81BC5B8EB}" type="datetime1">
              <a:rPr lang="en-US" smtClean="0"/>
              <a:t>09/28/15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78715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873E4-4646-4D42-A615-02F8B2A41650}" type="datetime1">
              <a:rPr lang="en-US" smtClean="0"/>
              <a:t>09/28/15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68073-BAF1-0248-9447-4708C3BCD0C3}" type="slidenum">
              <a:rPr lang="en-US" smtClean="0"/>
              <a:t>‹#›</a:t>
            </a:fld>
            <a:endParaRPr lang="en-US"/>
          </a:p>
        </p:txBody>
      </p:sp>
    </p:spTree>
    <p:extLst>
      <p:ext uri="{BB962C8B-B14F-4D97-AF65-F5344CB8AC3E}">
        <p14:creationId xmlns:p14="http://schemas.microsoft.com/office/powerpoint/2010/main" val="1919706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A5A75B5-68AC-4A28-87A5-BDECF1B7D1AF}" type="datetime1">
              <a:rPr lang="en-US" smtClean="0">
                <a:latin typeface="Arial"/>
              </a:rPr>
              <a:t>09/28/15</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377596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7: Databases</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218740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 Update</a:t>
            </a:r>
            <a:endParaRPr lang="en-US" dirty="0"/>
          </a:p>
        </p:txBody>
      </p:sp>
      <p:sp>
        <p:nvSpPr>
          <p:cNvPr id="3" name="Content Placeholder 2"/>
          <p:cNvSpPr>
            <a:spLocks noGrp="1"/>
          </p:cNvSpPr>
          <p:nvPr>
            <p:ph idx="1"/>
          </p:nvPr>
        </p:nvSpPr>
        <p:spPr/>
        <p:txBody>
          <a:bodyPr/>
          <a:lstStyle/>
          <a:p>
            <a:r>
              <a:rPr lang="en-US" dirty="0" smtClean="0"/>
              <a:t>Phase 1: Intent</a:t>
            </a:r>
          </a:p>
          <a:p>
            <a:pPr lvl="1"/>
            <a:r>
              <a:rPr lang="en-US" dirty="0" smtClean="0"/>
              <a:t>DBMS does everything it can, other than making changes to the database, to prepare for the update</a:t>
            </a:r>
          </a:p>
          <a:p>
            <a:pPr lvl="2"/>
            <a:r>
              <a:rPr lang="en-US" dirty="0" smtClean="0"/>
              <a:t>Collects records, opens files, locks out users, makes calculations</a:t>
            </a:r>
          </a:p>
          <a:p>
            <a:pPr lvl="1"/>
            <a:r>
              <a:rPr lang="en-US" dirty="0" smtClean="0"/>
              <a:t>DBMS commits by writing a commit flag to the database</a:t>
            </a:r>
          </a:p>
          <a:p>
            <a:r>
              <a:rPr lang="en-US" dirty="0" smtClean="0"/>
              <a:t>Phase 2: Write</a:t>
            </a:r>
          </a:p>
          <a:p>
            <a:pPr lvl="1"/>
            <a:r>
              <a:rPr lang="en-US" dirty="0" smtClean="0"/>
              <a:t>DBMS completes all write operations</a:t>
            </a:r>
          </a:p>
          <a:p>
            <a:pPr lvl="1"/>
            <a:r>
              <a:rPr lang="en-US" dirty="0" smtClean="0"/>
              <a:t>DBMS removes the commit flag</a:t>
            </a:r>
          </a:p>
          <a:p>
            <a:r>
              <a:rPr lang="en-US" dirty="0" smtClean="0"/>
              <a:t>If the DBMS fails during either phase 1 or phase 2, it can be restarted and repeat that phase without causing harm</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3272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Database Security Concerns</a:t>
            </a:r>
            <a:endParaRPr lang="en-US" dirty="0"/>
          </a:p>
        </p:txBody>
      </p:sp>
      <p:sp>
        <p:nvSpPr>
          <p:cNvPr id="3" name="Content Placeholder 2"/>
          <p:cNvSpPr>
            <a:spLocks noGrp="1"/>
          </p:cNvSpPr>
          <p:nvPr>
            <p:ph idx="1"/>
          </p:nvPr>
        </p:nvSpPr>
        <p:spPr/>
        <p:txBody>
          <a:bodyPr/>
          <a:lstStyle/>
          <a:p>
            <a:r>
              <a:rPr lang="en-US" dirty="0" smtClean="0"/>
              <a:t>Error detection and correction codes to protect data integrity</a:t>
            </a:r>
          </a:p>
          <a:p>
            <a:r>
              <a:rPr lang="en-US" dirty="0" smtClean="0"/>
              <a:t>For recovery purposes, a database can maintain a change log, allowing it to repeat changes as necessary when recovering from failure</a:t>
            </a:r>
          </a:p>
          <a:p>
            <a:r>
              <a:rPr lang="en-US" dirty="0" smtClean="0"/>
              <a:t>Databases use locks and atomic operations to maintain consistency</a:t>
            </a:r>
          </a:p>
          <a:p>
            <a:pPr lvl="1"/>
            <a:r>
              <a:rPr lang="en-US" dirty="0" smtClean="0"/>
              <a:t>Writes are treated as atomic operations</a:t>
            </a:r>
          </a:p>
          <a:p>
            <a:pPr lvl="1"/>
            <a:r>
              <a:rPr lang="en-US" dirty="0" smtClean="0"/>
              <a:t>Records are locked during write so they cannot be read in a partially updated state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0456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Sensitive Data</a:t>
            </a:r>
            <a:endParaRPr lang="en-US" dirty="0"/>
          </a:p>
        </p:txBody>
      </p:sp>
      <p:sp>
        <p:nvSpPr>
          <p:cNvPr id="3" name="Content Placeholder 2"/>
          <p:cNvSpPr>
            <a:spLocks noGrp="1"/>
          </p:cNvSpPr>
          <p:nvPr>
            <p:ph idx="1"/>
          </p:nvPr>
        </p:nvSpPr>
        <p:spPr/>
        <p:txBody>
          <a:bodyPr/>
          <a:lstStyle/>
          <a:p>
            <a:r>
              <a:rPr lang="en-US" dirty="0" smtClean="0"/>
              <a:t>Inherently sensitive</a:t>
            </a:r>
          </a:p>
          <a:p>
            <a:pPr lvl="1"/>
            <a:r>
              <a:rPr lang="en-US" dirty="0" smtClean="0"/>
              <a:t>Passwords, locations of weapons</a:t>
            </a:r>
          </a:p>
          <a:p>
            <a:r>
              <a:rPr lang="en-US" dirty="0" smtClean="0"/>
              <a:t>From a sensitive source</a:t>
            </a:r>
          </a:p>
          <a:p>
            <a:pPr lvl="1"/>
            <a:r>
              <a:rPr lang="en-US" dirty="0" smtClean="0"/>
              <a:t>Confidential informant</a:t>
            </a:r>
          </a:p>
          <a:p>
            <a:r>
              <a:rPr lang="en-US" dirty="0" smtClean="0"/>
              <a:t>Declared sensitive</a:t>
            </a:r>
          </a:p>
          <a:p>
            <a:pPr lvl="1"/>
            <a:r>
              <a:rPr lang="en-US" dirty="0" smtClean="0"/>
              <a:t>Classified document, name of an anonymous donor</a:t>
            </a:r>
          </a:p>
          <a:p>
            <a:r>
              <a:rPr lang="en-US" dirty="0" smtClean="0"/>
              <a:t>Part of a sensitive attribute or record</a:t>
            </a:r>
          </a:p>
          <a:p>
            <a:pPr lvl="1"/>
            <a:r>
              <a:rPr lang="en-US" dirty="0" smtClean="0"/>
              <a:t>Salary attribute in an employment database</a:t>
            </a:r>
          </a:p>
          <a:p>
            <a:r>
              <a:rPr lang="en-US" dirty="0" smtClean="0"/>
              <a:t>Sensitive in relation to previously disclosed information</a:t>
            </a:r>
          </a:p>
          <a:p>
            <a:pPr lvl="1"/>
            <a:r>
              <a:rPr lang="en-US" dirty="0" smtClean="0"/>
              <a:t>An encrypted file combined with the password to open it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667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Disclosures</a:t>
            </a:r>
            <a:endParaRPr lang="en-US" dirty="0"/>
          </a:p>
        </p:txBody>
      </p:sp>
      <p:sp>
        <p:nvSpPr>
          <p:cNvPr id="3" name="Content Placeholder 2"/>
          <p:cNvSpPr>
            <a:spLocks noGrp="1"/>
          </p:cNvSpPr>
          <p:nvPr>
            <p:ph idx="1"/>
          </p:nvPr>
        </p:nvSpPr>
        <p:spPr/>
        <p:txBody>
          <a:bodyPr/>
          <a:lstStyle/>
          <a:p>
            <a:r>
              <a:rPr lang="en-US" dirty="0" smtClean="0"/>
              <a:t>Exact data</a:t>
            </a:r>
          </a:p>
          <a:p>
            <a:r>
              <a:rPr lang="en-US" dirty="0" smtClean="0"/>
              <a:t>Bounds</a:t>
            </a:r>
          </a:p>
          <a:p>
            <a:r>
              <a:rPr lang="en-US" dirty="0" smtClean="0"/>
              <a:t>Negative result</a:t>
            </a:r>
          </a:p>
          <a:p>
            <a:r>
              <a:rPr lang="en-US" dirty="0" smtClean="0"/>
              <a:t>Existence</a:t>
            </a:r>
          </a:p>
          <a:p>
            <a:r>
              <a:rPr lang="en-US" dirty="0" smtClean="0"/>
              <a:t>Probable value</a:t>
            </a:r>
          </a:p>
          <a:p>
            <a:r>
              <a:rPr lang="en-US" dirty="0" smtClean="0"/>
              <a:t>Direct inference</a:t>
            </a:r>
          </a:p>
          <a:p>
            <a:r>
              <a:rPr lang="en-US" dirty="0" smtClean="0"/>
              <a:t>Inference by arithmetic</a:t>
            </a:r>
          </a:p>
          <a:p>
            <a:r>
              <a:rPr lang="en-US" dirty="0" smtClean="0"/>
              <a:t>Aggregation</a:t>
            </a:r>
          </a:p>
          <a:p>
            <a:r>
              <a:rPr lang="en-US" dirty="0" smtClean="0"/>
              <a:t>Hidden data attributes</a:t>
            </a:r>
          </a:p>
          <a:p>
            <a:pPr lvl="1"/>
            <a:r>
              <a:rPr lang="en-US" dirty="0" smtClean="0"/>
              <a:t>File tags</a:t>
            </a:r>
          </a:p>
          <a:p>
            <a:pPr lvl="1"/>
            <a:r>
              <a:rPr lang="en-US" dirty="0" err="1" smtClean="0"/>
              <a:t>Geotags</a:t>
            </a:r>
            <a:endParaRPr lang="en-US"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9966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Disclosure</a:t>
            </a:r>
            <a:endParaRPr lang="en-US" dirty="0"/>
          </a:p>
        </p:txBody>
      </p:sp>
      <p:sp>
        <p:nvSpPr>
          <p:cNvPr id="3" name="Content Placeholder 2"/>
          <p:cNvSpPr>
            <a:spLocks noGrp="1"/>
          </p:cNvSpPr>
          <p:nvPr>
            <p:ph idx="1"/>
          </p:nvPr>
        </p:nvSpPr>
        <p:spPr/>
        <p:txBody>
          <a:bodyPr>
            <a:normAutofit/>
          </a:bodyPr>
          <a:lstStyle/>
          <a:p>
            <a:r>
              <a:rPr lang="en-US" sz="3200" dirty="0" smtClean="0"/>
              <a:t>Suppress obviously sensitive information</a:t>
            </a:r>
          </a:p>
          <a:p>
            <a:r>
              <a:rPr lang="en-US" sz="3200" dirty="0" smtClean="0"/>
              <a:t>Keep track of what each user knows based on past queries</a:t>
            </a:r>
          </a:p>
          <a:p>
            <a:r>
              <a:rPr lang="en-US" sz="3200" dirty="0" smtClean="0"/>
              <a:t>Disguise the data</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8002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vs. Precision</a:t>
            </a:r>
            <a:endParaRPr lang="en-US" dirty="0"/>
          </a:p>
        </p:txBody>
      </p:sp>
      <p:pic>
        <p:nvPicPr>
          <p:cNvPr id="5" name="Content Placeholder 4" descr="fig07-0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861" b="-1206"/>
          <a:stretch/>
        </p:blipFill>
        <p:spPr>
          <a:xfrm>
            <a:off x="1766896" y="1407888"/>
            <a:ext cx="5589234" cy="512064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7752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Suppression Techniques</a:t>
            </a:r>
            <a:endParaRPr lang="en-US" dirty="0"/>
          </a:p>
        </p:txBody>
      </p:sp>
      <p:sp>
        <p:nvSpPr>
          <p:cNvPr id="3" name="Content Placeholder 2"/>
          <p:cNvSpPr>
            <a:spLocks noGrp="1"/>
          </p:cNvSpPr>
          <p:nvPr>
            <p:ph idx="1"/>
          </p:nvPr>
        </p:nvSpPr>
        <p:spPr/>
        <p:txBody>
          <a:bodyPr/>
          <a:lstStyle/>
          <a:p>
            <a:r>
              <a:rPr lang="en-US" dirty="0" smtClean="0"/>
              <a:t>Limited response suppression</a:t>
            </a:r>
          </a:p>
          <a:p>
            <a:pPr lvl="1"/>
            <a:r>
              <a:rPr lang="en-US" dirty="0" smtClean="0"/>
              <a:t>Eliminates certain low-frequency elements from being displayed</a:t>
            </a:r>
          </a:p>
          <a:p>
            <a:r>
              <a:rPr lang="en-US" dirty="0" smtClean="0"/>
              <a:t>Combined results</a:t>
            </a:r>
          </a:p>
          <a:p>
            <a:pPr lvl="1"/>
            <a:r>
              <a:rPr lang="en-US" dirty="0" smtClean="0"/>
              <a:t>Ranges, rounding, sums, averages</a:t>
            </a:r>
          </a:p>
          <a:p>
            <a:r>
              <a:rPr lang="en-US" dirty="0" smtClean="0"/>
              <a:t>Random sample</a:t>
            </a:r>
          </a:p>
          <a:p>
            <a:r>
              <a:rPr lang="en-US" dirty="0" smtClean="0"/>
              <a:t>Blocking small sample sizes</a:t>
            </a:r>
          </a:p>
          <a:p>
            <a:r>
              <a:rPr lang="en-US" dirty="0" smtClean="0"/>
              <a:t>Random data perturbation</a:t>
            </a:r>
          </a:p>
          <a:p>
            <a:pPr lvl="1"/>
            <a:r>
              <a:rPr lang="en-US" dirty="0" smtClean="0"/>
              <a:t>Randomly add or subtract a small error value to/from actual values</a:t>
            </a:r>
          </a:p>
          <a:p>
            <a:r>
              <a:rPr lang="en-US" dirty="0" smtClean="0"/>
              <a:t>Swapping</a:t>
            </a:r>
          </a:p>
          <a:p>
            <a:pPr lvl="1"/>
            <a:r>
              <a:rPr lang="en-US" dirty="0" smtClean="0"/>
              <a:t>Randomly swapping values for individual records while keeping statistical results the same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6698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idx="1"/>
          </p:nvPr>
        </p:nvSpPr>
        <p:spPr/>
        <p:txBody>
          <a:bodyPr/>
          <a:lstStyle/>
          <a:p>
            <a:r>
              <a:rPr lang="en-US" dirty="0" smtClean="0"/>
              <a:t>Data mining uses statistics, machine learning, mathematical models, pattern recognition, and other techniques to discover patterns and relations on large datasets</a:t>
            </a:r>
          </a:p>
          <a:p>
            <a:r>
              <a:rPr lang="en-US" dirty="0" smtClean="0"/>
              <a:t>The size and value of the datasets present an important security and privacy challenge, as the consequences of disclosure are naturally high</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7869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Challenges</a:t>
            </a:r>
            <a:endParaRPr lang="en-US" dirty="0"/>
          </a:p>
        </p:txBody>
      </p:sp>
      <p:sp>
        <p:nvSpPr>
          <p:cNvPr id="3" name="Content Placeholder 2"/>
          <p:cNvSpPr>
            <a:spLocks noGrp="1"/>
          </p:cNvSpPr>
          <p:nvPr>
            <p:ph idx="1"/>
          </p:nvPr>
        </p:nvSpPr>
        <p:spPr/>
        <p:txBody>
          <a:bodyPr/>
          <a:lstStyle/>
          <a:p>
            <a:r>
              <a:rPr lang="en-US" dirty="0" smtClean="0"/>
              <a:t>Correcting mistakes in data</a:t>
            </a:r>
          </a:p>
          <a:p>
            <a:r>
              <a:rPr lang="en-US" dirty="0" smtClean="0"/>
              <a:t>Preserving privacy</a:t>
            </a:r>
          </a:p>
          <a:p>
            <a:r>
              <a:rPr lang="en-US" dirty="0" smtClean="0"/>
              <a:t>Granular access control</a:t>
            </a:r>
          </a:p>
          <a:p>
            <a:r>
              <a:rPr lang="en-US" dirty="0" smtClean="0"/>
              <a:t>Secure data storage</a:t>
            </a:r>
          </a:p>
          <a:p>
            <a:r>
              <a:rPr lang="en-US" dirty="0" smtClean="0"/>
              <a:t>Transaction logs</a:t>
            </a:r>
          </a:p>
          <a:p>
            <a:r>
              <a:rPr lang="en-US" dirty="0" smtClean="0"/>
              <a:t>Real-time security monitoring</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229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Database security requirements include:</a:t>
            </a:r>
          </a:p>
          <a:p>
            <a:pPr lvl="1"/>
            <a:r>
              <a:rPr lang="en-US" dirty="0"/>
              <a:t>Physical integrity</a:t>
            </a:r>
          </a:p>
          <a:p>
            <a:pPr lvl="1"/>
            <a:r>
              <a:rPr lang="en-US" dirty="0"/>
              <a:t>Logical integrity</a:t>
            </a:r>
          </a:p>
          <a:p>
            <a:pPr lvl="1"/>
            <a:r>
              <a:rPr lang="en-US" dirty="0"/>
              <a:t>Element integrity</a:t>
            </a:r>
          </a:p>
          <a:p>
            <a:pPr lvl="1"/>
            <a:r>
              <a:rPr lang="en-US" dirty="0"/>
              <a:t>Auditability</a:t>
            </a:r>
          </a:p>
          <a:p>
            <a:pPr lvl="1"/>
            <a:r>
              <a:rPr lang="en-US" dirty="0"/>
              <a:t>Access control</a:t>
            </a:r>
          </a:p>
          <a:p>
            <a:pPr lvl="1"/>
            <a:r>
              <a:rPr lang="en-US" dirty="0"/>
              <a:t>User authentication</a:t>
            </a:r>
          </a:p>
          <a:p>
            <a:pPr lvl="1"/>
            <a:r>
              <a:rPr lang="en-US" dirty="0" smtClean="0"/>
              <a:t>Availability</a:t>
            </a:r>
            <a:endParaRPr lang="en-US" dirty="0"/>
          </a:p>
          <a:p>
            <a:r>
              <a:rPr lang="en-US" dirty="0" smtClean="0"/>
              <a:t>There are many subtle ways for sensitive data to be inadvertently disclosed, and there is no single answer for prevention</a:t>
            </a:r>
          </a:p>
          <a:p>
            <a:r>
              <a:rPr lang="en-US" dirty="0" smtClean="0"/>
              <a:t>Data mining and big data have numerous open security and privacy challenges</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6481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for Chapter 7</a:t>
            </a:r>
            <a:endParaRPr lang="en-US" dirty="0"/>
          </a:p>
        </p:txBody>
      </p:sp>
      <p:sp>
        <p:nvSpPr>
          <p:cNvPr id="3" name="Content Placeholder 2"/>
          <p:cNvSpPr>
            <a:spLocks noGrp="1"/>
          </p:cNvSpPr>
          <p:nvPr>
            <p:ph idx="1"/>
          </p:nvPr>
        </p:nvSpPr>
        <p:spPr/>
        <p:txBody>
          <a:bodyPr/>
          <a:lstStyle/>
          <a:p>
            <a:r>
              <a:rPr lang="en-US" dirty="0" smtClean="0"/>
              <a:t>Basic database terminology and concepts</a:t>
            </a:r>
          </a:p>
          <a:p>
            <a:r>
              <a:rPr lang="en-US" dirty="0" smtClean="0"/>
              <a:t>Security requirements for databases</a:t>
            </a:r>
          </a:p>
          <a:p>
            <a:r>
              <a:rPr lang="en-US" dirty="0" smtClean="0"/>
              <a:t>Implementing access controls in databases</a:t>
            </a:r>
          </a:p>
          <a:p>
            <a:r>
              <a:rPr lang="en-US" dirty="0" smtClean="0"/>
              <a:t>Protecting sensitive data</a:t>
            </a:r>
          </a:p>
          <a:p>
            <a:r>
              <a:rPr lang="en-US" dirty="0" smtClean="0"/>
              <a:t>Data mining and big data</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74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Terms</a:t>
            </a:r>
            <a:endParaRPr lang="en-US" dirty="0"/>
          </a:p>
        </p:txBody>
      </p:sp>
      <p:sp>
        <p:nvSpPr>
          <p:cNvPr id="3" name="Content Placeholder 2"/>
          <p:cNvSpPr>
            <a:spLocks noGrp="1"/>
          </p:cNvSpPr>
          <p:nvPr>
            <p:ph idx="1"/>
          </p:nvPr>
        </p:nvSpPr>
        <p:spPr/>
        <p:txBody>
          <a:bodyPr/>
          <a:lstStyle/>
          <a:p>
            <a:r>
              <a:rPr lang="en-US" dirty="0" smtClean="0"/>
              <a:t>Database administrator</a:t>
            </a:r>
          </a:p>
          <a:p>
            <a:r>
              <a:rPr lang="en-US" dirty="0" smtClean="0"/>
              <a:t>Database management system (DBMS)</a:t>
            </a:r>
          </a:p>
          <a:p>
            <a:r>
              <a:rPr lang="en-US" dirty="0" smtClean="0"/>
              <a:t>Record</a:t>
            </a:r>
          </a:p>
          <a:p>
            <a:r>
              <a:rPr lang="en-US" dirty="0" smtClean="0"/>
              <a:t>Field/element</a:t>
            </a:r>
          </a:p>
          <a:p>
            <a:r>
              <a:rPr lang="en-US" dirty="0" smtClean="0"/>
              <a:t>Schema</a:t>
            </a:r>
          </a:p>
          <a:p>
            <a:r>
              <a:rPr lang="en-US" dirty="0" smtClean="0"/>
              <a:t>Subschema</a:t>
            </a:r>
          </a:p>
          <a:p>
            <a:r>
              <a:rPr lang="en-US" dirty="0" smtClean="0"/>
              <a:t>Attribute</a:t>
            </a:r>
          </a:p>
          <a:p>
            <a:r>
              <a:rPr lang="en-US" dirty="0" smtClean="0"/>
              <a:t>Relation</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761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Example</a:t>
            </a:r>
            <a:endParaRPr lang="en-US" dirty="0"/>
          </a:p>
        </p:txBody>
      </p:sp>
      <p:pic>
        <p:nvPicPr>
          <p:cNvPr id="5" name="Content Placeholder 4" descr="fig07-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392" b="-1662"/>
          <a:stretch/>
        </p:blipFill>
        <p:spPr>
          <a:xfrm>
            <a:off x="849505" y="1391238"/>
            <a:ext cx="7418073" cy="50292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051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Example</a:t>
            </a:r>
            <a:endParaRPr lang="en-US" dirty="0"/>
          </a:p>
        </p:txBody>
      </p:sp>
      <p:pic>
        <p:nvPicPr>
          <p:cNvPr id="6" name="Content Placeholder 5" descr="Screen Shot 2015-09-13 at 10.01.38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315" r="-21"/>
          <a:stretch/>
        </p:blipFill>
        <p:spPr>
          <a:xfrm>
            <a:off x="352610" y="1852702"/>
            <a:ext cx="8227699" cy="361576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6843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normAutofit/>
          </a:bodyPr>
          <a:lstStyle/>
          <a:p>
            <a:r>
              <a:rPr lang="en-US" sz="3200" dirty="0" smtClean="0"/>
              <a:t>A query is a command that tells the database to retrieve, modify, add, or delete a field or record</a:t>
            </a:r>
          </a:p>
          <a:p>
            <a:r>
              <a:rPr lang="en-US" sz="3200" dirty="0" smtClean="0"/>
              <a:t>The most common database query language is SQL</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698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SQL Query</a:t>
            </a:r>
            <a:endParaRPr lang="en-US" dirty="0"/>
          </a:p>
        </p:txBody>
      </p:sp>
      <p:sp>
        <p:nvSpPr>
          <p:cNvPr id="3" name="Content Placeholder 2"/>
          <p:cNvSpPr>
            <a:spLocks noGrp="1"/>
          </p:cNvSpPr>
          <p:nvPr>
            <p:ph idx="1"/>
          </p:nvPr>
        </p:nvSpPr>
        <p:spPr/>
        <p:txBody>
          <a:bodyPr/>
          <a:lstStyle/>
          <a:p>
            <a:r>
              <a:rPr lang="en-US" dirty="0" smtClean="0">
                <a:latin typeface="Courier New"/>
                <a:cs typeface="Courier New"/>
              </a:rPr>
              <a:t>SELECT ZIP=‘43210’</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pic>
        <p:nvPicPr>
          <p:cNvPr id="5" name="Picture 4" descr="Screen Shot 2015-09-13 at 10.07.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542235"/>
            <a:ext cx="7035800" cy="2819400"/>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0481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Security Requirements</a:t>
            </a:r>
            <a:endParaRPr lang="en-US" dirty="0"/>
          </a:p>
        </p:txBody>
      </p:sp>
      <p:sp>
        <p:nvSpPr>
          <p:cNvPr id="3" name="Content Placeholder 2"/>
          <p:cNvSpPr>
            <a:spLocks noGrp="1"/>
          </p:cNvSpPr>
          <p:nvPr>
            <p:ph idx="1"/>
          </p:nvPr>
        </p:nvSpPr>
        <p:spPr/>
        <p:txBody>
          <a:bodyPr/>
          <a:lstStyle/>
          <a:p>
            <a:r>
              <a:rPr lang="en-US" dirty="0" smtClean="0"/>
              <a:t>Physical integrity</a:t>
            </a:r>
          </a:p>
          <a:p>
            <a:r>
              <a:rPr lang="en-US" dirty="0" smtClean="0"/>
              <a:t>Logical integrity</a:t>
            </a:r>
          </a:p>
          <a:p>
            <a:r>
              <a:rPr lang="en-US" dirty="0" smtClean="0"/>
              <a:t>Element integrity</a:t>
            </a:r>
          </a:p>
          <a:p>
            <a:r>
              <a:rPr lang="en-US" dirty="0" smtClean="0"/>
              <a:t>Auditability</a:t>
            </a:r>
          </a:p>
          <a:p>
            <a:r>
              <a:rPr lang="en-US" dirty="0" smtClean="0"/>
              <a:t>Access control</a:t>
            </a:r>
          </a:p>
          <a:p>
            <a:r>
              <a:rPr lang="en-US" dirty="0" smtClean="0"/>
              <a:t>User authentication</a:t>
            </a:r>
          </a:p>
          <a:p>
            <a:r>
              <a:rPr lang="en-US" dirty="0" smtClean="0"/>
              <a:t>Availability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4320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Integrity</a:t>
            </a:r>
            <a:endParaRPr lang="en-US" dirty="0"/>
          </a:p>
        </p:txBody>
      </p:sp>
      <p:sp>
        <p:nvSpPr>
          <p:cNvPr id="3" name="Content Placeholder 2"/>
          <p:cNvSpPr>
            <a:spLocks noGrp="1"/>
          </p:cNvSpPr>
          <p:nvPr>
            <p:ph idx="1"/>
          </p:nvPr>
        </p:nvSpPr>
        <p:spPr/>
        <p:txBody>
          <a:bodyPr/>
          <a:lstStyle/>
          <a:p>
            <a:r>
              <a:rPr lang="en-US" dirty="0" smtClean="0"/>
              <a:t>Reliability: </a:t>
            </a:r>
            <a:r>
              <a:rPr lang="en-US" dirty="0" smtClean="0"/>
              <a:t>in the context of databases, </a:t>
            </a:r>
            <a:r>
              <a:rPr lang="en-US" dirty="0" smtClean="0"/>
              <a:t>reliability is </a:t>
            </a:r>
            <a:r>
              <a:rPr lang="en-US" dirty="0" smtClean="0"/>
              <a:t>the ability to run for long periods without failing</a:t>
            </a:r>
          </a:p>
          <a:p>
            <a:r>
              <a:rPr lang="en-US" dirty="0" smtClean="0"/>
              <a:t>Database integrity: concern that the database as a whole is protected against damage</a:t>
            </a:r>
          </a:p>
          <a:p>
            <a:r>
              <a:rPr lang="en-US" dirty="0" smtClean="0"/>
              <a:t>Element integrity: concern that the value of a specific data element is written or changed only by authorized users</a:t>
            </a:r>
          </a:p>
          <a:p>
            <a:r>
              <a:rPr lang="en-US" dirty="0" smtClean="0"/>
              <a:t>Element accuracy: concern that only correct values are written into the elements of a database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8402993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TotalTime>
  <Words>1760</Words>
  <Application>Microsoft Office PowerPoint</Application>
  <PresentationFormat>On-screen Show (4:3)</PresentationFormat>
  <Paragraphs>178</Paragraphs>
  <Slides>19</Slides>
  <Notes>11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Clarity</vt:lpstr>
      <vt:lpstr>Security in Computing, Fifth Edition</vt:lpstr>
      <vt:lpstr>Objectives for Chapter 7</vt:lpstr>
      <vt:lpstr>Database Terms</vt:lpstr>
      <vt:lpstr>Database Example</vt:lpstr>
      <vt:lpstr>Schema Example</vt:lpstr>
      <vt:lpstr>Queries</vt:lpstr>
      <vt:lpstr>Example SQL Query</vt:lpstr>
      <vt:lpstr>Database Security Requirements</vt:lpstr>
      <vt:lpstr>Reliability and Integrity</vt:lpstr>
      <vt:lpstr>Two-Phase Update</vt:lpstr>
      <vt:lpstr>Other Database Security Concerns</vt:lpstr>
      <vt:lpstr>Sensitive Data</vt:lpstr>
      <vt:lpstr>Types of Disclosures</vt:lpstr>
      <vt:lpstr>Preventing Disclosure</vt:lpstr>
      <vt:lpstr>Security vs. Precision</vt:lpstr>
      <vt:lpstr>Suppression Techniques</vt:lpstr>
      <vt:lpstr>Data Mining</vt:lpstr>
      <vt:lpstr>Data Mining Challenges</vt:lpstr>
      <vt:lpstr>Summary</vt:lpstr>
    </vt:vector>
  </TitlesOfParts>
  <Company>Qmulos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Clarity</cp:lastModifiedBy>
  <cp:revision>5</cp:revision>
  <dcterms:created xsi:type="dcterms:W3CDTF">2015-09-14T03:08:13Z</dcterms:created>
  <dcterms:modified xsi:type="dcterms:W3CDTF">2015-09-28T21:28:20Z</dcterms:modified>
</cp:coreProperties>
</file>