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30" autoAdjust="0"/>
  </p:normalViewPr>
  <p:slideViewPr>
    <p:cSldViewPr snapToGrid="0" snapToObjects="1">
      <p:cViewPr varScale="1">
        <p:scale>
          <a:sx n="55" d="100"/>
          <a:sy n="5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8C33-D74B-0A44-8311-E571923CB90B}" type="datetimeFigureOut">
              <a:rPr lang="en-US" smtClean="0"/>
              <a:t>09/29/15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A8CF5-2195-9347-B9B2-9E8DF12C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a 1973 study led by Willis 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EF5E0-C2FA-5142-86EE-14490FC049A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5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TOR-like configuration: The</a:t>
            </a:r>
            <a:r>
              <a:rPr lang="en-US" baseline="0" dirty="0" smtClean="0"/>
              <a:t> sender selects three remailers; he encrypts the message with each of their public keys in succession; he then sends the message through them in the reverse of that order, with each one’s public key </a:t>
            </a:r>
            <a:r>
              <a:rPr lang="en-US" baseline="0" dirty="0" smtClean="0"/>
              <a:t>being </a:t>
            </a:r>
            <a:r>
              <a:rPr lang="en-US" baseline="0" dirty="0" smtClean="0"/>
              <a:t>able to open only </a:t>
            </a:r>
            <a:r>
              <a:rPr lang="en-US" baseline="0" dirty="0" smtClean="0"/>
              <a:t>one layer </a:t>
            </a:r>
            <a:r>
              <a:rPr lang="en-US" baseline="0" dirty="0" smtClean="0"/>
              <a:t>of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EF5E0-C2FA-5142-86EE-14490FC049A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4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7208-DCC2-4098-927D-835375C1D94B}" type="datetime1">
              <a:rPr lang="en-US" smtClean="0"/>
              <a:t>09/29/15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9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BB27-6DD9-4253-B7B2-9CD7AE04AC49}" type="datetime1">
              <a:rPr lang="en-US" smtClean="0"/>
              <a:t>09/29/15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FDDB-CB4C-4972-9C43-7B9483936710}" type="datetime1">
              <a:rPr lang="en-US" smtClean="0"/>
              <a:t>09/29/15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965B-2AF8-4326-9427-BE50DF112BE2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1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42E-87C6-4155-9BD0-F12CEE70BDD9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56857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DA1D-7E5A-4F34-AEEC-343937227F12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219-DC57-4A89-8692-15610175952F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203D-4097-43BC-9295-6C79BFB2AF6B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0ECC-7F15-456D-B181-FE1E1FF35D84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6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43A1-6BD0-4B33-B7FD-F8E14EB20CA8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6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6485-AF25-4BBB-B044-DC8290513041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E7BE-5A3B-492D-B938-22582C1F5633}" type="datetime1">
              <a:rPr lang="en-US" smtClean="0"/>
              <a:t>09/29/15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1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52D7-2253-49B3-BD1F-1B297B11F173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63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B0CE-082E-4AA0-8FF4-57A29B168E84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33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0D-1DEE-45CE-85ED-22B710B541C2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62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E793-2112-4A5A-8C18-9197467F9DFD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07E2-EAF4-4469-92F0-F7226DF761AB}" type="datetime1">
              <a:rPr lang="en-US" smtClean="0"/>
              <a:t>09/29/15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204-B2D6-4FF9-8BC3-C7C923DE0CE0}" type="datetime1">
              <a:rPr lang="en-US" smtClean="0"/>
              <a:t>09/29/15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668C-BC71-47C2-86E5-02509BFD60DE}" type="datetime1">
              <a:rPr lang="en-US" smtClean="0"/>
              <a:t>09/29/15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6F2B-0FE9-4BC8-BF5F-2A38CA052631}" type="datetime1">
              <a:rPr lang="en-US" smtClean="0"/>
              <a:t>09/29/15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16DD-4AA9-47AC-A436-5547DB50855F}" type="datetime1">
              <a:rPr lang="en-US" smtClean="0"/>
              <a:t>09/29/15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7404-0E15-4B46-91B6-928787CF9DD4}" type="datetime1">
              <a:rPr lang="en-US" smtClean="0"/>
              <a:t>09/29/15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7D-931B-4497-A2C2-46FAA83728BA}" type="datetime1">
              <a:rPr lang="en-US" smtClean="0"/>
              <a:t>09/29/15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988E-B211-4917-82A1-9FDFE6BAA91E}" type="datetime1">
              <a:rPr lang="en-US" smtClean="0"/>
              <a:t>09/29/15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From Security in Computing, Fifth Edition, by Charles P. Pfleeger, et al. (ISBN: 9780134085043). Copyright 2015 by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FB7C-0180-604B-8482-6E1398BDD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B81488-D59F-42FE-90A4-E6BE728C3146}" type="datetime1">
              <a:rPr lang="en-US" smtClean="0">
                <a:latin typeface="Arial"/>
              </a:rPr>
              <a:t>09/29/15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 </a:t>
            </a: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3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onshield.com/intprivacylaws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9: 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Spyware is code designed to spy on a user, collecting data</a:t>
            </a:r>
          </a:p>
          <a:p>
            <a:r>
              <a:rPr lang="en-US" dirty="0" smtClean="0"/>
              <a:t>General spyware:</a:t>
            </a:r>
          </a:p>
          <a:p>
            <a:pPr lvl="1"/>
            <a:r>
              <a:rPr lang="en-US" dirty="0" smtClean="0"/>
              <a:t>Advertising applications, identity theft</a:t>
            </a:r>
          </a:p>
          <a:p>
            <a:r>
              <a:rPr lang="en-US" dirty="0" smtClean="0"/>
              <a:t>Hijackers:</a:t>
            </a:r>
          </a:p>
          <a:p>
            <a:pPr lvl="1"/>
            <a:r>
              <a:rPr lang="en-US" dirty="0" smtClean="0"/>
              <a:t>Hijack existing programs and use them for different purposes, such as reconfiguring file sharing software to share sensitive information</a:t>
            </a:r>
            <a:endParaRPr lang="en-US" dirty="0"/>
          </a:p>
          <a:p>
            <a:r>
              <a:rPr lang="en-US" dirty="0" smtClean="0"/>
              <a:t>Adware</a:t>
            </a:r>
          </a:p>
          <a:p>
            <a:pPr lvl="1"/>
            <a:r>
              <a:rPr lang="en-US" dirty="0" smtClean="0"/>
              <a:t>Displays selected advertisements in pop-up windows or the main browser window</a:t>
            </a:r>
          </a:p>
          <a:p>
            <a:pPr lvl="1"/>
            <a:r>
              <a:rPr lang="en-US" dirty="0" smtClean="0"/>
              <a:t>Often installed in a misleading way as part of other software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8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Email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Janet sends an email to Scott, the message is transferred via simple mail transfer protocol (SMTP)</a:t>
            </a:r>
          </a:p>
          <a:p>
            <a:r>
              <a:rPr lang="en-US" dirty="0" smtClean="0"/>
              <a:t>The message is the transferred through multiple ISPs and servers before it arrives at Scott’s post office protocol (POP) server</a:t>
            </a:r>
          </a:p>
          <a:p>
            <a:r>
              <a:rPr lang="en-US" dirty="0" smtClean="0"/>
              <a:t>Scott receives the email when his email client logs into the POP server on his behalf</a:t>
            </a:r>
          </a:p>
          <a:p>
            <a:r>
              <a:rPr lang="en-US" dirty="0" smtClean="0"/>
              <a:t>Any of the servers in this chain of communication can see and keep Janet’s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or Disappearing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Disposable email addresses from sites like </a:t>
            </a:r>
            <a:r>
              <a:rPr lang="en-US" dirty="0" err="1" smtClean="0"/>
              <a:t>mailinator.com</a:t>
            </a:r>
            <a:endParaRPr lang="en-US" dirty="0" smtClean="0"/>
          </a:p>
          <a:p>
            <a:r>
              <a:rPr lang="en-US" dirty="0" smtClean="0"/>
              <a:t>Remailers are trusted third parties that replace real addresses with pseudonymous ones to protect identities in correspondence</a:t>
            </a:r>
          </a:p>
          <a:p>
            <a:r>
              <a:rPr lang="en-US" dirty="0" smtClean="0"/>
              <a:t>Multiple remailers can be used in a TOR-like configuration to gain stronger anonymity</a:t>
            </a:r>
          </a:p>
          <a:p>
            <a:r>
              <a:rPr lang="en-US" dirty="0" smtClean="0"/>
              <a:t>Disappearing email</a:t>
            </a:r>
          </a:p>
          <a:p>
            <a:pPr lvl="1"/>
            <a:r>
              <a:rPr lang="en-US" dirty="0" smtClean="0"/>
              <a:t>Because email travels through so many servers, it cannot be made to truly disappear</a:t>
            </a:r>
          </a:p>
          <a:p>
            <a:pPr lvl="1"/>
            <a:r>
              <a:rPr lang="en-US" dirty="0" smtClean="0"/>
              <a:t>Messaging services like </a:t>
            </a:r>
            <a:r>
              <a:rPr lang="en-US" dirty="0" err="1" smtClean="0"/>
              <a:t>Snapchat</a:t>
            </a:r>
            <a:r>
              <a:rPr lang="en-US" dirty="0" smtClean="0"/>
              <a:t>, which claims to make messages disappear, cannot guarantee that recipients will not be able to save those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00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Frequency Identification (RFID)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RFID tags are small, low-power wireless radio transmitters</a:t>
            </a:r>
          </a:p>
          <a:p>
            <a:r>
              <a:rPr lang="en-US" dirty="0" smtClean="0"/>
              <a:t>When a tag receives a signal on the correct frequency, it responds with its unique ID number</a:t>
            </a:r>
          </a:p>
          <a:p>
            <a:r>
              <a:rPr lang="en-US" dirty="0" smtClean="0"/>
              <a:t>Privacy concerns:</a:t>
            </a:r>
          </a:p>
          <a:p>
            <a:pPr lvl="1"/>
            <a:r>
              <a:rPr lang="en-US" dirty="0" smtClean="0"/>
              <a:t>As RFID tags become cheaper and more ubiquitous, and RFID readers are installed in more places, it may become possible to track individuals wherever they go</a:t>
            </a:r>
          </a:p>
          <a:p>
            <a:pPr lvl="1"/>
            <a:r>
              <a:rPr lang="en-US" dirty="0" smtClean="0"/>
              <a:t>As RFID tags are put on more items, it will become increasingly possible to discern personal information by reading those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9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Emerging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Electronic voting</a:t>
            </a:r>
          </a:p>
          <a:p>
            <a:pPr lvl="1"/>
            <a:r>
              <a:rPr lang="en-US" dirty="0" smtClean="0"/>
              <a:t>Among other issues, research into electronic voting includes privacy concerns, such as maintaining privacy of who has voted and who each person voted for</a:t>
            </a:r>
          </a:p>
          <a:p>
            <a:r>
              <a:rPr lang="en-US" dirty="0" smtClean="0"/>
              <a:t>Voice over IP (VoIP)</a:t>
            </a:r>
          </a:p>
          <a:p>
            <a:pPr lvl="1"/>
            <a:r>
              <a:rPr lang="en-US" dirty="0" smtClean="0"/>
              <a:t>While VoIP adds the possibility of encryption to voice calls, it also allows a new set of service providers to track sources and destinations of those calls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Physical location of information in the cloud may have significant effects on privacy and confidentiality protections</a:t>
            </a:r>
          </a:p>
          <a:p>
            <a:pPr lvl="1"/>
            <a:r>
              <a:rPr lang="en-US" dirty="0" smtClean="0"/>
              <a:t>Cloud data may have more than one legal location at a time</a:t>
            </a:r>
          </a:p>
          <a:p>
            <a:pPr lvl="1"/>
            <a:r>
              <a:rPr lang="en-US" dirty="0" smtClean="0"/>
              <a:t>Laws could oblige cloud providers to examine user data for evidence of criminal activity</a:t>
            </a:r>
          </a:p>
          <a:p>
            <a:pPr lvl="1"/>
            <a:r>
              <a:rPr lang="en-US" dirty="0" smtClean="0"/>
              <a:t>Legal uncertainties make it difficult to assess the status of cloud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730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is considered private is subjective</a:t>
            </a:r>
          </a:p>
          <a:p>
            <a:r>
              <a:rPr lang="en-US" dirty="0" smtClean="0"/>
              <a:t>Privacy laws vary widely by jurisdiction</a:t>
            </a:r>
          </a:p>
          <a:p>
            <a:r>
              <a:rPr lang="en-US" dirty="0" smtClean="0"/>
              <a:t>Cookies and web bugs track user behavior across websites</a:t>
            </a:r>
          </a:p>
          <a:p>
            <a:r>
              <a:rPr lang="en-US" dirty="0" smtClean="0"/>
              <a:t>Spyware can be used to track behavior for targeted </a:t>
            </a:r>
            <a:r>
              <a:rPr lang="en-US" dirty="0" smtClean="0"/>
              <a:t>advertising </a:t>
            </a:r>
            <a:r>
              <a:rPr lang="en-US" dirty="0" smtClean="0"/>
              <a:t>or for much more nefarious purposes</a:t>
            </a:r>
          </a:p>
          <a:p>
            <a:r>
              <a:rPr lang="en-US" dirty="0" smtClean="0"/>
              <a:t>Email has little privacy protection by default</a:t>
            </a:r>
          </a:p>
          <a:p>
            <a:r>
              <a:rPr lang="en-US" dirty="0" smtClean="0"/>
              <a:t>Emerging technologies are fraught with privacy uncertainties, including both technological and legal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8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privacy and fundamental computer-related privacy challenges</a:t>
            </a:r>
          </a:p>
          <a:p>
            <a:r>
              <a:rPr lang="en-US" dirty="0" smtClean="0"/>
              <a:t>Privacy principles and laws</a:t>
            </a:r>
          </a:p>
          <a:p>
            <a:r>
              <a:rPr lang="en-US" dirty="0" smtClean="0"/>
              <a:t>Privacy precautions for web surfing</a:t>
            </a:r>
          </a:p>
          <a:p>
            <a:r>
              <a:rPr lang="en-US" dirty="0" smtClean="0"/>
              <a:t>Spyware</a:t>
            </a:r>
          </a:p>
          <a:p>
            <a:r>
              <a:rPr lang="en-US" dirty="0" smtClean="0"/>
              <a:t>Email privacy</a:t>
            </a:r>
          </a:p>
          <a:p>
            <a:r>
              <a:rPr lang="en-US" dirty="0" smtClean="0"/>
              <a:t>Privacy concerns in emerging 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3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Privacy?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is the right to control who knows certain aspects about you, your communications, and your activities</a:t>
            </a:r>
          </a:p>
          <a:p>
            <a:r>
              <a:rPr lang="en-US" dirty="0" smtClean="0"/>
              <a:t>Types of data many people consider private: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Finances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Privileged </a:t>
            </a:r>
            <a:r>
              <a:rPr lang="en-US" dirty="0" smtClean="0"/>
              <a:t>communications</a:t>
            </a:r>
            <a:endParaRPr lang="en-US" dirty="0" smtClean="0"/>
          </a:p>
          <a:p>
            <a:pPr lvl="1"/>
            <a:r>
              <a:rPr lang="en-US" dirty="0" smtClean="0"/>
              <a:t>Location data</a:t>
            </a:r>
          </a:p>
          <a:p>
            <a:r>
              <a:rPr lang="en-US" dirty="0" smtClean="0"/>
              <a:t>Subject: person or entity being described by the data</a:t>
            </a:r>
          </a:p>
          <a:p>
            <a:r>
              <a:rPr lang="en-US" dirty="0" smtClean="0"/>
              <a:t>Owner: person or entity that holds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Computer-Related Privacy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Advances in computer storage make it possible to hold and manipulate huge numbers of records, and those advances continue to evolve</a:t>
            </a:r>
          </a:p>
          <a:p>
            <a:r>
              <a:rPr lang="en-US" dirty="0" smtClean="0"/>
              <a:t>Notice and consent</a:t>
            </a:r>
          </a:p>
          <a:p>
            <a:pPr lvl="1"/>
            <a:r>
              <a:rPr lang="en-US" dirty="0" smtClean="0"/>
              <a:t>Notice of collection and consent to allow collection of data are foundations of privacy, but with modern data collection, it is often impossible to know what is being collected</a:t>
            </a:r>
          </a:p>
          <a:p>
            <a:r>
              <a:rPr lang="en-US" dirty="0" smtClean="0"/>
              <a:t>Control and ownership of data</a:t>
            </a:r>
          </a:p>
          <a:p>
            <a:pPr lvl="1"/>
            <a:r>
              <a:rPr lang="en-US" dirty="0" smtClean="0"/>
              <a:t>Once a user consents to provide data, the data is out of that user’s control. It may be held indefinitely or shared with other entities.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0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Information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should be obtained lawfully and fairly</a:t>
            </a:r>
          </a:p>
          <a:p>
            <a:r>
              <a:rPr lang="en-US" dirty="0" smtClean="0"/>
              <a:t>Data should be relevant to their purposes, accurate, complete, and up to date</a:t>
            </a:r>
          </a:p>
          <a:p>
            <a:r>
              <a:rPr lang="en-US" dirty="0" smtClean="0"/>
              <a:t>The purposes for which data will be used should be identified and that data destroyed if no longer necessary for that purpose</a:t>
            </a:r>
          </a:p>
          <a:p>
            <a:r>
              <a:rPr lang="en-US" dirty="0" smtClean="0"/>
              <a:t>Use for purposes other than those specified is authorized only with consent of data subject or by authority of law</a:t>
            </a:r>
          </a:p>
          <a:p>
            <a:r>
              <a:rPr lang="en-US" dirty="0" smtClean="0"/>
              <a:t>Procedures to guard against loss, corruption, destruction, or misuse of data should be established</a:t>
            </a:r>
          </a:p>
          <a:p>
            <a:r>
              <a:rPr lang="en-US" dirty="0" smtClean="0"/>
              <a:t>It should be possible to acquire information about the collection, storage, and use of personal data systems</a:t>
            </a:r>
          </a:p>
          <a:p>
            <a:r>
              <a:rPr lang="en-US" dirty="0" smtClean="0"/>
              <a:t>The data subjects normally have a right to access and challenge data relating to them</a:t>
            </a:r>
          </a:p>
          <a:p>
            <a:r>
              <a:rPr lang="en-US" dirty="0" smtClean="0"/>
              <a:t>A data controller should be designated and accountable for complying with the measures to effect these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Privacy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1974 Privacy Act embodies most of the principles </a:t>
            </a:r>
            <a:r>
              <a:rPr lang="en-US" dirty="0" smtClean="0"/>
              <a:t>above </a:t>
            </a:r>
            <a:r>
              <a:rPr lang="en-US" dirty="0" smtClean="0"/>
              <a:t>but </a:t>
            </a:r>
            <a:r>
              <a:rPr lang="en-US" dirty="0" smtClean="0"/>
              <a:t>applies only </a:t>
            </a:r>
            <a:r>
              <a:rPr lang="en-US" dirty="0" smtClean="0"/>
              <a:t>to data collected by the U.S. government</a:t>
            </a:r>
          </a:p>
          <a:p>
            <a:r>
              <a:rPr lang="en-US" dirty="0" smtClean="0"/>
              <a:t>Other federal privacy laws:</a:t>
            </a:r>
          </a:p>
          <a:p>
            <a:pPr lvl="1"/>
            <a:r>
              <a:rPr lang="en-US" dirty="0" smtClean="0"/>
              <a:t>HIPAA (healthcare data)</a:t>
            </a:r>
          </a:p>
          <a:p>
            <a:pPr lvl="1"/>
            <a:r>
              <a:rPr lang="en-US" dirty="0" smtClean="0"/>
              <a:t>GLBA (financial data)</a:t>
            </a:r>
          </a:p>
          <a:p>
            <a:pPr lvl="1"/>
            <a:r>
              <a:rPr lang="en-US" dirty="0" smtClean="0"/>
              <a:t>COPPA (children’s web access)</a:t>
            </a:r>
          </a:p>
          <a:p>
            <a:pPr lvl="1"/>
            <a:r>
              <a:rPr lang="en-US" dirty="0" smtClean="0"/>
              <a:t>FERPA (student records)</a:t>
            </a:r>
          </a:p>
          <a:p>
            <a:r>
              <a:rPr lang="en-US" dirty="0" smtClean="0"/>
              <a:t>State privacy law varies widely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Non-U.S. Privacy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European Privacy Directive (1995)</a:t>
            </a:r>
          </a:p>
          <a:p>
            <a:pPr lvl="1"/>
            <a:r>
              <a:rPr lang="en-US" dirty="0" smtClean="0"/>
              <a:t>Applies the Ware Committee’s principles to governments and businesses</a:t>
            </a:r>
          </a:p>
          <a:p>
            <a:pPr lvl="1"/>
            <a:r>
              <a:rPr lang="en-US" dirty="0" smtClean="0"/>
              <a:t>Also provides for extra protection for sensitive data, strong limits on data transfer, and independent oversight to ensure compliance</a:t>
            </a:r>
          </a:p>
          <a:p>
            <a:r>
              <a:rPr lang="en-US" dirty="0" smtClean="0"/>
              <a:t>A list of other nations’ privacy laws can be found at </a:t>
            </a:r>
            <a:r>
              <a:rPr lang="en-US" dirty="0" smtClean="0">
                <a:hlinkClick r:id="rId2"/>
              </a:rPr>
              <a:t>http://www.informationshield.com/intprivacylaws.html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22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Privacy-Preserving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088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Removing identifying information from data doesn’t work</a:t>
            </a:r>
          </a:p>
          <a:p>
            <a:pPr lvl="1"/>
            <a:r>
              <a:rPr lang="en-US" sz="2400" dirty="0" smtClean="0"/>
              <a:t>Even if the overtly identifying information can be removed, identification from remaining data is often possible</a:t>
            </a:r>
          </a:p>
          <a:p>
            <a:r>
              <a:rPr lang="en-US" sz="2800" dirty="0" smtClean="0"/>
              <a:t>Data perturbation</a:t>
            </a:r>
          </a:p>
          <a:p>
            <a:pPr lvl="1"/>
            <a:r>
              <a:rPr lang="en-US" sz="2400" dirty="0" smtClean="0"/>
              <a:t>As discussed in Chapter 7, data perturbation can limit the privacy risks associated with the data without impacting analysis results</a:t>
            </a:r>
          </a:p>
          <a:p>
            <a:pPr lvl="1"/>
            <a:r>
              <a:rPr lang="en-US" sz="2400" dirty="0" smtClean="0"/>
              <a:t>Data mining often focuses on correlation and aggregation, both of which can generally be reliably accomplished with perturbed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3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 for Web Surfing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Cookies are a way for websites to store data locally on a user’s machine</a:t>
            </a:r>
          </a:p>
          <a:p>
            <a:pPr lvl="1"/>
            <a:r>
              <a:rPr lang="en-US" dirty="0" smtClean="0"/>
              <a:t>They may contain sensitive personal information, such as credit card numbers</a:t>
            </a:r>
          </a:p>
          <a:p>
            <a:r>
              <a:rPr lang="en-US" dirty="0" smtClean="0"/>
              <a:t>Third-party tracking cookies</a:t>
            </a:r>
          </a:p>
          <a:p>
            <a:pPr lvl="1"/>
            <a:r>
              <a:rPr lang="en-US" dirty="0" smtClean="0"/>
              <a:t>Some companies specialize in tracking users by having numerous popular sites place their cookies in users’ browsers</a:t>
            </a:r>
          </a:p>
          <a:p>
            <a:pPr lvl="1"/>
            <a:r>
              <a:rPr lang="en-US" dirty="0" smtClean="0"/>
              <a:t>This tracking information is used for online profiling, which is generally used for targeted advertising</a:t>
            </a:r>
          </a:p>
          <a:p>
            <a:r>
              <a:rPr lang="en-US" dirty="0" smtClean="0"/>
              <a:t>Web bugs</a:t>
            </a:r>
          </a:p>
          <a:p>
            <a:pPr lvl="1"/>
            <a:r>
              <a:rPr lang="en-US" dirty="0" smtClean="0"/>
              <a:t>A web bug is more active than a </a:t>
            </a:r>
            <a:r>
              <a:rPr lang="en-US" dirty="0" smtClean="0"/>
              <a:t>cookie and has </a:t>
            </a:r>
            <a:r>
              <a:rPr lang="en-US" dirty="0" smtClean="0"/>
              <a:t>the ability to immediately send information about user behavior to </a:t>
            </a:r>
            <a:r>
              <a:rPr lang="en-US" dirty="0" smtClean="0"/>
              <a:t>advertising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4292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1204</Words>
  <Application>Microsoft Office PowerPoint</Application>
  <PresentationFormat>On-screen Show (4:3)</PresentationFormat>
  <Paragraphs>128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Clarity</vt:lpstr>
      <vt:lpstr>Security in Computing, Fifth Edition</vt:lpstr>
      <vt:lpstr>Chapter 9 Objectives</vt:lpstr>
      <vt:lpstr>What Is Privacy?</vt:lpstr>
      <vt:lpstr>Computer-Related Privacy Problems</vt:lpstr>
      <vt:lpstr>Fair Information Practices</vt:lpstr>
      <vt:lpstr>U.S. Privacy Laws</vt:lpstr>
      <vt:lpstr>Non-U.S. Privacy Principles</vt:lpstr>
      <vt:lpstr>Privacy-Preserving Data Mining</vt:lpstr>
      <vt:lpstr>Precautions for Web Surfing</vt:lpstr>
      <vt:lpstr>Spyware</vt:lpstr>
      <vt:lpstr>Where Does Email Go?</vt:lpstr>
      <vt:lpstr>Anonymous or Disappearing Email</vt:lpstr>
      <vt:lpstr>Radio Frequency Identification (RFID)</vt:lpstr>
      <vt:lpstr>Other Emerging Technologies</vt:lpstr>
      <vt:lpstr>Summary</vt:lpstr>
    </vt:vector>
  </TitlesOfParts>
  <Company>Qmulos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Clarity</cp:lastModifiedBy>
  <cp:revision>2</cp:revision>
  <dcterms:created xsi:type="dcterms:W3CDTF">2015-09-14T16:23:23Z</dcterms:created>
  <dcterms:modified xsi:type="dcterms:W3CDTF">2015-09-29T13:50:34Z</dcterms:modified>
</cp:coreProperties>
</file>