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70" r:id="rId7"/>
    <p:sldId id="261" r:id="rId8"/>
    <p:sldId id="258" r:id="rId9"/>
    <p:sldId id="265" r:id="rId10"/>
    <p:sldId id="271" r:id="rId11"/>
    <p:sldId id="264" r:id="rId12"/>
    <p:sldId id="263" r:id="rId13"/>
    <p:sldId id="269" r:id="rId14"/>
    <p:sldId id="27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67" autoAdjust="0"/>
  </p:normalViewPr>
  <p:slideViewPr>
    <p:cSldViewPr snapToGrid="0">
      <p:cViewPr varScale="1">
        <p:scale>
          <a:sx n="60" d="100"/>
          <a:sy n="60" d="100"/>
        </p:scale>
        <p:origin x="6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193CC-EBC6-454B-870A-A366127B51E3}" type="datetimeFigureOut">
              <a:rPr lang="en-US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2B2EE-0B7F-457D-BC94-62072FC829D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B2EE-0B7F-457D-BC94-62072FC829D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2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B2EE-0B7F-457D-BC94-62072FC829D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3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B2EE-0B7F-457D-BC94-62072FC829D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B2EE-0B7F-457D-BC94-62072FC829D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0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B2EE-0B7F-457D-BC94-62072FC829D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B2EE-0B7F-457D-BC94-62072FC829D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B2EE-0B7F-457D-BC94-62072FC829D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5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B2EE-0B7F-457D-BC94-62072FC829D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0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B2EE-0B7F-457D-BC94-62072FC829D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9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B2EE-0B7F-457D-BC94-62072FC829D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B2EE-0B7F-457D-BC94-62072FC829D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5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9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7B8A38-249B-4416-B333-563749A30ED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38A2EE-CCAB-4778-927B-F3CFBE8CB7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br>
              <a:rPr lang="en-US" dirty="0" smtClean="0"/>
            </a:br>
            <a:r>
              <a:rPr lang="en-US" dirty="0" smtClean="0"/>
              <a:t>Planar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By: George Ge</a:t>
            </a:r>
          </a:p>
          <a:p>
            <a:r>
              <a:rPr lang="en-US" dirty="0" smtClean="0"/>
              <a:t>Mentor: Zachary Greenberg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Graphs</a:t>
            </a:r>
            <a:endParaRPr lang="en-US" dirty="0"/>
          </a:p>
        </p:txBody>
      </p:sp>
      <p:pic>
        <p:nvPicPr>
          <p:cNvPr id="1026" name="Picture 2" descr="https://upload.wikimedia.org/wikipedia/commons/thumb/9/97/UndirectedDegrees.svg/258px-UndirectedDegre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30" y="2441574"/>
            <a:ext cx="5182699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" y="6488668"/>
            <a:ext cx="1012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https://en.wikipedia.org/wiki/Connectivity_%28graph_theory%29#/media/File:UndirectedDegrees.svg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5085079" y="3259136"/>
            <a:ext cx="731521" cy="6905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K-Connectivity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97280" y="2155786"/>
            <a:ext cx="4937760" cy="736282"/>
          </a:xfrm>
        </p:spPr>
        <p:txBody>
          <a:bodyPr/>
          <a:lstStyle/>
          <a:p>
            <a:r>
              <a:rPr lang="en-US" dirty="0" smtClean="0"/>
              <a:t>2-connected (</a:t>
            </a:r>
            <a:r>
              <a:rPr lang="en-US" dirty="0" err="1" smtClean="0"/>
              <a:t>biconnected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6150" name="Picture 6" descr="BiconnectedGraphs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4" t="39775" r="894" b="19310"/>
          <a:stretch/>
        </p:blipFill>
        <p:spPr bwMode="auto">
          <a:xfrm>
            <a:off x="510274" y="3117652"/>
            <a:ext cx="4865593" cy="199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00799" y="2155786"/>
            <a:ext cx="4937760" cy="736282"/>
          </a:xfrm>
        </p:spPr>
        <p:txBody>
          <a:bodyPr/>
          <a:lstStyle/>
          <a:p>
            <a:r>
              <a:rPr lang="en-US" dirty="0" smtClean="0"/>
              <a:t>3-connected wheel graphs</a:t>
            </a:r>
            <a:endParaRPr lang="en-US" dirty="0"/>
          </a:p>
        </p:txBody>
      </p:sp>
      <p:pic>
        <p:nvPicPr>
          <p:cNvPr id="6148" name="Picture 4" descr="WheelGraphs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2" y="2892068"/>
            <a:ext cx="48291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552376" y="6488668"/>
            <a:ext cx="490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http://mathworld.wolfram.com/WheelGraph.html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490" y="6488668"/>
            <a:ext cx="545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http://mathworld.wolfram.com/BiconnectedGraph.html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2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Assume there exists a minimal nonplanar graph without a </a:t>
            </a:r>
            <a:r>
              <a:rPr lang="en-US" sz="2800" dirty="0" err="1" smtClean="0"/>
              <a:t>Kuratowski</a:t>
            </a:r>
            <a:r>
              <a:rPr lang="en-US" sz="2800" dirty="0" smtClean="0"/>
              <a:t> subgraph.</a:t>
            </a:r>
          </a:p>
          <a:p>
            <a:r>
              <a:rPr lang="en-US" sz="2800" dirty="0" smtClean="0"/>
              <a:t>Every minimal nonplanar graph without </a:t>
            </a:r>
            <a:r>
              <a:rPr lang="en-US" sz="2800" dirty="0" err="1" smtClean="0"/>
              <a:t>Kuratowski</a:t>
            </a:r>
            <a:r>
              <a:rPr lang="en-US" sz="2800" dirty="0" smtClean="0"/>
              <a:t> subgraphs must be 3-connected.</a:t>
            </a:r>
          </a:p>
          <a:p>
            <a:r>
              <a:rPr lang="en-US" sz="2800" dirty="0" smtClean="0"/>
              <a:t>Every graph that is 3-connected without </a:t>
            </a:r>
            <a:r>
              <a:rPr lang="en-US" sz="2800" dirty="0" err="1" smtClean="0"/>
              <a:t>Kuratowski</a:t>
            </a:r>
            <a:r>
              <a:rPr lang="en-US" sz="2800" dirty="0" smtClean="0"/>
              <a:t> subgraphs has a planar embedding.</a:t>
            </a:r>
          </a:p>
          <a:p>
            <a:r>
              <a:rPr lang="en-US" sz="2800" dirty="0" smtClean="0"/>
              <a:t>Thus every minimal nonplanar graph without a </a:t>
            </a:r>
            <a:r>
              <a:rPr lang="en-US" sz="2800" dirty="0" err="1" smtClean="0"/>
              <a:t>Kuratowski</a:t>
            </a:r>
            <a:r>
              <a:rPr lang="en-US" sz="2800" dirty="0" smtClean="0"/>
              <a:t> subgraph must have a planar embedding.</a:t>
            </a:r>
          </a:p>
          <a:p>
            <a:r>
              <a:rPr lang="en-US" sz="2800" dirty="0" smtClean="0"/>
              <a:t>CONTRADICTION!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7169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minimal nonplanar graph is connected.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NonPlanar graph with 2 components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 w="25400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Smaller nonplanar graph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ln w="25400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97088" y="3470686"/>
            <a:ext cx="1536970" cy="1536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Vertices\Edges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4702" y="3495365"/>
            <a:ext cx="1439694" cy="1439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PLANAR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6971" y="5823411"/>
            <a:ext cx="886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Contradicts our Assumption of </a:t>
            </a:r>
            <a:r>
              <a:rPr lang="en-US" sz="3200" b="1" dirty="0" smtClean="0"/>
              <a:t>Minimal</a:t>
            </a:r>
            <a:r>
              <a:rPr lang="en-US" sz="3200" dirty="0" smtClean="0"/>
              <a:t> Nonplanar 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7966953" y="3495365"/>
            <a:ext cx="1439694" cy="1439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40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145790" y="3582556"/>
            <a:ext cx="1132840" cy="1740984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 rot="2835082">
            <a:off x="3257738" y="2657470"/>
            <a:ext cx="1582089" cy="2150333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minimal nonplanar graph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2-connected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THERE IS A CUT-VERTEX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 w="254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Nonplanar with cut vertex	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Planar Embedding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6971" y="5823411"/>
            <a:ext cx="886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Contradicts our Assumption of Minimal </a:t>
            </a:r>
            <a:r>
              <a:rPr lang="en-US" sz="3200" b="1" dirty="0" smtClean="0"/>
              <a:t>Nonplanar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2269490" y="3725757"/>
            <a:ext cx="3077210" cy="999914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66160" y="4012778"/>
            <a:ext cx="292100" cy="29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835082">
            <a:off x="8931892" y="2617339"/>
            <a:ext cx="1062399" cy="1806722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27268" y="3742452"/>
            <a:ext cx="1635761" cy="999914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20388901">
            <a:off x="8487507" y="4292101"/>
            <a:ext cx="980699" cy="1286046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540750" y="4079664"/>
            <a:ext cx="292100" cy="29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77856" y="3355924"/>
            <a:ext cx="1093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PLANAR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39149" y="4748619"/>
            <a:ext cx="1093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PLANAR</a:t>
            </a:r>
            <a:endParaRPr lang="en-US" sz="2000" b="1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4"/>
          </p:nvPr>
        </p:nvSpPr>
        <p:spPr>
          <a:ln w="25400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Content Placeholder 23"/>
          <p:cNvSpPr txBox="1">
            <a:spLocks/>
          </p:cNvSpPr>
          <p:nvPr/>
        </p:nvSpPr>
        <p:spPr>
          <a:xfrm>
            <a:off x="7191087" y="4040705"/>
            <a:ext cx="4937760" cy="3286760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PLANAR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1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0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Vertices</a:t>
            </a:r>
          </a:p>
          <a:p>
            <a:r>
              <a:rPr lang="en-US" dirty="0" smtClean="0"/>
              <a:t>Edges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/>
              <a:t>Variations</a:t>
            </a:r>
          </a:p>
          <a:p>
            <a:r>
              <a:rPr lang="en-US" dirty="0" smtClean="0"/>
              <a:t>Weighted</a:t>
            </a:r>
          </a:p>
          <a:p>
            <a:r>
              <a:rPr lang="en-US" dirty="0" smtClean="0"/>
              <a:t>Colored (Labeled)</a:t>
            </a:r>
          </a:p>
          <a:p>
            <a:r>
              <a:rPr lang="en-US" dirty="0" smtClean="0"/>
              <a:t>Directed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world.mathigon.org/resources/Graph_Theory/graph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156307"/>
            <a:ext cx="4209143" cy="33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04246" y="6444641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http://world.mathigon.org/resources/Graph_Theory/graph.png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embedding?</a:t>
            </a:r>
            <a:endParaRPr lang="en-US" dirty="0"/>
          </a:p>
        </p:txBody>
      </p:sp>
      <p:pic>
        <p:nvPicPr>
          <p:cNvPr id="1026" name="Picture 2" descr="http://www.imada.sdu.dk/~btoft/GT2009/PetersenGraphEmbeddings_8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05" y="2216600"/>
            <a:ext cx="6127550" cy="288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5997" y="6488668"/>
            <a:ext cx="1073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http://www.imada.sdu.dk/~btoft/GT2009/PetersenGraphEmbeddings_800.gif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5370" y="5566066"/>
            <a:ext cx="506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Peterson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50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planar embedding?</a:t>
            </a:r>
            <a:endParaRPr lang="en-US" dirty="0"/>
          </a:p>
        </p:txBody>
      </p:sp>
      <p:pic>
        <p:nvPicPr>
          <p:cNvPr id="4098" name="Picture 2" descr="http://www.boost.org/doc/libs/1_49_0/libs/graph/doc/figs/planar_plane_straight_lin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51" y="2474382"/>
            <a:ext cx="8776377" cy="25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199" y="6488668"/>
            <a:ext cx="9858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http://www.boost.org/doc/libs/1_49_0/libs/graph/doc/figs/planar_plane_straight_line.png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0530" y="5378103"/>
            <a:ext cx="123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</a:t>
            </a:r>
            <a:r>
              <a:rPr lang="en-US" sz="2800" baseline="-25000" dirty="0" smtClean="0"/>
              <a:t>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43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Kuratowski</a:t>
            </a:r>
            <a:r>
              <a:rPr lang="en-US" dirty="0" smtClean="0"/>
              <a:t> Subgraphs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3958" y="1741262"/>
            <a:ext cx="727529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</a:t>
            </a:r>
            <a:r>
              <a:rPr lang="en-US" sz="2800" baseline="-25000" dirty="0" smtClean="0"/>
              <a:t>5</a:t>
            </a:r>
            <a:endParaRPr lang="en-US" sz="28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463971" y="1741262"/>
            <a:ext cx="838200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</a:t>
            </a:r>
            <a:r>
              <a:rPr lang="en-US" sz="2800" baseline="-25000" dirty="0" smtClean="0"/>
              <a:t>3,3 </a:t>
            </a:r>
            <a:endParaRPr lang="en-US" sz="2800" dirty="0"/>
          </a:p>
        </p:txBody>
      </p:sp>
      <p:pic>
        <p:nvPicPr>
          <p:cNvPr id="2050" name="Picture 2" descr="http://www.boost.org/doc/libs/1_49_0/libs/graph/doc/figs/k_5_and_k_3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14" y="2725966"/>
            <a:ext cx="6445838" cy="24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1938" y="6371771"/>
            <a:ext cx="1073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http://www.boost.org/doc/libs/1_49_0/libs/graph/doc/figs/k_5_and_k_3_3.png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/>
          <p:cNvSpPr/>
          <p:nvPr/>
        </p:nvSpPr>
        <p:spPr>
          <a:xfrm>
            <a:off x="6897007" y="3883109"/>
            <a:ext cx="2094811" cy="1748141"/>
          </a:xfrm>
          <a:custGeom>
            <a:avLst/>
            <a:gdLst>
              <a:gd name="connsiteX0" fmla="*/ 0 w 2094811"/>
              <a:gd name="connsiteY0" fmla="*/ 1253002 h 1748141"/>
              <a:gd name="connsiteX1" fmla="*/ 2004060 w 2094811"/>
              <a:gd name="connsiteY1" fmla="*/ 1694962 h 1748141"/>
              <a:gd name="connsiteX2" fmla="*/ 1752600 w 2094811"/>
              <a:gd name="connsiteY2" fmla="*/ 170962 h 1748141"/>
              <a:gd name="connsiteX3" fmla="*/ 1760220 w 2094811"/>
              <a:gd name="connsiteY3" fmla="*/ 102382 h 174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4811" h="1748141">
                <a:moveTo>
                  <a:pt x="0" y="1253002"/>
                </a:moveTo>
                <a:cubicBezTo>
                  <a:pt x="855980" y="1564152"/>
                  <a:pt x="1711960" y="1875302"/>
                  <a:pt x="2004060" y="1694962"/>
                </a:cubicBezTo>
                <a:cubicBezTo>
                  <a:pt x="2296160" y="1514622"/>
                  <a:pt x="1793240" y="436392"/>
                  <a:pt x="1752600" y="170962"/>
                </a:cubicBezTo>
                <a:cubicBezTo>
                  <a:pt x="1711960" y="-94468"/>
                  <a:pt x="1736090" y="3957"/>
                  <a:pt x="1760220" y="102382"/>
                </a:cubicBezTo>
              </a:path>
            </a:pathLst>
          </a:cu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6898640" y="2047700"/>
            <a:ext cx="2308780" cy="1874060"/>
          </a:xfrm>
          <a:custGeom>
            <a:avLst/>
            <a:gdLst>
              <a:gd name="connsiteX0" fmla="*/ 0 w 2308780"/>
              <a:gd name="connsiteY0" fmla="*/ 736140 h 1874060"/>
              <a:gd name="connsiteX1" fmla="*/ 2204720 w 2308780"/>
              <a:gd name="connsiteY1" fmla="*/ 45260 h 1874060"/>
              <a:gd name="connsiteX2" fmla="*/ 1747520 w 2308780"/>
              <a:gd name="connsiteY2" fmla="*/ 1874060 h 18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780" h="1874060">
                <a:moveTo>
                  <a:pt x="0" y="736140"/>
                </a:moveTo>
                <a:cubicBezTo>
                  <a:pt x="956733" y="295873"/>
                  <a:pt x="1913467" y="-144393"/>
                  <a:pt x="2204720" y="45260"/>
                </a:cubicBezTo>
                <a:cubicBezTo>
                  <a:pt x="2495973" y="234913"/>
                  <a:pt x="2121746" y="1054486"/>
                  <a:pt x="1747520" y="187406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336800" y="2316467"/>
            <a:ext cx="2225040" cy="1290333"/>
          </a:xfrm>
          <a:custGeom>
            <a:avLst/>
            <a:gdLst>
              <a:gd name="connsiteX0" fmla="*/ 0 w 2225040"/>
              <a:gd name="connsiteY0" fmla="*/ 1270013 h 1290333"/>
              <a:gd name="connsiteX1" fmla="*/ 1107440 w 2225040"/>
              <a:gd name="connsiteY1" fmla="*/ 13 h 1290333"/>
              <a:gd name="connsiteX2" fmla="*/ 2225040 w 2225040"/>
              <a:gd name="connsiteY2" fmla="*/ 1290333 h 12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5040" h="1290333">
                <a:moveTo>
                  <a:pt x="0" y="1270013"/>
                </a:moveTo>
                <a:cubicBezTo>
                  <a:pt x="368300" y="633319"/>
                  <a:pt x="736600" y="-3374"/>
                  <a:pt x="1107440" y="13"/>
                </a:cubicBezTo>
                <a:cubicBezTo>
                  <a:pt x="1478280" y="3400"/>
                  <a:pt x="1851660" y="646866"/>
                  <a:pt x="2225040" y="1290333"/>
                </a:cubicBezTo>
              </a:path>
            </a:pathLst>
          </a:cu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2255059" y="3701082"/>
            <a:ext cx="1887777" cy="1821270"/>
          </a:xfrm>
          <a:custGeom>
            <a:avLst/>
            <a:gdLst>
              <a:gd name="connsiteX0" fmla="*/ 1887777 w 1887777"/>
              <a:gd name="connsiteY0" fmla="*/ 1188720 h 1821270"/>
              <a:gd name="connsiteX1" fmla="*/ 211377 w 1887777"/>
              <a:gd name="connsiteY1" fmla="*/ 1767840 h 1821270"/>
              <a:gd name="connsiteX2" fmla="*/ 79297 w 1887777"/>
              <a:gd name="connsiteY2" fmla="*/ 0 h 182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777" h="1821270">
                <a:moveTo>
                  <a:pt x="1887777" y="1188720"/>
                </a:moveTo>
                <a:cubicBezTo>
                  <a:pt x="1200283" y="1577340"/>
                  <a:pt x="512790" y="1965960"/>
                  <a:pt x="211377" y="1767840"/>
                </a:cubicBezTo>
                <a:cubicBezTo>
                  <a:pt x="-90036" y="1569720"/>
                  <a:pt x="-5370" y="784860"/>
                  <a:pt x="79297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Nonplanarity</a:t>
            </a:r>
            <a:r>
              <a:rPr lang="en-US" dirty="0" smtClean="0"/>
              <a:t> of K</a:t>
            </a:r>
            <a:r>
              <a:rPr lang="en-US" baseline="-25000" dirty="0" smtClean="0"/>
              <a:t>5</a:t>
            </a:r>
            <a:r>
              <a:rPr lang="en-US" dirty="0" smtClean="0"/>
              <a:t> and K</a:t>
            </a:r>
            <a:r>
              <a:rPr lang="en-US" baseline="-25000" dirty="0" smtClean="0"/>
              <a:t>3,3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2262414" y="3543300"/>
            <a:ext cx="201386" cy="21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41914" y="2725966"/>
            <a:ext cx="201386" cy="21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19614" y="4762500"/>
            <a:ext cx="201386" cy="21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714" y="3543300"/>
            <a:ext cx="201386" cy="21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85441" y="4762500"/>
            <a:ext cx="201386" cy="21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96314" y="2725966"/>
            <a:ext cx="201386" cy="21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06866" y="2725966"/>
            <a:ext cx="201386" cy="21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96314" y="3867604"/>
            <a:ext cx="201386" cy="21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06866" y="3857414"/>
            <a:ext cx="201386" cy="21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96314" y="4978400"/>
            <a:ext cx="201386" cy="21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06866" y="4988862"/>
            <a:ext cx="201386" cy="21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430999" y="2893606"/>
            <a:ext cx="937098" cy="6646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  <a:endCxn id="6" idx="4"/>
          </p:cNvCxnSpPr>
          <p:nvPr/>
        </p:nvCxnSpPr>
        <p:spPr>
          <a:xfrm flipH="1" flipV="1">
            <a:off x="2363107" y="3759200"/>
            <a:ext cx="385999" cy="10349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8" idx="6"/>
          </p:cNvCxnSpPr>
          <p:nvPr/>
        </p:nvCxnSpPr>
        <p:spPr>
          <a:xfrm flipH="1">
            <a:off x="2921000" y="4870450"/>
            <a:ext cx="106444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0"/>
            <a:endCxn id="9" idx="4"/>
          </p:cNvCxnSpPr>
          <p:nvPr/>
        </p:nvCxnSpPr>
        <p:spPr>
          <a:xfrm flipV="1">
            <a:off x="4086134" y="3759200"/>
            <a:ext cx="423273" cy="10033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1"/>
            <a:endCxn id="7" idx="5"/>
          </p:cNvCxnSpPr>
          <p:nvPr/>
        </p:nvCxnSpPr>
        <p:spPr>
          <a:xfrm flipH="1" flipV="1">
            <a:off x="3513808" y="2910248"/>
            <a:ext cx="924398" cy="6646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2"/>
            <a:endCxn id="6" idx="6"/>
          </p:cNvCxnSpPr>
          <p:nvPr/>
        </p:nvCxnSpPr>
        <p:spPr>
          <a:xfrm flipH="1">
            <a:off x="2463800" y="3651250"/>
            <a:ext cx="1944914" cy="0"/>
          </a:xfrm>
          <a:prstGeom prst="line">
            <a:avLst/>
          </a:prstGeom>
          <a:ln w="508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3"/>
            <a:endCxn id="8" idx="7"/>
          </p:cNvCxnSpPr>
          <p:nvPr/>
        </p:nvCxnSpPr>
        <p:spPr>
          <a:xfrm flipH="1">
            <a:off x="2891508" y="3727582"/>
            <a:ext cx="1546698" cy="1066536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5"/>
            <a:endCxn id="10" idx="1"/>
          </p:cNvCxnSpPr>
          <p:nvPr/>
        </p:nvCxnSpPr>
        <p:spPr>
          <a:xfrm>
            <a:off x="2434308" y="3727582"/>
            <a:ext cx="1580625" cy="1066536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0"/>
            <a:endCxn id="7" idx="4"/>
          </p:cNvCxnSpPr>
          <p:nvPr/>
        </p:nvCxnSpPr>
        <p:spPr>
          <a:xfrm flipV="1">
            <a:off x="2820307" y="2941866"/>
            <a:ext cx="622300" cy="18206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1"/>
            <a:endCxn id="7" idx="4"/>
          </p:cNvCxnSpPr>
          <p:nvPr/>
        </p:nvCxnSpPr>
        <p:spPr>
          <a:xfrm flipH="1" flipV="1">
            <a:off x="3442607" y="2941866"/>
            <a:ext cx="572326" cy="18522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60260" y="5840838"/>
            <a:ext cx="37287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CAN’T ADD RED WITHOUT CROSSING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8" name="Straight Connector 57"/>
          <p:cNvCxnSpPr>
            <a:stCxn id="12" idx="3"/>
            <a:endCxn id="13" idx="7"/>
          </p:cNvCxnSpPr>
          <p:nvPr/>
        </p:nvCxnSpPr>
        <p:spPr>
          <a:xfrm flipH="1">
            <a:off x="6968208" y="2910248"/>
            <a:ext cx="1568150" cy="9889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5"/>
            <a:endCxn id="16" idx="1"/>
          </p:cNvCxnSpPr>
          <p:nvPr/>
        </p:nvCxnSpPr>
        <p:spPr>
          <a:xfrm>
            <a:off x="6968208" y="4051886"/>
            <a:ext cx="1568150" cy="9685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2" idx="2"/>
            <a:endCxn id="11" idx="6"/>
          </p:cNvCxnSpPr>
          <p:nvPr/>
        </p:nvCxnSpPr>
        <p:spPr>
          <a:xfrm flipH="1">
            <a:off x="6997700" y="2833916"/>
            <a:ext cx="15091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997700" y="3973868"/>
            <a:ext cx="15091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997700" y="5089436"/>
            <a:ext cx="15091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1"/>
          </p:cNvCxnSpPr>
          <p:nvPr/>
        </p:nvCxnSpPr>
        <p:spPr>
          <a:xfrm flipH="1" flipV="1">
            <a:off x="6968208" y="2893606"/>
            <a:ext cx="1568150" cy="995426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5" idx="7"/>
            <a:endCxn id="14" idx="3"/>
          </p:cNvCxnSpPr>
          <p:nvPr/>
        </p:nvCxnSpPr>
        <p:spPr>
          <a:xfrm flipV="1">
            <a:off x="6968208" y="4041696"/>
            <a:ext cx="1568150" cy="968322"/>
          </a:xfrm>
          <a:prstGeom prst="line">
            <a:avLst/>
          </a:prstGeom>
          <a:ln w="508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5" idx="7"/>
            <a:endCxn id="12" idx="3"/>
          </p:cNvCxnSpPr>
          <p:nvPr/>
        </p:nvCxnSpPr>
        <p:spPr>
          <a:xfrm flipV="1">
            <a:off x="6968208" y="2910248"/>
            <a:ext cx="1568150" cy="209977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11" idx="5"/>
          </p:cNvCxnSpPr>
          <p:nvPr/>
        </p:nvCxnSpPr>
        <p:spPr>
          <a:xfrm flipH="1" flipV="1">
            <a:off x="6968208" y="2910248"/>
            <a:ext cx="1577897" cy="2027976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7911" y="5833120"/>
            <a:ext cx="479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CAN’T ADD RED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OR GRAY </a:t>
            </a:r>
            <a:r>
              <a:rPr lang="en-US" b="1" dirty="0" smtClean="0">
                <a:solidFill>
                  <a:srgbClr val="C00000"/>
                </a:solidFill>
              </a:rPr>
              <a:t>WITHOUT CROSSING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subdivision?</a:t>
            </a:r>
            <a:endParaRPr lang="en-US" dirty="0"/>
          </a:p>
        </p:txBody>
      </p:sp>
      <p:pic>
        <p:nvPicPr>
          <p:cNvPr id="5122" name="Picture 2" descr="http://www.personal.kent.edu/~rmuhamma/GraphTheory/MyGraphTheory/Diagrams/g8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665222"/>
            <a:ext cx="2540000" cy="233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personal.kent.edu/~rmuhamma/GraphTheory/MyGraphTheory/Diagrams/g8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93120" y="3053231"/>
            <a:ext cx="2574434" cy="17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54480" y="63347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http://www.personal.kent.edu/~rmuhamma/GraphTheory/MyGraphTheory/Diagrams/g83.gif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http://www.personal.kent.edu/~rmuhamma/GraphTheory/MyGraphTheory/Diagrams/g82.gif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8480" y="5636618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Kuratowski</a:t>
            </a:r>
            <a:r>
              <a:rPr lang="en-US" sz="2400" dirty="0" smtClean="0"/>
              <a:t> Subgraphs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Kuratowski’s</a:t>
            </a:r>
            <a:r>
              <a:rPr lang="en-US" dirty="0" smtClean="0"/>
              <a:t> Theorem (1930)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/>
              <a:t>A graph is planar if and only if it does not contain a subdivision of K</a:t>
            </a:r>
            <a:r>
              <a:rPr lang="en-US" sz="4800" baseline="-25000" dirty="0"/>
              <a:t>5</a:t>
            </a:r>
            <a:r>
              <a:rPr lang="en-US" sz="4800" dirty="0"/>
              <a:t> or K</a:t>
            </a:r>
            <a:r>
              <a:rPr lang="en-US" sz="4800" baseline="-25000" dirty="0"/>
              <a:t>3,3</a:t>
            </a:r>
            <a:r>
              <a:rPr lang="en-US" sz="4800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6488668"/>
            <a:ext cx="555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http://www.math.ucla.edu/~mwilliams/pdf/petersen.pdf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3587850"/>
            <a:ext cx="3098800" cy="2281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519" y="3689728"/>
            <a:ext cx="2739471" cy="2210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891" y="3720833"/>
            <a:ext cx="2773968" cy="214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Nonplanar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Nonplanar graph that becomes planar upon removal of </a:t>
            </a:r>
            <a:r>
              <a:rPr lang="en-US" sz="3200" dirty="0" smtClean="0"/>
              <a:t>any vertex or edge.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If we prove that every minimal nonplanar graph must contain a </a:t>
            </a:r>
            <a:r>
              <a:rPr lang="en-US" sz="3200" dirty="0" err="1" smtClean="0"/>
              <a:t>Kuratowski</a:t>
            </a:r>
            <a:r>
              <a:rPr lang="en-US" sz="3200" dirty="0" smtClean="0"/>
              <a:t> subgraph then we have proved that every nonplanar graph must contain a </a:t>
            </a:r>
            <a:r>
              <a:rPr lang="en-US" sz="3200" dirty="0" err="1" smtClean="0"/>
              <a:t>Kuratowski</a:t>
            </a:r>
            <a:r>
              <a:rPr lang="en-US" sz="3200" dirty="0" smtClean="0"/>
              <a:t> subgraph as all nonplanar graphs must contain a minimal nonplanar subgraph.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96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</TotalTime>
  <Words>318</Words>
  <Application>Microsoft Office PowerPoint</Application>
  <PresentationFormat>Widescreen</PresentationFormat>
  <Paragraphs>85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Characteristics of  Planar Graphs</vt:lpstr>
      <vt:lpstr>What is a graph?</vt:lpstr>
      <vt:lpstr>What is an embedding?</vt:lpstr>
      <vt:lpstr>What is a planar embedding?</vt:lpstr>
      <vt:lpstr>Kuratowski Subgraphs</vt:lpstr>
      <vt:lpstr>Nonplanarity of K5 and K3,3</vt:lpstr>
      <vt:lpstr>What is a subdivision?</vt:lpstr>
      <vt:lpstr>Kuratowski’s Theorem (1930)</vt:lpstr>
      <vt:lpstr>Minimal Nonplanar</vt:lpstr>
      <vt:lpstr>Connected Graphs</vt:lpstr>
      <vt:lpstr>K-Connectivity</vt:lpstr>
      <vt:lpstr>Proof Outline</vt:lpstr>
      <vt:lpstr>Every minimal nonplanar graph is connected.</vt:lpstr>
      <vt:lpstr>Every minimal nonplanar graph is 2-connected.</vt:lpstr>
      <vt:lpstr>The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Planar Graphs</dc:title>
  <dc:creator>George Lee Ge</dc:creator>
  <cp:lastModifiedBy>George Lee Ge</cp:lastModifiedBy>
  <cp:revision>24</cp:revision>
  <dcterms:created xsi:type="dcterms:W3CDTF">2015-12-04T15:07:54Z</dcterms:created>
  <dcterms:modified xsi:type="dcterms:W3CDTF">2015-12-09T21:30:01Z</dcterms:modified>
</cp:coreProperties>
</file>