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5" r:id="rId3"/>
    <p:sldId id="257" r:id="rId4"/>
    <p:sldId id="258" r:id="rId5"/>
    <p:sldId id="259" r:id="rId6"/>
    <p:sldId id="260" r:id="rId7"/>
    <p:sldId id="261" r:id="rId8"/>
    <p:sldId id="284" r:id="rId9"/>
    <p:sldId id="262" r:id="rId10"/>
    <p:sldId id="263" r:id="rId11"/>
    <p:sldId id="264" r:id="rId12"/>
    <p:sldId id="265" r:id="rId13"/>
    <p:sldId id="266" r:id="rId14"/>
    <p:sldId id="275" r:id="rId15"/>
    <p:sldId id="276" r:id="rId16"/>
    <p:sldId id="267" r:id="rId17"/>
    <p:sldId id="268" r:id="rId18"/>
    <p:sldId id="269" r:id="rId19"/>
    <p:sldId id="270" r:id="rId20"/>
    <p:sldId id="271" r:id="rId21"/>
    <p:sldId id="272" r:id="rId22"/>
    <p:sldId id="273" r:id="rId23"/>
    <p:sldId id="274" r:id="rId24"/>
    <p:sldId id="278" r:id="rId25"/>
    <p:sldId id="279" r:id="rId26"/>
    <p:sldId id="280" r:id="rId27"/>
    <p:sldId id="281" r:id="rId28"/>
    <p:sldId id="282" r:id="rId29"/>
    <p:sldId id="283" r:id="rId30"/>
    <p:sldId id="277"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7F7B3"/>
    <a:srgbClr val="D0DC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81" autoAdjust="0"/>
  </p:normalViewPr>
  <p:slideViewPr>
    <p:cSldViewPr>
      <p:cViewPr>
        <p:scale>
          <a:sx n="67" d="100"/>
          <a:sy n="67" d="100"/>
        </p:scale>
        <p:origin x="-2268" y="-6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920BB-64B8-4C4E-B881-BEE758545F30}" type="datetimeFigureOut">
              <a:rPr lang="en-US" smtClean="0"/>
              <a:pPr/>
              <a:t>3/2/2014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7603D0-3BAA-45CD-90E7-96D231F57819}" type="slidenum">
              <a:rPr lang="en-US" smtClean="0"/>
              <a:pPr/>
              <a:t>‹#›</a:t>
            </a:fld>
            <a:endParaRPr lang="en-US"/>
          </a:p>
        </p:txBody>
      </p:sp>
    </p:spTree>
    <p:extLst>
      <p:ext uri="{BB962C8B-B14F-4D97-AF65-F5344CB8AC3E}">
        <p14:creationId xmlns:p14="http://schemas.microsoft.com/office/powerpoint/2010/main" val="131733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pubs.opengroup.org/onlinepubs/009695399/functions/dup.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_</a:t>
            </a:r>
            <a:r>
              <a:rPr lang="en-US" dirty="0" err="1" smtClean="0"/>
              <a:t>NR_getpid</a:t>
            </a:r>
            <a:r>
              <a:rPr lang="en-US" baseline="0" dirty="0" smtClean="0"/>
              <a:t> – the number of the system call </a:t>
            </a:r>
            <a:r>
              <a:rPr lang="en-US" baseline="0" dirty="0" err="1" smtClean="0"/>
              <a:t>getpid</a:t>
            </a:r>
            <a:endParaRPr lang="en-US" dirty="0" smtClean="0"/>
          </a:p>
          <a:p>
            <a:endParaRPr lang="en-US" dirty="0" smtClean="0"/>
          </a:p>
          <a:p>
            <a:r>
              <a:rPr lang="en-US" dirty="0" smtClean="0"/>
              <a:t>0x80 – interrupt on Intel’s CPUs</a:t>
            </a:r>
            <a:endParaRPr lang="en-US" dirty="0"/>
          </a:p>
        </p:txBody>
      </p:sp>
      <p:sp>
        <p:nvSpPr>
          <p:cNvPr id="4" name="Slide Number Placeholder 3"/>
          <p:cNvSpPr>
            <a:spLocks noGrp="1"/>
          </p:cNvSpPr>
          <p:nvPr>
            <p:ph type="sldNum" sz="quarter" idx="10"/>
          </p:nvPr>
        </p:nvSpPr>
        <p:spPr/>
        <p:txBody>
          <a:bodyPr/>
          <a:lstStyle/>
          <a:p>
            <a:fld id="{A87603D0-3BAA-45CD-90E7-96D231F57819}"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603D0-3BAA-45CD-90E7-96D231F57819}" type="slidenum">
              <a:rPr lang="en-US" smtClean="0"/>
              <a:pPr/>
              <a:t>21</a:t>
            </a:fld>
            <a:endParaRPr lang="en-US"/>
          </a:p>
        </p:txBody>
      </p:sp>
    </p:spTree>
    <p:extLst>
      <p:ext uri="{BB962C8B-B14F-4D97-AF65-F5344CB8AC3E}">
        <p14:creationId xmlns:p14="http://schemas.microsoft.com/office/powerpoint/2010/main" val="333188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603D0-3BAA-45CD-90E7-96D231F57819}" type="slidenum">
              <a:rPr lang="en-US" smtClean="0"/>
              <a:pPr/>
              <a:t>23</a:t>
            </a:fld>
            <a:endParaRPr lang="en-US"/>
          </a:p>
        </p:txBody>
      </p:sp>
    </p:spTree>
    <p:extLst>
      <p:ext uri="{BB962C8B-B14F-4D97-AF65-F5344CB8AC3E}">
        <p14:creationId xmlns:p14="http://schemas.microsoft.com/office/powerpoint/2010/main" val="1784610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The xv6 shell uses the above calls to run programs on behalf of users. The main structure of the shell is simple; see main on line </a:t>
            </a:r>
            <a:r>
              <a:rPr lang="en-GB" dirty="0" smtClean="0"/>
              <a:t>(7801</a:t>
            </a:r>
            <a:r>
              <a:rPr lang="en-GB" dirty="0"/>
              <a:t>). The main loop reads the input on the command line using </a:t>
            </a:r>
            <a:r>
              <a:rPr lang="en-GB" dirty="0" err="1"/>
              <a:t>getcmd</a:t>
            </a:r>
            <a:r>
              <a:rPr lang="en-GB" dirty="0"/>
              <a:t>. Then it calls fork, which creates another running shell program. The parent shell calls wait, while the child process runs the command. For example, if the user had typed "echo hello" at the prompt, </a:t>
            </a:r>
            <a:r>
              <a:rPr lang="en-GB" dirty="0" err="1"/>
              <a:t>runcmd</a:t>
            </a:r>
            <a:r>
              <a:rPr lang="en-GB" dirty="0"/>
              <a:t> would have been called with "echo hello" as the argument. </a:t>
            </a:r>
            <a:r>
              <a:rPr lang="en-GB" dirty="0" err="1"/>
              <a:t>runcmd</a:t>
            </a:r>
            <a:r>
              <a:rPr lang="en-GB" dirty="0"/>
              <a:t> (7706) runs the actual command. For the simple example, it would call exec on line (7726), which loads and starts the program echo, changing the program counter to the first instruction of echo. If exec succeeds then the child will be running echo and the child will not execute the next line of </a:t>
            </a:r>
            <a:r>
              <a:rPr lang="en-GB" dirty="0" err="1"/>
              <a:t>runcmd</a:t>
            </a:r>
            <a:r>
              <a:rPr lang="en-GB" dirty="0"/>
              <a:t>. Instead, it will be running instructions of echo and at some point in the future, echo will call exit, which will cause the parent to return from wait in main (7801).</a:t>
            </a:r>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36</a:t>
            </a:fld>
            <a:endParaRPr lang="he-IL"/>
          </a:p>
        </p:txBody>
      </p:sp>
    </p:spTree>
    <p:extLst>
      <p:ext uri="{BB962C8B-B14F-4D97-AF65-F5344CB8AC3E}">
        <p14:creationId xmlns:p14="http://schemas.microsoft.com/office/powerpoint/2010/main" val="3117037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smtClean="0"/>
              <a:t>Scheduler (line 2108) looks for a process with p-&gt;state set to RUNNABLE, and there’s only one it can find: </a:t>
            </a:r>
            <a:r>
              <a:rPr lang="en-GB" dirty="0" err="1" smtClean="0"/>
              <a:t>initproc</a:t>
            </a:r>
            <a:r>
              <a:rPr lang="en-GB" dirty="0" smtClean="0"/>
              <a:t>. It sets the per-</a:t>
            </a:r>
            <a:r>
              <a:rPr lang="en-GB" dirty="0" err="1" smtClean="0"/>
              <a:t>cpu</a:t>
            </a:r>
            <a:r>
              <a:rPr lang="en-GB" dirty="0" smtClean="0"/>
              <a:t> variable proc to the process it found and calls </a:t>
            </a:r>
            <a:r>
              <a:rPr lang="en-GB" dirty="0" err="1" smtClean="0"/>
              <a:t>switchuvm</a:t>
            </a:r>
            <a:r>
              <a:rPr lang="en-GB" dirty="0" smtClean="0"/>
              <a:t> to tell the hardware to start using the target process’s page table (line 2636). Changing page tables while executing in the kernel works because </a:t>
            </a:r>
            <a:r>
              <a:rPr lang="en-GB" dirty="0" err="1" smtClean="0"/>
              <a:t>setupkvm</a:t>
            </a:r>
            <a:r>
              <a:rPr lang="en-GB" dirty="0" smtClean="0"/>
              <a:t> causes all processes’ page tables to have identical mappings for kernel code and data. </a:t>
            </a:r>
            <a:r>
              <a:rPr lang="en-GB" dirty="0" err="1" smtClean="0"/>
              <a:t>switchuvm</a:t>
            </a:r>
            <a:r>
              <a:rPr lang="en-GB" dirty="0" smtClean="0"/>
              <a:t> also creates a new task state segment SEG_TSS that instructs the hardware to handle an interrupt by returning to kernel mode with </a:t>
            </a:r>
            <a:r>
              <a:rPr lang="en-GB" dirty="0" err="1" smtClean="0"/>
              <a:t>ss</a:t>
            </a:r>
            <a:r>
              <a:rPr lang="en-GB" dirty="0" smtClean="0"/>
              <a:t> and </a:t>
            </a:r>
            <a:r>
              <a:rPr lang="en-GB" dirty="0" err="1" smtClean="0"/>
              <a:t>esp</a:t>
            </a:r>
            <a:r>
              <a:rPr lang="en-GB" dirty="0" smtClean="0"/>
              <a:t> set to SEG_KDATA&lt;&lt;3 and (</a:t>
            </a:r>
            <a:r>
              <a:rPr lang="en-GB" dirty="0" err="1" smtClean="0"/>
              <a:t>uint</a:t>
            </a:r>
            <a:r>
              <a:rPr lang="en-GB" dirty="0" smtClean="0"/>
              <a:t>)proc-&gt;</a:t>
            </a:r>
            <a:r>
              <a:rPr lang="en-GB" dirty="0" err="1" smtClean="0"/>
              <a:t>kstack+KSTACKSIZE</a:t>
            </a:r>
            <a:r>
              <a:rPr lang="en-GB" dirty="0" smtClean="0"/>
              <a:t>, the top of this process’s kernel stack.</a:t>
            </a:r>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37</a:t>
            </a:fld>
            <a:endParaRPr lang="he-IL"/>
          </a:p>
        </p:txBody>
      </p:sp>
    </p:spTree>
    <p:extLst>
      <p:ext uri="{BB962C8B-B14F-4D97-AF65-F5344CB8AC3E}">
        <p14:creationId xmlns:p14="http://schemas.microsoft.com/office/powerpoint/2010/main" val="3117037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smtClean="0"/>
              <a:t>The collection of system calls that a kernel provides is the interface that user programs see. The xv6 kernel provides a subset of the services and system calls that Unix kernels traditionally offer. </a:t>
            </a:r>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38</a:t>
            </a:fld>
            <a:endParaRPr lang="he-IL"/>
          </a:p>
        </p:txBody>
      </p:sp>
    </p:spTree>
    <p:extLst>
      <p:ext uri="{BB962C8B-B14F-4D97-AF65-F5344CB8AC3E}">
        <p14:creationId xmlns:p14="http://schemas.microsoft.com/office/powerpoint/2010/main" val="311703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Strace</a:t>
            </a:r>
            <a:r>
              <a:rPr lang="en-US" baseline="0" dirty="0" smtClean="0"/>
              <a:t> –c &lt;</a:t>
            </a:r>
            <a:r>
              <a:rPr lang="en-US" baseline="0" dirty="0" err="1" smtClean="0"/>
              <a:t>cmd</a:t>
            </a:r>
            <a:r>
              <a:rPr lang="en-US" baseline="0" dirty="0" smtClean="0"/>
              <a:t>&gt; will give a summary of all sys calls </a:t>
            </a:r>
            <a:endParaRPr lang="en-US" dirty="0"/>
          </a:p>
        </p:txBody>
      </p:sp>
      <p:sp>
        <p:nvSpPr>
          <p:cNvPr id="4" name="Slide Number Placeholder 3"/>
          <p:cNvSpPr>
            <a:spLocks noGrp="1"/>
          </p:cNvSpPr>
          <p:nvPr>
            <p:ph type="sldNum" sz="quarter" idx="10"/>
          </p:nvPr>
        </p:nvSpPr>
        <p:spPr/>
        <p:txBody>
          <a:bodyPr/>
          <a:lstStyle/>
          <a:p>
            <a:fld id="{A87603D0-3BAA-45CD-90E7-96D231F57819}" type="slidenum">
              <a:rPr lang="en-US" smtClean="0"/>
              <a:pPr/>
              <a:t>6</a:t>
            </a:fld>
            <a:endParaRPr lang="en-US"/>
          </a:p>
        </p:txBody>
      </p:sp>
    </p:spTree>
    <p:extLst>
      <p:ext uri="{BB962C8B-B14F-4D97-AF65-F5344CB8AC3E}">
        <p14:creationId xmlns:p14="http://schemas.microsoft.com/office/powerpoint/2010/main" val="2699923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I find out the type of </a:t>
            </a:r>
            <a:r>
              <a:rPr lang="en-US" baseline="0" dirty="0" err="1" smtClean="0"/>
              <a:t>pid_t</a:t>
            </a:r>
            <a:r>
              <a:rPr lang="en-US" baseline="0" dirty="0" smtClean="0"/>
              <a:t>?</a:t>
            </a:r>
          </a:p>
          <a:p>
            <a:r>
              <a:rPr lang="en-US" baseline="0" dirty="0" smtClean="0"/>
              <a:t>Simple:</a:t>
            </a:r>
          </a:p>
          <a:p>
            <a:pPr marL="228600" indent="-228600">
              <a:buAutoNum type="arabicPeriod"/>
            </a:pPr>
            <a:r>
              <a:rPr lang="en-US" baseline="0" dirty="0" smtClean="0"/>
              <a:t>Find out what’s needed: “man fork”</a:t>
            </a:r>
          </a:p>
          <a:p>
            <a:pPr marL="228600" indent="-228600">
              <a:buAutoNum type="arabicPeriod"/>
            </a:pPr>
            <a:r>
              <a:rPr lang="en-US" baseline="0" dirty="0" smtClean="0"/>
              <a:t>The man page specifies ‘</a:t>
            </a:r>
            <a:r>
              <a:rPr lang="en-US" baseline="0" dirty="0" err="1" smtClean="0"/>
              <a:t>unistd.h</a:t>
            </a:r>
            <a:r>
              <a:rPr lang="en-US" baseline="0" dirty="0" smtClean="0"/>
              <a:t>’,</a:t>
            </a:r>
          </a:p>
          <a:p>
            <a:pPr marL="228600" indent="-228600">
              <a:buAutoNum type="arabicPeriod"/>
            </a:pPr>
            <a:r>
              <a:rPr lang="en-US" baseline="0" dirty="0" smtClean="0"/>
              <a:t>Locate </a:t>
            </a:r>
            <a:r>
              <a:rPr lang="en-US" baseline="0" dirty="0" err="1" smtClean="0"/>
              <a:t>unistd</a:t>
            </a:r>
            <a:r>
              <a:rPr lang="en-US" baseline="0" dirty="0" smtClean="0"/>
              <a:t> by typing: “</a:t>
            </a:r>
            <a:r>
              <a:rPr lang="en-US" baseline="0" dirty="0" err="1" smtClean="0"/>
              <a:t>whereis</a:t>
            </a:r>
            <a:r>
              <a:rPr lang="en-US" baseline="0" dirty="0" smtClean="0"/>
              <a:t> </a:t>
            </a:r>
            <a:r>
              <a:rPr lang="en-US" baseline="0" dirty="0" err="1" smtClean="0"/>
              <a:t>unistd.h</a:t>
            </a:r>
            <a:r>
              <a:rPr lang="en-US" baseline="0" dirty="0" smtClean="0"/>
              <a:t>”</a:t>
            </a:r>
          </a:p>
          <a:p>
            <a:pPr marL="228600" indent="-228600">
              <a:buAutoNum type="arabicPeriod"/>
            </a:pPr>
            <a:r>
              <a:rPr lang="en-US" baseline="0" dirty="0" smtClean="0"/>
              <a:t>Open the file: /</a:t>
            </a:r>
            <a:r>
              <a:rPr lang="en-US" baseline="0" dirty="0" err="1" smtClean="0"/>
              <a:t>usr</a:t>
            </a:r>
            <a:r>
              <a:rPr lang="en-US" baseline="0" dirty="0" smtClean="0"/>
              <a:t>/include/</a:t>
            </a:r>
            <a:r>
              <a:rPr lang="en-US" baseline="0" dirty="0" err="1" smtClean="0"/>
              <a:t>unistd.h</a:t>
            </a:r>
            <a:endParaRPr lang="en-US" baseline="0" dirty="0" smtClean="0"/>
          </a:p>
          <a:p>
            <a:pPr marL="228600" indent="-228600">
              <a:buAutoNum type="arabicPeriod"/>
            </a:pPr>
            <a:r>
              <a:rPr lang="en-US" baseline="0" dirty="0" err="1" smtClean="0"/>
              <a:t>pid_t</a:t>
            </a:r>
            <a:r>
              <a:rPr lang="en-US" baseline="0" dirty="0" smtClean="0"/>
              <a:t> is redefined with __</a:t>
            </a:r>
            <a:r>
              <a:rPr lang="en-US" baseline="0" dirty="0" err="1" smtClean="0"/>
              <a:t>pid_t</a:t>
            </a:r>
            <a:endParaRPr lang="en-US" baseline="0" dirty="0" smtClean="0"/>
          </a:p>
          <a:p>
            <a:pPr marL="228600" indent="-228600">
              <a:buAutoNum type="arabicPeriod"/>
            </a:pPr>
            <a:r>
              <a:rPr lang="en-US" baseline="0" dirty="0" smtClean="0"/>
              <a:t>Check out all of its included headers</a:t>
            </a:r>
          </a:p>
          <a:p>
            <a:pPr marL="228600" indent="-228600">
              <a:buAutoNum type="arabicPeriod"/>
            </a:pPr>
            <a:r>
              <a:rPr lang="en-US" baseline="0" dirty="0" smtClean="0"/>
              <a:t>You will see that one of the included headers is ‘</a:t>
            </a:r>
            <a:r>
              <a:rPr lang="en-US" baseline="0" dirty="0" err="1" smtClean="0"/>
              <a:t>types.h</a:t>
            </a:r>
            <a:r>
              <a:rPr lang="en-US" baseline="0" dirty="0" smtClean="0"/>
              <a:t>’ --&gt; sounds relevant ;)</a:t>
            </a:r>
          </a:p>
          <a:p>
            <a:pPr marL="228600" indent="-228600">
              <a:buAutoNum type="arabicPeriod"/>
            </a:pPr>
            <a:r>
              <a:rPr lang="en-US" baseline="0" dirty="0" smtClean="0"/>
              <a:t>Locate ‘</a:t>
            </a:r>
            <a:r>
              <a:rPr lang="en-US" baseline="0" dirty="0" err="1" smtClean="0"/>
              <a:t>types.h</a:t>
            </a:r>
            <a:r>
              <a:rPr lang="en-US" baseline="0" dirty="0" smtClean="0"/>
              <a:t>’ (/</a:t>
            </a:r>
            <a:r>
              <a:rPr lang="en-US" baseline="0" dirty="0" err="1" smtClean="0"/>
              <a:t>usr</a:t>
            </a:r>
            <a:r>
              <a:rPr lang="en-US" baseline="0" dirty="0" smtClean="0"/>
              <a:t>/include/bits/</a:t>
            </a:r>
            <a:r>
              <a:rPr lang="en-US" baseline="0" dirty="0" err="1" smtClean="0"/>
              <a:t>types.h</a:t>
            </a:r>
            <a:r>
              <a:rPr lang="en-US" baseline="0" dirty="0" smtClean="0"/>
              <a:t>) and see that </a:t>
            </a:r>
            <a:r>
              <a:rPr lang="en-US" baseline="0" dirty="0" err="1" smtClean="0"/>
              <a:t>pid_t</a:t>
            </a:r>
            <a:r>
              <a:rPr lang="en-US" baseline="0" dirty="0" smtClean="0"/>
              <a:t> is simply an </a:t>
            </a:r>
            <a:r>
              <a:rPr lang="en-US" baseline="0" dirty="0" err="1" smtClean="0"/>
              <a:t>int</a:t>
            </a:r>
            <a:endParaRPr lang="en-US" dirty="0"/>
          </a:p>
        </p:txBody>
      </p:sp>
      <p:sp>
        <p:nvSpPr>
          <p:cNvPr id="4" name="Slide Number Placeholder 3"/>
          <p:cNvSpPr>
            <a:spLocks noGrp="1"/>
          </p:cNvSpPr>
          <p:nvPr>
            <p:ph type="sldNum" sz="quarter" idx="10"/>
          </p:nvPr>
        </p:nvSpPr>
        <p:spPr/>
        <p:txBody>
          <a:bodyPr/>
          <a:lstStyle/>
          <a:p>
            <a:fld id="{A87603D0-3BAA-45CD-90E7-96D231F57819}" type="slidenum">
              <a:rPr lang="en-US" smtClean="0"/>
              <a:pPr/>
              <a:t>7</a:t>
            </a:fld>
            <a:endParaRPr lang="en-US"/>
          </a:p>
        </p:txBody>
      </p:sp>
    </p:spTree>
    <p:extLst>
      <p:ext uri="{BB962C8B-B14F-4D97-AF65-F5344CB8AC3E}">
        <p14:creationId xmlns:p14="http://schemas.microsoft.com/office/powerpoint/2010/main" val="4143537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Answer – expects</a:t>
            </a:r>
            <a:r>
              <a:rPr lang="en-US" baseline="0" dirty="0" smtClean="0"/>
              <a:t> exec, will show next</a:t>
            </a:r>
            <a:endParaRPr lang="en-US" dirty="0"/>
          </a:p>
        </p:txBody>
      </p:sp>
      <p:sp>
        <p:nvSpPr>
          <p:cNvPr id="4" name="Slide Number Placeholder 3"/>
          <p:cNvSpPr>
            <a:spLocks noGrp="1"/>
          </p:cNvSpPr>
          <p:nvPr>
            <p:ph type="sldNum" sz="quarter" idx="10"/>
          </p:nvPr>
        </p:nvSpPr>
        <p:spPr/>
        <p:txBody>
          <a:bodyPr/>
          <a:lstStyle/>
          <a:p>
            <a:fld id="{A87603D0-3BAA-45CD-90E7-96D231F57819}"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603D0-3BAA-45CD-90E7-96D231F57819}" type="slidenum">
              <a:rPr lang="en-US" smtClean="0"/>
              <a:pPr/>
              <a:t>11</a:t>
            </a:fld>
            <a:endParaRPr lang="en-US"/>
          </a:p>
        </p:txBody>
      </p:sp>
    </p:spTree>
    <p:extLst>
      <p:ext uri="{BB962C8B-B14F-4D97-AF65-F5344CB8AC3E}">
        <p14:creationId xmlns:p14="http://schemas.microsoft.com/office/powerpoint/2010/main" val="162240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child already changed state than the call is returned immediately</a:t>
            </a:r>
            <a:endParaRPr lang="en-US" dirty="0"/>
          </a:p>
        </p:txBody>
      </p:sp>
      <p:sp>
        <p:nvSpPr>
          <p:cNvPr id="4" name="Slide Number Placeholder 3"/>
          <p:cNvSpPr>
            <a:spLocks noGrp="1"/>
          </p:cNvSpPr>
          <p:nvPr>
            <p:ph type="sldNum" sz="quarter" idx="10"/>
          </p:nvPr>
        </p:nvSpPr>
        <p:spPr/>
        <p:txBody>
          <a:bodyPr/>
          <a:lstStyle/>
          <a:p>
            <a:fld id="{A87603D0-3BAA-45CD-90E7-96D231F57819}" type="slidenum">
              <a:rPr lang="en-US" smtClean="0"/>
              <a:pPr/>
              <a:t>12</a:t>
            </a:fld>
            <a:endParaRPr lang="en-US"/>
          </a:p>
        </p:txBody>
      </p:sp>
    </p:spTree>
    <p:extLst>
      <p:ext uri="{BB962C8B-B14F-4D97-AF65-F5344CB8AC3E}">
        <p14:creationId xmlns:p14="http://schemas.microsoft.com/office/powerpoint/2010/main" val="42848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t>
            </a:r>
            <a:r>
              <a:rPr lang="en-US" dirty="0" err="1" smtClean="0"/>
              <a:t>execv</a:t>
            </a:r>
            <a:r>
              <a:rPr lang="en-US" dirty="0" smtClean="0"/>
              <a:t>(), the first argument is a path to the executable. </a:t>
            </a:r>
            <a:br>
              <a:rPr lang="en-US" dirty="0" smtClean="0"/>
            </a:br>
            <a:r>
              <a:rPr lang="en-US" dirty="0" smtClean="0"/>
              <a:t/>
            </a:r>
            <a:br>
              <a:rPr lang="en-US" dirty="0" smtClean="0"/>
            </a:br>
            <a:r>
              <a:rPr lang="en-US" dirty="0" smtClean="0"/>
              <a:t>With </a:t>
            </a:r>
            <a:r>
              <a:rPr lang="en-US" dirty="0" err="1" smtClean="0"/>
              <a:t>execvp</a:t>
            </a:r>
            <a:r>
              <a:rPr lang="en-US" dirty="0" smtClean="0"/>
              <a:t>(), the first argument is a filename. It must be converted to a path before it can used. This involves looking for the filename in all of the directories in the PATH environment variable.</a:t>
            </a:r>
          </a:p>
          <a:p>
            <a:endParaRPr lang="en-US" dirty="0" smtClean="0"/>
          </a:p>
          <a:p>
            <a:r>
              <a:rPr lang="en-US" dirty="0" err="1" smtClean="0"/>
              <a:t>Bss</a:t>
            </a:r>
            <a:r>
              <a:rPr lang="en-US" dirty="0" smtClean="0"/>
              <a:t> – all uninitialized</a:t>
            </a:r>
            <a:r>
              <a:rPr lang="en-US" baseline="0" dirty="0" smtClean="0"/>
              <a:t> data such as static and global variables</a:t>
            </a:r>
            <a:endParaRPr lang="en-US" dirty="0"/>
          </a:p>
        </p:txBody>
      </p:sp>
      <p:sp>
        <p:nvSpPr>
          <p:cNvPr id="4" name="Slide Number Placeholder 3"/>
          <p:cNvSpPr>
            <a:spLocks noGrp="1"/>
          </p:cNvSpPr>
          <p:nvPr>
            <p:ph type="sldNum" sz="quarter" idx="10"/>
          </p:nvPr>
        </p:nvSpPr>
        <p:spPr/>
        <p:txBody>
          <a:bodyPr/>
          <a:lstStyle/>
          <a:p>
            <a:fld id="{A87603D0-3BAA-45CD-90E7-96D231F57819}" type="slidenum">
              <a:rPr lang="en-US" smtClean="0"/>
              <a:pPr/>
              <a:t>13</a:t>
            </a:fld>
            <a:endParaRPr lang="en-US"/>
          </a:p>
        </p:txBody>
      </p:sp>
    </p:spTree>
    <p:extLst>
      <p:ext uri="{BB962C8B-B14F-4D97-AF65-F5344CB8AC3E}">
        <p14:creationId xmlns:p14="http://schemas.microsoft.com/office/powerpoint/2010/main" val="699428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 - the permissions in case a new file is created using the O_CREAT flag.</a:t>
            </a:r>
            <a:endParaRPr lang="en-US" dirty="0"/>
          </a:p>
        </p:txBody>
      </p:sp>
      <p:sp>
        <p:nvSpPr>
          <p:cNvPr id="4" name="Slide Number Placeholder 3"/>
          <p:cNvSpPr>
            <a:spLocks noGrp="1"/>
          </p:cNvSpPr>
          <p:nvPr>
            <p:ph type="sldNum" sz="quarter" idx="10"/>
          </p:nvPr>
        </p:nvSpPr>
        <p:spPr/>
        <p:txBody>
          <a:bodyPr/>
          <a:lstStyle/>
          <a:p>
            <a:fld id="{A87603D0-3BAA-45CD-90E7-96D231F57819}" type="slidenum">
              <a:rPr lang="en-US" smtClean="0"/>
              <a:pPr/>
              <a:t>17</a:t>
            </a:fld>
            <a:endParaRPr lang="en-US"/>
          </a:p>
        </p:txBody>
      </p:sp>
    </p:spTree>
    <p:extLst>
      <p:ext uri="{BB962C8B-B14F-4D97-AF65-F5344CB8AC3E}">
        <p14:creationId xmlns:p14="http://schemas.microsoft.com/office/powerpoint/2010/main" val="461948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dup3() command exists in kernel 3.0</a:t>
            </a:r>
          </a:p>
          <a:p>
            <a:r>
              <a:rPr lang="en-US" baseline="0" dirty="0" smtClean="0"/>
              <a:t>Examples  for dup:</a:t>
            </a:r>
          </a:p>
          <a:p>
            <a:r>
              <a:rPr lang="en-US" dirty="0" smtClean="0">
                <a:hlinkClick r:id="rId3"/>
              </a:rPr>
              <a:t>http://pubs.opengroup.org/onlinepubs/009695399/functions/dup.html</a:t>
            </a:r>
            <a:endParaRPr lang="en-US" dirty="0" smtClean="0"/>
          </a:p>
          <a:p>
            <a:endParaRPr lang="en-US" dirty="0"/>
          </a:p>
        </p:txBody>
      </p:sp>
      <p:sp>
        <p:nvSpPr>
          <p:cNvPr id="4" name="Slide Number Placeholder 3"/>
          <p:cNvSpPr>
            <a:spLocks noGrp="1"/>
          </p:cNvSpPr>
          <p:nvPr>
            <p:ph type="sldNum" sz="quarter" idx="10"/>
          </p:nvPr>
        </p:nvSpPr>
        <p:spPr/>
        <p:txBody>
          <a:bodyPr/>
          <a:lstStyle/>
          <a:p>
            <a:fld id="{A87603D0-3BAA-45CD-90E7-96D231F57819}" type="slidenum">
              <a:rPr lang="en-US" smtClean="0"/>
              <a:pPr/>
              <a:t>20</a:t>
            </a:fld>
            <a:endParaRPr lang="en-US"/>
          </a:p>
        </p:txBody>
      </p:sp>
    </p:spTree>
    <p:extLst>
      <p:ext uri="{BB962C8B-B14F-4D97-AF65-F5344CB8AC3E}">
        <p14:creationId xmlns:p14="http://schemas.microsoft.com/office/powerpoint/2010/main" val="389337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FA7428-363B-47AC-B636-B084A6CC9574}" type="datetimeFigureOut">
              <a:rPr lang="en-US" smtClean="0"/>
              <a:pPr/>
              <a:t>3/2/2014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E28464-2A5A-4598-9148-ED8225FEBA8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A7428-363B-47AC-B636-B084A6CC9574}" type="datetimeFigureOut">
              <a:rPr lang="en-US" smtClean="0"/>
              <a:pPr/>
              <a:t>3/2/2014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E28464-2A5A-4598-9148-ED8225FEBA8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A7428-363B-47AC-B636-B084A6CC9574}" type="datetimeFigureOut">
              <a:rPr lang="en-US" smtClean="0"/>
              <a:pPr/>
              <a:t>3/2/2014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E28464-2A5A-4598-9148-ED8225FEBA8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A7428-363B-47AC-B636-B084A6CC9574}" type="datetimeFigureOut">
              <a:rPr lang="en-US" smtClean="0"/>
              <a:pPr/>
              <a:t>3/2/2014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E28464-2A5A-4598-9148-ED8225FEBA8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FA7428-363B-47AC-B636-B084A6CC9574}" type="datetimeFigureOut">
              <a:rPr lang="en-US" smtClean="0"/>
              <a:pPr/>
              <a:t>3/2/2014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E28464-2A5A-4598-9148-ED8225FEBA8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FA7428-363B-47AC-B636-B084A6CC9574}" type="datetimeFigureOut">
              <a:rPr lang="en-US" smtClean="0"/>
              <a:pPr/>
              <a:t>3/2/2014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E28464-2A5A-4598-9148-ED8225FEBA8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FA7428-363B-47AC-B636-B084A6CC9574}" type="datetimeFigureOut">
              <a:rPr lang="en-US" smtClean="0"/>
              <a:pPr/>
              <a:t>3/2/2014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E28464-2A5A-4598-9148-ED8225FEBA8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FA7428-363B-47AC-B636-B084A6CC9574}" type="datetimeFigureOut">
              <a:rPr lang="en-US" smtClean="0"/>
              <a:pPr/>
              <a:t>3/2/2014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E28464-2A5A-4598-9148-ED8225FEBA8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A7428-363B-47AC-B636-B084A6CC9574}" type="datetimeFigureOut">
              <a:rPr lang="en-US" smtClean="0"/>
              <a:pPr/>
              <a:t>3/2/2014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E28464-2A5A-4598-9148-ED8225FEBA8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FA7428-363B-47AC-B636-B084A6CC9574}" type="datetimeFigureOut">
              <a:rPr lang="en-US" smtClean="0"/>
              <a:pPr/>
              <a:t>3/2/2014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E28464-2A5A-4598-9148-ED8225FEBA8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FA7428-363B-47AC-B636-B084A6CC9574}" type="datetimeFigureOut">
              <a:rPr lang="en-US" smtClean="0"/>
              <a:pPr/>
              <a:t>3/2/2014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E28464-2A5A-4598-9148-ED8225FEBA8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A7428-363B-47AC-B636-B084A6CC9574}" type="datetimeFigureOut">
              <a:rPr lang="en-US" smtClean="0"/>
              <a:pPr/>
              <a:t>3/2/2014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28464-2A5A-4598-9148-ED8225FEBA8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bgu.os.142@gmail.com" TargetMode="External"/><Relationship Id="rId2" Type="http://schemas.openxmlformats.org/officeDocument/2006/relationships/hyperlink" Target="http://www.cs.bgu.ac.il/~os14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kerneltrap.org/node/53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 </a:t>
            </a:r>
            <a:r>
              <a:rPr lang="en-US" dirty="0" smtClean="0"/>
              <a:t>142</a:t>
            </a:r>
            <a:endParaRPr lang="en-US" dirty="0"/>
          </a:p>
        </p:txBody>
      </p:sp>
      <p:sp>
        <p:nvSpPr>
          <p:cNvPr id="3" name="Subtitle 2"/>
          <p:cNvSpPr>
            <a:spLocks noGrp="1"/>
          </p:cNvSpPr>
          <p:nvPr>
            <p:ph type="subTitle" idx="1"/>
          </p:nvPr>
        </p:nvSpPr>
        <p:spPr/>
        <p:txBody>
          <a:bodyPr>
            <a:normAutofit fontScale="70000" lnSpcReduction="20000"/>
          </a:bodyPr>
          <a:lstStyle/>
          <a:p>
            <a:r>
              <a:rPr lang="en-US" dirty="0" err="1" smtClean="0"/>
              <a:t>Tas</a:t>
            </a:r>
            <a:r>
              <a:rPr lang="en-US" dirty="0" smtClean="0"/>
              <a:t>:</a:t>
            </a:r>
          </a:p>
          <a:p>
            <a:r>
              <a:rPr lang="en-US" dirty="0"/>
              <a:t>Vadim </a:t>
            </a:r>
            <a:r>
              <a:rPr lang="en-US" dirty="0" err="1"/>
              <a:t>Levit</a:t>
            </a:r>
            <a:r>
              <a:rPr lang="en-US" dirty="0"/>
              <a:t> </a:t>
            </a:r>
            <a:r>
              <a:rPr lang="en-US" dirty="0" smtClean="0"/>
              <a:t>, Dan Brownstein, Ehud </a:t>
            </a:r>
            <a:r>
              <a:rPr lang="en-US" dirty="0" err="1" smtClean="0"/>
              <a:t>Barnea</a:t>
            </a:r>
            <a:r>
              <a:rPr lang="en-US" dirty="0" smtClean="0"/>
              <a:t>,</a:t>
            </a:r>
            <a:endParaRPr lang="en-US" dirty="0"/>
          </a:p>
          <a:p>
            <a:r>
              <a:rPr lang="en-US" dirty="0" err="1"/>
              <a:t>Matan</a:t>
            </a:r>
            <a:r>
              <a:rPr lang="en-US" dirty="0"/>
              <a:t> </a:t>
            </a:r>
            <a:r>
              <a:rPr lang="en-US" dirty="0" err="1" smtClean="0"/>
              <a:t>Drory</a:t>
            </a:r>
            <a:r>
              <a:rPr lang="en-US" dirty="0" smtClean="0"/>
              <a:t> and </a:t>
            </a:r>
            <a:r>
              <a:rPr lang="en-US" dirty="0" err="1" smtClean="0"/>
              <a:t>Yerry</a:t>
            </a:r>
            <a:r>
              <a:rPr lang="en-US" dirty="0" smtClean="0"/>
              <a:t> </a:t>
            </a:r>
            <a:r>
              <a:rPr lang="en-US" dirty="0" err="1" smtClean="0"/>
              <a:t>Sofer</a:t>
            </a:r>
            <a:endParaRPr lang="en-US" dirty="0" smtClean="0"/>
          </a:p>
          <a:p>
            <a:r>
              <a:rPr lang="en-US" sz="5200" dirty="0" smtClean="0"/>
              <a:t>Practical </a:t>
            </a:r>
            <a:r>
              <a:rPr lang="en-US" sz="5200" dirty="0" smtClean="0"/>
              <a:t>Session 1, System Calls</a:t>
            </a:r>
            <a:endParaRPr lang="en-US" sz="5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Process control - zombies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a process ends, the memory and resources associated with it are deallocated. </a:t>
            </a:r>
          </a:p>
          <a:p>
            <a:r>
              <a:rPr lang="en-US" dirty="0" smtClean="0"/>
              <a:t>However, the entry for that process is not removed from the process table.</a:t>
            </a:r>
          </a:p>
          <a:p>
            <a:r>
              <a:rPr lang="en-US" dirty="0" smtClean="0"/>
              <a:t>This allows the parent to collect the child’s exit status.</a:t>
            </a:r>
          </a:p>
          <a:p>
            <a:r>
              <a:rPr lang="en-US" dirty="0" smtClean="0"/>
              <a:t>When this data is not collected by the parent the child is called a “zombie”. Such a leak is usually not worrisome in itself, however, it is a good indicator for problems to come.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Process control - zombies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some (rare) occasions, a zombie is actually desired – it may, for example, prevent the creation of another child process with the same </a:t>
            </a:r>
            <a:r>
              <a:rPr lang="en-US" dirty="0" err="1" smtClean="0"/>
              <a:t>pid</a:t>
            </a:r>
            <a:r>
              <a:rPr lang="en-US" dirty="0" smtClean="0"/>
              <a:t>.</a:t>
            </a:r>
          </a:p>
          <a:p>
            <a:r>
              <a:rPr lang="en-US" dirty="0" smtClean="0"/>
              <a:t>Zombies are not the same as </a:t>
            </a:r>
            <a:r>
              <a:rPr lang="en-US" i="1" dirty="0" smtClean="0"/>
              <a:t>orphan processes </a:t>
            </a:r>
            <a:r>
              <a:rPr lang="en-US" dirty="0" smtClean="0"/>
              <a:t>(a process whose parent ended and is then adopted by </a:t>
            </a:r>
            <a:r>
              <a:rPr lang="en-US" i="1" dirty="0" smtClean="0"/>
              <a:t>init</a:t>
            </a:r>
            <a:r>
              <a:rPr lang="en-US" dirty="0" smtClean="0"/>
              <a:t> (process id 1)). </a:t>
            </a:r>
          </a:p>
          <a:p>
            <a:r>
              <a:rPr lang="en-US" dirty="0" smtClean="0"/>
              <a:t>Zombies can be detected with </a:t>
            </a:r>
            <a:r>
              <a:rPr lang="en-US" b="1" dirty="0" smtClean="0"/>
              <a:t>ps –el</a:t>
            </a:r>
            <a:r>
              <a:rPr lang="en-US" dirty="0" smtClean="0"/>
              <a:t> (marked with ‘Z’).</a:t>
            </a:r>
          </a:p>
          <a:p>
            <a:r>
              <a:rPr lang="en-US" dirty="0" smtClean="0"/>
              <a:t>Zombies can be collected with the wait system call.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Process control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Wait</a:t>
            </a:r>
          </a:p>
          <a:p>
            <a:pPr lvl="2"/>
            <a:r>
              <a:rPr lang="en-US" sz="2200" dirty="0">
                <a:solidFill>
                  <a:schemeClr val="tx2"/>
                </a:solidFill>
                <a:latin typeface="Arial" pitchFamily="34" charset="0"/>
                <a:cs typeface="Arial" pitchFamily="34" charset="0"/>
              </a:rPr>
              <a:t>pid_t wait(int *status);</a:t>
            </a:r>
          </a:p>
          <a:p>
            <a:pPr lvl="2"/>
            <a:r>
              <a:rPr lang="en-US" sz="2200" dirty="0">
                <a:solidFill>
                  <a:schemeClr val="tx2"/>
                </a:solidFill>
                <a:latin typeface="Arial" pitchFamily="34" charset="0"/>
                <a:cs typeface="Arial" pitchFamily="34" charset="0"/>
              </a:rPr>
              <a:t>pid_t waitpid(pid_t pid, int *status, int options);</a:t>
            </a:r>
          </a:p>
          <a:p>
            <a:pPr lvl="2"/>
            <a:r>
              <a:rPr lang="en-US" dirty="0" smtClean="0"/>
              <a:t>The wait command is used for waiting on child processes whose state changed (the process terminated, for example).</a:t>
            </a:r>
          </a:p>
          <a:p>
            <a:pPr lvl="2"/>
            <a:r>
              <a:rPr lang="en-US" dirty="0" smtClean="0"/>
              <a:t>The process calling wait will suspend execution until one of its children (or a specific one) terminates.</a:t>
            </a:r>
          </a:p>
          <a:p>
            <a:pPr lvl="2"/>
            <a:r>
              <a:rPr lang="en-US" dirty="0" smtClean="0"/>
              <a:t>Waiting can be done for a specific process, a group of processes or on any arbitrary child with waitpid.</a:t>
            </a:r>
          </a:p>
          <a:p>
            <a:pPr lvl="2"/>
            <a:r>
              <a:rPr lang="en-US" dirty="0" smtClean="0"/>
              <a:t>Once the status of a process is collected that process is removed from the process table by the collecting process.</a:t>
            </a:r>
          </a:p>
          <a:p>
            <a:pPr lvl="2"/>
            <a:r>
              <a:rPr lang="en-US" dirty="0" smtClean="0"/>
              <a:t>Kernel 2.6.9 and later also introduced </a:t>
            </a:r>
            <a:r>
              <a:rPr lang="en-US" sz="2200" dirty="0" err="1" smtClean="0">
                <a:solidFill>
                  <a:schemeClr val="tx2"/>
                </a:solidFill>
                <a:latin typeface="Arial" pitchFamily="34" charset="0"/>
                <a:cs typeface="Arial" pitchFamily="34" charset="0"/>
              </a:rPr>
              <a:t>waitid</a:t>
            </a:r>
            <a:r>
              <a:rPr lang="en-US" sz="2200" dirty="0" smtClean="0">
                <a:solidFill>
                  <a:schemeClr val="tx2"/>
                </a:solidFill>
                <a:latin typeface="Arial" pitchFamily="34" charset="0"/>
                <a:cs typeface="Arial" pitchFamily="34" charset="0"/>
              </a:rPr>
              <a:t>(…) </a:t>
            </a:r>
            <a:r>
              <a:rPr lang="en-US" dirty="0" smtClean="0"/>
              <a:t>which gives finer control.</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Process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exec*</a:t>
            </a:r>
          </a:p>
          <a:p>
            <a:pPr lvl="2">
              <a:lnSpc>
                <a:spcPct val="90000"/>
              </a:lnSpc>
            </a:pPr>
            <a:r>
              <a:rPr lang="en-US" sz="2200" dirty="0">
                <a:solidFill>
                  <a:schemeClr val="tx2"/>
                </a:solidFill>
                <a:latin typeface="Arial" pitchFamily="34" charset="0"/>
                <a:cs typeface="Arial" pitchFamily="34" charset="0"/>
              </a:rPr>
              <a:t>int execv(const char *path, char *const argv[]);</a:t>
            </a:r>
          </a:p>
          <a:p>
            <a:pPr lvl="2">
              <a:lnSpc>
                <a:spcPct val="90000"/>
              </a:lnSpc>
            </a:pPr>
            <a:r>
              <a:rPr lang="en-US" sz="2200" dirty="0">
                <a:solidFill>
                  <a:schemeClr val="tx2"/>
                </a:solidFill>
                <a:latin typeface="Arial" pitchFamily="34" charset="0"/>
                <a:cs typeface="Arial" pitchFamily="34" charset="0"/>
              </a:rPr>
              <a:t>int execvp(const char *file, char *const argv[]);</a:t>
            </a:r>
          </a:p>
          <a:p>
            <a:pPr lvl="2">
              <a:lnSpc>
                <a:spcPct val="90000"/>
              </a:lnSpc>
            </a:pPr>
            <a:r>
              <a:rPr lang="en-US" sz="2200" dirty="0">
                <a:solidFill>
                  <a:schemeClr val="tx2"/>
                </a:solidFill>
                <a:latin typeface="Arial" pitchFamily="34" charset="0"/>
                <a:cs typeface="Arial" pitchFamily="34" charset="0"/>
              </a:rPr>
              <a:t>exec….</a:t>
            </a:r>
          </a:p>
          <a:p>
            <a:pPr lvl="2"/>
            <a:r>
              <a:rPr lang="en-US" dirty="0" smtClean="0"/>
              <a:t>The exec() family of function replaces current process image with a new process image (text, data, </a:t>
            </a:r>
            <a:r>
              <a:rPr lang="en-US" dirty="0" err="1" smtClean="0"/>
              <a:t>bss</a:t>
            </a:r>
            <a:r>
              <a:rPr lang="en-US" dirty="0" smtClean="0"/>
              <a:t>, stack, etc).</a:t>
            </a:r>
          </a:p>
          <a:p>
            <a:pPr lvl="2"/>
            <a:r>
              <a:rPr lang="en-US" dirty="0" smtClean="0"/>
              <a:t>Since no new process is created, PID remains the same.</a:t>
            </a:r>
          </a:p>
          <a:p>
            <a:pPr lvl="2"/>
            <a:r>
              <a:rPr lang="en-US" dirty="0" smtClean="0"/>
              <a:t>Exec functions do not return to the calling process unless an error occurred (in which case -1 is returned and errno is set with a special value).</a:t>
            </a:r>
          </a:p>
          <a:p>
            <a:pPr lvl="2"/>
            <a:r>
              <a:rPr lang="en-US" dirty="0" smtClean="0"/>
              <a:t>The system call is </a:t>
            </a:r>
            <a:r>
              <a:rPr lang="en-US" sz="2200" dirty="0" err="1" smtClean="0">
                <a:solidFill>
                  <a:schemeClr val="tx2"/>
                </a:solidFill>
                <a:latin typeface="Arial" pitchFamily="34" charset="0"/>
                <a:cs typeface="Arial" pitchFamily="34" charset="0"/>
              </a:rPr>
              <a:t>execve</a:t>
            </a:r>
            <a:r>
              <a:rPr lang="en-US" sz="2200" dirty="0" smtClean="0">
                <a:solidFill>
                  <a:schemeClr val="tx2"/>
                </a:solidFill>
                <a:latin typeface="Arial" pitchFamily="34" charset="0"/>
                <a:cs typeface="Arial" pitchFamily="34" charset="0"/>
              </a:rPr>
              <a:t>(…)</a:t>
            </a:r>
            <a:endParaRPr lang="en-US" sz="22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errno</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i="1" dirty="0" smtClean="0">
                <a:solidFill>
                  <a:schemeClr val="accent4">
                    <a:lumMod val="75000"/>
                  </a:schemeClr>
                </a:solidFill>
              </a:rPr>
              <a:t>&lt;errno.h&gt;</a:t>
            </a:r>
            <a:r>
              <a:rPr lang="en-US" dirty="0" smtClean="0"/>
              <a:t> header file includes the integer </a:t>
            </a:r>
            <a:r>
              <a:rPr lang="en-US" dirty="0" smtClean="0">
                <a:solidFill>
                  <a:srgbClr val="008000"/>
                </a:solidFill>
              </a:rPr>
              <a:t>errno</a:t>
            </a:r>
            <a:r>
              <a:rPr lang="en-US" dirty="0" smtClean="0"/>
              <a:t> variable.</a:t>
            </a:r>
          </a:p>
          <a:p>
            <a:r>
              <a:rPr lang="en-US" dirty="0" smtClean="0"/>
              <a:t>This variable is set by many functions (including sys calls) in the event of an error to indicate what went wrong.</a:t>
            </a:r>
          </a:p>
          <a:p>
            <a:r>
              <a:rPr lang="en-US" dirty="0" smtClean="0"/>
              <a:t>errnos value is only relevant when the call returned an error (usually -1).</a:t>
            </a:r>
          </a:p>
          <a:p>
            <a:r>
              <a:rPr lang="en-US" dirty="0" smtClean="0"/>
              <a:t>A successful call to a function may also change the </a:t>
            </a:r>
            <a:r>
              <a:rPr lang="en-US" dirty="0" err="1" smtClean="0"/>
              <a:t>errno</a:t>
            </a:r>
            <a:r>
              <a:rPr lang="en-US" dirty="0" smtClean="0"/>
              <a:t> value.</a:t>
            </a:r>
          </a:p>
          <a:p>
            <a:r>
              <a:rPr lang="en-US" dirty="0" smtClean="0"/>
              <a:t>errno may be a macro.</a:t>
            </a:r>
          </a:p>
          <a:p>
            <a:r>
              <a:rPr lang="en-US" dirty="0" smtClean="0"/>
              <a:t>errno is thread local meaning that setting it in one thread does not affect its value in any other thread.</a:t>
            </a:r>
          </a:p>
          <a:p>
            <a:r>
              <a:rPr lang="en-US" dirty="0" smtClean="0"/>
              <a:t>Be wary of mistakes such as:</a:t>
            </a:r>
          </a:p>
          <a:p>
            <a:pPr lvl="2"/>
            <a:r>
              <a:rPr lang="en-US" dirty="0" smtClean="0"/>
              <a:t>If (call()==-1){</a:t>
            </a:r>
            <a:br>
              <a:rPr lang="en-US" dirty="0" smtClean="0"/>
            </a:br>
            <a:r>
              <a:rPr lang="en-US" dirty="0" smtClean="0"/>
              <a:t>	printf(“failed…”);</a:t>
            </a:r>
            <a:br>
              <a:rPr lang="en-US" dirty="0" smtClean="0"/>
            </a:br>
            <a:r>
              <a:rPr lang="en-US" dirty="0" smtClean="0"/>
              <a:t>	if (errno==…..)</a:t>
            </a:r>
            <a:br>
              <a:rPr lang="en-US" dirty="0" smtClean="0"/>
            </a:br>
            <a:r>
              <a:rPr lang="en-US" dirty="0" smtClean="0"/>
              <a:t>}</a:t>
            </a:r>
          </a:p>
          <a:p>
            <a:r>
              <a:rPr lang="en-US" dirty="0" smtClean="0"/>
              <a:t>Code defensively! Use errno often!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Process control – simple shell</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solidFill>
                  <a:schemeClr val="accent4">
                    <a:lumMod val="75000"/>
                  </a:schemeClr>
                </a:solidFill>
              </a:rPr>
              <a:t>#define…</a:t>
            </a:r>
          </a:p>
          <a:p>
            <a:pPr>
              <a:buNone/>
            </a:pPr>
            <a:r>
              <a:rPr lang="en-US" dirty="0" smtClean="0">
                <a:solidFill>
                  <a:schemeClr val="accent4">
                    <a:lumMod val="75000"/>
                  </a:schemeClr>
                </a:solidFill>
              </a:rPr>
              <a:t>…</a:t>
            </a:r>
            <a:endParaRPr lang="en-US" dirty="0" smtClean="0"/>
          </a:p>
          <a:p>
            <a:pPr>
              <a:buNone/>
            </a:pPr>
            <a:r>
              <a:rPr lang="en-US" dirty="0" smtClean="0">
                <a:solidFill>
                  <a:srgbClr val="00B050"/>
                </a:solidFill>
              </a:rPr>
              <a:t>int</a:t>
            </a:r>
            <a:r>
              <a:rPr lang="en-US" dirty="0" smtClean="0"/>
              <a:t> main(</a:t>
            </a:r>
            <a:r>
              <a:rPr lang="en-US" dirty="0" smtClean="0">
                <a:solidFill>
                  <a:srgbClr val="00B050"/>
                </a:solidFill>
              </a:rPr>
              <a:t>int </a:t>
            </a:r>
            <a:r>
              <a:rPr lang="en-US" dirty="0" smtClean="0"/>
              <a:t>argc, </a:t>
            </a:r>
            <a:r>
              <a:rPr lang="en-US" dirty="0" smtClean="0">
                <a:solidFill>
                  <a:srgbClr val="00B050"/>
                </a:solidFill>
              </a:rPr>
              <a:t>char</a:t>
            </a:r>
            <a:r>
              <a:rPr lang="en-US" dirty="0" smtClean="0"/>
              <a:t> **argv){</a:t>
            </a:r>
          </a:p>
          <a:p>
            <a:pPr>
              <a:buNone/>
            </a:pPr>
            <a:r>
              <a:rPr lang="en-US" dirty="0" smtClean="0">
                <a:solidFill>
                  <a:srgbClr val="00B050"/>
                </a:solidFill>
              </a:rPr>
              <a:t>	</a:t>
            </a:r>
            <a:r>
              <a:rPr lang="en-US" dirty="0" smtClean="0"/>
              <a:t>…</a:t>
            </a:r>
          </a:p>
          <a:p>
            <a:pPr>
              <a:buNone/>
            </a:pPr>
            <a:r>
              <a:rPr lang="en-US" dirty="0" smtClean="0"/>
              <a:t>	</a:t>
            </a:r>
            <a:r>
              <a:rPr lang="en-US" dirty="0">
                <a:solidFill>
                  <a:schemeClr val="tx2"/>
                </a:solidFill>
              </a:rPr>
              <a:t>while</a:t>
            </a:r>
            <a:r>
              <a:rPr lang="en-US" dirty="0" smtClean="0"/>
              <a:t>(true){</a:t>
            </a:r>
          </a:p>
          <a:p>
            <a:pPr>
              <a:buNone/>
            </a:pPr>
            <a:r>
              <a:rPr lang="en-US" dirty="0"/>
              <a:t>	</a:t>
            </a:r>
            <a:r>
              <a:rPr lang="en-US" dirty="0" smtClean="0"/>
              <a:t>	type_prompt();</a:t>
            </a:r>
          </a:p>
          <a:p>
            <a:pPr>
              <a:buNone/>
            </a:pPr>
            <a:r>
              <a:rPr lang="en-US" dirty="0"/>
              <a:t>	</a:t>
            </a:r>
            <a:r>
              <a:rPr lang="en-US" dirty="0" smtClean="0"/>
              <a:t>	read_command(command, params);</a:t>
            </a:r>
          </a:p>
          <a:p>
            <a:pPr>
              <a:buNone/>
            </a:pPr>
            <a:r>
              <a:rPr lang="en-US" dirty="0"/>
              <a:t>	</a:t>
            </a:r>
            <a:r>
              <a:rPr lang="en-US" dirty="0" smtClean="0"/>
              <a:t>	pid=fork();</a:t>
            </a:r>
          </a:p>
          <a:p>
            <a:pPr>
              <a:buNone/>
            </a:pPr>
            <a:r>
              <a:rPr lang="en-US" dirty="0"/>
              <a:t>	</a:t>
            </a:r>
            <a:r>
              <a:rPr lang="en-US" dirty="0" smtClean="0"/>
              <a:t>	</a:t>
            </a:r>
            <a:r>
              <a:rPr lang="en-US" dirty="0">
                <a:solidFill>
                  <a:schemeClr val="tx2"/>
                </a:solidFill>
              </a:rPr>
              <a:t>if </a:t>
            </a:r>
            <a:r>
              <a:rPr lang="en-US" dirty="0" smtClean="0"/>
              <a:t>(pid&lt;</a:t>
            </a:r>
            <a:r>
              <a:rPr lang="en-US" dirty="0" smtClean="0">
                <a:solidFill>
                  <a:srgbClr val="FF0000"/>
                </a:solidFill>
              </a:rPr>
              <a:t>0</a:t>
            </a:r>
            <a:r>
              <a:rPr lang="en-US" dirty="0" smtClean="0"/>
              <a:t>){</a:t>
            </a:r>
          </a:p>
          <a:p>
            <a:pPr>
              <a:buNone/>
            </a:pPr>
            <a:r>
              <a:rPr lang="en-US" dirty="0"/>
              <a:t>	</a:t>
            </a:r>
            <a:r>
              <a:rPr lang="en-US" dirty="0" smtClean="0"/>
              <a:t>		if (errno==EAGAIN)</a:t>
            </a:r>
          </a:p>
          <a:p>
            <a:pPr>
              <a:buNone/>
            </a:pPr>
            <a:r>
              <a:rPr lang="en-US" dirty="0"/>
              <a:t>	</a:t>
            </a:r>
            <a:r>
              <a:rPr lang="en-US" dirty="0" smtClean="0"/>
              <a:t>			printf(“</a:t>
            </a:r>
            <a:r>
              <a:rPr lang="en-US" dirty="0" smtClean="0">
                <a:solidFill>
                  <a:schemeClr val="accent6">
                    <a:lumMod val="75000"/>
                  </a:schemeClr>
                </a:solidFill>
              </a:rPr>
              <a:t>ERROR cannot allocate sufficient memory</a:t>
            </a:r>
            <a:r>
              <a:rPr lang="en-US" dirty="0" smtClean="0"/>
              <a:t>\n”);</a:t>
            </a:r>
          </a:p>
          <a:p>
            <a:pPr>
              <a:buNone/>
            </a:pPr>
            <a:r>
              <a:rPr lang="en-US" dirty="0"/>
              <a:t>	</a:t>
            </a:r>
            <a:r>
              <a:rPr lang="en-US" dirty="0" smtClean="0"/>
              <a:t>		continue;</a:t>
            </a:r>
          </a:p>
          <a:p>
            <a:pPr>
              <a:buNone/>
            </a:pPr>
            <a:r>
              <a:rPr lang="en-US" dirty="0"/>
              <a:t>	</a:t>
            </a:r>
            <a:r>
              <a:rPr lang="en-US" dirty="0" smtClean="0"/>
              <a:t>	}</a:t>
            </a:r>
          </a:p>
          <a:p>
            <a:pPr>
              <a:buNone/>
            </a:pPr>
            <a:r>
              <a:rPr lang="en-US" dirty="0"/>
              <a:t>	</a:t>
            </a:r>
            <a:r>
              <a:rPr lang="en-US" dirty="0" smtClean="0"/>
              <a:t>	</a:t>
            </a:r>
            <a:r>
              <a:rPr lang="en-US" dirty="0">
                <a:solidFill>
                  <a:schemeClr val="tx2"/>
                </a:solidFill>
              </a:rPr>
              <a:t>if</a:t>
            </a:r>
            <a:r>
              <a:rPr lang="en-US" dirty="0" smtClean="0"/>
              <a:t> (pid&gt;</a:t>
            </a:r>
            <a:r>
              <a:rPr lang="en-US" dirty="0" smtClean="0">
                <a:solidFill>
                  <a:srgbClr val="FF0000"/>
                </a:solidFill>
              </a:rPr>
              <a:t>0</a:t>
            </a:r>
            <a:r>
              <a:rPr lang="en-US" dirty="0" smtClean="0"/>
              <a:t>)</a:t>
            </a:r>
          </a:p>
          <a:p>
            <a:pPr>
              <a:buNone/>
            </a:pPr>
            <a:r>
              <a:rPr lang="en-US" dirty="0"/>
              <a:t>	</a:t>
            </a:r>
            <a:r>
              <a:rPr lang="en-US" dirty="0" smtClean="0"/>
              <a:t>		wait(&amp;status);</a:t>
            </a:r>
          </a:p>
          <a:p>
            <a:pPr>
              <a:buNone/>
            </a:pPr>
            <a:r>
              <a:rPr lang="en-US" dirty="0"/>
              <a:t>	</a:t>
            </a:r>
            <a:r>
              <a:rPr lang="en-US" dirty="0" smtClean="0"/>
              <a:t>	</a:t>
            </a:r>
            <a:r>
              <a:rPr lang="en-US" dirty="0">
                <a:solidFill>
                  <a:schemeClr val="tx2"/>
                </a:solidFill>
              </a:rPr>
              <a:t>else</a:t>
            </a:r>
          </a:p>
          <a:p>
            <a:pPr>
              <a:buNone/>
            </a:pPr>
            <a:r>
              <a:rPr lang="en-US" dirty="0"/>
              <a:t>	</a:t>
            </a:r>
            <a:r>
              <a:rPr lang="en-US" dirty="0" smtClean="0"/>
              <a:t>		</a:t>
            </a:r>
            <a:r>
              <a:rPr lang="en-US" dirty="0" err="1" smtClean="0"/>
              <a:t>execvp</a:t>
            </a:r>
            <a:r>
              <a:rPr lang="en-US" dirty="0" smtClean="0"/>
              <a:t>(</a:t>
            </a:r>
            <a:r>
              <a:rPr lang="en-US" dirty="0" err="1" smtClean="0"/>
              <a:t>command,params</a:t>
            </a:r>
            <a:r>
              <a:rPr lang="en-US" dirty="0" smtClean="0"/>
              <a:t>);</a:t>
            </a:r>
          </a:p>
          <a:p>
            <a:pPr>
              <a:buNone/>
            </a:pPr>
            <a:r>
              <a:rPr lang="en-US" dirty="0"/>
              <a:t>	</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File management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POSIX operating systems files are accessed via a </a:t>
            </a:r>
            <a:r>
              <a:rPr lang="en-US" b="1" dirty="0" smtClean="0"/>
              <a:t>file descriptor</a:t>
            </a:r>
            <a:r>
              <a:rPr lang="en-US" dirty="0" smtClean="0"/>
              <a:t> (Microsoft Windows uses a slightly different object: </a:t>
            </a:r>
            <a:r>
              <a:rPr lang="en-US" b="1" dirty="0" smtClean="0"/>
              <a:t>file handle</a:t>
            </a:r>
            <a:r>
              <a:rPr lang="en-US" dirty="0" smtClean="0"/>
              <a:t>).</a:t>
            </a:r>
          </a:p>
          <a:p>
            <a:r>
              <a:rPr lang="en-US" dirty="0" smtClean="0"/>
              <a:t>A file descriptor is an integer specifying the index of an entry in the </a:t>
            </a:r>
            <a:r>
              <a:rPr lang="en-US" i="1" dirty="0" smtClean="0"/>
              <a:t>file descriptor table</a:t>
            </a:r>
            <a:r>
              <a:rPr lang="en-US" dirty="0" smtClean="0"/>
              <a:t> held by each process. </a:t>
            </a:r>
          </a:p>
          <a:p>
            <a:r>
              <a:rPr lang="en-US" dirty="0" smtClean="0"/>
              <a:t>A file descriptor table is </a:t>
            </a:r>
            <a:r>
              <a:rPr lang="en-US" smtClean="0"/>
              <a:t>held by </a:t>
            </a:r>
            <a:r>
              <a:rPr lang="en-US" dirty="0" smtClean="0"/>
              <a:t>each process, and contains details of all open files. The following is an example of such a table: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File descriptors can refer to files, directories, sockets and a few more data objects.</a:t>
            </a:r>
            <a:endParaRPr lang="en-US" dirty="0"/>
          </a:p>
        </p:txBody>
      </p:sp>
      <p:graphicFrame>
        <p:nvGraphicFramePr>
          <p:cNvPr id="4" name="Table 3"/>
          <p:cNvGraphicFramePr>
            <a:graphicFrameLocks noGrp="1"/>
          </p:cNvGraphicFramePr>
          <p:nvPr/>
        </p:nvGraphicFramePr>
        <p:xfrm>
          <a:off x="1219200" y="3581400"/>
          <a:ext cx="5181600" cy="1483360"/>
        </p:xfrm>
        <a:graphic>
          <a:graphicData uri="http://schemas.openxmlformats.org/drawingml/2006/table">
            <a:tbl>
              <a:tblPr firstRow="1" bandRow="1">
                <a:tableStyleId>{2D5ABB26-0587-4C30-8999-92F81FD0307C}</a:tableStyleId>
              </a:tblPr>
              <a:tblGrid>
                <a:gridCol w="518160"/>
                <a:gridCol w="2529840"/>
                <a:gridCol w="2133600"/>
              </a:tblGrid>
              <a:tr h="370840">
                <a:tc>
                  <a:txBody>
                    <a:bodyPr/>
                    <a:lstStyle/>
                    <a:p>
                      <a:pPr algn="ctr"/>
                      <a:r>
                        <a:rPr lang="en-US" dirty="0" smtClean="0"/>
                        <a:t>FD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Other information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Standard Input (stdin)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Standard Output</a:t>
                      </a:r>
                      <a:r>
                        <a:rPr lang="en-US" baseline="0" dirty="0" smtClean="0"/>
                        <a:t> (stdout)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Standard Error (stderr)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File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Open</a:t>
            </a:r>
          </a:p>
          <a:p>
            <a:pPr lvl="2">
              <a:lnSpc>
                <a:spcPct val="90000"/>
              </a:lnSpc>
            </a:pPr>
            <a:r>
              <a:rPr lang="fr-FR" sz="2200" dirty="0">
                <a:solidFill>
                  <a:schemeClr val="tx2"/>
                </a:solidFill>
                <a:latin typeface="Arial" pitchFamily="34" charset="0"/>
                <a:cs typeface="Arial" pitchFamily="34" charset="0"/>
              </a:rPr>
              <a:t>int open(const char *pathname, int flags);</a:t>
            </a:r>
          </a:p>
          <a:p>
            <a:pPr lvl="2">
              <a:lnSpc>
                <a:spcPct val="90000"/>
              </a:lnSpc>
            </a:pPr>
            <a:r>
              <a:rPr lang="fr-FR" sz="2200" dirty="0">
                <a:solidFill>
                  <a:schemeClr val="tx2"/>
                </a:solidFill>
                <a:latin typeface="Arial" pitchFamily="34" charset="0"/>
                <a:cs typeface="Arial" pitchFamily="34" charset="0"/>
              </a:rPr>
              <a:t>int open(const char *pathname, int flags, mode_t mode);</a:t>
            </a:r>
          </a:p>
          <a:p>
            <a:pPr lvl="2"/>
            <a:r>
              <a:rPr lang="en-US" dirty="0" smtClean="0"/>
              <a:t>Open returns a file descriptor for a given pathname.</a:t>
            </a:r>
          </a:p>
          <a:p>
            <a:pPr lvl="2"/>
            <a:r>
              <a:rPr lang="en-US" dirty="0" smtClean="0"/>
              <a:t>This file descriptor will be used in subsequent system calls (according to the flags and mode)</a:t>
            </a:r>
          </a:p>
          <a:p>
            <a:pPr lvl="2"/>
            <a:r>
              <a:rPr lang="en-US" dirty="0" smtClean="0"/>
              <a:t>Flags define the access mode: O_RDONLY (read only), O_WRONLY (write only), O_RDRW (read write). These can be bit-wised or’ed with more creation and status flags such as O_APPEND, O_TRUNC, O_CREAT.</a:t>
            </a:r>
          </a:p>
          <a:p>
            <a:r>
              <a:rPr lang="en-US" dirty="0" smtClean="0"/>
              <a:t>Close</a:t>
            </a:r>
          </a:p>
          <a:p>
            <a:pPr lvl="2"/>
            <a:r>
              <a:rPr lang="en-US" sz="2200" dirty="0">
                <a:solidFill>
                  <a:schemeClr val="tx2"/>
                </a:solidFill>
                <a:latin typeface="Arial" pitchFamily="34" charset="0"/>
                <a:cs typeface="Arial" pitchFamily="34" charset="0"/>
              </a:rPr>
              <a:t>Int close(int fd);</a:t>
            </a:r>
          </a:p>
          <a:p>
            <a:pPr lvl="2"/>
            <a:r>
              <a:rPr lang="en-US" dirty="0" smtClean="0"/>
              <a:t>Closes a file descriptor so it no longer refers to a file. </a:t>
            </a:r>
          </a:p>
          <a:p>
            <a:pPr lvl="2"/>
            <a:r>
              <a:rPr lang="en-US" dirty="0" smtClean="0"/>
              <a:t>Returns 0 on success or -1 in case of failure (errno is set).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File management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Read</a:t>
            </a:r>
          </a:p>
          <a:p>
            <a:pPr lvl="2"/>
            <a:r>
              <a:rPr lang="en-US" sz="2200" dirty="0">
                <a:solidFill>
                  <a:schemeClr val="tx2"/>
                </a:solidFill>
                <a:latin typeface="Arial" pitchFamily="34" charset="0"/>
                <a:cs typeface="Arial" pitchFamily="34" charset="0"/>
              </a:rPr>
              <a:t>ssize_t read(int fd, void *buf, size_t count);</a:t>
            </a:r>
          </a:p>
          <a:p>
            <a:pPr lvl="2"/>
            <a:r>
              <a:rPr lang="en-US" dirty="0" smtClean="0"/>
              <a:t>Attempts to read </a:t>
            </a:r>
            <a:r>
              <a:rPr lang="en-US" u="sng" dirty="0" smtClean="0"/>
              <a:t>up to</a:t>
            </a:r>
            <a:r>
              <a:rPr lang="en-US" dirty="0" smtClean="0"/>
              <a:t> </a:t>
            </a:r>
            <a:r>
              <a:rPr lang="en-US" i="1" dirty="0" smtClean="0"/>
              <a:t>count</a:t>
            </a:r>
            <a:r>
              <a:rPr lang="en-US" dirty="0" smtClean="0"/>
              <a:t> bytes from the file descriptor </a:t>
            </a:r>
            <a:r>
              <a:rPr lang="en-US" i="1" dirty="0" smtClean="0"/>
              <a:t>fd</a:t>
            </a:r>
            <a:r>
              <a:rPr lang="en-US" dirty="0" smtClean="0"/>
              <a:t>, into the buffer </a:t>
            </a:r>
            <a:r>
              <a:rPr lang="en-US" i="1" dirty="0" smtClean="0"/>
              <a:t>buf</a:t>
            </a:r>
            <a:r>
              <a:rPr lang="en-US" dirty="0" smtClean="0"/>
              <a:t>.</a:t>
            </a:r>
          </a:p>
          <a:p>
            <a:pPr lvl="2"/>
            <a:r>
              <a:rPr lang="en-US" dirty="0" smtClean="0"/>
              <a:t>Returns the number of bytes actually read (can be less than requested if read was interrupted by a signal, close to EOF, reading from pipe or terminal).</a:t>
            </a:r>
          </a:p>
          <a:p>
            <a:pPr lvl="2"/>
            <a:r>
              <a:rPr lang="en-US" dirty="0" smtClean="0"/>
              <a:t>On error -1 is returned (and errno is set).</a:t>
            </a:r>
          </a:p>
          <a:p>
            <a:pPr lvl="2"/>
            <a:r>
              <a:rPr lang="en-US" dirty="0" smtClean="0"/>
              <a:t>Note: The file position advances according to the number of bytes read.</a:t>
            </a:r>
          </a:p>
          <a:p>
            <a:r>
              <a:rPr lang="en-US" dirty="0" smtClean="0"/>
              <a:t>Write</a:t>
            </a:r>
          </a:p>
          <a:p>
            <a:pPr lvl="2"/>
            <a:r>
              <a:rPr lang="en-US" sz="2200" dirty="0">
                <a:solidFill>
                  <a:schemeClr val="tx2"/>
                </a:solidFill>
                <a:latin typeface="Arial" pitchFamily="34" charset="0"/>
                <a:cs typeface="Arial" pitchFamily="34" charset="0"/>
              </a:rPr>
              <a:t>ssize_t write(int fd, const void *buf, size_t count);</a:t>
            </a:r>
          </a:p>
          <a:p>
            <a:pPr lvl="2"/>
            <a:r>
              <a:rPr lang="en-US" dirty="0" smtClean="0"/>
              <a:t>Writes </a:t>
            </a:r>
            <a:r>
              <a:rPr lang="en-US" u="sng" dirty="0" smtClean="0"/>
              <a:t>up to</a:t>
            </a:r>
            <a:r>
              <a:rPr lang="en-US" dirty="0" smtClean="0"/>
              <a:t> </a:t>
            </a:r>
            <a:r>
              <a:rPr lang="en-US" i="1" dirty="0" smtClean="0"/>
              <a:t>count</a:t>
            </a:r>
            <a:r>
              <a:rPr lang="en-US" dirty="0" smtClean="0"/>
              <a:t> bytes to the file referenced to by </a:t>
            </a:r>
            <a:r>
              <a:rPr lang="en-US" i="1" dirty="0" smtClean="0"/>
              <a:t>fd</a:t>
            </a:r>
            <a:r>
              <a:rPr lang="en-US" dirty="0" smtClean="0"/>
              <a:t>, from the buffer positioned at </a:t>
            </a:r>
            <a:r>
              <a:rPr lang="en-US" i="1" dirty="0" smtClean="0"/>
              <a:t>buf</a:t>
            </a:r>
            <a:r>
              <a:rPr lang="en-US" dirty="0" smtClean="0"/>
              <a:t>.</a:t>
            </a:r>
          </a:p>
          <a:p>
            <a:pPr lvl="2"/>
            <a:r>
              <a:rPr lang="en-US" dirty="0" smtClean="0"/>
              <a:t>Returns the number of bytes actually wrote, or -1 (and errno) on error.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File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lseek</a:t>
            </a:r>
            <a:endParaRPr lang="en-US" dirty="0" smtClean="0"/>
          </a:p>
          <a:p>
            <a:pPr lvl="2"/>
            <a:r>
              <a:rPr lang="en-US" sz="2200" dirty="0" err="1">
                <a:solidFill>
                  <a:schemeClr val="tx2"/>
                </a:solidFill>
                <a:latin typeface="Arial" pitchFamily="34" charset="0"/>
                <a:cs typeface="Arial" pitchFamily="34" charset="0"/>
              </a:rPr>
              <a:t>off_t</a:t>
            </a:r>
            <a:r>
              <a:rPr lang="en-US" sz="2200" dirty="0">
                <a:solidFill>
                  <a:schemeClr val="tx2"/>
                </a:solidFill>
                <a:latin typeface="Arial" pitchFamily="34" charset="0"/>
                <a:cs typeface="Arial" pitchFamily="34" charset="0"/>
              </a:rPr>
              <a:t> </a:t>
            </a:r>
            <a:r>
              <a:rPr lang="en-US" sz="2200" dirty="0" err="1">
                <a:solidFill>
                  <a:schemeClr val="tx2"/>
                </a:solidFill>
                <a:latin typeface="Arial" pitchFamily="34" charset="0"/>
                <a:cs typeface="Arial" pitchFamily="34" charset="0"/>
              </a:rPr>
              <a:t>lseek</a:t>
            </a:r>
            <a:r>
              <a:rPr lang="en-US" sz="2200" dirty="0">
                <a:solidFill>
                  <a:schemeClr val="tx2"/>
                </a:solidFill>
                <a:latin typeface="Arial" pitchFamily="34" charset="0"/>
                <a:cs typeface="Arial" pitchFamily="34" charset="0"/>
              </a:rPr>
              <a:t>(</a:t>
            </a:r>
            <a:r>
              <a:rPr lang="en-US" sz="2200" dirty="0" err="1">
                <a:solidFill>
                  <a:schemeClr val="tx2"/>
                </a:solidFill>
                <a:latin typeface="Arial" pitchFamily="34" charset="0"/>
                <a:cs typeface="Arial" pitchFamily="34" charset="0"/>
              </a:rPr>
              <a:t>int</a:t>
            </a:r>
            <a:r>
              <a:rPr lang="en-US" sz="2200" dirty="0">
                <a:solidFill>
                  <a:schemeClr val="tx2"/>
                </a:solidFill>
                <a:latin typeface="Arial" pitchFamily="34" charset="0"/>
                <a:cs typeface="Arial" pitchFamily="34" charset="0"/>
              </a:rPr>
              <a:t> </a:t>
            </a:r>
            <a:r>
              <a:rPr lang="en-US" sz="2200" dirty="0" err="1" smtClean="0">
                <a:solidFill>
                  <a:schemeClr val="tx2"/>
                </a:solidFill>
                <a:latin typeface="Arial" pitchFamily="34" charset="0"/>
                <a:cs typeface="Arial" pitchFamily="34" charset="0"/>
              </a:rPr>
              <a:t>fd</a:t>
            </a:r>
            <a:r>
              <a:rPr lang="en-US" sz="2200" dirty="0" smtClean="0">
                <a:solidFill>
                  <a:schemeClr val="tx2"/>
                </a:solidFill>
                <a:latin typeface="Arial" pitchFamily="34" charset="0"/>
                <a:cs typeface="Arial" pitchFamily="34" charset="0"/>
              </a:rPr>
              <a:t>, </a:t>
            </a:r>
            <a:r>
              <a:rPr lang="en-US" sz="2200" dirty="0" err="1">
                <a:solidFill>
                  <a:schemeClr val="tx2"/>
                </a:solidFill>
                <a:latin typeface="Arial" pitchFamily="34" charset="0"/>
                <a:cs typeface="Arial" pitchFamily="34" charset="0"/>
              </a:rPr>
              <a:t>off_t</a:t>
            </a:r>
            <a:r>
              <a:rPr lang="en-US" sz="2200" dirty="0">
                <a:solidFill>
                  <a:schemeClr val="tx2"/>
                </a:solidFill>
                <a:latin typeface="Arial" pitchFamily="34" charset="0"/>
                <a:cs typeface="Arial" pitchFamily="34" charset="0"/>
              </a:rPr>
              <a:t> offset, int whence);</a:t>
            </a:r>
          </a:p>
          <a:p>
            <a:pPr lvl="2"/>
            <a:r>
              <a:rPr lang="en-US" dirty="0" smtClean="0"/>
              <a:t>This function repositions the offset of the file position of the file associated with </a:t>
            </a:r>
            <a:r>
              <a:rPr lang="en-US" i="1" dirty="0" err="1" smtClean="0"/>
              <a:t>fd</a:t>
            </a:r>
            <a:r>
              <a:rPr lang="en-US" dirty="0" smtClean="0"/>
              <a:t> to the argument </a:t>
            </a:r>
            <a:r>
              <a:rPr lang="en-US" i="1" dirty="0" smtClean="0"/>
              <a:t>offset </a:t>
            </a:r>
            <a:r>
              <a:rPr lang="en-US" dirty="0" smtClean="0"/>
              <a:t>according to the directive </a:t>
            </a:r>
            <a:r>
              <a:rPr lang="en-US" i="1" dirty="0" smtClean="0"/>
              <a:t>whence</a:t>
            </a:r>
            <a:r>
              <a:rPr lang="en-US" dirty="0" smtClean="0"/>
              <a:t>.</a:t>
            </a:r>
          </a:p>
          <a:p>
            <a:pPr lvl="2"/>
            <a:r>
              <a:rPr lang="en-US" i="1" dirty="0" smtClean="0"/>
              <a:t>Whence</a:t>
            </a:r>
            <a:r>
              <a:rPr lang="en-US" dirty="0" smtClean="0"/>
              <a:t> can be set to SEEK_SET (directly to offset), SEEK_CUR (</a:t>
            </a:r>
            <a:r>
              <a:rPr lang="en-US" dirty="0" err="1" smtClean="0"/>
              <a:t>current+offset</a:t>
            </a:r>
            <a:r>
              <a:rPr lang="en-US" dirty="0" smtClean="0"/>
              <a:t>), SEEK_END (</a:t>
            </a:r>
            <a:r>
              <a:rPr lang="en-US" dirty="0" err="1" smtClean="0"/>
              <a:t>end+offset</a:t>
            </a:r>
            <a:r>
              <a:rPr lang="en-US" dirty="0" smtClean="0"/>
              <a:t>).</a:t>
            </a:r>
          </a:p>
          <a:p>
            <a:pPr lvl="2"/>
            <a:r>
              <a:rPr lang="en-US" dirty="0" smtClean="0"/>
              <a:t>Positioning the offset beyond file end is </a:t>
            </a:r>
            <a:r>
              <a:rPr lang="en-US" u="sng" dirty="0" smtClean="0"/>
              <a:t>allowed</a:t>
            </a:r>
            <a:r>
              <a:rPr lang="en-US" dirty="0" smtClean="0"/>
              <a:t>. This does not change the size of the file.</a:t>
            </a:r>
          </a:p>
          <a:p>
            <a:pPr lvl="2"/>
            <a:r>
              <a:rPr lang="en-US" dirty="0" smtClean="0"/>
              <a:t>Writing to a file beyond its end results in a “hole” filled with ‘\0’ characters (null bytes).</a:t>
            </a:r>
          </a:p>
          <a:p>
            <a:pPr lvl="2"/>
            <a:r>
              <a:rPr lang="en-US" dirty="0" smtClean="0"/>
              <a:t>Returns the location as measured in bytes from the </a:t>
            </a:r>
            <a:r>
              <a:rPr lang="en-US" u="sng" dirty="0" smtClean="0"/>
              <a:t>beginning of the file</a:t>
            </a:r>
            <a:r>
              <a:rPr lang="en-US" dirty="0" smtClean="0"/>
              <a:t>, or -1 in case of error (and set errno).</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 few administrative notes…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Course homepage: </a:t>
            </a:r>
            <a:r>
              <a:rPr lang="en-US" dirty="0">
                <a:hlinkClick r:id="rId2"/>
              </a:rPr>
              <a:t>http://www.cs.bgu.ac.il/~</a:t>
            </a:r>
            <a:r>
              <a:rPr lang="en-US" dirty="0" smtClean="0">
                <a:hlinkClick r:id="rId2"/>
              </a:rPr>
              <a:t>os142/</a:t>
            </a:r>
            <a:endParaRPr lang="en-US" dirty="0" smtClean="0"/>
          </a:p>
          <a:p>
            <a:r>
              <a:rPr lang="en-US" dirty="0" smtClean="0"/>
              <a:t>Contact staff through the dedicated email: </a:t>
            </a:r>
            <a:r>
              <a:rPr lang="en-US" dirty="0" smtClean="0">
                <a:hlinkClick r:id="rId3"/>
              </a:rPr>
              <a:t>bgu.os.142@gmail.com</a:t>
            </a:r>
            <a:r>
              <a:rPr lang="en-US" dirty="0" smtClean="0"/>
              <a:t> </a:t>
            </a:r>
            <a:br>
              <a:rPr lang="en-US" dirty="0" smtClean="0"/>
            </a:br>
            <a:r>
              <a:rPr lang="en-US" dirty="0" smtClean="0"/>
              <a:t>(format the subject of your email according to the instructions listed in the course homepage)</a:t>
            </a:r>
          </a:p>
          <a:p>
            <a:r>
              <a:rPr lang="en-US" dirty="0" smtClean="0"/>
              <a:t>Assignments:</a:t>
            </a:r>
          </a:p>
          <a:p>
            <a:pPr lvl="1">
              <a:buFont typeface="Wingdings" pitchFamily="2" charset="2"/>
              <a:buChar char="q"/>
            </a:pPr>
            <a:r>
              <a:rPr lang="en-US" dirty="0" smtClean="0"/>
              <a:t>Extending </a:t>
            </a:r>
            <a:r>
              <a:rPr lang="en-US" dirty="0"/>
              <a:t>xv6 (</a:t>
            </a:r>
            <a:r>
              <a:rPr lang="en-US" dirty="0" smtClean="0"/>
              <a:t>a pedagogical OS)</a:t>
            </a:r>
          </a:p>
          <a:p>
            <a:pPr lvl="1">
              <a:buFont typeface="Wingdings" pitchFamily="2" charset="2"/>
              <a:buChar char="q"/>
            </a:pPr>
            <a:r>
              <a:rPr lang="en-US" dirty="0" smtClean="0"/>
              <a:t>Submission in </a:t>
            </a:r>
            <a:r>
              <a:rPr lang="en-US" i="1" dirty="0" smtClean="0">
                <a:effectLst>
                  <a:outerShdw blurRad="38100" dist="38100" dir="2700000" algn="tl">
                    <a:srgbClr val="000000">
                      <a:alpha val="43137"/>
                    </a:srgbClr>
                  </a:outerShdw>
                </a:effectLst>
              </a:rPr>
              <a:t>pairs</a:t>
            </a:r>
            <a:r>
              <a:rPr lang="en-US" dirty="0" smtClean="0"/>
              <a:t>.</a:t>
            </a:r>
          </a:p>
          <a:p>
            <a:pPr lvl="1">
              <a:buFont typeface="Wingdings" pitchFamily="2" charset="2"/>
              <a:buChar char="q"/>
            </a:pPr>
            <a:r>
              <a:rPr lang="en-US" dirty="0" smtClean="0"/>
              <a:t>Frontal checking:</a:t>
            </a:r>
          </a:p>
          <a:p>
            <a:pPr marL="1371600" lvl="2" indent="-457200">
              <a:buFont typeface="+mj-lt"/>
              <a:buAutoNum type="arabicPeriod"/>
            </a:pPr>
            <a:r>
              <a:rPr lang="en-US" dirty="0" smtClean="0"/>
              <a:t>Assume the grader </a:t>
            </a:r>
            <a:r>
              <a:rPr lang="en-US" i="1" dirty="0" smtClean="0">
                <a:effectLst>
                  <a:outerShdw blurRad="38100" dist="38100" dir="2700000" algn="tl">
                    <a:srgbClr val="000000">
                      <a:alpha val="43137"/>
                    </a:srgbClr>
                  </a:outerShdw>
                </a:effectLst>
              </a:rPr>
              <a:t>may ask anything</a:t>
            </a:r>
            <a:r>
              <a:rPr lang="en-US" dirty="0" smtClean="0"/>
              <a:t>.</a:t>
            </a:r>
          </a:p>
          <a:p>
            <a:pPr marL="1371600" lvl="2" indent="-457200">
              <a:buFont typeface="+mj-lt"/>
              <a:buAutoNum type="arabicPeriod"/>
            </a:pPr>
            <a:r>
              <a:rPr lang="en-US" dirty="0" smtClean="0"/>
              <a:t>Must register to exactly one checking session.</a:t>
            </a:r>
          </a:p>
          <a:p>
            <a:pPr marL="914400" lvl="2" indent="0">
              <a:buNone/>
            </a:pPr>
            <a:endParaRPr lang="en-US" dirty="0"/>
          </a:p>
        </p:txBody>
      </p:sp>
    </p:spTree>
    <p:extLst>
      <p:ext uri="{BB962C8B-B14F-4D97-AF65-F5344CB8AC3E}">
        <p14:creationId xmlns:p14="http://schemas.microsoft.com/office/powerpoint/2010/main" val="3526945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File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Dup</a:t>
            </a:r>
          </a:p>
          <a:p>
            <a:pPr lvl="2"/>
            <a:r>
              <a:rPr lang="en-US" sz="2000" dirty="0">
                <a:solidFill>
                  <a:schemeClr val="tx2"/>
                </a:solidFill>
                <a:latin typeface="Arial" pitchFamily="34" charset="0"/>
                <a:cs typeface="Arial" pitchFamily="34" charset="0"/>
              </a:rPr>
              <a:t>int dup(int </a:t>
            </a:r>
            <a:r>
              <a:rPr lang="en-US" sz="2000" dirty="0" err="1">
                <a:solidFill>
                  <a:schemeClr val="tx2"/>
                </a:solidFill>
                <a:latin typeface="Arial" pitchFamily="34" charset="0"/>
                <a:cs typeface="Arial" pitchFamily="34" charset="0"/>
              </a:rPr>
              <a:t>oldfd</a:t>
            </a:r>
            <a:r>
              <a:rPr lang="en-US" sz="2000" dirty="0">
                <a:solidFill>
                  <a:schemeClr val="tx2"/>
                </a:solidFill>
                <a:latin typeface="Arial" pitchFamily="34" charset="0"/>
                <a:cs typeface="Arial" pitchFamily="34" charset="0"/>
              </a:rPr>
              <a:t>);</a:t>
            </a:r>
          </a:p>
          <a:p>
            <a:pPr lvl="2"/>
            <a:r>
              <a:rPr lang="en-US" sz="2000" dirty="0">
                <a:solidFill>
                  <a:schemeClr val="tx2"/>
                </a:solidFill>
                <a:latin typeface="Arial" pitchFamily="34" charset="0"/>
                <a:cs typeface="Arial" pitchFamily="34" charset="0"/>
              </a:rPr>
              <a:t>int dup2(int </a:t>
            </a:r>
            <a:r>
              <a:rPr lang="en-US" sz="2000" dirty="0" err="1">
                <a:solidFill>
                  <a:schemeClr val="tx2"/>
                </a:solidFill>
                <a:latin typeface="Arial" pitchFamily="34" charset="0"/>
                <a:cs typeface="Arial" pitchFamily="34" charset="0"/>
              </a:rPr>
              <a:t>oldfd</a:t>
            </a:r>
            <a:r>
              <a:rPr lang="en-US" sz="2000" dirty="0">
                <a:solidFill>
                  <a:schemeClr val="tx2"/>
                </a:solidFill>
                <a:latin typeface="Arial" pitchFamily="34" charset="0"/>
                <a:cs typeface="Arial" pitchFamily="34" charset="0"/>
              </a:rPr>
              <a:t>, int </a:t>
            </a:r>
            <a:r>
              <a:rPr lang="en-US" sz="2000" dirty="0" err="1">
                <a:solidFill>
                  <a:schemeClr val="tx2"/>
                </a:solidFill>
                <a:latin typeface="Arial" pitchFamily="34" charset="0"/>
                <a:cs typeface="Arial" pitchFamily="34" charset="0"/>
              </a:rPr>
              <a:t>newfd</a:t>
            </a:r>
            <a:r>
              <a:rPr lang="en-US" sz="2000" dirty="0">
                <a:solidFill>
                  <a:schemeClr val="tx2"/>
                </a:solidFill>
                <a:latin typeface="Arial" pitchFamily="34" charset="0"/>
                <a:cs typeface="Arial" pitchFamily="34" charset="0"/>
              </a:rPr>
              <a:t>);</a:t>
            </a:r>
          </a:p>
          <a:p>
            <a:pPr lvl="2"/>
            <a:r>
              <a:rPr lang="en-US" dirty="0" smtClean="0"/>
              <a:t>The dup commands create a copy of the file descriptor </a:t>
            </a:r>
            <a:r>
              <a:rPr lang="en-US" i="1" dirty="0" err="1" smtClean="0"/>
              <a:t>oldfd</a:t>
            </a:r>
            <a:r>
              <a:rPr lang="en-US" dirty="0" smtClean="0"/>
              <a:t>.</a:t>
            </a:r>
          </a:p>
          <a:p>
            <a:pPr lvl="2"/>
            <a:r>
              <a:rPr lang="en-US" dirty="0" smtClean="0"/>
              <a:t>After a successful dup command is executed the old and new file descriptors may be used interchangeably.  </a:t>
            </a:r>
          </a:p>
          <a:p>
            <a:pPr lvl="2"/>
            <a:r>
              <a:rPr lang="en-US" dirty="0" smtClean="0"/>
              <a:t>They refer to the same open file descriptions and thus share information such as offset and status. That means that using </a:t>
            </a:r>
            <a:r>
              <a:rPr lang="en-US" dirty="0" err="1" smtClean="0"/>
              <a:t>lseek</a:t>
            </a:r>
            <a:r>
              <a:rPr lang="en-US" dirty="0" smtClean="0"/>
              <a:t> on one will also affect the other!</a:t>
            </a:r>
          </a:p>
          <a:p>
            <a:pPr lvl="2"/>
            <a:r>
              <a:rPr lang="en-US" dirty="0" smtClean="0"/>
              <a:t>They do not share descriptor flags (FD_CLOEXEC).</a:t>
            </a:r>
          </a:p>
          <a:p>
            <a:pPr lvl="2"/>
            <a:r>
              <a:rPr lang="en-US" dirty="0" smtClean="0"/>
              <a:t>Dup uses the lowest numbered unused file descriptor, and dup2 uses </a:t>
            </a:r>
            <a:r>
              <a:rPr lang="en-US" i="1" dirty="0" err="1" smtClean="0"/>
              <a:t>newfd</a:t>
            </a:r>
            <a:r>
              <a:rPr lang="en-US" dirty="0" smtClean="0"/>
              <a:t> (closing current </a:t>
            </a:r>
            <a:r>
              <a:rPr lang="en-US" i="1" dirty="0" err="1" smtClean="0"/>
              <a:t>newfd</a:t>
            </a:r>
            <a:r>
              <a:rPr lang="en-US" dirty="0" smtClean="0"/>
              <a:t> </a:t>
            </a:r>
            <a:r>
              <a:rPr lang="en-US" i="1" dirty="0" smtClean="0"/>
              <a:t> </a:t>
            </a:r>
            <a:r>
              <a:rPr lang="en-US" dirty="0" smtClean="0"/>
              <a:t>if necessary).</a:t>
            </a:r>
          </a:p>
          <a:p>
            <a:pPr lvl="2"/>
            <a:r>
              <a:rPr lang="en-US" dirty="0" smtClean="0"/>
              <a:t>Returns the new file descriptor, or -1 in case of an error (and set errno).</a:t>
            </a:r>
          </a:p>
          <a:p>
            <a:pPr lvl="2"/>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File management</a:t>
            </a:r>
            <a:endParaRPr lang="en-US" dirty="0"/>
          </a:p>
        </p:txBody>
      </p:sp>
      <p:sp>
        <p:nvSpPr>
          <p:cNvPr id="3" name="Content Placeholder 2"/>
          <p:cNvSpPr>
            <a:spLocks noGrp="1"/>
          </p:cNvSpPr>
          <p:nvPr>
            <p:ph sz="half" idx="1"/>
          </p:nvPr>
        </p:nvSpPr>
        <p:spPr/>
        <p:txBody>
          <a:bodyPr>
            <a:normAutofit lnSpcReduction="10000"/>
          </a:bodyPr>
          <a:lstStyle/>
          <a:p>
            <a:pPr>
              <a:buNone/>
            </a:pPr>
            <a:r>
              <a:rPr lang="en-US" sz="2400" dirty="0" smtClean="0"/>
              <a:t>Consider the following</a:t>
            </a:r>
          </a:p>
          <a:p>
            <a:pPr>
              <a:buNone/>
            </a:pPr>
            <a:r>
              <a:rPr lang="en-US" sz="2400" dirty="0" smtClean="0"/>
              <a:t>example:</a:t>
            </a:r>
          </a:p>
          <a:p>
            <a:pPr>
              <a:buNone/>
            </a:pPr>
            <a:endParaRPr lang="en-US" sz="1800" dirty="0" smtClean="0">
              <a:latin typeface="Arial" pitchFamily="34" charset="0"/>
              <a:cs typeface="Arial" pitchFamily="34" charset="0"/>
            </a:endParaRPr>
          </a:p>
          <a:p>
            <a:pPr>
              <a:buNone/>
            </a:pPr>
            <a:r>
              <a:rPr lang="en-US" sz="1800" dirty="0" err="1" smtClean="0">
                <a:latin typeface="Arial" pitchFamily="34" charset="0"/>
                <a:cs typeface="Arial" pitchFamily="34" charset="0"/>
              </a:rPr>
              <a:t>fileFD</a:t>
            </a:r>
            <a:r>
              <a:rPr lang="en-US" sz="1800" dirty="0" smtClean="0">
                <a:latin typeface="Arial" pitchFamily="34" charset="0"/>
                <a:cs typeface="Arial" pitchFamily="34" charset="0"/>
              </a:rPr>
              <a:t>= open(“file.txt</a:t>
            </a:r>
            <a:r>
              <a:rPr lang="en-US" sz="1800" dirty="0">
                <a:latin typeface="Arial" pitchFamily="34" charset="0"/>
                <a:cs typeface="Arial" pitchFamily="34" charset="0"/>
              </a:rPr>
              <a:t>”…);</a:t>
            </a:r>
          </a:p>
          <a:p>
            <a:pPr>
              <a:buNone/>
            </a:pPr>
            <a:endParaRPr lang="en-US" sz="1800" dirty="0" smtClean="0">
              <a:latin typeface="Arial" pitchFamily="34" charset="0"/>
              <a:cs typeface="Arial" pitchFamily="34" charset="0"/>
            </a:endParaRPr>
          </a:p>
          <a:p>
            <a:pPr>
              <a:buNone/>
            </a:pPr>
            <a:r>
              <a:rPr lang="en-US" sz="1800" dirty="0" smtClean="0">
                <a:latin typeface="Arial" pitchFamily="34" charset="0"/>
                <a:cs typeface="Arial" pitchFamily="34" charset="0"/>
              </a:rPr>
              <a:t>close(1</a:t>
            </a:r>
            <a:r>
              <a:rPr lang="en-US" sz="1800" dirty="0">
                <a:latin typeface="Arial" pitchFamily="34" charset="0"/>
                <a:cs typeface="Arial" pitchFamily="34" charset="0"/>
              </a:rPr>
              <a:t>);  </a:t>
            </a:r>
            <a:r>
              <a:rPr lang="en-US" sz="1200" dirty="0" smtClean="0">
                <a:solidFill>
                  <a:srgbClr val="008000"/>
                </a:solidFill>
                <a:latin typeface="Arial" pitchFamily="34" charset="0"/>
                <a:cs typeface="Arial" pitchFamily="34" charset="0"/>
              </a:rPr>
              <a:t>/* </a:t>
            </a:r>
            <a:r>
              <a:rPr lang="en-US" sz="1200" dirty="0">
                <a:solidFill>
                  <a:srgbClr val="008000"/>
                </a:solidFill>
                <a:latin typeface="Arial" pitchFamily="34" charset="0"/>
                <a:cs typeface="Arial" pitchFamily="34" charset="0"/>
              </a:rPr>
              <a:t>closes file handle 1, which is stdout</a:t>
            </a:r>
            <a:r>
              <a:rPr lang="en-US" sz="1200" dirty="0" smtClean="0">
                <a:solidFill>
                  <a:srgbClr val="008000"/>
                </a:solidFill>
                <a:latin typeface="Arial" pitchFamily="34" charset="0"/>
                <a:cs typeface="Arial" pitchFamily="34" charset="0"/>
              </a:rPr>
              <a:t>.*/</a:t>
            </a:r>
            <a:endParaRPr lang="en-US" sz="1800" dirty="0">
              <a:solidFill>
                <a:srgbClr val="008000"/>
              </a:solidFill>
              <a:latin typeface="Arial" pitchFamily="34" charset="0"/>
              <a:cs typeface="Arial" pitchFamily="34" charset="0"/>
            </a:endParaRPr>
          </a:p>
          <a:p>
            <a:pPr>
              <a:buNone/>
            </a:pPr>
            <a:endParaRPr lang="en-US" sz="1800" dirty="0" smtClean="0">
              <a:latin typeface="Arial" pitchFamily="34" charset="0"/>
              <a:cs typeface="Arial" pitchFamily="34" charset="0"/>
            </a:endParaRPr>
          </a:p>
          <a:p>
            <a:pPr>
              <a:buNone/>
            </a:pPr>
            <a:r>
              <a:rPr lang="en-US" sz="1800" dirty="0" smtClean="0">
                <a:latin typeface="Arial" pitchFamily="34" charset="0"/>
                <a:cs typeface="Arial" pitchFamily="34" charset="0"/>
              </a:rPr>
              <a:t>fd </a:t>
            </a:r>
            <a:r>
              <a:rPr lang="en-US" sz="1800" dirty="0">
                <a:latin typeface="Arial" pitchFamily="34" charset="0"/>
                <a:cs typeface="Arial" pitchFamily="34" charset="0"/>
              </a:rPr>
              <a:t>=</a:t>
            </a:r>
            <a:r>
              <a:rPr lang="en-US" sz="1800" dirty="0" smtClean="0">
                <a:latin typeface="Arial" pitchFamily="34" charset="0"/>
                <a:cs typeface="Arial" pitchFamily="34" charset="0"/>
              </a:rPr>
              <a:t>dup(</a:t>
            </a:r>
            <a:r>
              <a:rPr lang="en-US" sz="1800" dirty="0" err="1" smtClean="0">
                <a:latin typeface="Arial" pitchFamily="34" charset="0"/>
                <a:cs typeface="Arial" pitchFamily="34" charset="0"/>
              </a:rPr>
              <a:t>fileFD</a:t>
            </a:r>
            <a:r>
              <a:rPr lang="en-US" sz="1800" dirty="0">
                <a:latin typeface="Arial" pitchFamily="34" charset="0"/>
                <a:cs typeface="Arial" pitchFamily="34" charset="0"/>
              </a:rPr>
              <a:t>); </a:t>
            </a:r>
            <a:r>
              <a:rPr lang="en-US" sz="1200" dirty="0" smtClean="0">
                <a:solidFill>
                  <a:srgbClr val="008000"/>
                </a:solidFill>
                <a:latin typeface="Arial" pitchFamily="34" charset="0"/>
                <a:cs typeface="Arial" pitchFamily="34" charset="0"/>
              </a:rPr>
              <a:t>/* </a:t>
            </a:r>
            <a:r>
              <a:rPr lang="en-US" sz="1200" dirty="0">
                <a:solidFill>
                  <a:srgbClr val="008000"/>
                </a:solidFill>
                <a:latin typeface="Arial" pitchFamily="34" charset="0"/>
                <a:cs typeface="Arial" pitchFamily="34" charset="0"/>
              </a:rPr>
              <a:t>will create another file </a:t>
            </a:r>
            <a:r>
              <a:rPr lang="en-US" sz="1200" dirty="0" smtClean="0">
                <a:solidFill>
                  <a:srgbClr val="008000"/>
                </a:solidFill>
                <a:latin typeface="Arial" pitchFamily="34" charset="0"/>
                <a:cs typeface="Arial" pitchFamily="34" charset="0"/>
              </a:rPr>
              <a:t>handle. File </a:t>
            </a:r>
            <a:r>
              <a:rPr lang="en-US" sz="1200" dirty="0">
                <a:solidFill>
                  <a:srgbClr val="008000"/>
                </a:solidFill>
                <a:latin typeface="Arial" pitchFamily="34" charset="0"/>
                <a:cs typeface="Arial" pitchFamily="34" charset="0"/>
              </a:rPr>
              <a:t>handle </a:t>
            </a:r>
            <a:r>
              <a:rPr lang="en-US" sz="1200" dirty="0" smtClean="0">
                <a:solidFill>
                  <a:srgbClr val="008000"/>
                </a:solidFill>
                <a:latin typeface="Arial" pitchFamily="34" charset="0"/>
                <a:cs typeface="Arial" pitchFamily="34" charset="0"/>
              </a:rPr>
              <a:t>1 </a:t>
            </a:r>
            <a:r>
              <a:rPr lang="en-US" sz="1200" dirty="0">
                <a:solidFill>
                  <a:srgbClr val="008000"/>
                </a:solidFill>
                <a:latin typeface="Arial" pitchFamily="34" charset="0"/>
                <a:cs typeface="Arial" pitchFamily="34" charset="0"/>
              </a:rPr>
              <a:t>is free, so it will be allocated. </a:t>
            </a:r>
            <a:r>
              <a:rPr lang="en-US" sz="1200" dirty="0" smtClean="0">
                <a:solidFill>
                  <a:srgbClr val="008000"/>
                </a:solidFill>
                <a:latin typeface="Arial" pitchFamily="34" charset="0"/>
                <a:cs typeface="Arial" pitchFamily="34" charset="0"/>
              </a:rPr>
              <a:t>*/</a:t>
            </a:r>
          </a:p>
          <a:p>
            <a:pPr>
              <a:buNone/>
            </a:pPr>
            <a:endParaRPr lang="en-US" sz="1800" dirty="0">
              <a:solidFill>
                <a:srgbClr val="008000"/>
              </a:solidFill>
              <a:latin typeface="Arial" pitchFamily="34" charset="0"/>
              <a:cs typeface="Arial" pitchFamily="34" charset="0"/>
            </a:endParaRPr>
          </a:p>
          <a:p>
            <a:pPr>
              <a:buNone/>
            </a:pPr>
            <a:r>
              <a:rPr lang="en-US" sz="1800" dirty="0" smtClean="0">
                <a:latin typeface="Arial" pitchFamily="34" charset="0"/>
                <a:cs typeface="Arial" pitchFamily="34" charset="0"/>
              </a:rPr>
              <a:t>close(</a:t>
            </a:r>
            <a:r>
              <a:rPr lang="en-US" sz="1800" dirty="0" err="1" smtClean="0">
                <a:latin typeface="Arial" pitchFamily="34" charset="0"/>
                <a:cs typeface="Arial" pitchFamily="34" charset="0"/>
              </a:rPr>
              <a:t>fileFD</a:t>
            </a:r>
            <a:r>
              <a:rPr lang="en-US" sz="1800" dirty="0">
                <a:latin typeface="Arial" pitchFamily="34" charset="0"/>
                <a:cs typeface="Arial" pitchFamily="34" charset="0"/>
              </a:rPr>
              <a:t>); </a:t>
            </a:r>
            <a:r>
              <a:rPr lang="en-US" sz="1200" dirty="0" smtClean="0">
                <a:solidFill>
                  <a:srgbClr val="008000"/>
                </a:solidFill>
                <a:latin typeface="Arial" pitchFamily="34" charset="0"/>
                <a:cs typeface="Arial" pitchFamily="34" charset="0"/>
              </a:rPr>
              <a:t>/* </a:t>
            </a:r>
            <a:r>
              <a:rPr lang="en-US" sz="1200" dirty="0">
                <a:solidFill>
                  <a:srgbClr val="008000"/>
                </a:solidFill>
                <a:latin typeface="Arial" pitchFamily="34" charset="0"/>
                <a:cs typeface="Arial" pitchFamily="34" charset="0"/>
              </a:rPr>
              <a:t>don’t need this </a:t>
            </a:r>
            <a:r>
              <a:rPr lang="en-US" sz="1200" dirty="0" smtClean="0">
                <a:solidFill>
                  <a:srgbClr val="008000"/>
                </a:solidFill>
                <a:latin typeface="Arial" pitchFamily="34" charset="0"/>
                <a:cs typeface="Arial" pitchFamily="34" charset="0"/>
              </a:rPr>
              <a:t>descriptor </a:t>
            </a:r>
            <a:r>
              <a:rPr lang="en-US" sz="1200" dirty="0">
                <a:solidFill>
                  <a:srgbClr val="008000"/>
                </a:solidFill>
                <a:latin typeface="Arial" pitchFamily="34" charset="0"/>
                <a:cs typeface="Arial" pitchFamily="34" charset="0"/>
              </a:rPr>
              <a:t>anymore</a:t>
            </a:r>
            <a:r>
              <a:rPr lang="en-US" sz="1200" dirty="0" smtClean="0">
                <a:solidFill>
                  <a:srgbClr val="008000"/>
                </a:solidFill>
                <a:latin typeface="Arial" pitchFamily="34" charset="0"/>
                <a:cs typeface="Arial" pitchFamily="34" charset="0"/>
              </a:rPr>
              <a:t>.*/</a:t>
            </a:r>
            <a:endParaRPr lang="en-US" sz="1800" dirty="0">
              <a:solidFill>
                <a:srgbClr val="008000"/>
              </a:solidFill>
              <a:latin typeface="Arial" pitchFamily="34" charset="0"/>
              <a:cs typeface="Arial" pitchFamily="34" charset="0"/>
            </a:endParaRPr>
          </a:p>
          <a:p>
            <a:pPr>
              <a:buNone/>
            </a:pPr>
            <a:endParaRPr lang="en-US" sz="1800" dirty="0" smtClean="0">
              <a:latin typeface="Arial" pitchFamily="34" charset="0"/>
              <a:cs typeface="Arial" pitchFamily="34" charset="0"/>
            </a:endParaRPr>
          </a:p>
          <a:p>
            <a:pPr>
              <a:buNone/>
            </a:pPr>
            <a:r>
              <a:rPr lang="en-US" sz="1800" dirty="0" smtClean="0">
                <a:latin typeface="Arial" pitchFamily="34" charset="0"/>
                <a:cs typeface="Arial" pitchFamily="34" charset="0"/>
              </a:rPr>
              <a:t>printf</a:t>
            </a:r>
            <a:r>
              <a:rPr lang="en-US" sz="1800" dirty="0">
                <a:latin typeface="Arial" pitchFamily="34" charset="0"/>
                <a:cs typeface="Arial" pitchFamily="34" charset="0"/>
              </a:rPr>
              <a:t>(“this did not go to stdout”); </a:t>
            </a:r>
          </a:p>
          <a:p>
            <a:pPr>
              <a:buNone/>
            </a:pPr>
            <a:endParaRPr lang="en-US" sz="2000" dirty="0"/>
          </a:p>
        </p:txBody>
      </p:sp>
      <p:sp>
        <p:nvSpPr>
          <p:cNvPr id="4" name="Content Placeholder 3"/>
          <p:cNvSpPr>
            <a:spLocks noGrp="1"/>
          </p:cNvSpPr>
          <p:nvPr>
            <p:ph sz="half" idx="2"/>
          </p:nvPr>
        </p:nvSpPr>
        <p:spPr/>
        <p:txBody>
          <a:bodyPr>
            <a:normAutofit lnSpcReduction="10000"/>
          </a:bodyPr>
          <a:lstStyle/>
          <a:p>
            <a:pPr>
              <a:buNone/>
            </a:pPr>
            <a:r>
              <a:rPr lang="en-US" sz="2400" dirty="0" smtClean="0"/>
              <a:t>As a result (abstract):</a:t>
            </a:r>
            <a:endParaRPr lang="en-US" sz="2400" dirty="0"/>
          </a:p>
        </p:txBody>
      </p:sp>
      <p:graphicFrame>
        <p:nvGraphicFramePr>
          <p:cNvPr id="7" name="Table 6"/>
          <p:cNvGraphicFramePr>
            <a:graphicFrameLocks noGrp="1"/>
          </p:cNvGraphicFramePr>
          <p:nvPr/>
        </p:nvGraphicFramePr>
        <p:xfrm>
          <a:off x="4800600" y="2209800"/>
          <a:ext cx="2438399" cy="1186688"/>
        </p:xfrm>
        <a:graphic>
          <a:graphicData uri="http://schemas.openxmlformats.org/drawingml/2006/table">
            <a:tbl>
              <a:tblPr firstRow="1" bandRow="1">
                <a:tableStyleId>{2D5ABB26-0587-4C30-8999-92F81FD0307C}</a:tableStyleId>
              </a:tblPr>
              <a:tblGrid>
                <a:gridCol w="422030"/>
                <a:gridCol w="1125415"/>
                <a:gridCol w="890954"/>
              </a:tblGrid>
              <a:tr h="296672">
                <a:tc>
                  <a:txBody>
                    <a:bodyPr/>
                    <a:lstStyle/>
                    <a:p>
                      <a:pPr algn="ctr"/>
                      <a:r>
                        <a:rPr lang="en-US" sz="1400" dirty="0" smtClean="0"/>
                        <a:t>0</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stdin</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672">
                <a:tc>
                  <a:txBody>
                    <a:bodyPr/>
                    <a:lstStyle/>
                    <a:p>
                      <a:pPr algn="ctr"/>
                      <a:r>
                        <a:rPr lang="en-US" sz="1400" strike="sngStrike" baseline="0" dirty="0" smtClean="0"/>
                        <a:t>1</a:t>
                      </a:r>
                      <a:endParaRPr lang="en-US" sz="1400" strike="sngStrike" baseline="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trike="sngStrike" baseline="0" dirty="0" smtClean="0"/>
                        <a:t>stdout</a:t>
                      </a:r>
                      <a:endParaRPr lang="en-US" sz="1400" strike="sngStrike" baseline="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trike="sngStrike" baseline="0" dirty="0" smtClean="0"/>
                        <a:t>…</a:t>
                      </a:r>
                      <a:endParaRPr lang="en-US" sz="1400" strike="sngStrike" baseline="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672">
                <a:tc>
                  <a:txBody>
                    <a:bodyPr/>
                    <a:lstStyle/>
                    <a:p>
                      <a:pPr algn="ctr"/>
                      <a:r>
                        <a:rPr lang="en-US" sz="1400" dirty="0" smtClean="0"/>
                        <a:t>2</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stderr</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672">
                <a:tc>
                  <a:txBody>
                    <a:bodyPr/>
                    <a:lstStyle/>
                    <a:p>
                      <a:pPr algn="ctr"/>
                      <a:r>
                        <a:rPr lang="en-US" sz="1400" dirty="0" smtClean="0"/>
                        <a:t>3</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file.txt</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4800600" y="4343400"/>
          <a:ext cx="2438399" cy="1186688"/>
        </p:xfrm>
        <a:graphic>
          <a:graphicData uri="http://schemas.openxmlformats.org/drawingml/2006/table">
            <a:tbl>
              <a:tblPr firstRow="1" bandRow="1">
                <a:tableStyleId>{2D5ABB26-0587-4C30-8999-92F81FD0307C}</a:tableStyleId>
              </a:tblPr>
              <a:tblGrid>
                <a:gridCol w="422030"/>
                <a:gridCol w="1125415"/>
                <a:gridCol w="890954"/>
              </a:tblGrid>
              <a:tr h="296672">
                <a:tc>
                  <a:txBody>
                    <a:bodyPr/>
                    <a:lstStyle/>
                    <a:p>
                      <a:pPr algn="ctr"/>
                      <a:r>
                        <a:rPr lang="en-US" sz="1400" dirty="0" smtClean="0"/>
                        <a:t>0</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stdin</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672">
                <a:tc>
                  <a:txBody>
                    <a:bodyPr/>
                    <a:lstStyle/>
                    <a:p>
                      <a:pPr algn="ctr"/>
                      <a:r>
                        <a:rPr lang="en-US" sz="1400" strike="noStrike" baseline="0" dirty="0" smtClean="0"/>
                        <a:t>1</a:t>
                      </a:r>
                      <a:endParaRPr lang="en-US" sz="1400" strike="noStrike" baseline="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trike="noStrike" baseline="0" dirty="0" smtClean="0"/>
                        <a:t>file.txt</a:t>
                      </a:r>
                      <a:endParaRPr lang="en-US" sz="1400" strike="noStrike" baseline="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trike="noStrike" baseline="0" dirty="0" smtClean="0"/>
                        <a:t>…</a:t>
                      </a:r>
                      <a:endParaRPr lang="en-US" sz="1400" strike="noStrike" baseline="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672">
                <a:tc>
                  <a:txBody>
                    <a:bodyPr/>
                    <a:lstStyle/>
                    <a:p>
                      <a:pPr algn="ctr"/>
                      <a:r>
                        <a:rPr lang="en-US" sz="1400" dirty="0" smtClean="0"/>
                        <a:t>2</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stderr</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a:t>
                      </a: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672">
                <a:tc>
                  <a:txBody>
                    <a:bodyPr/>
                    <a:lstStyle/>
                    <a:p>
                      <a:pPr algn="ct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0" name="Straight Arrow Connector 9"/>
          <p:cNvCxnSpPr/>
          <p:nvPr/>
        </p:nvCxnSpPr>
        <p:spPr>
          <a:xfrm rot="5400000">
            <a:off x="5448300" y="3848100"/>
            <a:ext cx="838200"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File management - example</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smtClean="0">
                <a:solidFill>
                  <a:schemeClr val="accent4">
                    <a:lumMod val="75000"/>
                  </a:schemeClr>
                </a:solidFill>
              </a:rPr>
              <a:t>#define…</a:t>
            </a:r>
          </a:p>
          <a:p>
            <a:pPr>
              <a:buNone/>
            </a:pPr>
            <a:r>
              <a:rPr lang="en-US" dirty="0" smtClean="0">
                <a:solidFill>
                  <a:schemeClr val="accent4">
                    <a:lumMod val="75000"/>
                  </a:schemeClr>
                </a:solidFill>
              </a:rPr>
              <a:t>…</a:t>
            </a:r>
          </a:p>
          <a:p>
            <a:pPr>
              <a:buNone/>
            </a:pPr>
            <a:r>
              <a:rPr lang="en-US" dirty="0" smtClean="0">
                <a:solidFill>
                  <a:schemeClr val="accent4">
                    <a:lumMod val="75000"/>
                  </a:schemeClr>
                </a:solidFill>
              </a:rPr>
              <a:t>#define RW_BLOCK </a:t>
            </a:r>
            <a:r>
              <a:rPr lang="en-US" dirty="0" smtClean="0">
                <a:solidFill>
                  <a:srgbClr val="FF0000"/>
                </a:solidFill>
              </a:rPr>
              <a:t>10</a:t>
            </a:r>
          </a:p>
          <a:p>
            <a:pPr>
              <a:buNone/>
            </a:pPr>
            <a:r>
              <a:rPr lang="en-US" dirty="0" smtClean="0"/>
              <a:t> </a:t>
            </a:r>
          </a:p>
          <a:p>
            <a:pPr>
              <a:buNone/>
            </a:pPr>
            <a:r>
              <a:rPr lang="en-US" dirty="0" smtClean="0">
                <a:solidFill>
                  <a:srgbClr val="00B050"/>
                </a:solidFill>
              </a:rPr>
              <a:t>int</a:t>
            </a:r>
            <a:r>
              <a:rPr lang="en-US" dirty="0" smtClean="0"/>
              <a:t> main(</a:t>
            </a:r>
            <a:r>
              <a:rPr lang="en-US" dirty="0" smtClean="0">
                <a:solidFill>
                  <a:srgbClr val="00B050"/>
                </a:solidFill>
              </a:rPr>
              <a:t>int </a:t>
            </a:r>
            <a:r>
              <a:rPr lang="en-US" dirty="0" smtClean="0"/>
              <a:t>argc, </a:t>
            </a:r>
            <a:r>
              <a:rPr lang="en-US" dirty="0" smtClean="0">
                <a:solidFill>
                  <a:srgbClr val="00B050"/>
                </a:solidFill>
              </a:rPr>
              <a:t>char</a:t>
            </a:r>
            <a:r>
              <a:rPr lang="en-US" dirty="0" smtClean="0"/>
              <a:t> **argv){</a:t>
            </a:r>
          </a:p>
          <a:p>
            <a:pPr>
              <a:buNone/>
            </a:pPr>
            <a:r>
              <a:rPr lang="en-US" dirty="0" smtClean="0"/>
              <a:t>        </a:t>
            </a:r>
            <a:r>
              <a:rPr lang="en-US" dirty="0" smtClean="0">
                <a:solidFill>
                  <a:srgbClr val="00B050"/>
                </a:solidFill>
              </a:rPr>
              <a:t>int</a:t>
            </a:r>
            <a:r>
              <a:rPr lang="en-US" dirty="0" smtClean="0"/>
              <a:t> </a:t>
            </a:r>
            <a:r>
              <a:rPr lang="en-US" dirty="0" err="1" smtClean="0"/>
              <a:t>fdsrc</a:t>
            </a:r>
            <a:r>
              <a:rPr lang="en-US" dirty="0" smtClean="0"/>
              <a:t>, </a:t>
            </a:r>
            <a:r>
              <a:rPr lang="en-US" dirty="0" err="1" smtClean="0"/>
              <a:t>fddst</a:t>
            </a:r>
            <a:r>
              <a:rPr lang="en-US" dirty="0" smtClean="0"/>
              <a:t>;</a:t>
            </a:r>
          </a:p>
          <a:p>
            <a:pPr>
              <a:buNone/>
            </a:pPr>
            <a:r>
              <a:rPr lang="en-US" dirty="0" smtClean="0">
                <a:solidFill>
                  <a:srgbClr val="00B050"/>
                </a:solidFill>
              </a:rPr>
              <a:t>        ssize_t </a:t>
            </a:r>
            <a:r>
              <a:rPr lang="en-US" dirty="0" err="1" smtClean="0"/>
              <a:t>readBytes</a:t>
            </a:r>
            <a:r>
              <a:rPr lang="en-US" dirty="0" smtClean="0"/>
              <a:t>, </a:t>
            </a:r>
            <a:r>
              <a:rPr lang="en-US" dirty="0" err="1" smtClean="0"/>
              <a:t>wroteBytes</a:t>
            </a:r>
            <a:r>
              <a:rPr lang="en-US" dirty="0" smtClean="0"/>
              <a:t>;</a:t>
            </a:r>
          </a:p>
          <a:p>
            <a:pPr>
              <a:buNone/>
            </a:pPr>
            <a:r>
              <a:rPr lang="en-US" dirty="0" smtClean="0"/>
              <a:t>        </a:t>
            </a:r>
            <a:r>
              <a:rPr lang="en-US" dirty="0" smtClean="0">
                <a:solidFill>
                  <a:srgbClr val="00B050"/>
                </a:solidFill>
              </a:rPr>
              <a:t>char</a:t>
            </a:r>
            <a:r>
              <a:rPr lang="en-US" dirty="0" smtClean="0"/>
              <a:t> *</a:t>
            </a:r>
            <a:r>
              <a:rPr lang="en-US" dirty="0" err="1" smtClean="0"/>
              <a:t>buf</a:t>
            </a:r>
            <a:r>
              <a:rPr lang="en-US" dirty="0" smtClean="0"/>
              <a:t>[RW_BLOCK];</a:t>
            </a:r>
          </a:p>
          <a:p>
            <a:pPr>
              <a:buNone/>
            </a:pPr>
            <a:r>
              <a:rPr lang="en-US" dirty="0" smtClean="0"/>
              <a:t>        </a:t>
            </a:r>
            <a:r>
              <a:rPr lang="en-US" dirty="0" smtClean="0">
                <a:solidFill>
                  <a:srgbClr val="00B050"/>
                </a:solidFill>
              </a:rPr>
              <a:t>char</a:t>
            </a:r>
            <a:r>
              <a:rPr lang="en-US" dirty="0" smtClean="0"/>
              <a:t> *source = </a:t>
            </a:r>
            <a:r>
              <a:rPr lang="en-US" dirty="0" err="1" smtClean="0"/>
              <a:t>argv</a:t>
            </a:r>
            <a:r>
              <a:rPr lang="en-US" dirty="0" smtClean="0"/>
              <a:t>[</a:t>
            </a:r>
            <a:r>
              <a:rPr lang="en-US" dirty="0" smtClean="0">
                <a:solidFill>
                  <a:srgbClr val="FF0000"/>
                </a:solidFill>
              </a:rPr>
              <a:t>1</a:t>
            </a:r>
            <a:r>
              <a:rPr lang="en-US" dirty="0" smtClean="0"/>
              <a:t>];</a:t>
            </a:r>
          </a:p>
          <a:p>
            <a:pPr>
              <a:buNone/>
            </a:pPr>
            <a:r>
              <a:rPr lang="en-US" dirty="0" smtClean="0"/>
              <a:t>        </a:t>
            </a:r>
            <a:r>
              <a:rPr lang="en-US" dirty="0" smtClean="0">
                <a:solidFill>
                  <a:srgbClr val="00B050"/>
                </a:solidFill>
              </a:rPr>
              <a:t>char</a:t>
            </a:r>
            <a:r>
              <a:rPr lang="en-US" dirty="0" smtClean="0"/>
              <a:t> *</a:t>
            </a:r>
            <a:r>
              <a:rPr lang="en-US" dirty="0" err="1" smtClean="0"/>
              <a:t>dest</a:t>
            </a:r>
            <a:r>
              <a:rPr lang="en-US" dirty="0" smtClean="0"/>
              <a:t> = </a:t>
            </a:r>
            <a:r>
              <a:rPr lang="en-US" dirty="0" err="1" smtClean="0"/>
              <a:t>argv</a:t>
            </a:r>
            <a:r>
              <a:rPr lang="en-US" dirty="0" smtClean="0"/>
              <a:t>[</a:t>
            </a:r>
            <a:r>
              <a:rPr lang="en-US" dirty="0" smtClean="0">
                <a:solidFill>
                  <a:srgbClr val="FF0000"/>
                </a:solidFill>
              </a:rPr>
              <a:t>2</a:t>
            </a:r>
            <a:r>
              <a:rPr lang="en-US" dirty="0" smtClean="0"/>
              <a:t>];</a:t>
            </a:r>
          </a:p>
          <a:p>
            <a:pPr>
              <a:buNone/>
            </a:pPr>
            <a:endParaRPr lang="en-US" dirty="0" smtClean="0"/>
          </a:p>
          <a:p>
            <a:pPr>
              <a:buNone/>
            </a:pPr>
            <a:r>
              <a:rPr lang="en-US" dirty="0" smtClean="0"/>
              <a:t>        </a:t>
            </a:r>
            <a:r>
              <a:rPr lang="en-US" dirty="0" err="1" smtClean="0"/>
              <a:t>fdsrc</a:t>
            </a:r>
            <a:r>
              <a:rPr lang="en-US" dirty="0" smtClean="0"/>
              <a:t>=open(</a:t>
            </a:r>
            <a:r>
              <a:rPr lang="en-US" dirty="0" err="1" smtClean="0"/>
              <a:t>source,O_RDONLY</a:t>
            </a:r>
            <a:r>
              <a:rPr lang="en-US" dirty="0" smtClean="0"/>
              <a:t>);</a:t>
            </a:r>
          </a:p>
          <a:p>
            <a:pPr>
              <a:buNone/>
            </a:pPr>
            <a:r>
              <a:rPr lang="en-US" dirty="0" smtClean="0"/>
              <a:t>        </a:t>
            </a:r>
            <a:r>
              <a:rPr lang="en-US" dirty="0" smtClean="0">
                <a:solidFill>
                  <a:schemeClr val="tx2"/>
                </a:solidFill>
              </a:rPr>
              <a:t>if</a:t>
            </a:r>
            <a:r>
              <a:rPr lang="en-US" dirty="0" smtClean="0"/>
              <a:t> (</a:t>
            </a:r>
            <a:r>
              <a:rPr lang="en-US" dirty="0" err="1" smtClean="0"/>
              <a:t>fdsrc</a:t>
            </a:r>
            <a:r>
              <a:rPr lang="en-US" dirty="0" smtClean="0"/>
              <a:t>&lt;</a:t>
            </a:r>
            <a:r>
              <a:rPr lang="en-US" dirty="0" smtClean="0">
                <a:solidFill>
                  <a:srgbClr val="FF0000"/>
                </a:solidFill>
              </a:rPr>
              <a:t>0</a:t>
            </a:r>
            <a:r>
              <a:rPr lang="en-US" dirty="0" smtClean="0"/>
              <a:t>){</a:t>
            </a:r>
          </a:p>
          <a:p>
            <a:pPr>
              <a:buNone/>
            </a:pPr>
            <a:r>
              <a:rPr lang="en-US" dirty="0" smtClean="0"/>
              <a:t>                </a:t>
            </a:r>
            <a:r>
              <a:rPr lang="en-US" dirty="0" err="1" smtClean="0"/>
              <a:t>perror</a:t>
            </a:r>
            <a:r>
              <a:rPr lang="en-US" dirty="0" smtClean="0"/>
              <a:t>("</a:t>
            </a:r>
            <a:r>
              <a:rPr lang="en-US" dirty="0" smtClean="0">
                <a:solidFill>
                  <a:schemeClr val="accent6">
                    <a:lumMod val="75000"/>
                  </a:schemeClr>
                </a:solidFill>
              </a:rPr>
              <a:t>ERROR while trying to open source file:</a:t>
            </a:r>
            <a:r>
              <a:rPr lang="en-US" dirty="0" smtClean="0"/>
              <a:t>");</a:t>
            </a:r>
          </a:p>
          <a:p>
            <a:pPr>
              <a:buNone/>
            </a:pPr>
            <a:r>
              <a:rPr lang="en-US" dirty="0" smtClean="0"/>
              <a:t>                exit(</a:t>
            </a:r>
            <a:r>
              <a:rPr lang="en-US" dirty="0" smtClean="0">
                <a:solidFill>
                  <a:srgbClr val="FF0000"/>
                </a:solidFill>
              </a:rPr>
              <a:t>-1</a:t>
            </a:r>
            <a:r>
              <a:rPr lang="en-US" dirty="0" smtClean="0"/>
              <a:t>);</a:t>
            </a:r>
          </a:p>
          <a:p>
            <a:pPr>
              <a:buNone/>
            </a:pPr>
            <a:r>
              <a:rPr lang="en-US" dirty="0" smtClean="0"/>
              <a:t>        }</a:t>
            </a:r>
          </a:p>
          <a:p>
            <a:pPr>
              <a:buNone/>
            </a:pPr>
            <a:r>
              <a:rPr lang="en-US" dirty="0" smtClean="0"/>
              <a:t>        </a:t>
            </a:r>
            <a:r>
              <a:rPr lang="en-US" dirty="0" err="1" smtClean="0"/>
              <a:t>fddst</a:t>
            </a:r>
            <a:r>
              <a:rPr lang="en-US" dirty="0" smtClean="0"/>
              <a:t>=open(</a:t>
            </a:r>
            <a:r>
              <a:rPr lang="en-US" dirty="0" err="1" smtClean="0"/>
              <a:t>dest,O_RDWR|O_CREAT|O_TRUNC</a:t>
            </a:r>
            <a:r>
              <a:rPr lang="en-US" dirty="0" smtClean="0">
                <a:solidFill>
                  <a:srgbClr val="FF0000"/>
                </a:solidFill>
              </a:rPr>
              <a:t>, 0666</a:t>
            </a:r>
            <a:r>
              <a:rPr lang="en-US" dirty="0" smtClean="0"/>
              <a:t>);</a:t>
            </a:r>
          </a:p>
          <a:p>
            <a:pPr>
              <a:buNone/>
            </a:pPr>
            <a:r>
              <a:rPr lang="en-US" dirty="0" smtClean="0"/>
              <a:t>        </a:t>
            </a:r>
            <a:r>
              <a:rPr lang="en-US" dirty="0" smtClean="0">
                <a:solidFill>
                  <a:schemeClr val="tx2"/>
                </a:solidFill>
              </a:rPr>
              <a:t>if</a:t>
            </a:r>
            <a:r>
              <a:rPr lang="en-US" dirty="0" smtClean="0"/>
              <a:t> (</a:t>
            </a:r>
            <a:r>
              <a:rPr lang="en-US" dirty="0" err="1" smtClean="0"/>
              <a:t>fddst</a:t>
            </a:r>
            <a:r>
              <a:rPr lang="en-US" dirty="0" smtClean="0"/>
              <a:t>&lt;</a:t>
            </a:r>
            <a:r>
              <a:rPr lang="en-US" dirty="0" smtClean="0">
                <a:solidFill>
                  <a:srgbClr val="FF0000"/>
                </a:solidFill>
              </a:rPr>
              <a:t>0</a:t>
            </a:r>
            <a:r>
              <a:rPr lang="en-US" dirty="0" smtClean="0"/>
              <a:t>){</a:t>
            </a:r>
          </a:p>
          <a:p>
            <a:pPr>
              <a:buNone/>
            </a:pPr>
            <a:r>
              <a:rPr lang="en-US" dirty="0" smtClean="0"/>
              <a:t>                </a:t>
            </a:r>
            <a:r>
              <a:rPr lang="en-US" dirty="0" err="1" smtClean="0"/>
              <a:t>perror</a:t>
            </a:r>
            <a:r>
              <a:rPr lang="en-US" dirty="0" smtClean="0"/>
              <a:t>("</a:t>
            </a:r>
            <a:r>
              <a:rPr lang="en-US" dirty="0" smtClean="0">
                <a:solidFill>
                  <a:schemeClr val="accent6">
                    <a:lumMod val="75000"/>
                  </a:schemeClr>
                </a:solidFill>
              </a:rPr>
              <a:t>ERROR while trying to open destination file:</a:t>
            </a:r>
            <a:r>
              <a:rPr lang="en-US" dirty="0" smtClean="0"/>
              <a:t>");</a:t>
            </a:r>
          </a:p>
          <a:p>
            <a:pPr>
              <a:buNone/>
            </a:pPr>
            <a:r>
              <a:rPr lang="en-US" dirty="0" smtClean="0"/>
              <a:t>                exit(</a:t>
            </a:r>
            <a:r>
              <a:rPr lang="en-US" dirty="0" smtClean="0">
                <a:solidFill>
                  <a:srgbClr val="FF0000"/>
                </a:solidFill>
              </a:rPr>
              <a:t>-2</a:t>
            </a:r>
            <a:r>
              <a:rPr lang="en-US" dirty="0" smtClean="0"/>
              <a:t>);</a:t>
            </a:r>
          </a:p>
          <a:p>
            <a:pPr>
              <a:buNone/>
            </a:pPr>
            <a:r>
              <a:rPr lang="en-US" dirty="0" smtClean="0"/>
              <a:t>        }</a:t>
            </a:r>
          </a:p>
          <a:p>
            <a:pPr>
              <a:buNone/>
            </a:pPr>
            <a:endParaRPr lang="en-US" dirty="0"/>
          </a:p>
        </p:txBody>
      </p:sp>
      <p:sp>
        <p:nvSpPr>
          <p:cNvPr id="4" name="Line Callout 1 3"/>
          <p:cNvSpPr/>
          <p:nvPr/>
        </p:nvSpPr>
        <p:spPr>
          <a:xfrm>
            <a:off x="4953000" y="2209800"/>
            <a:ext cx="3048000" cy="1295400"/>
          </a:xfrm>
          <a:prstGeom prst="borderCallout1">
            <a:avLst>
              <a:gd name="adj1" fmla="val 58948"/>
              <a:gd name="adj2" fmla="val -3204"/>
              <a:gd name="adj3" fmla="val 152244"/>
              <a:gd name="adj4" fmla="val -107333"/>
            </a:avLst>
          </a:prstGeom>
          <a:ln w="6350"/>
        </p:spPr>
        <p:style>
          <a:lnRef idx="2">
            <a:schemeClr val="dk1"/>
          </a:lnRef>
          <a:fillRef idx="1">
            <a:schemeClr val="lt1"/>
          </a:fillRef>
          <a:effectRef idx="0">
            <a:schemeClr val="dk1"/>
          </a:effectRef>
          <a:fontRef idx="minor">
            <a:schemeClr val="dk1"/>
          </a:fontRef>
        </p:style>
        <p:txBody>
          <a:bodyPr rtlCol="0" anchor="ctr"/>
          <a:lstStyle/>
          <a:p>
            <a:r>
              <a:rPr lang="en-US" sz="1400" dirty="0" err="1" smtClean="0"/>
              <a:t>perror</a:t>
            </a:r>
            <a:r>
              <a:rPr lang="en-US" sz="1400" dirty="0" smtClean="0"/>
              <a:t>() produces a message on the standard error output describing the last error encountered during a call to a system call. </a:t>
            </a:r>
            <a:r>
              <a:rPr lang="en-US" sz="1400" b="1" i="1" dirty="0" smtClean="0"/>
              <a:t>Use with care: the message is not cleared when non erroneous calls are made</a:t>
            </a:r>
            <a:r>
              <a:rPr lang="en-US" sz="1400" dirty="0" smtClean="0"/>
              <a:t>.</a:t>
            </a:r>
            <a:endParaRPr lang="en-US" sz="1400" dirty="0"/>
          </a:p>
        </p:txBody>
      </p:sp>
      <p:sp>
        <p:nvSpPr>
          <p:cNvPr id="5" name="Line Callout 1 4"/>
          <p:cNvSpPr/>
          <p:nvPr/>
        </p:nvSpPr>
        <p:spPr>
          <a:xfrm>
            <a:off x="4953000" y="5029200"/>
            <a:ext cx="3048000" cy="762000"/>
          </a:xfrm>
          <a:prstGeom prst="borderCallout1">
            <a:avLst>
              <a:gd name="adj1" fmla="val 58948"/>
              <a:gd name="adj2" fmla="val -3204"/>
              <a:gd name="adj3" fmla="val -4076"/>
              <a:gd name="adj4" fmla="val -58462"/>
            </a:avLst>
          </a:prstGeom>
          <a:ln w="6350"/>
        </p:spPr>
        <p:style>
          <a:lnRef idx="2">
            <a:schemeClr val="dk1"/>
          </a:lnRef>
          <a:fillRef idx="1">
            <a:schemeClr val="lt1"/>
          </a:fillRef>
          <a:effectRef idx="0">
            <a:schemeClr val="dk1"/>
          </a:effectRef>
          <a:fontRef idx="minor">
            <a:schemeClr val="dk1"/>
          </a:fontRef>
        </p:style>
        <p:txBody>
          <a:bodyPr rtlCol="0" anchor="ctr"/>
          <a:lstStyle/>
          <a:p>
            <a:r>
              <a:rPr lang="en-US" sz="1400" dirty="0" smtClean="0"/>
              <a:t>Bitwise OR: open for both reading and writing, if the file does not exist create it and always start at 0.</a:t>
            </a:r>
            <a:endParaRPr lang="en-US" sz="1400" dirty="0"/>
          </a:p>
        </p:txBody>
      </p:sp>
      <p:sp>
        <p:nvSpPr>
          <p:cNvPr id="6" name="Line Callout 1 5"/>
          <p:cNvSpPr/>
          <p:nvPr/>
        </p:nvSpPr>
        <p:spPr>
          <a:xfrm>
            <a:off x="4953000" y="4343400"/>
            <a:ext cx="3048000" cy="304800"/>
          </a:xfrm>
          <a:prstGeom prst="borderCallout1">
            <a:avLst>
              <a:gd name="adj1" fmla="val 58948"/>
              <a:gd name="adj2" fmla="val -3204"/>
              <a:gd name="adj3" fmla="val 38554"/>
              <a:gd name="adj4" fmla="val -105397"/>
            </a:avLst>
          </a:prstGeom>
          <a:ln w="6350"/>
        </p:spPr>
        <p:style>
          <a:lnRef idx="2">
            <a:schemeClr val="dk1"/>
          </a:lnRef>
          <a:fillRef idx="1">
            <a:schemeClr val="lt1"/>
          </a:fillRef>
          <a:effectRef idx="0">
            <a:schemeClr val="dk1"/>
          </a:effectRef>
          <a:fontRef idx="minor">
            <a:schemeClr val="dk1"/>
          </a:fontRef>
        </p:style>
        <p:txBody>
          <a:bodyPr rtlCol="0" anchor="ctr"/>
          <a:lstStyle/>
          <a:p>
            <a:r>
              <a:rPr lang="en-US" sz="1400" dirty="0" smtClean="0"/>
              <a:t>exit() system call.</a:t>
            </a:r>
            <a:endParaRPr lang="en-US" sz="1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File management - example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dirty="0" smtClean="0"/>
              <a:t> 	</a:t>
            </a:r>
            <a:r>
              <a:rPr lang="en-US" sz="5200" dirty="0" err="1" smtClean="0"/>
              <a:t>lseek</a:t>
            </a:r>
            <a:r>
              <a:rPr lang="en-US" sz="5200" dirty="0" smtClean="0"/>
              <a:t>(fddst,</a:t>
            </a:r>
            <a:r>
              <a:rPr lang="en-US" sz="5200" dirty="0" smtClean="0">
                <a:solidFill>
                  <a:srgbClr val="FF0000"/>
                </a:solidFill>
              </a:rPr>
              <a:t>20</a:t>
            </a:r>
            <a:r>
              <a:rPr lang="en-US" sz="5200" dirty="0" smtClean="0"/>
              <a:t>,SEEK_SET);</a:t>
            </a:r>
          </a:p>
          <a:p>
            <a:pPr>
              <a:buNone/>
            </a:pPr>
            <a:r>
              <a:rPr lang="en-US" sz="5200" dirty="0" smtClean="0"/>
              <a:t>        </a:t>
            </a:r>
            <a:r>
              <a:rPr lang="en-US" sz="5200" dirty="0" smtClean="0">
                <a:solidFill>
                  <a:schemeClr val="tx2"/>
                </a:solidFill>
              </a:rPr>
              <a:t>do</a:t>
            </a:r>
            <a:r>
              <a:rPr lang="en-US" sz="5200" dirty="0" smtClean="0"/>
              <a:t>{</a:t>
            </a:r>
          </a:p>
          <a:p>
            <a:pPr>
              <a:buNone/>
            </a:pPr>
            <a:r>
              <a:rPr lang="en-US" sz="5200" dirty="0" smtClean="0"/>
              <a:t>                </a:t>
            </a:r>
            <a:r>
              <a:rPr lang="en-US" sz="5200" dirty="0" err="1" smtClean="0"/>
              <a:t>readBytes</a:t>
            </a:r>
            <a:r>
              <a:rPr lang="en-US" sz="5200" dirty="0" smtClean="0"/>
              <a:t>=read(</a:t>
            </a:r>
            <a:r>
              <a:rPr lang="en-US" sz="5200" dirty="0" err="1" smtClean="0"/>
              <a:t>fdsrc</a:t>
            </a:r>
            <a:r>
              <a:rPr lang="en-US" sz="5200" dirty="0" smtClean="0"/>
              <a:t>, buf, RW_BLOCK);</a:t>
            </a:r>
          </a:p>
          <a:p>
            <a:pPr>
              <a:buNone/>
            </a:pPr>
            <a:r>
              <a:rPr lang="en-US" sz="5200" dirty="0" smtClean="0"/>
              <a:t>                </a:t>
            </a:r>
            <a:r>
              <a:rPr lang="en-US" sz="5200" dirty="0" smtClean="0">
                <a:solidFill>
                  <a:schemeClr val="tx2"/>
                </a:solidFill>
              </a:rPr>
              <a:t>if</a:t>
            </a:r>
            <a:r>
              <a:rPr lang="en-US" sz="5200" dirty="0" smtClean="0"/>
              <a:t> (</a:t>
            </a:r>
            <a:r>
              <a:rPr lang="en-US" sz="5200" dirty="0" err="1" smtClean="0"/>
              <a:t>readBytes</a:t>
            </a:r>
            <a:r>
              <a:rPr lang="en-US" sz="5200" dirty="0" smtClean="0"/>
              <a:t>&lt;0){</a:t>
            </a:r>
          </a:p>
          <a:p>
            <a:pPr>
              <a:buNone/>
            </a:pPr>
            <a:r>
              <a:rPr lang="en-US" sz="5200" dirty="0" smtClean="0"/>
              <a:t>		if (errno == EIO){</a:t>
            </a:r>
          </a:p>
          <a:p>
            <a:pPr>
              <a:buNone/>
            </a:pPr>
            <a:r>
              <a:rPr lang="en-US" sz="5200" dirty="0" smtClean="0"/>
              <a:t>                        	printf("</a:t>
            </a:r>
            <a:r>
              <a:rPr lang="en-US" sz="5200" dirty="0" smtClean="0">
                <a:solidFill>
                  <a:schemeClr val="accent6">
                    <a:lumMod val="75000"/>
                  </a:schemeClr>
                </a:solidFill>
              </a:rPr>
              <a:t>I/O errors detected, aborting.</a:t>
            </a:r>
            <a:r>
              <a:rPr lang="en-US" sz="5200" dirty="0" smtClean="0"/>
              <a:t>\n");</a:t>
            </a:r>
          </a:p>
          <a:p>
            <a:pPr>
              <a:buNone/>
            </a:pPr>
            <a:r>
              <a:rPr lang="en-US" sz="5200" dirty="0" smtClean="0"/>
              <a:t>                        	exit(</a:t>
            </a:r>
            <a:r>
              <a:rPr lang="en-US" sz="5200" dirty="0" smtClean="0">
                <a:solidFill>
                  <a:srgbClr val="FF0000"/>
                </a:solidFill>
              </a:rPr>
              <a:t>-10</a:t>
            </a:r>
            <a:r>
              <a:rPr lang="en-US" sz="5200" dirty="0" smtClean="0"/>
              <a:t>);</a:t>
            </a:r>
          </a:p>
          <a:p>
            <a:pPr>
              <a:buNone/>
            </a:pPr>
            <a:r>
              <a:rPr lang="en-US" sz="5200" dirty="0" smtClean="0"/>
              <a:t>		}</a:t>
            </a:r>
          </a:p>
          <a:p>
            <a:pPr>
              <a:buNone/>
            </a:pPr>
            <a:r>
              <a:rPr lang="en-US" sz="5200" dirty="0" smtClean="0"/>
              <a:t>		exit (</a:t>
            </a:r>
            <a:r>
              <a:rPr lang="en-US" sz="5200" dirty="0" smtClean="0">
                <a:solidFill>
                  <a:srgbClr val="FF0000"/>
                </a:solidFill>
              </a:rPr>
              <a:t>-11</a:t>
            </a:r>
            <a:r>
              <a:rPr lang="en-US" sz="5200" dirty="0" smtClean="0"/>
              <a:t>);</a:t>
            </a:r>
          </a:p>
          <a:p>
            <a:pPr>
              <a:buNone/>
            </a:pPr>
            <a:r>
              <a:rPr lang="en-US" sz="5200" dirty="0" smtClean="0"/>
              <a:t>                }</a:t>
            </a:r>
          </a:p>
          <a:p>
            <a:pPr>
              <a:buNone/>
            </a:pPr>
            <a:r>
              <a:rPr lang="en-US" sz="5200" dirty="0" smtClean="0"/>
              <a:t>                </a:t>
            </a:r>
            <a:r>
              <a:rPr lang="en-US" sz="5200" dirty="0" err="1" smtClean="0"/>
              <a:t>wroteBytes</a:t>
            </a:r>
            <a:r>
              <a:rPr lang="en-US" sz="5200" dirty="0" smtClean="0"/>
              <a:t>=write(</a:t>
            </a:r>
            <a:r>
              <a:rPr lang="en-US" sz="5200" dirty="0" err="1" smtClean="0"/>
              <a:t>fddst</a:t>
            </a:r>
            <a:r>
              <a:rPr lang="en-US" sz="5200" dirty="0" smtClean="0"/>
              <a:t>, buf, </a:t>
            </a:r>
            <a:r>
              <a:rPr lang="en-US" sz="5200" dirty="0" err="1" smtClean="0"/>
              <a:t>readBytes</a:t>
            </a:r>
            <a:r>
              <a:rPr lang="en-US" sz="5200" dirty="0" smtClean="0"/>
              <a:t>);</a:t>
            </a:r>
          </a:p>
          <a:p>
            <a:pPr>
              <a:buNone/>
            </a:pPr>
            <a:r>
              <a:rPr lang="en-US" sz="5200" dirty="0" smtClean="0"/>
              <a:t>                </a:t>
            </a:r>
            <a:r>
              <a:rPr lang="en-US" sz="5200" dirty="0" smtClean="0">
                <a:solidFill>
                  <a:schemeClr val="tx2"/>
                </a:solidFill>
              </a:rPr>
              <a:t>if</a:t>
            </a:r>
            <a:r>
              <a:rPr lang="en-US" sz="5200" dirty="0" smtClean="0"/>
              <a:t> (</a:t>
            </a:r>
            <a:r>
              <a:rPr lang="en-US" sz="5200" dirty="0" err="1" smtClean="0"/>
              <a:t>wroteBytes</a:t>
            </a:r>
            <a:r>
              <a:rPr lang="en-US" sz="5200" dirty="0" smtClean="0"/>
              <a:t>&lt;RW_BLOCK)</a:t>
            </a:r>
          </a:p>
          <a:p>
            <a:pPr>
              <a:buNone/>
            </a:pPr>
            <a:r>
              <a:rPr lang="en-US" sz="5200" dirty="0" smtClean="0">
                <a:solidFill>
                  <a:schemeClr val="tx2"/>
                </a:solidFill>
              </a:rPr>
              <a:t>                        if </a:t>
            </a:r>
            <a:r>
              <a:rPr lang="en-US" sz="5200" dirty="0" smtClean="0"/>
              <a:t>(errno == EDQUOT)</a:t>
            </a:r>
          </a:p>
          <a:p>
            <a:pPr>
              <a:buNone/>
            </a:pPr>
            <a:r>
              <a:rPr lang="en-US" sz="5200" dirty="0" smtClean="0"/>
              <a:t>                                printf("</a:t>
            </a:r>
            <a:r>
              <a:rPr lang="en-US" sz="5200" dirty="0" smtClean="0">
                <a:solidFill>
                  <a:schemeClr val="accent6">
                    <a:lumMod val="75000"/>
                  </a:schemeClr>
                </a:solidFill>
              </a:rPr>
              <a:t>ERROR: out of quota.</a:t>
            </a:r>
            <a:r>
              <a:rPr lang="en-US" sz="5200" dirty="0" smtClean="0"/>
              <a:t>\n");</a:t>
            </a:r>
          </a:p>
          <a:p>
            <a:pPr>
              <a:buNone/>
            </a:pPr>
            <a:r>
              <a:rPr lang="en-US" sz="5200" dirty="0" smtClean="0">
                <a:solidFill>
                  <a:schemeClr val="tx2"/>
                </a:solidFill>
              </a:rPr>
              <a:t>                        else if </a:t>
            </a:r>
            <a:r>
              <a:rPr lang="en-US" sz="5200" dirty="0" smtClean="0"/>
              <a:t>(errno == ENOSPC)</a:t>
            </a:r>
          </a:p>
          <a:p>
            <a:pPr>
              <a:buNone/>
            </a:pPr>
            <a:r>
              <a:rPr lang="en-US" sz="5200" dirty="0" smtClean="0"/>
              <a:t>                                printf("</a:t>
            </a:r>
            <a:r>
              <a:rPr lang="en-US" sz="5200" dirty="0" smtClean="0">
                <a:solidFill>
                  <a:schemeClr val="accent6">
                    <a:lumMod val="75000"/>
                  </a:schemeClr>
                </a:solidFill>
              </a:rPr>
              <a:t>ERROR: not enough disk space.</a:t>
            </a:r>
            <a:r>
              <a:rPr lang="en-US" sz="5200" dirty="0" smtClean="0"/>
              <a:t>\n");</a:t>
            </a:r>
          </a:p>
          <a:p>
            <a:pPr>
              <a:buNone/>
            </a:pPr>
            <a:r>
              <a:rPr lang="en-US" sz="5200" dirty="0" smtClean="0"/>
              <a:t>        } </a:t>
            </a:r>
            <a:r>
              <a:rPr lang="en-US" sz="5200" dirty="0" smtClean="0">
                <a:solidFill>
                  <a:schemeClr val="tx2"/>
                </a:solidFill>
              </a:rPr>
              <a:t>while</a:t>
            </a:r>
            <a:r>
              <a:rPr lang="en-US" sz="5200" dirty="0" smtClean="0"/>
              <a:t> (</a:t>
            </a:r>
            <a:r>
              <a:rPr lang="en-US" sz="5200" dirty="0" err="1" smtClean="0"/>
              <a:t>readBytes</a:t>
            </a:r>
            <a:r>
              <a:rPr lang="en-US" sz="5200" dirty="0" smtClean="0"/>
              <a:t>&gt;</a:t>
            </a:r>
            <a:r>
              <a:rPr lang="en-US" sz="5200" dirty="0" smtClean="0">
                <a:solidFill>
                  <a:srgbClr val="FF0000"/>
                </a:solidFill>
              </a:rPr>
              <a:t>0</a:t>
            </a:r>
            <a:r>
              <a:rPr lang="en-US" sz="5200" dirty="0" smtClean="0"/>
              <a:t>);</a:t>
            </a:r>
          </a:p>
          <a:p>
            <a:pPr>
              <a:buNone/>
            </a:pPr>
            <a:r>
              <a:rPr lang="en-US" sz="5200" dirty="0" smtClean="0"/>
              <a:t>        </a:t>
            </a:r>
            <a:r>
              <a:rPr lang="en-US" sz="5200" dirty="0" err="1" smtClean="0"/>
              <a:t>lseek</a:t>
            </a:r>
            <a:r>
              <a:rPr lang="en-US" sz="5200" dirty="0" smtClean="0"/>
              <a:t>(fddst,</a:t>
            </a:r>
            <a:r>
              <a:rPr lang="en-US" sz="5200" dirty="0" smtClean="0">
                <a:solidFill>
                  <a:srgbClr val="FF0000"/>
                </a:solidFill>
              </a:rPr>
              <a:t>0</a:t>
            </a:r>
            <a:r>
              <a:rPr lang="en-US" sz="5200" dirty="0" smtClean="0"/>
              <a:t>,SEEK_SET);</a:t>
            </a:r>
          </a:p>
          <a:p>
            <a:pPr>
              <a:buNone/>
            </a:pPr>
            <a:r>
              <a:rPr lang="en-US" sz="5200" dirty="0" smtClean="0"/>
              <a:t>        write(</a:t>
            </a:r>
            <a:r>
              <a:rPr lang="en-US" sz="5200" dirty="0" err="1" smtClean="0"/>
              <a:t>fddst</a:t>
            </a:r>
            <a:r>
              <a:rPr lang="en-US" sz="5200" dirty="0" smtClean="0"/>
              <a:t>,"\\</a:t>
            </a:r>
            <a:r>
              <a:rPr lang="en-US" sz="5200" dirty="0" smtClean="0">
                <a:solidFill>
                  <a:schemeClr val="accent6">
                    <a:lumMod val="75000"/>
                  </a:schemeClr>
                </a:solidFill>
              </a:rPr>
              <a:t>*WRITE START*</a:t>
            </a:r>
            <a:r>
              <a:rPr lang="en-US" sz="5200" dirty="0" smtClean="0"/>
              <a:t>\\\n",</a:t>
            </a:r>
            <a:r>
              <a:rPr lang="en-US" sz="5200" dirty="0" smtClean="0">
                <a:solidFill>
                  <a:srgbClr val="FF0000"/>
                </a:solidFill>
              </a:rPr>
              <a:t>16</a:t>
            </a:r>
            <a:r>
              <a:rPr lang="en-US" sz="5200" dirty="0" smtClean="0"/>
              <a:t>);</a:t>
            </a:r>
          </a:p>
          <a:p>
            <a:pPr>
              <a:buNone/>
            </a:pPr>
            <a:r>
              <a:rPr lang="en-US" sz="5200" dirty="0" smtClean="0"/>
              <a:t>        close(</a:t>
            </a:r>
            <a:r>
              <a:rPr lang="en-US" sz="5200" dirty="0" err="1" smtClean="0"/>
              <a:t>fddst</a:t>
            </a:r>
            <a:r>
              <a:rPr lang="en-US" sz="5200" dirty="0" smtClean="0"/>
              <a:t>);</a:t>
            </a:r>
          </a:p>
          <a:p>
            <a:pPr>
              <a:buNone/>
            </a:pPr>
            <a:r>
              <a:rPr lang="en-US" sz="5200" dirty="0" smtClean="0"/>
              <a:t>        close(</a:t>
            </a:r>
            <a:r>
              <a:rPr lang="en-US" sz="5200" dirty="0" err="1" smtClean="0"/>
              <a:t>fdsrc</a:t>
            </a:r>
            <a:r>
              <a:rPr lang="en-US" sz="5200" dirty="0" smtClean="0"/>
              <a:t>);</a:t>
            </a:r>
          </a:p>
          <a:p>
            <a:pPr>
              <a:buNone/>
            </a:pPr>
            <a:r>
              <a:rPr lang="en-US" sz="5200" dirty="0" smtClean="0"/>
              <a:t>        </a:t>
            </a:r>
            <a:r>
              <a:rPr lang="en-US" sz="5200" dirty="0" smtClean="0">
                <a:solidFill>
                  <a:schemeClr val="tx2"/>
                </a:solidFill>
              </a:rPr>
              <a:t>return</a:t>
            </a:r>
            <a:r>
              <a:rPr lang="en-US" sz="5200" dirty="0" smtClean="0"/>
              <a:t> </a:t>
            </a:r>
            <a:r>
              <a:rPr lang="en-US" sz="5200" dirty="0" smtClean="0">
                <a:solidFill>
                  <a:srgbClr val="FF0000"/>
                </a:solidFill>
              </a:rPr>
              <a:t>0</a:t>
            </a:r>
            <a:r>
              <a:rPr lang="en-US" sz="5200" dirty="0" smtClean="0"/>
              <a:t>;</a:t>
            </a:r>
          </a:p>
          <a:p>
            <a:pPr>
              <a:buNone/>
            </a:pPr>
            <a:r>
              <a:rPr lang="en-US" sz="5200" dirty="0" smtClean="0"/>
              <a:t>}</a:t>
            </a:r>
            <a:endParaRPr lang="en-US" sz="5200" dirty="0"/>
          </a:p>
        </p:txBody>
      </p:sp>
      <p:sp>
        <p:nvSpPr>
          <p:cNvPr id="4" name="Line Callout 1 3"/>
          <p:cNvSpPr/>
          <p:nvPr/>
        </p:nvSpPr>
        <p:spPr>
          <a:xfrm>
            <a:off x="5257800" y="2057400"/>
            <a:ext cx="3048000" cy="304800"/>
          </a:xfrm>
          <a:prstGeom prst="borderCallout1">
            <a:avLst>
              <a:gd name="adj1" fmla="val 24705"/>
              <a:gd name="adj2" fmla="val -2236"/>
              <a:gd name="adj3" fmla="val -111776"/>
              <a:gd name="adj4" fmla="val -87515"/>
            </a:avLst>
          </a:prstGeom>
          <a:ln w="6350"/>
        </p:spPr>
        <p:style>
          <a:lnRef idx="2">
            <a:schemeClr val="dk1"/>
          </a:lnRef>
          <a:fillRef idx="1">
            <a:schemeClr val="lt1"/>
          </a:fillRef>
          <a:effectRef idx="0">
            <a:schemeClr val="dk1"/>
          </a:effectRef>
          <a:fontRef idx="minor">
            <a:schemeClr val="dk1"/>
          </a:fontRef>
        </p:style>
        <p:txBody>
          <a:bodyPr rtlCol="0" anchor="ctr"/>
          <a:lstStyle/>
          <a:p>
            <a:r>
              <a:rPr lang="en-US" sz="1400" dirty="0" smtClean="0"/>
              <a:t>Change the offset to 20.</a:t>
            </a:r>
            <a:br>
              <a:rPr lang="en-US" sz="1400" dirty="0" smtClean="0"/>
            </a:br>
            <a:endParaRPr lang="en-US" sz="1400" i="1" dirty="0"/>
          </a:p>
        </p:txBody>
      </p:sp>
      <p:sp>
        <p:nvSpPr>
          <p:cNvPr id="5" name="Line Callout 1 4"/>
          <p:cNvSpPr/>
          <p:nvPr/>
        </p:nvSpPr>
        <p:spPr>
          <a:xfrm>
            <a:off x="5327964" y="3048000"/>
            <a:ext cx="3048000" cy="304800"/>
          </a:xfrm>
          <a:prstGeom prst="borderCallout1">
            <a:avLst>
              <a:gd name="adj1" fmla="val 58948"/>
              <a:gd name="adj2" fmla="val -3204"/>
              <a:gd name="adj3" fmla="val -156101"/>
              <a:gd name="adj4" fmla="val -114268"/>
            </a:avLst>
          </a:prstGeom>
          <a:ln w="6350"/>
        </p:spPr>
        <p:style>
          <a:lnRef idx="2">
            <a:schemeClr val="dk1"/>
          </a:lnRef>
          <a:fillRef idx="1">
            <a:schemeClr val="lt1"/>
          </a:fillRef>
          <a:effectRef idx="0">
            <a:schemeClr val="dk1"/>
          </a:effectRef>
          <a:fontRef idx="minor">
            <a:schemeClr val="dk1"/>
          </a:fontRef>
        </p:style>
        <p:txBody>
          <a:bodyPr rtlCol="0" anchor="ctr"/>
          <a:lstStyle/>
          <a:p>
            <a:r>
              <a:rPr lang="en-US" sz="1400" dirty="0" smtClean="0"/>
              <a:t>Using errno directly.</a:t>
            </a:r>
            <a:endParaRPr lang="en-US" sz="1400" dirty="0"/>
          </a:p>
        </p:txBody>
      </p:sp>
      <p:sp>
        <p:nvSpPr>
          <p:cNvPr id="6" name="Line Callout 1 5"/>
          <p:cNvSpPr/>
          <p:nvPr/>
        </p:nvSpPr>
        <p:spPr>
          <a:xfrm>
            <a:off x="5334000" y="4572000"/>
            <a:ext cx="3048000" cy="457200"/>
          </a:xfrm>
          <a:prstGeom prst="borderCallout1">
            <a:avLst>
              <a:gd name="adj1" fmla="val 58948"/>
              <a:gd name="adj2" fmla="val -3204"/>
              <a:gd name="adj3" fmla="val 113184"/>
              <a:gd name="adj4" fmla="val -93809"/>
            </a:avLst>
          </a:prstGeom>
          <a:ln w="6350"/>
        </p:spPr>
        <p:style>
          <a:lnRef idx="2">
            <a:schemeClr val="dk1"/>
          </a:lnRef>
          <a:fillRef idx="1">
            <a:schemeClr val="lt1"/>
          </a:fillRef>
          <a:effectRef idx="0">
            <a:schemeClr val="dk1"/>
          </a:effectRef>
          <a:fontRef idx="minor">
            <a:schemeClr val="dk1"/>
          </a:fontRef>
        </p:style>
        <p:txBody>
          <a:bodyPr rtlCol="0" anchor="ctr"/>
          <a:lstStyle/>
          <a:p>
            <a:r>
              <a:rPr lang="en-US" sz="1400" dirty="0" smtClean="0"/>
              <a:t>Adding an extra comment at the beginning of the file.</a:t>
            </a:r>
            <a:endParaRPr lang="en-US" sz="1400" dirty="0"/>
          </a:p>
        </p:txBody>
      </p:sp>
      <p:sp>
        <p:nvSpPr>
          <p:cNvPr id="7" name="Line Callout 1 6"/>
          <p:cNvSpPr/>
          <p:nvPr/>
        </p:nvSpPr>
        <p:spPr>
          <a:xfrm>
            <a:off x="5334000" y="3733800"/>
            <a:ext cx="3048000" cy="685800"/>
          </a:xfrm>
          <a:prstGeom prst="borderCallout1">
            <a:avLst>
              <a:gd name="adj1" fmla="val 24705"/>
              <a:gd name="adj2" fmla="val -2236"/>
              <a:gd name="adj3" fmla="val -4845"/>
              <a:gd name="adj4" fmla="val -44743"/>
            </a:avLst>
          </a:prstGeom>
          <a:ln w="6350"/>
        </p:spPr>
        <p:style>
          <a:lnRef idx="2">
            <a:schemeClr val="dk1"/>
          </a:lnRef>
          <a:fillRef idx="1">
            <a:schemeClr val="lt1"/>
          </a:fillRef>
          <a:effectRef idx="0">
            <a:schemeClr val="dk1"/>
          </a:effectRef>
          <a:fontRef idx="minor">
            <a:schemeClr val="dk1"/>
          </a:fontRef>
        </p:style>
        <p:txBody>
          <a:bodyPr rtlCol="0" anchor="ctr"/>
          <a:lstStyle/>
          <a:p>
            <a:pPr>
              <a:defRPr/>
            </a:pPr>
            <a:r>
              <a:rPr lang="en-US" sz="1400" dirty="0"/>
              <a:t>Start writing at offset 20.</a:t>
            </a:r>
            <a:br>
              <a:rPr lang="en-US" sz="1400" dirty="0"/>
            </a:br>
            <a:r>
              <a:rPr lang="en-US" sz="1400" i="1" dirty="0"/>
              <a:t> If the file is opened with </a:t>
            </a:r>
            <a:r>
              <a:rPr lang="en-US" sz="1400" i="1" dirty="0" err="1"/>
              <a:t>hexedit</a:t>
            </a:r>
            <a:r>
              <a:rPr lang="en-US" sz="1400" i="1" dirty="0"/>
              <a:t>, the first 20 bytes will be 00.</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Fork – example (1)</a:t>
            </a:r>
            <a:endParaRPr lang="en-US" dirty="0"/>
          </a:p>
        </p:txBody>
      </p:sp>
      <p:sp>
        <p:nvSpPr>
          <p:cNvPr id="5" name="Content Placeholder 4"/>
          <p:cNvSpPr>
            <a:spLocks noGrp="1"/>
          </p:cNvSpPr>
          <p:nvPr>
            <p:ph sz="half" idx="1"/>
          </p:nvPr>
        </p:nvSpPr>
        <p:spPr/>
        <p:txBody>
          <a:bodyPr>
            <a:normAutofit/>
          </a:bodyPr>
          <a:lstStyle/>
          <a:p>
            <a:pPr marL="0">
              <a:buNone/>
            </a:pPr>
            <a:r>
              <a:rPr lang="en-US" sz="1800" dirty="0" smtClean="0"/>
              <a:t>How many lines of “Hello” will be printed in the following example:</a:t>
            </a:r>
          </a:p>
          <a:p>
            <a:pPr marL="0">
              <a:buNone/>
            </a:pPr>
            <a:r>
              <a:rPr lang="en-US" sz="1800" dirty="0" smtClean="0"/>
              <a:t/>
            </a:r>
            <a:br>
              <a:rPr lang="en-US" sz="1800" dirty="0" smtClean="0"/>
            </a:br>
            <a:r>
              <a:rPr lang="en-US" sz="1800" dirty="0" smtClean="0">
                <a:solidFill>
                  <a:srgbClr val="00B050"/>
                </a:solidFill>
              </a:rPr>
              <a:t> int</a:t>
            </a:r>
            <a:r>
              <a:rPr lang="en-US" sz="1800" dirty="0" smtClean="0"/>
              <a:t> main(</a:t>
            </a:r>
            <a:r>
              <a:rPr lang="en-US" sz="1800" dirty="0" smtClean="0">
                <a:solidFill>
                  <a:srgbClr val="00B050"/>
                </a:solidFill>
              </a:rPr>
              <a:t>int </a:t>
            </a:r>
            <a:r>
              <a:rPr lang="en-US" sz="1800" dirty="0" smtClean="0"/>
              <a:t>argc, </a:t>
            </a:r>
            <a:r>
              <a:rPr lang="en-US" sz="1800" dirty="0" smtClean="0">
                <a:solidFill>
                  <a:srgbClr val="00B050"/>
                </a:solidFill>
              </a:rPr>
              <a:t>char</a:t>
            </a:r>
            <a:r>
              <a:rPr lang="en-US" sz="1800" dirty="0" smtClean="0"/>
              <a:t> **argv){</a:t>
            </a:r>
          </a:p>
          <a:p>
            <a:pPr marL="0">
              <a:buNone/>
            </a:pPr>
            <a:r>
              <a:rPr lang="en-US" sz="1800" dirty="0" smtClean="0"/>
              <a:t>	int i;</a:t>
            </a:r>
          </a:p>
          <a:p>
            <a:pPr marL="0">
              <a:buNone/>
            </a:pPr>
            <a:r>
              <a:rPr lang="en-US" sz="1800" dirty="0" smtClean="0"/>
              <a:t>	for (i=</a:t>
            </a:r>
            <a:r>
              <a:rPr lang="en-US" sz="1800" dirty="0" smtClean="0">
                <a:solidFill>
                  <a:srgbClr val="FF0000"/>
                </a:solidFill>
              </a:rPr>
              <a:t>0</a:t>
            </a:r>
            <a:r>
              <a:rPr lang="en-US" sz="1800" dirty="0" smtClean="0"/>
              <a:t>; i&lt;</a:t>
            </a:r>
            <a:r>
              <a:rPr lang="en-US" sz="1800" dirty="0" smtClean="0">
                <a:solidFill>
                  <a:srgbClr val="FF0000"/>
                </a:solidFill>
              </a:rPr>
              <a:t>10</a:t>
            </a:r>
            <a:r>
              <a:rPr lang="en-US" sz="1800" dirty="0" smtClean="0"/>
              <a:t>; i++){</a:t>
            </a:r>
          </a:p>
          <a:p>
            <a:pPr marL="0">
              <a:buNone/>
            </a:pPr>
            <a:r>
              <a:rPr lang="en-US" sz="1800" dirty="0" smtClean="0"/>
              <a:t>		fork();</a:t>
            </a:r>
          </a:p>
          <a:p>
            <a:pPr marL="0">
              <a:buNone/>
            </a:pPr>
            <a:r>
              <a:rPr lang="en-US" sz="1800" dirty="0" smtClean="0"/>
              <a:t>		printf(“</a:t>
            </a:r>
            <a:r>
              <a:rPr lang="en-US" sz="1800" dirty="0" smtClean="0">
                <a:solidFill>
                  <a:schemeClr val="accent6">
                    <a:lumMod val="75000"/>
                  </a:schemeClr>
                </a:solidFill>
              </a:rPr>
              <a:t>Hello</a:t>
            </a:r>
            <a:r>
              <a:rPr lang="en-US" sz="1800" dirty="0" smtClean="0"/>
              <a:t> </a:t>
            </a:r>
            <a:r>
              <a:rPr lang="en-US" sz="1800" dirty="0" smtClean="0">
                <a:solidFill>
                  <a:schemeClr val="accent4">
                    <a:lumMod val="75000"/>
                  </a:schemeClr>
                </a:solidFill>
              </a:rPr>
              <a:t>\n</a:t>
            </a:r>
            <a:r>
              <a:rPr lang="en-US" sz="1800" dirty="0" smtClean="0"/>
              <a:t>”);</a:t>
            </a:r>
          </a:p>
          <a:p>
            <a:pPr marL="0">
              <a:buNone/>
            </a:pPr>
            <a:r>
              <a:rPr lang="en-US" sz="1800" dirty="0" smtClean="0"/>
              <a:t>	}</a:t>
            </a:r>
          </a:p>
          <a:p>
            <a:pPr marL="0">
              <a:buNone/>
            </a:pPr>
            <a:r>
              <a:rPr lang="en-US" sz="1800" dirty="0" smtClean="0"/>
              <a:t>	return </a:t>
            </a:r>
            <a:r>
              <a:rPr lang="en-US" sz="1800" dirty="0" smtClean="0">
                <a:solidFill>
                  <a:srgbClr val="FF0000"/>
                </a:solidFill>
              </a:rPr>
              <a:t>0</a:t>
            </a:r>
            <a:r>
              <a:rPr lang="en-US" sz="1800" dirty="0" smtClean="0"/>
              <a:t>;</a:t>
            </a:r>
          </a:p>
          <a:p>
            <a:pPr marL="0">
              <a:buNone/>
            </a:pPr>
            <a:r>
              <a:rPr lang="en-US" sz="1800" dirty="0" smtClean="0"/>
              <a:t>}</a:t>
            </a:r>
          </a:p>
          <a:p>
            <a:pPr marL="0">
              <a:buNone/>
            </a:pPr>
            <a:endParaRPr lang="en-US" sz="1800" dirty="0"/>
          </a:p>
        </p:txBody>
      </p:sp>
      <p:sp>
        <p:nvSpPr>
          <p:cNvPr id="6" name="Content Placeholder 5"/>
          <p:cNvSpPr>
            <a:spLocks noGrp="1"/>
          </p:cNvSpPr>
          <p:nvPr>
            <p:ph sz="half" idx="2"/>
          </p:nvPr>
        </p:nvSpPr>
        <p:spPr/>
        <p:txBody>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Fork – example (1)</a:t>
            </a:r>
            <a:endParaRPr lang="en-US" dirty="0"/>
          </a:p>
        </p:txBody>
      </p:sp>
      <p:sp>
        <p:nvSpPr>
          <p:cNvPr id="5" name="Content Placeholder 4"/>
          <p:cNvSpPr>
            <a:spLocks noGrp="1"/>
          </p:cNvSpPr>
          <p:nvPr>
            <p:ph sz="half" idx="1"/>
          </p:nvPr>
        </p:nvSpPr>
        <p:spPr/>
        <p:txBody>
          <a:bodyPr>
            <a:normAutofit/>
          </a:bodyPr>
          <a:lstStyle/>
          <a:p>
            <a:pPr marL="0">
              <a:buNone/>
            </a:pPr>
            <a:r>
              <a:rPr lang="en-US" sz="1800" dirty="0" smtClean="0"/>
              <a:t>How many lines of “Hello” will be printed in the following example:</a:t>
            </a:r>
          </a:p>
          <a:p>
            <a:pPr marL="0">
              <a:buNone/>
            </a:pPr>
            <a:r>
              <a:rPr lang="en-US" sz="1800" dirty="0" smtClean="0"/>
              <a:t/>
            </a:r>
            <a:br>
              <a:rPr lang="en-US" sz="1800" dirty="0" smtClean="0"/>
            </a:br>
            <a:r>
              <a:rPr lang="en-US" sz="1800" dirty="0" smtClean="0">
                <a:solidFill>
                  <a:srgbClr val="00B050"/>
                </a:solidFill>
              </a:rPr>
              <a:t> int</a:t>
            </a:r>
            <a:r>
              <a:rPr lang="en-US" sz="1800" dirty="0" smtClean="0"/>
              <a:t> main(</a:t>
            </a:r>
            <a:r>
              <a:rPr lang="en-US" sz="1800" dirty="0" smtClean="0">
                <a:solidFill>
                  <a:srgbClr val="00B050"/>
                </a:solidFill>
              </a:rPr>
              <a:t>int </a:t>
            </a:r>
            <a:r>
              <a:rPr lang="en-US" sz="1800" dirty="0" smtClean="0"/>
              <a:t>argc, </a:t>
            </a:r>
            <a:r>
              <a:rPr lang="en-US" sz="1800" dirty="0" smtClean="0">
                <a:solidFill>
                  <a:srgbClr val="00B050"/>
                </a:solidFill>
              </a:rPr>
              <a:t>char</a:t>
            </a:r>
            <a:r>
              <a:rPr lang="en-US" sz="1800" dirty="0" smtClean="0"/>
              <a:t> **argv){</a:t>
            </a:r>
          </a:p>
          <a:p>
            <a:pPr marL="0">
              <a:buNone/>
            </a:pPr>
            <a:r>
              <a:rPr lang="en-US" sz="1800" dirty="0" smtClean="0"/>
              <a:t>	int i;</a:t>
            </a:r>
          </a:p>
          <a:p>
            <a:pPr marL="0">
              <a:buNone/>
            </a:pPr>
            <a:r>
              <a:rPr lang="en-US" sz="1800" dirty="0" smtClean="0"/>
              <a:t>	for (i=</a:t>
            </a:r>
            <a:r>
              <a:rPr lang="en-US" sz="1800" dirty="0" smtClean="0">
                <a:solidFill>
                  <a:srgbClr val="FF0000"/>
                </a:solidFill>
              </a:rPr>
              <a:t>0</a:t>
            </a:r>
            <a:r>
              <a:rPr lang="en-US" sz="1800" dirty="0" smtClean="0"/>
              <a:t>; i&lt;</a:t>
            </a:r>
            <a:r>
              <a:rPr lang="en-US" sz="1800" dirty="0" smtClean="0">
                <a:solidFill>
                  <a:srgbClr val="FF0000"/>
                </a:solidFill>
              </a:rPr>
              <a:t>10</a:t>
            </a:r>
            <a:r>
              <a:rPr lang="en-US" sz="1800" dirty="0" smtClean="0"/>
              <a:t>; i++){</a:t>
            </a:r>
          </a:p>
          <a:p>
            <a:pPr marL="0">
              <a:buNone/>
            </a:pPr>
            <a:r>
              <a:rPr lang="en-US" sz="1800" dirty="0" smtClean="0"/>
              <a:t>		fork();</a:t>
            </a:r>
          </a:p>
          <a:p>
            <a:pPr marL="0">
              <a:buNone/>
            </a:pPr>
            <a:r>
              <a:rPr lang="en-US" sz="1800" dirty="0" smtClean="0"/>
              <a:t>		printf(“</a:t>
            </a:r>
            <a:r>
              <a:rPr lang="en-US" sz="1800" dirty="0" smtClean="0">
                <a:solidFill>
                  <a:schemeClr val="accent6">
                    <a:lumMod val="75000"/>
                  </a:schemeClr>
                </a:solidFill>
              </a:rPr>
              <a:t>Hello</a:t>
            </a:r>
            <a:r>
              <a:rPr lang="en-US" sz="1800" dirty="0" smtClean="0"/>
              <a:t> </a:t>
            </a:r>
            <a:r>
              <a:rPr lang="en-US" sz="1800" dirty="0" smtClean="0">
                <a:solidFill>
                  <a:schemeClr val="accent4">
                    <a:lumMod val="75000"/>
                  </a:schemeClr>
                </a:solidFill>
              </a:rPr>
              <a:t>\n</a:t>
            </a:r>
            <a:r>
              <a:rPr lang="en-US" sz="1800" dirty="0" smtClean="0"/>
              <a:t>”);</a:t>
            </a:r>
          </a:p>
          <a:p>
            <a:pPr marL="0">
              <a:buNone/>
            </a:pPr>
            <a:r>
              <a:rPr lang="en-US" sz="1800" dirty="0" smtClean="0"/>
              <a:t>	}</a:t>
            </a:r>
          </a:p>
          <a:p>
            <a:pPr marL="0">
              <a:buNone/>
            </a:pPr>
            <a:r>
              <a:rPr lang="en-US" sz="1800" dirty="0" smtClean="0"/>
              <a:t>	return </a:t>
            </a:r>
            <a:r>
              <a:rPr lang="en-US" sz="1800" dirty="0" smtClean="0">
                <a:solidFill>
                  <a:srgbClr val="FF0000"/>
                </a:solidFill>
              </a:rPr>
              <a:t>0</a:t>
            </a:r>
            <a:r>
              <a:rPr lang="en-US" sz="1800" dirty="0" smtClean="0"/>
              <a:t>;</a:t>
            </a:r>
          </a:p>
          <a:p>
            <a:pPr marL="0">
              <a:buNone/>
            </a:pPr>
            <a:r>
              <a:rPr lang="en-US" sz="1800" dirty="0" smtClean="0"/>
              <a:t>}</a:t>
            </a:r>
          </a:p>
          <a:p>
            <a:pPr marL="0">
              <a:buNone/>
            </a:pPr>
            <a:endParaRPr lang="en-US" sz="1800" dirty="0"/>
          </a:p>
        </p:txBody>
      </p:sp>
      <p:sp>
        <p:nvSpPr>
          <p:cNvPr id="6" name="Content Placeholder 5"/>
          <p:cNvSpPr>
            <a:spLocks noGrp="1"/>
          </p:cNvSpPr>
          <p:nvPr>
            <p:ph sz="half" idx="2"/>
          </p:nvPr>
        </p:nvSpPr>
        <p:spPr/>
        <p:txBody>
          <a:bodyPr>
            <a:normAutofit/>
          </a:bodyPr>
          <a:lstStyle/>
          <a:p>
            <a:pPr>
              <a:buNone/>
            </a:pPr>
            <a:r>
              <a:rPr lang="en-US" sz="1800" dirty="0" smtClean="0"/>
              <a:t>Program flow:</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a:p>
            <a:pPr>
              <a:buNone/>
            </a:pPr>
            <a:r>
              <a:rPr lang="en-US" sz="1800" dirty="0" smtClean="0"/>
              <a:t>Total number of printf calls:</a:t>
            </a:r>
            <a:endParaRPr lang="en-US" sz="1800" dirty="0"/>
          </a:p>
        </p:txBody>
      </p:sp>
      <p:cxnSp>
        <p:nvCxnSpPr>
          <p:cNvPr id="7" name="Straight Arrow Connector 6"/>
          <p:cNvCxnSpPr>
            <a:endCxn id="8" idx="0"/>
          </p:cNvCxnSpPr>
          <p:nvPr/>
        </p:nvCxnSpPr>
        <p:spPr>
          <a:xfrm rot="5400000">
            <a:off x="6422065" y="2432751"/>
            <a:ext cx="446567" cy="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p:cNvSpPr/>
          <p:nvPr/>
        </p:nvSpPr>
        <p:spPr>
          <a:xfrm>
            <a:off x="6581554" y="2656034"/>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 name="Straight Arrow Connector 9"/>
          <p:cNvCxnSpPr>
            <a:stCxn id="8" idx="5"/>
            <a:endCxn id="23" idx="1"/>
          </p:cNvCxnSpPr>
          <p:nvPr/>
        </p:nvCxnSpPr>
        <p:spPr>
          <a:xfrm rot="16200000" flipH="1">
            <a:off x="6810795" y="2644604"/>
            <a:ext cx="555154" cy="795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8" idx="3"/>
            <a:endCxn id="22" idx="7"/>
          </p:cNvCxnSpPr>
          <p:nvPr/>
        </p:nvCxnSpPr>
        <p:spPr>
          <a:xfrm rot="5400000">
            <a:off x="5946900" y="2666755"/>
            <a:ext cx="555154" cy="751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p:cNvSpPr/>
          <p:nvPr/>
        </p:nvSpPr>
        <p:spPr>
          <a:xfrm>
            <a:off x="5739809" y="3301409"/>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Oval 22"/>
          <p:cNvSpPr/>
          <p:nvPr/>
        </p:nvSpPr>
        <p:spPr>
          <a:xfrm>
            <a:off x="7467600" y="3301409"/>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26" name="Straight Arrow Connector 25"/>
          <p:cNvCxnSpPr>
            <a:stCxn id="22" idx="3"/>
            <a:endCxn id="30" idx="0"/>
          </p:cNvCxnSpPr>
          <p:nvPr/>
        </p:nvCxnSpPr>
        <p:spPr>
          <a:xfrm rot="5400000">
            <a:off x="5264003" y="3620308"/>
            <a:ext cx="704485" cy="284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Oval 29"/>
          <p:cNvSpPr/>
          <p:nvPr/>
        </p:nvSpPr>
        <p:spPr>
          <a:xfrm>
            <a:off x="5410200" y="4114800"/>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5" name="Straight Arrow Connector 34"/>
          <p:cNvCxnSpPr>
            <a:stCxn id="22" idx="5"/>
            <a:endCxn id="36" idx="0"/>
          </p:cNvCxnSpPr>
          <p:nvPr/>
        </p:nvCxnSpPr>
        <p:spPr>
          <a:xfrm rot="16200000" flipH="1">
            <a:off x="5655074" y="3603955"/>
            <a:ext cx="723171" cy="335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Oval 35"/>
          <p:cNvSpPr/>
          <p:nvPr/>
        </p:nvSpPr>
        <p:spPr>
          <a:xfrm flipH="1">
            <a:off x="6120809" y="4133486"/>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40" name="Straight Arrow Connector 39"/>
          <p:cNvCxnSpPr>
            <a:stCxn id="23" idx="3"/>
            <a:endCxn id="41" idx="0"/>
          </p:cNvCxnSpPr>
          <p:nvPr/>
        </p:nvCxnSpPr>
        <p:spPr>
          <a:xfrm rot="5400000">
            <a:off x="6994855" y="3642057"/>
            <a:ext cx="723172" cy="259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Oval 40"/>
          <p:cNvSpPr/>
          <p:nvPr/>
        </p:nvSpPr>
        <p:spPr>
          <a:xfrm>
            <a:off x="7162800" y="4133487"/>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42" name="Straight Arrow Connector 41"/>
          <p:cNvCxnSpPr>
            <a:stCxn id="23" idx="5"/>
            <a:endCxn id="43" idx="0"/>
          </p:cNvCxnSpPr>
          <p:nvPr/>
        </p:nvCxnSpPr>
        <p:spPr>
          <a:xfrm rot="16200000" flipH="1">
            <a:off x="7385926" y="3600895"/>
            <a:ext cx="741858" cy="360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Oval 42"/>
          <p:cNvSpPr/>
          <p:nvPr/>
        </p:nvSpPr>
        <p:spPr>
          <a:xfrm flipH="1">
            <a:off x="7873409" y="4152173"/>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46" name="Straight Arrow Connector 45"/>
          <p:cNvCxnSpPr>
            <a:stCxn id="30" idx="4"/>
          </p:cNvCxnSpPr>
          <p:nvPr/>
        </p:nvCxnSpPr>
        <p:spPr>
          <a:xfrm rot="5400000">
            <a:off x="4963151" y="4460840"/>
            <a:ext cx="729294" cy="29239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30" idx="4"/>
          </p:cNvCxnSpPr>
          <p:nvPr/>
        </p:nvCxnSpPr>
        <p:spPr>
          <a:xfrm rot="16200000" flipH="1">
            <a:off x="5277294" y="4439093"/>
            <a:ext cx="710609" cy="31720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36" idx="4"/>
          </p:cNvCxnSpPr>
          <p:nvPr/>
        </p:nvCxnSpPr>
        <p:spPr>
          <a:xfrm rot="5400000">
            <a:off x="5680041" y="4448436"/>
            <a:ext cx="691923" cy="31720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36" idx="4"/>
          </p:cNvCxnSpPr>
          <p:nvPr/>
        </p:nvCxnSpPr>
        <p:spPr>
          <a:xfrm rot="16200000" flipH="1">
            <a:off x="5994184" y="4451496"/>
            <a:ext cx="673237" cy="29239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4" name="Rectangle 53"/>
          <p:cNvSpPr/>
          <p:nvPr/>
        </p:nvSpPr>
        <p:spPr>
          <a:xfrm>
            <a:off x="5943600" y="2971800"/>
            <a:ext cx="5334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781800" y="2971800"/>
            <a:ext cx="5334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410200" y="37338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867400" y="37338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162800" y="37338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620000" y="37338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00600" y="2819400"/>
            <a:ext cx="381000" cy="276999"/>
          </a:xfrm>
          <a:prstGeom prst="rect">
            <a:avLst/>
          </a:prstGeom>
          <a:noFill/>
        </p:spPr>
        <p:txBody>
          <a:bodyPr wrap="square" rtlCol="0">
            <a:spAutoFit/>
          </a:bodyPr>
          <a:lstStyle/>
          <a:p>
            <a:r>
              <a:rPr lang="en-US" sz="1200" dirty="0" smtClean="0">
                <a:solidFill>
                  <a:srgbClr val="7030A0"/>
                </a:solidFill>
              </a:rPr>
              <a:t>i=0</a:t>
            </a:r>
            <a:endParaRPr lang="en-US" sz="1200" dirty="0">
              <a:solidFill>
                <a:srgbClr val="7030A0"/>
              </a:solidFill>
            </a:endParaRPr>
          </a:p>
        </p:txBody>
      </p:sp>
      <p:sp>
        <p:nvSpPr>
          <p:cNvPr id="61" name="TextBox 60"/>
          <p:cNvSpPr txBox="1"/>
          <p:nvPr/>
        </p:nvSpPr>
        <p:spPr>
          <a:xfrm>
            <a:off x="4800600" y="3609201"/>
            <a:ext cx="381000" cy="276999"/>
          </a:xfrm>
          <a:prstGeom prst="rect">
            <a:avLst/>
          </a:prstGeom>
          <a:noFill/>
        </p:spPr>
        <p:txBody>
          <a:bodyPr wrap="square" rtlCol="0">
            <a:spAutoFit/>
          </a:bodyPr>
          <a:lstStyle/>
          <a:p>
            <a:r>
              <a:rPr lang="en-US" sz="1200" dirty="0" smtClean="0">
                <a:solidFill>
                  <a:srgbClr val="7030A0"/>
                </a:solidFill>
              </a:rPr>
              <a:t>i=1</a:t>
            </a:r>
            <a:endParaRPr lang="en-US" sz="1200" dirty="0">
              <a:solidFill>
                <a:srgbClr val="7030A0"/>
              </a:solidFill>
            </a:endParaRPr>
          </a:p>
        </p:txBody>
      </p:sp>
      <p:sp>
        <p:nvSpPr>
          <p:cNvPr id="62" name="TextBox 61"/>
          <p:cNvSpPr txBox="1"/>
          <p:nvPr/>
        </p:nvSpPr>
        <p:spPr>
          <a:xfrm>
            <a:off x="4800600" y="4371201"/>
            <a:ext cx="381000" cy="276999"/>
          </a:xfrm>
          <a:prstGeom prst="rect">
            <a:avLst/>
          </a:prstGeom>
          <a:noFill/>
        </p:spPr>
        <p:txBody>
          <a:bodyPr wrap="square" rtlCol="0">
            <a:spAutoFit/>
          </a:bodyPr>
          <a:lstStyle/>
          <a:p>
            <a:r>
              <a:rPr lang="en-US" sz="1200" dirty="0" smtClean="0">
                <a:solidFill>
                  <a:srgbClr val="7030A0"/>
                </a:solidFill>
              </a:rPr>
              <a:t>i=2</a:t>
            </a:r>
            <a:endParaRPr lang="en-US" sz="1200" dirty="0">
              <a:solidFill>
                <a:srgbClr val="7030A0"/>
              </a:solidFill>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15000" y="5562600"/>
            <a:ext cx="952500" cy="476250"/>
          </a:xfrm>
          <a:prstGeom prst="rect">
            <a:avLst/>
          </a:prstGeom>
          <a:noFill/>
        </p:spPr>
      </p:pic>
      <p:sp>
        <p:nvSpPr>
          <p:cNvPr id="1030" name="Rectangle 6"/>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Fork – example (2)</a:t>
            </a:r>
            <a:endParaRPr lang="en-US" dirty="0"/>
          </a:p>
        </p:txBody>
      </p:sp>
      <p:sp>
        <p:nvSpPr>
          <p:cNvPr id="5" name="Content Placeholder 4"/>
          <p:cNvSpPr>
            <a:spLocks noGrp="1"/>
          </p:cNvSpPr>
          <p:nvPr>
            <p:ph sz="half" idx="1"/>
          </p:nvPr>
        </p:nvSpPr>
        <p:spPr/>
        <p:txBody>
          <a:bodyPr>
            <a:normAutofit/>
          </a:bodyPr>
          <a:lstStyle/>
          <a:p>
            <a:pPr marL="0">
              <a:buNone/>
            </a:pPr>
            <a:r>
              <a:rPr lang="en-US" sz="1800" dirty="0" smtClean="0"/>
              <a:t>How many lines of “Hello” will be printed in the following example:</a:t>
            </a:r>
          </a:p>
          <a:p>
            <a:pPr marL="0">
              <a:buNone/>
            </a:pPr>
            <a:r>
              <a:rPr lang="en-US" sz="1800" dirty="0" smtClean="0"/>
              <a:t/>
            </a:r>
            <a:br>
              <a:rPr lang="en-US" sz="1800" dirty="0" smtClean="0"/>
            </a:br>
            <a:r>
              <a:rPr lang="en-US" sz="1800" dirty="0" smtClean="0">
                <a:solidFill>
                  <a:srgbClr val="00B050"/>
                </a:solidFill>
              </a:rPr>
              <a:t> int</a:t>
            </a:r>
            <a:r>
              <a:rPr lang="en-US" sz="1800" dirty="0" smtClean="0"/>
              <a:t> main(</a:t>
            </a:r>
            <a:r>
              <a:rPr lang="en-US" sz="1800" dirty="0" smtClean="0">
                <a:solidFill>
                  <a:srgbClr val="00B050"/>
                </a:solidFill>
              </a:rPr>
              <a:t>int </a:t>
            </a:r>
            <a:r>
              <a:rPr lang="en-US" sz="1800" dirty="0" smtClean="0"/>
              <a:t>argc, </a:t>
            </a:r>
            <a:r>
              <a:rPr lang="en-US" sz="1800" dirty="0" smtClean="0">
                <a:solidFill>
                  <a:srgbClr val="00B050"/>
                </a:solidFill>
              </a:rPr>
              <a:t>char</a:t>
            </a:r>
            <a:r>
              <a:rPr lang="en-US" sz="1800" dirty="0" smtClean="0"/>
              <a:t> **argv){</a:t>
            </a:r>
          </a:p>
          <a:p>
            <a:pPr marL="0">
              <a:buNone/>
            </a:pPr>
            <a:r>
              <a:rPr lang="en-US" sz="1800" dirty="0" smtClean="0"/>
              <a:t>	int i;</a:t>
            </a:r>
          </a:p>
          <a:p>
            <a:pPr marL="0">
              <a:buNone/>
            </a:pPr>
            <a:r>
              <a:rPr lang="en-US" sz="1800" dirty="0" smtClean="0"/>
              <a:t>	for (i=</a:t>
            </a:r>
            <a:r>
              <a:rPr lang="en-US" sz="1800" dirty="0" smtClean="0">
                <a:solidFill>
                  <a:srgbClr val="FF0000"/>
                </a:solidFill>
              </a:rPr>
              <a:t>0</a:t>
            </a:r>
            <a:r>
              <a:rPr lang="en-US" sz="1800" dirty="0" smtClean="0"/>
              <a:t>; i&lt;</a:t>
            </a:r>
            <a:r>
              <a:rPr lang="en-US" sz="1800" dirty="0" smtClean="0">
                <a:solidFill>
                  <a:srgbClr val="FF0000"/>
                </a:solidFill>
              </a:rPr>
              <a:t>10</a:t>
            </a:r>
            <a:r>
              <a:rPr lang="en-US" sz="1800" dirty="0" smtClean="0"/>
              <a:t>; i++){</a:t>
            </a:r>
          </a:p>
          <a:p>
            <a:pPr marL="0">
              <a:buNone/>
            </a:pPr>
            <a:r>
              <a:rPr lang="en-US" sz="1800" dirty="0" smtClean="0"/>
              <a:t>		printf(“</a:t>
            </a:r>
            <a:r>
              <a:rPr lang="en-US" sz="1800" dirty="0" smtClean="0">
                <a:solidFill>
                  <a:schemeClr val="accent6">
                    <a:lumMod val="75000"/>
                  </a:schemeClr>
                </a:solidFill>
              </a:rPr>
              <a:t>Hello</a:t>
            </a:r>
            <a:r>
              <a:rPr lang="en-US" sz="1800" dirty="0" smtClean="0"/>
              <a:t> </a:t>
            </a:r>
            <a:r>
              <a:rPr lang="en-US" sz="1800" dirty="0" smtClean="0">
                <a:solidFill>
                  <a:schemeClr val="accent4">
                    <a:lumMod val="75000"/>
                  </a:schemeClr>
                </a:solidFill>
              </a:rPr>
              <a:t>\n</a:t>
            </a:r>
            <a:r>
              <a:rPr lang="en-US" sz="1800" dirty="0" smtClean="0"/>
              <a:t>”);</a:t>
            </a:r>
          </a:p>
          <a:p>
            <a:pPr marL="0">
              <a:buNone/>
            </a:pPr>
            <a:r>
              <a:rPr lang="en-US" sz="1800" dirty="0" smtClean="0"/>
              <a:t>		fork();</a:t>
            </a:r>
          </a:p>
          <a:p>
            <a:pPr marL="0">
              <a:buNone/>
            </a:pPr>
            <a:r>
              <a:rPr lang="en-US" sz="1800" dirty="0" smtClean="0"/>
              <a:t>	}</a:t>
            </a:r>
          </a:p>
          <a:p>
            <a:pPr marL="0">
              <a:buNone/>
            </a:pPr>
            <a:r>
              <a:rPr lang="en-US" sz="1800" dirty="0" smtClean="0"/>
              <a:t>	return </a:t>
            </a:r>
            <a:r>
              <a:rPr lang="en-US" sz="1800" dirty="0" smtClean="0">
                <a:solidFill>
                  <a:srgbClr val="FF0000"/>
                </a:solidFill>
              </a:rPr>
              <a:t>0</a:t>
            </a:r>
            <a:r>
              <a:rPr lang="en-US" sz="1800" dirty="0" smtClean="0"/>
              <a:t>;</a:t>
            </a:r>
          </a:p>
          <a:p>
            <a:pPr marL="0">
              <a:buNone/>
            </a:pPr>
            <a:r>
              <a:rPr lang="en-US" sz="1800" dirty="0" smtClean="0"/>
              <a:t>}</a:t>
            </a:r>
          </a:p>
          <a:p>
            <a:pPr marL="0">
              <a:buNone/>
            </a:pPr>
            <a:endParaRPr lang="en-US" sz="1800" dirty="0"/>
          </a:p>
        </p:txBody>
      </p:sp>
      <p:sp>
        <p:nvSpPr>
          <p:cNvPr id="6" name="Content Placeholder 5"/>
          <p:cNvSpPr>
            <a:spLocks noGrp="1"/>
          </p:cNvSpPr>
          <p:nvPr>
            <p:ph sz="half" idx="2"/>
          </p:nvPr>
        </p:nvSpPr>
        <p:spPr/>
        <p:txBody>
          <a:bodyPr/>
          <a:lstStyle/>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Fork – example (2)</a:t>
            </a:r>
            <a:endParaRPr lang="en-US" dirty="0"/>
          </a:p>
        </p:txBody>
      </p:sp>
      <p:sp>
        <p:nvSpPr>
          <p:cNvPr id="5" name="Content Placeholder 4"/>
          <p:cNvSpPr>
            <a:spLocks noGrp="1"/>
          </p:cNvSpPr>
          <p:nvPr>
            <p:ph sz="half" idx="1"/>
          </p:nvPr>
        </p:nvSpPr>
        <p:spPr/>
        <p:txBody>
          <a:bodyPr>
            <a:normAutofit/>
          </a:bodyPr>
          <a:lstStyle/>
          <a:p>
            <a:pPr marL="0">
              <a:buNone/>
            </a:pPr>
            <a:r>
              <a:rPr lang="en-US" sz="1800" dirty="0" smtClean="0"/>
              <a:t>How many lines of “Hello” will be printed in the following example:</a:t>
            </a:r>
          </a:p>
          <a:p>
            <a:pPr marL="0">
              <a:buNone/>
            </a:pPr>
            <a:r>
              <a:rPr lang="en-US" sz="1800" dirty="0" smtClean="0"/>
              <a:t/>
            </a:r>
            <a:br>
              <a:rPr lang="en-US" sz="1800" dirty="0" smtClean="0"/>
            </a:br>
            <a:r>
              <a:rPr lang="en-US" sz="1800" dirty="0" smtClean="0">
                <a:solidFill>
                  <a:srgbClr val="00B050"/>
                </a:solidFill>
              </a:rPr>
              <a:t> int</a:t>
            </a:r>
            <a:r>
              <a:rPr lang="en-US" sz="1800" dirty="0" smtClean="0"/>
              <a:t> main(</a:t>
            </a:r>
            <a:r>
              <a:rPr lang="en-US" sz="1800" dirty="0" smtClean="0">
                <a:solidFill>
                  <a:srgbClr val="00B050"/>
                </a:solidFill>
              </a:rPr>
              <a:t>int </a:t>
            </a:r>
            <a:r>
              <a:rPr lang="en-US" sz="1800" dirty="0" smtClean="0"/>
              <a:t>argc, </a:t>
            </a:r>
            <a:r>
              <a:rPr lang="en-US" sz="1800" dirty="0" smtClean="0">
                <a:solidFill>
                  <a:srgbClr val="00B050"/>
                </a:solidFill>
              </a:rPr>
              <a:t>char</a:t>
            </a:r>
            <a:r>
              <a:rPr lang="en-US" sz="1800" dirty="0" smtClean="0"/>
              <a:t> **argv){</a:t>
            </a:r>
          </a:p>
          <a:p>
            <a:pPr marL="0">
              <a:buNone/>
            </a:pPr>
            <a:r>
              <a:rPr lang="en-US" sz="1800" dirty="0" smtClean="0"/>
              <a:t>	int i;</a:t>
            </a:r>
          </a:p>
          <a:p>
            <a:pPr marL="0">
              <a:buNone/>
            </a:pPr>
            <a:r>
              <a:rPr lang="en-US" sz="1800" dirty="0" smtClean="0"/>
              <a:t>	for (i=</a:t>
            </a:r>
            <a:r>
              <a:rPr lang="en-US" sz="1800" dirty="0" smtClean="0">
                <a:solidFill>
                  <a:srgbClr val="FF0000"/>
                </a:solidFill>
              </a:rPr>
              <a:t>0</a:t>
            </a:r>
            <a:r>
              <a:rPr lang="en-US" sz="1800" dirty="0" smtClean="0"/>
              <a:t>; i&lt;</a:t>
            </a:r>
            <a:r>
              <a:rPr lang="en-US" sz="1800" dirty="0" smtClean="0">
                <a:solidFill>
                  <a:srgbClr val="FF0000"/>
                </a:solidFill>
              </a:rPr>
              <a:t>10</a:t>
            </a:r>
            <a:r>
              <a:rPr lang="en-US" sz="1800" dirty="0" smtClean="0"/>
              <a:t>; i++){</a:t>
            </a:r>
          </a:p>
          <a:p>
            <a:pPr marL="0">
              <a:buNone/>
            </a:pPr>
            <a:r>
              <a:rPr lang="en-US" sz="1800" dirty="0" smtClean="0"/>
              <a:t>		printf(“</a:t>
            </a:r>
            <a:r>
              <a:rPr lang="en-US" sz="1800" dirty="0" smtClean="0">
                <a:solidFill>
                  <a:schemeClr val="accent6">
                    <a:lumMod val="75000"/>
                  </a:schemeClr>
                </a:solidFill>
              </a:rPr>
              <a:t>Hello</a:t>
            </a:r>
            <a:r>
              <a:rPr lang="en-US" sz="1800" dirty="0" smtClean="0"/>
              <a:t> </a:t>
            </a:r>
            <a:r>
              <a:rPr lang="en-US" sz="1800" dirty="0" smtClean="0">
                <a:solidFill>
                  <a:schemeClr val="accent4">
                    <a:lumMod val="75000"/>
                  </a:schemeClr>
                </a:solidFill>
              </a:rPr>
              <a:t>\n</a:t>
            </a:r>
            <a:r>
              <a:rPr lang="en-US" sz="1800" dirty="0" smtClean="0"/>
              <a:t>”);</a:t>
            </a:r>
          </a:p>
          <a:p>
            <a:pPr marL="0">
              <a:buNone/>
            </a:pPr>
            <a:r>
              <a:rPr lang="en-US" sz="1800" dirty="0" smtClean="0"/>
              <a:t>		fork();</a:t>
            </a:r>
          </a:p>
          <a:p>
            <a:pPr marL="0">
              <a:buNone/>
            </a:pPr>
            <a:r>
              <a:rPr lang="en-US" sz="1800" dirty="0" smtClean="0"/>
              <a:t>	}</a:t>
            </a:r>
          </a:p>
          <a:p>
            <a:pPr marL="0">
              <a:buNone/>
            </a:pPr>
            <a:r>
              <a:rPr lang="en-US" sz="1800" dirty="0" smtClean="0"/>
              <a:t>	return </a:t>
            </a:r>
            <a:r>
              <a:rPr lang="en-US" sz="1800" dirty="0" smtClean="0">
                <a:solidFill>
                  <a:srgbClr val="FF0000"/>
                </a:solidFill>
              </a:rPr>
              <a:t>0</a:t>
            </a:r>
            <a:r>
              <a:rPr lang="en-US" sz="1800" dirty="0" smtClean="0"/>
              <a:t>;</a:t>
            </a:r>
          </a:p>
          <a:p>
            <a:pPr marL="0">
              <a:buNone/>
            </a:pPr>
            <a:r>
              <a:rPr lang="en-US" sz="1800" dirty="0" smtClean="0"/>
              <a:t>}</a:t>
            </a:r>
          </a:p>
          <a:p>
            <a:pPr marL="0">
              <a:buNone/>
            </a:pPr>
            <a:endParaRPr lang="en-US" sz="1800" dirty="0"/>
          </a:p>
        </p:txBody>
      </p:sp>
      <p:sp>
        <p:nvSpPr>
          <p:cNvPr id="6" name="Content Placeholder 5"/>
          <p:cNvSpPr>
            <a:spLocks noGrp="1"/>
          </p:cNvSpPr>
          <p:nvPr>
            <p:ph sz="half" idx="2"/>
          </p:nvPr>
        </p:nvSpPr>
        <p:spPr/>
        <p:txBody>
          <a:bodyPr>
            <a:normAutofit/>
          </a:bodyPr>
          <a:lstStyle/>
          <a:p>
            <a:pPr>
              <a:buNone/>
            </a:pPr>
            <a:r>
              <a:rPr lang="en-US" sz="1800" dirty="0" smtClean="0"/>
              <a:t>Program flow:</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a:p>
            <a:pPr>
              <a:buNone/>
            </a:pPr>
            <a:r>
              <a:rPr lang="en-US" sz="1800" dirty="0" smtClean="0"/>
              <a:t>Total number of printf calls:</a:t>
            </a:r>
            <a:endParaRPr lang="en-US" sz="1800" dirty="0"/>
          </a:p>
        </p:txBody>
      </p:sp>
      <p:cxnSp>
        <p:nvCxnSpPr>
          <p:cNvPr id="7" name="Straight Arrow Connector 6"/>
          <p:cNvCxnSpPr>
            <a:endCxn id="8" idx="0"/>
          </p:cNvCxnSpPr>
          <p:nvPr/>
        </p:nvCxnSpPr>
        <p:spPr>
          <a:xfrm rot="5400000">
            <a:off x="6422065" y="2432751"/>
            <a:ext cx="446567" cy="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p:cNvSpPr/>
          <p:nvPr/>
        </p:nvSpPr>
        <p:spPr>
          <a:xfrm>
            <a:off x="6581554" y="2656034"/>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 name="Straight Arrow Connector 9"/>
          <p:cNvCxnSpPr>
            <a:stCxn id="8" idx="5"/>
            <a:endCxn id="23" idx="1"/>
          </p:cNvCxnSpPr>
          <p:nvPr/>
        </p:nvCxnSpPr>
        <p:spPr>
          <a:xfrm rot="16200000" flipH="1">
            <a:off x="6810795" y="2644604"/>
            <a:ext cx="555154" cy="795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8" idx="3"/>
            <a:endCxn id="22" idx="7"/>
          </p:cNvCxnSpPr>
          <p:nvPr/>
        </p:nvCxnSpPr>
        <p:spPr>
          <a:xfrm rot="5400000">
            <a:off x="5946900" y="2666755"/>
            <a:ext cx="555154" cy="751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p:cNvSpPr/>
          <p:nvPr/>
        </p:nvSpPr>
        <p:spPr>
          <a:xfrm>
            <a:off x="5739809" y="3301409"/>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Oval 22"/>
          <p:cNvSpPr/>
          <p:nvPr/>
        </p:nvSpPr>
        <p:spPr>
          <a:xfrm>
            <a:off x="7467600" y="3301409"/>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26" name="Straight Arrow Connector 25"/>
          <p:cNvCxnSpPr>
            <a:stCxn id="22" idx="3"/>
            <a:endCxn id="30" idx="0"/>
          </p:cNvCxnSpPr>
          <p:nvPr/>
        </p:nvCxnSpPr>
        <p:spPr>
          <a:xfrm rot="5400000">
            <a:off x="5264003" y="3620308"/>
            <a:ext cx="704485" cy="284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Oval 29"/>
          <p:cNvSpPr/>
          <p:nvPr/>
        </p:nvSpPr>
        <p:spPr>
          <a:xfrm>
            <a:off x="5410200" y="4114800"/>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5" name="Straight Arrow Connector 34"/>
          <p:cNvCxnSpPr>
            <a:stCxn id="22" idx="5"/>
            <a:endCxn id="36" idx="0"/>
          </p:cNvCxnSpPr>
          <p:nvPr/>
        </p:nvCxnSpPr>
        <p:spPr>
          <a:xfrm rot="16200000" flipH="1">
            <a:off x="5655074" y="3603955"/>
            <a:ext cx="723171" cy="335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Oval 35"/>
          <p:cNvSpPr/>
          <p:nvPr/>
        </p:nvSpPr>
        <p:spPr>
          <a:xfrm flipH="1">
            <a:off x="6120809" y="4133486"/>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40" name="Straight Arrow Connector 39"/>
          <p:cNvCxnSpPr>
            <a:stCxn id="23" idx="3"/>
            <a:endCxn id="41" idx="0"/>
          </p:cNvCxnSpPr>
          <p:nvPr/>
        </p:nvCxnSpPr>
        <p:spPr>
          <a:xfrm rot="5400000">
            <a:off x="6994855" y="3642057"/>
            <a:ext cx="723172" cy="259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Oval 40"/>
          <p:cNvSpPr/>
          <p:nvPr/>
        </p:nvSpPr>
        <p:spPr>
          <a:xfrm>
            <a:off x="7162800" y="4133487"/>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42" name="Straight Arrow Connector 41"/>
          <p:cNvCxnSpPr>
            <a:stCxn id="23" idx="5"/>
            <a:endCxn id="43" idx="0"/>
          </p:cNvCxnSpPr>
          <p:nvPr/>
        </p:nvCxnSpPr>
        <p:spPr>
          <a:xfrm rot="16200000" flipH="1">
            <a:off x="7385926" y="3600895"/>
            <a:ext cx="741858" cy="360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Oval 42"/>
          <p:cNvSpPr/>
          <p:nvPr/>
        </p:nvSpPr>
        <p:spPr>
          <a:xfrm flipH="1">
            <a:off x="7873409" y="4152173"/>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46" name="Straight Arrow Connector 45"/>
          <p:cNvCxnSpPr>
            <a:stCxn id="30" idx="4"/>
          </p:cNvCxnSpPr>
          <p:nvPr/>
        </p:nvCxnSpPr>
        <p:spPr>
          <a:xfrm rot="5400000">
            <a:off x="4963151" y="4460840"/>
            <a:ext cx="729294" cy="29239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30" idx="4"/>
          </p:cNvCxnSpPr>
          <p:nvPr/>
        </p:nvCxnSpPr>
        <p:spPr>
          <a:xfrm rot="16200000" flipH="1">
            <a:off x="5277294" y="4439093"/>
            <a:ext cx="710609" cy="31720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36" idx="4"/>
          </p:cNvCxnSpPr>
          <p:nvPr/>
        </p:nvCxnSpPr>
        <p:spPr>
          <a:xfrm rot="5400000">
            <a:off x="5680041" y="4448436"/>
            <a:ext cx="691923" cy="31720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36" idx="4"/>
          </p:cNvCxnSpPr>
          <p:nvPr/>
        </p:nvCxnSpPr>
        <p:spPr>
          <a:xfrm rot="16200000" flipH="1">
            <a:off x="5994184" y="4451496"/>
            <a:ext cx="673237" cy="29239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4" name="Rectangle 53"/>
          <p:cNvSpPr/>
          <p:nvPr/>
        </p:nvSpPr>
        <p:spPr>
          <a:xfrm>
            <a:off x="5943600" y="2971800"/>
            <a:ext cx="5334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781800" y="2971800"/>
            <a:ext cx="5334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410200" y="37338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867400" y="37338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162800" y="37338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620000" y="37338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00600" y="2237601"/>
            <a:ext cx="381000" cy="276999"/>
          </a:xfrm>
          <a:prstGeom prst="rect">
            <a:avLst/>
          </a:prstGeom>
          <a:noFill/>
        </p:spPr>
        <p:txBody>
          <a:bodyPr wrap="square" rtlCol="0">
            <a:spAutoFit/>
          </a:bodyPr>
          <a:lstStyle/>
          <a:p>
            <a:r>
              <a:rPr lang="en-US" sz="1200" dirty="0" smtClean="0">
                <a:solidFill>
                  <a:srgbClr val="7030A0"/>
                </a:solidFill>
              </a:rPr>
              <a:t>i=0</a:t>
            </a:r>
            <a:endParaRPr lang="en-US" sz="1200" dirty="0">
              <a:solidFill>
                <a:srgbClr val="7030A0"/>
              </a:solidFill>
            </a:endParaRPr>
          </a:p>
        </p:txBody>
      </p:sp>
      <p:sp>
        <p:nvSpPr>
          <p:cNvPr id="61" name="TextBox 60"/>
          <p:cNvSpPr txBox="1"/>
          <p:nvPr/>
        </p:nvSpPr>
        <p:spPr>
          <a:xfrm>
            <a:off x="4800600" y="2847201"/>
            <a:ext cx="381000" cy="276999"/>
          </a:xfrm>
          <a:prstGeom prst="rect">
            <a:avLst/>
          </a:prstGeom>
          <a:noFill/>
        </p:spPr>
        <p:txBody>
          <a:bodyPr wrap="square" rtlCol="0">
            <a:spAutoFit/>
          </a:bodyPr>
          <a:lstStyle/>
          <a:p>
            <a:r>
              <a:rPr lang="en-US" sz="1200" dirty="0" smtClean="0">
                <a:solidFill>
                  <a:srgbClr val="7030A0"/>
                </a:solidFill>
              </a:rPr>
              <a:t>i=1</a:t>
            </a:r>
            <a:endParaRPr lang="en-US" sz="1200" dirty="0">
              <a:solidFill>
                <a:srgbClr val="7030A0"/>
              </a:solidFill>
            </a:endParaRPr>
          </a:p>
        </p:txBody>
      </p:sp>
      <p:sp>
        <p:nvSpPr>
          <p:cNvPr id="62" name="TextBox 61"/>
          <p:cNvSpPr txBox="1"/>
          <p:nvPr/>
        </p:nvSpPr>
        <p:spPr>
          <a:xfrm>
            <a:off x="4800600" y="3609201"/>
            <a:ext cx="381000" cy="276999"/>
          </a:xfrm>
          <a:prstGeom prst="rect">
            <a:avLst/>
          </a:prstGeom>
          <a:noFill/>
        </p:spPr>
        <p:txBody>
          <a:bodyPr wrap="square" rtlCol="0">
            <a:spAutoFit/>
          </a:bodyPr>
          <a:lstStyle/>
          <a:p>
            <a:r>
              <a:rPr lang="en-US" sz="1200" dirty="0" smtClean="0">
                <a:solidFill>
                  <a:srgbClr val="7030A0"/>
                </a:solidFill>
              </a:rPr>
              <a:t>i=2</a:t>
            </a:r>
            <a:endParaRPr lang="en-US" sz="1200" dirty="0">
              <a:solidFill>
                <a:srgbClr val="7030A0"/>
              </a:solidFill>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 name="Rectangle 36"/>
          <p:cNvSpPr/>
          <p:nvPr/>
        </p:nvSpPr>
        <p:spPr>
          <a:xfrm>
            <a:off x="6400800" y="2362200"/>
            <a:ext cx="5334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15000" y="5562600"/>
            <a:ext cx="819150" cy="476250"/>
          </a:xfrm>
          <a:prstGeom prst="rect">
            <a:avLst/>
          </a:prstGeom>
          <a:noFill/>
        </p:spPr>
      </p:pic>
      <p:sp>
        <p:nvSpPr>
          <p:cNvPr id="37891" name="Rectangle 3"/>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Fork – example (3)</a:t>
            </a:r>
            <a:endParaRPr lang="en-US" dirty="0"/>
          </a:p>
        </p:txBody>
      </p:sp>
      <p:sp>
        <p:nvSpPr>
          <p:cNvPr id="5" name="Content Placeholder 4"/>
          <p:cNvSpPr>
            <a:spLocks noGrp="1"/>
          </p:cNvSpPr>
          <p:nvPr>
            <p:ph sz="half" idx="1"/>
          </p:nvPr>
        </p:nvSpPr>
        <p:spPr/>
        <p:txBody>
          <a:bodyPr>
            <a:normAutofit/>
          </a:bodyPr>
          <a:lstStyle/>
          <a:p>
            <a:pPr marL="0">
              <a:buNone/>
            </a:pPr>
            <a:r>
              <a:rPr lang="en-US" sz="1800" dirty="0" smtClean="0"/>
              <a:t>How many lines of “Hello” will be printed in the following example:</a:t>
            </a:r>
          </a:p>
          <a:p>
            <a:pPr marL="0">
              <a:buNone/>
            </a:pPr>
            <a:r>
              <a:rPr lang="en-US" sz="1800" dirty="0" smtClean="0"/>
              <a:t/>
            </a:r>
            <a:br>
              <a:rPr lang="en-US" sz="1800" dirty="0" smtClean="0"/>
            </a:br>
            <a:r>
              <a:rPr lang="en-US" sz="1800" dirty="0" smtClean="0">
                <a:solidFill>
                  <a:srgbClr val="00B050"/>
                </a:solidFill>
              </a:rPr>
              <a:t> int</a:t>
            </a:r>
            <a:r>
              <a:rPr lang="en-US" sz="1800" dirty="0" smtClean="0"/>
              <a:t> main(</a:t>
            </a:r>
            <a:r>
              <a:rPr lang="en-US" sz="1800" dirty="0" smtClean="0">
                <a:solidFill>
                  <a:srgbClr val="00B050"/>
                </a:solidFill>
              </a:rPr>
              <a:t>int </a:t>
            </a:r>
            <a:r>
              <a:rPr lang="en-US" sz="1800" dirty="0" smtClean="0"/>
              <a:t>argc, </a:t>
            </a:r>
            <a:r>
              <a:rPr lang="en-US" sz="1800" dirty="0" smtClean="0">
                <a:solidFill>
                  <a:srgbClr val="00B050"/>
                </a:solidFill>
              </a:rPr>
              <a:t>char</a:t>
            </a:r>
            <a:r>
              <a:rPr lang="en-US" sz="1800" dirty="0" smtClean="0"/>
              <a:t> **argv){</a:t>
            </a:r>
          </a:p>
          <a:p>
            <a:pPr marL="0">
              <a:buNone/>
            </a:pPr>
            <a:r>
              <a:rPr lang="en-US" sz="1800" dirty="0" smtClean="0"/>
              <a:t>	int i;</a:t>
            </a:r>
          </a:p>
          <a:p>
            <a:pPr marL="0">
              <a:buNone/>
            </a:pPr>
            <a:r>
              <a:rPr lang="en-US" sz="1800" dirty="0" smtClean="0"/>
              <a:t>	for (i=</a:t>
            </a:r>
            <a:r>
              <a:rPr lang="en-US" sz="1800" dirty="0" smtClean="0">
                <a:solidFill>
                  <a:srgbClr val="FF0000"/>
                </a:solidFill>
              </a:rPr>
              <a:t>0</a:t>
            </a:r>
            <a:r>
              <a:rPr lang="en-US" sz="1800" dirty="0" smtClean="0"/>
              <a:t>; i&lt;</a:t>
            </a:r>
            <a:r>
              <a:rPr lang="en-US" sz="1800" dirty="0" smtClean="0">
                <a:solidFill>
                  <a:srgbClr val="FF0000"/>
                </a:solidFill>
              </a:rPr>
              <a:t>10</a:t>
            </a:r>
            <a:r>
              <a:rPr lang="en-US" sz="1800" dirty="0" smtClean="0"/>
              <a:t>; i++)</a:t>
            </a:r>
          </a:p>
          <a:p>
            <a:pPr marL="0">
              <a:buNone/>
            </a:pPr>
            <a:r>
              <a:rPr lang="en-US" sz="1800" dirty="0" smtClean="0"/>
              <a:t>		fork();</a:t>
            </a:r>
          </a:p>
          <a:p>
            <a:pPr marL="0">
              <a:buNone/>
            </a:pPr>
            <a:r>
              <a:rPr lang="en-US" sz="1800" dirty="0" smtClean="0"/>
              <a:t>	 printf(“</a:t>
            </a:r>
            <a:r>
              <a:rPr lang="en-US" sz="1800" dirty="0" smtClean="0">
                <a:solidFill>
                  <a:schemeClr val="accent6">
                    <a:lumMod val="75000"/>
                  </a:schemeClr>
                </a:solidFill>
              </a:rPr>
              <a:t>Hello</a:t>
            </a:r>
            <a:r>
              <a:rPr lang="en-US" sz="1800" dirty="0" smtClean="0"/>
              <a:t> </a:t>
            </a:r>
            <a:r>
              <a:rPr lang="en-US" sz="1800" dirty="0" smtClean="0">
                <a:solidFill>
                  <a:schemeClr val="accent4">
                    <a:lumMod val="75000"/>
                  </a:schemeClr>
                </a:solidFill>
              </a:rPr>
              <a:t>\n</a:t>
            </a:r>
            <a:r>
              <a:rPr lang="en-US" sz="1800" dirty="0" smtClean="0"/>
              <a:t>”);</a:t>
            </a:r>
          </a:p>
          <a:p>
            <a:pPr marL="0">
              <a:buNone/>
            </a:pPr>
            <a:r>
              <a:rPr lang="en-US" sz="1800" dirty="0" smtClean="0"/>
              <a:t>	return </a:t>
            </a:r>
            <a:r>
              <a:rPr lang="en-US" sz="1800" dirty="0" smtClean="0">
                <a:solidFill>
                  <a:srgbClr val="FF0000"/>
                </a:solidFill>
              </a:rPr>
              <a:t>0</a:t>
            </a:r>
            <a:r>
              <a:rPr lang="en-US" sz="1800" dirty="0" smtClean="0"/>
              <a:t>;</a:t>
            </a:r>
          </a:p>
          <a:p>
            <a:pPr marL="0">
              <a:buNone/>
            </a:pPr>
            <a:r>
              <a:rPr lang="en-US" sz="1800" dirty="0" smtClean="0"/>
              <a:t>}</a:t>
            </a:r>
          </a:p>
          <a:p>
            <a:pPr marL="0">
              <a:buNone/>
            </a:pPr>
            <a:endParaRPr lang="en-US" sz="1800" dirty="0"/>
          </a:p>
        </p:txBody>
      </p:sp>
      <p:sp>
        <p:nvSpPr>
          <p:cNvPr id="6" name="Content Placeholder 5"/>
          <p:cNvSpPr>
            <a:spLocks noGrp="1"/>
          </p:cNvSpPr>
          <p:nvPr>
            <p:ph sz="half" idx="2"/>
          </p:nvPr>
        </p:nvSpPr>
        <p:spPr/>
        <p:txBody>
          <a:bodyPr/>
          <a:lstStyle/>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Fork – example (3)</a:t>
            </a:r>
            <a:endParaRPr lang="en-US" dirty="0"/>
          </a:p>
        </p:txBody>
      </p:sp>
      <p:sp>
        <p:nvSpPr>
          <p:cNvPr id="5" name="Content Placeholder 4"/>
          <p:cNvSpPr>
            <a:spLocks noGrp="1"/>
          </p:cNvSpPr>
          <p:nvPr>
            <p:ph sz="half" idx="1"/>
          </p:nvPr>
        </p:nvSpPr>
        <p:spPr/>
        <p:txBody>
          <a:bodyPr>
            <a:normAutofit/>
          </a:bodyPr>
          <a:lstStyle/>
          <a:p>
            <a:pPr marL="0">
              <a:buNone/>
            </a:pPr>
            <a:r>
              <a:rPr lang="en-US" sz="1800" dirty="0" smtClean="0"/>
              <a:t>How many lines of “Hello” will be printed in the following example:</a:t>
            </a:r>
          </a:p>
          <a:p>
            <a:pPr marL="0">
              <a:buNone/>
            </a:pPr>
            <a:r>
              <a:rPr lang="en-US" sz="1800" dirty="0" smtClean="0"/>
              <a:t/>
            </a:r>
            <a:br>
              <a:rPr lang="en-US" sz="1800" dirty="0" smtClean="0"/>
            </a:br>
            <a:r>
              <a:rPr lang="en-US" sz="1800" dirty="0" smtClean="0">
                <a:solidFill>
                  <a:srgbClr val="00B050"/>
                </a:solidFill>
              </a:rPr>
              <a:t> int</a:t>
            </a:r>
            <a:r>
              <a:rPr lang="en-US" sz="1800" dirty="0" smtClean="0"/>
              <a:t> main(</a:t>
            </a:r>
            <a:r>
              <a:rPr lang="en-US" sz="1800" dirty="0" smtClean="0">
                <a:solidFill>
                  <a:srgbClr val="00B050"/>
                </a:solidFill>
              </a:rPr>
              <a:t>int </a:t>
            </a:r>
            <a:r>
              <a:rPr lang="en-US" sz="1800" dirty="0" smtClean="0"/>
              <a:t>argc, </a:t>
            </a:r>
            <a:r>
              <a:rPr lang="en-US" sz="1800" dirty="0" smtClean="0">
                <a:solidFill>
                  <a:srgbClr val="00B050"/>
                </a:solidFill>
              </a:rPr>
              <a:t>char</a:t>
            </a:r>
            <a:r>
              <a:rPr lang="en-US" sz="1800" dirty="0" smtClean="0"/>
              <a:t> **argv){</a:t>
            </a:r>
          </a:p>
          <a:p>
            <a:pPr marL="0">
              <a:buNone/>
            </a:pPr>
            <a:r>
              <a:rPr lang="en-US" sz="1800" dirty="0" smtClean="0"/>
              <a:t>	int i;</a:t>
            </a:r>
          </a:p>
          <a:p>
            <a:pPr marL="0">
              <a:buNone/>
            </a:pPr>
            <a:r>
              <a:rPr lang="en-US" sz="1800" dirty="0" smtClean="0"/>
              <a:t>	for (i=</a:t>
            </a:r>
            <a:r>
              <a:rPr lang="en-US" sz="1800" dirty="0" smtClean="0">
                <a:solidFill>
                  <a:srgbClr val="FF0000"/>
                </a:solidFill>
              </a:rPr>
              <a:t>0</a:t>
            </a:r>
            <a:r>
              <a:rPr lang="en-US" sz="1800" dirty="0" smtClean="0"/>
              <a:t>; i&lt;</a:t>
            </a:r>
            <a:r>
              <a:rPr lang="en-US" sz="1800" dirty="0" smtClean="0">
                <a:solidFill>
                  <a:srgbClr val="FF0000"/>
                </a:solidFill>
              </a:rPr>
              <a:t>10</a:t>
            </a:r>
            <a:r>
              <a:rPr lang="en-US" sz="1800" dirty="0" smtClean="0"/>
              <a:t>; i++)</a:t>
            </a:r>
          </a:p>
          <a:p>
            <a:pPr marL="0">
              <a:buNone/>
            </a:pPr>
            <a:r>
              <a:rPr lang="en-US" sz="1800" dirty="0" smtClean="0"/>
              <a:t>		fork();</a:t>
            </a:r>
          </a:p>
          <a:p>
            <a:pPr marL="0">
              <a:buNone/>
            </a:pPr>
            <a:r>
              <a:rPr lang="en-US" sz="1800" dirty="0" smtClean="0"/>
              <a:t>	 printf(“</a:t>
            </a:r>
            <a:r>
              <a:rPr lang="en-US" sz="1800" dirty="0" smtClean="0">
                <a:solidFill>
                  <a:schemeClr val="accent6">
                    <a:lumMod val="75000"/>
                  </a:schemeClr>
                </a:solidFill>
              </a:rPr>
              <a:t>Hello</a:t>
            </a:r>
            <a:r>
              <a:rPr lang="en-US" sz="1800" dirty="0" smtClean="0"/>
              <a:t> </a:t>
            </a:r>
            <a:r>
              <a:rPr lang="en-US" sz="1800" dirty="0" smtClean="0">
                <a:solidFill>
                  <a:schemeClr val="accent4">
                    <a:lumMod val="75000"/>
                  </a:schemeClr>
                </a:solidFill>
              </a:rPr>
              <a:t>\n</a:t>
            </a:r>
            <a:r>
              <a:rPr lang="en-US" sz="1800" dirty="0" smtClean="0"/>
              <a:t>”);</a:t>
            </a:r>
          </a:p>
          <a:p>
            <a:pPr marL="0">
              <a:buNone/>
            </a:pPr>
            <a:r>
              <a:rPr lang="en-US" sz="1800" dirty="0" smtClean="0"/>
              <a:t>	return </a:t>
            </a:r>
            <a:r>
              <a:rPr lang="en-US" sz="1800" dirty="0" smtClean="0">
                <a:solidFill>
                  <a:srgbClr val="FF0000"/>
                </a:solidFill>
              </a:rPr>
              <a:t>0</a:t>
            </a:r>
            <a:r>
              <a:rPr lang="en-US" sz="1800" dirty="0" smtClean="0"/>
              <a:t>;</a:t>
            </a:r>
          </a:p>
          <a:p>
            <a:pPr marL="0">
              <a:buNone/>
            </a:pPr>
            <a:r>
              <a:rPr lang="en-US" sz="1800" dirty="0" smtClean="0"/>
              <a:t>}</a:t>
            </a:r>
          </a:p>
          <a:p>
            <a:pPr marL="0">
              <a:buNone/>
            </a:pPr>
            <a:endParaRPr lang="en-US" sz="1800" dirty="0"/>
          </a:p>
        </p:txBody>
      </p:sp>
      <p:sp>
        <p:nvSpPr>
          <p:cNvPr id="6" name="Content Placeholder 5"/>
          <p:cNvSpPr>
            <a:spLocks noGrp="1"/>
          </p:cNvSpPr>
          <p:nvPr>
            <p:ph sz="half" idx="2"/>
          </p:nvPr>
        </p:nvSpPr>
        <p:spPr/>
        <p:txBody>
          <a:bodyPr>
            <a:normAutofit/>
          </a:bodyPr>
          <a:lstStyle/>
          <a:p>
            <a:pPr>
              <a:buNone/>
            </a:pPr>
            <a:r>
              <a:rPr lang="en-US" sz="1800" dirty="0" smtClean="0"/>
              <a:t>Program flow:</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a:p>
            <a:pPr>
              <a:buNone/>
            </a:pPr>
            <a:endParaRPr lang="en-US" sz="1800" dirty="0" smtClean="0"/>
          </a:p>
          <a:p>
            <a:pPr>
              <a:buNone/>
            </a:pPr>
            <a:r>
              <a:rPr lang="en-US" sz="1800" dirty="0" smtClean="0"/>
              <a:t>Total number of printf calls:</a:t>
            </a:r>
            <a:endParaRPr lang="en-US" sz="1800" dirty="0"/>
          </a:p>
        </p:txBody>
      </p:sp>
      <p:cxnSp>
        <p:nvCxnSpPr>
          <p:cNvPr id="7" name="Straight Arrow Connector 6"/>
          <p:cNvCxnSpPr>
            <a:endCxn id="8" idx="0"/>
          </p:cNvCxnSpPr>
          <p:nvPr/>
        </p:nvCxnSpPr>
        <p:spPr>
          <a:xfrm rot="5400000">
            <a:off x="6422065" y="2432751"/>
            <a:ext cx="446567" cy="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p:cNvSpPr/>
          <p:nvPr/>
        </p:nvSpPr>
        <p:spPr>
          <a:xfrm>
            <a:off x="6581554" y="2656034"/>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 name="Straight Arrow Connector 9"/>
          <p:cNvCxnSpPr>
            <a:stCxn id="8" idx="5"/>
            <a:endCxn id="23" idx="1"/>
          </p:cNvCxnSpPr>
          <p:nvPr/>
        </p:nvCxnSpPr>
        <p:spPr>
          <a:xfrm rot="16200000" flipH="1">
            <a:off x="6810795" y="2644604"/>
            <a:ext cx="555154" cy="795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8" idx="3"/>
            <a:endCxn id="22" idx="7"/>
          </p:cNvCxnSpPr>
          <p:nvPr/>
        </p:nvCxnSpPr>
        <p:spPr>
          <a:xfrm rot="5400000">
            <a:off x="5946900" y="2666755"/>
            <a:ext cx="555154" cy="751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p:cNvSpPr/>
          <p:nvPr/>
        </p:nvSpPr>
        <p:spPr>
          <a:xfrm>
            <a:off x="5739809" y="3301409"/>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Oval 22"/>
          <p:cNvSpPr/>
          <p:nvPr/>
        </p:nvSpPr>
        <p:spPr>
          <a:xfrm>
            <a:off x="7467600" y="3301409"/>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26" name="Straight Arrow Connector 25"/>
          <p:cNvCxnSpPr>
            <a:stCxn id="22" idx="3"/>
            <a:endCxn id="30" idx="0"/>
          </p:cNvCxnSpPr>
          <p:nvPr/>
        </p:nvCxnSpPr>
        <p:spPr>
          <a:xfrm rot="5400000">
            <a:off x="5264003" y="3620308"/>
            <a:ext cx="704485" cy="284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Oval 29"/>
          <p:cNvSpPr/>
          <p:nvPr/>
        </p:nvSpPr>
        <p:spPr>
          <a:xfrm>
            <a:off x="5410200" y="4114800"/>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5" name="Straight Arrow Connector 34"/>
          <p:cNvCxnSpPr>
            <a:stCxn id="22" idx="5"/>
            <a:endCxn id="36" idx="0"/>
          </p:cNvCxnSpPr>
          <p:nvPr/>
        </p:nvCxnSpPr>
        <p:spPr>
          <a:xfrm rot="16200000" flipH="1">
            <a:off x="5655074" y="3603955"/>
            <a:ext cx="723171" cy="335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Oval 35"/>
          <p:cNvSpPr/>
          <p:nvPr/>
        </p:nvSpPr>
        <p:spPr>
          <a:xfrm flipH="1">
            <a:off x="6120809" y="4133486"/>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40" name="Straight Arrow Connector 39"/>
          <p:cNvCxnSpPr>
            <a:stCxn id="23" idx="3"/>
            <a:endCxn id="41" idx="0"/>
          </p:cNvCxnSpPr>
          <p:nvPr/>
        </p:nvCxnSpPr>
        <p:spPr>
          <a:xfrm rot="5400000">
            <a:off x="6994855" y="3642057"/>
            <a:ext cx="723172" cy="259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Oval 40"/>
          <p:cNvSpPr/>
          <p:nvPr/>
        </p:nvSpPr>
        <p:spPr>
          <a:xfrm>
            <a:off x="7162800" y="4133487"/>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42" name="Straight Arrow Connector 41"/>
          <p:cNvCxnSpPr>
            <a:stCxn id="23" idx="5"/>
            <a:endCxn id="43" idx="0"/>
          </p:cNvCxnSpPr>
          <p:nvPr/>
        </p:nvCxnSpPr>
        <p:spPr>
          <a:xfrm rot="16200000" flipH="1">
            <a:off x="7385926" y="3600895"/>
            <a:ext cx="741858" cy="360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Oval 42"/>
          <p:cNvSpPr/>
          <p:nvPr/>
        </p:nvSpPr>
        <p:spPr>
          <a:xfrm flipH="1">
            <a:off x="7873409" y="4152173"/>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46" name="Straight Arrow Connector 45"/>
          <p:cNvCxnSpPr>
            <a:stCxn id="30" idx="4"/>
          </p:cNvCxnSpPr>
          <p:nvPr/>
        </p:nvCxnSpPr>
        <p:spPr>
          <a:xfrm rot="5400000">
            <a:off x="4963151" y="4460840"/>
            <a:ext cx="729294" cy="29239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30" idx="4"/>
          </p:cNvCxnSpPr>
          <p:nvPr/>
        </p:nvCxnSpPr>
        <p:spPr>
          <a:xfrm rot="16200000" flipH="1">
            <a:off x="5277294" y="4439093"/>
            <a:ext cx="710609" cy="31720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36" idx="4"/>
          </p:cNvCxnSpPr>
          <p:nvPr/>
        </p:nvCxnSpPr>
        <p:spPr>
          <a:xfrm rot="5400000">
            <a:off x="5680041" y="4448436"/>
            <a:ext cx="691923" cy="31720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36" idx="4"/>
          </p:cNvCxnSpPr>
          <p:nvPr/>
        </p:nvCxnSpPr>
        <p:spPr>
          <a:xfrm rot="16200000" flipH="1">
            <a:off x="5994184" y="4451496"/>
            <a:ext cx="673237" cy="29239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8" name="Rectangle 57"/>
          <p:cNvSpPr/>
          <p:nvPr/>
        </p:nvSpPr>
        <p:spPr>
          <a:xfrm>
            <a:off x="5029200" y="51816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486400" y="51816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00600" y="2819400"/>
            <a:ext cx="381000" cy="276999"/>
          </a:xfrm>
          <a:prstGeom prst="rect">
            <a:avLst/>
          </a:prstGeom>
          <a:noFill/>
        </p:spPr>
        <p:txBody>
          <a:bodyPr wrap="square" rtlCol="0">
            <a:spAutoFit/>
          </a:bodyPr>
          <a:lstStyle/>
          <a:p>
            <a:r>
              <a:rPr lang="en-US" sz="1200" dirty="0" smtClean="0">
                <a:solidFill>
                  <a:srgbClr val="7030A0"/>
                </a:solidFill>
              </a:rPr>
              <a:t>i=0</a:t>
            </a:r>
            <a:endParaRPr lang="en-US" sz="1200" dirty="0">
              <a:solidFill>
                <a:srgbClr val="7030A0"/>
              </a:solidFill>
            </a:endParaRPr>
          </a:p>
        </p:txBody>
      </p:sp>
      <p:sp>
        <p:nvSpPr>
          <p:cNvPr id="61" name="TextBox 60"/>
          <p:cNvSpPr txBox="1"/>
          <p:nvPr/>
        </p:nvSpPr>
        <p:spPr>
          <a:xfrm>
            <a:off x="4800600" y="3609201"/>
            <a:ext cx="381000" cy="276999"/>
          </a:xfrm>
          <a:prstGeom prst="rect">
            <a:avLst/>
          </a:prstGeom>
          <a:noFill/>
        </p:spPr>
        <p:txBody>
          <a:bodyPr wrap="square" rtlCol="0">
            <a:spAutoFit/>
          </a:bodyPr>
          <a:lstStyle/>
          <a:p>
            <a:r>
              <a:rPr lang="en-US" sz="1200" dirty="0" smtClean="0">
                <a:solidFill>
                  <a:srgbClr val="7030A0"/>
                </a:solidFill>
              </a:rPr>
              <a:t>i=1</a:t>
            </a:r>
            <a:endParaRPr lang="en-US" sz="1200" dirty="0">
              <a:solidFill>
                <a:srgbClr val="7030A0"/>
              </a:solidFill>
            </a:endParaRPr>
          </a:p>
        </p:txBody>
      </p:sp>
      <p:sp>
        <p:nvSpPr>
          <p:cNvPr id="62" name="TextBox 61"/>
          <p:cNvSpPr txBox="1"/>
          <p:nvPr/>
        </p:nvSpPr>
        <p:spPr>
          <a:xfrm>
            <a:off x="4800600" y="4371201"/>
            <a:ext cx="381000" cy="276999"/>
          </a:xfrm>
          <a:prstGeom prst="rect">
            <a:avLst/>
          </a:prstGeom>
          <a:noFill/>
        </p:spPr>
        <p:txBody>
          <a:bodyPr wrap="square" rtlCol="0">
            <a:spAutoFit/>
          </a:bodyPr>
          <a:lstStyle/>
          <a:p>
            <a:r>
              <a:rPr lang="en-US" sz="1200" dirty="0" smtClean="0">
                <a:solidFill>
                  <a:srgbClr val="7030A0"/>
                </a:solidFill>
              </a:rPr>
              <a:t>i=2</a:t>
            </a:r>
            <a:endParaRPr lang="en-US" sz="1200" dirty="0">
              <a:solidFill>
                <a:srgbClr val="7030A0"/>
              </a:solidFill>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8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1" name="Rectangle 3"/>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Rectangle 44"/>
          <p:cNvSpPr/>
          <p:nvPr/>
        </p:nvSpPr>
        <p:spPr>
          <a:xfrm>
            <a:off x="5943600" y="51816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924800" y="51816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3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467600" y="5638800"/>
            <a:ext cx="609600" cy="171450"/>
          </a:xfrm>
          <a:prstGeom prst="rect">
            <a:avLst/>
          </a:prstGeom>
          <a:noFill/>
        </p:spPr>
      </p:pic>
      <p:sp>
        <p:nvSpPr>
          <p:cNvPr id="39939" name="Rectangle 3"/>
          <p:cNvSpPr>
            <a:spLocks noChangeArrowheads="1"/>
          </p:cNvSpPr>
          <p:nvPr/>
        </p:nvSpPr>
        <p:spPr bwMode="auto">
          <a:xfrm>
            <a:off x="0" y="6286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System Calls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i="1" dirty="0" smtClean="0">
                <a:solidFill>
                  <a:schemeClr val="tx2">
                    <a:lumMod val="50000"/>
                  </a:schemeClr>
                </a:solidFill>
              </a:rPr>
              <a:t>System Call</a:t>
            </a:r>
            <a:r>
              <a:rPr lang="en-US" dirty="0" smtClean="0">
                <a:solidFill>
                  <a:schemeClr val="tx2">
                    <a:lumMod val="50000"/>
                  </a:schemeClr>
                </a:solidFill>
              </a:rPr>
              <a:t> </a:t>
            </a:r>
            <a:r>
              <a:rPr lang="en-US" dirty="0" smtClean="0"/>
              <a:t>is an interface between a </a:t>
            </a:r>
            <a:r>
              <a:rPr lang="en-US" i="1" dirty="0" smtClean="0">
                <a:solidFill>
                  <a:schemeClr val="accent2">
                    <a:lumMod val="75000"/>
                  </a:schemeClr>
                </a:solidFill>
                <a:effectLst>
                  <a:outerShdw blurRad="38100" dist="38100" dir="2700000" algn="tl">
                    <a:srgbClr val="000000">
                      <a:alpha val="43137"/>
                    </a:srgbClr>
                  </a:outerShdw>
                </a:effectLst>
              </a:rPr>
              <a:t>user application</a:t>
            </a:r>
            <a:r>
              <a:rPr lang="en-US" dirty="0" smtClean="0"/>
              <a:t> and a service provided by the operating system (or </a:t>
            </a:r>
            <a:r>
              <a:rPr lang="en-US" i="1" dirty="0" smtClean="0">
                <a:solidFill>
                  <a:schemeClr val="accent2">
                    <a:lumMod val="75000"/>
                  </a:schemeClr>
                </a:solidFill>
                <a:effectLst>
                  <a:outerShdw blurRad="38100" dist="38100" dir="2700000" algn="tl">
                    <a:srgbClr val="000000">
                      <a:alpha val="43137"/>
                    </a:srgbClr>
                  </a:outerShdw>
                </a:effectLst>
              </a:rPr>
              <a:t>kernel</a:t>
            </a:r>
            <a:r>
              <a:rPr lang="en-US" dirty="0" smtClean="0"/>
              <a:t>).</a:t>
            </a:r>
          </a:p>
          <a:p>
            <a:r>
              <a:rPr lang="en-US" dirty="0" smtClean="0"/>
              <a:t>These can be roughly grouped into five major categories:</a:t>
            </a:r>
          </a:p>
          <a:p>
            <a:pPr marL="1314450" lvl="2" indent="-514350">
              <a:buFont typeface="+mj-lt"/>
              <a:buAutoNum type="arabicPeriod"/>
            </a:pPr>
            <a:r>
              <a:rPr lang="en-US" dirty="0" smtClean="0"/>
              <a:t>Process control (e.g. create/terminate process)</a:t>
            </a:r>
          </a:p>
          <a:p>
            <a:pPr marL="1314450" lvl="2" indent="-514350">
              <a:buFont typeface="+mj-lt"/>
              <a:buAutoNum type="arabicPeriod"/>
            </a:pPr>
            <a:r>
              <a:rPr lang="en-US" dirty="0" smtClean="0"/>
              <a:t>File Management (e.g. read, write)</a:t>
            </a:r>
          </a:p>
          <a:p>
            <a:pPr marL="1314450" lvl="2" indent="-514350">
              <a:buFont typeface="+mj-lt"/>
              <a:buAutoNum type="arabicPeriod"/>
            </a:pPr>
            <a:r>
              <a:rPr lang="en-US" dirty="0" smtClean="0"/>
              <a:t>Device Management (e.g. logically attach a device)</a:t>
            </a:r>
          </a:p>
          <a:p>
            <a:pPr marL="1314450" lvl="2" indent="-514350">
              <a:buFont typeface="+mj-lt"/>
              <a:buAutoNum type="arabicPeriod"/>
            </a:pPr>
            <a:r>
              <a:rPr lang="en-US" dirty="0" smtClean="0"/>
              <a:t>Information Maintenance (e.g. set time or date)</a:t>
            </a:r>
          </a:p>
          <a:p>
            <a:pPr marL="1314450" lvl="2" indent="-514350">
              <a:buFont typeface="+mj-lt"/>
              <a:buAutoNum type="arabicPeriod"/>
            </a:pPr>
            <a:r>
              <a:rPr lang="en-US" dirty="0" smtClean="0"/>
              <a:t>Communications (e.g. send messages)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Tips</a:t>
            </a:r>
            <a:endParaRPr lang="en-US" dirty="0"/>
          </a:p>
        </p:txBody>
      </p:sp>
      <p:sp>
        <p:nvSpPr>
          <p:cNvPr id="3" name="Content Placeholder 2"/>
          <p:cNvSpPr>
            <a:spLocks noGrp="1"/>
          </p:cNvSpPr>
          <p:nvPr>
            <p:ph idx="1"/>
          </p:nvPr>
        </p:nvSpPr>
        <p:spPr/>
        <p:txBody>
          <a:bodyPr>
            <a:normAutofit/>
          </a:bodyPr>
          <a:lstStyle/>
          <a:p>
            <a:r>
              <a:rPr lang="en-US" dirty="0" smtClean="0"/>
              <a:t>Information sources are abundant:</a:t>
            </a:r>
          </a:p>
          <a:p>
            <a:pPr lvl="2"/>
            <a:r>
              <a:rPr lang="en-US" dirty="0" smtClean="0"/>
              <a:t>The internet.</a:t>
            </a:r>
          </a:p>
          <a:p>
            <a:pPr lvl="2"/>
            <a:r>
              <a:rPr lang="en-US" dirty="0" smtClean="0"/>
              <a:t>Man pages (apropos).</a:t>
            </a:r>
          </a:p>
          <a:p>
            <a:pPr lvl="2"/>
            <a:r>
              <a:rPr lang="en-US" dirty="0" smtClean="0"/>
              <a:t>In Linux it is often useful (and easy) to examine the included header files. You can easily find their location by using the </a:t>
            </a:r>
            <a:r>
              <a:rPr lang="en-US" b="1" i="1" dirty="0" smtClean="0"/>
              <a:t>whereis</a:t>
            </a:r>
            <a:r>
              <a:rPr lang="en-US" dirty="0" smtClean="0"/>
              <a:t> command (you may also find </a:t>
            </a:r>
            <a:r>
              <a:rPr lang="en-US" b="1" i="1" dirty="0" smtClean="0"/>
              <a:t>which</a:t>
            </a:r>
            <a:r>
              <a:rPr lang="en-US" dirty="0" smtClean="0"/>
              <a:t> useful).</a:t>
            </a:r>
          </a:p>
          <a:p>
            <a:pPr lvl="2"/>
            <a:r>
              <a:rPr lang="en-US" dirty="0" smtClean="0"/>
              <a:t>MSDN – this is less relevant to our course, but it also includes code examples.</a:t>
            </a:r>
          </a:p>
          <a:p>
            <a:pPr lvl="2"/>
            <a:r>
              <a:rPr lang="en-US" dirty="0" smtClean="0"/>
              <a:t>A list of system calls on CS dept. computers:</a:t>
            </a:r>
            <a:br>
              <a:rPr lang="en-US" dirty="0" smtClean="0"/>
            </a:br>
            <a:r>
              <a:rPr lang="en-US" sz="1800" dirty="0" smtClean="0"/>
              <a:t> /</a:t>
            </a:r>
            <a:r>
              <a:rPr lang="en-US" sz="1800" dirty="0" err="1" smtClean="0"/>
              <a:t>usr</a:t>
            </a:r>
            <a:r>
              <a:rPr lang="en-US" sz="1800" dirty="0" smtClean="0"/>
              <a:t>/include/</a:t>
            </a:r>
            <a:r>
              <a:rPr lang="en-US" sz="1800" dirty="0" err="1" smtClean="0"/>
              <a:t>asm</a:t>
            </a:r>
            <a:r>
              <a:rPr lang="en-US" sz="1800" dirty="0" smtClean="0"/>
              <a:t>/unistd_32.h</a:t>
            </a:r>
          </a:p>
          <a:p>
            <a:pPr lvl="2">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Assignment 1</a:t>
            </a:r>
            <a:endParaRPr lang="en-US" dirty="0"/>
          </a:p>
        </p:txBody>
      </p:sp>
      <p:sp>
        <p:nvSpPr>
          <p:cNvPr id="5" name="Text Placeholder 4"/>
          <p:cNvSpPr>
            <a:spLocks noGrp="1"/>
          </p:cNvSpPr>
          <p:nvPr>
            <p:ph type="body" idx="1"/>
          </p:nvPr>
        </p:nvSpPr>
        <p:spPr/>
        <p:txBody>
          <a:bodyPr/>
          <a:lstStyle/>
          <a:p>
            <a:r>
              <a:rPr lang="en-US" dirty="0" smtClean="0"/>
              <a:t>Overview</a:t>
            </a:r>
            <a:endParaRPr lang="en-US" dirty="0"/>
          </a:p>
        </p:txBody>
      </p:sp>
    </p:spTree>
    <p:extLst>
      <p:ext uri="{BB962C8B-B14F-4D97-AF65-F5344CB8AC3E}">
        <p14:creationId xmlns:p14="http://schemas.microsoft.com/office/powerpoint/2010/main" val="556717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Assignment 1</a:t>
            </a:r>
            <a:endParaRPr lang="en-US" i="1" dirty="0">
              <a:solidFill>
                <a:schemeClr val="tx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853135"/>
          </a:xfrm>
        </p:spPr>
        <p:txBody>
          <a:bodyPr>
            <a:normAutofit/>
          </a:bodyPr>
          <a:lstStyle/>
          <a:p>
            <a:r>
              <a:rPr lang="en-US" dirty="0" smtClean="0"/>
              <a:t>Divided into four parts:</a:t>
            </a:r>
          </a:p>
          <a:p>
            <a:pPr marL="971550" lvl="1" indent="-514350">
              <a:buFont typeface="+mj-lt"/>
              <a:buAutoNum type="arabicPeriod"/>
            </a:pPr>
            <a:r>
              <a:rPr lang="en-US" dirty="0" smtClean="0"/>
              <a:t>Get to know xv6, and brush up your </a:t>
            </a:r>
            <a:r>
              <a:rPr lang="en-US" i="1" dirty="0" smtClean="0"/>
              <a:t>c</a:t>
            </a:r>
            <a:r>
              <a:rPr lang="en-US" dirty="0" smtClean="0"/>
              <a:t> skills</a:t>
            </a:r>
          </a:p>
          <a:p>
            <a:pPr marL="971550" lvl="1" indent="-514350">
              <a:buFont typeface="+mj-lt"/>
              <a:buAutoNum type="arabicPeriod"/>
            </a:pPr>
            <a:r>
              <a:rPr lang="en-US" dirty="0" smtClean="0"/>
              <a:t>Create and modify system calls</a:t>
            </a:r>
          </a:p>
          <a:p>
            <a:pPr marL="971550" lvl="1" indent="-514350">
              <a:buFont typeface="+mj-lt"/>
              <a:buAutoNum type="arabicPeriod"/>
            </a:pPr>
            <a:r>
              <a:rPr lang="en-US" dirty="0" smtClean="0"/>
              <a:t>Implement different scheduling algorithms</a:t>
            </a:r>
          </a:p>
          <a:p>
            <a:pPr marL="971550" lvl="1" indent="-514350">
              <a:buFont typeface="+mj-lt"/>
              <a:buAutoNum type="arabicPeriod"/>
            </a:pPr>
            <a:r>
              <a:rPr lang="en-US" dirty="0" smtClean="0"/>
              <a:t>Write user space programs to test previous sections</a:t>
            </a:r>
          </a:p>
          <a:p>
            <a:pPr marL="971550" lvl="1" indent="-514350">
              <a:buFont typeface="+mj-lt"/>
              <a:buAutoNum type="arabicPeriod"/>
            </a:pPr>
            <a:endParaRPr lang="en-US" sz="1000" dirty="0" smtClean="0"/>
          </a:p>
          <a:p>
            <a:pPr marL="571500" indent="-514350"/>
            <a:r>
              <a:rPr lang="en-US" sz="2500" dirty="0" smtClean="0"/>
              <a:t>You can start working on sections 1, 2 and 4 immediately. General scheduling algorithms will be discussed in practical session 3</a:t>
            </a:r>
          </a:p>
        </p:txBody>
      </p:sp>
    </p:spTree>
    <p:extLst>
      <p:ext uri="{BB962C8B-B14F-4D97-AF65-F5344CB8AC3E}">
        <p14:creationId xmlns:p14="http://schemas.microsoft.com/office/powerpoint/2010/main" val="3432406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 1</a:t>
            </a:r>
            <a:br>
              <a:rPr lang="en-US" dirty="0" smtClean="0"/>
            </a:br>
            <a:r>
              <a:rPr lang="en-US" i="1" dirty="0" smtClean="0">
                <a:solidFill>
                  <a:schemeClr val="tx2"/>
                </a:solidFill>
                <a:effectLst>
                  <a:outerShdw blurRad="38100" dist="38100" dir="2700000" algn="tl">
                    <a:srgbClr val="000000">
                      <a:alpha val="43137"/>
                    </a:srgbClr>
                  </a:outerShdw>
                </a:effectLst>
              </a:rPr>
              <a:t>Hello xv6</a:t>
            </a:r>
            <a:endParaRPr lang="en-US" dirty="0"/>
          </a:p>
        </p:txBody>
      </p:sp>
      <p:sp>
        <p:nvSpPr>
          <p:cNvPr id="3" name="Content Placeholder 2"/>
          <p:cNvSpPr>
            <a:spLocks noGrp="1"/>
          </p:cNvSpPr>
          <p:nvPr>
            <p:ph idx="1"/>
          </p:nvPr>
        </p:nvSpPr>
        <p:spPr/>
        <p:txBody>
          <a:bodyPr>
            <a:normAutofit lnSpcReduction="10000"/>
          </a:bodyPr>
          <a:lstStyle/>
          <a:p>
            <a:r>
              <a:rPr lang="en-GB" dirty="0"/>
              <a:t>xv6 is a simplistic educational OS, it is used in universities such as MIT and Yale.</a:t>
            </a:r>
          </a:p>
          <a:p>
            <a:r>
              <a:rPr lang="en-US" dirty="0"/>
              <a:t>xv6 is a </a:t>
            </a:r>
            <a:r>
              <a:rPr lang="en-GB" dirty="0"/>
              <a:t>re-implementation of Unix Version 6, but offers only a partial implementation.</a:t>
            </a:r>
            <a:endParaRPr lang="en-US" dirty="0"/>
          </a:p>
          <a:p>
            <a:r>
              <a:rPr lang="en-US" dirty="0"/>
              <a:t>We will use QEMU, which</a:t>
            </a:r>
            <a:r>
              <a:rPr lang="en-GB" dirty="0"/>
              <a:t> is a generic and open source machine emulator and </a:t>
            </a:r>
            <a:r>
              <a:rPr lang="en-GB" dirty="0" err="1"/>
              <a:t>virtualizer</a:t>
            </a:r>
            <a:r>
              <a:rPr lang="en-GB" dirty="0"/>
              <a:t> to run xv6.</a:t>
            </a:r>
          </a:p>
          <a:p>
            <a:r>
              <a:rPr lang="en-US" dirty="0"/>
              <a:t>Everything you need is installed on </a:t>
            </a:r>
            <a:r>
              <a:rPr lang="en-US" dirty="0" smtClean="0"/>
              <a:t>lab </a:t>
            </a:r>
            <a:r>
              <a:rPr lang="en-US" dirty="0"/>
              <a:t>computers.</a:t>
            </a:r>
            <a:endParaRPr lang="en-GB" dirty="0"/>
          </a:p>
          <a:p>
            <a:endParaRPr lang="en-GB" dirty="0"/>
          </a:p>
          <a:p>
            <a:endParaRPr lang="en-US" dirty="0"/>
          </a:p>
        </p:txBody>
      </p:sp>
    </p:spTree>
    <p:extLst>
      <p:ext uri="{BB962C8B-B14F-4D97-AF65-F5344CB8AC3E}">
        <p14:creationId xmlns:p14="http://schemas.microsoft.com/office/powerpoint/2010/main" val="36239957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 1</a:t>
            </a:r>
            <a:br>
              <a:rPr lang="en-US" dirty="0" smtClean="0"/>
            </a:br>
            <a:r>
              <a:rPr lang="en-US" i="1" dirty="0" smtClean="0">
                <a:solidFill>
                  <a:schemeClr val="tx2"/>
                </a:solidFill>
                <a:effectLst>
                  <a:outerShdw blurRad="38100" dist="38100" dir="2700000" algn="tl">
                    <a:srgbClr val="000000">
                      <a:alpha val="43137"/>
                    </a:srgbClr>
                  </a:outerShdw>
                </a:effectLst>
              </a:rPr>
              <a:t>Details</a:t>
            </a:r>
            <a:endParaRPr lang="en-US" dirty="0"/>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r>
              <a:rPr lang="en-GB" sz="3000" dirty="0"/>
              <a:t>We will </a:t>
            </a:r>
            <a:r>
              <a:rPr lang="en-GB" sz="3000" dirty="0" smtClean="0"/>
              <a:t>use </a:t>
            </a:r>
            <a:r>
              <a:rPr lang="en-GB" sz="3000" i="1" dirty="0" err="1"/>
              <a:t>svn</a:t>
            </a:r>
            <a:r>
              <a:rPr lang="en-GB" sz="3000" dirty="0"/>
              <a:t> to retrieve the initial xv6 </a:t>
            </a:r>
            <a:r>
              <a:rPr lang="en-GB" sz="3000" dirty="0" smtClean="0"/>
              <a:t>version, </a:t>
            </a:r>
            <a:r>
              <a:rPr lang="en-GB" sz="3000" dirty="0"/>
              <a:t>and modify that version.</a:t>
            </a:r>
            <a:endParaRPr lang="en-GB" sz="3000" i="1" dirty="0"/>
          </a:p>
          <a:p>
            <a:r>
              <a:rPr lang="en-US" sz="3000" dirty="0"/>
              <a:t>There are two main files that are built by the </a:t>
            </a:r>
            <a:r>
              <a:rPr lang="en-US" sz="3000" dirty="0" err="1" smtClean="0"/>
              <a:t>makefile</a:t>
            </a:r>
            <a:r>
              <a:rPr lang="en-US" sz="3000" dirty="0"/>
              <a:t>: xv6.img and </a:t>
            </a:r>
            <a:r>
              <a:rPr lang="en-US" sz="3000" dirty="0" err="1"/>
              <a:t>fs.img</a:t>
            </a:r>
            <a:r>
              <a:rPr lang="en-US" sz="3000" dirty="0"/>
              <a:t>, one is the OS and the other is the file system.</a:t>
            </a:r>
          </a:p>
          <a:p>
            <a:r>
              <a:rPr lang="en-US" sz="3000" dirty="0"/>
              <a:t>In the first task you will </a:t>
            </a:r>
            <a:r>
              <a:rPr lang="en-US" sz="3000" dirty="0" smtClean="0"/>
              <a:t>add to xv6 the ‘PATH’ environment variable, and the option for the right and left arrows (‘←’, ‘→</a:t>
            </a:r>
            <a:r>
              <a:rPr lang="en-US" sz="3000" smtClean="0"/>
              <a:t>’,</a:t>
            </a:r>
            <a:r>
              <a:rPr lang="en-US" sz="3000"/>
              <a:t> </a:t>
            </a:r>
            <a:r>
              <a:rPr lang="en-US" sz="3000" smtClean="0"/>
              <a:t>‘↑</a:t>
            </a:r>
            <a:r>
              <a:rPr lang="en-US" sz="3000" dirty="0" smtClean="0"/>
              <a:t>’,</a:t>
            </a:r>
            <a:r>
              <a:rPr lang="en-US" sz="3000" dirty="0"/>
              <a:t> </a:t>
            </a:r>
            <a:r>
              <a:rPr lang="en-US" sz="3000" dirty="0" smtClean="0"/>
              <a:t>‘↓</a:t>
            </a:r>
            <a:r>
              <a:rPr lang="en-US" sz="3000" dirty="0"/>
              <a:t>’). </a:t>
            </a:r>
          </a:p>
          <a:p>
            <a:r>
              <a:rPr lang="en-US" sz="3000" dirty="0" smtClean="0"/>
              <a:t>In the second task you will add scheduling algorithms and helpful system calls.</a:t>
            </a:r>
            <a:endParaRPr lang="en-US" sz="3000" dirty="0"/>
          </a:p>
          <a:p>
            <a:r>
              <a:rPr lang="en-US" sz="3000" dirty="0"/>
              <a:t>In the last task you will add user space programs. Notice that they are different from regular </a:t>
            </a:r>
            <a:r>
              <a:rPr lang="en-US" sz="3000" i="1" dirty="0"/>
              <a:t>c</a:t>
            </a:r>
            <a:r>
              <a:rPr lang="en-US" sz="3000" dirty="0"/>
              <a:t> programs because they use xv6 libraries</a:t>
            </a:r>
            <a:r>
              <a:rPr lang="en-US" dirty="0"/>
              <a:t>.</a:t>
            </a:r>
            <a:endParaRPr lang="en-GB" dirty="0"/>
          </a:p>
          <a:p>
            <a:endParaRPr lang="en-GB" dirty="0"/>
          </a:p>
          <a:p>
            <a:endParaRPr lang="en-US" dirty="0"/>
          </a:p>
        </p:txBody>
      </p:sp>
    </p:spTree>
    <p:extLst>
      <p:ext uri="{BB962C8B-B14F-4D97-AF65-F5344CB8AC3E}">
        <p14:creationId xmlns:p14="http://schemas.microsoft.com/office/powerpoint/2010/main" val="4108940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Xv6 code</a:t>
            </a: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35</a:t>
            </a:fld>
            <a:endParaRPr lang="he-IL"/>
          </a:p>
        </p:txBody>
      </p:sp>
    </p:spTree>
    <p:extLst>
      <p:ext uri="{BB962C8B-B14F-4D97-AF65-F5344CB8AC3E}">
        <p14:creationId xmlns:p14="http://schemas.microsoft.com/office/powerpoint/2010/main" val="31598994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26B4540-FFE1-4A7B-BC23-AAB66E9BDDC6}" type="slidenum">
              <a:rPr lang="he-IL" smtClean="0"/>
              <a:pPr>
                <a:defRPr/>
              </a:pPr>
              <a:t>36</a:t>
            </a:fld>
            <a:endParaRPr lang="he-IL"/>
          </a:p>
        </p:txBody>
      </p:sp>
      <p:sp>
        <p:nvSpPr>
          <p:cNvPr id="6" name="Title 1"/>
          <p:cNvSpPr>
            <a:spLocks noGrp="1"/>
          </p:cNvSpPr>
          <p:nvPr>
            <p:ph type="title"/>
          </p:nvPr>
        </p:nvSpPr>
        <p:spPr>
          <a:xfrm>
            <a:off x="457200" y="44624"/>
            <a:ext cx="8229600" cy="1143000"/>
          </a:xfrm>
        </p:spPr>
        <p:txBody>
          <a:bodyPr>
            <a:normAutofit/>
          </a:bodyPr>
          <a:lstStyle/>
          <a:p>
            <a:pPr algn="ctr"/>
            <a:r>
              <a:rPr lang="en-US" i="1" dirty="0" smtClean="0">
                <a:solidFill>
                  <a:schemeClr val="tx2"/>
                </a:solidFill>
                <a:effectLst>
                  <a:outerShdw blurRad="38100" dist="38100" dir="2700000" algn="tl">
                    <a:srgbClr val="000000">
                      <a:alpha val="43137"/>
                    </a:srgbClr>
                  </a:outerShdw>
                </a:effectLst>
              </a:rPr>
              <a:t>the shell</a:t>
            </a:r>
            <a:endParaRPr lang="en-US" dirty="0"/>
          </a:p>
        </p:txBody>
      </p:sp>
      <p:sp>
        <p:nvSpPr>
          <p:cNvPr id="2" name="Rectangle 1"/>
          <p:cNvSpPr/>
          <p:nvPr/>
        </p:nvSpPr>
        <p:spPr>
          <a:xfrm>
            <a:off x="0" y="836712"/>
            <a:ext cx="5076056" cy="5401479"/>
          </a:xfrm>
          <a:prstGeom prst="rect">
            <a:avLst/>
          </a:prstGeom>
        </p:spPr>
        <p:txBody>
          <a:bodyPr wrap="square">
            <a:spAutoFit/>
          </a:bodyPr>
          <a:lstStyle/>
          <a:p>
            <a:pPr algn="l" rtl="0">
              <a:lnSpc>
                <a:spcPct val="115000"/>
              </a:lnSpc>
              <a:spcAft>
                <a:spcPts val="0"/>
              </a:spcAft>
            </a:pPr>
            <a:r>
              <a:rPr lang="en-US" sz="1000" dirty="0" err="1">
                <a:solidFill>
                  <a:srgbClr val="0000FF"/>
                </a:solidFill>
                <a:latin typeface="Consolas"/>
                <a:ea typeface="Calibri"/>
                <a:cs typeface="Arial"/>
              </a:rPr>
              <a:t>int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main(</a:t>
            </a:r>
            <a:r>
              <a:rPr lang="en-US" sz="1000" dirty="0">
                <a:solidFill>
                  <a:srgbClr val="0000FF"/>
                </a:solidFill>
                <a:latin typeface="Consolas"/>
                <a:ea typeface="Calibri"/>
                <a:cs typeface="Arial"/>
              </a:rPr>
              <a:t>void</a:t>
            </a:r>
            <a:r>
              <a:rPr lang="en-US" sz="1000" dirty="0">
                <a:latin typeface="Consolas"/>
                <a:ea typeface="Calibri"/>
                <a:cs typeface="Arial"/>
              </a:rPr>
              <a: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static</a:t>
            </a:r>
            <a:r>
              <a:rPr lang="en-US" sz="1000" dirty="0">
                <a:latin typeface="Consolas"/>
                <a:ea typeface="Calibri"/>
                <a:cs typeface="Arial"/>
              </a:rPr>
              <a:t> </a:t>
            </a:r>
            <a:r>
              <a:rPr lang="en-US" sz="1000" dirty="0">
                <a:solidFill>
                  <a:srgbClr val="0000FF"/>
                </a:solidFill>
                <a:latin typeface="Consolas"/>
                <a:ea typeface="Calibri"/>
                <a:cs typeface="Arial"/>
              </a:rPr>
              <a:t>char</a:t>
            </a:r>
            <a:r>
              <a:rPr lang="en-US" sz="1000" dirty="0">
                <a:latin typeface="Consolas"/>
                <a:ea typeface="Calibri"/>
                <a:cs typeface="Arial"/>
              </a:rPr>
              <a:t> </a:t>
            </a:r>
            <a:r>
              <a:rPr lang="en-US" sz="1000" dirty="0" err="1">
                <a:latin typeface="Consolas"/>
                <a:ea typeface="Calibri"/>
                <a:cs typeface="Arial"/>
              </a:rPr>
              <a:t>buf</a:t>
            </a:r>
            <a:r>
              <a:rPr lang="en-US" sz="1000" dirty="0">
                <a:latin typeface="Consolas"/>
                <a:ea typeface="Calibri"/>
                <a:cs typeface="Arial"/>
              </a:rPr>
              <a:t>[100];</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err="1">
                <a:solidFill>
                  <a:srgbClr val="0000FF"/>
                </a:solidFill>
                <a:latin typeface="Consolas"/>
                <a:ea typeface="Calibri"/>
                <a:cs typeface="Arial"/>
              </a:rPr>
              <a:t>int</a:t>
            </a:r>
            <a:r>
              <a:rPr lang="en-US" sz="1000" dirty="0">
                <a:latin typeface="Consolas"/>
                <a:ea typeface="Calibri"/>
                <a:cs typeface="Arial"/>
              </a:rPr>
              <a:t> fd;</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8000"/>
                </a:solidFill>
                <a:latin typeface="Consolas"/>
                <a:ea typeface="Calibri"/>
                <a:cs typeface="Arial"/>
              </a:rPr>
              <a:t>// Assumes three file descriptors open.</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while</a:t>
            </a:r>
            <a:r>
              <a:rPr lang="en-US" sz="1000" dirty="0">
                <a:latin typeface="Consolas"/>
                <a:ea typeface="Calibri"/>
                <a:cs typeface="Arial"/>
              </a:rPr>
              <a:t>((fd = open(</a:t>
            </a:r>
            <a:r>
              <a:rPr lang="en-US" sz="1000" dirty="0">
                <a:solidFill>
                  <a:srgbClr val="A31515"/>
                </a:solidFill>
                <a:latin typeface="Consolas"/>
                <a:ea typeface="Calibri"/>
                <a:cs typeface="Arial"/>
              </a:rPr>
              <a:t>"console"</a:t>
            </a:r>
            <a:r>
              <a:rPr lang="en-US" sz="1000" dirty="0">
                <a:latin typeface="Consolas"/>
                <a:ea typeface="Calibri"/>
                <a:cs typeface="Arial"/>
              </a:rPr>
              <a:t>, O_RDWR)) &gt;= 0){</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if</a:t>
            </a:r>
            <a:r>
              <a:rPr lang="en-US" sz="1000" dirty="0">
                <a:latin typeface="Consolas"/>
                <a:ea typeface="Calibri"/>
                <a:cs typeface="Arial"/>
              </a:rPr>
              <a:t>(fd &gt;= 3){</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close(fd);</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break</a:t>
            </a:r>
            <a:r>
              <a:rPr lang="en-US" sz="1000" dirty="0">
                <a:latin typeface="Consolas"/>
                <a:ea typeface="Calibri"/>
                <a:cs typeface="Arial"/>
              </a:rPr>
              <a: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8000"/>
                </a:solidFill>
                <a:latin typeface="Consolas"/>
                <a:ea typeface="Calibri"/>
                <a:cs typeface="Arial"/>
              </a:rPr>
              <a:t>// Read and run input commands.</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while</a:t>
            </a:r>
            <a:r>
              <a:rPr lang="en-US" sz="1000" dirty="0">
                <a:latin typeface="Consolas"/>
                <a:ea typeface="Calibri"/>
                <a:cs typeface="Arial"/>
              </a:rPr>
              <a:t>(</a:t>
            </a:r>
            <a:r>
              <a:rPr lang="en-US" sz="1000" dirty="0" err="1">
                <a:latin typeface="Consolas"/>
                <a:ea typeface="Calibri"/>
                <a:cs typeface="Arial"/>
              </a:rPr>
              <a:t>getcmd</a:t>
            </a:r>
            <a:r>
              <a:rPr lang="en-US" sz="1000" dirty="0">
                <a:latin typeface="Consolas"/>
                <a:ea typeface="Calibri"/>
                <a:cs typeface="Arial"/>
              </a:rPr>
              <a:t>(</a:t>
            </a:r>
            <a:r>
              <a:rPr lang="en-US" sz="1000" dirty="0" err="1">
                <a:latin typeface="Consolas"/>
                <a:ea typeface="Calibri"/>
                <a:cs typeface="Arial"/>
              </a:rPr>
              <a:t>buf</a:t>
            </a:r>
            <a:r>
              <a:rPr lang="en-US" sz="1000" dirty="0">
                <a:latin typeface="Consolas"/>
                <a:ea typeface="Calibri"/>
                <a:cs typeface="Arial"/>
              </a:rPr>
              <a:t>, </a:t>
            </a:r>
            <a:r>
              <a:rPr lang="en-US" sz="1000" dirty="0" err="1">
                <a:solidFill>
                  <a:srgbClr val="0000FF"/>
                </a:solidFill>
                <a:latin typeface="Consolas"/>
                <a:ea typeface="Calibri"/>
                <a:cs typeface="Arial"/>
              </a:rPr>
              <a:t>sizeof</a:t>
            </a:r>
            <a:r>
              <a:rPr lang="en-US" sz="1000" dirty="0">
                <a:latin typeface="Consolas"/>
                <a:ea typeface="Calibri"/>
                <a:cs typeface="Arial"/>
              </a:rPr>
              <a:t>(</a:t>
            </a:r>
            <a:r>
              <a:rPr lang="en-US" sz="1000" dirty="0" err="1">
                <a:latin typeface="Consolas"/>
                <a:ea typeface="Calibri"/>
                <a:cs typeface="Arial"/>
              </a:rPr>
              <a:t>buf</a:t>
            </a:r>
            <a:r>
              <a:rPr lang="en-US" sz="1000" dirty="0">
                <a:latin typeface="Consolas"/>
                <a:ea typeface="Calibri"/>
                <a:cs typeface="Arial"/>
              </a:rPr>
              <a:t>)) &gt;= 0){</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if</a:t>
            </a:r>
            <a:r>
              <a:rPr lang="en-US" sz="1000" dirty="0">
                <a:latin typeface="Consolas"/>
                <a:ea typeface="Calibri"/>
                <a:cs typeface="Arial"/>
              </a:rPr>
              <a:t>(</a:t>
            </a:r>
            <a:r>
              <a:rPr lang="en-US" sz="1000" dirty="0" err="1">
                <a:latin typeface="Consolas"/>
                <a:ea typeface="Calibri"/>
                <a:cs typeface="Arial"/>
              </a:rPr>
              <a:t>buf</a:t>
            </a:r>
            <a:r>
              <a:rPr lang="en-US" sz="1000" dirty="0">
                <a:latin typeface="Consolas"/>
                <a:ea typeface="Calibri"/>
                <a:cs typeface="Arial"/>
              </a:rPr>
              <a:t>[0] == </a:t>
            </a:r>
            <a:r>
              <a:rPr lang="en-US" sz="1000" dirty="0">
                <a:solidFill>
                  <a:srgbClr val="A31515"/>
                </a:solidFill>
                <a:latin typeface="Consolas"/>
                <a:ea typeface="Calibri"/>
                <a:cs typeface="Arial"/>
              </a:rPr>
              <a:t>'c'</a:t>
            </a:r>
            <a:r>
              <a:rPr lang="en-US" sz="1000" dirty="0">
                <a:latin typeface="Consolas"/>
                <a:ea typeface="Calibri"/>
                <a:cs typeface="Arial"/>
              </a:rPr>
              <a:t> &amp;&amp; </a:t>
            </a:r>
            <a:r>
              <a:rPr lang="en-US" sz="1000" dirty="0" err="1">
                <a:latin typeface="Consolas"/>
                <a:ea typeface="Calibri"/>
                <a:cs typeface="Arial"/>
              </a:rPr>
              <a:t>buf</a:t>
            </a:r>
            <a:r>
              <a:rPr lang="en-US" sz="1000" dirty="0">
                <a:latin typeface="Consolas"/>
                <a:ea typeface="Calibri"/>
                <a:cs typeface="Arial"/>
              </a:rPr>
              <a:t>[1] == </a:t>
            </a:r>
            <a:r>
              <a:rPr lang="en-US" sz="1000" dirty="0">
                <a:solidFill>
                  <a:srgbClr val="A31515"/>
                </a:solidFill>
                <a:latin typeface="Consolas"/>
                <a:ea typeface="Calibri"/>
                <a:cs typeface="Arial"/>
              </a:rPr>
              <a:t>'d'</a:t>
            </a:r>
            <a:r>
              <a:rPr lang="en-US" sz="1000" dirty="0">
                <a:latin typeface="Consolas"/>
                <a:ea typeface="Calibri"/>
                <a:cs typeface="Arial"/>
              </a:rPr>
              <a:t> &amp;&amp; </a:t>
            </a:r>
            <a:r>
              <a:rPr lang="en-US" sz="1000" dirty="0" err="1">
                <a:latin typeface="Consolas"/>
                <a:ea typeface="Calibri"/>
                <a:cs typeface="Arial"/>
              </a:rPr>
              <a:t>buf</a:t>
            </a:r>
            <a:r>
              <a:rPr lang="en-US" sz="1000" dirty="0">
                <a:latin typeface="Consolas"/>
                <a:ea typeface="Calibri"/>
                <a:cs typeface="Arial"/>
              </a:rPr>
              <a:t>[2] == </a:t>
            </a:r>
            <a:r>
              <a:rPr lang="en-US" sz="1000" dirty="0">
                <a:solidFill>
                  <a:srgbClr val="A31515"/>
                </a:solidFill>
                <a:latin typeface="Consolas"/>
                <a:ea typeface="Calibri"/>
                <a:cs typeface="Arial"/>
              </a:rPr>
              <a:t>' '</a:t>
            </a:r>
            <a:r>
              <a:rPr lang="en-US" sz="1000" dirty="0">
                <a:latin typeface="Consolas"/>
                <a:ea typeface="Calibri"/>
                <a:cs typeface="Arial"/>
              </a:rPr>
              <a: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8000"/>
                </a:solidFill>
                <a:latin typeface="Consolas"/>
                <a:ea typeface="Calibri"/>
                <a:cs typeface="Arial"/>
              </a:rPr>
              <a:t>// Clumsy but will have to do for now.</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8000"/>
                </a:solidFill>
                <a:latin typeface="Consolas"/>
                <a:ea typeface="Calibri"/>
                <a:cs typeface="Arial"/>
              </a:rPr>
              <a:t>// </a:t>
            </a:r>
            <a:r>
              <a:rPr lang="en-US" sz="1000" dirty="0" err="1">
                <a:solidFill>
                  <a:srgbClr val="008000"/>
                </a:solidFill>
                <a:latin typeface="Consolas"/>
                <a:ea typeface="Calibri"/>
                <a:cs typeface="Arial"/>
              </a:rPr>
              <a:t>Chdir</a:t>
            </a:r>
            <a:r>
              <a:rPr lang="en-US" sz="1000" dirty="0">
                <a:solidFill>
                  <a:srgbClr val="008000"/>
                </a:solidFill>
                <a:latin typeface="Consolas"/>
                <a:ea typeface="Calibri"/>
                <a:cs typeface="Arial"/>
              </a:rPr>
              <a:t> has no effect on the parent if run in the child.</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err="1">
                <a:latin typeface="Consolas"/>
                <a:ea typeface="Calibri"/>
                <a:cs typeface="Arial"/>
              </a:rPr>
              <a:t>buf</a:t>
            </a:r>
            <a:r>
              <a:rPr lang="en-US" sz="1000" dirty="0">
                <a:latin typeface="Consolas"/>
                <a:ea typeface="Calibri"/>
                <a:cs typeface="Arial"/>
              </a:rPr>
              <a:t>[</a:t>
            </a:r>
            <a:r>
              <a:rPr lang="en-US" sz="1000" dirty="0" err="1">
                <a:latin typeface="Consolas"/>
                <a:ea typeface="Calibri"/>
                <a:cs typeface="Arial"/>
              </a:rPr>
              <a:t>strlen</a:t>
            </a:r>
            <a:r>
              <a:rPr lang="en-US" sz="1000" dirty="0">
                <a:latin typeface="Consolas"/>
                <a:ea typeface="Calibri"/>
                <a:cs typeface="Arial"/>
              </a:rPr>
              <a:t>(</a:t>
            </a:r>
            <a:r>
              <a:rPr lang="en-US" sz="1000" dirty="0" err="1">
                <a:latin typeface="Consolas"/>
                <a:ea typeface="Calibri"/>
                <a:cs typeface="Arial"/>
              </a:rPr>
              <a:t>buf</a:t>
            </a:r>
            <a:r>
              <a:rPr lang="en-US" sz="1000" dirty="0">
                <a:latin typeface="Consolas"/>
                <a:ea typeface="Calibri"/>
                <a:cs typeface="Arial"/>
              </a:rPr>
              <a:t>)-1] = 0;  </a:t>
            </a:r>
            <a:r>
              <a:rPr lang="en-US" sz="1000" dirty="0">
                <a:solidFill>
                  <a:srgbClr val="008000"/>
                </a:solidFill>
                <a:latin typeface="Consolas"/>
                <a:ea typeface="Calibri"/>
                <a:cs typeface="Arial"/>
              </a:rPr>
              <a:t>// chop \n</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if</a:t>
            </a:r>
            <a:r>
              <a:rPr lang="en-US" sz="1000" dirty="0">
                <a:latin typeface="Consolas"/>
                <a:ea typeface="Calibri"/>
                <a:cs typeface="Arial"/>
              </a:rPr>
              <a:t>(</a:t>
            </a:r>
            <a:r>
              <a:rPr lang="en-US" sz="1000" dirty="0" err="1">
                <a:latin typeface="Consolas"/>
                <a:ea typeface="Calibri"/>
                <a:cs typeface="Arial"/>
              </a:rPr>
              <a:t>chdir</a:t>
            </a:r>
            <a:r>
              <a:rPr lang="en-US" sz="1000" dirty="0">
                <a:latin typeface="Consolas"/>
                <a:ea typeface="Calibri"/>
                <a:cs typeface="Arial"/>
              </a:rPr>
              <a:t>(buf+3) &lt; 0)</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err="1">
                <a:latin typeface="Consolas"/>
                <a:ea typeface="Calibri"/>
                <a:cs typeface="Arial"/>
              </a:rPr>
              <a:t>printf</a:t>
            </a:r>
            <a:r>
              <a:rPr lang="en-US" sz="1000" dirty="0">
                <a:latin typeface="Consolas"/>
                <a:ea typeface="Calibri"/>
                <a:cs typeface="Arial"/>
              </a:rPr>
              <a:t>(2, </a:t>
            </a:r>
            <a:r>
              <a:rPr lang="en-US" sz="1000" dirty="0">
                <a:solidFill>
                  <a:srgbClr val="A31515"/>
                </a:solidFill>
                <a:latin typeface="Consolas"/>
                <a:ea typeface="Calibri"/>
                <a:cs typeface="Arial"/>
              </a:rPr>
              <a:t>"cannot cd %s\n"</a:t>
            </a:r>
            <a:r>
              <a:rPr lang="en-US" sz="1000" dirty="0">
                <a:latin typeface="Consolas"/>
                <a:ea typeface="Calibri"/>
                <a:cs typeface="Arial"/>
              </a:rPr>
              <a:t>, buf+3);</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continue</a:t>
            </a:r>
            <a:r>
              <a:rPr lang="en-US" sz="1000" dirty="0">
                <a:latin typeface="Consolas"/>
                <a:ea typeface="Calibri"/>
                <a:cs typeface="Arial"/>
              </a:rPr>
              <a: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if</a:t>
            </a:r>
            <a:r>
              <a:rPr lang="en-US" sz="1000" dirty="0">
                <a:latin typeface="Consolas"/>
                <a:ea typeface="Calibri"/>
                <a:cs typeface="Arial"/>
              </a:rPr>
              <a:t>(fork1() == 0)</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err="1">
                <a:latin typeface="Consolas"/>
                <a:ea typeface="Calibri"/>
                <a:cs typeface="Arial"/>
              </a:rPr>
              <a:t>runcmd</a:t>
            </a:r>
            <a:r>
              <a:rPr lang="en-US" sz="1000" dirty="0">
                <a:latin typeface="Consolas"/>
                <a:ea typeface="Calibri"/>
                <a:cs typeface="Arial"/>
              </a:rPr>
              <a:t>(</a:t>
            </a:r>
            <a:r>
              <a:rPr lang="en-US" sz="1000" dirty="0" err="1">
                <a:latin typeface="Consolas"/>
                <a:ea typeface="Calibri"/>
                <a:cs typeface="Arial"/>
              </a:rPr>
              <a:t>parsecmd</a:t>
            </a:r>
            <a:r>
              <a:rPr lang="en-US" sz="1000" dirty="0">
                <a:latin typeface="Consolas"/>
                <a:ea typeface="Calibri"/>
                <a:cs typeface="Arial"/>
              </a:rPr>
              <a:t>(</a:t>
            </a:r>
            <a:r>
              <a:rPr lang="en-US" sz="1000" dirty="0" err="1">
                <a:latin typeface="Consolas"/>
                <a:ea typeface="Calibri"/>
                <a:cs typeface="Arial"/>
              </a:rPr>
              <a:t>buf</a:t>
            </a:r>
            <a:r>
              <a:rPr lang="en-US" sz="1000" dirty="0">
                <a:latin typeface="Consolas"/>
                <a:ea typeface="Calibri"/>
                <a:cs typeface="Arial"/>
              </a:rPr>
              <a: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wait();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exit();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a:t>
            </a:r>
            <a:endParaRPr lang="en-US" sz="1100" dirty="0">
              <a:effectLst/>
              <a:latin typeface="Calibri"/>
              <a:ea typeface="Calibri"/>
              <a:cs typeface="Arial"/>
            </a:endParaRPr>
          </a:p>
        </p:txBody>
      </p:sp>
    </p:spTree>
    <p:extLst>
      <p:ext uri="{BB962C8B-B14F-4D97-AF65-F5344CB8AC3E}">
        <p14:creationId xmlns:p14="http://schemas.microsoft.com/office/powerpoint/2010/main" val="3276153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26B4540-FFE1-4A7B-BC23-AAB66E9BDDC6}" type="slidenum">
              <a:rPr lang="he-IL" smtClean="0"/>
              <a:pPr>
                <a:defRPr/>
              </a:pPr>
              <a:t>37</a:t>
            </a:fld>
            <a:endParaRPr lang="he-IL"/>
          </a:p>
        </p:txBody>
      </p:sp>
      <p:sp>
        <p:nvSpPr>
          <p:cNvPr id="6" name="Title 1"/>
          <p:cNvSpPr>
            <a:spLocks noGrp="1"/>
          </p:cNvSpPr>
          <p:nvPr>
            <p:ph type="title"/>
          </p:nvPr>
        </p:nvSpPr>
        <p:spPr>
          <a:xfrm>
            <a:off x="457200" y="44624"/>
            <a:ext cx="8229600" cy="1143000"/>
          </a:xfrm>
        </p:spPr>
        <p:txBody>
          <a:bodyPr>
            <a:normAutofit/>
          </a:bodyPr>
          <a:lstStyle/>
          <a:p>
            <a:pPr algn="ctr"/>
            <a:r>
              <a:rPr lang="en-US" i="1" dirty="0" smtClean="0">
                <a:solidFill>
                  <a:schemeClr val="tx2"/>
                </a:solidFill>
                <a:effectLst>
                  <a:outerShdw blurRad="38100" dist="38100" dir="2700000" algn="tl">
                    <a:srgbClr val="000000">
                      <a:alpha val="43137"/>
                    </a:srgbClr>
                  </a:outerShdw>
                </a:effectLst>
              </a:rPr>
              <a:t>the scheduler</a:t>
            </a:r>
            <a:endParaRPr lang="en-US" dirty="0"/>
          </a:p>
        </p:txBody>
      </p:sp>
      <p:sp>
        <p:nvSpPr>
          <p:cNvPr id="2" name="Rectangle 1"/>
          <p:cNvSpPr/>
          <p:nvPr/>
        </p:nvSpPr>
        <p:spPr>
          <a:xfrm>
            <a:off x="0" y="671056"/>
            <a:ext cx="6390456" cy="6286336"/>
          </a:xfrm>
          <a:prstGeom prst="rect">
            <a:avLst/>
          </a:prstGeom>
        </p:spPr>
        <p:txBody>
          <a:bodyPr wrap="square">
            <a:spAutoFit/>
          </a:bodyPr>
          <a:lstStyle/>
          <a:p>
            <a:pPr algn="l" rtl="0">
              <a:lnSpc>
                <a:spcPct val="115000"/>
              </a:lnSpc>
              <a:spcAft>
                <a:spcPts val="0"/>
              </a:spcAft>
            </a:pPr>
            <a:r>
              <a:rPr lang="en-US" sz="900" dirty="0">
                <a:solidFill>
                  <a:srgbClr val="008000"/>
                </a:solidFill>
                <a:latin typeface="Consolas"/>
                <a:ea typeface="Calibri"/>
                <a:cs typeface="Arial"/>
              </a:rPr>
              <a:t>// Per-CPU process scheduler.</a:t>
            </a:r>
            <a:endParaRPr lang="en-US" sz="900" dirty="0">
              <a:latin typeface="Calibri"/>
              <a:ea typeface="Calibri"/>
              <a:cs typeface="Arial"/>
            </a:endParaRPr>
          </a:p>
          <a:p>
            <a:pPr algn="l" rtl="0">
              <a:lnSpc>
                <a:spcPct val="115000"/>
              </a:lnSpc>
              <a:spcAft>
                <a:spcPts val="0"/>
              </a:spcAft>
            </a:pPr>
            <a:r>
              <a:rPr lang="en-US" sz="900" dirty="0">
                <a:solidFill>
                  <a:srgbClr val="008000"/>
                </a:solidFill>
                <a:latin typeface="Consolas"/>
                <a:ea typeface="Calibri"/>
                <a:cs typeface="Arial"/>
              </a:rPr>
              <a:t>// Each CPU calls scheduler() after setting itself up.</a:t>
            </a:r>
            <a:endParaRPr lang="en-US" sz="900" dirty="0">
              <a:latin typeface="Calibri"/>
              <a:ea typeface="Calibri"/>
              <a:cs typeface="Arial"/>
            </a:endParaRPr>
          </a:p>
          <a:p>
            <a:pPr algn="l" rtl="0">
              <a:lnSpc>
                <a:spcPct val="115000"/>
              </a:lnSpc>
              <a:spcAft>
                <a:spcPts val="0"/>
              </a:spcAft>
            </a:pPr>
            <a:r>
              <a:rPr lang="en-US" sz="900" dirty="0">
                <a:solidFill>
                  <a:srgbClr val="008000"/>
                </a:solidFill>
                <a:latin typeface="Consolas"/>
                <a:ea typeface="Calibri"/>
                <a:cs typeface="Arial"/>
              </a:rPr>
              <a:t>// Scheduler never returns.  It loops, doing:</a:t>
            </a:r>
            <a:endParaRPr lang="en-US" sz="900" dirty="0">
              <a:latin typeface="Calibri"/>
              <a:ea typeface="Calibri"/>
              <a:cs typeface="Arial"/>
            </a:endParaRPr>
          </a:p>
          <a:p>
            <a:pPr algn="l" rtl="0">
              <a:lnSpc>
                <a:spcPct val="115000"/>
              </a:lnSpc>
              <a:spcAft>
                <a:spcPts val="0"/>
              </a:spcAft>
            </a:pPr>
            <a:r>
              <a:rPr lang="en-US" sz="900" dirty="0">
                <a:solidFill>
                  <a:srgbClr val="008000"/>
                </a:solidFill>
                <a:latin typeface="Consolas"/>
                <a:ea typeface="Calibri"/>
                <a:cs typeface="Arial"/>
              </a:rPr>
              <a:t>//  - choose a process to run</a:t>
            </a:r>
            <a:endParaRPr lang="en-US" sz="900" dirty="0">
              <a:latin typeface="Calibri"/>
              <a:ea typeface="Calibri"/>
              <a:cs typeface="Arial"/>
            </a:endParaRPr>
          </a:p>
          <a:p>
            <a:pPr algn="l" rtl="0">
              <a:lnSpc>
                <a:spcPct val="115000"/>
              </a:lnSpc>
              <a:spcAft>
                <a:spcPts val="0"/>
              </a:spcAft>
            </a:pPr>
            <a:r>
              <a:rPr lang="en-US" sz="900" dirty="0">
                <a:solidFill>
                  <a:srgbClr val="008000"/>
                </a:solidFill>
                <a:latin typeface="Consolas"/>
                <a:ea typeface="Calibri"/>
                <a:cs typeface="Arial"/>
              </a:rPr>
              <a:t>//  - </a:t>
            </a:r>
            <a:r>
              <a:rPr lang="en-US" sz="900" dirty="0" err="1">
                <a:solidFill>
                  <a:srgbClr val="008000"/>
                </a:solidFill>
                <a:latin typeface="Consolas"/>
                <a:ea typeface="Calibri"/>
                <a:cs typeface="Arial"/>
              </a:rPr>
              <a:t>swtch</a:t>
            </a:r>
            <a:r>
              <a:rPr lang="en-US" sz="900" dirty="0">
                <a:solidFill>
                  <a:srgbClr val="008000"/>
                </a:solidFill>
                <a:latin typeface="Consolas"/>
                <a:ea typeface="Calibri"/>
                <a:cs typeface="Arial"/>
              </a:rPr>
              <a:t> to start running that process</a:t>
            </a:r>
            <a:endParaRPr lang="en-US" sz="900" dirty="0">
              <a:latin typeface="Calibri"/>
              <a:ea typeface="Calibri"/>
              <a:cs typeface="Arial"/>
            </a:endParaRPr>
          </a:p>
          <a:p>
            <a:pPr algn="l" rtl="0">
              <a:lnSpc>
                <a:spcPct val="115000"/>
              </a:lnSpc>
              <a:spcAft>
                <a:spcPts val="0"/>
              </a:spcAft>
            </a:pPr>
            <a:r>
              <a:rPr lang="en-US" sz="900" dirty="0">
                <a:solidFill>
                  <a:srgbClr val="008000"/>
                </a:solidFill>
                <a:latin typeface="Consolas"/>
                <a:ea typeface="Calibri"/>
                <a:cs typeface="Arial"/>
              </a:rPr>
              <a:t>//  - eventually that process transfers control</a:t>
            </a:r>
            <a:endParaRPr lang="en-US" sz="900" dirty="0">
              <a:latin typeface="Calibri"/>
              <a:ea typeface="Calibri"/>
              <a:cs typeface="Arial"/>
            </a:endParaRPr>
          </a:p>
          <a:p>
            <a:pPr algn="l" rtl="0">
              <a:lnSpc>
                <a:spcPct val="115000"/>
              </a:lnSpc>
              <a:spcAft>
                <a:spcPts val="0"/>
              </a:spcAft>
            </a:pPr>
            <a:r>
              <a:rPr lang="en-US" sz="900" dirty="0">
                <a:solidFill>
                  <a:srgbClr val="008000"/>
                </a:solidFill>
                <a:latin typeface="Consolas"/>
                <a:ea typeface="Calibri"/>
                <a:cs typeface="Arial"/>
              </a:rPr>
              <a:t>//      via </a:t>
            </a:r>
            <a:r>
              <a:rPr lang="en-US" sz="900" dirty="0" err="1">
                <a:solidFill>
                  <a:srgbClr val="008000"/>
                </a:solidFill>
                <a:latin typeface="Consolas"/>
                <a:ea typeface="Calibri"/>
                <a:cs typeface="Arial"/>
              </a:rPr>
              <a:t>swtch</a:t>
            </a:r>
            <a:r>
              <a:rPr lang="en-US" sz="900" dirty="0">
                <a:solidFill>
                  <a:srgbClr val="008000"/>
                </a:solidFill>
                <a:latin typeface="Consolas"/>
                <a:ea typeface="Calibri"/>
                <a:cs typeface="Arial"/>
              </a:rPr>
              <a:t> back to the scheduler.</a:t>
            </a:r>
            <a:endParaRPr lang="en-US" sz="900" dirty="0">
              <a:latin typeface="Calibri"/>
              <a:ea typeface="Calibri"/>
              <a:cs typeface="Arial"/>
            </a:endParaRPr>
          </a:p>
          <a:p>
            <a:pPr algn="l" rtl="0">
              <a:lnSpc>
                <a:spcPct val="115000"/>
              </a:lnSpc>
              <a:spcAft>
                <a:spcPts val="0"/>
              </a:spcAft>
            </a:pPr>
            <a:r>
              <a:rPr lang="en-US" sz="900" dirty="0">
                <a:solidFill>
                  <a:srgbClr val="0000FF"/>
                </a:solidFill>
                <a:latin typeface="Consolas"/>
                <a:ea typeface="Calibri"/>
                <a:cs typeface="Arial"/>
              </a:rPr>
              <a:t>void</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scheduler(</a:t>
            </a:r>
            <a:r>
              <a:rPr lang="en-US" sz="900" dirty="0">
                <a:solidFill>
                  <a:srgbClr val="0000FF"/>
                </a:solidFill>
                <a:latin typeface="Consolas"/>
                <a:ea typeface="Calibri"/>
                <a:cs typeface="Arial"/>
              </a:rPr>
              <a:t>void</a:t>
            </a:r>
            <a:r>
              <a:rPr lang="en-US" sz="900" dirty="0">
                <a:latin typeface="Consolas"/>
                <a:ea typeface="Calibri"/>
                <a:cs typeface="Arial"/>
              </a:rPr>
              <a:t>)</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a:solidFill>
                  <a:srgbClr val="0000FF"/>
                </a:solidFill>
                <a:latin typeface="Consolas"/>
                <a:ea typeface="Calibri"/>
                <a:cs typeface="Arial"/>
              </a:rPr>
              <a:t>struct</a:t>
            </a:r>
            <a:r>
              <a:rPr lang="en-US" sz="900" dirty="0">
                <a:latin typeface="Consolas"/>
                <a:ea typeface="Calibri"/>
                <a:cs typeface="Arial"/>
              </a:rPr>
              <a:t> </a:t>
            </a:r>
            <a:r>
              <a:rPr lang="en-US" sz="900" dirty="0" err="1">
                <a:latin typeface="Consolas"/>
                <a:ea typeface="Calibri"/>
                <a:cs typeface="Arial"/>
              </a:rPr>
              <a:t>proc</a:t>
            </a:r>
            <a:r>
              <a:rPr lang="en-US" sz="900" dirty="0">
                <a:latin typeface="Consolas"/>
                <a:ea typeface="Calibri"/>
                <a:cs typeface="Arial"/>
              </a:rPr>
              <a:t> *p;</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a:solidFill>
                  <a:srgbClr val="0000FF"/>
                </a:solidFill>
                <a:latin typeface="Consolas"/>
                <a:ea typeface="Calibri"/>
                <a:cs typeface="Arial"/>
              </a:rPr>
              <a:t>for</a:t>
            </a:r>
            <a:r>
              <a:rPr lang="en-US" sz="900" dirty="0">
                <a:latin typeface="Consolas"/>
                <a:ea typeface="Calibri"/>
                <a:cs typeface="Arial"/>
              </a:rPr>
              <a:t>(;;){</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a:solidFill>
                  <a:srgbClr val="008000"/>
                </a:solidFill>
                <a:latin typeface="Consolas"/>
                <a:ea typeface="Calibri"/>
                <a:cs typeface="Arial"/>
              </a:rPr>
              <a:t>// Enable interrupts on this processor.</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err="1">
                <a:latin typeface="Consolas"/>
                <a:ea typeface="Calibri"/>
                <a:cs typeface="Arial"/>
              </a:rPr>
              <a:t>sti</a:t>
            </a:r>
            <a:r>
              <a:rPr lang="en-US" sz="900" dirty="0">
                <a:latin typeface="Consolas"/>
                <a:ea typeface="Calibri"/>
                <a:cs typeface="Arial"/>
              </a:rPr>
              <a:t>();</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a:solidFill>
                  <a:srgbClr val="008000"/>
                </a:solidFill>
                <a:latin typeface="Consolas"/>
                <a:ea typeface="Calibri"/>
                <a:cs typeface="Arial"/>
              </a:rPr>
              <a:t>// Loop over process table looking for process to run.</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acquire(&amp;</a:t>
            </a:r>
            <a:r>
              <a:rPr lang="en-US" sz="900" dirty="0" err="1">
                <a:latin typeface="Consolas"/>
                <a:ea typeface="Calibri"/>
                <a:cs typeface="Arial"/>
              </a:rPr>
              <a:t>ptable.lock</a:t>
            </a:r>
            <a:r>
              <a:rPr lang="en-US" sz="900" dirty="0">
                <a:latin typeface="Consolas"/>
                <a:ea typeface="Calibri"/>
                <a:cs typeface="Arial"/>
              </a:rPr>
              <a:t>);</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a:solidFill>
                  <a:srgbClr val="0000FF"/>
                </a:solidFill>
                <a:latin typeface="Consolas"/>
                <a:ea typeface="Calibri"/>
                <a:cs typeface="Arial"/>
              </a:rPr>
              <a:t>for</a:t>
            </a:r>
            <a:r>
              <a:rPr lang="en-US" sz="900" dirty="0">
                <a:latin typeface="Consolas"/>
                <a:ea typeface="Calibri"/>
                <a:cs typeface="Arial"/>
              </a:rPr>
              <a:t>(p = </a:t>
            </a:r>
            <a:r>
              <a:rPr lang="en-US" sz="900" dirty="0" err="1">
                <a:latin typeface="Consolas"/>
                <a:ea typeface="Calibri"/>
                <a:cs typeface="Arial"/>
              </a:rPr>
              <a:t>ptable.proc</a:t>
            </a:r>
            <a:r>
              <a:rPr lang="en-US" sz="900" dirty="0">
                <a:latin typeface="Consolas"/>
                <a:ea typeface="Calibri"/>
                <a:cs typeface="Arial"/>
              </a:rPr>
              <a:t>; p &lt; &amp;</a:t>
            </a:r>
            <a:r>
              <a:rPr lang="en-US" sz="900" dirty="0" err="1">
                <a:latin typeface="Consolas"/>
                <a:ea typeface="Calibri"/>
                <a:cs typeface="Arial"/>
              </a:rPr>
              <a:t>ptable.proc</a:t>
            </a:r>
            <a:r>
              <a:rPr lang="en-US" sz="900" dirty="0">
                <a:latin typeface="Consolas"/>
                <a:ea typeface="Calibri"/>
                <a:cs typeface="Arial"/>
              </a:rPr>
              <a:t>[NPROC]; p++){</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a:solidFill>
                  <a:srgbClr val="0000FF"/>
                </a:solidFill>
                <a:latin typeface="Consolas"/>
                <a:ea typeface="Calibri"/>
                <a:cs typeface="Arial"/>
              </a:rPr>
              <a:t>if</a:t>
            </a:r>
            <a:r>
              <a:rPr lang="en-US" sz="900" dirty="0">
                <a:latin typeface="Consolas"/>
                <a:ea typeface="Calibri"/>
                <a:cs typeface="Arial"/>
              </a:rPr>
              <a:t>(p-&gt;state != RUNNABLE)</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a:solidFill>
                  <a:srgbClr val="0000FF"/>
                </a:solidFill>
                <a:latin typeface="Consolas"/>
                <a:ea typeface="Calibri"/>
                <a:cs typeface="Arial"/>
              </a:rPr>
              <a:t>continue</a:t>
            </a:r>
            <a:r>
              <a:rPr lang="en-US" sz="900" dirty="0">
                <a:latin typeface="Consolas"/>
                <a:ea typeface="Calibri"/>
                <a:cs typeface="Arial"/>
              </a:rPr>
              <a:t>;</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a:solidFill>
                  <a:srgbClr val="008000"/>
                </a:solidFill>
                <a:latin typeface="Consolas"/>
                <a:ea typeface="Calibri"/>
                <a:cs typeface="Arial"/>
              </a:rPr>
              <a:t>// Switch to chosen process.  It is the process's job</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a:solidFill>
                  <a:srgbClr val="008000"/>
                </a:solidFill>
                <a:latin typeface="Consolas"/>
                <a:ea typeface="Calibri"/>
                <a:cs typeface="Arial"/>
              </a:rPr>
              <a:t>// to release </a:t>
            </a:r>
            <a:r>
              <a:rPr lang="en-US" sz="900" dirty="0" err="1">
                <a:solidFill>
                  <a:srgbClr val="008000"/>
                </a:solidFill>
                <a:latin typeface="Consolas"/>
                <a:ea typeface="Calibri"/>
                <a:cs typeface="Arial"/>
              </a:rPr>
              <a:t>ptable.lock</a:t>
            </a:r>
            <a:r>
              <a:rPr lang="en-US" sz="900" dirty="0">
                <a:solidFill>
                  <a:srgbClr val="008000"/>
                </a:solidFill>
                <a:latin typeface="Consolas"/>
                <a:ea typeface="Calibri"/>
                <a:cs typeface="Arial"/>
              </a:rPr>
              <a:t> and then reacquire it</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a:solidFill>
                  <a:srgbClr val="008000"/>
                </a:solidFill>
                <a:latin typeface="Consolas"/>
                <a:ea typeface="Calibri"/>
                <a:cs typeface="Arial"/>
              </a:rPr>
              <a:t>// before jumping back to us.</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err="1">
                <a:latin typeface="Consolas"/>
                <a:ea typeface="Calibri"/>
                <a:cs typeface="Arial"/>
              </a:rPr>
              <a:t>proc</a:t>
            </a:r>
            <a:r>
              <a:rPr lang="en-US" sz="900" dirty="0">
                <a:latin typeface="Consolas"/>
                <a:ea typeface="Calibri"/>
                <a:cs typeface="Arial"/>
              </a:rPr>
              <a:t> = p;</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err="1">
                <a:latin typeface="Consolas"/>
                <a:ea typeface="Calibri"/>
                <a:cs typeface="Arial"/>
              </a:rPr>
              <a:t>switchuvm</a:t>
            </a:r>
            <a:r>
              <a:rPr lang="en-US" sz="900" dirty="0">
                <a:latin typeface="Consolas"/>
                <a:ea typeface="Calibri"/>
                <a:cs typeface="Arial"/>
              </a:rPr>
              <a:t>(p);</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p-&gt;state = RUNNING;</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err="1">
                <a:latin typeface="Consolas"/>
                <a:ea typeface="Calibri"/>
                <a:cs typeface="Arial"/>
              </a:rPr>
              <a:t>swtch</a:t>
            </a:r>
            <a:r>
              <a:rPr lang="en-US" sz="900" dirty="0">
                <a:latin typeface="Consolas"/>
                <a:ea typeface="Calibri"/>
                <a:cs typeface="Arial"/>
              </a:rPr>
              <a:t>(&amp;</a:t>
            </a:r>
            <a:r>
              <a:rPr lang="en-US" sz="900" dirty="0" err="1">
                <a:latin typeface="Consolas"/>
                <a:ea typeface="Calibri"/>
                <a:cs typeface="Arial"/>
              </a:rPr>
              <a:t>cpu</a:t>
            </a:r>
            <a:r>
              <a:rPr lang="en-US" sz="900" dirty="0">
                <a:latin typeface="Consolas"/>
                <a:ea typeface="Calibri"/>
                <a:cs typeface="Arial"/>
              </a:rPr>
              <a:t>-&gt;scheduler, </a:t>
            </a:r>
            <a:r>
              <a:rPr lang="en-US" sz="900" dirty="0" err="1">
                <a:latin typeface="Consolas"/>
                <a:ea typeface="Calibri"/>
                <a:cs typeface="Arial"/>
              </a:rPr>
              <a:t>proc</a:t>
            </a:r>
            <a:r>
              <a:rPr lang="en-US" sz="900" dirty="0">
                <a:latin typeface="Consolas"/>
                <a:ea typeface="Calibri"/>
                <a:cs typeface="Arial"/>
              </a:rPr>
              <a:t>-&gt;context);</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err="1">
                <a:latin typeface="Consolas"/>
                <a:ea typeface="Calibri"/>
                <a:cs typeface="Arial"/>
              </a:rPr>
              <a:t>switchkvm</a:t>
            </a:r>
            <a:r>
              <a:rPr lang="en-US" sz="900" dirty="0">
                <a:latin typeface="Consolas"/>
                <a:ea typeface="Calibri"/>
                <a:cs typeface="Arial"/>
              </a:rPr>
              <a:t>();</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a:solidFill>
                  <a:srgbClr val="008000"/>
                </a:solidFill>
                <a:latin typeface="Consolas"/>
                <a:ea typeface="Calibri"/>
                <a:cs typeface="Arial"/>
              </a:rPr>
              <a:t>// Process is done running for now.</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a:solidFill>
                  <a:srgbClr val="008000"/>
                </a:solidFill>
                <a:latin typeface="Consolas"/>
                <a:ea typeface="Calibri"/>
                <a:cs typeface="Arial"/>
              </a:rPr>
              <a:t>// It should have changed its p-&gt;state before coming back.</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r>
              <a:rPr lang="en-US" sz="900" dirty="0" err="1">
                <a:latin typeface="Consolas"/>
                <a:ea typeface="Calibri"/>
                <a:cs typeface="Arial"/>
              </a:rPr>
              <a:t>proc</a:t>
            </a:r>
            <a:r>
              <a:rPr lang="en-US" sz="900" dirty="0">
                <a:latin typeface="Consolas"/>
                <a:ea typeface="Calibri"/>
                <a:cs typeface="Arial"/>
              </a:rPr>
              <a:t> = 0;</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release(&amp;</a:t>
            </a:r>
            <a:r>
              <a:rPr lang="en-US" sz="900" dirty="0" err="1">
                <a:latin typeface="Consolas"/>
                <a:ea typeface="Calibri"/>
                <a:cs typeface="Arial"/>
              </a:rPr>
              <a:t>ptable.lock</a:t>
            </a:r>
            <a:r>
              <a:rPr lang="en-US" sz="900" dirty="0">
                <a:latin typeface="Consolas"/>
                <a:ea typeface="Calibri"/>
                <a:cs typeface="Arial"/>
              </a:rPr>
              <a:t>);</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  }</a:t>
            </a:r>
            <a:endParaRPr lang="en-US" sz="900" dirty="0">
              <a:latin typeface="Calibri"/>
              <a:ea typeface="Calibri"/>
              <a:cs typeface="Arial"/>
            </a:endParaRPr>
          </a:p>
          <a:p>
            <a:pPr algn="l" rtl="0">
              <a:lnSpc>
                <a:spcPct val="115000"/>
              </a:lnSpc>
              <a:spcAft>
                <a:spcPts val="0"/>
              </a:spcAft>
            </a:pPr>
            <a:r>
              <a:rPr lang="en-US" sz="900" dirty="0">
                <a:latin typeface="Consolas"/>
                <a:ea typeface="Calibri"/>
                <a:cs typeface="Arial"/>
              </a:rPr>
              <a:t>}</a:t>
            </a:r>
            <a:endParaRPr lang="en-US" sz="900" dirty="0">
              <a:effectLst/>
              <a:latin typeface="Calibri"/>
              <a:ea typeface="Calibri"/>
              <a:cs typeface="Arial"/>
            </a:endParaRPr>
          </a:p>
        </p:txBody>
      </p:sp>
    </p:spTree>
    <p:extLst>
      <p:ext uri="{BB962C8B-B14F-4D97-AF65-F5344CB8AC3E}">
        <p14:creationId xmlns:p14="http://schemas.microsoft.com/office/powerpoint/2010/main" val="19530171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26B4540-FFE1-4A7B-BC23-AAB66E9BDDC6}" type="slidenum">
              <a:rPr lang="he-IL" smtClean="0"/>
              <a:pPr>
                <a:defRPr/>
              </a:pPr>
              <a:t>38</a:t>
            </a:fld>
            <a:endParaRPr lang="he-IL"/>
          </a:p>
        </p:txBody>
      </p:sp>
      <p:sp>
        <p:nvSpPr>
          <p:cNvPr id="6" name="Title 1"/>
          <p:cNvSpPr>
            <a:spLocks noGrp="1"/>
          </p:cNvSpPr>
          <p:nvPr>
            <p:ph type="title"/>
          </p:nvPr>
        </p:nvSpPr>
        <p:spPr>
          <a:xfrm>
            <a:off x="457200" y="44624"/>
            <a:ext cx="8229600" cy="1143000"/>
          </a:xfrm>
        </p:spPr>
        <p:txBody>
          <a:bodyPr>
            <a:normAutofit/>
          </a:bodyPr>
          <a:lstStyle/>
          <a:p>
            <a:pPr algn="ctr"/>
            <a:r>
              <a:rPr lang="en-US" i="1" dirty="0" smtClean="0">
                <a:solidFill>
                  <a:schemeClr val="tx2"/>
                </a:solidFill>
                <a:effectLst>
                  <a:outerShdw blurRad="38100" dist="38100" dir="2700000" algn="tl">
                    <a:srgbClr val="000000">
                      <a:alpha val="43137"/>
                    </a:srgbClr>
                  </a:outerShdw>
                </a:effectLst>
              </a:rPr>
              <a:t>The Kill SYSTEM CALL</a:t>
            </a:r>
            <a:endParaRPr lang="en-US" dirty="0"/>
          </a:p>
        </p:txBody>
      </p:sp>
      <p:sp>
        <p:nvSpPr>
          <p:cNvPr id="5" name="Rectangle 4"/>
          <p:cNvSpPr/>
          <p:nvPr/>
        </p:nvSpPr>
        <p:spPr>
          <a:xfrm>
            <a:off x="107504" y="2780923"/>
            <a:ext cx="4968552" cy="3816429"/>
          </a:xfrm>
          <a:prstGeom prst="rect">
            <a:avLst/>
          </a:prstGeom>
        </p:spPr>
        <p:txBody>
          <a:bodyPr wrap="square">
            <a:spAutoFit/>
          </a:bodyPr>
          <a:lstStyle/>
          <a:p>
            <a:pPr algn="l" rtl="0"/>
            <a:r>
              <a:rPr lang="en-US" sz="1100" dirty="0">
                <a:solidFill>
                  <a:srgbClr val="008000"/>
                </a:solidFill>
                <a:latin typeface="Consolas"/>
              </a:rPr>
              <a:t>/*** </a:t>
            </a:r>
            <a:r>
              <a:rPr lang="en-US" sz="1100" dirty="0" err="1" smtClean="0">
                <a:solidFill>
                  <a:srgbClr val="008000"/>
                </a:solidFill>
                <a:latin typeface="Consolas"/>
              </a:rPr>
              <a:t>proc.c</a:t>
            </a:r>
            <a:r>
              <a:rPr lang="en-US" sz="1100" dirty="0" smtClean="0">
                <a:solidFill>
                  <a:srgbClr val="008000"/>
                </a:solidFill>
                <a:latin typeface="Consolas"/>
              </a:rPr>
              <a:t> ***/</a:t>
            </a:r>
            <a:br>
              <a:rPr lang="en-US" sz="1100" dirty="0" smtClean="0">
                <a:solidFill>
                  <a:srgbClr val="008000"/>
                </a:solidFill>
                <a:latin typeface="Consolas"/>
              </a:rPr>
            </a:br>
            <a:endParaRPr lang="en-US" sz="1100" dirty="0">
              <a:solidFill>
                <a:srgbClr val="008000"/>
              </a:solidFill>
              <a:latin typeface="Consolas"/>
            </a:endParaRPr>
          </a:p>
          <a:p>
            <a:pPr algn="l" rtl="0"/>
            <a:r>
              <a:rPr lang="en-US" sz="1100" dirty="0" smtClean="0">
                <a:solidFill>
                  <a:srgbClr val="008000"/>
                </a:solidFill>
                <a:latin typeface="Consolas"/>
              </a:rPr>
              <a:t>// </a:t>
            </a:r>
            <a:r>
              <a:rPr lang="en-US" sz="1100" dirty="0">
                <a:solidFill>
                  <a:srgbClr val="008000"/>
                </a:solidFill>
                <a:latin typeface="Consolas"/>
              </a:rPr>
              <a:t>Kill the process with the given </a:t>
            </a:r>
            <a:r>
              <a:rPr lang="en-US" sz="1100" dirty="0" err="1">
                <a:solidFill>
                  <a:srgbClr val="008000"/>
                </a:solidFill>
                <a:latin typeface="Consolas"/>
              </a:rPr>
              <a:t>pid</a:t>
            </a:r>
            <a:r>
              <a:rPr lang="en-US" sz="1100" dirty="0">
                <a:solidFill>
                  <a:srgbClr val="008000"/>
                </a:solidFill>
                <a:latin typeface="Consolas"/>
              </a:rPr>
              <a:t>.</a:t>
            </a:r>
            <a:endParaRPr lang="en-US" sz="1100" dirty="0">
              <a:solidFill>
                <a:prstClr val="black"/>
              </a:solidFill>
              <a:latin typeface="Consolas"/>
            </a:endParaRPr>
          </a:p>
          <a:p>
            <a:pPr algn="l" rtl="0"/>
            <a:r>
              <a:rPr lang="en-US" sz="1100" dirty="0">
                <a:solidFill>
                  <a:srgbClr val="008000"/>
                </a:solidFill>
                <a:latin typeface="Consolas"/>
              </a:rPr>
              <a:t>// Process won't exit until it returns</a:t>
            </a:r>
            <a:endParaRPr lang="en-US" sz="1100" dirty="0">
              <a:solidFill>
                <a:prstClr val="black"/>
              </a:solidFill>
              <a:latin typeface="Consolas"/>
            </a:endParaRPr>
          </a:p>
          <a:p>
            <a:pPr algn="l" rtl="0"/>
            <a:r>
              <a:rPr lang="en-US" sz="1100" dirty="0">
                <a:solidFill>
                  <a:srgbClr val="008000"/>
                </a:solidFill>
                <a:latin typeface="Consolas"/>
              </a:rPr>
              <a:t>// to user space (see trap in </a:t>
            </a:r>
            <a:r>
              <a:rPr lang="en-US" sz="1100" dirty="0" err="1">
                <a:solidFill>
                  <a:srgbClr val="008000"/>
                </a:solidFill>
                <a:latin typeface="Consolas"/>
              </a:rPr>
              <a:t>trap.c</a:t>
            </a:r>
            <a:r>
              <a:rPr lang="en-US" sz="1100" dirty="0">
                <a:solidFill>
                  <a:srgbClr val="008000"/>
                </a:solidFill>
                <a:latin typeface="Consolas"/>
              </a:rPr>
              <a:t>).</a:t>
            </a:r>
            <a:endParaRPr lang="en-US" sz="1100" dirty="0">
              <a:solidFill>
                <a:prstClr val="black"/>
              </a:solidFill>
              <a:latin typeface="Consolas"/>
            </a:endParaRPr>
          </a:p>
          <a:p>
            <a:pPr algn="l" rtl="0"/>
            <a:r>
              <a:rPr lang="en-US" sz="1100" dirty="0" err="1">
                <a:solidFill>
                  <a:srgbClr val="0000FF"/>
                </a:solidFill>
                <a:latin typeface="Consolas"/>
              </a:rPr>
              <a:t>int</a:t>
            </a:r>
            <a:endParaRPr lang="en-US" sz="1100" dirty="0">
              <a:solidFill>
                <a:prstClr val="black"/>
              </a:solidFill>
              <a:latin typeface="Consolas"/>
            </a:endParaRPr>
          </a:p>
          <a:p>
            <a:pPr algn="l" rtl="0"/>
            <a:r>
              <a:rPr lang="en-US" sz="1100" dirty="0">
                <a:solidFill>
                  <a:prstClr val="black"/>
                </a:solidFill>
                <a:latin typeface="Consolas"/>
              </a:rPr>
              <a:t>kill(</a:t>
            </a:r>
            <a:r>
              <a:rPr lang="en-US" sz="1100" dirty="0" err="1">
                <a:solidFill>
                  <a:srgbClr val="0000FF"/>
                </a:solidFill>
                <a:latin typeface="Consolas"/>
              </a:rPr>
              <a:t>int</a:t>
            </a:r>
            <a:r>
              <a:rPr lang="en-US" sz="1100" dirty="0">
                <a:solidFill>
                  <a:prstClr val="black"/>
                </a:solidFill>
                <a:latin typeface="Consolas"/>
              </a:rPr>
              <a:t> </a:t>
            </a:r>
            <a:r>
              <a:rPr lang="en-US" sz="1100" dirty="0" err="1">
                <a:solidFill>
                  <a:prstClr val="black"/>
                </a:solidFill>
                <a:latin typeface="Consolas"/>
              </a:rPr>
              <a:t>pid</a:t>
            </a:r>
            <a:r>
              <a:rPr lang="en-US" sz="1100" dirty="0" smtClean="0">
                <a:solidFill>
                  <a:prstClr val="black"/>
                </a:solidFill>
                <a:latin typeface="Consolas"/>
              </a:rPr>
              <a:t>) {</a:t>
            </a:r>
            <a:endParaRPr lang="he-IL" sz="1100" dirty="0">
              <a:solidFill>
                <a:prstClr val="black"/>
              </a:solidFill>
              <a:latin typeface="Consolas"/>
            </a:endParaRPr>
          </a:p>
          <a:p>
            <a:pPr algn="l" rtl="0"/>
            <a:r>
              <a:rPr lang="en-US" sz="1100" dirty="0">
                <a:solidFill>
                  <a:prstClr val="black"/>
                </a:solidFill>
                <a:latin typeface="Consolas"/>
              </a:rPr>
              <a:t>  </a:t>
            </a:r>
            <a:r>
              <a:rPr lang="en-US" sz="1100" dirty="0">
                <a:solidFill>
                  <a:srgbClr val="0000FF"/>
                </a:solidFill>
                <a:latin typeface="Consolas"/>
              </a:rPr>
              <a:t>struct</a:t>
            </a:r>
            <a:r>
              <a:rPr lang="en-US" sz="1100" dirty="0">
                <a:solidFill>
                  <a:prstClr val="black"/>
                </a:solidFill>
                <a:latin typeface="Consolas"/>
              </a:rPr>
              <a:t> </a:t>
            </a:r>
            <a:r>
              <a:rPr lang="en-US" sz="1100" dirty="0" err="1">
                <a:solidFill>
                  <a:prstClr val="black"/>
                </a:solidFill>
                <a:latin typeface="Consolas"/>
              </a:rPr>
              <a:t>proc</a:t>
            </a:r>
            <a:r>
              <a:rPr lang="en-US" sz="1100" dirty="0">
                <a:solidFill>
                  <a:prstClr val="black"/>
                </a:solidFill>
                <a:latin typeface="Consolas"/>
              </a:rPr>
              <a:t> *p;</a:t>
            </a:r>
          </a:p>
          <a:p>
            <a:pPr algn="l" rtl="0"/>
            <a:endParaRPr lang="he-IL" sz="1100" dirty="0">
              <a:solidFill>
                <a:prstClr val="black"/>
              </a:solidFill>
              <a:latin typeface="Consolas"/>
            </a:endParaRPr>
          </a:p>
          <a:p>
            <a:pPr algn="l" rtl="0"/>
            <a:r>
              <a:rPr lang="en-US" sz="1100" dirty="0">
                <a:solidFill>
                  <a:prstClr val="black"/>
                </a:solidFill>
                <a:latin typeface="Consolas"/>
              </a:rPr>
              <a:t>  acquire(&amp;</a:t>
            </a:r>
            <a:r>
              <a:rPr lang="en-US" sz="1100" dirty="0" err="1">
                <a:solidFill>
                  <a:prstClr val="black"/>
                </a:solidFill>
                <a:latin typeface="Consolas"/>
              </a:rPr>
              <a:t>ptable.lock</a:t>
            </a:r>
            <a:r>
              <a:rPr lang="en-US" sz="1100" dirty="0">
                <a:solidFill>
                  <a:prstClr val="black"/>
                </a:solidFill>
                <a:latin typeface="Consolas"/>
              </a:rPr>
              <a:t>);</a:t>
            </a:r>
          </a:p>
          <a:p>
            <a:pPr algn="l" rtl="0"/>
            <a:r>
              <a:rPr lang="en-US" sz="1100" dirty="0">
                <a:solidFill>
                  <a:prstClr val="black"/>
                </a:solidFill>
                <a:latin typeface="Consolas"/>
              </a:rPr>
              <a:t>  </a:t>
            </a:r>
            <a:r>
              <a:rPr lang="en-US" sz="1100" dirty="0">
                <a:solidFill>
                  <a:srgbClr val="0000FF"/>
                </a:solidFill>
                <a:latin typeface="Consolas"/>
              </a:rPr>
              <a:t>for</a:t>
            </a:r>
            <a:r>
              <a:rPr lang="en-US" sz="1100" dirty="0">
                <a:solidFill>
                  <a:prstClr val="black"/>
                </a:solidFill>
                <a:latin typeface="Consolas"/>
              </a:rPr>
              <a:t>(p = </a:t>
            </a:r>
            <a:r>
              <a:rPr lang="en-US" sz="1100" dirty="0" err="1">
                <a:solidFill>
                  <a:prstClr val="black"/>
                </a:solidFill>
                <a:latin typeface="Consolas"/>
              </a:rPr>
              <a:t>ptable.proc</a:t>
            </a:r>
            <a:r>
              <a:rPr lang="en-US" sz="1100" dirty="0">
                <a:solidFill>
                  <a:prstClr val="black"/>
                </a:solidFill>
                <a:latin typeface="Consolas"/>
              </a:rPr>
              <a:t>; p &lt; &amp;</a:t>
            </a:r>
            <a:r>
              <a:rPr lang="en-US" sz="1100" dirty="0" err="1">
                <a:solidFill>
                  <a:prstClr val="black"/>
                </a:solidFill>
                <a:latin typeface="Consolas"/>
              </a:rPr>
              <a:t>ptable.proc</a:t>
            </a:r>
            <a:r>
              <a:rPr lang="en-US" sz="1100" dirty="0">
                <a:solidFill>
                  <a:prstClr val="black"/>
                </a:solidFill>
                <a:latin typeface="Consolas"/>
              </a:rPr>
              <a:t>[NPROC]; p++){</a:t>
            </a:r>
          </a:p>
          <a:p>
            <a:pPr algn="l" rtl="0"/>
            <a:r>
              <a:rPr lang="en-US" sz="1100" dirty="0">
                <a:solidFill>
                  <a:prstClr val="black"/>
                </a:solidFill>
                <a:latin typeface="Consolas"/>
              </a:rPr>
              <a:t>    </a:t>
            </a:r>
            <a:r>
              <a:rPr lang="en-US" sz="1100" dirty="0">
                <a:solidFill>
                  <a:srgbClr val="0000FF"/>
                </a:solidFill>
                <a:latin typeface="Consolas"/>
              </a:rPr>
              <a:t>if</a:t>
            </a:r>
            <a:r>
              <a:rPr lang="en-US" sz="1100" dirty="0">
                <a:solidFill>
                  <a:prstClr val="black"/>
                </a:solidFill>
                <a:latin typeface="Consolas"/>
              </a:rPr>
              <a:t>(p-&gt;</a:t>
            </a:r>
            <a:r>
              <a:rPr lang="en-US" sz="1100" dirty="0" err="1">
                <a:solidFill>
                  <a:prstClr val="black"/>
                </a:solidFill>
                <a:latin typeface="Consolas"/>
              </a:rPr>
              <a:t>pid</a:t>
            </a:r>
            <a:r>
              <a:rPr lang="en-US" sz="1100" dirty="0">
                <a:solidFill>
                  <a:prstClr val="black"/>
                </a:solidFill>
                <a:latin typeface="Consolas"/>
              </a:rPr>
              <a:t> == </a:t>
            </a:r>
            <a:r>
              <a:rPr lang="en-US" sz="1100" dirty="0" err="1">
                <a:solidFill>
                  <a:prstClr val="black"/>
                </a:solidFill>
                <a:latin typeface="Consolas"/>
              </a:rPr>
              <a:t>pid</a:t>
            </a:r>
            <a:r>
              <a:rPr lang="en-US" sz="1100" dirty="0">
                <a:solidFill>
                  <a:prstClr val="black"/>
                </a:solidFill>
                <a:latin typeface="Consolas"/>
              </a:rPr>
              <a:t>){</a:t>
            </a:r>
          </a:p>
          <a:p>
            <a:pPr algn="l" rtl="0"/>
            <a:r>
              <a:rPr lang="en-US" sz="1100" dirty="0">
                <a:solidFill>
                  <a:prstClr val="black"/>
                </a:solidFill>
                <a:latin typeface="Consolas"/>
              </a:rPr>
              <a:t>      p-&gt;killed = 1;</a:t>
            </a:r>
          </a:p>
          <a:p>
            <a:pPr algn="l" rtl="0"/>
            <a:r>
              <a:rPr lang="en-US" sz="1100" dirty="0">
                <a:solidFill>
                  <a:prstClr val="black"/>
                </a:solidFill>
                <a:latin typeface="Consolas"/>
              </a:rPr>
              <a:t>      </a:t>
            </a:r>
            <a:r>
              <a:rPr lang="en-US" sz="1100" dirty="0">
                <a:solidFill>
                  <a:srgbClr val="008000"/>
                </a:solidFill>
                <a:latin typeface="Consolas"/>
              </a:rPr>
              <a:t>// Wake process from sleep if necessary.</a:t>
            </a:r>
            <a:endParaRPr lang="en-US" sz="1100" dirty="0">
              <a:solidFill>
                <a:prstClr val="black"/>
              </a:solidFill>
              <a:latin typeface="Consolas"/>
            </a:endParaRPr>
          </a:p>
          <a:p>
            <a:pPr algn="l" rtl="0"/>
            <a:r>
              <a:rPr lang="en-US" sz="1100" dirty="0">
                <a:solidFill>
                  <a:prstClr val="black"/>
                </a:solidFill>
                <a:latin typeface="Consolas"/>
              </a:rPr>
              <a:t>      </a:t>
            </a:r>
            <a:r>
              <a:rPr lang="en-US" sz="1100" dirty="0">
                <a:solidFill>
                  <a:srgbClr val="0000FF"/>
                </a:solidFill>
                <a:latin typeface="Consolas"/>
              </a:rPr>
              <a:t>if</a:t>
            </a:r>
            <a:r>
              <a:rPr lang="en-US" sz="1100" dirty="0">
                <a:solidFill>
                  <a:prstClr val="black"/>
                </a:solidFill>
                <a:latin typeface="Consolas"/>
              </a:rPr>
              <a:t>(p-&gt;state == SLEEPING)</a:t>
            </a:r>
          </a:p>
          <a:p>
            <a:pPr algn="l" rtl="0"/>
            <a:r>
              <a:rPr lang="en-US" sz="1100" dirty="0">
                <a:solidFill>
                  <a:prstClr val="black"/>
                </a:solidFill>
                <a:latin typeface="Consolas"/>
              </a:rPr>
              <a:t>        p-&gt;state = RUNNABLE;</a:t>
            </a:r>
          </a:p>
          <a:p>
            <a:pPr algn="l" rtl="0"/>
            <a:r>
              <a:rPr lang="en-US" sz="1100" dirty="0">
                <a:solidFill>
                  <a:prstClr val="black"/>
                </a:solidFill>
                <a:latin typeface="Consolas"/>
              </a:rPr>
              <a:t>      release(&amp;</a:t>
            </a:r>
            <a:r>
              <a:rPr lang="en-US" sz="1100" dirty="0" err="1">
                <a:solidFill>
                  <a:prstClr val="black"/>
                </a:solidFill>
                <a:latin typeface="Consolas"/>
              </a:rPr>
              <a:t>ptable.lock</a:t>
            </a:r>
            <a:r>
              <a:rPr lang="en-US" sz="1100" dirty="0">
                <a:solidFill>
                  <a:prstClr val="black"/>
                </a:solidFill>
                <a:latin typeface="Consolas"/>
              </a:rPr>
              <a:t>);</a:t>
            </a:r>
          </a:p>
          <a:p>
            <a:pPr algn="l" rtl="0"/>
            <a:r>
              <a:rPr lang="en-US" sz="1100" dirty="0">
                <a:solidFill>
                  <a:prstClr val="black"/>
                </a:solidFill>
                <a:latin typeface="Consolas"/>
              </a:rPr>
              <a:t>      </a:t>
            </a:r>
            <a:r>
              <a:rPr lang="en-US" sz="1100" dirty="0">
                <a:solidFill>
                  <a:srgbClr val="0000FF"/>
                </a:solidFill>
                <a:latin typeface="Consolas"/>
              </a:rPr>
              <a:t>return</a:t>
            </a:r>
            <a:r>
              <a:rPr lang="en-US" sz="1100" dirty="0">
                <a:solidFill>
                  <a:prstClr val="black"/>
                </a:solidFill>
                <a:latin typeface="Consolas"/>
              </a:rPr>
              <a:t> 0</a:t>
            </a:r>
            <a:r>
              <a:rPr lang="en-US" sz="1100" dirty="0" smtClean="0">
                <a:solidFill>
                  <a:prstClr val="black"/>
                </a:solidFill>
                <a:latin typeface="Consolas"/>
              </a:rPr>
              <a:t>;</a:t>
            </a:r>
          </a:p>
          <a:p>
            <a:pPr algn="l" rtl="0"/>
            <a:r>
              <a:rPr lang="en-US" sz="1100" dirty="0">
                <a:solidFill>
                  <a:prstClr val="black"/>
                </a:solidFill>
                <a:latin typeface="Consolas"/>
              </a:rPr>
              <a:t> </a:t>
            </a:r>
            <a:r>
              <a:rPr lang="en-US" sz="1100" dirty="0" smtClean="0">
                <a:solidFill>
                  <a:prstClr val="black"/>
                </a:solidFill>
                <a:latin typeface="Consolas"/>
              </a:rPr>
              <a:t> }</a:t>
            </a:r>
            <a:endParaRPr lang="en-US" sz="1100" dirty="0">
              <a:solidFill>
                <a:prstClr val="black"/>
              </a:solidFill>
              <a:latin typeface="Consolas"/>
            </a:endParaRPr>
          </a:p>
          <a:p>
            <a:pPr algn="l" rtl="0"/>
            <a:r>
              <a:rPr lang="he-IL" sz="1100" dirty="0">
                <a:solidFill>
                  <a:prstClr val="black"/>
                </a:solidFill>
                <a:latin typeface="Consolas"/>
              </a:rPr>
              <a:t>  </a:t>
            </a:r>
            <a:r>
              <a:rPr lang="en-US" sz="1100" dirty="0" smtClean="0">
                <a:solidFill>
                  <a:prstClr val="black"/>
                </a:solidFill>
                <a:latin typeface="Consolas"/>
              </a:rPr>
              <a:t> </a:t>
            </a:r>
            <a:r>
              <a:rPr lang="en-US" sz="1100" dirty="0">
                <a:solidFill>
                  <a:prstClr val="black"/>
                </a:solidFill>
                <a:latin typeface="Consolas"/>
              </a:rPr>
              <a:t>release(&amp;</a:t>
            </a:r>
            <a:r>
              <a:rPr lang="en-US" sz="1100" dirty="0" err="1">
                <a:solidFill>
                  <a:prstClr val="black"/>
                </a:solidFill>
                <a:latin typeface="Consolas"/>
              </a:rPr>
              <a:t>ptable.lock</a:t>
            </a:r>
            <a:r>
              <a:rPr lang="en-US" sz="1100" dirty="0">
                <a:solidFill>
                  <a:prstClr val="black"/>
                </a:solidFill>
                <a:latin typeface="Consolas"/>
              </a:rPr>
              <a:t>);</a:t>
            </a:r>
          </a:p>
          <a:p>
            <a:pPr algn="l" rtl="0"/>
            <a:r>
              <a:rPr lang="en-US" sz="1100" dirty="0">
                <a:solidFill>
                  <a:prstClr val="black"/>
                </a:solidFill>
                <a:latin typeface="Consolas"/>
              </a:rPr>
              <a:t>  </a:t>
            </a:r>
            <a:r>
              <a:rPr lang="en-US" sz="1100" dirty="0">
                <a:solidFill>
                  <a:srgbClr val="0000FF"/>
                </a:solidFill>
                <a:latin typeface="Consolas"/>
              </a:rPr>
              <a:t>return</a:t>
            </a:r>
            <a:r>
              <a:rPr lang="en-US" sz="1100" dirty="0">
                <a:solidFill>
                  <a:prstClr val="black"/>
                </a:solidFill>
                <a:latin typeface="Consolas"/>
              </a:rPr>
              <a:t> -1</a:t>
            </a:r>
            <a:r>
              <a:rPr lang="en-US" sz="1100" dirty="0" smtClean="0">
                <a:solidFill>
                  <a:prstClr val="black"/>
                </a:solidFill>
                <a:latin typeface="Consolas"/>
              </a:rPr>
              <a:t>;</a:t>
            </a:r>
          </a:p>
          <a:p>
            <a:pPr algn="l" rtl="0"/>
            <a:r>
              <a:rPr lang="en-US" sz="1100" dirty="0" smtClean="0">
                <a:solidFill>
                  <a:prstClr val="black"/>
                </a:solidFill>
                <a:latin typeface="Consolas"/>
              </a:rPr>
              <a:t>}</a:t>
            </a:r>
            <a:endParaRPr lang="he-IL" sz="1100" dirty="0">
              <a:solidFill>
                <a:prstClr val="black"/>
              </a:solidFill>
              <a:latin typeface="Consolas"/>
            </a:endParaRPr>
          </a:p>
        </p:txBody>
      </p:sp>
      <p:sp>
        <p:nvSpPr>
          <p:cNvPr id="8" name="Rectangle 7"/>
          <p:cNvSpPr/>
          <p:nvPr/>
        </p:nvSpPr>
        <p:spPr>
          <a:xfrm>
            <a:off x="107504" y="620688"/>
            <a:ext cx="4572000" cy="1954381"/>
          </a:xfrm>
          <a:prstGeom prst="rect">
            <a:avLst/>
          </a:prstGeom>
        </p:spPr>
        <p:txBody>
          <a:bodyPr>
            <a:spAutoFit/>
          </a:bodyPr>
          <a:lstStyle/>
          <a:p>
            <a:pPr algn="l" rtl="0"/>
            <a:r>
              <a:rPr lang="en-US" sz="1100" dirty="0" smtClean="0">
                <a:solidFill>
                  <a:srgbClr val="008000"/>
                </a:solidFill>
                <a:latin typeface="Consolas"/>
              </a:rPr>
              <a:t>/*** </a:t>
            </a:r>
            <a:r>
              <a:rPr lang="en-US" sz="1100" dirty="0" err="1" smtClean="0">
                <a:solidFill>
                  <a:srgbClr val="008000"/>
                </a:solidFill>
                <a:latin typeface="Consolas"/>
              </a:rPr>
              <a:t>sysproc.c</a:t>
            </a:r>
            <a:r>
              <a:rPr lang="en-US" sz="1100" dirty="0" smtClean="0">
                <a:solidFill>
                  <a:srgbClr val="008000"/>
                </a:solidFill>
                <a:latin typeface="Consolas"/>
              </a:rPr>
              <a:t> ***/</a:t>
            </a:r>
          </a:p>
          <a:p>
            <a:pPr algn="l" rtl="0"/>
            <a:endParaRPr lang="en-US" sz="1100" dirty="0">
              <a:solidFill>
                <a:srgbClr val="008000"/>
              </a:solidFill>
              <a:latin typeface="Consolas"/>
            </a:endParaRPr>
          </a:p>
          <a:p>
            <a:pPr algn="l" rtl="0"/>
            <a:r>
              <a:rPr lang="en-US" sz="1100" dirty="0" err="1" smtClean="0">
                <a:solidFill>
                  <a:srgbClr val="0000FF"/>
                </a:solidFill>
                <a:latin typeface="Consolas"/>
              </a:rPr>
              <a:t>int</a:t>
            </a:r>
            <a:endParaRPr lang="en-US" sz="1100" dirty="0">
              <a:solidFill>
                <a:prstClr val="black"/>
              </a:solidFill>
              <a:latin typeface="Consolas"/>
            </a:endParaRPr>
          </a:p>
          <a:p>
            <a:pPr algn="l" rtl="0"/>
            <a:r>
              <a:rPr lang="en-US" sz="1100" dirty="0" err="1">
                <a:solidFill>
                  <a:prstClr val="black"/>
                </a:solidFill>
                <a:latin typeface="Consolas"/>
              </a:rPr>
              <a:t>sys_kill</a:t>
            </a:r>
            <a:r>
              <a:rPr lang="en-US" sz="1100" dirty="0">
                <a:solidFill>
                  <a:prstClr val="black"/>
                </a:solidFill>
                <a:latin typeface="Consolas"/>
              </a:rPr>
              <a:t>(</a:t>
            </a:r>
            <a:r>
              <a:rPr lang="en-US" sz="1100" dirty="0">
                <a:solidFill>
                  <a:srgbClr val="0000FF"/>
                </a:solidFill>
                <a:latin typeface="Consolas"/>
              </a:rPr>
              <a:t>void</a:t>
            </a:r>
            <a:r>
              <a:rPr lang="en-US" sz="1100" dirty="0">
                <a:solidFill>
                  <a:prstClr val="black"/>
                </a:solidFill>
                <a:latin typeface="Consolas"/>
              </a:rPr>
              <a:t>)</a:t>
            </a:r>
          </a:p>
          <a:p>
            <a:pPr algn="l" rtl="0"/>
            <a:r>
              <a:rPr lang="en-US" sz="1100" dirty="0">
                <a:solidFill>
                  <a:prstClr val="black"/>
                </a:solidFill>
                <a:latin typeface="Consolas"/>
              </a:rPr>
              <a:t>{</a:t>
            </a:r>
            <a:endParaRPr lang="he-IL" sz="1100" dirty="0">
              <a:solidFill>
                <a:prstClr val="black"/>
              </a:solidFill>
              <a:latin typeface="Consolas"/>
            </a:endParaRPr>
          </a:p>
          <a:p>
            <a:pPr algn="l" rtl="0"/>
            <a:r>
              <a:rPr lang="en-US" sz="1100" dirty="0">
                <a:solidFill>
                  <a:prstClr val="black"/>
                </a:solidFill>
                <a:latin typeface="Consolas"/>
              </a:rPr>
              <a:t>  </a:t>
            </a:r>
            <a:r>
              <a:rPr lang="en-US" sz="1100" dirty="0" err="1">
                <a:solidFill>
                  <a:srgbClr val="0000FF"/>
                </a:solidFill>
                <a:latin typeface="Consolas"/>
              </a:rPr>
              <a:t>int</a:t>
            </a:r>
            <a:r>
              <a:rPr lang="en-US" sz="1100" dirty="0">
                <a:solidFill>
                  <a:prstClr val="black"/>
                </a:solidFill>
                <a:latin typeface="Consolas"/>
              </a:rPr>
              <a:t> </a:t>
            </a:r>
            <a:r>
              <a:rPr lang="en-US" sz="1100" dirty="0" err="1">
                <a:solidFill>
                  <a:prstClr val="black"/>
                </a:solidFill>
                <a:latin typeface="Consolas"/>
              </a:rPr>
              <a:t>pid</a:t>
            </a:r>
            <a:r>
              <a:rPr lang="en-US" sz="1100" dirty="0">
                <a:solidFill>
                  <a:prstClr val="black"/>
                </a:solidFill>
                <a:latin typeface="Consolas"/>
              </a:rPr>
              <a:t>;</a:t>
            </a:r>
          </a:p>
          <a:p>
            <a:pPr algn="l" rtl="0"/>
            <a:endParaRPr lang="he-IL" sz="1100" dirty="0">
              <a:solidFill>
                <a:prstClr val="black"/>
              </a:solidFill>
              <a:latin typeface="Consolas"/>
            </a:endParaRPr>
          </a:p>
          <a:p>
            <a:pPr algn="l" rtl="0"/>
            <a:r>
              <a:rPr lang="en-US" sz="1100" dirty="0">
                <a:solidFill>
                  <a:prstClr val="black"/>
                </a:solidFill>
                <a:latin typeface="Consolas"/>
              </a:rPr>
              <a:t>  </a:t>
            </a:r>
            <a:r>
              <a:rPr lang="en-US" sz="1100" dirty="0">
                <a:solidFill>
                  <a:srgbClr val="0000FF"/>
                </a:solidFill>
                <a:latin typeface="Consolas"/>
              </a:rPr>
              <a:t>if</a:t>
            </a:r>
            <a:r>
              <a:rPr lang="en-US" sz="1100" dirty="0">
                <a:solidFill>
                  <a:prstClr val="black"/>
                </a:solidFill>
                <a:latin typeface="Consolas"/>
              </a:rPr>
              <a:t>(</a:t>
            </a:r>
            <a:r>
              <a:rPr lang="en-US" sz="1100" dirty="0" err="1">
                <a:solidFill>
                  <a:prstClr val="black"/>
                </a:solidFill>
                <a:latin typeface="Consolas"/>
              </a:rPr>
              <a:t>argint</a:t>
            </a:r>
            <a:r>
              <a:rPr lang="en-US" sz="1100" dirty="0">
                <a:solidFill>
                  <a:prstClr val="black"/>
                </a:solidFill>
                <a:latin typeface="Consolas"/>
              </a:rPr>
              <a:t>(0, &amp;</a:t>
            </a:r>
            <a:r>
              <a:rPr lang="en-US" sz="1100" dirty="0" err="1">
                <a:solidFill>
                  <a:prstClr val="black"/>
                </a:solidFill>
                <a:latin typeface="Consolas"/>
              </a:rPr>
              <a:t>pid</a:t>
            </a:r>
            <a:r>
              <a:rPr lang="en-US" sz="1100" dirty="0">
                <a:solidFill>
                  <a:prstClr val="black"/>
                </a:solidFill>
                <a:latin typeface="Consolas"/>
              </a:rPr>
              <a:t>) &lt; 0)</a:t>
            </a:r>
          </a:p>
          <a:p>
            <a:pPr algn="l" rtl="0"/>
            <a:r>
              <a:rPr lang="en-US" sz="1100" dirty="0">
                <a:solidFill>
                  <a:prstClr val="black"/>
                </a:solidFill>
                <a:latin typeface="Consolas"/>
              </a:rPr>
              <a:t>    </a:t>
            </a:r>
            <a:r>
              <a:rPr lang="en-US" sz="1100" dirty="0">
                <a:solidFill>
                  <a:srgbClr val="0000FF"/>
                </a:solidFill>
                <a:latin typeface="Consolas"/>
              </a:rPr>
              <a:t>return</a:t>
            </a:r>
            <a:r>
              <a:rPr lang="en-US" sz="1100" dirty="0">
                <a:solidFill>
                  <a:prstClr val="black"/>
                </a:solidFill>
                <a:latin typeface="Consolas"/>
              </a:rPr>
              <a:t> -1;</a:t>
            </a:r>
          </a:p>
          <a:p>
            <a:pPr algn="l" rtl="0"/>
            <a:r>
              <a:rPr lang="en-US" sz="1100" dirty="0">
                <a:solidFill>
                  <a:prstClr val="black"/>
                </a:solidFill>
                <a:latin typeface="Consolas"/>
              </a:rPr>
              <a:t>  </a:t>
            </a:r>
            <a:r>
              <a:rPr lang="en-US" sz="1100" dirty="0">
                <a:solidFill>
                  <a:srgbClr val="0000FF"/>
                </a:solidFill>
                <a:latin typeface="Consolas"/>
              </a:rPr>
              <a:t>return</a:t>
            </a:r>
            <a:r>
              <a:rPr lang="en-US" sz="1100" dirty="0">
                <a:solidFill>
                  <a:prstClr val="black"/>
                </a:solidFill>
                <a:latin typeface="Consolas"/>
              </a:rPr>
              <a:t> kill(</a:t>
            </a:r>
            <a:r>
              <a:rPr lang="en-US" sz="1100" dirty="0" err="1">
                <a:solidFill>
                  <a:prstClr val="black"/>
                </a:solidFill>
                <a:latin typeface="Consolas"/>
              </a:rPr>
              <a:t>pid</a:t>
            </a:r>
            <a:r>
              <a:rPr lang="en-US" sz="1100" dirty="0" smtClean="0">
                <a:solidFill>
                  <a:prstClr val="black"/>
                </a:solidFill>
                <a:latin typeface="Consolas"/>
              </a:rPr>
              <a:t>);</a:t>
            </a:r>
          </a:p>
          <a:p>
            <a:pPr algn="l" rtl="0"/>
            <a:r>
              <a:rPr lang="en-US" sz="1100" dirty="0">
                <a:solidFill>
                  <a:prstClr val="black"/>
                </a:solidFill>
                <a:latin typeface="Consolas"/>
              </a:rPr>
              <a:t>}</a:t>
            </a:r>
          </a:p>
        </p:txBody>
      </p:sp>
      <p:sp>
        <p:nvSpPr>
          <p:cNvPr id="10" name="Rectangle 9"/>
          <p:cNvSpPr/>
          <p:nvPr/>
        </p:nvSpPr>
        <p:spPr>
          <a:xfrm>
            <a:off x="5508104" y="1629126"/>
            <a:ext cx="2880320" cy="4324261"/>
          </a:xfrm>
          <a:prstGeom prst="rect">
            <a:avLst/>
          </a:prstGeom>
        </p:spPr>
        <p:txBody>
          <a:bodyPr wrap="square">
            <a:spAutoFit/>
          </a:bodyPr>
          <a:lstStyle/>
          <a:p>
            <a:pPr algn="l" rtl="0"/>
            <a:r>
              <a:rPr lang="en-US" sz="1100" dirty="0">
                <a:solidFill>
                  <a:srgbClr val="008000"/>
                </a:solidFill>
                <a:latin typeface="Consolas"/>
              </a:rPr>
              <a:t>/*** </a:t>
            </a:r>
            <a:r>
              <a:rPr lang="en-US" sz="1100" dirty="0" err="1" smtClean="0">
                <a:solidFill>
                  <a:srgbClr val="008000"/>
                </a:solidFill>
                <a:latin typeface="Consolas"/>
              </a:rPr>
              <a:t>syscall.c</a:t>
            </a:r>
            <a:r>
              <a:rPr lang="en-US" sz="1100" dirty="0" smtClean="0">
                <a:solidFill>
                  <a:srgbClr val="008000"/>
                </a:solidFill>
                <a:latin typeface="Consolas"/>
              </a:rPr>
              <a:t> ***/</a:t>
            </a:r>
          </a:p>
          <a:p>
            <a:pPr algn="l" rtl="0"/>
            <a:endParaRPr lang="en-US" sz="1100" dirty="0">
              <a:solidFill>
                <a:srgbClr val="008000"/>
              </a:solidFill>
              <a:latin typeface="Consolas"/>
            </a:endParaRPr>
          </a:p>
          <a:p>
            <a:pPr algn="l" rtl="0"/>
            <a:r>
              <a:rPr lang="en-US" sz="1100" dirty="0" smtClean="0">
                <a:solidFill>
                  <a:srgbClr val="0000FF"/>
                </a:solidFill>
                <a:latin typeface="Consolas"/>
              </a:rPr>
              <a:t>static</a:t>
            </a:r>
            <a:r>
              <a:rPr lang="en-US" sz="1100" dirty="0" smtClean="0">
                <a:solidFill>
                  <a:prstClr val="black"/>
                </a:solidFill>
                <a:latin typeface="Consolas"/>
              </a:rPr>
              <a:t> </a:t>
            </a:r>
            <a:r>
              <a:rPr lang="en-US" sz="1100" dirty="0" err="1">
                <a:solidFill>
                  <a:srgbClr val="0000FF"/>
                </a:solidFill>
                <a:latin typeface="Consolas"/>
              </a:rPr>
              <a:t>int</a:t>
            </a:r>
            <a:r>
              <a:rPr lang="en-US" sz="1100" dirty="0">
                <a:solidFill>
                  <a:prstClr val="black"/>
                </a:solidFill>
                <a:latin typeface="Consolas"/>
              </a:rPr>
              <a:t> (*</a:t>
            </a:r>
            <a:r>
              <a:rPr lang="en-US" sz="1100" dirty="0" err="1">
                <a:solidFill>
                  <a:prstClr val="black"/>
                </a:solidFill>
                <a:latin typeface="Consolas"/>
              </a:rPr>
              <a:t>syscalls</a:t>
            </a:r>
            <a:r>
              <a:rPr lang="en-US" sz="1100" dirty="0">
                <a:solidFill>
                  <a:prstClr val="black"/>
                </a:solidFill>
                <a:latin typeface="Consolas"/>
              </a:rPr>
              <a:t>[])(</a:t>
            </a:r>
            <a:r>
              <a:rPr lang="en-US" sz="1100" dirty="0">
                <a:solidFill>
                  <a:srgbClr val="0000FF"/>
                </a:solidFill>
                <a:latin typeface="Consolas"/>
              </a:rPr>
              <a:t>void</a:t>
            </a:r>
            <a:r>
              <a:rPr lang="en-US" sz="1100" dirty="0">
                <a:solidFill>
                  <a:prstClr val="black"/>
                </a:solidFill>
                <a:latin typeface="Consolas"/>
              </a:rPr>
              <a:t>) = {</a:t>
            </a:r>
          </a:p>
          <a:p>
            <a:pPr algn="l" rtl="0"/>
            <a:r>
              <a:rPr lang="en-US" sz="1100" dirty="0">
                <a:solidFill>
                  <a:prstClr val="black"/>
                </a:solidFill>
                <a:latin typeface="Consolas"/>
              </a:rPr>
              <a:t>[</a:t>
            </a:r>
            <a:r>
              <a:rPr lang="en-US" sz="1100" dirty="0" err="1">
                <a:solidFill>
                  <a:prstClr val="black"/>
                </a:solidFill>
                <a:latin typeface="Consolas"/>
              </a:rPr>
              <a:t>SYS_chdir</a:t>
            </a:r>
            <a:r>
              <a:rPr lang="en-US" sz="1100" dirty="0">
                <a:solidFill>
                  <a:prstClr val="black"/>
                </a:solidFill>
                <a:latin typeface="Consolas"/>
              </a:rPr>
              <a:t>]   </a:t>
            </a:r>
            <a:r>
              <a:rPr lang="en-US" sz="1100" dirty="0" err="1">
                <a:solidFill>
                  <a:prstClr val="black"/>
                </a:solidFill>
                <a:latin typeface="Consolas"/>
              </a:rPr>
              <a:t>sys_chdir</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SYS_close</a:t>
            </a:r>
            <a:r>
              <a:rPr lang="en-US" sz="1100" dirty="0">
                <a:solidFill>
                  <a:prstClr val="black"/>
                </a:solidFill>
                <a:latin typeface="Consolas"/>
              </a:rPr>
              <a:t>]   </a:t>
            </a:r>
            <a:r>
              <a:rPr lang="en-US" sz="1100" dirty="0" err="1">
                <a:solidFill>
                  <a:prstClr val="black"/>
                </a:solidFill>
                <a:latin typeface="Consolas"/>
              </a:rPr>
              <a:t>sys_close</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SYS_dup</a:t>
            </a:r>
            <a:r>
              <a:rPr lang="en-US" sz="1100" dirty="0">
                <a:solidFill>
                  <a:prstClr val="black"/>
                </a:solidFill>
                <a:latin typeface="Consolas"/>
              </a:rPr>
              <a:t>]     </a:t>
            </a:r>
            <a:r>
              <a:rPr lang="en-US" sz="1100" dirty="0" err="1">
                <a:solidFill>
                  <a:prstClr val="black"/>
                </a:solidFill>
                <a:latin typeface="Consolas"/>
              </a:rPr>
              <a:t>sys_dup</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SYS_exec</a:t>
            </a:r>
            <a:r>
              <a:rPr lang="en-US" sz="1100" dirty="0">
                <a:solidFill>
                  <a:prstClr val="black"/>
                </a:solidFill>
                <a:latin typeface="Consolas"/>
              </a:rPr>
              <a:t>]    </a:t>
            </a:r>
            <a:r>
              <a:rPr lang="en-US" sz="1100" dirty="0" err="1">
                <a:solidFill>
                  <a:prstClr val="black"/>
                </a:solidFill>
                <a:latin typeface="Consolas"/>
              </a:rPr>
              <a:t>sys_exec</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SYS_exit</a:t>
            </a:r>
            <a:r>
              <a:rPr lang="en-US" sz="1100" dirty="0">
                <a:solidFill>
                  <a:prstClr val="black"/>
                </a:solidFill>
                <a:latin typeface="Consolas"/>
              </a:rPr>
              <a:t>]    </a:t>
            </a:r>
            <a:r>
              <a:rPr lang="en-US" sz="1100" dirty="0" err="1">
                <a:solidFill>
                  <a:prstClr val="black"/>
                </a:solidFill>
                <a:latin typeface="Consolas"/>
              </a:rPr>
              <a:t>sys_exit</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SYS_fork</a:t>
            </a:r>
            <a:r>
              <a:rPr lang="en-US" sz="1100" dirty="0">
                <a:solidFill>
                  <a:prstClr val="black"/>
                </a:solidFill>
                <a:latin typeface="Consolas"/>
              </a:rPr>
              <a:t>]    </a:t>
            </a:r>
            <a:r>
              <a:rPr lang="en-US" sz="1100" dirty="0" err="1">
                <a:solidFill>
                  <a:prstClr val="black"/>
                </a:solidFill>
                <a:latin typeface="Consolas"/>
              </a:rPr>
              <a:t>sys_fork</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SYS_fstat</a:t>
            </a:r>
            <a:r>
              <a:rPr lang="en-US" sz="1100" dirty="0">
                <a:solidFill>
                  <a:prstClr val="black"/>
                </a:solidFill>
                <a:latin typeface="Consolas"/>
              </a:rPr>
              <a:t>]   </a:t>
            </a:r>
            <a:r>
              <a:rPr lang="en-US" sz="1100" dirty="0" err="1">
                <a:solidFill>
                  <a:prstClr val="black"/>
                </a:solidFill>
                <a:latin typeface="Consolas"/>
              </a:rPr>
              <a:t>sys_fstat</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SYS_getpid</a:t>
            </a:r>
            <a:r>
              <a:rPr lang="en-US" sz="1100" dirty="0">
                <a:solidFill>
                  <a:prstClr val="black"/>
                </a:solidFill>
                <a:latin typeface="Consolas"/>
              </a:rPr>
              <a:t>]  </a:t>
            </a:r>
            <a:r>
              <a:rPr lang="en-US" sz="1100" dirty="0" err="1">
                <a:solidFill>
                  <a:prstClr val="black"/>
                </a:solidFill>
                <a:latin typeface="Consolas"/>
              </a:rPr>
              <a:t>sys_getpid</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SYS_kill</a:t>
            </a:r>
            <a:r>
              <a:rPr lang="en-US" sz="1100" dirty="0">
                <a:solidFill>
                  <a:prstClr val="black"/>
                </a:solidFill>
                <a:latin typeface="Consolas"/>
              </a:rPr>
              <a:t>]    </a:t>
            </a:r>
            <a:r>
              <a:rPr lang="en-US" sz="1100" dirty="0" err="1">
                <a:solidFill>
                  <a:prstClr val="black"/>
                </a:solidFill>
                <a:latin typeface="Consolas"/>
              </a:rPr>
              <a:t>sys_kill</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SYS_link</a:t>
            </a:r>
            <a:r>
              <a:rPr lang="en-US" sz="1100" dirty="0">
                <a:solidFill>
                  <a:prstClr val="black"/>
                </a:solidFill>
                <a:latin typeface="Consolas"/>
              </a:rPr>
              <a:t>]    </a:t>
            </a:r>
            <a:r>
              <a:rPr lang="en-US" sz="1100" dirty="0" err="1">
                <a:solidFill>
                  <a:prstClr val="black"/>
                </a:solidFill>
                <a:latin typeface="Consolas"/>
              </a:rPr>
              <a:t>sys_link</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SYS_mkdir</a:t>
            </a:r>
            <a:r>
              <a:rPr lang="en-US" sz="1100" dirty="0">
                <a:solidFill>
                  <a:prstClr val="black"/>
                </a:solidFill>
                <a:latin typeface="Consolas"/>
              </a:rPr>
              <a:t>]   </a:t>
            </a:r>
            <a:r>
              <a:rPr lang="en-US" sz="1100" dirty="0" err="1">
                <a:solidFill>
                  <a:prstClr val="black"/>
                </a:solidFill>
                <a:latin typeface="Consolas"/>
              </a:rPr>
              <a:t>sys_mkdir</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SYS_mknod</a:t>
            </a:r>
            <a:r>
              <a:rPr lang="en-US" sz="1100" dirty="0">
                <a:solidFill>
                  <a:prstClr val="black"/>
                </a:solidFill>
                <a:latin typeface="Consolas"/>
              </a:rPr>
              <a:t>]   </a:t>
            </a:r>
            <a:r>
              <a:rPr lang="en-US" sz="1100" dirty="0" err="1">
                <a:solidFill>
                  <a:prstClr val="black"/>
                </a:solidFill>
                <a:latin typeface="Consolas"/>
              </a:rPr>
              <a:t>sys_mknod</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SYS_open</a:t>
            </a:r>
            <a:r>
              <a:rPr lang="en-US" sz="1100" dirty="0">
                <a:solidFill>
                  <a:prstClr val="black"/>
                </a:solidFill>
                <a:latin typeface="Consolas"/>
              </a:rPr>
              <a:t>]    </a:t>
            </a:r>
            <a:r>
              <a:rPr lang="en-US" sz="1100" dirty="0" err="1">
                <a:solidFill>
                  <a:prstClr val="black"/>
                </a:solidFill>
                <a:latin typeface="Consolas"/>
              </a:rPr>
              <a:t>sys_open</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SYS_pipe</a:t>
            </a:r>
            <a:r>
              <a:rPr lang="en-US" sz="1100" dirty="0">
                <a:solidFill>
                  <a:prstClr val="black"/>
                </a:solidFill>
                <a:latin typeface="Consolas"/>
              </a:rPr>
              <a:t>]    </a:t>
            </a:r>
            <a:r>
              <a:rPr lang="en-US" sz="1100" dirty="0" err="1">
                <a:solidFill>
                  <a:prstClr val="black"/>
                </a:solidFill>
                <a:latin typeface="Consolas"/>
              </a:rPr>
              <a:t>sys_pipe</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SYS_read</a:t>
            </a:r>
            <a:r>
              <a:rPr lang="en-US" sz="1100" dirty="0">
                <a:solidFill>
                  <a:prstClr val="black"/>
                </a:solidFill>
                <a:latin typeface="Consolas"/>
              </a:rPr>
              <a:t>]    </a:t>
            </a:r>
            <a:r>
              <a:rPr lang="en-US" sz="1100" dirty="0" err="1">
                <a:solidFill>
                  <a:prstClr val="black"/>
                </a:solidFill>
                <a:latin typeface="Consolas"/>
              </a:rPr>
              <a:t>sys_read</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SYS_sbrk</a:t>
            </a:r>
            <a:r>
              <a:rPr lang="en-US" sz="1100" dirty="0">
                <a:solidFill>
                  <a:prstClr val="black"/>
                </a:solidFill>
                <a:latin typeface="Consolas"/>
              </a:rPr>
              <a:t>]    </a:t>
            </a:r>
            <a:r>
              <a:rPr lang="en-US" sz="1100" dirty="0" err="1">
                <a:solidFill>
                  <a:prstClr val="black"/>
                </a:solidFill>
                <a:latin typeface="Consolas"/>
              </a:rPr>
              <a:t>sys_sbrk</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SYS_sleep</a:t>
            </a:r>
            <a:r>
              <a:rPr lang="en-US" sz="1100" dirty="0">
                <a:solidFill>
                  <a:prstClr val="black"/>
                </a:solidFill>
                <a:latin typeface="Consolas"/>
              </a:rPr>
              <a:t>]   </a:t>
            </a:r>
            <a:r>
              <a:rPr lang="en-US" sz="1100" dirty="0" err="1">
                <a:solidFill>
                  <a:prstClr val="black"/>
                </a:solidFill>
                <a:latin typeface="Consolas"/>
              </a:rPr>
              <a:t>sys_sleep</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SYS_unlink</a:t>
            </a:r>
            <a:r>
              <a:rPr lang="en-US" sz="1100" dirty="0">
                <a:solidFill>
                  <a:prstClr val="black"/>
                </a:solidFill>
                <a:latin typeface="Consolas"/>
              </a:rPr>
              <a:t>]  </a:t>
            </a:r>
            <a:r>
              <a:rPr lang="en-US" sz="1100" dirty="0" err="1">
                <a:solidFill>
                  <a:prstClr val="black"/>
                </a:solidFill>
                <a:latin typeface="Consolas"/>
              </a:rPr>
              <a:t>sys_unlink</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SYS_wait</a:t>
            </a:r>
            <a:r>
              <a:rPr lang="en-US" sz="1100" dirty="0">
                <a:solidFill>
                  <a:prstClr val="black"/>
                </a:solidFill>
                <a:latin typeface="Consolas"/>
              </a:rPr>
              <a:t>]    </a:t>
            </a:r>
            <a:r>
              <a:rPr lang="en-US" sz="1100" dirty="0" err="1">
                <a:solidFill>
                  <a:prstClr val="black"/>
                </a:solidFill>
                <a:latin typeface="Consolas"/>
              </a:rPr>
              <a:t>sys_wait</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SYS_write</a:t>
            </a:r>
            <a:r>
              <a:rPr lang="en-US" sz="1100" dirty="0">
                <a:solidFill>
                  <a:prstClr val="black"/>
                </a:solidFill>
                <a:latin typeface="Consolas"/>
              </a:rPr>
              <a:t>]   </a:t>
            </a:r>
            <a:r>
              <a:rPr lang="en-US" sz="1100" dirty="0" err="1">
                <a:solidFill>
                  <a:prstClr val="black"/>
                </a:solidFill>
                <a:latin typeface="Consolas"/>
              </a:rPr>
              <a:t>sys_write</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SYS_uptime</a:t>
            </a:r>
            <a:r>
              <a:rPr lang="en-US" sz="1100" dirty="0">
                <a:solidFill>
                  <a:prstClr val="black"/>
                </a:solidFill>
                <a:latin typeface="Consolas"/>
              </a:rPr>
              <a:t>]  </a:t>
            </a:r>
            <a:r>
              <a:rPr lang="en-US" sz="1100" dirty="0" err="1">
                <a:solidFill>
                  <a:prstClr val="black"/>
                </a:solidFill>
                <a:latin typeface="Consolas"/>
              </a:rPr>
              <a:t>sys_uptime</a:t>
            </a:r>
            <a:r>
              <a:rPr lang="en-US" sz="1100" dirty="0">
                <a:solidFill>
                  <a:prstClr val="black"/>
                </a:solidFill>
                <a:latin typeface="Consolas"/>
              </a:rPr>
              <a:t>,</a:t>
            </a:r>
          </a:p>
          <a:p>
            <a:pPr algn="l" rtl="0"/>
            <a:r>
              <a:rPr lang="en-US" sz="1100" dirty="0" smtClean="0">
                <a:solidFill>
                  <a:prstClr val="black"/>
                </a:solidFill>
                <a:latin typeface="Consolas"/>
              </a:rPr>
              <a:t>};</a:t>
            </a:r>
            <a:endParaRPr lang="he-IL" sz="1100" dirty="0">
              <a:solidFill>
                <a:prstClr val="black"/>
              </a:solidFill>
              <a:latin typeface="Consolas"/>
            </a:endParaRPr>
          </a:p>
        </p:txBody>
      </p:sp>
    </p:spTree>
    <p:extLst>
      <p:ext uri="{BB962C8B-B14F-4D97-AF65-F5344CB8AC3E}">
        <p14:creationId xmlns:p14="http://schemas.microsoft.com/office/powerpoint/2010/main" val="4010158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System Calls - motivation</a:t>
            </a:r>
            <a:endParaRPr lang="en-US" dirty="0"/>
          </a:p>
        </p:txBody>
      </p:sp>
      <p:sp>
        <p:nvSpPr>
          <p:cNvPr id="3" name="Content Placeholder 2"/>
          <p:cNvSpPr>
            <a:spLocks noGrp="1"/>
          </p:cNvSpPr>
          <p:nvPr>
            <p:ph idx="1"/>
          </p:nvPr>
        </p:nvSpPr>
        <p:spPr/>
        <p:txBody>
          <a:bodyPr>
            <a:normAutofit fontScale="92500"/>
          </a:bodyPr>
          <a:lstStyle/>
          <a:p>
            <a:r>
              <a:rPr lang="en-US" dirty="0" smtClean="0"/>
              <a:t>A process is not supposed to access the kernel. It can’t access the kernel memory or functions. </a:t>
            </a:r>
          </a:p>
          <a:p>
            <a:r>
              <a:rPr lang="en-US" dirty="0"/>
              <a:t>T</a:t>
            </a:r>
            <a:r>
              <a:rPr lang="en-US" dirty="0" smtClean="0"/>
              <a:t>his is strictly enforced (‘protected mode’) for good reasons:</a:t>
            </a:r>
          </a:p>
          <a:p>
            <a:pPr lvl="2"/>
            <a:r>
              <a:rPr lang="en-US" dirty="0" smtClean="0"/>
              <a:t>Can jeopardize other processes running.</a:t>
            </a:r>
          </a:p>
          <a:p>
            <a:pPr lvl="2"/>
            <a:r>
              <a:rPr lang="en-US" dirty="0" smtClean="0"/>
              <a:t>Cause physical damage to devices.</a:t>
            </a:r>
          </a:p>
          <a:p>
            <a:pPr lvl="2"/>
            <a:r>
              <a:rPr lang="en-US" dirty="0" smtClean="0"/>
              <a:t>Alter system behavior.</a:t>
            </a:r>
          </a:p>
          <a:p>
            <a:r>
              <a:rPr lang="en-US" dirty="0" smtClean="0"/>
              <a:t>The system call mechanism provides a safe mechanism to request specific kernel operations.</a:t>
            </a:r>
          </a:p>
          <a:p>
            <a:pPr lvl="2"/>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System Calls - interface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Calls are usually made with C/C++ library functions: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endParaRPr lang="en-US" dirty="0"/>
          </a:p>
        </p:txBody>
      </p:sp>
      <p:sp>
        <p:nvSpPr>
          <p:cNvPr id="4" name="Rounded Rectangle 3"/>
          <p:cNvSpPr/>
          <p:nvPr/>
        </p:nvSpPr>
        <p:spPr>
          <a:xfrm>
            <a:off x="1752600" y="2057400"/>
            <a:ext cx="2590800" cy="3733800"/>
          </a:xfrm>
          <a:prstGeom prst="roundRect">
            <a:avLst/>
          </a:prstGeom>
          <a:solidFill>
            <a:schemeClr val="accent3">
              <a:lumMod val="60000"/>
              <a:lumOff val="40000"/>
            </a:schemeClr>
          </a:solidFill>
          <a:ln w="127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 name="Rounded Rectangle 4"/>
          <p:cNvSpPr/>
          <p:nvPr/>
        </p:nvSpPr>
        <p:spPr>
          <a:xfrm>
            <a:off x="4724400" y="2057400"/>
            <a:ext cx="2590800" cy="3733800"/>
          </a:xfrm>
          <a:prstGeom prst="roundRect">
            <a:avLst/>
          </a:prstGeom>
          <a:solidFill>
            <a:schemeClr val="accent3">
              <a:lumMod val="60000"/>
              <a:lumOff val="40000"/>
            </a:schemeClr>
          </a:solidFill>
          <a:ln w="127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ounded Rectangle 5"/>
          <p:cNvSpPr/>
          <p:nvPr/>
        </p:nvSpPr>
        <p:spPr>
          <a:xfrm>
            <a:off x="1066800" y="2209800"/>
            <a:ext cx="1447800" cy="457200"/>
          </a:xfrm>
          <a:prstGeom prst="roundRect">
            <a:avLst/>
          </a:prstGeom>
          <a:solidFill>
            <a:srgbClr val="F7F7B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 Application</a:t>
            </a:r>
            <a:endParaRPr lang="en-US" sz="1400" dirty="0">
              <a:solidFill>
                <a:schemeClr val="tx1"/>
              </a:solidFill>
            </a:endParaRPr>
          </a:p>
        </p:txBody>
      </p:sp>
      <p:sp>
        <p:nvSpPr>
          <p:cNvPr id="8" name="Rounded Rectangle 7"/>
          <p:cNvSpPr/>
          <p:nvPr/>
        </p:nvSpPr>
        <p:spPr>
          <a:xfrm>
            <a:off x="2743200" y="2209800"/>
            <a:ext cx="1447800" cy="457200"/>
          </a:xfrm>
          <a:prstGeom prst="roundRect">
            <a:avLst/>
          </a:prstGeom>
          <a:solidFill>
            <a:srgbClr val="F7F7B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 - Library</a:t>
            </a:r>
            <a:endParaRPr lang="en-US" sz="1400" dirty="0">
              <a:solidFill>
                <a:schemeClr val="tx1"/>
              </a:solidFill>
            </a:endParaRPr>
          </a:p>
        </p:txBody>
      </p:sp>
      <p:sp>
        <p:nvSpPr>
          <p:cNvPr id="9" name="Rounded Rectangle 8"/>
          <p:cNvSpPr/>
          <p:nvPr/>
        </p:nvSpPr>
        <p:spPr>
          <a:xfrm>
            <a:off x="4876800" y="2209800"/>
            <a:ext cx="1447800" cy="457200"/>
          </a:xfrm>
          <a:prstGeom prst="roundRect">
            <a:avLst/>
          </a:prstGeom>
          <a:solidFill>
            <a:srgbClr val="F7F7B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Kernel</a:t>
            </a:r>
            <a:endParaRPr lang="en-US" sz="1400" dirty="0">
              <a:solidFill>
                <a:schemeClr val="tx1"/>
              </a:solidFill>
            </a:endParaRPr>
          </a:p>
        </p:txBody>
      </p:sp>
      <p:sp>
        <p:nvSpPr>
          <p:cNvPr id="10" name="Rounded Rectangle 9"/>
          <p:cNvSpPr/>
          <p:nvPr/>
        </p:nvSpPr>
        <p:spPr>
          <a:xfrm>
            <a:off x="6553200" y="2209800"/>
            <a:ext cx="1447800" cy="457200"/>
          </a:xfrm>
          <a:prstGeom prst="roundRect">
            <a:avLst/>
          </a:prstGeom>
          <a:solidFill>
            <a:srgbClr val="F7F7B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System Call</a:t>
            </a:r>
            <a:endParaRPr lang="en-US" sz="1400" dirty="0">
              <a:solidFill>
                <a:schemeClr val="tx1"/>
              </a:solidFill>
            </a:endParaRPr>
          </a:p>
        </p:txBody>
      </p:sp>
      <p:cxnSp>
        <p:nvCxnSpPr>
          <p:cNvPr id="14" name="Straight Connector 13"/>
          <p:cNvCxnSpPr/>
          <p:nvPr/>
        </p:nvCxnSpPr>
        <p:spPr>
          <a:xfrm rot="5400000">
            <a:off x="229394" y="4190206"/>
            <a:ext cx="3048000" cy="1588"/>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rot="5400000">
            <a:off x="1980406" y="4190206"/>
            <a:ext cx="3048000" cy="1588"/>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rot="5400000">
            <a:off x="4039394" y="4190206"/>
            <a:ext cx="3048000" cy="1588"/>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rot="5400000">
            <a:off x="5790405" y="4190206"/>
            <a:ext cx="3048000" cy="1588"/>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1752600" y="3048000"/>
            <a:ext cx="1752600"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3505200" y="3427412"/>
            <a:ext cx="2057400"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5562600" y="3808412"/>
            <a:ext cx="1752600"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5562600" y="4341812"/>
            <a:ext cx="1752600"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H="1">
            <a:off x="3505200" y="4875212"/>
            <a:ext cx="2057400"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1752600" y="5332412"/>
            <a:ext cx="1752600"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133600" y="2743200"/>
            <a:ext cx="1066800" cy="307777"/>
          </a:xfrm>
          <a:prstGeom prst="rect">
            <a:avLst/>
          </a:prstGeom>
          <a:noFill/>
        </p:spPr>
        <p:txBody>
          <a:bodyPr wrap="square" rtlCol="0">
            <a:spAutoFit/>
          </a:bodyPr>
          <a:lstStyle/>
          <a:p>
            <a:pPr algn="ctr"/>
            <a:r>
              <a:rPr lang="en-US" sz="1400" dirty="0" smtClean="0">
                <a:solidFill>
                  <a:schemeClr val="accent2">
                    <a:lumMod val="75000"/>
                  </a:schemeClr>
                </a:solidFill>
              </a:rPr>
              <a:t>getpid()</a:t>
            </a:r>
            <a:endParaRPr lang="en-US" sz="1400" dirty="0">
              <a:solidFill>
                <a:schemeClr val="accent2">
                  <a:lumMod val="75000"/>
                </a:schemeClr>
              </a:solidFill>
            </a:endParaRPr>
          </a:p>
        </p:txBody>
      </p:sp>
      <p:sp>
        <p:nvSpPr>
          <p:cNvPr id="30" name="TextBox 29"/>
          <p:cNvSpPr txBox="1"/>
          <p:nvPr/>
        </p:nvSpPr>
        <p:spPr>
          <a:xfrm>
            <a:off x="3771900" y="2747042"/>
            <a:ext cx="1676400" cy="738664"/>
          </a:xfrm>
          <a:prstGeom prst="rect">
            <a:avLst/>
          </a:prstGeom>
          <a:noFill/>
        </p:spPr>
        <p:txBody>
          <a:bodyPr wrap="square" rtlCol="0">
            <a:spAutoFit/>
          </a:bodyPr>
          <a:lstStyle/>
          <a:p>
            <a:pPr algn="ctr"/>
            <a:r>
              <a:rPr lang="en-US" sz="1400" dirty="0" smtClean="0"/>
              <a:t>Load arguments,</a:t>
            </a:r>
            <a:br>
              <a:rPr lang="en-US" sz="1400" dirty="0" smtClean="0"/>
            </a:br>
            <a:r>
              <a:rPr lang="en-US" sz="1400" dirty="0" smtClean="0"/>
              <a:t>eax </a:t>
            </a:r>
            <a:r>
              <a:rPr lang="en-US" sz="1400" dirty="0" smtClean="0">
                <a:sym typeface="Wingdings" pitchFamily="2" charset="2"/>
              </a:rPr>
              <a:t> _NR_getpid,</a:t>
            </a:r>
            <a:br>
              <a:rPr lang="en-US" sz="1400" dirty="0" smtClean="0">
                <a:sym typeface="Wingdings" pitchFamily="2" charset="2"/>
              </a:rPr>
            </a:br>
            <a:r>
              <a:rPr lang="en-US" sz="1400" dirty="0" smtClean="0">
                <a:sym typeface="Wingdings" pitchFamily="2" charset="2"/>
              </a:rPr>
              <a:t>kernel mode (int 80)</a:t>
            </a:r>
            <a:endParaRPr lang="en-US" sz="1400" dirty="0"/>
          </a:p>
        </p:txBody>
      </p:sp>
      <p:sp>
        <p:nvSpPr>
          <p:cNvPr id="31" name="TextBox 30"/>
          <p:cNvSpPr txBox="1"/>
          <p:nvPr/>
        </p:nvSpPr>
        <p:spPr>
          <a:xfrm>
            <a:off x="5562600" y="3276600"/>
            <a:ext cx="1752600" cy="523220"/>
          </a:xfrm>
          <a:prstGeom prst="rect">
            <a:avLst/>
          </a:prstGeom>
          <a:noFill/>
        </p:spPr>
        <p:txBody>
          <a:bodyPr wrap="square" rtlCol="0">
            <a:spAutoFit/>
          </a:bodyPr>
          <a:lstStyle/>
          <a:p>
            <a:pPr algn="ctr"/>
            <a:r>
              <a:rPr lang="en-US" sz="1400" dirty="0" smtClean="0"/>
              <a:t>Call </a:t>
            </a:r>
            <a:r>
              <a:rPr lang="en-US" sz="1400" i="1" dirty="0" smtClean="0"/>
              <a:t>Sys_Call_table[eax]</a:t>
            </a:r>
            <a:endParaRPr lang="en-US" sz="1400" i="1" dirty="0"/>
          </a:p>
        </p:txBody>
      </p:sp>
      <p:sp>
        <p:nvSpPr>
          <p:cNvPr id="32" name="TextBox 31"/>
          <p:cNvSpPr txBox="1"/>
          <p:nvPr/>
        </p:nvSpPr>
        <p:spPr>
          <a:xfrm rot="5400000">
            <a:off x="7011889" y="3884711"/>
            <a:ext cx="1066800" cy="307777"/>
          </a:xfrm>
          <a:prstGeom prst="rect">
            <a:avLst/>
          </a:prstGeom>
          <a:noFill/>
        </p:spPr>
        <p:txBody>
          <a:bodyPr wrap="square" rtlCol="0">
            <a:spAutoFit/>
          </a:bodyPr>
          <a:lstStyle/>
          <a:p>
            <a:pPr algn="ctr"/>
            <a:r>
              <a:rPr lang="en-US" sz="1400" dirty="0" smtClean="0">
                <a:solidFill>
                  <a:schemeClr val="accent2">
                    <a:lumMod val="75000"/>
                  </a:schemeClr>
                </a:solidFill>
              </a:rPr>
              <a:t>sys_getpid()</a:t>
            </a:r>
            <a:endParaRPr lang="en-US" sz="1400" dirty="0">
              <a:solidFill>
                <a:schemeClr val="accent2">
                  <a:lumMod val="75000"/>
                </a:schemeClr>
              </a:solidFill>
            </a:endParaRPr>
          </a:p>
        </p:txBody>
      </p:sp>
      <p:sp>
        <p:nvSpPr>
          <p:cNvPr id="33" name="TextBox 32"/>
          <p:cNvSpPr txBox="1"/>
          <p:nvPr/>
        </p:nvSpPr>
        <p:spPr>
          <a:xfrm>
            <a:off x="5562600" y="4035623"/>
            <a:ext cx="1752600" cy="307777"/>
          </a:xfrm>
          <a:prstGeom prst="rect">
            <a:avLst/>
          </a:prstGeom>
          <a:noFill/>
        </p:spPr>
        <p:txBody>
          <a:bodyPr wrap="square" rtlCol="0">
            <a:spAutoFit/>
          </a:bodyPr>
          <a:lstStyle/>
          <a:p>
            <a:pPr algn="ctr"/>
            <a:r>
              <a:rPr lang="en-US" sz="1400" dirty="0" smtClean="0"/>
              <a:t>return</a:t>
            </a:r>
            <a:endParaRPr lang="en-US" sz="1400" i="1" dirty="0"/>
          </a:p>
        </p:txBody>
      </p:sp>
      <p:sp>
        <p:nvSpPr>
          <p:cNvPr id="34" name="TextBox 33"/>
          <p:cNvSpPr txBox="1"/>
          <p:nvPr/>
        </p:nvSpPr>
        <p:spPr>
          <a:xfrm>
            <a:off x="4495800" y="4114800"/>
            <a:ext cx="1066800" cy="307777"/>
          </a:xfrm>
          <a:prstGeom prst="rect">
            <a:avLst/>
          </a:prstGeom>
          <a:noFill/>
        </p:spPr>
        <p:txBody>
          <a:bodyPr wrap="square" rtlCol="0">
            <a:spAutoFit/>
          </a:bodyPr>
          <a:lstStyle/>
          <a:p>
            <a:pPr algn="ctr"/>
            <a:r>
              <a:rPr lang="en-US" sz="1400" dirty="0" smtClean="0">
                <a:solidFill>
                  <a:schemeClr val="accent2">
                    <a:lumMod val="75000"/>
                  </a:schemeClr>
                </a:solidFill>
              </a:rPr>
              <a:t>syscall_exit</a:t>
            </a:r>
          </a:p>
        </p:txBody>
      </p:sp>
      <p:sp>
        <p:nvSpPr>
          <p:cNvPr id="35" name="TextBox 34"/>
          <p:cNvSpPr txBox="1"/>
          <p:nvPr/>
        </p:nvSpPr>
        <p:spPr>
          <a:xfrm>
            <a:off x="3505200" y="4572000"/>
            <a:ext cx="2057400" cy="304800"/>
          </a:xfrm>
          <a:prstGeom prst="rect">
            <a:avLst/>
          </a:prstGeom>
          <a:noFill/>
        </p:spPr>
        <p:txBody>
          <a:bodyPr wrap="square" rtlCol="0">
            <a:spAutoFit/>
          </a:bodyPr>
          <a:lstStyle/>
          <a:p>
            <a:pPr algn="ctr"/>
            <a:r>
              <a:rPr lang="en-US" sz="1400" dirty="0">
                <a:solidFill>
                  <a:schemeClr val="accent2">
                    <a:lumMod val="75000"/>
                  </a:schemeClr>
                </a:solidFill>
              </a:rPr>
              <a:t>r</a:t>
            </a:r>
            <a:r>
              <a:rPr lang="en-US" sz="1400" dirty="0" smtClean="0">
                <a:solidFill>
                  <a:schemeClr val="accent2">
                    <a:lumMod val="75000"/>
                  </a:schemeClr>
                </a:solidFill>
              </a:rPr>
              <a:t>esume_userspace</a:t>
            </a:r>
            <a:endParaRPr lang="en-US" sz="1400" i="1" dirty="0">
              <a:solidFill>
                <a:schemeClr val="accent2">
                  <a:lumMod val="75000"/>
                </a:schemeClr>
              </a:solidFill>
            </a:endParaRPr>
          </a:p>
        </p:txBody>
      </p:sp>
      <p:sp>
        <p:nvSpPr>
          <p:cNvPr id="36" name="TextBox 35"/>
          <p:cNvSpPr txBox="1"/>
          <p:nvPr/>
        </p:nvSpPr>
        <p:spPr>
          <a:xfrm>
            <a:off x="1752600" y="5026223"/>
            <a:ext cx="1752600" cy="307777"/>
          </a:xfrm>
          <a:prstGeom prst="rect">
            <a:avLst/>
          </a:prstGeom>
          <a:noFill/>
        </p:spPr>
        <p:txBody>
          <a:bodyPr wrap="square" rtlCol="0">
            <a:spAutoFit/>
          </a:bodyPr>
          <a:lstStyle/>
          <a:p>
            <a:pPr algn="ctr"/>
            <a:r>
              <a:rPr lang="en-US" sz="1400" dirty="0" smtClean="0"/>
              <a:t>return</a:t>
            </a:r>
            <a:endParaRPr lang="en-US" sz="1400" i="1" dirty="0"/>
          </a:p>
        </p:txBody>
      </p:sp>
      <p:sp>
        <p:nvSpPr>
          <p:cNvPr id="37" name="TextBox 36"/>
          <p:cNvSpPr txBox="1"/>
          <p:nvPr/>
        </p:nvSpPr>
        <p:spPr>
          <a:xfrm>
            <a:off x="1981200" y="5715000"/>
            <a:ext cx="2133600" cy="369332"/>
          </a:xfrm>
          <a:prstGeom prst="rect">
            <a:avLst/>
          </a:prstGeom>
          <a:noFill/>
        </p:spPr>
        <p:txBody>
          <a:bodyPr wrap="square" rtlCol="0">
            <a:spAutoFit/>
          </a:bodyPr>
          <a:lstStyle/>
          <a:p>
            <a:pPr algn="ctr"/>
            <a:r>
              <a:rPr lang="en-US" b="1" dirty="0" smtClean="0">
                <a:solidFill>
                  <a:schemeClr val="tx2">
                    <a:lumMod val="60000"/>
                    <a:lumOff val="40000"/>
                  </a:schemeClr>
                </a:solidFill>
              </a:rPr>
              <a:t>User-Space</a:t>
            </a:r>
            <a:endParaRPr lang="en-US" b="1" dirty="0">
              <a:solidFill>
                <a:schemeClr val="tx2">
                  <a:lumMod val="60000"/>
                  <a:lumOff val="40000"/>
                </a:schemeClr>
              </a:solidFill>
            </a:endParaRPr>
          </a:p>
        </p:txBody>
      </p:sp>
      <p:sp>
        <p:nvSpPr>
          <p:cNvPr id="38" name="TextBox 37"/>
          <p:cNvSpPr txBox="1"/>
          <p:nvPr/>
        </p:nvSpPr>
        <p:spPr>
          <a:xfrm>
            <a:off x="4953000" y="5715000"/>
            <a:ext cx="2133600" cy="369332"/>
          </a:xfrm>
          <a:prstGeom prst="rect">
            <a:avLst/>
          </a:prstGeom>
          <a:noFill/>
        </p:spPr>
        <p:txBody>
          <a:bodyPr wrap="square" rtlCol="0">
            <a:spAutoFit/>
          </a:bodyPr>
          <a:lstStyle/>
          <a:p>
            <a:pPr algn="ctr"/>
            <a:r>
              <a:rPr lang="en-US" b="1" dirty="0" smtClean="0">
                <a:solidFill>
                  <a:schemeClr val="tx2">
                    <a:lumMod val="60000"/>
                    <a:lumOff val="40000"/>
                  </a:schemeClr>
                </a:solidFill>
              </a:rPr>
              <a:t>Kernel-Space</a:t>
            </a:r>
            <a:endParaRPr lang="en-US" b="1" dirty="0">
              <a:solidFill>
                <a:schemeClr val="tx2">
                  <a:lumMod val="60000"/>
                  <a:lumOff val="40000"/>
                </a:schemeClr>
              </a:solidFill>
            </a:endParaRPr>
          </a:p>
        </p:txBody>
      </p:sp>
      <p:sp>
        <p:nvSpPr>
          <p:cNvPr id="39" name="TextBox 38"/>
          <p:cNvSpPr txBox="1"/>
          <p:nvPr/>
        </p:nvSpPr>
        <p:spPr>
          <a:xfrm>
            <a:off x="533400" y="6211669"/>
            <a:ext cx="8153400" cy="523220"/>
          </a:xfrm>
          <a:prstGeom prst="rect">
            <a:avLst/>
          </a:prstGeom>
          <a:noFill/>
        </p:spPr>
        <p:txBody>
          <a:bodyPr wrap="square" rtlCol="0">
            <a:spAutoFit/>
          </a:bodyPr>
          <a:lstStyle/>
          <a:p>
            <a:r>
              <a:rPr lang="en-US" sz="1400" b="1" dirty="0" smtClean="0">
                <a:solidFill>
                  <a:schemeClr val="accent2"/>
                </a:solidFill>
              </a:rPr>
              <a:t>Remark: Invoking </a:t>
            </a:r>
            <a:r>
              <a:rPr lang="en-US" sz="1400" b="1" dirty="0" err="1" smtClean="0">
                <a:solidFill>
                  <a:schemeClr val="accent2"/>
                </a:solidFill>
              </a:rPr>
              <a:t>int</a:t>
            </a:r>
            <a:r>
              <a:rPr lang="en-US" sz="1400" b="1" dirty="0" smtClean="0">
                <a:solidFill>
                  <a:schemeClr val="accent2"/>
                </a:solidFill>
              </a:rPr>
              <a:t> 0x80 is common although newer techniques for “faster” control transfer are provided by both AMD’s and Intel’s architecture.</a:t>
            </a:r>
            <a:endParaRPr lang="en-US" sz="1400" b="1" dirty="0">
              <a:solidFill>
                <a:schemeClr val="accent2"/>
              </a:solidFill>
            </a:endParaRPr>
          </a:p>
        </p:txBody>
      </p:sp>
      <p:pic>
        <p:nvPicPr>
          <p:cNvPr id="1027" name="Picture 3" descr="C:\Users\Alon\AppData\Local\Microsoft\Windows\Temporary Internet Files\Content.IE5\DO01G3QA\MC910216405[1].png">
            <a:hlinkClick r:id="rId3"/>
          </p:cNvPr>
          <p:cNvPicPr>
            <a:picLocks noChangeAspect="1" noChangeArrowheads="1"/>
          </p:cNvPicPr>
          <p:nvPr/>
        </p:nvPicPr>
        <p:blipFill>
          <a:blip r:embed="rId4" cstate="print"/>
          <a:srcRect/>
          <a:stretch>
            <a:fillRect/>
          </a:stretch>
        </p:blipFill>
        <p:spPr bwMode="auto">
          <a:xfrm>
            <a:off x="8537194" y="6284393"/>
            <a:ext cx="606806" cy="528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up)">
                                      <p:cBhvr>
                                        <p:cTn id="24" dur="500"/>
                                        <p:tgtEl>
                                          <p:spTgt spid="31"/>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down)">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up)">
                                      <p:cBhvr>
                                        <p:cTn id="37" dur="500"/>
                                        <p:tgtEl>
                                          <p:spTgt spid="33"/>
                                        </p:tgtEl>
                                      </p:cBhvr>
                                    </p:animEffect>
                                  </p:childTnLst>
                                </p:cTn>
                              </p:par>
                            </p:childTnLst>
                          </p:cTn>
                        </p:par>
                        <p:par>
                          <p:cTn id="38" fill="hold">
                            <p:stCondLst>
                              <p:cond delay="1000"/>
                            </p:stCondLst>
                            <p:childTnLst>
                              <p:par>
                                <p:cTn id="39" presetID="22" presetClass="entr" presetSubtype="2" fill="hold"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right)">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up)">
                                      <p:cBhvr>
                                        <p:cTn id="46" dur="500"/>
                                        <p:tgtEl>
                                          <p:spTgt spid="34"/>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up)">
                                      <p:cBhvr>
                                        <p:cTn id="50" dur="500"/>
                                        <p:tgtEl>
                                          <p:spTgt spid="35"/>
                                        </p:tgtEl>
                                      </p:cBhvr>
                                    </p:animEffect>
                                  </p:childTnLst>
                                </p:cTn>
                              </p:par>
                            </p:childTnLst>
                          </p:cTn>
                        </p:par>
                        <p:par>
                          <p:cTn id="51" fill="hold">
                            <p:stCondLst>
                              <p:cond delay="1000"/>
                            </p:stCondLst>
                            <p:childTnLst>
                              <p:par>
                                <p:cTn id="52" presetID="22" presetClass="entr" presetSubtype="2" fill="hold"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right)">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500"/>
                            </p:stCondLst>
                            <p:childTnLst>
                              <p:par>
                                <p:cTn id="61" presetID="22" presetClass="entr" presetSubtype="2"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right)">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left)">
                                      <p:cBhvr>
                                        <p:cTn id="68" dur="1000"/>
                                        <p:tgtEl>
                                          <p:spTgt spid="39"/>
                                        </p:tgtEl>
                                      </p:cBhvr>
                                    </p:animEffect>
                                  </p:childTnLst>
                                </p:cTn>
                              </p:par>
                              <p:par>
                                <p:cTn id="69" presetID="9" presetClass="entr" presetSubtype="0" fill="hold" nodeType="withEffect">
                                  <p:stCondLst>
                                    <p:cond delay="0"/>
                                  </p:stCondLst>
                                  <p:childTnLst>
                                    <p:set>
                                      <p:cBhvr>
                                        <p:cTn id="70" dur="1" fill="hold">
                                          <p:stCondLst>
                                            <p:cond delay="0"/>
                                          </p:stCondLst>
                                        </p:cTn>
                                        <p:tgtEl>
                                          <p:spTgt spid="1027"/>
                                        </p:tgtEl>
                                        <p:attrNameLst>
                                          <p:attrName>style.visibility</p:attrName>
                                        </p:attrNameLst>
                                      </p:cBhvr>
                                      <p:to>
                                        <p:strVal val="visible"/>
                                      </p:to>
                                    </p:set>
                                    <p:animEffect transition="in" filter="dissolve">
                                      <p:cBhvr>
                                        <p:cTn id="71"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5" grpId="0"/>
      <p:bldP spid="36"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System Calls – tips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Kernel behavior can be enhanced by altering the system calls themselves: imagine we wish to write a message (or add a log entry) whenever a specific user is opening a file. We can re-write the system call open with our new open function and load it to the kernel (need administrative rights). Now all “open” requests are passed through our function.</a:t>
            </a:r>
          </a:p>
          <a:p>
            <a:r>
              <a:rPr lang="en-US" dirty="0" smtClean="0"/>
              <a:t>We can examine which system calls are made by a program by invoking </a:t>
            </a:r>
            <a:r>
              <a:rPr lang="en-US" b="1" dirty="0" smtClean="0"/>
              <a:t>strace&lt;arguments&gt;</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Process control</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Fork</a:t>
            </a:r>
          </a:p>
          <a:p>
            <a:pPr lvl="2"/>
            <a:r>
              <a:rPr lang="en-US" sz="2200" dirty="0" smtClean="0">
                <a:solidFill>
                  <a:schemeClr val="tx2"/>
                </a:solidFill>
                <a:latin typeface="Arial" pitchFamily="34" charset="0"/>
                <a:cs typeface="Arial" pitchFamily="34" charset="0"/>
              </a:rPr>
              <a:t>pid_t fork(void);</a:t>
            </a:r>
          </a:p>
          <a:p>
            <a:pPr lvl="2"/>
            <a:r>
              <a:rPr lang="en-US" dirty="0" smtClean="0"/>
              <a:t>Fork is used to create a new process. It creates a </a:t>
            </a:r>
            <a:r>
              <a:rPr lang="en-US" u="sng" dirty="0" smtClean="0"/>
              <a:t>duplicate</a:t>
            </a:r>
            <a:r>
              <a:rPr lang="en-US" dirty="0" smtClean="0"/>
              <a:t> of the original process (including all file descriptors, registers, instruction pointer, etc’).</a:t>
            </a:r>
          </a:p>
          <a:p>
            <a:pPr lvl="2"/>
            <a:r>
              <a:rPr lang="en-US" dirty="0" smtClean="0"/>
              <a:t>Once the call is finished, the process and its copy go their separate ways. </a:t>
            </a:r>
            <a:r>
              <a:rPr lang="en-US" i="1" dirty="0" smtClean="0">
                <a:solidFill>
                  <a:schemeClr val="accent2"/>
                </a:solidFill>
                <a:effectLst>
                  <a:outerShdw blurRad="38100" dist="38100" dir="2700000" algn="tl">
                    <a:srgbClr val="000000">
                      <a:alpha val="43137"/>
                    </a:srgbClr>
                  </a:outerShdw>
                </a:effectLst>
              </a:rPr>
              <a:t>Subsequent changes to one should not effect the other.</a:t>
            </a:r>
          </a:p>
          <a:p>
            <a:pPr lvl="2"/>
            <a:r>
              <a:rPr lang="en-US" dirty="0" smtClean="0"/>
              <a:t>The fork call returns a different value to the original process (parent) and its copy (child): in the child process this value is zero, and in the parent process it is the </a:t>
            </a:r>
            <a:r>
              <a:rPr lang="en-US" b="1" dirty="0" smtClean="0"/>
              <a:t>PID</a:t>
            </a:r>
            <a:r>
              <a:rPr lang="en-US" dirty="0" smtClean="0"/>
              <a:t> of the child process.</a:t>
            </a:r>
          </a:p>
          <a:p>
            <a:pPr lvl="2"/>
            <a:r>
              <a:rPr lang="en-US" dirty="0" smtClean="0"/>
              <a:t>When fork is invoked the </a:t>
            </a:r>
            <a:r>
              <a:rPr lang="en-US" i="1" dirty="0" smtClean="0"/>
              <a:t>parent’s</a:t>
            </a:r>
            <a:r>
              <a:rPr lang="en-US" dirty="0" smtClean="0"/>
              <a:t> information should be copied to its </a:t>
            </a:r>
            <a:r>
              <a:rPr lang="en-US" i="1" dirty="0" smtClean="0"/>
              <a:t>child</a:t>
            </a:r>
            <a:r>
              <a:rPr lang="en-US" dirty="0" smtClean="0"/>
              <a:t> – however, this can be wasteful if the child will not need this information (see exec()…). To avoid such situations, Copy On Write (</a:t>
            </a:r>
            <a:r>
              <a:rPr lang="en-US" b="1" i="1" dirty="0" smtClean="0"/>
              <a:t>COW</a:t>
            </a:r>
            <a:r>
              <a:rPr lang="en-US" dirty="0" smtClean="0"/>
              <a:t>) is used for the data section.</a:t>
            </a:r>
            <a:endParaRPr lang="en-US" dirty="0"/>
          </a:p>
        </p:txBody>
      </p:sp>
      <p:pic>
        <p:nvPicPr>
          <p:cNvPr id="1026" name="Picture 2" descr="C:\Users\etai\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52400"/>
            <a:ext cx="2190751" cy="2085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Copy On Write (COW)</a:t>
            </a:r>
            <a:endParaRPr lang="en-US" dirty="0"/>
          </a:p>
        </p:txBody>
      </p:sp>
      <p:sp>
        <p:nvSpPr>
          <p:cNvPr id="3" name="Content Placeholder 2"/>
          <p:cNvSpPr>
            <a:spLocks noGrp="1"/>
          </p:cNvSpPr>
          <p:nvPr>
            <p:ph idx="1"/>
          </p:nvPr>
        </p:nvSpPr>
        <p:spPr/>
        <p:txBody>
          <a:bodyPr/>
          <a:lstStyle/>
          <a:p>
            <a:r>
              <a:rPr lang="en-US" dirty="0" smtClean="0"/>
              <a:t>How does Linux manage COW?</a:t>
            </a:r>
            <a:endParaRPr lang="en-US" dirty="0"/>
          </a:p>
        </p:txBody>
      </p:sp>
      <p:sp>
        <p:nvSpPr>
          <p:cNvPr id="4" name="Oval 3"/>
          <p:cNvSpPr/>
          <p:nvPr/>
        </p:nvSpPr>
        <p:spPr>
          <a:xfrm>
            <a:off x="1219200" y="2286000"/>
            <a:ext cx="2590800" cy="2590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effectLst>
                  <a:outerShdw blurRad="38100" dist="38100" dir="2700000" algn="tl">
                    <a:srgbClr val="000000">
                      <a:alpha val="43137"/>
                    </a:srgbClr>
                  </a:outerShdw>
                </a:effectLst>
              </a:rPr>
              <a:t>Parent Process </a:t>
            </a:r>
            <a:r>
              <a:rPr lang="en-US" dirty="0" smtClean="0"/>
              <a:t/>
            </a:r>
            <a:br>
              <a:rPr lang="en-US" dirty="0" smtClean="0"/>
            </a:br>
            <a:r>
              <a:rPr lang="en-US" dirty="0" smtClean="0"/>
              <a:t>DATA STRUCTURE</a:t>
            </a:r>
            <a:br>
              <a:rPr lang="en-US" dirty="0" smtClean="0"/>
            </a:br>
            <a:r>
              <a:rPr lang="en-US" dirty="0" smtClean="0"/>
              <a:t>(</a:t>
            </a:r>
            <a:r>
              <a:rPr lang="en-US" dirty="0" err="1" smtClean="0"/>
              <a:t>task_struct</a:t>
            </a:r>
            <a:r>
              <a:rPr lang="en-US" dirty="0" smtClean="0"/>
              <a:t>)</a:t>
            </a:r>
            <a:endParaRPr lang="en-US" dirty="0"/>
          </a:p>
        </p:txBody>
      </p:sp>
      <p:sp>
        <p:nvSpPr>
          <p:cNvPr id="5" name="Flowchart: Multidocument 4"/>
          <p:cNvSpPr/>
          <p:nvPr/>
        </p:nvSpPr>
        <p:spPr>
          <a:xfrm>
            <a:off x="2057400" y="4343400"/>
            <a:ext cx="838200" cy="381000"/>
          </a:xfrm>
          <a:prstGeom prst="flowChartMultidocument">
            <a:avLst/>
          </a:prstGeom>
          <a:solidFill>
            <a:schemeClr val="accent3">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RW</a:t>
            </a:r>
            <a:endParaRPr lang="en-US" dirty="0"/>
          </a:p>
        </p:txBody>
      </p:sp>
      <p:sp>
        <p:nvSpPr>
          <p:cNvPr id="6" name="Oval 5"/>
          <p:cNvSpPr/>
          <p:nvPr/>
        </p:nvSpPr>
        <p:spPr>
          <a:xfrm>
            <a:off x="5181600" y="2286000"/>
            <a:ext cx="2590800" cy="2590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effectLst>
                  <a:outerShdw blurRad="38100" dist="38100" dir="2700000" algn="tl">
                    <a:srgbClr val="000000">
                      <a:alpha val="43137"/>
                    </a:srgbClr>
                  </a:outerShdw>
                </a:effectLst>
              </a:rPr>
              <a:t>Child Process </a:t>
            </a:r>
            <a:r>
              <a:rPr lang="en-US" dirty="0" smtClean="0"/>
              <a:t/>
            </a:r>
            <a:br>
              <a:rPr lang="en-US" dirty="0" smtClean="0"/>
            </a:br>
            <a:r>
              <a:rPr lang="en-US" dirty="0" smtClean="0"/>
              <a:t>DATA STRUCTURE</a:t>
            </a:r>
            <a:br>
              <a:rPr lang="en-US" dirty="0" smtClean="0"/>
            </a:br>
            <a:r>
              <a:rPr lang="en-US" dirty="0" smtClean="0"/>
              <a:t>(</a:t>
            </a:r>
            <a:r>
              <a:rPr lang="en-US" dirty="0" err="1" smtClean="0"/>
              <a:t>task_struct</a:t>
            </a:r>
            <a:r>
              <a:rPr lang="en-US" dirty="0" smtClean="0"/>
              <a:t>)</a:t>
            </a:r>
            <a:endParaRPr lang="en-US" dirty="0"/>
          </a:p>
        </p:txBody>
      </p:sp>
      <p:sp>
        <p:nvSpPr>
          <p:cNvPr id="7" name="Flowchart: Multidocument 6"/>
          <p:cNvSpPr/>
          <p:nvPr/>
        </p:nvSpPr>
        <p:spPr>
          <a:xfrm>
            <a:off x="6019800" y="4343400"/>
            <a:ext cx="838200" cy="381000"/>
          </a:xfrm>
          <a:prstGeom prst="flowChartMultidocumen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RO</a:t>
            </a:r>
            <a:endParaRPr lang="en-US" dirty="0"/>
          </a:p>
        </p:txBody>
      </p:sp>
      <p:sp>
        <p:nvSpPr>
          <p:cNvPr id="10" name="TextBox 9"/>
          <p:cNvSpPr txBox="1"/>
          <p:nvPr/>
        </p:nvSpPr>
        <p:spPr>
          <a:xfrm>
            <a:off x="3276600" y="2209800"/>
            <a:ext cx="1219200" cy="461665"/>
          </a:xfrm>
          <a:prstGeom prst="rect">
            <a:avLst/>
          </a:prstGeom>
          <a:noFill/>
        </p:spPr>
        <p:txBody>
          <a:bodyPr wrap="square" rtlCol="0">
            <a:spAutoFit/>
          </a:bodyPr>
          <a:lstStyle/>
          <a:p>
            <a:r>
              <a:rPr lang="en-US" sz="2400" dirty="0" smtClean="0">
                <a:solidFill>
                  <a:srgbClr val="FF0000"/>
                </a:solidFill>
                <a:latin typeface="Comic Sans MS" pitchFamily="66" charset="0"/>
              </a:rPr>
              <a:t>fork()</a:t>
            </a:r>
            <a:endParaRPr lang="en-US" sz="2400" dirty="0">
              <a:solidFill>
                <a:srgbClr val="FF0000"/>
              </a:solidFill>
              <a:latin typeface="Comic Sans MS" pitchFamily="66" charset="0"/>
            </a:endParaRPr>
          </a:p>
        </p:txBody>
      </p:sp>
      <p:sp>
        <p:nvSpPr>
          <p:cNvPr id="13" name="Freeform 12"/>
          <p:cNvSpPr/>
          <p:nvPr/>
        </p:nvSpPr>
        <p:spPr>
          <a:xfrm>
            <a:off x="2895599" y="4648200"/>
            <a:ext cx="3048000" cy="381000"/>
          </a:xfrm>
          <a:custGeom>
            <a:avLst/>
            <a:gdLst>
              <a:gd name="connsiteX0" fmla="*/ 3108960 w 3108960"/>
              <a:gd name="connsiteY0" fmla="*/ 0 h 327660"/>
              <a:gd name="connsiteX1" fmla="*/ 1402080 w 3108960"/>
              <a:gd name="connsiteY1" fmla="*/ 320040 h 327660"/>
              <a:gd name="connsiteX2" fmla="*/ 0 w 3108960"/>
              <a:gd name="connsiteY2" fmla="*/ 45720 h 327660"/>
              <a:gd name="connsiteX3" fmla="*/ 0 w 3108960"/>
              <a:gd name="connsiteY3" fmla="*/ 45720 h 327660"/>
            </a:gdLst>
            <a:ahLst/>
            <a:cxnLst>
              <a:cxn ang="0">
                <a:pos x="connsiteX0" y="connsiteY0"/>
              </a:cxn>
              <a:cxn ang="0">
                <a:pos x="connsiteX1" y="connsiteY1"/>
              </a:cxn>
              <a:cxn ang="0">
                <a:pos x="connsiteX2" y="connsiteY2"/>
              </a:cxn>
              <a:cxn ang="0">
                <a:pos x="connsiteX3" y="connsiteY3"/>
              </a:cxn>
            </a:cxnLst>
            <a:rect l="l" t="t" r="r" b="b"/>
            <a:pathLst>
              <a:path w="3108960" h="327660">
                <a:moveTo>
                  <a:pt x="3108960" y="0"/>
                </a:moveTo>
                <a:cubicBezTo>
                  <a:pt x="2514600" y="156210"/>
                  <a:pt x="1920240" y="312420"/>
                  <a:pt x="1402080" y="320040"/>
                </a:cubicBezTo>
                <a:cubicBezTo>
                  <a:pt x="883920" y="327660"/>
                  <a:pt x="0" y="45720"/>
                  <a:pt x="0" y="45720"/>
                </a:cubicBezTo>
                <a:lnTo>
                  <a:pt x="0" y="45720"/>
                </a:lnTo>
              </a:path>
            </a:pathLst>
          </a:custGeom>
          <a:noFill/>
          <a:ln>
            <a:solidFill>
              <a:schemeClr val="accent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rot="10800000">
            <a:off x="2895600" y="4038600"/>
            <a:ext cx="3048000" cy="381000"/>
          </a:xfrm>
          <a:custGeom>
            <a:avLst/>
            <a:gdLst>
              <a:gd name="connsiteX0" fmla="*/ 3108960 w 3108960"/>
              <a:gd name="connsiteY0" fmla="*/ 0 h 327660"/>
              <a:gd name="connsiteX1" fmla="*/ 1402080 w 3108960"/>
              <a:gd name="connsiteY1" fmla="*/ 320040 h 327660"/>
              <a:gd name="connsiteX2" fmla="*/ 0 w 3108960"/>
              <a:gd name="connsiteY2" fmla="*/ 45720 h 327660"/>
              <a:gd name="connsiteX3" fmla="*/ 0 w 3108960"/>
              <a:gd name="connsiteY3" fmla="*/ 45720 h 327660"/>
            </a:gdLst>
            <a:ahLst/>
            <a:cxnLst>
              <a:cxn ang="0">
                <a:pos x="connsiteX0" y="connsiteY0"/>
              </a:cxn>
              <a:cxn ang="0">
                <a:pos x="connsiteX1" y="connsiteY1"/>
              </a:cxn>
              <a:cxn ang="0">
                <a:pos x="connsiteX2" y="connsiteY2"/>
              </a:cxn>
              <a:cxn ang="0">
                <a:pos x="connsiteX3" y="connsiteY3"/>
              </a:cxn>
            </a:cxnLst>
            <a:rect l="l" t="t" r="r" b="b"/>
            <a:pathLst>
              <a:path w="3108960" h="327660">
                <a:moveTo>
                  <a:pt x="3108960" y="0"/>
                </a:moveTo>
                <a:cubicBezTo>
                  <a:pt x="2514600" y="156210"/>
                  <a:pt x="1920240" y="312420"/>
                  <a:pt x="1402080" y="320040"/>
                </a:cubicBezTo>
                <a:cubicBezTo>
                  <a:pt x="883920" y="327660"/>
                  <a:pt x="0" y="45720"/>
                  <a:pt x="0" y="45720"/>
                </a:cubicBezTo>
                <a:lnTo>
                  <a:pt x="0" y="45720"/>
                </a:lnTo>
              </a:path>
            </a:pathLst>
          </a:custGeom>
          <a:noFill/>
          <a:ln>
            <a:solidFill>
              <a:srgbClr val="00800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Cloud Callout 14"/>
          <p:cNvSpPr/>
          <p:nvPr/>
        </p:nvSpPr>
        <p:spPr>
          <a:xfrm>
            <a:off x="152400" y="5486400"/>
            <a:ext cx="2667000" cy="1066800"/>
          </a:xfrm>
          <a:prstGeom prst="cloudCallout">
            <a:avLst>
              <a:gd name="adj1" fmla="val 89928"/>
              <a:gd name="adj2" fmla="val -26072"/>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t>Copying is expensive.  The child process will point to the parent’s pages</a:t>
            </a:r>
            <a:endParaRPr lang="en-US" sz="1400" dirty="0"/>
          </a:p>
        </p:txBody>
      </p:sp>
      <p:sp>
        <p:nvSpPr>
          <p:cNvPr id="16" name="TextBox 15"/>
          <p:cNvSpPr txBox="1"/>
          <p:nvPr/>
        </p:nvSpPr>
        <p:spPr>
          <a:xfrm>
            <a:off x="7086600" y="4267200"/>
            <a:ext cx="1828800" cy="646331"/>
          </a:xfrm>
          <a:prstGeom prst="rect">
            <a:avLst/>
          </a:prstGeom>
          <a:noFill/>
        </p:spPr>
        <p:txBody>
          <a:bodyPr wrap="square" rtlCol="0">
            <a:spAutoFit/>
          </a:bodyPr>
          <a:lstStyle/>
          <a:p>
            <a:pPr algn="ctr"/>
            <a:r>
              <a:rPr lang="en-US" dirty="0" smtClean="0">
                <a:solidFill>
                  <a:srgbClr val="FF0000"/>
                </a:solidFill>
                <a:latin typeface="Comic Sans MS" pitchFamily="66" charset="0"/>
              </a:rPr>
              <a:t>write information</a:t>
            </a:r>
            <a:endParaRPr lang="en-US" dirty="0">
              <a:solidFill>
                <a:srgbClr val="FF0000"/>
              </a:solidFill>
              <a:latin typeface="Comic Sans MS" pitchFamily="66" charset="0"/>
            </a:endParaRPr>
          </a:p>
        </p:txBody>
      </p:sp>
      <p:pic>
        <p:nvPicPr>
          <p:cNvPr id="17" name="Picture 16" descr="Support_Linux_icon.png"/>
          <p:cNvPicPr>
            <a:picLocks noChangeAspect="1"/>
          </p:cNvPicPr>
          <p:nvPr/>
        </p:nvPicPr>
        <p:blipFill>
          <a:blip r:embed="rId2"/>
          <a:stretch>
            <a:fillRect/>
          </a:stretch>
        </p:blipFill>
        <p:spPr>
          <a:xfrm>
            <a:off x="3733800" y="5508396"/>
            <a:ext cx="1168488" cy="1349604"/>
          </a:xfrm>
          <a:prstGeom prst="rect">
            <a:avLst/>
          </a:prstGeom>
        </p:spPr>
      </p:pic>
      <p:cxnSp>
        <p:nvCxnSpPr>
          <p:cNvPr id="19" name="Straight Arrow Connector 18"/>
          <p:cNvCxnSpPr/>
          <p:nvPr/>
        </p:nvCxnSpPr>
        <p:spPr>
          <a:xfrm rot="10800000" flipV="1">
            <a:off x="4724400" y="4800600"/>
            <a:ext cx="1143000" cy="8382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48000" y="5117068"/>
            <a:ext cx="2286000" cy="369332"/>
          </a:xfrm>
          <a:prstGeom prst="rect">
            <a:avLst/>
          </a:prstGeom>
          <a:noFill/>
        </p:spPr>
        <p:txBody>
          <a:bodyPr wrap="square" rtlCol="0">
            <a:spAutoFit/>
          </a:bodyPr>
          <a:lstStyle/>
          <a:p>
            <a:pPr algn="ctr"/>
            <a:r>
              <a:rPr lang="en-US" b="1" dirty="0" smtClean="0">
                <a:solidFill>
                  <a:schemeClr val="accent1"/>
                </a:solidFill>
                <a:latin typeface="Comic Sans MS" pitchFamily="66" charset="0"/>
              </a:rPr>
              <a:t>protection fault!</a:t>
            </a:r>
            <a:endParaRPr lang="en-US" b="1" dirty="0">
              <a:solidFill>
                <a:schemeClr val="accent1"/>
              </a:solidFill>
              <a:latin typeface="Comic Sans MS" pitchFamily="66" charset="0"/>
            </a:endParaRPr>
          </a:p>
        </p:txBody>
      </p:sp>
      <p:sp>
        <p:nvSpPr>
          <p:cNvPr id="22" name="Cloud Callout 21"/>
          <p:cNvSpPr/>
          <p:nvPr/>
        </p:nvSpPr>
        <p:spPr>
          <a:xfrm>
            <a:off x="5562600" y="5486400"/>
            <a:ext cx="2362200" cy="1143000"/>
          </a:xfrm>
          <a:prstGeom prst="cloudCallout">
            <a:avLst>
              <a:gd name="adj1" fmla="val -82047"/>
              <a:gd name="adj2" fmla="val -26909"/>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t>Well, no other choice but to allocate a new RW copy of each required page</a:t>
            </a:r>
            <a:endParaRPr lang="en-US" sz="1400" dirty="0"/>
          </a:p>
        </p:txBody>
      </p:sp>
      <p:sp>
        <p:nvSpPr>
          <p:cNvPr id="23" name="Flowchart: Multidocument 22"/>
          <p:cNvSpPr/>
          <p:nvPr/>
        </p:nvSpPr>
        <p:spPr>
          <a:xfrm>
            <a:off x="6019800" y="4343400"/>
            <a:ext cx="838200" cy="381000"/>
          </a:xfrm>
          <a:prstGeom prst="flowChartMultidocument">
            <a:avLst/>
          </a:prstGeom>
          <a:solidFill>
            <a:schemeClr val="accent3">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RW</a:t>
            </a:r>
            <a:endParaRPr lang="en-US" dirty="0"/>
          </a:p>
        </p:txBody>
      </p:sp>
      <p:pic>
        <p:nvPicPr>
          <p:cNvPr id="18" name="Picture 2" descr="C:\Users\etai\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52400"/>
            <a:ext cx="2190751" cy="2085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0" presetClass="entr" presetSubtype="0" fill="hold" grpId="0" nodeType="click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anim calcmode="lin" valueType="num">
                                      <p:cBhvr>
                                        <p:cTn id="24" dur="500" fill="hold"/>
                                        <p:tgtEl>
                                          <p:spTgt spid="6"/>
                                        </p:tgtEl>
                                        <p:attrNameLst>
                                          <p:attrName>ppt_x</p:attrName>
                                        </p:attrNameLst>
                                      </p:cBhvr>
                                      <p:tavLst>
                                        <p:tav tm="0">
                                          <p:val>
                                            <p:strVal val="#ppt_x-.1"/>
                                          </p:val>
                                        </p:tav>
                                        <p:tav tm="100000">
                                          <p:val>
                                            <p:strVal val="#ppt_x"/>
                                          </p:val>
                                        </p:tav>
                                      </p:tavLst>
                                    </p:anim>
                                    <p:anim calcmode="lin" valueType="num">
                                      <p:cBhvr>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childTnLst>
                          </p:cTn>
                        </p:par>
                        <p:par>
                          <p:cTn id="31" fill="hold">
                            <p:stCondLst>
                              <p:cond delay="500"/>
                            </p:stCondLst>
                            <p:childTnLst>
                              <p:par>
                                <p:cTn id="32" presetID="42" presetClass="entr" presetSubtype="0" fill="hold" grpId="0" nodeType="afterEffect">
                                  <p:stCondLst>
                                    <p:cond delay="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22" presetClass="entr" presetSubtype="2"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righ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1" nodeType="clickEffect">
                                  <p:stCondLst>
                                    <p:cond delay="0"/>
                                  </p:stCondLst>
                                  <p:childTnLst>
                                    <p:animEffect transition="out" filter="dissolve">
                                      <p:cBhvr>
                                        <p:cTn id="44" dur="1000"/>
                                        <p:tgtEl>
                                          <p:spTgt spid="15"/>
                                        </p:tgtEl>
                                      </p:cBhvr>
                                    </p:animEffect>
                                    <p:set>
                                      <p:cBhvr>
                                        <p:cTn id="45" dur="1" fill="hold">
                                          <p:stCondLst>
                                            <p:cond delay="999"/>
                                          </p:stCondLst>
                                        </p:cTn>
                                        <p:tgtEl>
                                          <p:spTgt spid="1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childTnLst>
                          </p:cTn>
                        </p:par>
                        <p:par>
                          <p:cTn id="51" fill="hold">
                            <p:stCondLst>
                              <p:cond delay="500"/>
                            </p:stCondLst>
                            <p:childTnLst>
                              <p:par>
                                <p:cTn id="52" presetID="30" presetClass="emph" presetSubtype="0" fill="hold" grpId="1" nodeType="afterEffect">
                                  <p:stCondLst>
                                    <p:cond delay="0"/>
                                  </p:stCondLst>
                                  <p:iterate type="lt">
                                    <p:tmPct val="0"/>
                                  </p:iterate>
                                  <p:childTnLst>
                                    <p:animClr clrSpc="hsl" dir="cw">
                                      <p:cBhvr override="childStyle">
                                        <p:cTn id="53" dur="500" fill="hold"/>
                                        <p:tgtEl>
                                          <p:spTgt spid="7"/>
                                        </p:tgtEl>
                                        <p:attrNameLst>
                                          <p:attrName>style.color</p:attrName>
                                        </p:attrNameLst>
                                      </p:cBhvr>
                                      <p:by>
                                        <p:hsl h="0" s="12549" l="25098"/>
                                      </p:by>
                                    </p:animClr>
                                    <p:animClr clrSpc="hsl" dir="cw">
                                      <p:cBhvr>
                                        <p:cTn id="54" dur="500" fill="hold"/>
                                        <p:tgtEl>
                                          <p:spTgt spid="7"/>
                                        </p:tgtEl>
                                        <p:attrNameLst>
                                          <p:attrName>fillcolor</p:attrName>
                                        </p:attrNameLst>
                                      </p:cBhvr>
                                      <p:by>
                                        <p:hsl h="0" s="12549" l="25098"/>
                                      </p:by>
                                    </p:animClr>
                                    <p:animClr clrSpc="hsl" dir="cw">
                                      <p:cBhvr>
                                        <p:cTn id="55" dur="500" fill="hold"/>
                                        <p:tgtEl>
                                          <p:spTgt spid="7"/>
                                        </p:tgtEl>
                                        <p:attrNameLst>
                                          <p:attrName>stroke.color</p:attrName>
                                        </p:attrNameLst>
                                      </p:cBhvr>
                                      <p:by>
                                        <p:hsl h="0" s="12549" l="25098"/>
                                      </p:by>
                                    </p:animClr>
                                    <p:set>
                                      <p:cBhvr>
                                        <p:cTn id="56" dur="500" fill="hold"/>
                                        <p:tgtEl>
                                          <p:spTgt spid="7"/>
                                        </p:tgtEl>
                                        <p:attrNameLst>
                                          <p:attrName>fill.type</p:attrName>
                                        </p:attrNameLst>
                                      </p:cBhvr>
                                      <p:to>
                                        <p:strVal val="solid"/>
                                      </p:to>
                                    </p:set>
                                  </p:childTnLst>
                                </p:cTn>
                              </p:par>
                            </p:childTnLst>
                          </p:cTn>
                        </p:par>
                        <p:par>
                          <p:cTn id="57" fill="hold">
                            <p:stCondLst>
                              <p:cond delay="1000"/>
                            </p:stCondLst>
                            <p:childTnLst>
                              <p:par>
                                <p:cTn id="58" presetID="22" presetClass="entr" presetSubtype="1"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up)">
                                      <p:cBhvr>
                                        <p:cTn id="60" dur="500"/>
                                        <p:tgtEl>
                                          <p:spTgt spid="1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ssolve">
                                      <p:cBhvr>
                                        <p:cTn id="68" dur="500"/>
                                        <p:tgtEl>
                                          <p:spTgt spid="22"/>
                                        </p:tgtEl>
                                      </p:cBhvr>
                                    </p:animEffect>
                                  </p:childTnLst>
                                </p:cTn>
                              </p:par>
                            </p:childTnLst>
                          </p:cTn>
                        </p:par>
                        <p:par>
                          <p:cTn id="69" fill="hold">
                            <p:stCondLst>
                              <p:cond delay="500"/>
                            </p:stCondLst>
                            <p:childTnLst>
                              <p:par>
                                <p:cTn id="70" presetID="42" presetClass="entr" presetSubtype="0"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par>
                          <p:cTn id="75" fill="hold">
                            <p:stCondLst>
                              <p:cond delay="1500"/>
                            </p:stCondLst>
                            <p:childTnLst>
                              <p:par>
                                <p:cTn id="76" presetID="22" presetClass="entr" presetSubtype="8" fill="hold" grpId="0" nodeType="after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wipe(left)">
                                      <p:cBhvr>
                                        <p:cTn id="78" dur="5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grpId="1" nodeType="clickEffect">
                                  <p:stCondLst>
                                    <p:cond delay="0"/>
                                  </p:stCondLst>
                                  <p:childTnLst>
                                    <p:animEffect transition="out" filter="dissolve">
                                      <p:cBhvr>
                                        <p:cTn id="82" dur="500"/>
                                        <p:tgtEl>
                                          <p:spTgt spid="22"/>
                                        </p:tgtEl>
                                      </p:cBhvr>
                                    </p:animEffect>
                                    <p:set>
                                      <p:cBhvr>
                                        <p:cTn id="83"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7" grpId="1" animBg="1"/>
      <p:bldP spid="10" grpId="0"/>
      <p:bldP spid="13" grpId="0" animBg="1"/>
      <p:bldP spid="14" grpId="0" animBg="1"/>
      <p:bldP spid="15" grpId="0" animBg="1"/>
      <p:bldP spid="15" grpId="1" animBg="1"/>
      <p:bldP spid="16" grpId="0"/>
      <p:bldP spid="21" grpId="0"/>
      <p:bldP spid="22" grpId="0" animBg="1"/>
      <p:bldP spid="22" grpId="1"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Process control</a:t>
            </a:r>
            <a:endParaRPr lang="en-US" dirty="0"/>
          </a:p>
        </p:txBody>
      </p:sp>
      <p:sp>
        <p:nvSpPr>
          <p:cNvPr id="3" name="Content Placeholder 2"/>
          <p:cNvSpPr>
            <a:spLocks noGrp="1"/>
          </p:cNvSpPr>
          <p:nvPr>
            <p:ph sz="half" idx="1"/>
          </p:nvPr>
        </p:nvSpPr>
        <p:spPr/>
        <p:txBody>
          <a:bodyPr>
            <a:normAutofit lnSpcReduction="10000"/>
          </a:bodyPr>
          <a:lstStyle/>
          <a:p>
            <a:pPr>
              <a:buNone/>
            </a:pPr>
            <a:r>
              <a:rPr lang="en-US" dirty="0" smtClean="0"/>
              <a:t>An example:</a:t>
            </a:r>
            <a:endParaRPr lang="en-US" dirty="0"/>
          </a:p>
          <a:p>
            <a:pPr>
              <a:buNone/>
            </a:pPr>
            <a:r>
              <a:rPr lang="en-US" sz="1400" dirty="0" smtClean="0"/>
              <a:t>	int i = 3472;</a:t>
            </a:r>
          </a:p>
          <a:p>
            <a:pPr>
              <a:buNone/>
            </a:pPr>
            <a:r>
              <a:rPr lang="en-US" sz="1400" dirty="0"/>
              <a:t>	</a:t>
            </a:r>
            <a:r>
              <a:rPr lang="en-US" sz="1400" dirty="0" smtClean="0"/>
              <a:t>printf("my process pid is %d\n",getpid());</a:t>
            </a:r>
          </a:p>
          <a:p>
            <a:pPr>
              <a:buNone/>
            </a:pPr>
            <a:r>
              <a:rPr lang="en-US" sz="1400" dirty="0" smtClean="0"/>
              <a:t>        	fork_id=fork();</a:t>
            </a:r>
          </a:p>
          <a:p>
            <a:pPr>
              <a:buNone/>
            </a:pPr>
            <a:r>
              <a:rPr lang="en-US" sz="1400" dirty="0" smtClean="0"/>
              <a:t>        	if (fork_id==0){</a:t>
            </a:r>
          </a:p>
          <a:p>
            <a:pPr>
              <a:buNone/>
            </a:pPr>
            <a:r>
              <a:rPr lang="en-US" sz="1400" dirty="0"/>
              <a:t>	 </a:t>
            </a:r>
            <a:r>
              <a:rPr lang="en-US" sz="1400" dirty="0" smtClean="0"/>
              <a:t>       i= 6794;</a:t>
            </a:r>
          </a:p>
          <a:p>
            <a:pPr>
              <a:buNone/>
            </a:pPr>
            <a:r>
              <a:rPr lang="en-US" sz="1400" dirty="0" smtClean="0"/>
              <a:t>                printf(“child pid %d, i=%d\n",getpid(),i);</a:t>
            </a:r>
          </a:p>
          <a:p>
            <a:pPr>
              <a:buNone/>
            </a:pPr>
            <a:r>
              <a:rPr lang="en-US" sz="1400" dirty="0"/>
              <a:t>	</a:t>
            </a:r>
            <a:r>
              <a:rPr lang="en-US" sz="1400" dirty="0" smtClean="0"/>
              <a:t>}</a:t>
            </a:r>
          </a:p>
          <a:p>
            <a:pPr>
              <a:buNone/>
            </a:pPr>
            <a:r>
              <a:rPr lang="en-US" sz="1400" dirty="0" smtClean="0"/>
              <a:t>        else</a:t>
            </a:r>
          </a:p>
          <a:p>
            <a:pPr>
              <a:buNone/>
            </a:pPr>
            <a:r>
              <a:rPr lang="en-US" sz="1400" dirty="0" smtClean="0"/>
              <a:t>                printf(“parent pid %d, i=%d\n",getpid(),i);</a:t>
            </a:r>
          </a:p>
          <a:p>
            <a:pPr>
              <a:buNone/>
            </a:pPr>
            <a:r>
              <a:rPr lang="en-US" sz="1400" dirty="0" smtClean="0"/>
              <a:t>        return 0;</a:t>
            </a:r>
          </a:p>
          <a:p>
            <a:pPr>
              <a:buNone/>
            </a:pPr>
            <a:endParaRPr lang="en-US" sz="1400" dirty="0"/>
          </a:p>
          <a:p>
            <a:pPr>
              <a:buNone/>
            </a:pPr>
            <a:r>
              <a:rPr lang="en-US" dirty="0"/>
              <a:t>Output:</a:t>
            </a:r>
            <a:r>
              <a:rPr lang="en-US" sz="1400" dirty="0" smtClean="0"/>
              <a:t/>
            </a:r>
            <a:br>
              <a:rPr lang="en-US" sz="1400" dirty="0" smtClean="0"/>
            </a:br>
            <a:r>
              <a:rPr lang="en-US" sz="1400" dirty="0" smtClean="0"/>
              <a:t>my process pid is 8864</a:t>
            </a:r>
          </a:p>
          <a:p>
            <a:pPr>
              <a:buNone/>
            </a:pPr>
            <a:r>
              <a:rPr lang="en-US" sz="1400" dirty="0"/>
              <a:t>	</a:t>
            </a:r>
            <a:r>
              <a:rPr lang="en-US" sz="1400" dirty="0" smtClean="0"/>
              <a:t>child pid 8865, i=6794</a:t>
            </a:r>
          </a:p>
          <a:p>
            <a:pPr>
              <a:buNone/>
            </a:pPr>
            <a:r>
              <a:rPr lang="en-US" sz="1400" dirty="0"/>
              <a:t>	</a:t>
            </a:r>
            <a:r>
              <a:rPr lang="en-US" sz="1400" dirty="0" smtClean="0"/>
              <a:t>parent pid 8864, i=3472</a:t>
            </a:r>
            <a:endParaRPr lang="en-US" sz="1400" dirty="0"/>
          </a:p>
        </p:txBody>
      </p:sp>
      <p:sp>
        <p:nvSpPr>
          <p:cNvPr id="4" name="Content Placeholder 3"/>
          <p:cNvSpPr>
            <a:spLocks noGrp="1"/>
          </p:cNvSpPr>
          <p:nvPr>
            <p:ph sz="half" idx="2"/>
          </p:nvPr>
        </p:nvSpPr>
        <p:spPr/>
        <p:txBody>
          <a:bodyPr>
            <a:normAutofit lnSpcReduction="10000"/>
          </a:bodyPr>
          <a:lstStyle/>
          <a:p>
            <a:pPr>
              <a:buNone/>
            </a:pPr>
            <a:r>
              <a:rPr lang="en-US" dirty="0" smtClean="0"/>
              <a:t>Program flow:</a:t>
            </a:r>
            <a:endParaRPr lang="en-US" dirty="0"/>
          </a:p>
        </p:txBody>
      </p:sp>
      <p:cxnSp>
        <p:nvCxnSpPr>
          <p:cNvPr id="6" name="Straight Arrow Connector 5"/>
          <p:cNvCxnSpPr>
            <a:endCxn id="7" idx="0"/>
          </p:cNvCxnSpPr>
          <p:nvPr/>
        </p:nvCxnSpPr>
        <p:spPr>
          <a:xfrm rot="5400000">
            <a:off x="5029200" y="3048000"/>
            <a:ext cx="1066800"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p:cNvSpPr/>
          <p:nvPr/>
        </p:nvSpPr>
        <p:spPr>
          <a:xfrm>
            <a:off x="5410200" y="3581400"/>
            <a:ext cx="304800" cy="304800"/>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p:cNvCxnSpPr>
            <a:stCxn id="7" idx="4"/>
          </p:cNvCxnSpPr>
          <p:nvPr/>
        </p:nvCxnSpPr>
        <p:spPr>
          <a:xfrm rot="5400000">
            <a:off x="4838700" y="4610100"/>
            <a:ext cx="1447800"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7" idx="5"/>
          </p:cNvCxnSpPr>
          <p:nvPr/>
        </p:nvCxnSpPr>
        <p:spPr>
          <a:xfrm rot="16200000" flipH="1">
            <a:off x="5708463" y="3803462"/>
            <a:ext cx="1416237" cy="1492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5562600" y="2819400"/>
            <a:ext cx="762000" cy="304800"/>
          </a:xfrm>
          <a:prstGeom prst="rect">
            <a:avLst/>
          </a:prstGeom>
          <a:noFill/>
        </p:spPr>
        <p:txBody>
          <a:bodyPr wrap="square" rtlCol="0">
            <a:spAutoFit/>
          </a:bodyPr>
          <a:lstStyle/>
          <a:p>
            <a:r>
              <a:rPr lang="en-US" sz="1400" dirty="0" smtClean="0">
                <a:solidFill>
                  <a:schemeClr val="tx2"/>
                </a:solidFill>
              </a:rPr>
              <a:t>i = 3472</a:t>
            </a:r>
            <a:endParaRPr lang="en-US" sz="1400" dirty="0">
              <a:solidFill>
                <a:schemeClr val="tx2"/>
              </a:solidFill>
            </a:endParaRPr>
          </a:p>
        </p:txBody>
      </p:sp>
      <p:sp>
        <p:nvSpPr>
          <p:cNvPr id="19" name="TextBox 18"/>
          <p:cNvSpPr txBox="1"/>
          <p:nvPr/>
        </p:nvSpPr>
        <p:spPr>
          <a:xfrm>
            <a:off x="6781800" y="4343400"/>
            <a:ext cx="914400" cy="523220"/>
          </a:xfrm>
          <a:prstGeom prst="rect">
            <a:avLst/>
          </a:prstGeom>
          <a:noFill/>
        </p:spPr>
        <p:txBody>
          <a:bodyPr wrap="square" rtlCol="0">
            <a:spAutoFit/>
          </a:bodyPr>
          <a:lstStyle/>
          <a:p>
            <a:r>
              <a:rPr lang="en-US" sz="1400" dirty="0" smtClean="0">
                <a:solidFill>
                  <a:schemeClr val="tx2"/>
                </a:solidFill>
              </a:rPr>
              <a:t>fork_id=0</a:t>
            </a:r>
            <a:br>
              <a:rPr lang="en-US" sz="1400" dirty="0" smtClean="0">
                <a:solidFill>
                  <a:schemeClr val="tx2"/>
                </a:solidFill>
              </a:rPr>
            </a:br>
            <a:r>
              <a:rPr lang="en-US" sz="1400" dirty="0" smtClean="0">
                <a:solidFill>
                  <a:schemeClr val="tx2"/>
                </a:solidFill>
              </a:rPr>
              <a:t>i = 6794</a:t>
            </a:r>
            <a:endParaRPr lang="en-US" sz="1400" dirty="0">
              <a:solidFill>
                <a:schemeClr val="tx2"/>
              </a:solidFill>
            </a:endParaRPr>
          </a:p>
        </p:txBody>
      </p:sp>
      <p:sp>
        <p:nvSpPr>
          <p:cNvPr id="20" name="TextBox 19"/>
          <p:cNvSpPr txBox="1"/>
          <p:nvPr/>
        </p:nvSpPr>
        <p:spPr>
          <a:xfrm>
            <a:off x="5105400" y="2206823"/>
            <a:ext cx="990600" cy="307777"/>
          </a:xfrm>
          <a:prstGeom prst="rect">
            <a:avLst/>
          </a:prstGeom>
          <a:noFill/>
        </p:spPr>
        <p:txBody>
          <a:bodyPr wrap="square" rtlCol="0">
            <a:spAutoFit/>
          </a:bodyPr>
          <a:lstStyle/>
          <a:p>
            <a:r>
              <a:rPr lang="en-US" sz="1400" dirty="0" smtClean="0">
                <a:solidFill>
                  <a:srgbClr val="C00000"/>
                </a:solidFill>
              </a:rPr>
              <a:t>PID = 8864</a:t>
            </a:r>
            <a:endParaRPr lang="en-US" sz="1400" dirty="0">
              <a:solidFill>
                <a:srgbClr val="C00000"/>
              </a:solidFill>
            </a:endParaRPr>
          </a:p>
        </p:txBody>
      </p:sp>
      <p:sp>
        <p:nvSpPr>
          <p:cNvPr id="22" name="TextBox 21"/>
          <p:cNvSpPr txBox="1"/>
          <p:nvPr/>
        </p:nvSpPr>
        <p:spPr>
          <a:xfrm>
            <a:off x="6096000" y="4038600"/>
            <a:ext cx="990600" cy="307777"/>
          </a:xfrm>
          <a:prstGeom prst="rect">
            <a:avLst/>
          </a:prstGeom>
          <a:noFill/>
        </p:spPr>
        <p:txBody>
          <a:bodyPr wrap="square" rtlCol="0">
            <a:spAutoFit/>
          </a:bodyPr>
          <a:lstStyle/>
          <a:p>
            <a:r>
              <a:rPr lang="en-US" sz="1400" dirty="0" smtClean="0">
                <a:solidFill>
                  <a:srgbClr val="C00000"/>
                </a:solidFill>
              </a:rPr>
              <a:t>PID = 8865</a:t>
            </a:r>
            <a:endParaRPr lang="en-US" sz="1400" dirty="0">
              <a:solidFill>
                <a:srgbClr val="C00000"/>
              </a:solidFill>
            </a:endParaRPr>
          </a:p>
        </p:txBody>
      </p:sp>
      <p:sp>
        <p:nvSpPr>
          <p:cNvPr id="23" name="TextBox 22"/>
          <p:cNvSpPr txBox="1"/>
          <p:nvPr/>
        </p:nvSpPr>
        <p:spPr>
          <a:xfrm>
            <a:off x="5715000" y="3505200"/>
            <a:ext cx="990600" cy="307777"/>
          </a:xfrm>
          <a:prstGeom prst="rect">
            <a:avLst/>
          </a:prstGeom>
          <a:noFill/>
        </p:spPr>
        <p:txBody>
          <a:bodyPr wrap="square" rtlCol="0">
            <a:spAutoFit/>
          </a:bodyPr>
          <a:lstStyle/>
          <a:p>
            <a:r>
              <a:rPr lang="en-US" sz="1400" dirty="0" smtClean="0">
                <a:solidFill>
                  <a:srgbClr val="C00000"/>
                </a:solidFill>
              </a:rPr>
              <a:t>fork ()</a:t>
            </a:r>
            <a:endParaRPr lang="en-US" sz="1400" dirty="0">
              <a:solidFill>
                <a:srgbClr val="C00000"/>
              </a:solidFill>
            </a:endParaRPr>
          </a:p>
        </p:txBody>
      </p:sp>
      <p:sp>
        <p:nvSpPr>
          <p:cNvPr id="24" name="TextBox 23"/>
          <p:cNvSpPr txBox="1"/>
          <p:nvPr/>
        </p:nvSpPr>
        <p:spPr>
          <a:xfrm>
            <a:off x="4419600" y="4492823"/>
            <a:ext cx="1295400" cy="523220"/>
          </a:xfrm>
          <a:prstGeom prst="rect">
            <a:avLst/>
          </a:prstGeom>
          <a:noFill/>
        </p:spPr>
        <p:txBody>
          <a:bodyPr wrap="square" rtlCol="0">
            <a:spAutoFit/>
          </a:bodyPr>
          <a:lstStyle/>
          <a:p>
            <a:r>
              <a:rPr lang="en-US" sz="1400" dirty="0" smtClean="0">
                <a:solidFill>
                  <a:schemeClr val="tx2"/>
                </a:solidFill>
              </a:rPr>
              <a:t>fork_id = 8865</a:t>
            </a:r>
            <a:br>
              <a:rPr lang="en-US" sz="1400" dirty="0" smtClean="0">
                <a:solidFill>
                  <a:schemeClr val="tx2"/>
                </a:solidFill>
              </a:rPr>
            </a:br>
            <a:r>
              <a:rPr lang="en-US" sz="1400" dirty="0" smtClean="0">
                <a:solidFill>
                  <a:schemeClr val="tx2"/>
                </a:solidFill>
              </a:rPr>
              <a:t>i=3472</a:t>
            </a:r>
            <a:endParaRPr lang="en-US" sz="1400" dirty="0">
              <a:solidFill>
                <a:schemeClr val="tx2"/>
              </a:solidFill>
            </a:endParaRPr>
          </a:p>
        </p:txBody>
      </p:sp>
      <p:sp>
        <p:nvSpPr>
          <p:cNvPr id="15" name="Rectangle 14"/>
          <p:cNvSpPr/>
          <p:nvPr/>
        </p:nvSpPr>
        <p:spPr>
          <a:xfrm>
            <a:off x="838200" y="5043948"/>
            <a:ext cx="184354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8200" y="5273298"/>
            <a:ext cx="184354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38200" y="5546352"/>
            <a:ext cx="184354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429000" y="5562600"/>
            <a:ext cx="3276600" cy="369332"/>
          </a:xfrm>
          <a:prstGeom prst="rect">
            <a:avLst/>
          </a:prstGeom>
          <a:noFill/>
        </p:spPr>
        <p:txBody>
          <a:bodyPr wrap="square" rtlCol="0">
            <a:spAutoFit/>
          </a:bodyPr>
          <a:lstStyle/>
          <a:p>
            <a:r>
              <a:rPr lang="en-US" i="1" dirty="0" smtClean="0">
                <a:effectLst>
                  <a:outerShdw blurRad="38100" dist="38100" dir="2700000" algn="tl">
                    <a:srgbClr val="000000">
                      <a:alpha val="43137"/>
                    </a:srgbClr>
                  </a:outerShdw>
                </a:effectLst>
              </a:rPr>
              <a:t>Is this the only possible output?</a:t>
            </a:r>
            <a:endParaRPr lang="en-US" i="1" dirty="0">
              <a:effectLst>
                <a:outerShdw blurRad="38100" dist="38100" dir="2700000" algn="tl">
                  <a:srgbClr val="000000">
                    <a:alpha val="43137"/>
                  </a:srgbClr>
                </a:outerShdw>
              </a:effectLst>
            </a:endParaRPr>
          </a:p>
        </p:txBody>
      </p:sp>
      <p:sp>
        <p:nvSpPr>
          <p:cNvPr id="25" name="TextBox 24"/>
          <p:cNvSpPr txBox="1"/>
          <p:nvPr/>
        </p:nvSpPr>
        <p:spPr>
          <a:xfrm>
            <a:off x="304800" y="6248400"/>
            <a:ext cx="5867400" cy="646331"/>
          </a:xfrm>
          <a:prstGeom prst="rect">
            <a:avLst/>
          </a:prstGeom>
          <a:noFill/>
        </p:spPr>
        <p:txBody>
          <a:bodyPr wrap="square" rtlCol="0">
            <a:spAutoFit/>
          </a:bodyPr>
          <a:lstStyle/>
          <a:p>
            <a:pPr>
              <a:buBlip>
                <a:blip r:embed="rId3"/>
              </a:buBlip>
            </a:pPr>
            <a:r>
              <a:rPr lang="en-US" i="1" dirty="0" smtClean="0">
                <a:effectLst>
                  <a:outerShdw blurRad="38100" dist="38100" dir="2700000" algn="tl">
                    <a:srgbClr val="000000">
                      <a:alpha val="43137"/>
                    </a:srgbClr>
                  </a:outerShdw>
                </a:effectLst>
              </a:rPr>
              <a:t>Running the above code on some systems will almost always return this value. Why?</a:t>
            </a:r>
            <a:endParaRPr lang="en-US" i="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1" grpId="0"/>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2583</TotalTime>
  <Words>3447</Words>
  <Application>Microsoft Office PowerPoint</Application>
  <PresentationFormat>On-screen Show (4:3)</PresentationFormat>
  <Paragraphs>571</Paragraphs>
  <Slides>38</Slides>
  <Notes>14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Operating Systems, 142</vt:lpstr>
      <vt:lpstr>A few administrative notes…</vt:lpstr>
      <vt:lpstr>System Calls</vt:lpstr>
      <vt:lpstr>System Calls - motivation</vt:lpstr>
      <vt:lpstr>System Calls - interface</vt:lpstr>
      <vt:lpstr>System Calls – tips</vt:lpstr>
      <vt:lpstr>Process control</vt:lpstr>
      <vt:lpstr>Copy On Write (COW)</vt:lpstr>
      <vt:lpstr>Process control</vt:lpstr>
      <vt:lpstr>Process control - zombies</vt:lpstr>
      <vt:lpstr>Process control - zombies</vt:lpstr>
      <vt:lpstr>Process control</vt:lpstr>
      <vt:lpstr>Process control</vt:lpstr>
      <vt:lpstr>errno</vt:lpstr>
      <vt:lpstr>Process control – simple shell</vt:lpstr>
      <vt:lpstr>File management</vt:lpstr>
      <vt:lpstr>File management</vt:lpstr>
      <vt:lpstr>File management</vt:lpstr>
      <vt:lpstr>File management</vt:lpstr>
      <vt:lpstr>File management</vt:lpstr>
      <vt:lpstr>File management</vt:lpstr>
      <vt:lpstr>File management - example</vt:lpstr>
      <vt:lpstr>File management - example</vt:lpstr>
      <vt:lpstr>Fork – example (1)</vt:lpstr>
      <vt:lpstr>Fork – example (1)</vt:lpstr>
      <vt:lpstr>Fork – example (2)</vt:lpstr>
      <vt:lpstr>Fork – example (2)</vt:lpstr>
      <vt:lpstr>Fork – example (3)</vt:lpstr>
      <vt:lpstr>Fork – example (3)</vt:lpstr>
      <vt:lpstr>Tips</vt:lpstr>
      <vt:lpstr>Assignment 1</vt:lpstr>
      <vt:lpstr>Assignment 1</vt:lpstr>
      <vt:lpstr>Assignment 1 Hello xv6</vt:lpstr>
      <vt:lpstr>Assignment 1 Details</vt:lpstr>
      <vt:lpstr>Xv6 code</vt:lpstr>
      <vt:lpstr>the shell</vt:lpstr>
      <vt:lpstr>the scheduler</vt:lpstr>
      <vt:lpstr>The Kill SYSTEM CALL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PS1</dc:title>
  <dc:creator>Alon Grubshtein</dc:creator>
  <cp:keywords>System Calls</cp:keywords>
  <cp:lastModifiedBy>vadim</cp:lastModifiedBy>
  <cp:revision>66</cp:revision>
  <dcterms:created xsi:type="dcterms:W3CDTF">2008-04-21T07:27:33Z</dcterms:created>
  <dcterms:modified xsi:type="dcterms:W3CDTF">2014-03-02T09:41:53Z</dcterms:modified>
</cp:coreProperties>
</file>