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2" r:id="rId4"/>
    <p:sldId id="333" r:id="rId5"/>
    <p:sldId id="331" r:id="rId6"/>
    <p:sldId id="332" r:id="rId7"/>
    <p:sldId id="339" r:id="rId8"/>
    <p:sldId id="313" r:id="rId9"/>
    <p:sldId id="325" r:id="rId10"/>
    <p:sldId id="340" r:id="rId11"/>
    <p:sldId id="341" r:id="rId12"/>
    <p:sldId id="296" r:id="rId13"/>
    <p:sldId id="324" r:id="rId14"/>
    <p:sldId id="297" r:id="rId15"/>
    <p:sldId id="298" r:id="rId16"/>
    <p:sldId id="328" r:id="rId17"/>
    <p:sldId id="329" r:id="rId18"/>
    <p:sldId id="330" r:id="rId19"/>
    <p:sldId id="326" r:id="rId20"/>
    <p:sldId id="327" r:id="rId21"/>
    <p:sldId id="317" r:id="rId22"/>
    <p:sldId id="337" r:id="rId23"/>
    <p:sldId id="338" r:id="rId24"/>
    <p:sldId id="336" r:id="rId25"/>
    <p:sldId id="320" r:id="rId26"/>
    <p:sldId id="321" r:id="rId27"/>
    <p:sldId id="334" r:id="rId28"/>
    <p:sldId id="335" r:id="rId29"/>
    <p:sldId id="323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7" name="Shape 6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790575" indent="-333375">
              <a:spcBef>
                <a:spcPts val="600"/>
              </a:spcBef>
              <a:buFontTx/>
              <a:defRPr sz="2800"/>
            </a:lvl2pPr>
            <a:lvl3pPr marL="1234438" indent="-320038">
              <a:spcBef>
                <a:spcPts val="600"/>
              </a:spcBef>
              <a:buFontTx/>
              <a:defRPr sz="2800"/>
            </a:lvl3pPr>
            <a:lvl4pPr marL="1727200" indent="-355600">
              <a:spcBef>
                <a:spcPts val="600"/>
              </a:spcBef>
              <a:buFontTx/>
              <a:defRPr sz="2800"/>
            </a:lvl4pPr>
            <a:lvl5pPr marL="2184400" indent="-355600">
              <a:spcBef>
                <a:spcPts val="600"/>
              </a:spcBef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8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-234703"/>
            <a:ext cx="9144000" cy="295792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24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25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38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39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2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53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66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67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8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81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95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96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08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09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2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21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42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35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36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43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5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51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5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64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65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6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76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77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8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489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00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01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5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12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13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24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25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37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38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4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49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5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59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56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71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72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57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84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85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7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1422400"/>
            <a:ext cx="8686800" cy="47037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596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597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10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11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23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24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35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36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Picture 7" descr="Picture 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34433"/>
            <a:ext cx="1847850" cy="393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icture 8" descr="Picture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48" name="Rectangle 13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49" name="Picture 14" descr="Picture 1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ctangle 6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5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rgbClr val="FFB725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659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70200" y="691022"/>
            <a:ext cx="3835400" cy="94623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C3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58" cstate="print">
            <a:extLst/>
          </a:blip>
          <a:stretch>
            <a:fillRect/>
          </a:stretch>
        </p:blipFill>
        <p:spPr>
          <a:xfrm>
            <a:off x="148299" y="6376425"/>
            <a:ext cx="8856002" cy="358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" descr="Picture 1"/>
          <p:cNvPicPr>
            <a:picLocks noChangeAspect="1"/>
          </p:cNvPicPr>
          <p:nvPr/>
        </p:nvPicPr>
        <p:blipFill>
          <a:blip r:embed="rId59" cstate="print">
            <a:extLst/>
          </a:blip>
          <a:stretch>
            <a:fillRect/>
          </a:stretch>
        </p:blipFill>
        <p:spPr>
          <a:xfrm>
            <a:off x="421018" y="404485"/>
            <a:ext cx="2546999" cy="41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703" r:id="rId51"/>
    <p:sldLayoutId id="2147483704" r:id="rId52"/>
    <p:sldLayoutId id="2147483705" r:id="rId53"/>
    <p:sldLayoutId id="2147483706" r:id="rId54"/>
    <p:sldLayoutId id="2147483707" r:id="rId55"/>
    <p:sldLayoutId id="2147483708" r:id="rId56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1" descr="Picture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69528" y="2802936"/>
            <a:ext cx="7391808" cy="778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402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hanapalan\Desktop\usecas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4965"/>
            <a:ext cx="8229600" cy="4501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530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547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hanapalan\Desktop\sequenc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4618"/>
            <a:ext cx="8686800" cy="5083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893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AD2E-5734-42E5-A311-701FB422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9687"/>
            <a:ext cx="7871726" cy="952968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50A1-A8BA-4FF5-B2B7-390992D3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073" y="1981200"/>
            <a:ext cx="8412053" cy="44280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 8266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5V Relay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 5V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 22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4.7 K ohm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Sensor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Spectrum A19 LED Grow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Cable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mist generato</a:t>
            </a:r>
            <a:r>
              <a:rPr lang="en-US" dirty="0"/>
              <a:t>r</a:t>
            </a:r>
          </a:p>
          <a:p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79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0384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4945"/>
            <a:ext cx="8229600" cy="4311218"/>
          </a:xfrm>
        </p:spPr>
        <p:txBody>
          <a:bodyPr/>
          <a:lstStyle/>
          <a:p>
            <a:pPr marL="0" indent="0">
              <a:buNone/>
            </a:pPr>
            <a:r>
              <a:rPr lang="en-US" sz="1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lvl="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830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F333-FE32-406B-A2A6-1C560955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399"/>
            <a:ext cx="8229600" cy="81554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8641-9FB6-468B-AC17-6F5DF97D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584"/>
            <a:ext cx="8229600" cy="4235579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3-layered architectural framework in IOT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ollection : collecting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the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:</a:t>
            </a:r>
          </a:p>
          <a:p>
            <a:pPr>
              <a:buFont typeface="+mj-lt"/>
              <a:buAutoNum type="arabi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 to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pPr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ESP8266 to Cloud</a:t>
            </a:r>
          </a:p>
          <a:p>
            <a:pPr>
              <a:buFont typeface="+mj-lt"/>
              <a:buAutoNum type="arabi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to Application services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:</a:t>
            </a:r>
          </a:p>
          <a:p>
            <a:pPr>
              <a:buFont typeface="+mj-lt"/>
              <a:buAutoNum type="arabi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Sheets</a:t>
            </a:r>
          </a:p>
          <a:p>
            <a:pPr>
              <a:buFont typeface="+mj-lt"/>
              <a:buAutoNum type="arabi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89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E514-0A94-4E13-8410-E9446F41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3826"/>
            <a:ext cx="8229600" cy="827903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CBAA5-954D-4B0B-AE50-E42D0433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26508"/>
            <a:ext cx="8229600" cy="4099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1730"/>
            <a:ext cx="8229600" cy="4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19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529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blocks of this project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8266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442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820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hanapalan\Desktop\SENSORS MIND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03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7257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hanapalan\Desktop\ACTUATORSBLOC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848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Values (Break points):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value = 255: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= 255 {Reason: COMMUNICATION ISSUE BETWEEN NODEMCU AND MQTT}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(Air) = 255 {Reason: COMMUNICATION ISSUE BETWEEN NODEMCU AND MQTT}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(Soil) = 255 {Reason: COMMUNICATION ISSUE BETWEEN NODEMCU AND MQTT}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= 255 {Reason: COMMUNICATION ISSUE BETWEEN NODEMCU AND MQTT}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Value = 255 {Reason: COMMUNICATION ISSUE BETWEEN NODEMCU AND MQTT}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 = 255 {Reason: COMMUNICATION ISSUE BETWEEN NODEMCU AND MQTT}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ubtitle 2"/>
          <p:cNvSpPr txBox="1">
            <a:spLocks noGrp="1"/>
          </p:cNvSpPr>
          <p:nvPr>
            <p:ph type="body" sz="quarter" idx="4294967295"/>
          </p:nvPr>
        </p:nvSpPr>
        <p:spPr>
          <a:xfrm>
            <a:off x="647113" y="3235568"/>
            <a:ext cx="8173330" cy="331997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dirty="0"/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:-AUTOMATION IN GREENHOUSE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Sabah Mohammed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Ganesh Kumar Dhanapalan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0748792)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None/>
              <a:defRPr sz="2000" b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lnSpc>
                <a:spcPct val="120000"/>
              </a:lnSpc>
              <a:spcBef>
                <a:spcPts val="400"/>
              </a:spcBef>
              <a:buSzTx/>
              <a:buNone/>
              <a:defRPr sz="17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r="19474" b="1408"/>
          <a:stretch/>
        </p:blipFill>
        <p:spPr>
          <a:xfrm>
            <a:off x="1883622" y="1948807"/>
            <a:ext cx="5109470" cy="1004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7256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value &gt; Threshold: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= 70 {Action: Pump is switched OFF}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= 40 {Action: Humidifier is switched OFF}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 = 55 {Action: Light is switched OFF}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value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= 49 {Action: Pump is switched ON}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= 29 {Action: Humidifier is switched ON}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 = 39 {Action: Light is switched ON}</a:t>
            </a:r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= Threshold: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= 50 {Action: Pump is switched OFF}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= 30 {Action: Humidifier is switched OFF}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 = 40 {Action: Light is switched OFF}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9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8922-6DB4-4B05-B3B3-317D971E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787256"/>
            <a:ext cx="8229600" cy="1143001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D2A7-9FAF-4369-8A81-77CB366B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26809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this project is inexpensive and provide very superior performance for the diverse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very useful since it is difficult to find the farm hand for assisting in lot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effective and efficient model for monitoring the life of a plant from remote location without any difficulty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46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965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 and easy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google sheet for storing the 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MQTT protocol for faster M2M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sensors needed for monitoring the plant growth has been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for the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68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548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maintain the model.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identify the error.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not reliable since they are inexpensive.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communication error can occur due to poor or no internet connection.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model is completely dependent on the internet connection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80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7256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camera module can provide the real-time surveillance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image analysis for predicting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analyzed for predicting the timely behavior of the actuator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incorporation of machine learning enhances the efficient way to monitor the growth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242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5DB6-B741-487D-9E24-F8B95E16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6" y="731837"/>
            <a:ext cx="8229600" cy="1143001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8697-0F93-4979-BFB8-8094BEB3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302328"/>
            <a:ext cx="8285018" cy="4823836"/>
          </a:xfrm>
        </p:spPr>
        <p:txBody>
          <a:bodyPr>
            <a:noAutofit/>
          </a:bodyPr>
          <a:lstStyle/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DF15-8D77-4299-89AF-A8F224A9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675"/>
            <a:ext cx="8229600" cy="1143001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</a:t>
            </a: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6801-CA1D-4899-B9C2-11C8EE364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133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7256"/>
            <a:ext cx="8229600" cy="1143001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REFERENCES(cont.)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063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5693"/>
            <a:ext cx="8229600" cy="1143001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REFERENCES(cont.)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807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9A-637F-49C1-ADFF-A8E86410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24D7-5AAC-4051-ADB4-454D9F0CE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ctr">
              <a:buNone/>
            </a:pPr>
            <a:r>
              <a:rPr lang="en-CA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C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 </a:t>
            </a:r>
          </a:p>
        </p:txBody>
      </p:sp>
    </p:spTree>
    <p:extLst>
      <p:ext uri="{BB962C8B-B14F-4D97-AF65-F5344CB8AC3E}">
        <p14:creationId xmlns:p14="http://schemas.microsoft.com/office/powerpoint/2010/main" val="2290332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48A1-E41E-4CF8-A669-CCE0C85B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9" y="774038"/>
            <a:ext cx="8229600" cy="8649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C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565B-4C80-4B44-B2E3-FB48FBA9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209" y="1645922"/>
            <a:ext cx="8433582" cy="44380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consumption of resources in Agricultural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ATmega328P is used in the field of agriculture to equipment various plant parameters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Arduino UNO and sensors eases the work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fulfill the duties of automatic water irrigation using soil moisture sensor, determining the necessary pH content, light intensity, humidity, and temperature of the air and soil </a:t>
            </a: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06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129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 MAP OF KEYWORDS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hanapalan\Desktop\project\mindmap image for the document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7198"/>
            <a:ext cx="8229600" cy="521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274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801111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papers referred for this project has been categorized into 4 groups based upon their insight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6785"/>
              </p:ext>
            </p:extLst>
          </p:nvPr>
        </p:nvGraphicFramePr>
        <p:xfrm>
          <a:off x="554180" y="2440940"/>
          <a:ext cx="8132620" cy="394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155">
                  <a:extLst>
                    <a:ext uri="{9D8B030D-6E8A-4147-A177-3AD203B41FA5}">
                      <a16:colId xmlns:a16="http://schemas.microsoft.com/office/drawing/2014/main" val="1147643126"/>
                    </a:ext>
                  </a:extLst>
                </a:gridCol>
                <a:gridCol w="2033155">
                  <a:extLst>
                    <a:ext uri="{9D8B030D-6E8A-4147-A177-3AD203B41FA5}">
                      <a16:colId xmlns:a16="http://schemas.microsoft.com/office/drawing/2014/main" val="1499299303"/>
                    </a:ext>
                  </a:extLst>
                </a:gridCol>
                <a:gridCol w="2033155">
                  <a:extLst>
                    <a:ext uri="{9D8B030D-6E8A-4147-A177-3AD203B41FA5}">
                      <a16:colId xmlns:a16="http://schemas.microsoft.com/office/drawing/2014/main" val="3755771840"/>
                    </a:ext>
                  </a:extLst>
                </a:gridCol>
                <a:gridCol w="2033155">
                  <a:extLst>
                    <a:ext uri="{9D8B030D-6E8A-4147-A177-3AD203B41FA5}">
                      <a16:colId xmlns:a16="http://schemas.microsoft.com/office/drawing/2014/main" val="2249136051"/>
                    </a:ext>
                  </a:extLst>
                </a:gridCol>
              </a:tblGrid>
              <a:tr h="5654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90536"/>
                  </a:ext>
                </a:extLst>
              </a:tr>
              <a:tr h="26323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Architecture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Theoretical knowledge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Layer wise approach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Need for the least energy consumption of the </a:t>
                      </a:r>
                      <a:r>
                        <a:rPr lang="en-US" sz="1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iot</a:t>
                      </a: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devices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Not all the layers are required for developing the application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It doesn’t provide the efficiency difference between three layer and four layer approach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2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02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20532"/>
              </p:ext>
            </p:extLst>
          </p:nvPr>
        </p:nvGraphicFramePr>
        <p:xfrm>
          <a:off x="457200" y="1290494"/>
          <a:ext cx="82296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473">
                  <a:extLst>
                    <a:ext uri="{9D8B030D-6E8A-4147-A177-3AD203B41FA5}">
                      <a16:colId xmlns:a16="http://schemas.microsoft.com/office/drawing/2014/main" val="156666994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1366194628"/>
                    </a:ext>
                  </a:extLst>
                </a:gridCol>
                <a:gridCol w="2729345">
                  <a:extLst>
                    <a:ext uri="{9D8B030D-6E8A-4147-A177-3AD203B41FA5}">
                      <a16:colId xmlns:a16="http://schemas.microsoft.com/office/drawing/2014/main" val="2085366085"/>
                    </a:ext>
                  </a:extLst>
                </a:gridCol>
                <a:gridCol w="2604655">
                  <a:extLst>
                    <a:ext uri="{9D8B030D-6E8A-4147-A177-3AD203B41FA5}">
                      <a16:colId xmlns:a16="http://schemas.microsoft.com/office/drawing/2014/main" val="3302515767"/>
                    </a:ext>
                  </a:extLst>
                </a:gridCol>
              </a:tblGrid>
              <a:tr h="15763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Effects of </a:t>
                      </a:r>
                      <a:r>
                        <a:rPr lang="en-US" sz="18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IoT</a:t>
                      </a: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on agriculture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monitoring of the soil conditions for maintaining the plant growth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determination of the amount of water required for the plant based upon its condition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Not all the factors that are needed for the plant growth has been considered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90808"/>
                  </a:ext>
                </a:extLst>
              </a:tr>
              <a:tr h="26623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Advancements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use of cloud for storing the sensor data.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use of MQTT protocol for the M2M communication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Not all the features have been implemented on a single application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All the papers discuss either about the manual or about the automation of the agricultural process but not both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9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5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2674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90524"/>
              </p:ext>
            </p:extLst>
          </p:nvPr>
        </p:nvGraphicFramePr>
        <p:xfrm>
          <a:off x="457200" y="1396997"/>
          <a:ext cx="8229600" cy="4366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309">
                  <a:extLst>
                    <a:ext uri="{9D8B030D-6E8A-4147-A177-3AD203B41FA5}">
                      <a16:colId xmlns:a16="http://schemas.microsoft.com/office/drawing/2014/main" val="310176635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113791878"/>
                    </a:ext>
                  </a:extLst>
                </a:gridCol>
                <a:gridCol w="2694709">
                  <a:extLst>
                    <a:ext uri="{9D8B030D-6E8A-4147-A177-3AD203B41FA5}">
                      <a16:colId xmlns:a16="http://schemas.microsoft.com/office/drawing/2014/main" val="27655657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7629927"/>
                    </a:ext>
                  </a:extLst>
                </a:gridCol>
              </a:tblGrid>
              <a:tr h="43664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Real time implementation examples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use of the temperature, humidity, PH, and light intensity for monitoring the plant growth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use of NODEMCU 8266 as the Wi-Fi module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The use of threshold value for determining and maintaining the favorable conditions for the automatic plant monitoring and growth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None of the papers gives emphasis about the cloud computing, data storage and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All the models are complicated and expensive to maintain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4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16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9046-E534-4B9B-9187-DF96EA6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8645"/>
            <a:ext cx="8229600" cy="1143001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D299-677B-4F94-8296-E493B094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9409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recommendations of other projects/systems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into account and considered for developing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indoor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garden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the temperature, humidity,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PH, light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soil moisture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plant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NODEMCU 8266 as the Wi-Fi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threshold value for determining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favorable conditions for the automatic plant monitoring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cloud for storing the sensor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MQTT protocol for the M2M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2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0384"/>
            <a:ext cx="8229600" cy="11430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healthy plant growth can only be achieved if the plants are monitored and fertilized at proper intervals.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remote communication and the automation of events can create a huge impact in the indoor plant growth.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creation of plant dataset may provide valuable knowledge about the indoor plant growth.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8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kehead-NewBrandPPT V2">
  <a:themeElements>
    <a:clrScheme name="Lakehead-NewBrandPPT 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kehead-NewBrandPPT V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kehead-NewBrandPPT 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kehead-NewBrandPPT V2">
  <a:themeElements>
    <a:clrScheme name="Lakehead-NewBrandPPT 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kehead-NewBrandPPT V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kehead-NewBrandPPT 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10536</TotalTime>
  <Words>1053</Words>
  <Application>Microsoft Office PowerPoint</Application>
  <PresentationFormat>On-screen Show (4:3)</PresentationFormat>
  <Paragraphs>153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</vt:lpstr>
      <vt:lpstr>Times New Roman</vt:lpstr>
      <vt:lpstr>Wingdings</vt:lpstr>
      <vt:lpstr>Lakehead-NewBrandPPT V2</vt:lpstr>
      <vt:lpstr>PowerPoint Presentation</vt:lpstr>
      <vt:lpstr>PowerPoint Presentation</vt:lpstr>
      <vt:lpstr>INTRODUCTION</vt:lpstr>
      <vt:lpstr>MIND MAP OF KEYWORDS</vt:lpstr>
      <vt:lpstr>LITERATURE SURVEY</vt:lpstr>
      <vt:lpstr>LITERATURE SURVEY</vt:lpstr>
      <vt:lpstr>LITERATURE SURVEY</vt:lpstr>
      <vt:lpstr>PROBLEM STATEMENT</vt:lpstr>
      <vt:lpstr>HYPOTHESIS</vt:lpstr>
      <vt:lpstr>METHODOLOGY</vt:lpstr>
      <vt:lpstr>METHODOLOGY</vt:lpstr>
      <vt:lpstr>HARDWARE AND SOFTWARE REQUIREMENTS  </vt:lpstr>
      <vt:lpstr>HARDWARE AND SOFTWARE REQUIREMENTS </vt:lpstr>
      <vt:lpstr>SYSTEM DESIGN</vt:lpstr>
      <vt:lpstr>BLOCK DIAGRAM</vt:lpstr>
      <vt:lpstr>BLOCK DIAGRAM</vt:lpstr>
      <vt:lpstr>SENSORS</vt:lpstr>
      <vt:lpstr>ACTUATORS</vt:lpstr>
      <vt:lpstr>OUTPUT</vt:lpstr>
      <vt:lpstr>OUTPUT</vt:lpstr>
      <vt:lpstr>CONCLUSION</vt:lpstr>
      <vt:lpstr>BENEFITS</vt:lpstr>
      <vt:lpstr>DRAWBACKS</vt:lpstr>
      <vt:lpstr>FUTURE WORK</vt:lpstr>
      <vt:lpstr>REFERENCES</vt:lpstr>
      <vt:lpstr>REFERENCES(cont.)</vt:lpstr>
      <vt:lpstr>REFERENCES(cont.)</vt:lpstr>
      <vt:lpstr>REFERENCES(cont.)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Dhanapalan</dc:creator>
  <cp:lastModifiedBy>Dhanapalan</cp:lastModifiedBy>
  <cp:revision>183</cp:revision>
  <dcterms:modified xsi:type="dcterms:W3CDTF">2019-05-22T16:50:58Z</dcterms:modified>
</cp:coreProperties>
</file>