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5EAA3-ED7D-4BF1-9A56-F2E9FEDD2CE3}" v="2" dt="2021-01-31T22:48:1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Garbato" userId="0289b8e3e1b35813" providerId="LiveId" clId="{1045EAA3-ED7D-4BF1-9A56-F2E9FEDD2CE3}"/>
    <pc:docChg chg="undo custSel addSld modSld">
      <pc:chgData name="Denise Garbato" userId="0289b8e3e1b35813" providerId="LiveId" clId="{1045EAA3-ED7D-4BF1-9A56-F2E9FEDD2CE3}" dt="2021-02-01T19:49:59.968" v="2329" actId="20577"/>
      <pc:docMkLst>
        <pc:docMk/>
      </pc:docMkLst>
      <pc:sldChg chg="modSp mod">
        <pc:chgData name="Denise Garbato" userId="0289b8e3e1b35813" providerId="LiveId" clId="{1045EAA3-ED7D-4BF1-9A56-F2E9FEDD2CE3}" dt="2021-02-01T00:17:46.757" v="1252" actId="20577"/>
        <pc:sldMkLst>
          <pc:docMk/>
          <pc:sldMk cId="2985115280" sldId="257"/>
        </pc:sldMkLst>
        <pc:spChg chg="mod">
          <ac:chgData name="Denise Garbato" userId="0289b8e3e1b35813" providerId="LiveId" clId="{1045EAA3-ED7D-4BF1-9A56-F2E9FEDD2CE3}" dt="2021-02-01T00:17:46.757" v="1252" actId="20577"/>
          <ac:spMkLst>
            <pc:docMk/>
            <pc:sldMk cId="2985115280" sldId="257"/>
            <ac:spMk id="3" creationId="{8FE9237F-7AA3-452B-93B7-3FABBAF36598}"/>
          </ac:spMkLst>
        </pc:spChg>
      </pc:sldChg>
      <pc:sldChg chg="modSp new mod">
        <pc:chgData name="Denise Garbato" userId="0289b8e3e1b35813" providerId="LiveId" clId="{1045EAA3-ED7D-4BF1-9A56-F2E9FEDD2CE3}" dt="2021-01-31T23:06:08.713" v="1155" actId="15"/>
        <pc:sldMkLst>
          <pc:docMk/>
          <pc:sldMk cId="1491452370" sldId="259"/>
        </pc:sldMkLst>
        <pc:spChg chg="mod">
          <ac:chgData name="Denise Garbato" userId="0289b8e3e1b35813" providerId="LiveId" clId="{1045EAA3-ED7D-4BF1-9A56-F2E9FEDD2CE3}" dt="2021-01-31T22:16:05.143" v="37" actId="20577"/>
          <ac:spMkLst>
            <pc:docMk/>
            <pc:sldMk cId="1491452370" sldId="259"/>
            <ac:spMk id="2" creationId="{9B93B3DA-FE31-4B49-86F0-22DCA79EA082}"/>
          </ac:spMkLst>
        </pc:spChg>
        <pc:spChg chg="mod">
          <ac:chgData name="Denise Garbato" userId="0289b8e3e1b35813" providerId="LiveId" clId="{1045EAA3-ED7D-4BF1-9A56-F2E9FEDD2CE3}" dt="2021-01-31T23:06:08.713" v="1155" actId="15"/>
          <ac:spMkLst>
            <pc:docMk/>
            <pc:sldMk cId="1491452370" sldId="259"/>
            <ac:spMk id="3" creationId="{AB2C8059-597F-4AF1-B379-D3EDADD97820}"/>
          </ac:spMkLst>
        </pc:spChg>
      </pc:sldChg>
      <pc:sldChg chg="modSp new mod">
        <pc:chgData name="Denise Garbato" userId="0289b8e3e1b35813" providerId="LiveId" clId="{1045EAA3-ED7D-4BF1-9A56-F2E9FEDD2CE3}" dt="2021-01-31T23:04:14.417" v="1120" actId="20577"/>
        <pc:sldMkLst>
          <pc:docMk/>
          <pc:sldMk cId="1463508367" sldId="260"/>
        </pc:sldMkLst>
        <pc:spChg chg="mod">
          <ac:chgData name="Denise Garbato" userId="0289b8e3e1b35813" providerId="LiveId" clId="{1045EAA3-ED7D-4BF1-9A56-F2E9FEDD2CE3}" dt="2021-01-31T22:55:43.669" v="544" actId="20577"/>
          <ac:spMkLst>
            <pc:docMk/>
            <pc:sldMk cId="1463508367" sldId="260"/>
            <ac:spMk id="2" creationId="{DB9093EE-6222-4EA7-9C09-5D407564E291}"/>
          </ac:spMkLst>
        </pc:spChg>
        <pc:spChg chg="mod">
          <ac:chgData name="Denise Garbato" userId="0289b8e3e1b35813" providerId="LiveId" clId="{1045EAA3-ED7D-4BF1-9A56-F2E9FEDD2CE3}" dt="2021-01-31T23:04:14.417" v="1120" actId="20577"/>
          <ac:spMkLst>
            <pc:docMk/>
            <pc:sldMk cId="1463508367" sldId="260"/>
            <ac:spMk id="3" creationId="{DC8FD3FB-A4D6-4BBA-9D01-0A01478B421A}"/>
          </ac:spMkLst>
        </pc:spChg>
      </pc:sldChg>
      <pc:sldChg chg="modSp new mod">
        <pc:chgData name="Denise Garbato" userId="0289b8e3e1b35813" providerId="LiveId" clId="{1045EAA3-ED7D-4BF1-9A56-F2E9FEDD2CE3}" dt="2021-02-01T19:49:59.968" v="2329" actId="20577"/>
        <pc:sldMkLst>
          <pc:docMk/>
          <pc:sldMk cId="1206373996" sldId="261"/>
        </pc:sldMkLst>
        <pc:spChg chg="mod">
          <ac:chgData name="Denise Garbato" userId="0289b8e3e1b35813" providerId="LiveId" clId="{1045EAA3-ED7D-4BF1-9A56-F2E9FEDD2CE3}" dt="2021-02-01T00:18:55.694" v="1263" actId="20577"/>
          <ac:spMkLst>
            <pc:docMk/>
            <pc:sldMk cId="1206373996" sldId="261"/>
            <ac:spMk id="2" creationId="{B939B6D4-A703-4C4C-9E98-5EC6E5BAE8B0}"/>
          </ac:spMkLst>
        </pc:spChg>
        <pc:spChg chg="mod">
          <ac:chgData name="Denise Garbato" userId="0289b8e3e1b35813" providerId="LiveId" clId="{1045EAA3-ED7D-4BF1-9A56-F2E9FEDD2CE3}" dt="2021-02-01T19:49:59.968" v="2329" actId="20577"/>
          <ac:spMkLst>
            <pc:docMk/>
            <pc:sldMk cId="1206373996" sldId="261"/>
            <ac:spMk id="3" creationId="{22FBF9D2-A8CB-4ADE-BCD4-FCFDEEA545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E630-DA41-411C-8DD0-D886E9A2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E52E-D169-4CE3-86AC-2E96C3B7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4F6B-A43D-415C-8DA7-9FF1ACBA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6B40-4B3E-4C0E-9830-D3A18A14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B61A-6AA0-4954-892C-EA99902D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3402-BA11-466A-BB6D-683928DA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3CAAB-BA60-4802-B8AF-7683AAEC7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7B90-BCEC-4635-8EA8-834C9702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31B3-00E6-47CA-AF2D-E31DD9B1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531F-2874-42FC-87E2-78ACABB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AB239-D3D8-4BC9-A5FE-76ABB6A8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558EB-DD9B-43B5-9823-591960AB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1843-FDA0-49FC-A8EC-AC2784A2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C2EE-2AB2-4C00-B687-99A1F5FA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3881-4D7D-43F1-B2BE-2D6EDA7F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489-8F9D-4102-8BF8-4BCAD0C6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A0A3-A755-459D-B526-17BC1495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ADF2-9ACC-46B3-BEDC-E8EBEFFF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8FA5-D377-4319-8292-B062ED78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4CE8-F2AD-491E-92A5-D0B75F0D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63DB-54BA-4BDB-B1F1-A1C73243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E9C6-1046-49FE-91E4-D7D5B357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2C44-27AF-434B-B983-324924F0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3FA0-39EC-4996-8D73-F14D1A3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1736-94C5-4E11-B2E1-FB403FC2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51F9-5F7F-4449-832F-41CCC4FC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7970-986F-48DD-9A69-C8D1FB75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44EB-E74E-492C-851F-9C8D0B2B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48642-5013-4D69-AB7A-AA59F92C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52684-65C8-4739-AA30-B5A303CF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C960-4507-474F-B7B6-A79E4A8B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37A9-D2A7-4E14-A68E-37166A0C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158C-70C1-43FE-901C-4FBA346C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3C393-B2AD-4BC5-8DD8-3885CF3C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2276-6E14-473F-911A-912DB110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83A71-73D1-409F-A41D-DD1641E48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5ED96-7E20-4904-A0B8-7A273984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DCCA8-605C-46C9-802E-1F520362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43192-95E6-468D-980B-0A08E13E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6444-052F-4BC1-AB20-C8A9B2A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4F967-8FB0-46CF-B3E8-AFBBEBEC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8631C-00CC-464E-B3BA-CFA98E50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8E60-F682-4DF0-8ECD-CF491730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64CAE-14AD-449C-92D1-10B0479A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E483A-3DB9-4DEC-A292-37545E9A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3D83-BCE6-4D56-9C77-F14B8C71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6A10-F3D8-473C-9D32-CEA4AC91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5F8A-47E7-46E2-8386-5EF4AB60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C1D3A-2051-4E52-8A50-6674F70C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B3BC-3AE2-4415-9216-996CE533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9267-0A81-4E43-BBC6-75FEB763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89B6-19AA-4C23-B520-5AF4E2B2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0AD5-638D-440F-A682-7237D22E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25977-5701-4AAF-8297-047428651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2720-1032-4DCA-ADDA-292D8B62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D2419-2A30-4492-B2A5-E467D53A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82C34-B9FB-403D-8366-91D40D73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137B-52F2-45C9-B681-693B86FB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878EA-1A83-4304-ADA9-F84AA1B2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70703-E41C-417E-BD51-61FF89E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3A27-D243-4654-86AB-097469719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DFAD-F26B-4BA3-9E42-48965D8C67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CD15-8D7C-47CD-B2EB-4685A7D9A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9688-41E0-4F9D-8964-6D67666D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55E3-7C01-4CE8-A96F-06085FE4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niseg.shinyapps.io/Churn2/" TargetMode="External"/><Relationship Id="rId2" Type="http://schemas.openxmlformats.org/officeDocument/2006/relationships/hyperlink" Target="http://www.investopedia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niseg.shinyapps.io/Churn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FDAA-2FEA-4FBC-8FE3-5804699CA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Driving Churn At A Telecommunications Company</a:t>
            </a:r>
          </a:p>
        </p:txBody>
      </p:sp>
    </p:spTree>
    <p:extLst>
      <p:ext uri="{BB962C8B-B14F-4D97-AF65-F5344CB8AC3E}">
        <p14:creationId xmlns:p14="http://schemas.microsoft.com/office/powerpoint/2010/main" val="398961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43E5-D027-4873-ABEC-B58B404F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237F-7AA3-452B-93B7-3FABBAF3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factors that are driving customer churn at a Telecommunications company.  </a:t>
            </a:r>
          </a:p>
          <a:p>
            <a:r>
              <a:rPr lang="en-US" dirty="0"/>
              <a:t> Why is this important?</a:t>
            </a:r>
          </a:p>
          <a:p>
            <a:pPr lvl="1"/>
            <a:r>
              <a:rPr lang="en-US" dirty="0"/>
              <a:t>It is a lot more expensive to acquire new customers than it is to invest  in retaining current ones.</a:t>
            </a:r>
          </a:p>
          <a:p>
            <a:pPr lvl="1"/>
            <a:r>
              <a:rPr lang="en-US" dirty="0"/>
              <a:t>Based on data, identifying groups of customers who are more likely to churn helps marketers know who to incentivize with special promotions.</a:t>
            </a:r>
          </a:p>
          <a:p>
            <a:pPr lvl="1"/>
            <a:r>
              <a:rPr lang="en-US" dirty="0"/>
              <a:t>Offering special deals to at risk customers can improve customer retention.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511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66B9-490F-4B42-8792-3406B61F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7934-AD83-4548-80CB-20CB33F4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file of 7,043 records.</a:t>
            </a:r>
          </a:p>
          <a:p>
            <a:r>
              <a:rPr lang="en-US" dirty="0"/>
              <a:t>Demographic data.</a:t>
            </a:r>
          </a:p>
          <a:p>
            <a:r>
              <a:rPr lang="en-US" dirty="0"/>
              <a:t>Various telecommunication services </a:t>
            </a:r>
          </a:p>
          <a:p>
            <a:r>
              <a:rPr lang="en-US" dirty="0"/>
              <a:t>Payment information</a:t>
            </a:r>
          </a:p>
          <a:p>
            <a:r>
              <a:rPr lang="en-US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28800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B3DA-FE31-4B49-86F0-22DCA79E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: Numeric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8059-597F-4AF1-B379-D3EDADD9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Variables were broken out into deciles.</a:t>
            </a:r>
          </a:p>
          <a:p>
            <a:pPr lvl="1"/>
            <a:r>
              <a:rPr lang="en-US" dirty="0"/>
              <a:t>What is a decile?</a:t>
            </a:r>
          </a:p>
          <a:p>
            <a:pPr lvl="2"/>
            <a:r>
              <a:rPr lang="en-US" dirty="0"/>
              <a:t>A decile is a quantitative method of splitting up a set of ranked data into 10 equally large subsections. (source: </a:t>
            </a:r>
            <a:r>
              <a:rPr lang="en-US" sz="1800" dirty="0">
                <a:hlinkClick r:id="rId2"/>
              </a:rPr>
              <a:t>www.investopedia.com</a:t>
            </a:r>
            <a:r>
              <a:rPr lang="en-US" dirty="0"/>
              <a:t>)</a:t>
            </a:r>
          </a:p>
          <a:p>
            <a:r>
              <a:rPr lang="en-US" dirty="0"/>
              <a:t>The churn rate within each decile was calculated and indexed to the overall churn rate of 26.5% using the following calculation:</a:t>
            </a:r>
          </a:p>
          <a:p>
            <a:pPr lvl="1"/>
            <a:r>
              <a:rPr lang="en-US" dirty="0"/>
              <a:t>Index=(churn rate within each decile)/(overall churn rate) *100</a:t>
            </a:r>
          </a:p>
          <a:p>
            <a:r>
              <a:rPr lang="en-US" dirty="0"/>
              <a:t>Looking at my app will make this more meaningful. </a:t>
            </a:r>
            <a:r>
              <a:rPr lang="en-US" sz="1600" b="0" i="0" u="none" strike="noStrike" dirty="0">
                <a:solidFill>
                  <a:srgbClr val="5B90BF"/>
                </a:solidFill>
                <a:effectLst/>
                <a:latin typeface="Open Sans"/>
                <a:hlinkClick r:id="rId3"/>
              </a:rPr>
              <a:t>https://deniseg.shinyapps.io/Churn2/</a:t>
            </a:r>
            <a:endParaRPr lang="en-US" sz="1600" b="0" i="0" u="none" strike="noStrike" dirty="0">
              <a:solidFill>
                <a:srgbClr val="5B90BF"/>
              </a:solidFill>
              <a:effectLst/>
              <a:latin typeface="Open Sans"/>
            </a:endParaRPr>
          </a:p>
          <a:p>
            <a:r>
              <a:rPr lang="en-US" dirty="0">
                <a:latin typeface="Open Sans"/>
              </a:rPr>
              <a:t>A drop down was added so users can filter by gender.</a:t>
            </a:r>
            <a:endParaRPr lang="en-US" b="0" i="0" u="none" strike="noStrike" dirty="0">
              <a:effectLst/>
              <a:latin typeface="Open Sans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93EE-6222-4EA7-9C09-5D407564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Character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D3FB-A4D6-4BBA-9D01-0A01478B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character variables, I calculated the churn rate within each category and indexed those values to the overall churn rate using the following calculation:</a:t>
            </a:r>
          </a:p>
          <a:p>
            <a:pPr lvl="2"/>
            <a:r>
              <a:rPr lang="en-US" dirty="0"/>
              <a:t>Index = (Churn Rate Per Category)/(Overall Churn Rate) * 100</a:t>
            </a:r>
          </a:p>
          <a:p>
            <a:r>
              <a:rPr lang="en-US" dirty="0"/>
              <a:t>My app makes the relationship of the categories of the character variables with churn more apparent.</a:t>
            </a:r>
            <a:r>
              <a:rPr lang="en-US" sz="2800" b="0" i="0" u="none" strike="noStrike" dirty="0">
                <a:solidFill>
                  <a:srgbClr val="5B90BF"/>
                </a:solidFill>
                <a:effectLst/>
                <a:latin typeface="Open Sans"/>
                <a:hlinkClick r:id="rId2"/>
              </a:rPr>
              <a:t> </a:t>
            </a:r>
            <a:r>
              <a:rPr lang="en-US" sz="1600" b="0" i="0" u="none" strike="noStrike" dirty="0">
                <a:solidFill>
                  <a:srgbClr val="5B90BF"/>
                </a:solidFill>
                <a:effectLst/>
                <a:latin typeface="Open Sans"/>
                <a:hlinkClick r:id="rId2"/>
              </a:rPr>
              <a:t>https://deniseg.shinyapps.io/Churn2/</a:t>
            </a:r>
            <a:endParaRPr lang="en-US" sz="1600" b="0" i="0" u="none" strike="noStrike" dirty="0">
              <a:solidFill>
                <a:srgbClr val="5B90BF"/>
              </a:solidFill>
              <a:effectLst/>
              <a:latin typeface="Open Sans"/>
            </a:endParaRPr>
          </a:p>
          <a:p>
            <a:r>
              <a:rPr lang="en-US" dirty="0"/>
              <a:t>A drop down allows users to see if the relationship with churn varies by gender.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0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B6D4-A703-4C4C-9E98-5EC6E5BA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F9D2-A8CB-4ADE-BCD4-FCFDEEA5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 Senior Citizen filter</a:t>
            </a:r>
          </a:p>
          <a:p>
            <a:r>
              <a:rPr lang="en-US" dirty="0"/>
              <a:t>Add additional demographic filters to help users see how things like marital status or presence of children affect churn.</a:t>
            </a:r>
          </a:p>
          <a:p>
            <a:r>
              <a:rPr lang="en-US" dirty="0"/>
              <a:t>Possibly add other categorical variables from the file to the app so that users could further explore what drives churn.</a:t>
            </a:r>
          </a:p>
          <a:p>
            <a:r>
              <a:rPr lang="en-US" dirty="0"/>
              <a:t>Build a predictive model to identify customers who are most  likely </a:t>
            </a:r>
            <a:r>
              <a:rPr lang="en-US"/>
              <a:t>to churn.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363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Factors Driving Churn At A Telecommunications Company</vt:lpstr>
      <vt:lpstr>Objective </vt:lpstr>
      <vt:lpstr>Data</vt:lpstr>
      <vt:lpstr>Methodology : Numeric Variables</vt:lpstr>
      <vt:lpstr>Methodology: Character Variables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Driving Churn At A Telecommunications Company</dc:title>
  <dc:creator>Denise Garbato</dc:creator>
  <cp:lastModifiedBy>Denise Garbato</cp:lastModifiedBy>
  <cp:revision>9</cp:revision>
  <dcterms:created xsi:type="dcterms:W3CDTF">2021-01-31T19:28:39Z</dcterms:created>
  <dcterms:modified xsi:type="dcterms:W3CDTF">2021-02-01T19:50:11Z</dcterms:modified>
</cp:coreProperties>
</file>