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"/>
  </p:notes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  <p:sldId r:id="rId14" id="263"/>
    <p:sldId r:id="rId15" id="264"/>
    <p:sldId r:id="rId16" id="265"/>
    <p:sldId r:id="rId17" id="266"/>
    <p:sldId r:id="rId18" id="267"/>
    <p:sldId r:id="rId19" id="268"/>
    <p:sldId r:id="rId20" id="269"/>
    <p:sldId r:id="rId21" id="270"/>
    <p:sldId r:id="rId22" id="271"/>
    <p:sldId r:id="rId23" id="272"/>
    <p:sldId r:id="rId24" id="273"/>
    <p:sldId r:id="rId25" id="274"/>
    <p:sldId r:id="rId26" id="275"/>
    <p:sldId r:id="rId27" id="276"/>
    <p:sldId r:id="rId28" id="277"/>
    <p:sldId r:id="rId29" id="278"/>
    <p:sldId r:id="rId30" id="279"/>
    <p:sldId r:id="rId31" id="280"/>
    <p:sldId r:id="rId32" id="281"/>
    <p:sldId r:id="rId33" id="282"/>
    <p:sldId r:id="rId34" id="283"/>
    <p:sldId r:id="rId35" id="284"/>
    <p:sldId r:id="rId36" id="285"/>
    <p:sldId r:id="rId37" id="286"/>
    <p:sldId r:id="rId38" id="287"/>
    <p:sldId r:id="rId39" id="288"/>
    <p:sldId r:id="rId40" id="289"/>
    <p:sldId r:id="rId41" id="290"/>
    <p:sldId r:id="rId42" id="291"/>
    <p:sldId r:id="rId43" id="292"/>
  </p:sldIdLst>
  <p:sldSz cx="9144000" cy="6858000" type="screen4x3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16" userDrawn="1">
          <p15:clr>
            <a:srgbClr val="A4A3A4"/>
          </p15:clr>
        </p15:guide>
        <p15:guide id="2" orient="horz" pos="754" userDrawn="1">
          <p15:clr>
            <a:srgbClr val="A4A3A4"/>
          </p15:clr>
        </p15:guide>
        <p15:guide id="3" pos="317" userDrawn="1">
          <p15:clr>
            <a:srgbClr val="A4A3A4"/>
          </p15:clr>
        </p15:guide>
        <p15:guide id="4" pos="5488" userDrawn="1">
          <p15:clr>
            <a:srgbClr val="A4A3A4"/>
          </p15:clr>
        </p15:guide>
        <p15:guide id="5" pos="33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478"/>
    <a:srgbClr val="CD036B"/>
    <a:srgbClr val="FC329C"/>
    <a:srgbClr val="E9C61E"/>
    <a:srgbClr val="FC0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85" autoAdjust="0"/>
    <p:restoredTop sz="94654"/>
  </p:normalViewPr>
  <p:slideViewPr>
    <p:cSldViewPr snapToGrid="0" snapToObjects="1">
      <p:cViewPr varScale="1">
        <p:scale>
          <a:sx n="63" d="100"/>
          <a:sy n="63" d="100"/>
        </p:scale>
        <p:origin x="67" y="480"/>
      </p:cViewPr>
      <p:guideLst>
        <p:guide orient="horz" pos="3816"/>
        <p:guide orient="horz" pos="754"/>
        <p:guide pos="317"/>
        <p:guide pos="5488"/>
        <p:guide pos="33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37" Type="http://schemas.openxmlformats.org/officeDocument/2006/relationships/slide" Target="slides/slide31.xml"/><Relationship Id="rId3" Type="http://schemas.openxmlformats.org/officeDocument/2006/relationships/presProps" Target="presProps.xml"/><Relationship Id="rId40" Type="http://schemas.openxmlformats.org/officeDocument/2006/relationships/slide" Target="slides/slide34.xml"/><Relationship Id="rId36" Type="http://schemas.openxmlformats.org/officeDocument/2006/relationships/slide" Target="slides/slide30.xml"/><Relationship Id="rId43" Type="http://schemas.openxmlformats.org/officeDocument/2006/relationships/slide" Target="slides/slide37.xml"/><Relationship Id="rId7" Type="http://schemas.openxmlformats.org/officeDocument/2006/relationships/slide" Target="slides/slide1.xml"/><Relationship Id="rId5" Type="http://schemas.openxmlformats.org/officeDocument/2006/relationships/theme" Target="theme/theme1.xml"/><Relationship Id="rId41" Type="http://schemas.openxmlformats.org/officeDocument/2006/relationships/slide" Target="slides/slide35.xml"/><Relationship Id="rId10" Type="http://schemas.openxmlformats.org/officeDocument/2006/relationships/slide" Target="slides/slide4.xml"/><Relationship Id="rId15" Type="http://schemas.openxmlformats.org/officeDocument/2006/relationships/slide" Target="slides/slide9.xml"/><Relationship Id="rId38" Type="http://schemas.openxmlformats.org/officeDocument/2006/relationships/slide" Target="slides/slide32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1" Type="http://schemas.openxmlformats.org/officeDocument/2006/relationships/slide" Target="slides/slide5.xml"/><Relationship Id="rId4" Type="http://schemas.openxmlformats.org/officeDocument/2006/relationships/viewProps" Target="viewProps.xml"/><Relationship Id="rId20" Type="http://schemas.openxmlformats.org/officeDocument/2006/relationships/slide" Target="slides/slide14.xml"/><Relationship Id="rId34" Type="http://schemas.openxmlformats.org/officeDocument/2006/relationships/slide" Target="slides/slide28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6" Type="http://schemas.openxmlformats.org/officeDocument/2006/relationships/tableStyles" Target="tableStyles.xml"/><Relationship Id="rId30" Type="http://schemas.openxmlformats.org/officeDocument/2006/relationships/slide" Target="slides/slide24.xml"/><Relationship Id="rId42" Type="http://schemas.openxmlformats.org/officeDocument/2006/relationships/slide" Target="slides/slide36.xml"/><Relationship Id="rId22" Type="http://schemas.openxmlformats.org/officeDocument/2006/relationships/slide" Target="slides/slide16.xml"/><Relationship Id="rId14" Type="http://schemas.openxmlformats.org/officeDocument/2006/relationships/slide" Target="slides/slide8.xml"/><Relationship Id="rId33" Type="http://schemas.openxmlformats.org/officeDocument/2006/relationships/slide" Target="slides/slide27.xml"/><Relationship Id="rId28" Type="http://schemas.openxmlformats.org/officeDocument/2006/relationships/slide" Target="slides/slide22.xml"/><Relationship Id="rId8" Type="http://schemas.openxmlformats.org/officeDocument/2006/relationships/slide" Target="slides/slide2.xml"/><Relationship Id="rId25" Type="http://schemas.openxmlformats.org/officeDocument/2006/relationships/slide" Target="slides/slide19.xml"/><Relationship Id="rId31" Type="http://schemas.openxmlformats.org/officeDocument/2006/relationships/slide" Target="slides/slide25.xml"/><Relationship Id="rId16" Type="http://schemas.openxmlformats.org/officeDocument/2006/relationships/slide" Target="slides/slide10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26" Type="http://schemas.openxmlformats.org/officeDocument/2006/relationships/slide" Target="slides/slide20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9" Type="http://schemas.openxmlformats.org/officeDocument/2006/relationships/slide" Target="slides/slide23.xml"/><Relationship Id="rId21" Type="http://schemas.openxmlformats.org/officeDocument/2006/relationships/slide" Target="slides/slide15.xml"/><Relationship Id="rId27" Type="http://schemas.openxmlformats.org/officeDocument/2006/relationships/slide" Target="slides/slide21.xml"/><Relationship Id="rId2" Type="http://schemas.openxmlformats.org/officeDocument/2006/relationships/notesMaster" Target="notesMasters/notesMaster1.xml"/><Relationship Id="rId23" Type="http://schemas.openxmlformats.org/officeDocument/2006/relationships/slide" Target="slides/slide17.xml"/><Relationship Id="rId12" Type="http://schemas.openxmlformats.org/officeDocument/2006/relationships/slide" Target="slides/slide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7C0CB-61BA-9046-A1DF-7284E38B9F80}" type="datetimeFigureOut">
              <a:rPr lang="es-PA" smtClean="0"/>
              <a:t>18/8/20</a:t>
            </a:fld>
            <a:endParaRPr lang="es-PA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A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P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34996-0C3A-DE45-9F06-032C7EBD398E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773770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4578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817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62952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2786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13429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05C236-62EA-455A-9776-025843DE19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27638" y="5597525"/>
            <a:ext cx="3787775" cy="57943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43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67471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51428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07836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15363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4638761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3" Type="http://schemas.openxmlformats.org/officeDocument/2006/relationships/slideLayout" Target="../slideLayouts/slideLayout3.xml"/><Relationship Id="rId9" Type="http://schemas.openxmlformats.org/officeDocument/2006/relationships/slideLayout" Target="../slideLayouts/slideLayout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6" Type="http://schemas.openxmlformats.org/officeDocument/2006/relationships/slideLayout" Target="../slideLayouts/slideLayout6.xml"/><Relationship Id="rId13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29320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3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14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4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4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19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5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37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6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7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9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10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https://www.vidayexito.net/tendencias/olx-en-guatemala-se-convierte-en-encuentra24-com/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Vida y Éxito- Costa Rica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6,000.00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E24 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Radio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17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No Link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Radio Sonora- El Salvador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Radio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300 segundos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6,000.00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Rad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675200" cy="52120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Televisión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18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No Link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FETV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Televisión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530 segundos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6,360.00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25,440.00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8581" cy="52120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Radio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19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Radio Kw Continente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KW Continente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Radio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241 segundos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257.87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1,031.48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Rad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675200" cy="521207"/>
          </a:xfrm>
          <a:prstGeom prst="rect">
            <a:avLst/>
          </a:prstGeom>
        </p:spPr>
      </p:pic>
      <p:pic>
        <p:nvPicPr>
          <p:cNvPr id="7" name="Picture 6" descr="E24 2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76147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24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https://www.panama24horas.com.pa/panama/calles-mas-seguras-en-panama-gracias-a-una-alianza-entre-tambor-s-a-y-encuentra24/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Panamá 24 Horas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750.00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3,000.00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E24 2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Radio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25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radio Panamá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Radio Panamá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Radio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174 segundos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186.18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744.72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Rad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675200" cy="52120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25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https://www.radiopanama.com.pa/noticias/actualidad/compras-online-han-disminuido-a-comparacion-de-los-ultimos-meses/20201129/nota/4089667.aspx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Radio Panamá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4,000.00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E24 2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26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https://elcapitalfinanciero.com/tambor-s-a-y-encuentra24-reactivan-alianza-para-ofrecer-informacion-sobre-el-estado-de-los-autos-usados-a-la-venta/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El Capital Financiero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4,000.00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E24 3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27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https://riducaonline.com/2020/11/27/calles-mas-seguras-en-panama/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Riduca Online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750.00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3,000.00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E24 3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28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https://vozdeladiasporanews.com/nuevos-habitos-de-consumo-originados-por-covid-19/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La Voz de la Diáspora- Regional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6,000.00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E24 3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28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https://www.youtube.com/watch?v=916uWQG-F30&amp;feature=emb_title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La Voz de la Diáspora- Regional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6,000.00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E24 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13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https://www.youtube.com/watch?v=PVzyOnPegH4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La Estrella de Panamá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4,000.00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E24 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28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https://vozdeladiasporanews.com/encuentra24-el-marketplace-regional-llega-a-el-salvador/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La Voz de la Diáspora- Regional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6,000.00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E24 3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13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https://twitter.com/EstrellaOnline/status/1328269126599659520?s=20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La Estrella de Panamá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Twitter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21207" cy="521207"/>
          </a:xfrm>
          <a:prstGeom prst="rect">
            <a:avLst/>
          </a:prstGeom>
        </p:spPr>
      </p:pic>
      <p:pic>
        <p:nvPicPr>
          <p:cNvPr id="7" name="Picture 6" descr="E24 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13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https://twitter.com/tsosa1939/status/1327698558695378945?s=20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La Estrella de Panamá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Twitter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21207" cy="521207"/>
          </a:xfrm>
          <a:prstGeom prst="rect">
            <a:avLst/>
          </a:prstGeom>
        </p:spPr>
      </p:pic>
      <p:pic>
        <p:nvPicPr>
          <p:cNvPr id="7" name="Picture 6" descr="E24 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13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https://twitter.com/ReportoCA/status/1327477797686829056?s=20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Reportes de CAmérica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Twitter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21207" cy="521207"/>
          </a:xfrm>
          <a:prstGeom prst="rect">
            <a:avLst/>
          </a:prstGeom>
        </p:spPr>
      </p:pic>
      <p:pic>
        <p:nvPicPr>
          <p:cNvPr id="7" name="Picture 6" descr="E24 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14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https://twitter.com/ReportoCA/status/1327481577299988480?s=20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Reportes de CAmérica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Twitter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21207" cy="521207"/>
          </a:xfrm>
          <a:prstGeom prst="rect">
            <a:avLst/>
          </a:prstGeom>
        </p:spPr>
      </p:pic>
      <p:pic>
        <p:nvPicPr>
          <p:cNvPr id="7" name="Picture 6" descr="E24 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14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https://twitter.com/EstrellaOnline/status/1327626056837312513?s=20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La Estrella de Panamá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Twitter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21207" cy="521207"/>
          </a:xfrm>
          <a:prstGeom prst="rect">
            <a:avLst/>
          </a:prstGeom>
        </p:spPr>
      </p:pic>
      <p:pic>
        <p:nvPicPr>
          <p:cNvPr id="7" name="Picture 6" descr="E24 1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14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https://twitter.com/EstrellaOnline/status/1327650186445922304?s=20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La Estrella de Panamá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Twitter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21207" cy="521207"/>
          </a:xfrm>
          <a:prstGeom prst="rect">
            <a:avLst/>
          </a:prstGeom>
        </p:spPr>
      </p:pic>
      <p:pic>
        <p:nvPicPr>
          <p:cNvPr id="7" name="Picture 6" descr="E24 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14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https://twitter.com/EstrellaOnline/status/1327683367073173505?s=20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La Estrella de Panamá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Twitter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21207" cy="521207"/>
          </a:xfrm>
          <a:prstGeom prst="rect">
            <a:avLst/>
          </a:prstGeom>
        </p:spPr>
      </p:pic>
      <p:pic>
        <p:nvPicPr>
          <p:cNvPr id="7" name="Picture 6" descr="E24 1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14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https://twitter.com/EstrellaOnline/status/1327849274168782861?s=20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La Estrella de Panamá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Twitter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21207" cy="521207"/>
          </a:xfrm>
          <a:prstGeom prst="rect">
            <a:avLst/>
          </a:prstGeom>
        </p:spPr>
      </p:pic>
      <p:pic>
        <p:nvPicPr>
          <p:cNvPr id="7" name="Picture 6" descr="E24 1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14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https://twitter.com/EstrellaOnline/status/1327968352321630208?s=20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La Estrella de Panamá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Twitter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21207" cy="521207"/>
          </a:xfrm>
          <a:prstGeom prst="rect">
            <a:avLst/>
          </a:prstGeom>
        </p:spPr>
      </p:pic>
      <p:pic>
        <p:nvPicPr>
          <p:cNvPr id="7" name="Picture 6" descr="E24 1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13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https://www.laestrella.com.pa/cafe-estrella/tecnologia/201113/wendy-jordan-momento-competir-crecer-salir-adelante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La Estrella de Panamá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4,000.00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E24 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14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https://twitter.com/tvnnoticias/status/1327812315417350144?s=20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TVN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Twitter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21207" cy="521207"/>
          </a:xfrm>
          <a:prstGeom prst="rect">
            <a:avLst/>
          </a:prstGeom>
        </p:spPr>
      </p:pic>
      <p:pic>
        <p:nvPicPr>
          <p:cNvPr id="7" name="Picture 6" descr="E24 1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14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https://twitter.com/tvnnoticias/status/1327697810922168320?s=20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TVN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Twitter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21207" cy="521207"/>
          </a:xfrm>
          <a:prstGeom prst="rect">
            <a:avLst/>
          </a:prstGeom>
        </p:spPr>
      </p:pic>
      <p:pic>
        <p:nvPicPr>
          <p:cNvPr id="7" name="Picture 6" descr="E24 1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14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https://twitter.com/tvnnoticias/status/1327637492850429953?s=20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TVN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Twitter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21207" cy="521207"/>
          </a:xfrm>
          <a:prstGeom prst="rect">
            <a:avLst/>
          </a:prstGeom>
        </p:spPr>
      </p:pic>
      <p:pic>
        <p:nvPicPr>
          <p:cNvPr id="7" name="Picture 6" descr="E24 2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16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https://twitter.com/Destinopanam/status/1328467358646738946?s=20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Destino Panamá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Twitter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21207" cy="521207"/>
          </a:xfrm>
          <a:prstGeom prst="rect">
            <a:avLst/>
          </a:prstGeom>
        </p:spPr>
      </p:pic>
      <p:pic>
        <p:nvPicPr>
          <p:cNvPr id="7" name="Picture 6" descr="E24 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25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https://twitter.com/radiopanama/status/1333421778215993346?s=20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Radio Panamá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Twitter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21207" cy="521207"/>
          </a:xfrm>
          <a:prstGeom prst="rect">
            <a:avLst/>
          </a:prstGeom>
        </p:spPr>
      </p:pic>
      <p:pic>
        <p:nvPicPr>
          <p:cNvPr id="7" name="Picture 6" descr="E24 2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25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https://twitter.com/radiopanama/status/1333214161493520385?s=20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Radio Panamá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Twitter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21207" cy="521207"/>
          </a:xfrm>
          <a:prstGeom prst="rect">
            <a:avLst/>
          </a:prstGeom>
        </p:spPr>
      </p:pic>
      <p:pic>
        <p:nvPicPr>
          <p:cNvPr id="7" name="Picture 6" descr="E24 3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26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https://twitter.com/ElCFPanama/status/1332053383641968641?s=20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El Capital Financiero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Twitter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21207" cy="521207"/>
          </a:xfrm>
          <a:prstGeom prst="rect">
            <a:avLst/>
          </a:prstGeom>
        </p:spPr>
      </p:pic>
      <p:pic>
        <p:nvPicPr>
          <p:cNvPr id="7" name="Picture 6" descr="E24 3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28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https://twitter.com/VozDiasporaSV/status/1332569493743284225?s=20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La Voz de la Diáspora- Regional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Twitter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750.00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3,000.00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21207" cy="521207"/>
          </a:xfrm>
          <a:prstGeom prst="rect">
            <a:avLst/>
          </a:prstGeom>
        </p:spPr>
      </p:pic>
      <p:pic>
        <p:nvPicPr>
          <p:cNvPr id="7" name="Picture 6" descr="E24 3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14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https://www.dinero.com.sv/es/emprendimientos/olx-el-salvador-hace-transicion-a-plataforma-encuentra24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Dinero.com- El Salvador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6,000.00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E24 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14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https://www.laestrella.com.pa/cafe-estrella/cultura/201114/wendy-jordan-momento-competir-crecer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La Estrella de Panamá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4,000.00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E24 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Impreso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14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No Link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La Estrella de Panamá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Impreso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4,000.00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Impres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640080"/>
            <a:ext cx="777240" cy="7772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Impreso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14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No Link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La Estrella de Panamá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Impreso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1C x 7"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300.00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1,200.00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Impres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640080"/>
            <a:ext cx="777240" cy="7772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14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https://www.tvn-2.com/contenido_exclusivo/pandemia-compas-alquiler-propiedades-Panama-apartamentos_0_5715928472.html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TVN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4,000.00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E24 1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16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https://destinopanama.com.pa/2020/11/16/comprar-una-vivienda-en-panama-es-mas-barato-que-hace-un-ano/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Destino Panamá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750.00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3,000.00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E24 2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8948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Tema de 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Comsmarket 2</dc:creator>
  <cp:lastModifiedBy>David García</cp:lastModifiedBy>
  <cp:revision>346</cp:revision>
  <dcterms:created xsi:type="dcterms:W3CDTF">2019-05-27T22:30:32Z</dcterms:created>
  <dcterms:modified xsi:type="dcterms:W3CDTF">2020-08-19T03:04:02Z</dcterms:modified>
</cp:coreProperties>
</file>