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y="5143500" cx="9144000"/>
  <p:notesSz cx="6858000" cy="9144000"/>
  <p:embeddedFontLst>
    <p:embeddedFont>
      <p:font typeface="Century Schoolbook"/>
      <p:regular r:id="rId63"/>
      <p:bold r:id="rId64"/>
      <p:italic r:id="rId65"/>
      <p:boldItalic r:id="rId66"/>
    </p:embeddedFont>
    <p:embeddedFont>
      <p:font typeface="Cambria Math"/>
      <p:regular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3D23B0-7524-4068-A844-1C8BC26A9AAE}">
  <a:tblStyle styleId="{9E3D23B0-7524-4068-A844-1C8BC26A9AAE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CFD7E7"/>
          </a:solidFill>
        </a:fill>
      </a:tcStyle>
    </a:wholeTbl>
    <a:band1H>
      <a:tcTxStyle/>
    </a:band1H>
    <a:band2H>
      <a:tcTxStyle b="off" i="off"/>
      <a:tcStyle>
        <a:fill>
          <a:solidFill>
            <a:srgbClr val="E8ECF4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4F81BD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4F81BD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4F81BD"/>
          </a:solidFill>
        </a:fill>
      </a:tcStyle>
    </a:firstRow>
    <a:neCell>
      <a:tcTxStyle/>
    </a:neCell>
    <a:nwCell>
      <a:tcTxStyle/>
    </a:nwCell>
  </a:tblStyle>
  <a:tblStyle styleId="{167DC04E-CA4C-40E6-A263-19A6799CB47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CenturySchoolbook-bold.fntdata"/><Relationship Id="rId63" Type="http://schemas.openxmlformats.org/officeDocument/2006/relationships/font" Target="fonts/CenturySchoolbook-regular.fntdata"/><Relationship Id="rId22" Type="http://schemas.openxmlformats.org/officeDocument/2006/relationships/slide" Target="slides/slide17.xml"/><Relationship Id="rId66" Type="http://schemas.openxmlformats.org/officeDocument/2006/relationships/font" Target="fonts/CenturySchoolbook-boldItalic.fntdata"/><Relationship Id="rId21" Type="http://schemas.openxmlformats.org/officeDocument/2006/relationships/slide" Target="slides/slide16.xml"/><Relationship Id="rId65" Type="http://schemas.openxmlformats.org/officeDocument/2006/relationships/font" Target="fonts/CenturySchoolbook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schemas.openxmlformats.org/officeDocument/2006/relationships/font" Target="fonts/CambriaMath-regular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4c9630c967_0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14c9630c967_0_0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e78d1ea27_0_57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4e78d1ea27_0_5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4e78d1ea27_0_5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4f063c6daf_0_1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4f063c6daf_0_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4f063c6daf_0_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f063c6daf_0_37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4f063c6daf_0_3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4f063c6daf_0_3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f063c6daf_0_30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4f063c6daf_0_3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4f063c6daf_0_3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83f10c940a_0_0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83f10c940a_0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83f10c940a_0_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4f063c6daf_0_8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4f063c6daf_0_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4f063c6daf_0_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f21013033_0_27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4f21013033_0_2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4f21013033_0_2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f21013033_0_31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4f21013033_0_3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4f21013033_0_3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f21013033_0_35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4f21013033_0_3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14f21013033_0_3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4f063c6daf_0_15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4f063c6daf_0_1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14f063c6daf_0_1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d154f55d3_0_0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4d154f55d3_0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4d154f55d3_0_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83f10c940a_0_28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83f10c940a_0_2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183f10c940a_0_2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f21013033_0_214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4f21013033_0_21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14f21013033_0_21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f0e3b16cf4_0_19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f0e3b16cf4_0_1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2f0e3b16cf4_0_1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f0e3b16cf4_0_0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f0e3b16cf4_0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2f0e3b16cf4_0_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f0e3b16cf4_0_37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f0e3b16cf4_0_3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2f0e3b16cf4_0_3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4f21013033_0_59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4f21013033_0_5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14f21013033_0_5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f1088cef3c_1_46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f1088cef3c_1_4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2f1088cef3c_1_4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f1088cef3c_1_102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f1088cef3c_1_10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2f1088cef3c_1_10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f1088cef3c_1_136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f1088cef3c_1_13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2f1088cef3c_1_13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f1088cef3c_1_172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f1088cef3c_1_17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g2f1088cef3c_1_17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e2e0fef39_0_264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e2e0fef39_0_26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4e2e0fef39_0_26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f1088cef3c_1_211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f1088cef3c_1_21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g2f1088cef3c_1_21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f1088cef3c_1_238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f1088cef3c_1_23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g2f1088cef3c_1_23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f1088cef3c_1_313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f1088cef3c_1_31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g2f1088cef3c_1_31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4f21013033_0_67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4f21013033_0_6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g14f21013033_0_6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4f21013033_0_71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4f21013033_0_7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g14f21013033_0_7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4f21013033_0_290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14f21013033_0_29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g14f21013033_0_29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4f21013033_0_295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14f21013033_0_29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g14f21013033_0_29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3116d8865a2_0_5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3116d8865a2_0_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g3116d8865a2_0_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14f21013033_0_299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14f21013033_0_29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g14f21013033_0_29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14f21013033_0_303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14f21013033_0_30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g14f21013033_0_30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e78d1ea27_0_39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e78d1ea27_0_3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4e78d1ea27_0_3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14f21013033_0_307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14f21013033_0_30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g14f21013033_0_30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14f21013033_0_311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14f21013033_0_31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g14f21013033_0_31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4f063c6daf_0_22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4f063c6daf_0_2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g14f063c6daf_0_2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14f063c6daf_0_57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14f063c6daf_0_5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g14f063c6daf_0_5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14f21013033_0_22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14f21013033_0_2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g14f21013033_0_2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14f063c6daf_0_62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14f063c6daf_0_6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g14f063c6daf_0_6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14f063c6daf_0_67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14f063c6daf_0_6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g14f063c6daf_0_6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4f063c6daf_0_72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4f063c6daf_0_7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g14f063c6daf_0_7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183f10c940a_0_40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183f10c940a_0_4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g183f10c940a_0_4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2f10e3427fb_0_383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2f10e3427fb_0_38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g2f10e3427fb_0_38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e2e0fef39_0_276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4e2e0fef39_0_27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4e2e0fef39_0_27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14f21013033_0_357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14f21013033_0_35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g14f21013033_0_35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14f21013033_0_372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14f21013033_0_37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g14f21013033_0_37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3121724b22c_0_1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3121724b22c_0_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g3121724b22c_0_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3121724b22c_0_15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3121724b22c_0_1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g3121724b22c_0_1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14f21013033_0_449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14f21013033_0_44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g14f21013033_0_44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14f21013033_0_465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14f21013033_0_46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g14f21013033_0_46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14f21013033_0_368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14f21013033_0_36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g14f21013033_0_36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14f21013033_0_361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14f21013033_0_36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g14f21013033_0_36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e2e0fef39_0_280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4e2e0fef39_0_28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4e2e0fef39_0_28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e78d1ea27_0_81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4e78d1ea27_0_8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4e78d1ea27_0_8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e2e0fef39_0_288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4e2e0fef39_0_28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4e2e0fef39_0_28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4e78d1ea27_0_144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4e78d1ea27_0_14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4e78d1ea27_0_14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457200" y="120339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2" type="body"/>
          </p:nvPr>
        </p:nvSpPr>
        <p:spPr>
          <a:xfrm>
            <a:off x="457200" y="276156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45720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2" type="body"/>
          </p:nvPr>
        </p:nvSpPr>
        <p:spPr>
          <a:xfrm>
            <a:off x="467424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3" type="body"/>
          </p:nvPr>
        </p:nvSpPr>
        <p:spPr>
          <a:xfrm>
            <a:off x="45720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4" type="body"/>
          </p:nvPr>
        </p:nvSpPr>
        <p:spPr>
          <a:xfrm>
            <a:off x="467424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457200" y="120339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2" type="body"/>
          </p:nvPr>
        </p:nvSpPr>
        <p:spPr>
          <a:xfrm>
            <a:off x="3239640" y="120339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3" type="body"/>
          </p:nvPr>
        </p:nvSpPr>
        <p:spPr>
          <a:xfrm>
            <a:off x="6022080" y="120339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4" type="body"/>
          </p:nvPr>
        </p:nvSpPr>
        <p:spPr>
          <a:xfrm>
            <a:off x="457200" y="276156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5" type="body"/>
          </p:nvPr>
        </p:nvSpPr>
        <p:spPr>
          <a:xfrm>
            <a:off x="3239640" y="276156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6" type="body"/>
          </p:nvPr>
        </p:nvSpPr>
        <p:spPr>
          <a:xfrm>
            <a:off x="6022080" y="276156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_AND_BODY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45720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5720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67424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idx="1" type="subTitle"/>
          </p:nvPr>
        </p:nvSpPr>
        <p:spPr>
          <a:xfrm>
            <a:off x="457200" y="205200"/>
            <a:ext cx="82293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45720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467424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45720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45720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67424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3" type="body"/>
          </p:nvPr>
        </p:nvSpPr>
        <p:spPr>
          <a:xfrm>
            <a:off x="467424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5720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2" type="body"/>
          </p:nvPr>
        </p:nvSpPr>
        <p:spPr>
          <a:xfrm>
            <a:off x="467424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3" type="body"/>
          </p:nvPr>
        </p:nvSpPr>
        <p:spPr>
          <a:xfrm>
            <a:off x="457200" y="276156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7010280" y="4927230"/>
            <a:ext cx="2132280" cy="215190"/>
            <a:chOff x="7010280" y="6569640"/>
            <a:chExt cx="2132280" cy="286920"/>
          </a:xfrm>
        </p:grpSpPr>
        <p:sp>
          <p:nvSpPr>
            <p:cNvPr id="11" name="Google Shape;11;p1"/>
            <p:cNvSpPr/>
            <p:nvPr/>
          </p:nvSpPr>
          <p:spPr>
            <a:xfrm>
              <a:off x="7010280" y="6569640"/>
              <a:ext cx="2132280" cy="286920"/>
            </a:xfrm>
            <a:prstGeom prst="rect">
              <a:avLst/>
            </a:prstGeom>
            <a:solidFill>
              <a:srgbClr val="CCEE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056000" y="6599520"/>
              <a:ext cx="2040840" cy="227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000" lIns="45700" spcFirstLastPara="1" rIns="457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000" u="none" cap="none" strike="noStrike">
                  <a:solidFill>
                    <a:srgbClr val="000000"/>
                  </a:solidFill>
                </a:rPr>
                <a:t>Winter Semester 202</a:t>
              </a:r>
              <a:r>
                <a:rPr lang="en-US" sz="1000"/>
                <a:t>4</a:t>
              </a:r>
              <a:r>
                <a:rPr i="0" lang="en-US" sz="1000" u="none" cap="none" strike="noStrike">
                  <a:solidFill>
                    <a:srgbClr val="000000"/>
                  </a:solidFill>
                </a:rPr>
                <a:t>-2</a:t>
              </a:r>
              <a:r>
                <a:rPr lang="en-US" sz="1000"/>
                <a:t>5</a:t>
              </a:r>
              <a:endParaRPr i="0" sz="1000" u="none" cap="none" strike="noStrike"/>
            </a:p>
          </p:txBody>
        </p:sp>
      </p:grpSp>
      <p:grpSp>
        <p:nvGrpSpPr>
          <p:cNvPr id="13" name="Google Shape;13;p1"/>
          <p:cNvGrpSpPr/>
          <p:nvPr/>
        </p:nvGrpSpPr>
        <p:grpSpPr>
          <a:xfrm>
            <a:off x="360" y="4927230"/>
            <a:ext cx="2390760" cy="215460"/>
            <a:chOff x="360" y="6569640"/>
            <a:chExt cx="2390760" cy="287280"/>
          </a:xfrm>
        </p:grpSpPr>
        <p:sp>
          <p:nvSpPr>
            <p:cNvPr id="14" name="Google Shape;14;p1"/>
            <p:cNvSpPr/>
            <p:nvPr/>
          </p:nvSpPr>
          <p:spPr>
            <a:xfrm>
              <a:off x="360" y="6569640"/>
              <a:ext cx="2390760" cy="287280"/>
            </a:xfrm>
            <a:prstGeom prst="rect">
              <a:avLst/>
            </a:prstGeom>
            <a:solidFill>
              <a:srgbClr val="59C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46080" y="6599880"/>
              <a:ext cx="2299320" cy="227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000" lIns="45700" spcFirstLastPara="1" rIns="457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000" u="none" cap="none" strike="noStrike">
                  <a:solidFill>
                    <a:srgbClr val="000000"/>
                  </a:solidFill>
                </a:rPr>
                <a:t>Session </a:t>
              </a:r>
              <a:r>
                <a:rPr lang="en-US" sz="1000"/>
                <a:t>3</a:t>
              </a:r>
              <a:r>
                <a:rPr i="0" lang="en-US" sz="1000" u="none" cap="none" strike="noStrike">
                  <a:solidFill>
                    <a:srgbClr val="000000"/>
                  </a:solidFill>
                </a:rPr>
                <a:t>, </a:t>
              </a:r>
              <a:r>
                <a:rPr lang="en-US" sz="1000"/>
                <a:t>06</a:t>
              </a:r>
              <a:r>
                <a:rPr i="0" lang="en-US" sz="1000" u="none" cap="none" strike="noStrike">
                  <a:solidFill>
                    <a:srgbClr val="000000"/>
                  </a:solidFill>
                </a:rPr>
                <a:t>.1</a:t>
              </a:r>
              <a:r>
                <a:rPr lang="en-US" sz="1000"/>
                <a:t>1</a:t>
              </a:r>
              <a:r>
                <a:rPr i="0" lang="en-US" sz="1000" u="none" cap="none" strike="noStrike">
                  <a:solidFill>
                    <a:srgbClr val="000000"/>
                  </a:solidFill>
                </a:rPr>
                <a:t>.202</a:t>
              </a:r>
              <a:r>
                <a:rPr lang="en-US" sz="1000"/>
                <a:t>4</a:t>
              </a:r>
              <a:endParaRPr i="0" sz="1000" u="none" cap="none" strike="noStrike"/>
            </a:p>
          </p:txBody>
        </p:sp>
      </p:grpSp>
      <p:pic>
        <p:nvPicPr>
          <p:cNvPr descr="Picture 10" id="16" name="Google Shape;1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494030" y="75515"/>
            <a:ext cx="1540621" cy="59211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/>
          <p:nvPr/>
        </p:nvSpPr>
        <p:spPr>
          <a:xfrm>
            <a:off x="2392200" y="4927230"/>
            <a:ext cx="4616700" cy="215400"/>
          </a:xfrm>
          <a:prstGeom prst="rect">
            <a:avLst/>
          </a:prstGeom>
          <a:solidFill>
            <a:srgbClr val="A5E0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45720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Google Shape;20;p1"/>
          <p:cNvSpPr/>
          <p:nvPr/>
        </p:nvSpPr>
        <p:spPr>
          <a:xfrm>
            <a:off x="2437920" y="4949910"/>
            <a:ext cx="45252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000" u="none" cap="none" strike="noStrike">
                <a:solidFill>
                  <a:srgbClr val="000000"/>
                </a:solidFill>
              </a:rPr>
              <a:t>Introduction to Compu</a:t>
            </a:r>
            <a:r>
              <a:rPr lang="en-US" sz="1000"/>
              <a:t>ting</a:t>
            </a:r>
            <a:r>
              <a:rPr i="0" lang="en-US" sz="1000" u="none" cap="none" strike="noStrike">
                <a:solidFill>
                  <a:srgbClr val="000000"/>
                </a:solidFill>
              </a:rPr>
              <a:t> for the Social Sciences</a:t>
            </a:r>
            <a:endParaRPr i="0" sz="10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stackoverflow.com/questions/327311/how-are-pythons-built-in-dictionaries-implemented/" TargetMode="External"/><Relationship Id="rId4" Type="http://schemas.openxmlformats.org/officeDocument/2006/relationships/image" Target="../media/image1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5.png"/><Relationship Id="rId4" Type="http://schemas.openxmlformats.org/officeDocument/2006/relationships/hyperlink" Target="https://www.youtube.com/watch?v=qTZJLJ3Gm6Q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8982000" y="4970160"/>
            <a:ext cx="160500" cy="1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805680" y="1265490"/>
            <a:ext cx="7422600" cy="1452000"/>
          </a:xfrm>
          <a:prstGeom prst="roundRect">
            <a:avLst>
              <a:gd fmla="val 16667" name="adj"/>
            </a:avLst>
          </a:prstGeom>
          <a:solidFill>
            <a:srgbClr val="A5E0F3"/>
          </a:solidFill>
          <a:ln>
            <a:noFill/>
          </a:ln>
          <a:effectLst>
            <a:outerShdw blurRad="38100" rotWithShape="0"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402840" y="1354860"/>
            <a:ext cx="8228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00" u="none" cap="none" strike="noStrike">
                <a:solidFill>
                  <a:srgbClr val="000000"/>
                </a:solidFill>
              </a:rPr>
              <a:t>Introduction to Comp</a:t>
            </a:r>
            <a:r>
              <a:rPr lang="en-US" sz="3000"/>
              <a:t>uting</a:t>
            </a:r>
            <a:endParaRPr sz="3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00" u="none" cap="none" strike="noStrike">
                <a:solidFill>
                  <a:srgbClr val="000000"/>
                </a:solidFill>
              </a:rPr>
              <a:t>for the Social Sciences</a:t>
            </a:r>
            <a:endParaRPr i="0" sz="3000" u="none" cap="none" strike="noStrike"/>
          </a:p>
        </p:txBody>
      </p:sp>
      <p:sp>
        <p:nvSpPr>
          <p:cNvPr id="79" name="Google Shape;79;p15"/>
          <p:cNvSpPr/>
          <p:nvPr/>
        </p:nvSpPr>
        <p:spPr>
          <a:xfrm>
            <a:off x="448560" y="2076000"/>
            <a:ext cx="8136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500" u="none" cap="none" strike="noStrike">
                <a:solidFill>
                  <a:srgbClr val="000000"/>
                </a:solidFill>
              </a:rPr>
              <a:t>Session </a:t>
            </a:r>
            <a:r>
              <a:rPr lang="en-US" sz="2500"/>
              <a:t>3</a:t>
            </a:r>
            <a:r>
              <a:rPr i="0" lang="en-US" sz="2500" u="none" cap="none" strike="noStrike">
                <a:solidFill>
                  <a:srgbClr val="000000"/>
                </a:solidFill>
              </a:rPr>
              <a:t> - </a:t>
            </a:r>
            <a:r>
              <a:rPr lang="en-US" sz="2500"/>
              <a:t>Data Structures</a:t>
            </a:r>
            <a:endParaRPr i="0" sz="2500" u="none" cap="none" strike="noStrike"/>
          </a:p>
        </p:txBody>
      </p:sp>
      <p:sp>
        <p:nvSpPr>
          <p:cNvPr id="80" name="Google Shape;80;p15"/>
          <p:cNvSpPr/>
          <p:nvPr/>
        </p:nvSpPr>
        <p:spPr>
          <a:xfrm>
            <a:off x="448560" y="2840760"/>
            <a:ext cx="8136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00" u="none" cap="none" strike="noStrike">
                <a:solidFill>
                  <a:srgbClr val="000000"/>
                </a:solidFill>
              </a:rPr>
              <a:t>David Garcia</a:t>
            </a:r>
            <a:endParaRPr i="0" sz="3000" u="none" cap="none" strike="noStrike"/>
          </a:p>
        </p:txBody>
      </p:sp>
      <p:sp>
        <p:nvSpPr>
          <p:cNvPr id="81" name="Google Shape;81;p15"/>
          <p:cNvSpPr/>
          <p:nvPr/>
        </p:nvSpPr>
        <p:spPr>
          <a:xfrm>
            <a:off x="448560" y="3485700"/>
            <a:ext cx="8136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500" u="none" cap="none" strike="noStrike">
                <a:solidFill>
                  <a:srgbClr val="000000"/>
                </a:solidFill>
              </a:rPr>
              <a:t>Winter Semester 202</a:t>
            </a:r>
            <a:r>
              <a:rPr lang="en-US" sz="2500"/>
              <a:t>4</a:t>
            </a:r>
            <a:r>
              <a:rPr i="0" lang="en-US" sz="2500" u="none" cap="none" strike="noStrike">
                <a:solidFill>
                  <a:srgbClr val="000000"/>
                </a:solidFill>
              </a:rPr>
              <a:t>-2</a:t>
            </a:r>
            <a:r>
              <a:rPr lang="en-US" sz="2500"/>
              <a:t>5</a:t>
            </a:r>
            <a:endParaRPr i="0" sz="2500" u="none" cap="none" strike="noStrike"/>
          </a:p>
        </p:txBody>
      </p:sp>
      <p:sp>
        <p:nvSpPr>
          <p:cNvPr id="82" name="Google Shape;82;p15"/>
          <p:cNvSpPr/>
          <p:nvPr/>
        </p:nvSpPr>
        <p:spPr>
          <a:xfrm>
            <a:off x="7145645" y="4462475"/>
            <a:ext cx="14853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45700" spcFirstLastPara="1" rIns="457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06</a:t>
            </a:r>
            <a:r>
              <a:rPr i="0" lang="en-US" sz="2000" u="none" cap="none" strike="noStrike">
                <a:solidFill>
                  <a:srgbClr val="000000"/>
                </a:solidFill>
              </a:rPr>
              <a:t>.1</a:t>
            </a:r>
            <a:r>
              <a:rPr lang="en-US" sz="2000"/>
              <a:t>1</a:t>
            </a:r>
            <a:r>
              <a:rPr i="0" lang="en-US" sz="2000" u="none" cap="none" strike="noStrike">
                <a:solidFill>
                  <a:srgbClr val="000000"/>
                </a:solidFill>
              </a:rPr>
              <a:t>.202</a:t>
            </a:r>
            <a:r>
              <a:rPr lang="en-US" sz="2000"/>
              <a:t>4</a:t>
            </a:r>
            <a:endParaRPr sz="2000"/>
          </a:p>
        </p:txBody>
      </p:sp>
      <p:sp>
        <p:nvSpPr>
          <p:cNvPr id="83" name="Google Shape;83;p15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/>
          <p:nvPr/>
        </p:nvSpPr>
        <p:spPr>
          <a:xfrm>
            <a:off x="0" y="315686"/>
            <a:ext cx="19005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372292" y="1029489"/>
            <a:ext cx="8399400" cy="3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Value ranges are limited by the data type</a:t>
            </a:r>
            <a:endParaRPr sz="1800"/>
          </a:p>
          <a:p>
            <a:pPr indent="-2984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If the extend of the value range is reached arithmetic overflow occurs</a:t>
            </a:r>
            <a:endParaRPr sz="1800"/>
          </a:p>
          <a:p>
            <a:pPr indent="-1841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29210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i="0" lang="en-US" sz="1700" u="none" cap="none" strike="noStrike">
                <a:solidFill>
                  <a:srgbClr val="000000"/>
                </a:solidFill>
              </a:rPr>
              <a:t>In Python overflow for int is automatically recognized and th</a:t>
            </a:r>
            <a:r>
              <a:rPr lang="en-US" sz="1700"/>
              <a:t>e </a:t>
            </a:r>
            <a:r>
              <a:rPr i="0" lang="en-US" sz="1700" u="none" cap="none" strike="noStrike">
                <a:solidFill>
                  <a:srgbClr val="000000"/>
                </a:solidFill>
              </a:rPr>
              <a:t>number is cast to long</a:t>
            </a:r>
            <a:endParaRPr i="0" sz="1700" u="none" cap="none" strike="noStrike">
              <a:solidFill>
                <a:srgbClr val="000000"/>
              </a:solidFill>
            </a:endParaRPr>
          </a:p>
          <a:p>
            <a:pPr indent="-2984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Overflow for floating point numbers yields ∞</a:t>
            </a:r>
            <a:r>
              <a:rPr lang="en-US" sz="1800"/>
              <a:t>,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e.g.: try 1e5000 in Pytho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n</a:t>
            </a:r>
            <a:endParaRPr sz="1800"/>
          </a:p>
        </p:txBody>
      </p:sp>
      <p:sp>
        <p:nvSpPr>
          <p:cNvPr id="173" name="Google Shape;173;p24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Overflow</a:t>
            </a:r>
            <a:endParaRPr sz="4400"/>
          </a:p>
        </p:txBody>
      </p:sp>
      <p:sp>
        <p:nvSpPr>
          <p:cNvPr id="174" name="Google Shape;174;p24"/>
          <p:cNvSpPr/>
          <p:nvPr/>
        </p:nvSpPr>
        <p:spPr>
          <a:xfrm flipH="1" rot="10800000">
            <a:off x="2545579" y="1822688"/>
            <a:ext cx="3784266" cy="230790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555" y="0"/>
                </a:lnTo>
                <a:cubicBezTo>
                  <a:pt x="21132" y="0"/>
                  <a:pt x="21600" y="767"/>
                  <a:pt x="21600" y="1713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2591299" y="1822696"/>
            <a:ext cx="34941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C7EB"/>
              </a:buClr>
              <a:buSzPts val="1600"/>
              <a:buFont typeface="Century Schoolbook"/>
              <a:buNone/>
            </a:pPr>
            <a:r>
              <a:rPr b="0" i="0" lang="en-US" sz="1600" u="none" cap="none" strike="noStrike">
                <a:solidFill>
                  <a:srgbClr val="59C7EB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</a:t>
            </a:r>
            <a:endParaRPr/>
          </a:p>
          <a:p>
            <a:pPr indent="457200" lvl="1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Schoolbook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data type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byte</a:t>
            </a:r>
            <a:endParaRPr b="0" i="0" sz="18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914400" lvl="2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Schoolbook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90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= 0101 1010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endParaRPr b="0" baseline="-2500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914400" lvl="2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Schoolbook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+40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= 0010 1000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endParaRPr b="0" baseline="-2500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914400" lvl="2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Schoolbook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130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 1000 0010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/>
          </a:p>
          <a:p>
            <a:pPr indent="457200" lvl="1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Schoolbook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BUT: 1000 0010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= -126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endParaRPr/>
          </a:p>
        </p:txBody>
      </p:sp>
      <p:sp>
        <p:nvSpPr>
          <p:cNvPr id="176" name="Google Shape;176;p24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/>
          <p:nvPr/>
        </p:nvSpPr>
        <p:spPr>
          <a:xfrm>
            <a:off x="0" y="315675"/>
            <a:ext cx="15486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372292" y="1029489"/>
            <a:ext cx="83994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-US" sz="2000">
                <a:solidFill>
                  <a:schemeClr val="dk2"/>
                </a:solidFill>
              </a:rPr>
              <a:t>Data Types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Arrays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-US" sz="2000">
                <a:solidFill>
                  <a:schemeClr val="dk2"/>
                </a:solidFill>
              </a:rPr>
              <a:t>Linked Lists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-US" sz="2000">
                <a:solidFill>
                  <a:schemeClr val="dk2"/>
                </a:solidFill>
              </a:rPr>
              <a:t>Binary Search Trees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000"/>
              <a:buChar char="●"/>
            </a:pPr>
            <a:r>
              <a:rPr lang="en-US" sz="2000">
                <a:solidFill>
                  <a:schemeClr val="dk2"/>
                </a:solidFill>
              </a:rPr>
              <a:t>Hash Tables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Arrays</a:t>
            </a:r>
            <a:endParaRPr sz="4400"/>
          </a:p>
        </p:txBody>
      </p:sp>
      <p:sp>
        <p:nvSpPr>
          <p:cNvPr id="185" name="Google Shape;185;p25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/>
          <p:nvPr/>
        </p:nvSpPr>
        <p:spPr>
          <a:xfrm>
            <a:off x="0" y="391886"/>
            <a:ext cx="30210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372292" y="1029489"/>
            <a:ext cx="8399400" cy="3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0" lang="en-US" sz="1600" u="none" cap="none" strike="noStrike">
                <a:solidFill>
                  <a:srgbClr val="000000"/>
                </a:solidFill>
              </a:rPr>
              <a:t>We focus on data structures with particular relevance for information storage</a:t>
            </a:r>
            <a:endParaRPr/>
          </a:p>
        </p:txBody>
      </p:sp>
      <p:sp>
        <p:nvSpPr>
          <p:cNvPr id="193" name="Google Shape;193;p26"/>
          <p:cNvSpPr txBox="1"/>
          <p:nvPr/>
        </p:nvSpPr>
        <p:spPr>
          <a:xfrm>
            <a:off x="272142" y="3918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Data Structures</a:t>
            </a:r>
            <a:endParaRPr sz="4400"/>
          </a:p>
        </p:txBody>
      </p:sp>
      <p:sp>
        <p:nvSpPr>
          <p:cNvPr id="194" name="Google Shape;194;p26"/>
          <p:cNvSpPr/>
          <p:nvPr/>
        </p:nvSpPr>
        <p:spPr>
          <a:xfrm flipH="1" rot="10800000">
            <a:off x="326575" y="1227809"/>
            <a:ext cx="8114364" cy="10710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234" y="0"/>
                </a:lnTo>
                <a:cubicBezTo>
                  <a:pt x="21436" y="0"/>
                  <a:pt x="21600" y="767"/>
                  <a:pt x="21600" y="1713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372301" y="1227875"/>
            <a:ext cx="7857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C7EB"/>
              </a:buClr>
              <a:buSzPts val="1600"/>
              <a:buFont typeface="Century Schoolbook"/>
              <a:buNone/>
            </a:pPr>
            <a:r>
              <a:rPr b="1" i="0" lang="en-US" sz="1800" u="none" cap="none" strike="noStrike">
                <a:solidFill>
                  <a:srgbClr val="59C7EB"/>
                </a:solidFill>
              </a:rPr>
              <a:t>Definition</a:t>
            </a:r>
            <a:br>
              <a:rPr b="1" lang="en-US" sz="1800"/>
            </a:br>
            <a:r>
              <a:rPr b="1" i="0" lang="en-US" sz="1800" u="none" cap="none" strike="noStrike">
                <a:solidFill>
                  <a:srgbClr val="000000"/>
                </a:solidFill>
              </a:rPr>
              <a:t>Data types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together with </a:t>
            </a:r>
            <a:r>
              <a:rPr b="1" i="0" lang="en-US" sz="1800" u="none" cap="none" strike="noStrike">
                <a:solidFill>
                  <a:srgbClr val="000000"/>
                </a:solidFill>
              </a:rPr>
              <a:t>operations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defined on these data that enable and realize access to and management of these data.</a:t>
            </a:r>
            <a:endParaRPr sz="1800"/>
          </a:p>
        </p:txBody>
      </p:sp>
      <p:pic>
        <p:nvPicPr>
          <p:cNvPr descr="Picture 1" id="196" name="Google Shape;19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7003" y="2655860"/>
            <a:ext cx="1427211" cy="16265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3" id="197" name="Google Shape;19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4868" y="2725784"/>
            <a:ext cx="1486696" cy="14866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1" id="198" name="Google Shape;19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29652" y="2725784"/>
            <a:ext cx="1486696" cy="148669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6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/>
          <p:nvPr/>
        </p:nvSpPr>
        <p:spPr>
          <a:xfrm>
            <a:off x="0" y="315675"/>
            <a:ext cx="15042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272150" y="3868800"/>
            <a:ext cx="8726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i="0" lang="en-US" sz="1700" u="none" cap="none" strike="noStrike">
                <a:solidFill>
                  <a:srgbClr val="000000"/>
                </a:solidFill>
              </a:rPr>
              <a:t>We address/ access elements using the </a:t>
            </a:r>
            <a:r>
              <a:rPr b="1" i="0" lang="en-US" sz="1700" u="none" cap="none" strike="noStrike">
                <a:solidFill>
                  <a:srgbClr val="000000"/>
                </a:solidFill>
              </a:rPr>
              <a:t>inde</a:t>
            </a:r>
            <a:r>
              <a:rPr b="1" lang="en-US" sz="1700"/>
              <a:t>x</a:t>
            </a:r>
            <a:endParaRPr b="1"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i="0" lang="en-US" sz="1700" u="none" cap="none" strike="noStrike">
                <a:solidFill>
                  <a:srgbClr val="000000"/>
                </a:solidFill>
              </a:rPr>
              <a:t>in most programming languages indices range from </a:t>
            </a:r>
            <a:r>
              <a:rPr i="1" lang="en-US" sz="1700" u="none" cap="none" strike="noStrike">
                <a:solidFill>
                  <a:srgbClr val="000000"/>
                </a:solidFill>
              </a:rPr>
              <a:t>0</a:t>
            </a:r>
            <a:r>
              <a:rPr i="0" lang="en-US" sz="1700" u="none" cap="none" strike="noStrike">
                <a:solidFill>
                  <a:srgbClr val="000000"/>
                </a:solidFill>
              </a:rPr>
              <a:t> to </a:t>
            </a:r>
            <a:r>
              <a:rPr i="1" lang="en-US" sz="1700" u="none" cap="none" strike="noStrike">
                <a:solidFill>
                  <a:srgbClr val="000000"/>
                </a:solidFill>
              </a:rPr>
              <a:t>n-1</a:t>
            </a:r>
            <a:r>
              <a:rPr i="0" lang="en-US" sz="1700" u="none" cap="none" strike="noStrike">
                <a:solidFill>
                  <a:srgbClr val="000000"/>
                </a:solidFill>
              </a:rPr>
              <a:t> for an array</a:t>
            </a:r>
            <a:r>
              <a:rPr lang="en-US" sz="1700"/>
              <a:t> </a:t>
            </a:r>
            <a:r>
              <a:rPr i="0" lang="en-US" sz="1700" u="none" cap="none" strike="noStrike">
                <a:solidFill>
                  <a:srgbClr val="000000"/>
                </a:solidFill>
              </a:rPr>
              <a:t>of length </a:t>
            </a:r>
            <a:r>
              <a:rPr i="1" lang="en-US" sz="1700"/>
              <a:t>n</a:t>
            </a:r>
            <a:endParaRPr i="1"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i="0" lang="en-US" sz="1700" u="none" cap="none" strike="noStrike">
                <a:solidFill>
                  <a:srgbClr val="000000"/>
                </a:solidFill>
              </a:rPr>
              <a:t>in MATLAB, R or </a:t>
            </a:r>
            <a:r>
              <a:rPr b="1" i="0" lang="en-US" sz="1700" u="none" cap="none" strike="noStrike">
                <a:solidFill>
                  <a:srgbClr val="000000"/>
                </a:solidFill>
                <a:highlight>
                  <a:srgbClr val="FF9900"/>
                </a:highlight>
              </a:rPr>
              <a:t>in pseudo-code we use indices </a:t>
            </a:r>
            <a:r>
              <a:rPr b="1" i="1" lang="en-US" sz="1700" u="none" cap="none" strike="noStrike">
                <a:solidFill>
                  <a:srgbClr val="000000"/>
                </a:solidFill>
                <a:highlight>
                  <a:srgbClr val="FF9900"/>
                </a:highlight>
              </a:rPr>
              <a:t>1</a:t>
            </a:r>
            <a:r>
              <a:rPr b="1" i="0" lang="en-US" sz="1700" u="none" cap="none" strike="noStrike">
                <a:solidFill>
                  <a:srgbClr val="000000"/>
                </a:solidFill>
                <a:highlight>
                  <a:srgbClr val="FF9900"/>
                </a:highlight>
              </a:rPr>
              <a:t> to </a:t>
            </a:r>
            <a:r>
              <a:rPr b="1" i="1" lang="en-US" sz="1700" u="none" cap="none" strike="noStrike">
                <a:solidFill>
                  <a:srgbClr val="000000"/>
                </a:solidFill>
                <a:highlight>
                  <a:srgbClr val="FF9900"/>
                </a:highlight>
              </a:rPr>
              <a:t>n</a:t>
            </a:r>
            <a:r>
              <a:rPr b="1" i="0" lang="en-US" sz="1700" u="none" cap="none" strike="noStrike">
                <a:solidFill>
                  <a:srgbClr val="000000"/>
                </a:solidFill>
              </a:rPr>
              <a:t> </a:t>
            </a:r>
            <a:endParaRPr b="1" sz="1700"/>
          </a:p>
        </p:txBody>
      </p:sp>
      <p:grpSp>
        <p:nvGrpSpPr>
          <p:cNvPr id="207" name="Google Shape;207;p27"/>
          <p:cNvGrpSpPr/>
          <p:nvPr/>
        </p:nvGrpSpPr>
        <p:grpSpPr>
          <a:xfrm>
            <a:off x="469500" y="1151650"/>
            <a:ext cx="8284996" cy="714026"/>
            <a:chOff x="370051" y="-76200"/>
            <a:chExt cx="8046810" cy="1189250"/>
          </a:xfrm>
        </p:grpSpPr>
        <p:sp>
          <p:nvSpPr>
            <p:cNvPr id="208" name="Google Shape;208;p27"/>
            <p:cNvSpPr/>
            <p:nvPr/>
          </p:nvSpPr>
          <p:spPr>
            <a:xfrm flipH="1" rot="10800000">
              <a:off x="370051" y="-76192"/>
              <a:ext cx="8046810" cy="118924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234" y="0"/>
                  </a:lnTo>
                  <a:cubicBezTo>
                    <a:pt x="21436" y="0"/>
                    <a:pt x="21600" y="767"/>
                    <a:pt x="21600" y="1713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rotWithShape="0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7"/>
            <p:cNvSpPr txBox="1"/>
            <p:nvPr/>
          </p:nvSpPr>
          <p:spPr>
            <a:xfrm>
              <a:off x="415777" y="-76200"/>
              <a:ext cx="8001000" cy="107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C7EB"/>
                </a:buClr>
                <a:buSzPts val="1600"/>
                <a:buFont typeface="Century Schoolbook"/>
                <a:buNone/>
              </a:pPr>
              <a:r>
                <a:rPr b="1" i="0" lang="en-US" sz="1800" u="none" cap="none" strike="noStrike">
                  <a:solidFill>
                    <a:srgbClr val="59C7EB"/>
                  </a:solidFill>
                </a:rPr>
                <a:t>Definition</a:t>
              </a:r>
              <a:br>
                <a:rPr b="1" lang="en-US" sz="1800"/>
              </a:br>
              <a:r>
                <a:rPr i="0" lang="en-US" sz="1800" u="none" cap="none" strike="noStrike">
                  <a:solidFill>
                    <a:srgbClr val="000000"/>
                  </a:solidFill>
                </a:rPr>
                <a:t>Systematic arrangement of similar objects, usually in rows and columns.</a:t>
              </a:r>
              <a:endParaRPr sz="1800"/>
            </a:p>
          </p:txBody>
        </p:sp>
      </p:grpSp>
      <p:sp>
        <p:nvSpPr>
          <p:cNvPr id="210" name="Google Shape;210;p27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Arrays</a:t>
            </a:r>
            <a:endParaRPr sz="4400"/>
          </a:p>
        </p:txBody>
      </p:sp>
      <p:sp>
        <p:nvSpPr>
          <p:cNvPr id="211" name="Google Shape;211;p27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  <p:pic>
        <p:nvPicPr>
          <p:cNvPr id="212" name="Google Shape;212;p27"/>
          <p:cNvPicPr preferRelativeResize="0"/>
          <p:nvPr/>
        </p:nvPicPr>
        <p:blipFill rotWithShape="1">
          <a:blip r:embed="rId3">
            <a:alphaModFix/>
          </a:blip>
          <a:srcRect b="22275" l="0" r="0" t="0"/>
          <a:stretch/>
        </p:blipFill>
        <p:spPr>
          <a:xfrm>
            <a:off x="300050" y="2166950"/>
            <a:ext cx="8696325" cy="145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/>
          <p:nvPr/>
        </p:nvSpPr>
        <p:spPr>
          <a:xfrm>
            <a:off x="0" y="315675"/>
            <a:ext cx="58170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511642" y="1081014"/>
            <a:ext cx="8399400" cy="3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Advantages</a:t>
            </a:r>
            <a:endParaRPr b="1" sz="1800"/>
          </a:p>
          <a:p>
            <a:pPr indent="-34290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Very fast access: if you know the index you only need one operation</a:t>
            </a:r>
            <a:endParaRPr sz="1800"/>
          </a:p>
          <a:p>
            <a:pPr indent="-34290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Standard structure implemented in most languages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/>
              <a:t>Disadvantages</a:t>
            </a:r>
            <a:endParaRPr b="1" sz="1800"/>
          </a:p>
          <a:p>
            <a:pPr indent="-34290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Memory requirement depends on range of index values</a:t>
            </a:r>
            <a:endParaRPr sz="1800"/>
          </a:p>
          <a:p>
            <a:pPr indent="-342900" lvl="1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If you have 7 entries for 7 indices between 1 and 1000000, you need 1000000 cells in memory</a:t>
            </a:r>
            <a:endParaRPr sz="1800"/>
          </a:p>
          <a:p>
            <a:pPr indent="-34290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If just filling linearly, adding or removing in the middle leaves gaps or requires moving the rest of the content</a:t>
            </a:r>
            <a:endParaRPr sz="1800"/>
          </a:p>
          <a:p>
            <a:pPr indent="-34290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-US" sz="1800"/>
              <a:t>What if you want indices that are not integers?</a:t>
            </a:r>
            <a:endParaRPr sz="1800"/>
          </a:p>
        </p:txBody>
      </p:sp>
      <p:sp>
        <p:nvSpPr>
          <p:cNvPr id="220" name="Google Shape;220;p28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Arrays: advantages and disadvantages</a:t>
            </a:r>
            <a:endParaRPr sz="4400"/>
          </a:p>
        </p:txBody>
      </p:sp>
      <p:sp>
        <p:nvSpPr>
          <p:cNvPr id="221" name="Google Shape;221;p28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/>
          <p:nvPr/>
        </p:nvSpPr>
        <p:spPr>
          <a:xfrm>
            <a:off x="0" y="315675"/>
            <a:ext cx="43911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28" name="Google Shape;228;p29"/>
          <p:cNvSpPr txBox="1"/>
          <p:nvPr/>
        </p:nvSpPr>
        <p:spPr>
          <a:xfrm>
            <a:off x="372292" y="1029489"/>
            <a:ext cx="83994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-US" sz="2000">
                <a:solidFill>
                  <a:schemeClr val="dk2"/>
                </a:solidFill>
              </a:rPr>
              <a:t>Data Types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-US" sz="2000">
                <a:solidFill>
                  <a:schemeClr val="dk2"/>
                </a:solidFill>
              </a:rPr>
              <a:t>Arrays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Linked Lists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-US" sz="2000">
                <a:solidFill>
                  <a:schemeClr val="dk2"/>
                </a:solidFill>
              </a:rPr>
              <a:t>Binary Search Trees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000"/>
              <a:buChar char="●"/>
            </a:pPr>
            <a:r>
              <a:rPr lang="en-US" sz="2000">
                <a:solidFill>
                  <a:schemeClr val="dk2"/>
                </a:solidFill>
              </a:rPr>
              <a:t>Hash Tables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Linked Lists and Dictionaries</a:t>
            </a:r>
            <a:endParaRPr sz="4400"/>
          </a:p>
        </p:txBody>
      </p:sp>
      <p:sp>
        <p:nvSpPr>
          <p:cNvPr id="230" name="Google Shape;230;p29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/>
          <p:nvPr/>
        </p:nvSpPr>
        <p:spPr>
          <a:xfrm flipH="1" rot="10800000">
            <a:off x="326575" y="1227851"/>
            <a:ext cx="8230464" cy="100137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234" y="0"/>
                </a:lnTo>
                <a:cubicBezTo>
                  <a:pt x="21436" y="0"/>
                  <a:pt x="21600" y="767"/>
                  <a:pt x="21600" y="1713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0"/>
          <p:cNvSpPr/>
          <p:nvPr/>
        </p:nvSpPr>
        <p:spPr>
          <a:xfrm>
            <a:off x="0" y="315686"/>
            <a:ext cx="23922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8" name="Google Shape;238;p30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Linked Lists</a:t>
            </a:r>
            <a:endParaRPr sz="4400"/>
          </a:p>
        </p:txBody>
      </p:sp>
      <p:pic>
        <p:nvPicPr>
          <p:cNvPr descr="Screen Shot 2021-11-14 at 13.49.48.png" id="239" name="Google Shape;23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0000" cy="540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</p:pic>
      <p:sp>
        <p:nvSpPr>
          <p:cNvPr id="240" name="Google Shape;240;p30"/>
          <p:cNvSpPr txBox="1"/>
          <p:nvPr/>
        </p:nvSpPr>
        <p:spPr>
          <a:xfrm>
            <a:off x="372302" y="1227875"/>
            <a:ext cx="7957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C7EB"/>
              </a:buClr>
              <a:buSzPts val="1600"/>
              <a:buFont typeface="Century Schoolbook"/>
              <a:buNone/>
            </a:pPr>
            <a:r>
              <a:rPr b="1" i="0" lang="en-US" sz="1800" u="none" cap="none" strike="noStrike">
                <a:solidFill>
                  <a:srgbClr val="59C7EB"/>
                </a:solidFill>
              </a:rPr>
              <a:t>Definition</a:t>
            </a:r>
            <a:br>
              <a:rPr b="1" lang="en-US" sz="1800"/>
            </a:br>
            <a:r>
              <a:rPr i="0" lang="en-US" sz="1800" u="none" cap="none" strike="noStrike">
                <a:solidFill>
                  <a:srgbClr val="000000"/>
                </a:solidFill>
              </a:rPr>
              <a:t>Linear collection of data elements, called nodes, each pointing to the next node by means of a </a:t>
            </a:r>
            <a:r>
              <a:rPr i="1" lang="en-US" sz="1800" u="none" cap="none" strike="noStrike">
                <a:solidFill>
                  <a:srgbClr val="000000"/>
                </a:solidFill>
              </a:rPr>
              <a:t>pointer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.</a:t>
            </a:r>
            <a:endParaRPr sz="1800"/>
          </a:p>
        </p:txBody>
      </p:sp>
      <p:pic>
        <p:nvPicPr>
          <p:cNvPr descr="Screen Shot 2021-11-14 at 13.49.48.png" id="241" name="Google Shape;24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263" y="2753599"/>
            <a:ext cx="8165475" cy="185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0"/>
          <p:cNvSpPr txBox="1"/>
          <p:nvPr/>
        </p:nvSpPr>
        <p:spPr>
          <a:xfrm>
            <a:off x="6638697" y="4667489"/>
            <a:ext cx="25053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entury Schoolbook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Source: https://www.tutorialspoint.com/</a:t>
            </a:r>
            <a:endParaRPr/>
          </a:p>
        </p:txBody>
      </p:sp>
      <p:sp>
        <p:nvSpPr>
          <p:cNvPr id="243" name="Google Shape;243;p30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/>
          <p:nvPr/>
        </p:nvSpPr>
        <p:spPr>
          <a:xfrm>
            <a:off x="0" y="315675"/>
            <a:ext cx="66297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0" name="Google Shape;250;p31"/>
          <p:cNvSpPr txBox="1"/>
          <p:nvPr/>
        </p:nvSpPr>
        <p:spPr>
          <a:xfrm>
            <a:off x="372292" y="1029489"/>
            <a:ext cx="83994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</a:rPr>
              <a:t>Advantage</a:t>
            </a:r>
            <a:r>
              <a:rPr b="1" lang="en-US" sz="1800"/>
              <a:t>s</a:t>
            </a:r>
            <a:endParaRPr b="1" sz="1800"/>
          </a:p>
          <a:p>
            <a:pPr indent="-3111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can be easily and dynamically edited</a:t>
            </a:r>
            <a:endParaRPr sz="1800"/>
          </a:p>
          <a:p>
            <a:pPr indent="-3111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rgbClr val="000000"/>
                </a:solidFill>
              </a:rPr>
              <a:t>only requires changing the pointers of adjacent element(s)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3111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US" sz="1800"/>
              <a:t>memory requirements only grow with number of nodes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</a:rPr>
              <a:t>Disadvantage</a:t>
            </a:r>
            <a:r>
              <a:rPr b="1" lang="en-US" sz="1800"/>
              <a:t>s</a:t>
            </a:r>
            <a:endParaRPr b="1" sz="1800"/>
          </a:p>
          <a:p>
            <a:pPr indent="-3111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rgbClr val="000000"/>
                </a:solidFill>
              </a:rPr>
              <a:t>difficult to index</a:t>
            </a:r>
            <a:endParaRPr sz="1800"/>
          </a:p>
          <a:p>
            <a:pPr indent="-3111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US" sz="1800"/>
              <a:t>slow to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iterate through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3111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need to save pointers</a:t>
            </a:r>
            <a:endParaRPr sz="1800"/>
          </a:p>
        </p:txBody>
      </p:sp>
      <p:sp>
        <p:nvSpPr>
          <p:cNvPr id="251" name="Google Shape;251;p31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Linked Lists: advantages and disadvantages</a:t>
            </a:r>
            <a:endParaRPr sz="4400"/>
          </a:p>
        </p:txBody>
      </p:sp>
      <p:sp>
        <p:nvSpPr>
          <p:cNvPr id="252" name="Google Shape;252;p31"/>
          <p:cNvSpPr txBox="1"/>
          <p:nvPr/>
        </p:nvSpPr>
        <p:spPr>
          <a:xfrm>
            <a:off x="5531084" y="5335910"/>
            <a:ext cx="25053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entury Schoolbook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Source: Wikipedia</a:t>
            </a:r>
            <a:endParaRPr/>
          </a:p>
        </p:txBody>
      </p:sp>
      <p:sp>
        <p:nvSpPr>
          <p:cNvPr id="253" name="Google Shape;253;p31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  <p:sp>
        <p:nvSpPr>
          <p:cNvPr id="254" name="Google Shape;254;p31"/>
          <p:cNvSpPr txBox="1"/>
          <p:nvPr/>
        </p:nvSpPr>
        <p:spPr>
          <a:xfrm>
            <a:off x="4630700" y="2563975"/>
            <a:ext cx="4140900" cy="2255700"/>
          </a:xfrm>
          <a:prstGeom prst="rect">
            <a:avLst/>
          </a:prstGeom>
          <a:solidFill>
            <a:srgbClr val="CCEEF9">
              <a:alpha val="50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Why is this not optimal?</a:t>
            </a:r>
            <a:endParaRPr sz="1800"/>
          </a:p>
        </p:txBody>
      </p:sp>
      <p:pic>
        <p:nvPicPr>
          <p:cNvPr id="255" name="Google Shape;2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848" y="2971800"/>
            <a:ext cx="3777425" cy="17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/>
          <p:nvPr/>
        </p:nvSpPr>
        <p:spPr>
          <a:xfrm>
            <a:off x="-1" y="315686"/>
            <a:ext cx="33972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62" name="Google Shape;262;p32"/>
          <p:cNvSpPr txBox="1"/>
          <p:nvPr/>
        </p:nvSpPr>
        <p:spPr>
          <a:xfrm>
            <a:off x="372292" y="1029489"/>
            <a:ext cx="83994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Schoolbook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Schoolbook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Schoolbook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Schoolbook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63" name="Google Shape;263;p32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Doubly Linked Lists</a:t>
            </a:r>
            <a:endParaRPr sz="4400"/>
          </a:p>
        </p:txBody>
      </p:sp>
      <p:sp>
        <p:nvSpPr>
          <p:cNvPr id="264" name="Google Shape;264;p32"/>
          <p:cNvSpPr/>
          <p:nvPr/>
        </p:nvSpPr>
        <p:spPr>
          <a:xfrm flipH="1" rot="10800000">
            <a:off x="278650" y="1227805"/>
            <a:ext cx="8371296" cy="1105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234" y="0"/>
                </a:lnTo>
                <a:cubicBezTo>
                  <a:pt x="21436" y="0"/>
                  <a:pt x="21600" y="767"/>
                  <a:pt x="21600" y="1713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2"/>
          <p:cNvSpPr txBox="1"/>
          <p:nvPr/>
        </p:nvSpPr>
        <p:spPr>
          <a:xfrm>
            <a:off x="372302" y="1227875"/>
            <a:ext cx="8103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C7EB"/>
              </a:buClr>
              <a:buSzPts val="1600"/>
              <a:buFont typeface="Century Schoolbook"/>
              <a:buNone/>
            </a:pPr>
            <a:r>
              <a:rPr b="1" i="0" lang="en-US" sz="1800" u="none" cap="none" strike="noStrike">
                <a:solidFill>
                  <a:srgbClr val="59C7EB"/>
                </a:solidFill>
              </a:rPr>
              <a:t>Definition</a:t>
            </a:r>
            <a:br>
              <a:rPr b="1" lang="en-US" sz="1800"/>
            </a:br>
            <a:r>
              <a:rPr i="0" lang="en-US" sz="1800" u="none" cap="none" strike="noStrike">
                <a:solidFill>
                  <a:srgbClr val="000000"/>
                </a:solidFill>
              </a:rPr>
              <a:t>Linear collection of data elements, called nodes, each pointing to the next and previous node by means of a pointer.</a:t>
            </a:r>
            <a:endParaRPr sz="1800"/>
          </a:p>
        </p:txBody>
      </p:sp>
      <p:sp>
        <p:nvSpPr>
          <p:cNvPr id="266" name="Google Shape;266;p32"/>
          <p:cNvSpPr txBox="1"/>
          <p:nvPr/>
        </p:nvSpPr>
        <p:spPr>
          <a:xfrm>
            <a:off x="6638697" y="4632664"/>
            <a:ext cx="25053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entury Schoolbook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Source: https://www.tutorialspoint.com/</a:t>
            </a:r>
            <a:endParaRPr/>
          </a:p>
        </p:txBody>
      </p:sp>
      <p:sp>
        <p:nvSpPr>
          <p:cNvPr id="267" name="Google Shape;267;p32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  <p:grpSp>
        <p:nvGrpSpPr>
          <p:cNvPr id="268" name="Google Shape;268;p32"/>
          <p:cNvGrpSpPr/>
          <p:nvPr/>
        </p:nvGrpSpPr>
        <p:grpSpPr>
          <a:xfrm>
            <a:off x="-494450" y="2529625"/>
            <a:ext cx="9144384" cy="1939201"/>
            <a:chOff x="0" y="0"/>
            <a:chExt cx="8319127" cy="1701800"/>
          </a:xfrm>
        </p:grpSpPr>
        <p:pic>
          <p:nvPicPr>
            <p:cNvPr descr="Screen Shot 2021-11-14 at 13.50.05.png" id="269" name="Google Shape;269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54727" y="0"/>
              <a:ext cx="7264400" cy="1701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" name="Google Shape;270;p32"/>
            <p:cNvSpPr/>
            <p:nvPr/>
          </p:nvSpPr>
          <p:spPr>
            <a:xfrm>
              <a:off x="245840" y="839832"/>
              <a:ext cx="1269900" cy="649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0" y="435817"/>
              <a:ext cx="1269900" cy="649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2" name="Google Shape;272;p32"/>
          <p:cNvSpPr txBox="1"/>
          <p:nvPr/>
        </p:nvSpPr>
        <p:spPr>
          <a:xfrm>
            <a:off x="506075" y="4223375"/>
            <a:ext cx="663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Doubly linked lists make editing simpler. How?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/>
          <p:nvPr/>
        </p:nvSpPr>
        <p:spPr>
          <a:xfrm>
            <a:off x="0" y="315675"/>
            <a:ext cx="33378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9" name="Google Shape;279;p33"/>
          <p:cNvSpPr txBox="1"/>
          <p:nvPr/>
        </p:nvSpPr>
        <p:spPr>
          <a:xfrm>
            <a:off x="372292" y="1029489"/>
            <a:ext cx="83994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-US" sz="2000">
                <a:solidFill>
                  <a:schemeClr val="dk2"/>
                </a:solidFill>
              </a:rPr>
              <a:t>Data Types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-US" sz="2000">
                <a:solidFill>
                  <a:schemeClr val="dk2"/>
                </a:solidFill>
              </a:rPr>
              <a:t>Arrays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-US" sz="2000">
                <a:solidFill>
                  <a:schemeClr val="dk2"/>
                </a:solidFill>
              </a:rPr>
              <a:t>Linked Lists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Binary Search Trees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000"/>
              <a:buChar char="●"/>
            </a:pPr>
            <a:r>
              <a:rPr lang="en-US" sz="2000">
                <a:solidFill>
                  <a:schemeClr val="dk2"/>
                </a:solidFill>
              </a:rPr>
              <a:t>Hash Tables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280" name="Google Shape;280;p33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Binary Search Trees</a:t>
            </a:r>
            <a:endParaRPr sz="4400"/>
          </a:p>
        </p:txBody>
      </p:sp>
      <p:sp>
        <p:nvSpPr>
          <p:cNvPr id="281" name="Google Shape;281;p33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0" y="236790"/>
            <a:ext cx="2796000" cy="4317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7674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272160" y="236790"/>
            <a:ext cx="79560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Course Outline</a:t>
            </a:r>
            <a:endParaRPr i="0" sz="2400" u="none" cap="none" strike="noStrike"/>
          </a:p>
        </p:txBody>
      </p:sp>
      <p:sp>
        <p:nvSpPr>
          <p:cNvPr id="91" name="Google Shape;91;p16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  <p:sp>
        <p:nvSpPr>
          <p:cNvPr id="92" name="Google Shape;92;p16"/>
          <p:cNvSpPr/>
          <p:nvPr/>
        </p:nvSpPr>
        <p:spPr>
          <a:xfrm>
            <a:off x="372245" y="1229400"/>
            <a:ext cx="3947700" cy="4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45700" spcFirstLastPara="1" rIns="45700" wrap="square" tIns="45000">
            <a:noAutofit/>
          </a:bodyPr>
          <a:lstStyle/>
          <a:p>
            <a:pPr indent="-28440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rgbClr val="A7A7A7"/>
                </a:solidFill>
              </a:rPr>
              <a:t>Session 1: Introduction</a:t>
            </a:r>
            <a:endParaRPr i="0" sz="1600" u="none" cap="none" strike="noStrike">
              <a:solidFill>
                <a:srgbClr val="A7A7A7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chemeClr val="dk2"/>
                </a:solidFill>
              </a:rPr>
              <a:t>Session 2: Information Coding </a:t>
            </a:r>
            <a:endParaRPr i="0" sz="1600" u="none" cap="none" strike="noStrike">
              <a:solidFill>
                <a:schemeClr val="dk2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chemeClr val="dk1"/>
                </a:solidFill>
              </a:rPr>
              <a:t>Session 3: Data Structures</a:t>
            </a:r>
            <a:endParaRPr i="0" sz="1600" u="none" cap="none" strike="noStrike">
              <a:solidFill>
                <a:schemeClr val="dk1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A7A7A7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rgbClr val="A7A7A7"/>
                </a:solidFill>
              </a:rPr>
              <a:t>Session 4: Programming</a:t>
            </a:r>
            <a:endParaRPr i="0" sz="1600" u="none" cap="none" strike="noStrike">
              <a:solidFill>
                <a:srgbClr val="A7A7A7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A7A7A7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rgbClr val="A7A7A7"/>
                </a:solidFill>
              </a:rPr>
              <a:t>Session 5: Algorithms</a:t>
            </a:r>
            <a:endParaRPr i="0" sz="1600" u="none" cap="none" strike="noStrike">
              <a:solidFill>
                <a:srgbClr val="A7A7A7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A7A7A7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rgbClr val="A7A7A7"/>
                </a:solidFill>
              </a:rPr>
              <a:t>Session 6: Recursion</a:t>
            </a:r>
            <a:endParaRPr i="0" sz="1600" u="none" cap="none" strike="noStrike">
              <a:solidFill>
                <a:srgbClr val="A7A7A7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A7A7A7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rgbClr val="A7A7A7"/>
                </a:solidFill>
              </a:rPr>
              <a:t>Session 7: Sorting Algorithms</a:t>
            </a:r>
            <a:endParaRPr i="0" sz="1600" u="none" cap="none" strike="noStrike">
              <a:solidFill>
                <a:srgbClr val="A7A7A7"/>
              </a:solidFill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4319950" y="1229400"/>
            <a:ext cx="4493400" cy="4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45700" spcFirstLastPara="1" rIns="45700" wrap="square" tIns="45000">
            <a:noAutofit/>
          </a:bodyPr>
          <a:lstStyle/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A7A7A7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rgbClr val="A7A7A7"/>
                </a:solidFill>
              </a:rPr>
              <a:t>Session 8: Time Comp</a:t>
            </a:r>
            <a:r>
              <a:rPr lang="en-US" sz="1600">
                <a:solidFill>
                  <a:srgbClr val="A7A7A7"/>
                </a:solidFill>
              </a:rPr>
              <a:t>lexity</a:t>
            </a:r>
            <a:endParaRPr i="0" sz="1600" u="none" cap="none" strike="noStrike">
              <a:solidFill>
                <a:srgbClr val="A7A7A7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A7A7A7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rgbClr val="A7A7A7"/>
                </a:solidFill>
              </a:rPr>
              <a:t>Session 9: </a:t>
            </a:r>
            <a:r>
              <a:rPr lang="en-US" sz="1600">
                <a:solidFill>
                  <a:srgbClr val="A7A7A7"/>
                </a:solidFill>
              </a:rPr>
              <a:t>Formal Languages and Automata</a:t>
            </a:r>
            <a:endParaRPr sz="1600">
              <a:solidFill>
                <a:srgbClr val="A7A7A7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A7A7A7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rgbClr val="A7A7A7"/>
                </a:solidFill>
              </a:rPr>
              <a:t>Session 10: Turing Machines and Complexity Classes</a:t>
            </a:r>
            <a:endParaRPr sz="1600">
              <a:solidFill>
                <a:srgbClr val="A7A7A7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A7A7A7"/>
              </a:buClr>
              <a:buSzPts val="1600"/>
              <a:buChar char="•"/>
            </a:pPr>
            <a:r>
              <a:rPr lang="en-US" sz="1600">
                <a:solidFill>
                  <a:srgbClr val="A7A7A7"/>
                </a:solidFill>
              </a:rPr>
              <a:t>Session 11: Databases</a:t>
            </a:r>
            <a:endParaRPr sz="1600">
              <a:solidFill>
                <a:srgbClr val="A7A7A7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A7A7A7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rgbClr val="A7A7A7"/>
                </a:solidFill>
              </a:rPr>
              <a:t>Session 1</a:t>
            </a:r>
            <a:r>
              <a:rPr lang="en-US" sz="1600">
                <a:solidFill>
                  <a:srgbClr val="A7A7A7"/>
                </a:solidFill>
              </a:rPr>
              <a:t>2</a:t>
            </a:r>
            <a:r>
              <a:rPr i="0" lang="en-US" sz="1600" u="none" cap="none" strike="noStrike">
                <a:solidFill>
                  <a:srgbClr val="A7A7A7"/>
                </a:solidFill>
              </a:rPr>
              <a:t>: Parallel Programming</a:t>
            </a:r>
            <a:endParaRPr i="0" sz="1600" u="none" cap="none" strike="noStrike">
              <a:solidFill>
                <a:srgbClr val="A7A7A7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A7A7A7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rgbClr val="A7A7A7"/>
                </a:solidFill>
              </a:rPr>
              <a:t>Session 13: Social Science Applications</a:t>
            </a:r>
            <a:endParaRPr i="0" sz="1600" u="none" cap="none" strike="noStrike">
              <a:solidFill>
                <a:srgbClr val="A7A7A7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A7A7A7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rgbClr val="A7A7A7"/>
                </a:solidFill>
              </a:rPr>
              <a:t>Session 14: Exam Review</a:t>
            </a:r>
            <a:endParaRPr i="0" sz="1600" u="none" cap="none" strike="noStrike">
              <a:solidFill>
                <a:srgbClr val="A7A7A7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/>
          <p:nvPr>
            <p:ph idx="1" type="subTitle"/>
          </p:nvPr>
        </p:nvSpPr>
        <p:spPr>
          <a:xfrm>
            <a:off x="457200" y="1203390"/>
            <a:ext cx="8229300" cy="298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Linked lists have efficient editing but very slow (linear) search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Arrays have fast search but inefficient editing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Can we have some kind of search that is faster than linear but allows editing without moving all the data?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When lists are sorted but we cannot directly index: </a:t>
            </a:r>
            <a:r>
              <a:rPr b="1" lang="en-US"/>
              <a:t>binary search</a:t>
            </a:r>
            <a:endParaRPr b="1"/>
          </a:p>
        </p:txBody>
      </p:sp>
      <p:sp>
        <p:nvSpPr>
          <p:cNvPr id="288" name="Google Shape;288;p34"/>
          <p:cNvSpPr/>
          <p:nvPr/>
        </p:nvSpPr>
        <p:spPr>
          <a:xfrm>
            <a:off x="0" y="315675"/>
            <a:ext cx="68271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9" name="Google Shape;289;p34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The question of editing vs search</a:t>
            </a:r>
            <a:endParaRPr sz="4400"/>
          </a:p>
        </p:txBody>
      </p:sp>
      <p:sp>
        <p:nvSpPr>
          <p:cNvPr id="290" name="Google Shape;290;p34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/>
          <p:nvPr/>
        </p:nvSpPr>
        <p:spPr>
          <a:xfrm>
            <a:off x="0" y="315686"/>
            <a:ext cx="44979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7" name="Google Shape;297;p35"/>
          <p:cNvSpPr txBox="1"/>
          <p:nvPr/>
        </p:nvSpPr>
        <p:spPr>
          <a:xfrm>
            <a:off x="4887101" y="1089850"/>
            <a:ext cx="3884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In </a:t>
            </a:r>
            <a:r>
              <a:rPr b="1" i="0" lang="en-US" sz="1800" u="none" cap="none" strike="noStrike">
                <a:solidFill>
                  <a:srgbClr val="000000"/>
                </a:solidFill>
              </a:rPr>
              <a:t>ordered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array </a:t>
            </a:r>
            <a:r>
              <a:rPr b="1" i="0" lang="en-US" sz="1800" u="none" cap="none" strike="noStrike">
                <a:solidFill>
                  <a:srgbClr val="000000"/>
                </a:solidFill>
              </a:rPr>
              <a:t>A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of size</a:t>
            </a:r>
            <a:r>
              <a:rPr i="1" lang="en-US" sz="1800" u="none" cap="none" strike="noStrike">
                <a:solidFill>
                  <a:srgbClr val="000000"/>
                </a:solidFill>
              </a:rPr>
              <a:t> n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, search for the value </a:t>
            </a:r>
            <a:r>
              <a:rPr i="1" lang="en-US" sz="1800"/>
              <a:t>x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298" name="Google Shape;298;p35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Background: Binary Search</a:t>
            </a:r>
            <a:endParaRPr sz="4400"/>
          </a:p>
        </p:txBody>
      </p:sp>
      <p:sp>
        <p:nvSpPr>
          <p:cNvPr id="299" name="Google Shape;299;p35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  <p:sp>
        <p:nvSpPr>
          <p:cNvPr id="300" name="Google Shape;300;p35"/>
          <p:cNvSpPr txBox="1"/>
          <p:nvPr/>
        </p:nvSpPr>
        <p:spPr>
          <a:xfrm>
            <a:off x="311700" y="1010725"/>
            <a:ext cx="4186200" cy="38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BinarySearch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</a:t>
            </a:r>
            <a:r>
              <a:rPr i="1" lang="en-US" sz="1300">
                <a:latin typeface="Times New Roman"/>
                <a:ea typeface="Times New Roman"/>
                <a:cs typeface="Times New Roman"/>
                <a:sym typeface="Times New Roman"/>
              </a:rPr>
              <a:t>n, x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Inputs:</a:t>
            </a:r>
            <a:endParaRPr i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latin typeface="Times New Roman"/>
                <a:ea typeface="Times New Roman"/>
                <a:cs typeface="Times New Roman"/>
                <a:sym typeface="Times New Roman"/>
              </a:rPr>
              <a:t>	A: a sorted array</a:t>
            </a:r>
            <a:endParaRPr i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i="1"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i="1" lang="en-US" sz="1300">
                <a:latin typeface="Times New Roman"/>
                <a:ea typeface="Times New Roman"/>
                <a:cs typeface="Times New Roman"/>
                <a:sym typeface="Times New Roman"/>
              </a:rPr>
              <a:t>length of the array A</a:t>
            </a:r>
            <a:endParaRPr i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latin typeface="Times New Roman"/>
                <a:ea typeface="Times New Roman"/>
                <a:cs typeface="Times New Roman"/>
                <a:sym typeface="Times New Roman"/>
              </a:rPr>
              <a:t>x: number to find</a:t>
            </a:r>
            <a:endParaRPr i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Result: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300">
                <a:latin typeface="Times New Roman"/>
                <a:ea typeface="Times New Roman"/>
                <a:cs typeface="Times New Roman"/>
                <a:sym typeface="Times New Roman"/>
              </a:rPr>
              <a:t>index of number x if exist in A else ‘NOT-FOUND’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p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←n</a:t>
            </a:r>
            <a:br>
              <a:rPr b="1" lang="en-US" sz="13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300"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p ≤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="1" lang="en-US" sz="1300"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⌊(p + r)/2⌋ 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A[q] = x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if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A[q] &gt; x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then 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i="1"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- 1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 b="1"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p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q + 1	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NOT-FOUND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35"/>
          <p:cNvSpPr txBox="1"/>
          <p:nvPr/>
        </p:nvSpPr>
        <p:spPr>
          <a:xfrm>
            <a:off x="5015575" y="4133125"/>
            <a:ext cx="399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See </a:t>
            </a:r>
            <a:r>
              <a:rPr lang="en-US" sz="1800"/>
              <a:t>(Cormen, 2013) for more on this algorithm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"/>
          <p:cNvSpPr/>
          <p:nvPr/>
        </p:nvSpPr>
        <p:spPr>
          <a:xfrm>
            <a:off x="0" y="315686"/>
            <a:ext cx="44979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08" name="Google Shape;308;p36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Background: Binary Search</a:t>
            </a:r>
            <a:endParaRPr sz="4400"/>
          </a:p>
        </p:txBody>
      </p:sp>
      <p:sp>
        <p:nvSpPr>
          <p:cNvPr id="309" name="Google Shape;309;p36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  <p:sp>
        <p:nvSpPr>
          <p:cNvPr id="310" name="Google Shape;310;p36"/>
          <p:cNvSpPr txBox="1"/>
          <p:nvPr/>
        </p:nvSpPr>
        <p:spPr>
          <a:xfrm>
            <a:off x="311700" y="1010725"/>
            <a:ext cx="4186200" cy="38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BinarySearch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</a:t>
            </a:r>
            <a:r>
              <a:rPr i="1" lang="en-US" sz="1300">
                <a:latin typeface="Times New Roman"/>
                <a:ea typeface="Times New Roman"/>
                <a:cs typeface="Times New Roman"/>
                <a:sym typeface="Times New Roman"/>
              </a:rPr>
              <a:t>n, x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Inputs:</a:t>
            </a:r>
            <a:endParaRPr i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latin typeface="Times New Roman"/>
                <a:ea typeface="Times New Roman"/>
                <a:cs typeface="Times New Roman"/>
                <a:sym typeface="Times New Roman"/>
              </a:rPr>
              <a:t>	A: a sorted array</a:t>
            </a:r>
            <a:endParaRPr i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i="1"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i="1" lang="en-US" sz="1300">
                <a:latin typeface="Times New Roman"/>
                <a:ea typeface="Times New Roman"/>
                <a:cs typeface="Times New Roman"/>
                <a:sym typeface="Times New Roman"/>
              </a:rPr>
              <a:t>length of the array A</a:t>
            </a:r>
            <a:endParaRPr i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latin typeface="Times New Roman"/>
                <a:ea typeface="Times New Roman"/>
                <a:cs typeface="Times New Roman"/>
                <a:sym typeface="Times New Roman"/>
              </a:rPr>
              <a:t>x: number to find</a:t>
            </a:r>
            <a:endParaRPr i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Result: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300">
                <a:latin typeface="Times New Roman"/>
                <a:ea typeface="Times New Roman"/>
                <a:cs typeface="Times New Roman"/>
                <a:sym typeface="Times New Roman"/>
              </a:rPr>
              <a:t>index of number x if exist in A else ‘NOT-FOUND’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p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←n</a:t>
            </a:r>
            <a:br>
              <a:rPr b="1" lang="en-US" sz="13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300"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p ≤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="1" lang="en-US" sz="1300"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⌊(p + r)/2⌋ 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A[q] = x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if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A[q] &gt; x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then 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i="1"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- 1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 b="1"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p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q + 1	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NOT-FOUND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11" name="Google Shape;311;p36"/>
          <p:cNvGraphicFramePr/>
          <p:nvPr/>
        </p:nvGraphicFramePr>
        <p:xfrm>
          <a:off x="4718304" y="130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{167DC04E-CA4C-40E6-A263-19A6799CB47A}</a:tableStyleId>
              </a:tblPr>
              <a:tblGrid>
                <a:gridCol w="405350"/>
                <a:gridCol w="405350"/>
                <a:gridCol w="405350"/>
                <a:gridCol w="405350"/>
                <a:gridCol w="405350"/>
                <a:gridCol w="405350"/>
                <a:gridCol w="405350"/>
                <a:gridCol w="405350"/>
                <a:gridCol w="405350"/>
                <a:gridCol w="405350"/>
              </a:tblGrid>
              <a:tr h="36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E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2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3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4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5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6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7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8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9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2" name="Google Shape;312;p36"/>
          <p:cNvGraphicFramePr/>
          <p:nvPr/>
        </p:nvGraphicFramePr>
        <p:xfrm>
          <a:off x="4718304" y="226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{167DC04E-CA4C-40E6-A263-19A6799CB47A}</a:tableStyleId>
              </a:tblPr>
              <a:tblGrid>
                <a:gridCol w="405350"/>
                <a:gridCol w="405350"/>
                <a:gridCol w="405350"/>
                <a:gridCol w="405350"/>
                <a:gridCol w="405350"/>
                <a:gridCol w="405350"/>
                <a:gridCol w="405350"/>
                <a:gridCol w="405350"/>
                <a:gridCol w="405350"/>
                <a:gridCol w="405350"/>
              </a:tblGrid>
              <a:tr h="36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36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B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E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2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3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4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5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6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7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8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9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3" name="Google Shape;313;p36"/>
          <p:cNvGraphicFramePr/>
          <p:nvPr/>
        </p:nvGraphicFramePr>
        <p:xfrm>
          <a:off x="4718304" y="322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{167DC04E-CA4C-40E6-A263-19A6799CB47A}</a:tableStyleId>
              </a:tblPr>
              <a:tblGrid>
                <a:gridCol w="405350"/>
                <a:gridCol w="405350"/>
                <a:gridCol w="405350"/>
                <a:gridCol w="405350"/>
                <a:gridCol w="405350"/>
                <a:gridCol w="405350"/>
                <a:gridCol w="405350"/>
                <a:gridCol w="405350"/>
                <a:gridCol w="405350"/>
                <a:gridCol w="405350"/>
              </a:tblGrid>
              <a:tr h="36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57575"/>
                          </a:solidFill>
                        </a:rPr>
                        <a:t>15</a:t>
                      </a:r>
                      <a:endParaRPr>
                        <a:solidFill>
                          <a:srgbClr val="75757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57575"/>
                          </a:solidFill>
                        </a:rPr>
                        <a:t>28</a:t>
                      </a:r>
                      <a:endParaRPr>
                        <a:solidFill>
                          <a:srgbClr val="75757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57575"/>
                          </a:solidFill>
                        </a:rPr>
                        <a:t>30</a:t>
                      </a:r>
                      <a:endParaRPr>
                        <a:solidFill>
                          <a:srgbClr val="75757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57575"/>
                          </a:solidFill>
                        </a:rPr>
                        <a:t>34</a:t>
                      </a:r>
                      <a:endParaRPr>
                        <a:solidFill>
                          <a:srgbClr val="75757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57575"/>
                          </a:solidFill>
                        </a:rPr>
                        <a:t>36</a:t>
                      </a:r>
                      <a:endParaRPr>
                        <a:solidFill>
                          <a:srgbClr val="75757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E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2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3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4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5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6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7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8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9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4" name="Google Shape;314;p36"/>
          <p:cNvGraphicFramePr/>
          <p:nvPr/>
        </p:nvGraphicFramePr>
        <p:xfrm>
          <a:off x="4718304" y="418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{167DC04E-CA4C-40E6-A263-19A6799CB47A}</a:tableStyleId>
              </a:tblPr>
              <a:tblGrid>
                <a:gridCol w="405350"/>
                <a:gridCol w="405350"/>
                <a:gridCol w="405350"/>
                <a:gridCol w="405350"/>
                <a:gridCol w="405350"/>
                <a:gridCol w="405350"/>
                <a:gridCol w="405350"/>
                <a:gridCol w="405350"/>
                <a:gridCol w="405350"/>
                <a:gridCol w="405350"/>
              </a:tblGrid>
              <a:tr h="36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57575"/>
                          </a:solidFill>
                        </a:rPr>
                        <a:t>15</a:t>
                      </a:r>
                      <a:endParaRPr>
                        <a:solidFill>
                          <a:srgbClr val="75757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57575"/>
                          </a:solidFill>
                        </a:rPr>
                        <a:t>28</a:t>
                      </a:r>
                      <a:endParaRPr>
                        <a:solidFill>
                          <a:srgbClr val="75757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57575"/>
                          </a:solidFill>
                        </a:rPr>
                        <a:t>30</a:t>
                      </a:r>
                      <a:endParaRPr>
                        <a:solidFill>
                          <a:srgbClr val="75757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57575"/>
                          </a:solidFill>
                        </a:rPr>
                        <a:t>34</a:t>
                      </a:r>
                      <a:endParaRPr>
                        <a:solidFill>
                          <a:srgbClr val="75757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57575"/>
                          </a:solidFill>
                        </a:rPr>
                        <a:t>36</a:t>
                      </a:r>
                      <a:endParaRPr>
                        <a:solidFill>
                          <a:srgbClr val="75757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E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73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B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2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3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4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5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6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7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8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9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15" name="Google Shape;315;p36"/>
          <p:cNvCxnSpPr/>
          <p:nvPr/>
        </p:nvCxnSpPr>
        <p:spPr>
          <a:xfrm>
            <a:off x="6519500" y="1965960"/>
            <a:ext cx="0" cy="30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36"/>
          <p:cNvCxnSpPr/>
          <p:nvPr/>
        </p:nvCxnSpPr>
        <p:spPr>
          <a:xfrm>
            <a:off x="7738700" y="3870960"/>
            <a:ext cx="0" cy="30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36"/>
          <p:cNvSpPr txBox="1"/>
          <p:nvPr/>
        </p:nvSpPr>
        <p:spPr>
          <a:xfrm>
            <a:off x="4718300" y="607525"/>
            <a:ext cx="37218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Use binary search to </a:t>
            </a:r>
            <a:r>
              <a:rPr b="1" lang="en-US" sz="1800"/>
              <a:t>find 43</a:t>
            </a:r>
            <a:r>
              <a:rPr lang="en-US" sz="1800"/>
              <a:t>: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/>
          <p:nvPr/>
        </p:nvSpPr>
        <p:spPr>
          <a:xfrm>
            <a:off x="0" y="315686"/>
            <a:ext cx="44979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24" name="Google Shape;324;p37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Background: Binary Search</a:t>
            </a:r>
            <a:endParaRPr sz="4400"/>
          </a:p>
        </p:txBody>
      </p:sp>
      <p:sp>
        <p:nvSpPr>
          <p:cNvPr id="325" name="Google Shape;325;p37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  <p:sp>
        <p:nvSpPr>
          <p:cNvPr id="326" name="Google Shape;326;p37"/>
          <p:cNvSpPr txBox="1"/>
          <p:nvPr/>
        </p:nvSpPr>
        <p:spPr>
          <a:xfrm>
            <a:off x="311700" y="1010725"/>
            <a:ext cx="4186200" cy="38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BinarySearch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</a:t>
            </a:r>
            <a:r>
              <a:rPr i="1" lang="en-US" sz="1300">
                <a:latin typeface="Times New Roman"/>
                <a:ea typeface="Times New Roman"/>
                <a:cs typeface="Times New Roman"/>
                <a:sym typeface="Times New Roman"/>
              </a:rPr>
              <a:t>n, x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Inputs:</a:t>
            </a:r>
            <a:endParaRPr i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latin typeface="Times New Roman"/>
                <a:ea typeface="Times New Roman"/>
                <a:cs typeface="Times New Roman"/>
                <a:sym typeface="Times New Roman"/>
              </a:rPr>
              <a:t>	A: a sorted array</a:t>
            </a:r>
            <a:endParaRPr i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i="1"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i="1" lang="en-US" sz="1300">
                <a:latin typeface="Times New Roman"/>
                <a:ea typeface="Times New Roman"/>
                <a:cs typeface="Times New Roman"/>
                <a:sym typeface="Times New Roman"/>
              </a:rPr>
              <a:t>length of the array A</a:t>
            </a:r>
            <a:endParaRPr i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latin typeface="Times New Roman"/>
                <a:ea typeface="Times New Roman"/>
                <a:cs typeface="Times New Roman"/>
                <a:sym typeface="Times New Roman"/>
              </a:rPr>
              <a:t>x: number to find</a:t>
            </a:r>
            <a:endParaRPr i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Result: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300">
                <a:latin typeface="Times New Roman"/>
                <a:ea typeface="Times New Roman"/>
                <a:cs typeface="Times New Roman"/>
                <a:sym typeface="Times New Roman"/>
              </a:rPr>
              <a:t>index of number x if exist in A else ‘NOT-FOUND’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p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←n</a:t>
            </a:r>
            <a:br>
              <a:rPr b="1" lang="en-US" sz="13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300"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p ≤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="1" lang="en-US" sz="1300"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⌊(p + r)/2⌋ 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A[q] = x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if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A[q] &gt; x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then 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i="1"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- 1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 b="1"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p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q + 1	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NOT-FOUND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27" name="Google Shape;327;p37"/>
          <p:cNvGraphicFramePr/>
          <p:nvPr/>
        </p:nvGraphicFramePr>
        <p:xfrm>
          <a:off x="4718304" y="32278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{167DC04E-CA4C-40E6-A263-19A6799CB47A}</a:tableStyleId>
              </a:tblPr>
              <a:tblGrid>
                <a:gridCol w="405350"/>
                <a:gridCol w="405350"/>
                <a:gridCol w="405350"/>
                <a:gridCol w="405350"/>
                <a:gridCol w="405350"/>
                <a:gridCol w="405350"/>
                <a:gridCol w="405350"/>
                <a:gridCol w="405350"/>
                <a:gridCol w="405350"/>
                <a:gridCol w="405350"/>
              </a:tblGrid>
              <a:tr h="36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57575"/>
                          </a:solidFill>
                        </a:rPr>
                        <a:t>15</a:t>
                      </a:r>
                      <a:endParaRPr>
                        <a:solidFill>
                          <a:srgbClr val="75757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57575"/>
                          </a:solidFill>
                        </a:rPr>
                        <a:t>28</a:t>
                      </a:r>
                      <a:endParaRPr>
                        <a:solidFill>
                          <a:srgbClr val="75757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57575"/>
                          </a:solidFill>
                        </a:rPr>
                        <a:t>30</a:t>
                      </a:r>
                      <a:endParaRPr>
                        <a:solidFill>
                          <a:srgbClr val="75757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57575"/>
                          </a:solidFill>
                        </a:rPr>
                        <a:t>34</a:t>
                      </a:r>
                      <a:endParaRPr>
                        <a:solidFill>
                          <a:srgbClr val="75757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57575"/>
                          </a:solidFill>
                        </a:rPr>
                        <a:t>36</a:t>
                      </a:r>
                      <a:endParaRPr>
                        <a:solidFill>
                          <a:srgbClr val="75757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E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57575"/>
                          </a:solidFill>
                        </a:rPr>
                        <a:t>73</a:t>
                      </a:r>
                      <a:endParaRPr>
                        <a:solidFill>
                          <a:srgbClr val="75757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57575"/>
                          </a:solidFill>
                        </a:rPr>
                        <a:t>81</a:t>
                      </a:r>
                      <a:endParaRPr>
                        <a:solidFill>
                          <a:srgbClr val="75757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57575"/>
                          </a:solidFill>
                        </a:rPr>
                        <a:t>82</a:t>
                      </a:r>
                      <a:endParaRPr>
                        <a:solidFill>
                          <a:srgbClr val="75757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28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3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4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5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6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7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8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9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8" name="Google Shape;328;p37"/>
          <p:cNvGraphicFramePr/>
          <p:nvPr/>
        </p:nvGraphicFramePr>
        <p:xfrm>
          <a:off x="4718304" y="418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{167DC04E-CA4C-40E6-A263-19A6799CB47A}</a:tableStyleId>
              </a:tblPr>
              <a:tblGrid>
                <a:gridCol w="405350"/>
                <a:gridCol w="405350"/>
                <a:gridCol w="405350"/>
                <a:gridCol w="405350"/>
                <a:gridCol w="405350"/>
                <a:gridCol w="405350"/>
                <a:gridCol w="405350"/>
                <a:gridCol w="405350"/>
                <a:gridCol w="405350"/>
                <a:gridCol w="405350"/>
              </a:tblGrid>
              <a:tr h="36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57575"/>
                          </a:solidFill>
                        </a:rPr>
                        <a:t>15</a:t>
                      </a:r>
                      <a:endParaRPr>
                        <a:solidFill>
                          <a:srgbClr val="75757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57575"/>
                          </a:solidFill>
                        </a:rPr>
                        <a:t>28</a:t>
                      </a:r>
                      <a:endParaRPr>
                        <a:solidFill>
                          <a:srgbClr val="75757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57575"/>
                          </a:solidFill>
                        </a:rPr>
                        <a:t>30</a:t>
                      </a:r>
                      <a:endParaRPr>
                        <a:solidFill>
                          <a:srgbClr val="75757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57575"/>
                          </a:solidFill>
                        </a:rPr>
                        <a:t>34</a:t>
                      </a:r>
                      <a:endParaRPr>
                        <a:solidFill>
                          <a:srgbClr val="75757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57575"/>
                          </a:solidFill>
                        </a:rPr>
                        <a:t>36</a:t>
                      </a:r>
                      <a:endParaRPr>
                        <a:solidFill>
                          <a:srgbClr val="75757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57575"/>
                          </a:solidFill>
                        </a:rPr>
                        <a:t>62</a:t>
                      </a:r>
                      <a:endParaRPr>
                        <a:solidFill>
                          <a:srgbClr val="75757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57575"/>
                          </a:solidFill>
                        </a:rPr>
                        <a:t>73</a:t>
                      </a:r>
                      <a:endParaRPr>
                        <a:solidFill>
                          <a:srgbClr val="75757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57575"/>
                          </a:solidFill>
                        </a:rPr>
                        <a:t>81</a:t>
                      </a:r>
                      <a:endParaRPr>
                        <a:solidFill>
                          <a:srgbClr val="75757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57575"/>
                          </a:solidFill>
                        </a:rPr>
                        <a:t>82</a:t>
                      </a:r>
                      <a:endParaRPr>
                        <a:solidFill>
                          <a:srgbClr val="75757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28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2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3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4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5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6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7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8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9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9" name="Google Shape;329;p37"/>
          <p:cNvGraphicFramePr/>
          <p:nvPr/>
        </p:nvGraphicFramePr>
        <p:xfrm>
          <a:off x="4718304" y="22677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{167DC04E-CA4C-40E6-A263-19A6799CB47A}</a:tableStyleId>
              </a:tblPr>
              <a:tblGrid>
                <a:gridCol w="405350"/>
                <a:gridCol w="405350"/>
                <a:gridCol w="405350"/>
                <a:gridCol w="405350"/>
                <a:gridCol w="405350"/>
                <a:gridCol w="405350"/>
                <a:gridCol w="405350"/>
                <a:gridCol w="405350"/>
                <a:gridCol w="405350"/>
                <a:gridCol w="405350"/>
              </a:tblGrid>
              <a:tr h="36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57575"/>
                          </a:solidFill>
                        </a:rPr>
                        <a:t>15</a:t>
                      </a:r>
                      <a:endParaRPr>
                        <a:solidFill>
                          <a:srgbClr val="75757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57575"/>
                          </a:solidFill>
                        </a:rPr>
                        <a:t>28</a:t>
                      </a:r>
                      <a:endParaRPr>
                        <a:solidFill>
                          <a:srgbClr val="75757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57575"/>
                          </a:solidFill>
                        </a:rPr>
                        <a:t>30</a:t>
                      </a:r>
                      <a:endParaRPr>
                        <a:solidFill>
                          <a:srgbClr val="75757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57575"/>
                          </a:solidFill>
                        </a:rPr>
                        <a:t>34</a:t>
                      </a:r>
                      <a:endParaRPr>
                        <a:solidFill>
                          <a:srgbClr val="75757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57575"/>
                          </a:solidFill>
                        </a:rPr>
                        <a:t>36</a:t>
                      </a:r>
                      <a:endParaRPr>
                        <a:solidFill>
                          <a:srgbClr val="75757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E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57575"/>
                          </a:solidFill>
                        </a:rPr>
                        <a:t>73</a:t>
                      </a:r>
                      <a:endParaRPr>
                        <a:solidFill>
                          <a:srgbClr val="75757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57575"/>
                          </a:solidFill>
                        </a:rPr>
                        <a:t>81</a:t>
                      </a:r>
                      <a:endParaRPr>
                        <a:solidFill>
                          <a:srgbClr val="75757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57575"/>
                          </a:solidFill>
                        </a:rPr>
                        <a:t>82</a:t>
                      </a:r>
                      <a:endParaRPr>
                        <a:solidFill>
                          <a:srgbClr val="75757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28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2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3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4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5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6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7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8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9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30" name="Google Shape;330;p37"/>
          <p:cNvCxnSpPr/>
          <p:nvPr/>
        </p:nvCxnSpPr>
        <p:spPr>
          <a:xfrm>
            <a:off x="6949440" y="2926080"/>
            <a:ext cx="0" cy="30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37"/>
          <p:cNvCxnSpPr/>
          <p:nvPr/>
        </p:nvCxnSpPr>
        <p:spPr>
          <a:xfrm>
            <a:off x="7738700" y="1005840"/>
            <a:ext cx="0" cy="30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32" name="Google Shape;332;p37"/>
          <p:cNvGraphicFramePr/>
          <p:nvPr/>
        </p:nvGraphicFramePr>
        <p:xfrm>
          <a:off x="4718304" y="13075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{167DC04E-CA4C-40E6-A263-19A6799CB47A}</a:tableStyleId>
              </a:tblPr>
              <a:tblGrid>
                <a:gridCol w="405350"/>
                <a:gridCol w="405350"/>
                <a:gridCol w="405350"/>
                <a:gridCol w="405350"/>
                <a:gridCol w="405350"/>
                <a:gridCol w="405350"/>
                <a:gridCol w="405350"/>
                <a:gridCol w="405350"/>
                <a:gridCol w="405350"/>
                <a:gridCol w="405350"/>
              </a:tblGrid>
              <a:tr h="36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57575"/>
                          </a:solidFill>
                        </a:rPr>
                        <a:t>15</a:t>
                      </a:r>
                      <a:endParaRPr>
                        <a:solidFill>
                          <a:srgbClr val="75757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57575"/>
                          </a:solidFill>
                        </a:rPr>
                        <a:t>28</a:t>
                      </a:r>
                      <a:endParaRPr>
                        <a:solidFill>
                          <a:srgbClr val="75757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57575"/>
                          </a:solidFill>
                        </a:rPr>
                        <a:t>30</a:t>
                      </a:r>
                      <a:endParaRPr>
                        <a:solidFill>
                          <a:srgbClr val="75757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57575"/>
                          </a:solidFill>
                        </a:rPr>
                        <a:t>34</a:t>
                      </a:r>
                      <a:endParaRPr>
                        <a:solidFill>
                          <a:srgbClr val="75757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757575"/>
                          </a:solidFill>
                        </a:rPr>
                        <a:t>36</a:t>
                      </a:r>
                      <a:endParaRPr>
                        <a:solidFill>
                          <a:srgbClr val="75757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E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73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B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2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3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4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5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6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7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8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9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3" name="Google Shape;333;p37"/>
          <p:cNvSpPr txBox="1"/>
          <p:nvPr/>
        </p:nvSpPr>
        <p:spPr>
          <a:xfrm>
            <a:off x="4718300" y="607525"/>
            <a:ext cx="37218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Use binary search to </a:t>
            </a:r>
            <a:r>
              <a:rPr b="1" lang="en-US" sz="1800"/>
              <a:t>find 43</a:t>
            </a:r>
            <a:r>
              <a:rPr lang="en-US" sz="1800"/>
              <a:t>: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/>
          <p:nvPr/>
        </p:nvSpPr>
        <p:spPr>
          <a:xfrm>
            <a:off x="0" y="315686"/>
            <a:ext cx="23922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0" name="Google Shape;340;p38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Binary Trees</a:t>
            </a:r>
            <a:endParaRPr sz="4400"/>
          </a:p>
        </p:txBody>
      </p:sp>
      <p:sp>
        <p:nvSpPr>
          <p:cNvPr id="341" name="Google Shape;341;p38"/>
          <p:cNvSpPr/>
          <p:nvPr/>
        </p:nvSpPr>
        <p:spPr>
          <a:xfrm flipH="1" rot="10800000">
            <a:off x="313475" y="999225"/>
            <a:ext cx="8316216" cy="13149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228" y="0"/>
                </a:lnTo>
                <a:cubicBezTo>
                  <a:pt x="21434" y="0"/>
                  <a:pt x="21600" y="767"/>
                  <a:pt x="21600" y="1713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8"/>
          <p:cNvSpPr txBox="1"/>
          <p:nvPr/>
        </p:nvSpPr>
        <p:spPr>
          <a:xfrm>
            <a:off x="372300" y="999275"/>
            <a:ext cx="8068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C7EB"/>
              </a:buClr>
              <a:buSzPts val="1600"/>
              <a:buFont typeface="Century Schoolbook"/>
              <a:buNone/>
            </a:pPr>
            <a:r>
              <a:rPr b="1" i="0" lang="en-US" sz="1800" u="none" cap="none" strike="noStrike">
                <a:solidFill>
                  <a:srgbClr val="59C7EB"/>
                </a:solidFill>
              </a:rPr>
              <a:t>Definition: Binary Tree</a:t>
            </a:r>
            <a:br>
              <a:rPr lang="en-US" sz="1800"/>
            </a:br>
            <a:r>
              <a:rPr i="0" lang="en-US" sz="1800" u="none" cap="none" strike="noStrike">
                <a:solidFill>
                  <a:srgbClr val="000000"/>
                </a:solidFill>
              </a:rPr>
              <a:t>A binary tree is a tree data structure that is either empty or it consists of a node (or root) </a:t>
            </a:r>
            <a:r>
              <a:rPr i="1" lang="en-US" sz="1800" u="none" cap="none" strike="noStrike">
                <a:solidFill>
                  <a:srgbClr val="000000"/>
                </a:solidFill>
              </a:rPr>
              <a:t>S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that has at most two children, which are referred to as the left child </a:t>
            </a:r>
            <a:r>
              <a:rPr i="1" lang="en-US" sz="1800" u="none" cap="none" strike="noStrike">
                <a:solidFill>
                  <a:srgbClr val="000000"/>
                </a:solidFill>
              </a:rPr>
              <a:t>L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and the right child </a:t>
            </a:r>
            <a:r>
              <a:rPr i="1" lang="en-US" sz="1800" u="none" cap="none" strike="noStrike">
                <a:solidFill>
                  <a:srgbClr val="000000"/>
                </a:solidFill>
              </a:rPr>
              <a:t>R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, both of which are also binary trees.</a:t>
            </a:r>
            <a:endParaRPr sz="1800"/>
          </a:p>
        </p:txBody>
      </p:sp>
      <p:sp>
        <p:nvSpPr>
          <p:cNvPr id="343" name="Google Shape;343;p38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  <p:grpSp>
        <p:nvGrpSpPr>
          <p:cNvPr id="344" name="Google Shape;344;p38"/>
          <p:cNvGrpSpPr/>
          <p:nvPr/>
        </p:nvGrpSpPr>
        <p:grpSpPr>
          <a:xfrm>
            <a:off x="3322320" y="2514600"/>
            <a:ext cx="4082905" cy="1965300"/>
            <a:chOff x="2560320" y="2514600"/>
            <a:chExt cx="4082905" cy="1965300"/>
          </a:xfrm>
        </p:grpSpPr>
        <p:sp>
          <p:nvSpPr>
            <p:cNvPr id="345" name="Google Shape;345;p38"/>
            <p:cNvSpPr/>
            <p:nvPr/>
          </p:nvSpPr>
          <p:spPr>
            <a:xfrm>
              <a:off x="4572000" y="2514600"/>
              <a:ext cx="365700" cy="365100"/>
            </a:xfrm>
            <a:prstGeom prst="ellipse">
              <a:avLst/>
            </a:prstGeom>
            <a:solidFill>
              <a:srgbClr val="9E9E9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7425" lIns="73150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A</a:t>
              </a: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3657600" y="2971800"/>
              <a:ext cx="365700" cy="3651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7425" lIns="73150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B</a:t>
              </a: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5486400" y="2971800"/>
              <a:ext cx="365700" cy="3651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7425" lIns="73150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C</a:t>
              </a: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2971800" y="3520440"/>
              <a:ext cx="365700" cy="3651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7425" lIns="73150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D</a:t>
              </a: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4251960" y="3520440"/>
              <a:ext cx="365700" cy="3651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7425" lIns="73150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E</a:t>
              </a: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4876800" y="3520440"/>
              <a:ext cx="365700" cy="3651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7425" lIns="73150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F</a:t>
              </a: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6080760" y="3520440"/>
              <a:ext cx="365700" cy="3651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7425" lIns="64000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G</a:t>
              </a: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2560320" y="4114800"/>
              <a:ext cx="365700" cy="3651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7425" lIns="64000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H</a:t>
              </a: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3383280" y="4114800"/>
              <a:ext cx="365700" cy="3651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7425" lIns="8227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I</a:t>
              </a: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3840480" y="4114800"/>
              <a:ext cx="365700" cy="3651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7425" lIns="73150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J</a:t>
              </a:r>
              <a:endParaRPr/>
            </a:p>
          </p:txBody>
        </p:sp>
        <p:cxnSp>
          <p:nvCxnSpPr>
            <p:cNvPr id="355" name="Google Shape;355;p38"/>
            <p:cNvCxnSpPr>
              <a:stCxn id="345" idx="3"/>
              <a:endCxn id="346" idx="6"/>
            </p:cNvCxnSpPr>
            <p:nvPr/>
          </p:nvCxnSpPr>
          <p:spPr>
            <a:xfrm flipH="1">
              <a:off x="4023156" y="2826232"/>
              <a:ext cx="602400" cy="328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" name="Google Shape;356;p38"/>
            <p:cNvCxnSpPr>
              <a:stCxn id="345" idx="5"/>
              <a:endCxn id="347" idx="2"/>
            </p:cNvCxnSpPr>
            <p:nvPr/>
          </p:nvCxnSpPr>
          <p:spPr>
            <a:xfrm>
              <a:off x="4884144" y="2826232"/>
              <a:ext cx="602400" cy="328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" name="Google Shape;357;p38"/>
            <p:cNvCxnSpPr>
              <a:stCxn id="346" idx="3"/>
              <a:endCxn id="348" idx="7"/>
            </p:cNvCxnSpPr>
            <p:nvPr/>
          </p:nvCxnSpPr>
          <p:spPr>
            <a:xfrm flipH="1">
              <a:off x="3283956" y="3283432"/>
              <a:ext cx="427200" cy="29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" name="Google Shape;358;p38"/>
            <p:cNvCxnSpPr>
              <a:stCxn id="346" idx="5"/>
              <a:endCxn id="349" idx="1"/>
            </p:cNvCxnSpPr>
            <p:nvPr/>
          </p:nvCxnSpPr>
          <p:spPr>
            <a:xfrm>
              <a:off x="3969744" y="3283432"/>
              <a:ext cx="335700" cy="29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" name="Google Shape;359;p38"/>
            <p:cNvCxnSpPr>
              <a:stCxn id="347" idx="3"/>
              <a:endCxn id="350" idx="7"/>
            </p:cNvCxnSpPr>
            <p:nvPr/>
          </p:nvCxnSpPr>
          <p:spPr>
            <a:xfrm flipH="1">
              <a:off x="5188956" y="3283432"/>
              <a:ext cx="351000" cy="29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" name="Google Shape;360;p38"/>
            <p:cNvCxnSpPr>
              <a:stCxn id="347" idx="5"/>
              <a:endCxn id="351" idx="1"/>
            </p:cNvCxnSpPr>
            <p:nvPr/>
          </p:nvCxnSpPr>
          <p:spPr>
            <a:xfrm>
              <a:off x="5798544" y="3283432"/>
              <a:ext cx="335700" cy="29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38"/>
            <p:cNvCxnSpPr>
              <a:stCxn id="348" idx="3"/>
              <a:endCxn id="352" idx="7"/>
            </p:cNvCxnSpPr>
            <p:nvPr/>
          </p:nvCxnSpPr>
          <p:spPr>
            <a:xfrm flipH="1">
              <a:off x="2872356" y="3832072"/>
              <a:ext cx="153000" cy="33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38"/>
            <p:cNvCxnSpPr>
              <a:stCxn id="348" idx="5"/>
              <a:endCxn id="353" idx="1"/>
            </p:cNvCxnSpPr>
            <p:nvPr/>
          </p:nvCxnSpPr>
          <p:spPr>
            <a:xfrm>
              <a:off x="3283944" y="3832072"/>
              <a:ext cx="153000" cy="33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38"/>
            <p:cNvCxnSpPr>
              <a:stCxn id="349" idx="3"/>
              <a:endCxn id="354" idx="7"/>
            </p:cNvCxnSpPr>
            <p:nvPr/>
          </p:nvCxnSpPr>
          <p:spPr>
            <a:xfrm flipH="1">
              <a:off x="4152516" y="3832072"/>
              <a:ext cx="153000" cy="33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38"/>
            <p:cNvCxnSpPr>
              <a:stCxn id="346" idx="6"/>
              <a:endCxn id="347" idx="2"/>
            </p:cNvCxnSpPr>
            <p:nvPr/>
          </p:nvCxnSpPr>
          <p:spPr>
            <a:xfrm>
              <a:off x="4023300" y="3154350"/>
              <a:ext cx="1463100" cy="0"/>
            </a:xfrm>
            <a:prstGeom prst="straightConnector1">
              <a:avLst/>
            </a:prstGeom>
            <a:noFill/>
            <a:ln cap="flat" cmpd="sng" w="9525">
              <a:solidFill>
                <a:srgbClr val="0066BB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38"/>
            <p:cNvCxnSpPr>
              <a:stCxn id="348" idx="6"/>
              <a:endCxn id="349" idx="2"/>
            </p:cNvCxnSpPr>
            <p:nvPr/>
          </p:nvCxnSpPr>
          <p:spPr>
            <a:xfrm>
              <a:off x="3337500" y="3702990"/>
              <a:ext cx="914400" cy="0"/>
            </a:xfrm>
            <a:prstGeom prst="straightConnector1">
              <a:avLst/>
            </a:prstGeom>
            <a:noFill/>
            <a:ln cap="flat" cmpd="sng" w="9525">
              <a:solidFill>
                <a:srgbClr val="0066BB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38"/>
            <p:cNvCxnSpPr>
              <a:stCxn id="350" idx="6"/>
              <a:endCxn id="351" idx="2"/>
            </p:cNvCxnSpPr>
            <p:nvPr/>
          </p:nvCxnSpPr>
          <p:spPr>
            <a:xfrm>
              <a:off x="5242500" y="3702990"/>
              <a:ext cx="838200" cy="0"/>
            </a:xfrm>
            <a:prstGeom prst="straightConnector1">
              <a:avLst/>
            </a:prstGeom>
            <a:noFill/>
            <a:ln cap="flat" cmpd="sng" w="9525">
              <a:solidFill>
                <a:srgbClr val="0066BB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38"/>
            <p:cNvCxnSpPr>
              <a:stCxn id="352" idx="6"/>
              <a:endCxn id="353" idx="2"/>
            </p:cNvCxnSpPr>
            <p:nvPr/>
          </p:nvCxnSpPr>
          <p:spPr>
            <a:xfrm>
              <a:off x="2926020" y="4297350"/>
              <a:ext cx="457200" cy="0"/>
            </a:xfrm>
            <a:prstGeom prst="straightConnector1">
              <a:avLst/>
            </a:prstGeom>
            <a:noFill/>
            <a:ln cap="flat" cmpd="sng" w="9525">
              <a:solidFill>
                <a:srgbClr val="0066BB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368" name="Google Shape;368;p38"/>
            <p:cNvSpPr/>
            <p:nvPr/>
          </p:nvSpPr>
          <p:spPr>
            <a:xfrm>
              <a:off x="4755025" y="2851450"/>
              <a:ext cx="1888200" cy="1390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38"/>
          <p:cNvGrpSpPr/>
          <p:nvPr/>
        </p:nvGrpSpPr>
        <p:grpSpPr>
          <a:xfrm>
            <a:off x="365760" y="2514600"/>
            <a:ext cx="2066340" cy="2193900"/>
            <a:chOff x="365760" y="2514600"/>
            <a:chExt cx="2066340" cy="2193900"/>
          </a:xfrm>
        </p:grpSpPr>
        <p:sp>
          <p:nvSpPr>
            <p:cNvPr id="370" name="Google Shape;370;p38"/>
            <p:cNvSpPr/>
            <p:nvPr/>
          </p:nvSpPr>
          <p:spPr>
            <a:xfrm>
              <a:off x="365760" y="2514600"/>
              <a:ext cx="365700" cy="365100"/>
            </a:xfrm>
            <a:prstGeom prst="ellipse">
              <a:avLst/>
            </a:prstGeom>
            <a:solidFill>
              <a:srgbClr val="9E9E9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7425" lIns="73150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365760" y="2971800"/>
              <a:ext cx="365700" cy="365100"/>
            </a:xfrm>
            <a:prstGeom prst="ellipse">
              <a:avLst/>
            </a:prstGeom>
            <a:solidFill>
              <a:srgbClr val="D9EAD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7425" lIns="73150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8"/>
            <p:cNvSpPr txBox="1"/>
            <p:nvPr/>
          </p:nvSpPr>
          <p:spPr>
            <a:xfrm>
              <a:off x="914400" y="2514600"/>
              <a:ext cx="1517700" cy="365100"/>
            </a:xfrm>
            <a:prstGeom prst="rect">
              <a:avLst/>
            </a:prstGeom>
            <a:noFill/>
            <a:ln cap="flat" cmpd="sng" w="9525">
              <a:solidFill>
                <a:srgbClr val="8888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36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/>
                <a:t>Root</a:t>
              </a:r>
              <a:endParaRPr sz="1800"/>
            </a:p>
          </p:txBody>
        </p:sp>
        <p:sp>
          <p:nvSpPr>
            <p:cNvPr id="373" name="Google Shape;373;p38"/>
            <p:cNvSpPr txBox="1"/>
            <p:nvPr/>
          </p:nvSpPr>
          <p:spPr>
            <a:xfrm>
              <a:off x="914400" y="2971800"/>
              <a:ext cx="1517700" cy="365100"/>
            </a:xfrm>
            <a:prstGeom prst="rect">
              <a:avLst/>
            </a:prstGeom>
            <a:noFill/>
            <a:ln cap="flat" cmpd="sng" w="9525">
              <a:solidFill>
                <a:srgbClr val="8888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36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/>
                <a:t>Leaf Node</a:t>
              </a:r>
              <a:endParaRPr sz="1800"/>
            </a:p>
          </p:txBody>
        </p:sp>
        <p:sp>
          <p:nvSpPr>
            <p:cNvPr id="374" name="Google Shape;374;p38"/>
            <p:cNvSpPr txBox="1"/>
            <p:nvPr/>
          </p:nvSpPr>
          <p:spPr>
            <a:xfrm>
              <a:off x="914400" y="3429000"/>
              <a:ext cx="1517700" cy="365100"/>
            </a:xfrm>
            <a:prstGeom prst="rect">
              <a:avLst/>
            </a:prstGeom>
            <a:noFill/>
            <a:ln cap="flat" cmpd="sng" w="9525">
              <a:solidFill>
                <a:srgbClr val="8888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36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/>
                <a:t>Parent-Child</a:t>
              </a:r>
              <a:endParaRPr sz="1800"/>
            </a:p>
          </p:txBody>
        </p:sp>
        <p:sp>
          <p:nvSpPr>
            <p:cNvPr id="375" name="Google Shape;375;p38"/>
            <p:cNvSpPr txBox="1"/>
            <p:nvPr/>
          </p:nvSpPr>
          <p:spPr>
            <a:xfrm>
              <a:off x="914400" y="3886200"/>
              <a:ext cx="1517700" cy="365100"/>
            </a:xfrm>
            <a:prstGeom prst="rect">
              <a:avLst/>
            </a:prstGeom>
            <a:noFill/>
            <a:ln cap="flat" cmpd="sng" w="9525">
              <a:solidFill>
                <a:srgbClr val="8888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36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/>
                <a:t>Siblings</a:t>
              </a:r>
              <a:endParaRPr sz="1800"/>
            </a:p>
          </p:txBody>
        </p:sp>
        <p:cxnSp>
          <p:nvCxnSpPr>
            <p:cNvPr id="376" name="Google Shape;376;p38"/>
            <p:cNvCxnSpPr>
              <a:stCxn id="377" idx="2"/>
              <a:endCxn id="377" idx="6"/>
            </p:cNvCxnSpPr>
            <p:nvPr/>
          </p:nvCxnSpPr>
          <p:spPr>
            <a:xfrm>
              <a:off x="365760" y="3611550"/>
              <a:ext cx="365700" cy="0"/>
            </a:xfrm>
            <a:prstGeom prst="straightConnector1">
              <a:avLst/>
            </a:prstGeom>
            <a:noFill/>
            <a:ln cap="flat" cmpd="sng" w="9525">
              <a:solidFill>
                <a:srgbClr val="88888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38"/>
            <p:cNvCxnSpPr>
              <a:stCxn id="379" idx="2"/>
              <a:endCxn id="379" idx="6"/>
            </p:cNvCxnSpPr>
            <p:nvPr/>
          </p:nvCxnSpPr>
          <p:spPr>
            <a:xfrm>
              <a:off x="365760" y="4068750"/>
              <a:ext cx="365700" cy="0"/>
            </a:xfrm>
            <a:prstGeom prst="straightConnector1">
              <a:avLst/>
            </a:prstGeom>
            <a:noFill/>
            <a:ln cap="flat" cmpd="sng" w="9525">
              <a:solidFill>
                <a:srgbClr val="888888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380" name="Google Shape;380;p38"/>
            <p:cNvSpPr txBox="1"/>
            <p:nvPr/>
          </p:nvSpPr>
          <p:spPr>
            <a:xfrm>
              <a:off x="914400" y="4343400"/>
              <a:ext cx="1517700" cy="365100"/>
            </a:xfrm>
            <a:prstGeom prst="rect">
              <a:avLst/>
            </a:prstGeom>
            <a:noFill/>
            <a:ln cap="flat" cmpd="sng" w="9525">
              <a:solidFill>
                <a:srgbClr val="8888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36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/>
                <a:t>Sub-tree</a:t>
              </a:r>
              <a:endParaRPr sz="1800"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365760" y="4416552"/>
              <a:ext cx="365700" cy="230700"/>
            </a:xfrm>
            <a:prstGeom prst="ellipse">
              <a:avLst/>
            </a:prstGeom>
            <a:noFill/>
            <a:ln cap="flat" cmpd="sng" w="9525">
              <a:solidFill>
                <a:srgbClr val="888888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9"/>
          <p:cNvSpPr/>
          <p:nvPr/>
        </p:nvSpPr>
        <p:spPr>
          <a:xfrm>
            <a:off x="0" y="315686"/>
            <a:ext cx="35289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8" name="Google Shape;388;p39"/>
          <p:cNvSpPr txBox="1"/>
          <p:nvPr/>
        </p:nvSpPr>
        <p:spPr>
          <a:xfrm>
            <a:off x="4568550" y="2780325"/>
            <a:ext cx="4203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Remember that every element in the tree has a key but also contains data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Here w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e assume here that no duplicate keys are allowed</a:t>
            </a:r>
            <a:endParaRPr sz="1800"/>
          </a:p>
        </p:txBody>
      </p:sp>
      <p:sp>
        <p:nvSpPr>
          <p:cNvPr id="389" name="Google Shape;389;p39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Binary Search Trees</a:t>
            </a:r>
            <a:endParaRPr sz="4400"/>
          </a:p>
        </p:txBody>
      </p:sp>
      <p:sp>
        <p:nvSpPr>
          <p:cNvPr id="390" name="Google Shape;390;p39"/>
          <p:cNvSpPr/>
          <p:nvPr/>
        </p:nvSpPr>
        <p:spPr>
          <a:xfrm flipH="1" rot="10800000">
            <a:off x="420450" y="1069456"/>
            <a:ext cx="8303094" cy="116191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228" y="0"/>
                </a:lnTo>
                <a:cubicBezTo>
                  <a:pt x="21434" y="0"/>
                  <a:pt x="21600" y="767"/>
                  <a:pt x="21600" y="1713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39"/>
          <p:cNvSpPr txBox="1"/>
          <p:nvPr/>
        </p:nvSpPr>
        <p:spPr>
          <a:xfrm>
            <a:off x="466181" y="1069500"/>
            <a:ext cx="7697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C7EB"/>
              </a:buClr>
              <a:buSzPts val="1600"/>
              <a:buFont typeface="Century Schoolbook"/>
              <a:buNone/>
            </a:pPr>
            <a:r>
              <a:rPr b="1" i="0" lang="en-US" sz="1800" u="none" cap="none" strike="noStrike">
                <a:solidFill>
                  <a:srgbClr val="59C7EB"/>
                </a:solidFill>
              </a:rPr>
              <a:t>Definition: Binary Search Tree</a:t>
            </a:r>
            <a:br>
              <a:rPr b="1" lang="en-US" sz="1800"/>
            </a:br>
            <a:r>
              <a:rPr i="0" lang="en-US" sz="1800" u="none" cap="none" strike="noStrike">
                <a:solidFill>
                  <a:srgbClr val="000000"/>
                </a:solidFill>
              </a:rPr>
              <a:t>A binary search tree is a binary tree with comparable keys where the key in the root has to be larger or equal to all keys in the left sub-tree and strictly smaller than all keys in the right sub-tree.</a:t>
            </a:r>
            <a:endParaRPr sz="1800"/>
          </a:p>
        </p:txBody>
      </p:sp>
      <p:sp>
        <p:nvSpPr>
          <p:cNvPr id="392" name="Google Shape;392;p39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  <p:sp>
        <p:nvSpPr>
          <p:cNvPr id="393" name="Google Shape;393;p39"/>
          <p:cNvSpPr/>
          <p:nvPr/>
        </p:nvSpPr>
        <p:spPr>
          <a:xfrm>
            <a:off x="2331750" y="2351100"/>
            <a:ext cx="365700" cy="365100"/>
          </a:xfrm>
          <a:prstGeom prst="rect">
            <a:avLst/>
          </a:prstGeom>
          <a:solidFill>
            <a:srgbClr val="9E9E9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</a:t>
            </a:r>
            <a:endParaRPr/>
          </a:p>
        </p:txBody>
      </p:sp>
      <p:sp>
        <p:nvSpPr>
          <p:cNvPr id="394" name="Google Shape;394;p39"/>
          <p:cNvSpPr/>
          <p:nvPr/>
        </p:nvSpPr>
        <p:spPr>
          <a:xfrm>
            <a:off x="1341150" y="2960700"/>
            <a:ext cx="3657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395" name="Google Shape;395;p39"/>
          <p:cNvSpPr/>
          <p:nvPr/>
        </p:nvSpPr>
        <p:spPr>
          <a:xfrm>
            <a:off x="3322350" y="2960700"/>
            <a:ext cx="3657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</a:t>
            </a:r>
            <a:endParaRPr/>
          </a:p>
        </p:txBody>
      </p:sp>
      <p:sp>
        <p:nvSpPr>
          <p:cNvPr id="396" name="Google Shape;396;p39"/>
          <p:cNvSpPr/>
          <p:nvPr/>
        </p:nvSpPr>
        <p:spPr>
          <a:xfrm>
            <a:off x="807750" y="3661740"/>
            <a:ext cx="3657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397" name="Google Shape;397;p39"/>
          <p:cNvSpPr/>
          <p:nvPr/>
        </p:nvSpPr>
        <p:spPr>
          <a:xfrm>
            <a:off x="1783110" y="366174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398" name="Google Shape;398;p39"/>
          <p:cNvSpPr/>
          <p:nvPr/>
        </p:nvSpPr>
        <p:spPr>
          <a:xfrm>
            <a:off x="2865150" y="3661740"/>
            <a:ext cx="3657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</a:t>
            </a:r>
            <a:endParaRPr/>
          </a:p>
        </p:txBody>
      </p:sp>
      <p:sp>
        <p:nvSpPr>
          <p:cNvPr id="399" name="Google Shape;399;p39"/>
          <p:cNvSpPr/>
          <p:nvPr/>
        </p:nvSpPr>
        <p:spPr>
          <a:xfrm>
            <a:off x="3840510" y="366174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6400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</a:t>
            </a:r>
            <a:endParaRPr/>
          </a:p>
        </p:txBody>
      </p:sp>
      <p:sp>
        <p:nvSpPr>
          <p:cNvPr id="400" name="Google Shape;400;p39"/>
          <p:cNvSpPr/>
          <p:nvPr/>
        </p:nvSpPr>
        <p:spPr>
          <a:xfrm>
            <a:off x="518190" y="440850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6400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401" name="Google Shape;401;p39"/>
          <p:cNvSpPr/>
          <p:nvPr/>
        </p:nvSpPr>
        <p:spPr>
          <a:xfrm>
            <a:off x="1097310" y="440850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8227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402" name="Google Shape;402;p39"/>
          <p:cNvSpPr/>
          <p:nvPr/>
        </p:nvSpPr>
        <p:spPr>
          <a:xfrm>
            <a:off x="3121182" y="440850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</a:t>
            </a:r>
            <a:endParaRPr/>
          </a:p>
        </p:txBody>
      </p:sp>
      <p:cxnSp>
        <p:nvCxnSpPr>
          <p:cNvPr id="403" name="Google Shape;403;p39"/>
          <p:cNvCxnSpPr>
            <a:stCxn id="393" idx="1"/>
            <a:endCxn id="394" idx="0"/>
          </p:cNvCxnSpPr>
          <p:nvPr/>
        </p:nvCxnSpPr>
        <p:spPr>
          <a:xfrm flipH="1">
            <a:off x="1524150" y="2533650"/>
            <a:ext cx="807600" cy="42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39"/>
          <p:cNvCxnSpPr>
            <a:stCxn id="393" idx="3"/>
            <a:endCxn id="395" idx="0"/>
          </p:cNvCxnSpPr>
          <p:nvPr/>
        </p:nvCxnSpPr>
        <p:spPr>
          <a:xfrm>
            <a:off x="2697450" y="2533650"/>
            <a:ext cx="807900" cy="42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39"/>
          <p:cNvCxnSpPr>
            <a:stCxn id="394" idx="1"/>
            <a:endCxn id="396" idx="0"/>
          </p:cNvCxnSpPr>
          <p:nvPr/>
        </p:nvCxnSpPr>
        <p:spPr>
          <a:xfrm flipH="1">
            <a:off x="990750" y="3143250"/>
            <a:ext cx="3504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39"/>
          <p:cNvCxnSpPr>
            <a:stCxn id="394" idx="3"/>
            <a:endCxn id="397" idx="0"/>
          </p:cNvCxnSpPr>
          <p:nvPr/>
        </p:nvCxnSpPr>
        <p:spPr>
          <a:xfrm>
            <a:off x="1706850" y="3143250"/>
            <a:ext cx="2592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39"/>
          <p:cNvCxnSpPr>
            <a:stCxn id="395" idx="1"/>
            <a:endCxn id="398" idx="0"/>
          </p:cNvCxnSpPr>
          <p:nvPr/>
        </p:nvCxnSpPr>
        <p:spPr>
          <a:xfrm flipH="1">
            <a:off x="3048150" y="3143250"/>
            <a:ext cx="2742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39"/>
          <p:cNvCxnSpPr>
            <a:stCxn id="395" idx="3"/>
            <a:endCxn id="399" idx="0"/>
          </p:cNvCxnSpPr>
          <p:nvPr/>
        </p:nvCxnSpPr>
        <p:spPr>
          <a:xfrm>
            <a:off x="3688050" y="3143250"/>
            <a:ext cx="3354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39"/>
          <p:cNvCxnSpPr>
            <a:stCxn id="396" idx="1"/>
            <a:endCxn id="400" idx="0"/>
          </p:cNvCxnSpPr>
          <p:nvPr/>
        </p:nvCxnSpPr>
        <p:spPr>
          <a:xfrm flipH="1">
            <a:off x="700950" y="3844290"/>
            <a:ext cx="106800" cy="56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39"/>
          <p:cNvCxnSpPr>
            <a:stCxn id="396" idx="3"/>
            <a:endCxn id="401" idx="0"/>
          </p:cNvCxnSpPr>
          <p:nvPr/>
        </p:nvCxnSpPr>
        <p:spPr>
          <a:xfrm>
            <a:off x="1173450" y="3844290"/>
            <a:ext cx="106800" cy="56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39"/>
          <p:cNvCxnSpPr>
            <a:stCxn id="398" idx="3"/>
            <a:endCxn id="402" idx="0"/>
          </p:cNvCxnSpPr>
          <p:nvPr/>
        </p:nvCxnSpPr>
        <p:spPr>
          <a:xfrm>
            <a:off x="3230850" y="3844290"/>
            <a:ext cx="73200" cy="56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0"/>
          <p:cNvSpPr/>
          <p:nvPr/>
        </p:nvSpPr>
        <p:spPr>
          <a:xfrm>
            <a:off x="0" y="315686"/>
            <a:ext cx="35289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18" name="Google Shape;418;p40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Binary Search Trees</a:t>
            </a:r>
            <a:endParaRPr sz="4400"/>
          </a:p>
        </p:txBody>
      </p:sp>
      <p:sp>
        <p:nvSpPr>
          <p:cNvPr id="419" name="Google Shape;419;p40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  <p:sp>
        <p:nvSpPr>
          <p:cNvPr id="420" name="Google Shape;420;p40"/>
          <p:cNvSpPr/>
          <p:nvPr/>
        </p:nvSpPr>
        <p:spPr>
          <a:xfrm>
            <a:off x="4541550" y="1360500"/>
            <a:ext cx="365700" cy="365100"/>
          </a:xfrm>
          <a:prstGeom prst="rect">
            <a:avLst/>
          </a:prstGeom>
          <a:solidFill>
            <a:srgbClr val="9E9E9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</a:t>
            </a:r>
            <a:endParaRPr/>
          </a:p>
        </p:txBody>
      </p:sp>
      <p:sp>
        <p:nvSpPr>
          <p:cNvPr id="421" name="Google Shape;421;p40"/>
          <p:cNvSpPr/>
          <p:nvPr/>
        </p:nvSpPr>
        <p:spPr>
          <a:xfrm>
            <a:off x="3550950" y="1970100"/>
            <a:ext cx="3657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422" name="Google Shape;422;p40"/>
          <p:cNvSpPr/>
          <p:nvPr/>
        </p:nvSpPr>
        <p:spPr>
          <a:xfrm>
            <a:off x="5532150" y="1970100"/>
            <a:ext cx="3657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</a:t>
            </a:r>
            <a:endParaRPr/>
          </a:p>
        </p:txBody>
      </p:sp>
      <p:sp>
        <p:nvSpPr>
          <p:cNvPr id="423" name="Google Shape;423;p40"/>
          <p:cNvSpPr/>
          <p:nvPr/>
        </p:nvSpPr>
        <p:spPr>
          <a:xfrm>
            <a:off x="3017550" y="2671140"/>
            <a:ext cx="3657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424" name="Google Shape;424;p40"/>
          <p:cNvSpPr/>
          <p:nvPr/>
        </p:nvSpPr>
        <p:spPr>
          <a:xfrm>
            <a:off x="3992910" y="267114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425" name="Google Shape;425;p40"/>
          <p:cNvSpPr/>
          <p:nvPr/>
        </p:nvSpPr>
        <p:spPr>
          <a:xfrm>
            <a:off x="5074950" y="2671140"/>
            <a:ext cx="3657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</a:t>
            </a:r>
            <a:endParaRPr/>
          </a:p>
        </p:txBody>
      </p:sp>
      <p:sp>
        <p:nvSpPr>
          <p:cNvPr id="426" name="Google Shape;426;p40"/>
          <p:cNvSpPr/>
          <p:nvPr/>
        </p:nvSpPr>
        <p:spPr>
          <a:xfrm>
            <a:off x="6050310" y="267114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6400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</a:t>
            </a:r>
            <a:endParaRPr/>
          </a:p>
        </p:txBody>
      </p:sp>
      <p:sp>
        <p:nvSpPr>
          <p:cNvPr id="427" name="Google Shape;427;p40"/>
          <p:cNvSpPr/>
          <p:nvPr/>
        </p:nvSpPr>
        <p:spPr>
          <a:xfrm>
            <a:off x="2727990" y="341790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6400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428" name="Google Shape;428;p40"/>
          <p:cNvSpPr/>
          <p:nvPr/>
        </p:nvSpPr>
        <p:spPr>
          <a:xfrm>
            <a:off x="3307110" y="341790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8227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429" name="Google Shape;429;p40"/>
          <p:cNvSpPr/>
          <p:nvPr/>
        </p:nvSpPr>
        <p:spPr>
          <a:xfrm>
            <a:off x="5330982" y="341790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</a:t>
            </a:r>
            <a:endParaRPr/>
          </a:p>
        </p:txBody>
      </p:sp>
      <p:cxnSp>
        <p:nvCxnSpPr>
          <p:cNvPr id="430" name="Google Shape;430;p40"/>
          <p:cNvCxnSpPr>
            <a:stCxn id="420" idx="1"/>
            <a:endCxn id="421" idx="0"/>
          </p:cNvCxnSpPr>
          <p:nvPr/>
        </p:nvCxnSpPr>
        <p:spPr>
          <a:xfrm flipH="1">
            <a:off x="3733950" y="1543050"/>
            <a:ext cx="807600" cy="42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40"/>
          <p:cNvCxnSpPr>
            <a:stCxn id="420" idx="3"/>
            <a:endCxn id="422" idx="0"/>
          </p:cNvCxnSpPr>
          <p:nvPr/>
        </p:nvCxnSpPr>
        <p:spPr>
          <a:xfrm>
            <a:off x="4907250" y="1543050"/>
            <a:ext cx="807900" cy="42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40"/>
          <p:cNvCxnSpPr>
            <a:stCxn id="421" idx="1"/>
            <a:endCxn id="423" idx="0"/>
          </p:cNvCxnSpPr>
          <p:nvPr/>
        </p:nvCxnSpPr>
        <p:spPr>
          <a:xfrm flipH="1">
            <a:off x="3200550" y="2152650"/>
            <a:ext cx="3504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40"/>
          <p:cNvCxnSpPr>
            <a:stCxn id="421" idx="3"/>
            <a:endCxn id="424" idx="0"/>
          </p:cNvCxnSpPr>
          <p:nvPr/>
        </p:nvCxnSpPr>
        <p:spPr>
          <a:xfrm>
            <a:off x="3916650" y="2152650"/>
            <a:ext cx="2592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40"/>
          <p:cNvCxnSpPr>
            <a:stCxn id="422" idx="1"/>
            <a:endCxn id="425" idx="0"/>
          </p:cNvCxnSpPr>
          <p:nvPr/>
        </p:nvCxnSpPr>
        <p:spPr>
          <a:xfrm flipH="1">
            <a:off x="5257950" y="2152650"/>
            <a:ext cx="2742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40"/>
          <p:cNvCxnSpPr>
            <a:stCxn id="422" idx="3"/>
            <a:endCxn id="426" idx="0"/>
          </p:cNvCxnSpPr>
          <p:nvPr/>
        </p:nvCxnSpPr>
        <p:spPr>
          <a:xfrm>
            <a:off x="5897850" y="2152650"/>
            <a:ext cx="3354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40"/>
          <p:cNvCxnSpPr>
            <a:stCxn id="423" idx="1"/>
            <a:endCxn id="427" idx="0"/>
          </p:cNvCxnSpPr>
          <p:nvPr/>
        </p:nvCxnSpPr>
        <p:spPr>
          <a:xfrm flipH="1">
            <a:off x="2910750" y="2853690"/>
            <a:ext cx="106800" cy="56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40"/>
          <p:cNvCxnSpPr>
            <a:stCxn id="423" idx="3"/>
            <a:endCxn id="428" idx="0"/>
          </p:cNvCxnSpPr>
          <p:nvPr/>
        </p:nvCxnSpPr>
        <p:spPr>
          <a:xfrm>
            <a:off x="3383250" y="2853690"/>
            <a:ext cx="106800" cy="56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40"/>
          <p:cNvCxnSpPr>
            <a:stCxn id="425" idx="3"/>
            <a:endCxn id="429" idx="0"/>
          </p:cNvCxnSpPr>
          <p:nvPr/>
        </p:nvCxnSpPr>
        <p:spPr>
          <a:xfrm>
            <a:off x="5440650" y="2853690"/>
            <a:ext cx="73200" cy="56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"/>
          <p:cNvSpPr/>
          <p:nvPr/>
        </p:nvSpPr>
        <p:spPr>
          <a:xfrm>
            <a:off x="0" y="315686"/>
            <a:ext cx="35289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45" name="Google Shape;445;p41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Binary Search Trees</a:t>
            </a:r>
            <a:endParaRPr sz="4400"/>
          </a:p>
        </p:txBody>
      </p:sp>
      <p:sp>
        <p:nvSpPr>
          <p:cNvPr id="446" name="Google Shape;446;p41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  <p:sp>
        <p:nvSpPr>
          <p:cNvPr id="447" name="Google Shape;447;p41"/>
          <p:cNvSpPr/>
          <p:nvPr/>
        </p:nvSpPr>
        <p:spPr>
          <a:xfrm>
            <a:off x="4541550" y="1360500"/>
            <a:ext cx="365700" cy="365100"/>
          </a:xfrm>
          <a:prstGeom prst="rect">
            <a:avLst/>
          </a:prstGeom>
          <a:solidFill>
            <a:srgbClr val="9E9E9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</a:t>
            </a:r>
            <a:endParaRPr/>
          </a:p>
        </p:txBody>
      </p:sp>
      <p:sp>
        <p:nvSpPr>
          <p:cNvPr id="448" name="Google Shape;448;p41"/>
          <p:cNvSpPr/>
          <p:nvPr/>
        </p:nvSpPr>
        <p:spPr>
          <a:xfrm>
            <a:off x="3550950" y="1970100"/>
            <a:ext cx="3657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449" name="Google Shape;449;p41"/>
          <p:cNvSpPr/>
          <p:nvPr/>
        </p:nvSpPr>
        <p:spPr>
          <a:xfrm>
            <a:off x="5532150" y="1970100"/>
            <a:ext cx="3657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</a:t>
            </a:r>
            <a:endParaRPr/>
          </a:p>
        </p:txBody>
      </p:sp>
      <p:sp>
        <p:nvSpPr>
          <p:cNvPr id="450" name="Google Shape;450;p41"/>
          <p:cNvSpPr/>
          <p:nvPr/>
        </p:nvSpPr>
        <p:spPr>
          <a:xfrm>
            <a:off x="3017550" y="2671140"/>
            <a:ext cx="3657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451" name="Google Shape;451;p41"/>
          <p:cNvSpPr/>
          <p:nvPr/>
        </p:nvSpPr>
        <p:spPr>
          <a:xfrm>
            <a:off x="3992910" y="267114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452" name="Google Shape;452;p41"/>
          <p:cNvSpPr/>
          <p:nvPr/>
        </p:nvSpPr>
        <p:spPr>
          <a:xfrm>
            <a:off x="5074950" y="2671140"/>
            <a:ext cx="3657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</a:t>
            </a:r>
            <a:endParaRPr/>
          </a:p>
        </p:txBody>
      </p:sp>
      <p:sp>
        <p:nvSpPr>
          <p:cNvPr id="453" name="Google Shape;453;p41"/>
          <p:cNvSpPr/>
          <p:nvPr/>
        </p:nvSpPr>
        <p:spPr>
          <a:xfrm>
            <a:off x="6050310" y="267114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6400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</a:t>
            </a:r>
            <a:endParaRPr/>
          </a:p>
        </p:txBody>
      </p:sp>
      <p:sp>
        <p:nvSpPr>
          <p:cNvPr id="454" name="Google Shape;454;p41"/>
          <p:cNvSpPr/>
          <p:nvPr/>
        </p:nvSpPr>
        <p:spPr>
          <a:xfrm>
            <a:off x="2727990" y="341790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6400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455" name="Google Shape;455;p41"/>
          <p:cNvSpPr/>
          <p:nvPr/>
        </p:nvSpPr>
        <p:spPr>
          <a:xfrm>
            <a:off x="3307110" y="341790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8227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456" name="Google Shape;456;p41"/>
          <p:cNvSpPr/>
          <p:nvPr/>
        </p:nvSpPr>
        <p:spPr>
          <a:xfrm>
            <a:off x="5330982" y="341790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</a:t>
            </a:r>
            <a:endParaRPr/>
          </a:p>
        </p:txBody>
      </p:sp>
      <p:cxnSp>
        <p:nvCxnSpPr>
          <p:cNvPr id="457" name="Google Shape;457;p41"/>
          <p:cNvCxnSpPr>
            <a:stCxn id="447" idx="1"/>
            <a:endCxn id="448" idx="0"/>
          </p:cNvCxnSpPr>
          <p:nvPr/>
        </p:nvCxnSpPr>
        <p:spPr>
          <a:xfrm flipH="1">
            <a:off x="3733950" y="1543050"/>
            <a:ext cx="807600" cy="42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41"/>
          <p:cNvCxnSpPr>
            <a:stCxn id="447" idx="3"/>
            <a:endCxn id="449" idx="0"/>
          </p:cNvCxnSpPr>
          <p:nvPr/>
        </p:nvCxnSpPr>
        <p:spPr>
          <a:xfrm>
            <a:off x="4907250" y="1543050"/>
            <a:ext cx="807900" cy="42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41"/>
          <p:cNvCxnSpPr>
            <a:stCxn id="448" idx="1"/>
            <a:endCxn id="450" idx="0"/>
          </p:cNvCxnSpPr>
          <p:nvPr/>
        </p:nvCxnSpPr>
        <p:spPr>
          <a:xfrm flipH="1">
            <a:off x="3200550" y="2152650"/>
            <a:ext cx="3504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41"/>
          <p:cNvCxnSpPr>
            <a:stCxn id="448" idx="3"/>
            <a:endCxn id="451" idx="0"/>
          </p:cNvCxnSpPr>
          <p:nvPr/>
        </p:nvCxnSpPr>
        <p:spPr>
          <a:xfrm>
            <a:off x="3916650" y="2152650"/>
            <a:ext cx="2592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41"/>
          <p:cNvCxnSpPr>
            <a:stCxn id="449" idx="1"/>
            <a:endCxn id="452" idx="0"/>
          </p:cNvCxnSpPr>
          <p:nvPr/>
        </p:nvCxnSpPr>
        <p:spPr>
          <a:xfrm flipH="1">
            <a:off x="5257950" y="2152650"/>
            <a:ext cx="2742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41"/>
          <p:cNvCxnSpPr>
            <a:stCxn id="449" idx="3"/>
            <a:endCxn id="453" idx="0"/>
          </p:cNvCxnSpPr>
          <p:nvPr/>
        </p:nvCxnSpPr>
        <p:spPr>
          <a:xfrm>
            <a:off x="5897850" y="2152650"/>
            <a:ext cx="3354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41"/>
          <p:cNvCxnSpPr>
            <a:stCxn id="450" idx="1"/>
            <a:endCxn id="454" idx="0"/>
          </p:cNvCxnSpPr>
          <p:nvPr/>
        </p:nvCxnSpPr>
        <p:spPr>
          <a:xfrm flipH="1">
            <a:off x="2910750" y="2853690"/>
            <a:ext cx="106800" cy="56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41"/>
          <p:cNvCxnSpPr>
            <a:stCxn id="450" idx="3"/>
            <a:endCxn id="455" idx="0"/>
          </p:cNvCxnSpPr>
          <p:nvPr/>
        </p:nvCxnSpPr>
        <p:spPr>
          <a:xfrm>
            <a:off x="3383250" y="2853690"/>
            <a:ext cx="106800" cy="56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41"/>
          <p:cNvCxnSpPr>
            <a:stCxn id="452" idx="3"/>
            <a:endCxn id="456" idx="0"/>
          </p:cNvCxnSpPr>
          <p:nvPr/>
        </p:nvCxnSpPr>
        <p:spPr>
          <a:xfrm>
            <a:off x="5440650" y="2853690"/>
            <a:ext cx="73200" cy="56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6" name="Google Shape;466;p41"/>
          <p:cNvSpPr/>
          <p:nvPr/>
        </p:nvSpPr>
        <p:spPr>
          <a:xfrm>
            <a:off x="4893375" y="1844675"/>
            <a:ext cx="1771500" cy="2431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1"/>
          <p:cNvSpPr/>
          <p:nvPr/>
        </p:nvSpPr>
        <p:spPr>
          <a:xfrm>
            <a:off x="2462975" y="1768475"/>
            <a:ext cx="2002200" cy="2431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1"/>
          <p:cNvSpPr/>
          <p:nvPr/>
        </p:nvSpPr>
        <p:spPr>
          <a:xfrm>
            <a:off x="3931950" y="1436700"/>
            <a:ext cx="365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≤</a:t>
            </a:r>
            <a:endParaRPr b="1"/>
          </a:p>
        </p:txBody>
      </p:sp>
      <p:sp>
        <p:nvSpPr>
          <p:cNvPr id="469" name="Google Shape;469;p41"/>
          <p:cNvSpPr/>
          <p:nvPr/>
        </p:nvSpPr>
        <p:spPr>
          <a:xfrm>
            <a:off x="5151150" y="1436700"/>
            <a:ext cx="365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&gt;</a:t>
            </a:r>
            <a:endParaRPr b="1"/>
          </a:p>
        </p:txBody>
      </p:sp>
      <p:sp>
        <p:nvSpPr>
          <p:cNvPr id="470" name="Google Shape;470;p41"/>
          <p:cNvSpPr txBox="1"/>
          <p:nvPr/>
        </p:nvSpPr>
        <p:spPr>
          <a:xfrm>
            <a:off x="5890875" y="9867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… </a:t>
            </a:r>
            <a:r>
              <a:rPr b="1" lang="en-US" sz="1800">
                <a:solidFill>
                  <a:schemeClr val="dk1"/>
                </a:solidFill>
              </a:rPr>
              <a:t>strictly smaller</a:t>
            </a:r>
            <a:r>
              <a:rPr lang="en-US" sz="1800">
                <a:solidFill>
                  <a:schemeClr val="dk1"/>
                </a:solidFill>
              </a:rPr>
              <a:t> than all keys in the </a:t>
            </a:r>
            <a:r>
              <a:rPr b="1" lang="en-US" sz="1800">
                <a:solidFill>
                  <a:schemeClr val="dk1"/>
                </a:solidFill>
              </a:rPr>
              <a:t>right sub-tree</a:t>
            </a:r>
            <a:endParaRPr b="1"/>
          </a:p>
        </p:txBody>
      </p:sp>
      <p:sp>
        <p:nvSpPr>
          <p:cNvPr id="471" name="Google Shape;471;p41"/>
          <p:cNvSpPr txBox="1"/>
          <p:nvPr/>
        </p:nvSpPr>
        <p:spPr>
          <a:xfrm>
            <a:off x="560925" y="981275"/>
            <a:ext cx="3000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the </a:t>
            </a:r>
            <a:r>
              <a:rPr lang="en-US" sz="1800" u="sng">
                <a:solidFill>
                  <a:schemeClr val="dk1"/>
                </a:solidFill>
              </a:rPr>
              <a:t>root</a:t>
            </a:r>
            <a:r>
              <a:rPr lang="en-US" sz="1800">
                <a:solidFill>
                  <a:schemeClr val="dk1"/>
                </a:solidFill>
              </a:rPr>
              <a:t> has to be </a:t>
            </a:r>
            <a:r>
              <a:rPr b="1" lang="en-US" sz="1800">
                <a:solidFill>
                  <a:schemeClr val="dk1"/>
                </a:solidFill>
              </a:rPr>
              <a:t>larger or equal</a:t>
            </a:r>
            <a:r>
              <a:rPr lang="en-US" sz="1800">
                <a:solidFill>
                  <a:schemeClr val="dk1"/>
                </a:solidFill>
              </a:rPr>
              <a:t> to all keys in the </a:t>
            </a:r>
            <a:r>
              <a:rPr b="1" lang="en-US" sz="1800">
                <a:solidFill>
                  <a:schemeClr val="dk1"/>
                </a:solidFill>
              </a:rPr>
              <a:t>left sub-tree</a:t>
            </a:r>
            <a:r>
              <a:rPr lang="en-US" sz="1800">
                <a:solidFill>
                  <a:schemeClr val="dk1"/>
                </a:solidFill>
              </a:rPr>
              <a:t> and …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2"/>
          <p:cNvSpPr/>
          <p:nvPr/>
        </p:nvSpPr>
        <p:spPr>
          <a:xfrm>
            <a:off x="0" y="315686"/>
            <a:ext cx="35289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8" name="Google Shape;478;p42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Binary Search Trees</a:t>
            </a:r>
            <a:endParaRPr sz="4400"/>
          </a:p>
        </p:txBody>
      </p:sp>
      <p:sp>
        <p:nvSpPr>
          <p:cNvPr id="479" name="Google Shape;479;p42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  <p:sp>
        <p:nvSpPr>
          <p:cNvPr id="480" name="Google Shape;480;p42"/>
          <p:cNvSpPr/>
          <p:nvPr/>
        </p:nvSpPr>
        <p:spPr>
          <a:xfrm>
            <a:off x="4541550" y="1360500"/>
            <a:ext cx="365700" cy="365100"/>
          </a:xfrm>
          <a:prstGeom prst="rect">
            <a:avLst/>
          </a:prstGeom>
          <a:solidFill>
            <a:srgbClr val="9E9E9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</a:t>
            </a:r>
            <a:endParaRPr/>
          </a:p>
        </p:txBody>
      </p:sp>
      <p:sp>
        <p:nvSpPr>
          <p:cNvPr id="481" name="Google Shape;481;p42"/>
          <p:cNvSpPr/>
          <p:nvPr/>
        </p:nvSpPr>
        <p:spPr>
          <a:xfrm>
            <a:off x="3550950" y="1970100"/>
            <a:ext cx="3657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482" name="Google Shape;482;p42"/>
          <p:cNvSpPr/>
          <p:nvPr/>
        </p:nvSpPr>
        <p:spPr>
          <a:xfrm>
            <a:off x="5532150" y="1970100"/>
            <a:ext cx="3657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</a:t>
            </a:r>
            <a:endParaRPr/>
          </a:p>
        </p:txBody>
      </p:sp>
      <p:sp>
        <p:nvSpPr>
          <p:cNvPr id="483" name="Google Shape;483;p42"/>
          <p:cNvSpPr/>
          <p:nvPr/>
        </p:nvSpPr>
        <p:spPr>
          <a:xfrm>
            <a:off x="3017550" y="2671140"/>
            <a:ext cx="3657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484" name="Google Shape;484;p42"/>
          <p:cNvSpPr/>
          <p:nvPr/>
        </p:nvSpPr>
        <p:spPr>
          <a:xfrm>
            <a:off x="3992910" y="267114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485" name="Google Shape;485;p42"/>
          <p:cNvSpPr/>
          <p:nvPr/>
        </p:nvSpPr>
        <p:spPr>
          <a:xfrm>
            <a:off x="5074950" y="2671140"/>
            <a:ext cx="3657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</a:t>
            </a:r>
            <a:endParaRPr/>
          </a:p>
        </p:txBody>
      </p:sp>
      <p:sp>
        <p:nvSpPr>
          <p:cNvPr id="486" name="Google Shape;486;p42"/>
          <p:cNvSpPr/>
          <p:nvPr/>
        </p:nvSpPr>
        <p:spPr>
          <a:xfrm>
            <a:off x="6050310" y="267114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6400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</a:t>
            </a:r>
            <a:endParaRPr/>
          </a:p>
        </p:txBody>
      </p:sp>
      <p:sp>
        <p:nvSpPr>
          <p:cNvPr id="487" name="Google Shape;487;p42"/>
          <p:cNvSpPr/>
          <p:nvPr/>
        </p:nvSpPr>
        <p:spPr>
          <a:xfrm>
            <a:off x="2727990" y="341790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6400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488" name="Google Shape;488;p42"/>
          <p:cNvSpPr/>
          <p:nvPr/>
        </p:nvSpPr>
        <p:spPr>
          <a:xfrm>
            <a:off x="3307110" y="341790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8227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489" name="Google Shape;489;p42"/>
          <p:cNvSpPr/>
          <p:nvPr/>
        </p:nvSpPr>
        <p:spPr>
          <a:xfrm>
            <a:off x="5330982" y="341790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</a:t>
            </a:r>
            <a:endParaRPr/>
          </a:p>
        </p:txBody>
      </p:sp>
      <p:cxnSp>
        <p:nvCxnSpPr>
          <p:cNvPr id="490" name="Google Shape;490;p42"/>
          <p:cNvCxnSpPr>
            <a:stCxn id="480" idx="1"/>
            <a:endCxn id="481" idx="0"/>
          </p:cNvCxnSpPr>
          <p:nvPr/>
        </p:nvCxnSpPr>
        <p:spPr>
          <a:xfrm flipH="1">
            <a:off x="3733950" y="1543050"/>
            <a:ext cx="807600" cy="42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42"/>
          <p:cNvCxnSpPr>
            <a:stCxn id="480" idx="3"/>
            <a:endCxn id="482" idx="0"/>
          </p:cNvCxnSpPr>
          <p:nvPr/>
        </p:nvCxnSpPr>
        <p:spPr>
          <a:xfrm>
            <a:off x="4907250" y="1543050"/>
            <a:ext cx="807900" cy="42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42"/>
          <p:cNvCxnSpPr>
            <a:stCxn id="481" idx="1"/>
            <a:endCxn id="483" idx="0"/>
          </p:cNvCxnSpPr>
          <p:nvPr/>
        </p:nvCxnSpPr>
        <p:spPr>
          <a:xfrm flipH="1">
            <a:off x="3200550" y="2152650"/>
            <a:ext cx="3504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42"/>
          <p:cNvCxnSpPr>
            <a:stCxn id="481" idx="3"/>
            <a:endCxn id="484" idx="0"/>
          </p:cNvCxnSpPr>
          <p:nvPr/>
        </p:nvCxnSpPr>
        <p:spPr>
          <a:xfrm>
            <a:off x="3916650" y="2152650"/>
            <a:ext cx="2592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42"/>
          <p:cNvCxnSpPr>
            <a:stCxn id="482" idx="1"/>
            <a:endCxn id="485" idx="0"/>
          </p:cNvCxnSpPr>
          <p:nvPr/>
        </p:nvCxnSpPr>
        <p:spPr>
          <a:xfrm flipH="1">
            <a:off x="5257950" y="2152650"/>
            <a:ext cx="2742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42"/>
          <p:cNvCxnSpPr>
            <a:stCxn id="482" idx="3"/>
            <a:endCxn id="486" idx="0"/>
          </p:cNvCxnSpPr>
          <p:nvPr/>
        </p:nvCxnSpPr>
        <p:spPr>
          <a:xfrm>
            <a:off x="5897850" y="2152650"/>
            <a:ext cx="3354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42"/>
          <p:cNvCxnSpPr>
            <a:stCxn id="483" idx="1"/>
            <a:endCxn id="487" idx="0"/>
          </p:cNvCxnSpPr>
          <p:nvPr/>
        </p:nvCxnSpPr>
        <p:spPr>
          <a:xfrm flipH="1">
            <a:off x="2910750" y="2853690"/>
            <a:ext cx="106800" cy="56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" name="Google Shape;497;p42"/>
          <p:cNvCxnSpPr>
            <a:stCxn id="483" idx="3"/>
            <a:endCxn id="488" idx="0"/>
          </p:cNvCxnSpPr>
          <p:nvPr/>
        </p:nvCxnSpPr>
        <p:spPr>
          <a:xfrm>
            <a:off x="3383250" y="2853690"/>
            <a:ext cx="106800" cy="56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42"/>
          <p:cNvCxnSpPr>
            <a:stCxn id="485" idx="3"/>
            <a:endCxn id="489" idx="0"/>
          </p:cNvCxnSpPr>
          <p:nvPr/>
        </p:nvCxnSpPr>
        <p:spPr>
          <a:xfrm>
            <a:off x="5440650" y="2853690"/>
            <a:ext cx="73200" cy="56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9" name="Google Shape;499;p42"/>
          <p:cNvSpPr/>
          <p:nvPr/>
        </p:nvSpPr>
        <p:spPr>
          <a:xfrm>
            <a:off x="5955900" y="2531400"/>
            <a:ext cx="643200" cy="738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2"/>
          <p:cNvSpPr/>
          <p:nvPr/>
        </p:nvSpPr>
        <p:spPr>
          <a:xfrm>
            <a:off x="2517375" y="2530475"/>
            <a:ext cx="1344300" cy="1572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2"/>
          <p:cNvSpPr/>
          <p:nvPr/>
        </p:nvSpPr>
        <p:spPr>
          <a:xfrm>
            <a:off x="3093750" y="2122500"/>
            <a:ext cx="365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≤</a:t>
            </a:r>
            <a:endParaRPr b="1"/>
          </a:p>
        </p:txBody>
      </p:sp>
      <p:sp>
        <p:nvSpPr>
          <p:cNvPr id="502" name="Google Shape;502;p42"/>
          <p:cNvSpPr/>
          <p:nvPr/>
        </p:nvSpPr>
        <p:spPr>
          <a:xfrm>
            <a:off x="4008150" y="2122500"/>
            <a:ext cx="365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&gt;</a:t>
            </a:r>
            <a:endParaRPr b="1"/>
          </a:p>
        </p:txBody>
      </p:sp>
      <p:sp>
        <p:nvSpPr>
          <p:cNvPr id="503" name="Google Shape;503;p42"/>
          <p:cNvSpPr txBox="1"/>
          <p:nvPr/>
        </p:nvSpPr>
        <p:spPr>
          <a:xfrm>
            <a:off x="5890875" y="9867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… </a:t>
            </a:r>
            <a:r>
              <a:rPr b="1" lang="en-US" sz="1800">
                <a:solidFill>
                  <a:schemeClr val="dk1"/>
                </a:solidFill>
              </a:rPr>
              <a:t>strictly smaller</a:t>
            </a:r>
            <a:r>
              <a:rPr lang="en-US" sz="1800">
                <a:solidFill>
                  <a:schemeClr val="dk1"/>
                </a:solidFill>
              </a:rPr>
              <a:t> than all keys in the </a:t>
            </a:r>
            <a:r>
              <a:rPr b="1" lang="en-US" sz="1800">
                <a:solidFill>
                  <a:schemeClr val="dk1"/>
                </a:solidFill>
              </a:rPr>
              <a:t>right sub-tree</a:t>
            </a:r>
            <a:endParaRPr b="1"/>
          </a:p>
        </p:txBody>
      </p:sp>
      <p:sp>
        <p:nvSpPr>
          <p:cNvPr id="504" name="Google Shape;504;p42"/>
          <p:cNvSpPr txBox="1"/>
          <p:nvPr/>
        </p:nvSpPr>
        <p:spPr>
          <a:xfrm>
            <a:off x="560925" y="981275"/>
            <a:ext cx="3000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the </a:t>
            </a:r>
            <a:r>
              <a:rPr lang="en-US" sz="1800" u="sng">
                <a:solidFill>
                  <a:schemeClr val="dk1"/>
                </a:solidFill>
              </a:rPr>
              <a:t>root</a:t>
            </a:r>
            <a:r>
              <a:rPr lang="en-US" sz="1800">
                <a:solidFill>
                  <a:schemeClr val="dk1"/>
                </a:solidFill>
              </a:rPr>
              <a:t> has to be </a:t>
            </a:r>
            <a:r>
              <a:rPr b="1" lang="en-US" sz="1800">
                <a:solidFill>
                  <a:schemeClr val="dk1"/>
                </a:solidFill>
              </a:rPr>
              <a:t>larger or equal</a:t>
            </a:r>
            <a:r>
              <a:rPr lang="en-US" sz="1800">
                <a:solidFill>
                  <a:schemeClr val="dk1"/>
                </a:solidFill>
              </a:rPr>
              <a:t> to all keys in the </a:t>
            </a:r>
            <a:r>
              <a:rPr b="1" lang="en-US" sz="1800">
                <a:solidFill>
                  <a:schemeClr val="dk1"/>
                </a:solidFill>
              </a:rPr>
              <a:t>left sub-tree</a:t>
            </a:r>
            <a:r>
              <a:rPr lang="en-US" sz="1800">
                <a:solidFill>
                  <a:schemeClr val="dk1"/>
                </a:solidFill>
              </a:rPr>
              <a:t> and …</a:t>
            </a:r>
            <a:endParaRPr/>
          </a:p>
        </p:txBody>
      </p:sp>
      <p:sp>
        <p:nvSpPr>
          <p:cNvPr id="505" name="Google Shape;505;p42"/>
          <p:cNvSpPr/>
          <p:nvPr/>
        </p:nvSpPr>
        <p:spPr>
          <a:xfrm>
            <a:off x="4867713" y="2426650"/>
            <a:ext cx="1066800" cy="1572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2"/>
          <p:cNvSpPr/>
          <p:nvPr/>
        </p:nvSpPr>
        <p:spPr>
          <a:xfrm>
            <a:off x="5151150" y="2122500"/>
            <a:ext cx="365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≤</a:t>
            </a:r>
            <a:endParaRPr b="1"/>
          </a:p>
        </p:txBody>
      </p:sp>
      <p:sp>
        <p:nvSpPr>
          <p:cNvPr id="507" name="Google Shape;507;p42"/>
          <p:cNvSpPr/>
          <p:nvPr/>
        </p:nvSpPr>
        <p:spPr>
          <a:xfrm>
            <a:off x="5989350" y="2198700"/>
            <a:ext cx="365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&gt;</a:t>
            </a:r>
            <a:endParaRPr b="1"/>
          </a:p>
        </p:txBody>
      </p:sp>
      <p:sp>
        <p:nvSpPr>
          <p:cNvPr id="508" name="Google Shape;508;p42"/>
          <p:cNvSpPr/>
          <p:nvPr/>
        </p:nvSpPr>
        <p:spPr>
          <a:xfrm>
            <a:off x="3875488" y="2449175"/>
            <a:ext cx="643200" cy="738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3"/>
          <p:cNvSpPr/>
          <p:nvPr/>
        </p:nvSpPr>
        <p:spPr>
          <a:xfrm>
            <a:off x="0" y="315686"/>
            <a:ext cx="35289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15" name="Google Shape;515;p43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Binary Search Trees</a:t>
            </a:r>
            <a:endParaRPr sz="4400"/>
          </a:p>
        </p:txBody>
      </p:sp>
      <p:sp>
        <p:nvSpPr>
          <p:cNvPr id="516" name="Google Shape;516;p43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  <p:sp>
        <p:nvSpPr>
          <p:cNvPr id="517" name="Google Shape;517;p43"/>
          <p:cNvSpPr/>
          <p:nvPr/>
        </p:nvSpPr>
        <p:spPr>
          <a:xfrm>
            <a:off x="4541550" y="1360500"/>
            <a:ext cx="365700" cy="365100"/>
          </a:xfrm>
          <a:prstGeom prst="rect">
            <a:avLst/>
          </a:prstGeom>
          <a:solidFill>
            <a:srgbClr val="9E9E9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</a:t>
            </a:r>
            <a:endParaRPr/>
          </a:p>
        </p:txBody>
      </p:sp>
      <p:sp>
        <p:nvSpPr>
          <p:cNvPr id="518" name="Google Shape;518;p43"/>
          <p:cNvSpPr/>
          <p:nvPr/>
        </p:nvSpPr>
        <p:spPr>
          <a:xfrm>
            <a:off x="3550950" y="1970100"/>
            <a:ext cx="3657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519" name="Google Shape;519;p43"/>
          <p:cNvSpPr/>
          <p:nvPr/>
        </p:nvSpPr>
        <p:spPr>
          <a:xfrm>
            <a:off x="5532150" y="1970100"/>
            <a:ext cx="3657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</a:t>
            </a:r>
            <a:endParaRPr/>
          </a:p>
        </p:txBody>
      </p:sp>
      <p:sp>
        <p:nvSpPr>
          <p:cNvPr id="520" name="Google Shape;520;p43"/>
          <p:cNvSpPr/>
          <p:nvPr/>
        </p:nvSpPr>
        <p:spPr>
          <a:xfrm>
            <a:off x="3017550" y="2671140"/>
            <a:ext cx="3657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521" name="Google Shape;521;p43"/>
          <p:cNvSpPr/>
          <p:nvPr/>
        </p:nvSpPr>
        <p:spPr>
          <a:xfrm>
            <a:off x="3992910" y="267114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522" name="Google Shape;522;p43"/>
          <p:cNvSpPr/>
          <p:nvPr/>
        </p:nvSpPr>
        <p:spPr>
          <a:xfrm>
            <a:off x="5074950" y="2671140"/>
            <a:ext cx="3657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</a:t>
            </a:r>
            <a:endParaRPr/>
          </a:p>
        </p:txBody>
      </p:sp>
      <p:sp>
        <p:nvSpPr>
          <p:cNvPr id="523" name="Google Shape;523;p43"/>
          <p:cNvSpPr/>
          <p:nvPr/>
        </p:nvSpPr>
        <p:spPr>
          <a:xfrm>
            <a:off x="6050310" y="267114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6400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</a:t>
            </a:r>
            <a:endParaRPr/>
          </a:p>
        </p:txBody>
      </p:sp>
      <p:sp>
        <p:nvSpPr>
          <p:cNvPr id="524" name="Google Shape;524;p43"/>
          <p:cNvSpPr/>
          <p:nvPr/>
        </p:nvSpPr>
        <p:spPr>
          <a:xfrm>
            <a:off x="2727990" y="341790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6400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525" name="Google Shape;525;p43"/>
          <p:cNvSpPr/>
          <p:nvPr/>
        </p:nvSpPr>
        <p:spPr>
          <a:xfrm>
            <a:off x="3307110" y="341790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8227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526" name="Google Shape;526;p43"/>
          <p:cNvSpPr/>
          <p:nvPr/>
        </p:nvSpPr>
        <p:spPr>
          <a:xfrm>
            <a:off x="5330982" y="341790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</a:t>
            </a:r>
            <a:endParaRPr/>
          </a:p>
        </p:txBody>
      </p:sp>
      <p:cxnSp>
        <p:nvCxnSpPr>
          <p:cNvPr id="527" name="Google Shape;527;p43"/>
          <p:cNvCxnSpPr>
            <a:stCxn id="517" idx="1"/>
            <a:endCxn id="518" idx="0"/>
          </p:cNvCxnSpPr>
          <p:nvPr/>
        </p:nvCxnSpPr>
        <p:spPr>
          <a:xfrm flipH="1">
            <a:off x="3733950" y="1543050"/>
            <a:ext cx="807600" cy="42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43"/>
          <p:cNvCxnSpPr>
            <a:stCxn id="517" idx="3"/>
            <a:endCxn id="519" idx="0"/>
          </p:cNvCxnSpPr>
          <p:nvPr/>
        </p:nvCxnSpPr>
        <p:spPr>
          <a:xfrm>
            <a:off x="4907250" y="1543050"/>
            <a:ext cx="807900" cy="42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43"/>
          <p:cNvCxnSpPr>
            <a:stCxn id="518" idx="1"/>
            <a:endCxn id="520" idx="0"/>
          </p:cNvCxnSpPr>
          <p:nvPr/>
        </p:nvCxnSpPr>
        <p:spPr>
          <a:xfrm flipH="1">
            <a:off x="3200550" y="2152650"/>
            <a:ext cx="3504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43"/>
          <p:cNvCxnSpPr>
            <a:stCxn id="518" idx="3"/>
            <a:endCxn id="521" idx="0"/>
          </p:cNvCxnSpPr>
          <p:nvPr/>
        </p:nvCxnSpPr>
        <p:spPr>
          <a:xfrm>
            <a:off x="3916650" y="2152650"/>
            <a:ext cx="2592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43"/>
          <p:cNvCxnSpPr>
            <a:stCxn id="519" idx="1"/>
            <a:endCxn id="522" idx="0"/>
          </p:cNvCxnSpPr>
          <p:nvPr/>
        </p:nvCxnSpPr>
        <p:spPr>
          <a:xfrm flipH="1">
            <a:off x="5257950" y="2152650"/>
            <a:ext cx="2742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43"/>
          <p:cNvCxnSpPr>
            <a:stCxn id="519" idx="3"/>
            <a:endCxn id="523" idx="0"/>
          </p:cNvCxnSpPr>
          <p:nvPr/>
        </p:nvCxnSpPr>
        <p:spPr>
          <a:xfrm>
            <a:off x="5897850" y="2152650"/>
            <a:ext cx="3354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43"/>
          <p:cNvCxnSpPr>
            <a:stCxn id="520" idx="1"/>
            <a:endCxn id="524" idx="0"/>
          </p:cNvCxnSpPr>
          <p:nvPr/>
        </p:nvCxnSpPr>
        <p:spPr>
          <a:xfrm flipH="1">
            <a:off x="2910750" y="2853690"/>
            <a:ext cx="106800" cy="56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43"/>
          <p:cNvCxnSpPr>
            <a:stCxn id="520" idx="3"/>
            <a:endCxn id="525" idx="0"/>
          </p:cNvCxnSpPr>
          <p:nvPr/>
        </p:nvCxnSpPr>
        <p:spPr>
          <a:xfrm>
            <a:off x="3383250" y="2853690"/>
            <a:ext cx="106800" cy="56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43"/>
          <p:cNvCxnSpPr>
            <a:stCxn id="522" idx="3"/>
            <a:endCxn id="526" idx="0"/>
          </p:cNvCxnSpPr>
          <p:nvPr/>
        </p:nvCxnSpPr>
        <p:spPr>
          <a:xfrm>
            <a:off x="5440650" y="2853690"/>
            <a:ext cx="73200" cy="56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6" name="Google Shape;536;p43"/>
          <p:cNvSpPr/>
          <p:nvPr/>
        </p:nvSpPr>
        <p:spPr>
          <a:xfrm>
            <a:off x="2712750" y="2884500"/>
            <a:ext cx="365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≤</a:t>
            </a:r>
            <a:endParaRPr b="1"/>
          </a:p>
        </p:txBody>
      </p:sp>
      <p:sp>
        <p:nvSpPr>
          <p:cNvPr id="537" name="Google Shape;537;p43"/>
          <p:cNvSpPr/>
          <p:nvPr/>
        </p:nvSpPr>
        <p:spPr>
          <a:xfrm>
            <a:off x="3322350" y="2884500"/>
            <a:ext cx="365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&gt;</a:t>
            </a:r>
            <a:endParaRPr b="1"/>
          </a:p>
        </p:txBody>
      </p:sp>
      <p:sp>
        <p:nvSpPr>
          <p:cNvPr id="538" name="Google Shape;538;p43"/>
          <p:cNvSpPr txBox="1"/>
          <p:nvPr/>
        </p:nvSpPr>
        <p:spPr>
          <a:xfrm>
            <a:off x="5890875" y="9867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… </a:t>
            </a:r>
            <a:r>
              <a:rPr b="1" lang="en-US" sz="1800">
                <a:solidFill>
                  <a:schemeClr val="dk1"/>
                </a:solidFill>
              </a:rPr>
              <a:t>strictly smaller</a:t>
            </a:r>
            <a:r>
              <a:rPr lang="en-US" sz="1800">
                <a:solidFill>
                  <a:schemeClr val="dk1"/>
                </a:solidFill>
              </a:rPr>
              <a:t> than all keys in the </a:t>
            </a:r>
            <a:r>
              <a:rPr b="1" lang="en-US" sz="1800">
                <a:solidFill>
                  <a:schemeClr val="dk1"/>
                </a:solidFill>
              </a:rPr>
              <a:t>right sub-tree</a:t>
            </a:r>
            <a:endParaRPr b="1"/>
          </a:p>
        </p:txBody>
      </p:sp>
      <p:sp>
        <p:nvSpPr>
          <p:cNvPr id="539" name="Google Shape;539;p43"/>
          <p:cNvSpPr txBox="1"/>
          <p:nvPr/>
        </p:nvSpPr>
        <p:spPr>
          <a:xfrm>
            <a:off x="560925" y="981275"/>
            <a:ext cx="3000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the </a:t>
            </a:r>
            <a:r>
              <a:rPr lang="en-US" sz="1800" u="sng">
                <a:solidFill>
                  <a:schemeClr val="dk1"/>
                </a:solidFill>
              </a:rPr>
              <a:t>root</a:t>
            </a:r>
            <a:r>
              <a:rPr lang="en-US" sz="1800">
                <a:solidFill>
                  <a:schemeClr val="dk1"/>
                </a:solidFill>
              </a:rPr>
              <a:t> has to be </a:t>
            </a:r>
            <a:r>
              <a:rPr b="1" lang="en-US" sz="1800">
                <a:solidFill>
                  <a:schemeClr val="dk1"/>
                </a:solidFill>
              </a:rPr>
              <a:t>larger or equal</a:t>
            </a:r>
            <a:r>
              <a:rPr lang="en-US" sz="1800">
                <a:solidFill>
                  <a:schemeClr val="dk1"/>
                </a:solidFill>
              </a:rPr>
              <a:t> to all keys in the </a:t>
            </a:r>
            <a:r>
              <a:rPr b="1" lang="en-US" sz="1800">
                <a:solidFill>
                  <a:schemeClr val="dk1"/>
                </a:solidFill>
              </a:rPr>
              <a:t>left sub-tree</a:t>
            </a:r>
            <a:r>
              <a:rPr lang="en-US" sz="1800">
                <a:solidFill>
                  <a:schemeClr val="dk1"/>
                </a:solidFill>
              </a:rPr>
              <a:t> and …</a:t>
            </a:r>
            <a:endParaRPr/>
          </a:p>
        </p:txBody>
      </p:sp>
      <p:sp>
        <p:nvSpPr>
          <p:cNvPr id="540" name="Google Shape;540;p43"/>
          <p:cNvSpPr/>
          <p:nvPr/>
        </p:nvSpPr>
        <p:spPr>
          <a:xfrm>
            <a:off x="5379750" y="2884500"/>
            <a:ext cx="365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&gt;</a:t>
            </a:r>
            <a:endParaRPr b="1"/>
          </a:p>
        </p:txBody>
      </p:sp>
      <p:sp>
        <p:nvSpPr>
          <p:cNvPr id="541" name="Google Shape;541;p43"/>
          <p:cNvSpPr/>
          <p:nvPr/>
        </p:nvSpPr>
        <p:spPr>
          <a:xfrm>
            <a:off x="5193900" y="3217200"/>
            <a:ext cx="643200" cy="738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3"/>
          <p:cNvSpPr/>
          <p:nvPr/>
        </p:nvSpPr>
        <p:spPr>
          <a:xfrm>
            <a:off x="2526900" y="3217200"/>
            <a:ext cx="643200" cy="738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3"/>
          <p:cNvSpPr/>
          <p:nvPr/>
        </p:nvSpPr>
        <p:spPr>
          <a:xfrm>
            <a:off x="3212700" y="3217200"/>
            <a:ext cx="643200" cy="738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0" y="315675"/>
            <a:ext cx="42621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372292" y="1029489"/>
            <a:ext cx="83994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Data Types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Arrays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Linked Lists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Binary Search Trees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-US" sz="2000"/>
              <a:t>Hash Tables</a:t>
            </a:r>
            <a:endParaRPr b="1" sz="2000">
              <a:solidFill>
                <a:srgbClr val="BFBFBF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Outline</a:t>
            </a:r>
            <a:endParaRPr sz="4400"/>
          </a:p>
        </p:txBody>
      </p:sp>
      <p:sp>
        <p:nvSpPr>
          <p:cNvPr id="102" name="Google Shape;102;p17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4"/>
          <p:cNvSpPr/>
          <p:nvPr/>
        </p:nvSpPr>
        <p:spPr>
          <a:xfrm>
            <a:off x="0" y="315686"/>
            <a:ext cx="35289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50" name="Google Shape;550;p44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Binary Search Trees</a:t>
            </a:r>
            <a:endParaRPr sz="4400"/>
          </a:p>
        </p:txBody>
      </p:sp>
      <p:sp>
        <p:nvSpPr>
          <p:cNvPr id="551" name="Google Shape;551;p44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  <p:sp>
        <p:nvSpPr>
          <p:cNvPr id="552" name="Google Shape;552;p44"/>
          <p:cNvSpPr/>
          <p:nvPr/>
        </p:nvSpPr>
        <p:spPr>
          <a:xfrm>
            <a:off x="4541550" y="1817700"/>
            <a:ext cx="365700" cy="365100"/>
          </a:xfrm>
          <a:prstGeom prst="rect">
            <a:avLst/>
          </a:prstGeom>
          <a:solidFill>
            <a:srgbClr val="9E9E9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</a:t>
            </a:r>
            <a:endParaRPr/>
          </a:p>
        </p:txBody>
      </p:sp>
      <p:sp>
        <p:nvSpPr>
          <p:cNvPr id="553" name="Google Shape;553;p44"/>
          <p:cNvSpPr/>
          <p:nvPr/>
        </p:nvSpPr>
        <p:spPr>
          <a:xfrm>
            <a:off x="3550950" y="2427300"/>
            <a:ext cx="3657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554" name="Google Shape;554;p44"/>
          <p:cNvSpPr/>
          <p:nvPr/>
        </p:nvSpPr>
        <p:spPr>
          <a:xfrm>
            <a:off x="5532150" y="2427300"/>
            <a:ext cx="3657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</a:t>
            </a:r>
            <a:endParaRPr/>
          </a:p>
        </p:txBody>
      </p:sp>
      <p:sp>
        <p:nvSpPr>
          <p:cNvPr id="555" name="Google Shape;555;p44"/>
          <p:cNvSpPr/>
          <p:nvPr/>
        </p:nvSpPr>
        <p:spPr>
          <a:xfrm>
            <a:off x="3017550" y="3128340"/>
            <a:ext cx="3657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556" name="Google Shape;556;p44"/>
          <p:cNvSpPr/>
          <p:nvPr/>
        </p:nvSpPr>
        <p:spPr>
          <a:xfrm>
            <a:off x="3992910" y="312834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557" name="Google Shape;557;p44"/>
          <p:cNvSpPr/>
          <p:nvPr/>
        </p:nvSpPr>
        <p:spPr>
          <a:xfrm>
            <a:off x="5074950" y="3128340"/>
            <a:ext cx="3657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15</a:t>
            </a:r>
            <a:endParaRPr/>
          </a:p>
        </p:txBody>
      </p:sp>
      <p:sp>
        <p:nvSpPr>
          <p:cNvPr id="558" name="Google Shape;558;p44"/>
          <p:cNvSpPr/>
          <p:nvPr/>
        </p:nvSpPr>
        <p:spPr>
          <a:xfrm>
            <a:off x="6050310" y="312834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6400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</a:t>
            </a:r>
            <a:endParaRPr/>
          </a:p>
        </p:txBody>
      </p:sp>
      <p:sp>
        <p:nvSpPr>
          <p:cNvPr id="559" name="Google Shape;559;p44"/>
          <p:cNvSpPr/>
          <p:nvPr/>
        </p:nvSpPr>
        <p:spPr>
          <a:xfrm>
            <a:off x="2727990" y="387510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6400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560" name="Google Shape;560;p44"/>
          <p:cNvSpPr/>
          <p:nvPr/>
        </p:nvSpPr>
        <p:spPr>
          <a:xfrm>
            <a:off x="3307110" y="387510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8227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561" name="Google Shape;561;p44"/>
          <p:cNvSpPr/>
          <p:nvPr/>
        </p:nvSpPr>
        <p:spPr>
          <a:xfrm>
            <a:off x="5330982" y="387510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</a:t>
            </a:r>
            <a:endParaRPr/>
          </a:p>
        </p:txBody>
      </p:sp>
      <p:cxnSp>
        <p:nvCxnSpPr>
          <p:cNvPr id="562" name="Google Shape;562;p44"/>
          <p:cNvCxnSpPr>
            <a:stCxn id="552" idx="1"/>
            <a:endCxn id="553" idx="0"/>
          </p:cNvCxnSpPr>
          <p:nvPr/>
        </p:nvCxnSpPr>
        <p:spPr>
          <a:xfrm flipH="1">
            <a:off x="3733950" y="2000250"/>
            <a:ext cx="807600" cy="42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44"/>
          <p:cNvCxnSpPr>
            <a:stCxn id="552" idx="3"/>
            <a:endCxn id="554" idx="0"/>
          </p:cNvCxnSpPr>
          <p:nvPr/>
        </p:nvCxnSpPr>
        <p:spPr>
          <a:xfrm>
            <a:off x="4907250" y="2000250"/>
            <a:ext cx="807900" cy="42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Google Shape;564;p44"/>
          <p:cNvCxnSpPr>
            <a:stCxn id="553" idx="1"/>
            <a:endCxn id="555" idx="0"/>
          </p:cNvCxnSpPr>
          <p:nvPr/>
        </p:nvCxnSpPr>
        <p:spPr>
          <a:xfrm flipH="1">
            <a:off x="3200550" y="2609850"/>
            <a:ext cx="3504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" name="Google Shape;565;p44"/>
          <p:cNvCxnSpPr>
            <a:stCxn id="553" idx="3"/>
            <a:endCxn id="556" idx="0"/>
          </p:cNvCxnSpPr>
          <p:nvPr/>
        </p:nvCxnSpPr>
        <p:spPr>
          <a:xfrm>
            <a:off x="3916650" y="2609850"/>
            <a:ext cx="2592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44"/>
          <p:cNvCxnSpPr>
            <a:stCxn id="554" idx="1"/>
            <a:endCxn id="557" idx="0"/>
          </p:cNvCxnSpPr>
          <p:nvPr/>
        </p:nvCxnSpPr>
        <p:spPr>
          <a:xfrm flipH="1">
            <a:off x="5257950" y="2609850"/>
            <a:ext cx="2742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44"/>
          <p:cNvCxnSpPr>
            <a:stCxn id="554" idx="3"/>
            <a:endCxn id="558" idx="0"/>
          </p:cNvCxnSpPr>
          <p:nvPr/>
        </p:nvCxnSpPr>
        <p:spPr>
          <a:xfrm>
            <a:off x="5897850" y="2609850"/>
            <a:ext cx="3354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44"/>
          <p:cNvCxnSpPr>
            <a:stCxn id="555" idx="1"/>
            <a:endCxn id="559" idx="0"/>
          </p:cNvCxnSpPr>
          <p:nvPr/>
        </p:nvCxnSpPr>
        <p:spPr>
          <a:xfrm flipH="1">
            <a:off x="2910750" y="3310890"/>
            <a:ext cx="106800" cy="56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44"/>
          <p:cNvCxnSpPr>
            <a:stCxn id="555" idx="3"/>
            <a:endCxn id="560" idx="0"/>
          </p:cNvCxnSpPr>
          <p:nvPr/>
        </p:nvCxnSpPr>
        <p:spPr>
          <a:xfrm>
            <a:off x="3383250" y="3310890"/>
            <a:ext cx="106800" cy="56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44"/>
          <p:cNvCxnSpPr>
            <a:stCxn id="557" idx="3"/>
            <a:endCxn id="561" idx="0"/>
          </p:cNvCxnSpPr>
          <p:nvPr/>
        </p:nvCxnSpPr>
        <p:spPr>
          <a:xfrm>
            <a:off x="5440650" y="3310890"/>
            <a:ext cx="73200" cy="56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1" name="Google Shape;571;p44"/>
          <p:cNvSpPr txBox="1"/>
          <p:nvPr/>
        </p:nvSpPr>
        <p:spPr>
          <a:xfrm>
            <a:off x="2639700" y="1065338"/>
            <a:ext cx="40170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Is this a binary search tree?</a:t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5"/>
          <p:cNvSpPr/>
          <p:nvPr/>
        </p:nvSpPr>
        <p:spPr>
          <a:xfrm>
            <a:off x="0" y="315686"/>
            <a:ext cx="35289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78" name="Google Shape;578;p45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Binary Search Trees</a:t>
            </a:r>
            <a:endParaRPr sz="4400"/>
          </a:p>
        </p:txBody>
      </p:sp>
      <p:sp>
        <p:nvSpPr>
          <p:cNvPr id="579" name="Google Shape;579;p45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  <p:sp>
        <p:nvSpPr>
          <p:cNvPr id="580" name="Google Shape;580;p45"/>
          <p:cNvSpPr/>
          <p:nvPr/>
        </p:nvSpPr>
        <p:spPr>
          <a:xfrm>
            <a:off x="4541550" y="1817700"/>
            <a:ext cx="365700" cy="365100"/>
          </a:xfrm>
          <a:prstGeom prst="rect">
            <a:avLst/>
          </a:prstGeom>
          <a:solidFill>
            <a:srgbClr val="9E9E9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</a:t>
            </a:r>
            <a:endParaRPr/>
          </a:p>
        </p:txBody>
      </p:sp>
      <p:sp>
        <p:nvSpPr>
          <p:cNvPr id="581" name="Google Shape;581;p45"/>
          <p:cNvSpPr/>
          <p:nvPr/>
        </p:nvSpPr>
        <p:spPr>
          <a:xfrm>
            <a:off x="3550950" y="2427300"/>
            <a:ext cx="3657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582" name="Google Shape;582;p45"/>
          <p:cNvSpPr/>
          <p:nvPr/>
        </p:nvSpPr>
        <p:spPr>
          <a:xfrm>
            <a:off x="5532150" y="2427300"/>
            <a:ext cx="3657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</a:t>
            </a:r>
            <a:endParaRPr/>
          </a:p>
        </p:txBody>
      </p:sp>
      <p:sp>
        <p:nvSpPr>
          <p:cNvPr id="583" name="Google Shape;583;p45"/>
          <p:cNvSpPr/>
          <p:nvPr/>
        </p:nvSpPr>
        <p:spPr>
          <a:xfrm>
            <a:off x="3017550" y="3128340"/>
            <a:ext cx="3657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584" name="Google Shape;584;p45"/>
          <p:cNvSpPr/>
          <p:nvPr/>
        </p:nvSpPr>
        <p:spPr>
          <a:xfrm>
            <a:off x="3992910" y="312834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585" name="Google Shape;585;p45"/>
          <p:cNvSpPr/>
          <p:nvPr/>
        </p:nvSpPr>
        <p:spPr>
          <a:xfrm>
            <a:off x="5074950" y="3128340"/>
            <a:ext cx="365700" cy="365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15</a:t>
            </a:r>
            <a:endParaRPr/>
          </a:p>
        </p:txBody>
      </p:sp>
      <p:sp>
        <p:nvSpPr>
          <p:cNvPr id="586" name="Google Shape;586;p45"/>
          <p:cNvSpPr/>
          <p:nvPr/>
        </p:nvSpPr>
        <p:spPr>
          <a:xfrm>
            <a:off x="6050310" y="312834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6400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</a:t>
            </a:r>
            <a:endParaRPr/>
          </a:p>
        </p:txBody>
      </p:sp>
      <p:sp>
        <p:nvSpPr>
          <p:cNvPr id="587" name="Google Shape;587;p45"/>
          <p:cNvSpPr/>
          <p:nvPr/>
        </p:nvSpPr>
        <p:spPr>
          <a:xfrm>
            <a:off x="2727990" y="387510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6400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588" name="Google Shape;588;p45"/>
          <p:cNvSpPr/>
          <p:nvPr/>
        </p:nvSpPr>
        <p:spPr>
          <a:xfrm>
            <a:off x="3307110" y="387510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8227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589" name="Google Shape;589;p45"/>
          <p:cNvSpPr/>
          <p:nvPr/>
        </p:nvSpPr>
        <p:spPr>
          <a:xfrm>
            <a:off x="5330982" y="387510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</a:t>
            </a:r>
            <a:endParaRPr/>
          </a:p>
        </p:txBody>
      </p:sp>
      <p:cxnSp>
        <p:nvCxnSpPr>
          <p:cNvPr id="590" name="Google Shape;590;p45"/>
          <p:cNvCxnSpPr>
            <a:stCxn id="580" idx="1"/>
            <a:endCxn id="581" idx="0"/>
          </p:cNvCxnSpPr>
          <p:nvPr/>
        </p:nvCxnSpPr>
        <p:spPr>
          <a:xfrm flipH="1">
            <a:off x="3733950" y="2000250"/>
            <a:ext cx="807600" cy="42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1" name="Google Shape;591;p45"/>
          <p:cNvCxnSpPr>
            <a:stCxn id="580" idx="3"/>
            <a:endCxn id="582" idx="0"/>
          </p:cNvCxnSpPr>
          <p:nvPr/>
        </p:nvCxnSpPr>
        <p:spPr>
          <a:xfrm>
            <a:off x="4907250" y="2000250"/>
            <a:ext cx="807900" cy="42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45"/>
          <p:cNvCxnSpPr>
            <a:stCxn id="581" idx="1"/>
            <a:endCxn id="583" idx="0"/>
          </p:cNvCxnSpPr>
          <p:nvPr/>
        </p:nvCxnSpPr>
        <p:spPr>
          <a:xfrm flipH="1">
            <a:off x="3200550" y="2609850"/>
            <a:ext cx="3504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45"/>
          <p:cNvCxnSpPr>
            <a:stCxn id="581" idx="3"/>
            <a:endCxn id="584" idx="0"/>
          </p:cNvCxnSpPr>
          <p:nvPr/>
        </p:nvCxnSpPr>
        <p:spPr>
          <a:xfrm>
            <a:off x="3916650" y="2609850"/>
            <a:ext cx="2592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45"/>
          <p:cNvCxnSpPr>
            <a:stCxn id="582" idx="1"/>
            <a:endCxn id="585" idx="0"/>
          </p:cNvCxnSpPr>
          <p:nvPr/>
        </p:nvCxnSpPr>
        <p:spPr>
          <a:xfrm flipH="1">
            <a:off x="5257950" y="2609850"/>
            <a:ext cx="2742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Google Shape;595;p45"/>
          <p:cNvCxnSpPr>
            <a:stCxn id="582" idx="3"/>
            <a:endCxn id="586" idx="0"/>
          </p:cNvCxnSpPr>
          <p:nvPr/>
        </p:nvCxnSpPr>
        <p:spPr>
          <a:xfrm>
            <a:off x="5897850" y="2609850"/>
            <a:ext cx="3354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Google Shape;596;p45"/>
          <p:cNvCxnSpPr>
            <a:stCxn id="583" idx="1"/>
            <a:endCxn id="587" idx="0"/>
          </p:cNvCxnSpPr>
          <p:nvPr/>
        </p:nvCxnSpPr>
        <p:spPr>
          <a:xfrm flipH="1">
            <a:off x="2910750" y="3310890"/>
            <a:ext cx="106800" cy="56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7" name="Google Shape;597;p45"/>
          <p:cNvCxnSpPr>
            <a:stCxn id="583" idx="3"/>
            <a:endCxn id="588" idx="0"/>
          </p:cNvCxnSpPr>
          <p:nvPr/>
        </p:nvCxnSpPr>
        <p:spPr>
          <a:xfrm>
            <a:off x="3383250" y="3310890"/>
            <a:ext cx="106800" cy="56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8" name="Google Shape;598;p45"/>
          <p:cNvCxnSpPr>
            <a:stCxn id="585" idx="3"/>
            <a:endCxn id="589" idx="0"/>
          </p:cNvCxnSpPr>
          <p:nvPr/>
        </p:nvCxnSpPr>
        <p:spPr>
          <a:xfrm>
            <a:off x="5440650" y="3310890"/>
            <a:ext cx="73200" cy="56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9" name="Google Shape;599;p45"/>
          <p:cNvSpPr txBox="1"/>
          <p:nvPr/>
        </p:nvSpPr>
        <p:spPr>
          <a:xfrm>
            <a:off x="2639700" y="1065338"/>
            <a:ext cx="40170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Is this a binary </a:t>
            </a:r>
            <a:r>
              <a:rPr lang="en-US" sz="2400"/>
              <a:t>search</a:t>
            </a:r>
            <a:r>
              <a:rPr lang="en-US" sz="2400"/>
              <a:t> tree?</a:t>
            </a:r>
            <a:endParaRPr sz="2400"/>
          </a:p>
        </p:txBody>
      </p:sp>
      <p:sp>
        <p:nvSpPr>
          <p:cNvPr id="600" name="Google Shape;600;p45"/>
          <p:cNvSpPr txBox="1"/>
          <p:nvPr/>
        </p:nvSpPr>
        <p:spPr>
          <a:xfrm>
            <a:off x="6888450" y="1592775"/>
            <a:ext cx="13752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solidFill>
                  <a:srgbClr val="FF0000"/>
                </a:solidFill>
              </a:rPr>
              <a:t>No!</a:t>
            </a:r>
            <a:endParaRPr b="1" sz="5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6"/>
          <p:cNvSpPr/>
          <p:nvPr/>
        </p:nvSpPr>
        <p:spPr>
          <a:xfrm>
            <a:off x="0" y="315686"/>
            <a:ext cx="35289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07" name="Google Shape;607;p46"/>
          <p:cNvSpPr txBox="1"/>
          <p:nvPr/>
        </p:nvSpPr>
        <p:spPr>
          <a:xfrm>
            <a:off x="372300" y="1029500"/>
            <a:ext cx="4367400" cy="29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000000"/>
                </a:solidFill>
              </a:rPr>
              <a:t>Searching for a given key:</a:t>
            </a:r>
            <a:endParaRPr i="1" sz="1800" u="none" cap="none" strike="noStrike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compare the key you are looking for </a:t>
            </a:r>
            <a:br>
              <a:rPr i="0" lang="en-US" sz="1800" u="none" cap="none" strike="noStrike">
                <a:solidFill>
                  <a:srgbClr val="000000"/>
                </a:solidFill>
              </a:rPr>
            </a:br>
            <a:r>
              <a:rPr i="0" lang="en-US" sz="1800" u="none" cap="none" strike="noStrike">
                <a:solidFill>
                  <a:srgbClr val="000000"/>
                </a:solidFill>
              </a:rPr>
              <a:t>with the root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depending on whether it is</a:t>
            </a:r>
            <a:br>
              <a:rPr lang="en-US" sz="1800"/>
            </a:br>
            <a:r>
              <a:rPr i="0" lang="en-US" sz="1800" u="none" cap="none" strike="noStrike">
                <a:solidFill>
                  <a:srgbClr val="000000"/>
                </a:solidFill>
              </a:rPr>
              <a:t>smaller (larger) continue</a:t>
            </a:r>
            <a:r>
              <a:rPr lang="en-US" sz="1800"/>
              <a:t>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searching in </a:t>
            </a:r>
            <a:r>
              <a:rPr lang="en-US" sz="1800"/>
              <a:t>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left (right) sub-tree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return the value or </a:t>
            </a:r>
            <a:r>
              <a:rPr i="1" lang="en-US" sz="1800" u="none" cap="none" strike="noStrike">
                <a:solidFill>
                  <a:srgbClr val="000000"/>
                </a:solidFill>
              </a:rPr>
              <a:t>key not found</a:t>
            </a:r>
            <a:endParaRPr sz="1800"/>
          </a:p>
        </p:txBody>
      </p:sp>
      <p:sp>
        <p:nvSpPr>
          <p:cNvPr id="608" name="Google Shape;608;p46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Binary Search Trees</a:t>
            </a:r>
            <a:endParaRPr sz="4400"/>
          </a:p>
        </p:txBody>
      </p:sp>
      <p:sp>
        <p:nvSpPr>
          <p:cNvPr id="609" name="Google Shape;609;p46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  <p:sp>
        <p:nvSpPr>
          <p:cNvPr id="610" name="Google Shape;610;p46"/>
          <p:cNvSpPr/>
          <p:nvPr/>
        </p:nvSpPr>
        <p:spPr>
          <a:xfrm>
            <a:off x="6979950" y="1284300"/>
            <a:ext cx="365700" cy="365100"/>
          </a:xfrm>
          <a:prstGeom prst="rect">
            <a:avLst/>
          </a:prstGeom>
          <a:solidFill>
            <a:srgbClr val="9E9E9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</a:t>
            </a:r>
            <a:endParaRPr/>
          </a:p>
        </p:txBody>
      </p:sp>
      <p:sp>
        <p:nvSpPr>
          <p:cNvPr id="611" name="Google Shape;611;p46"/>
          <p:cNvSpPr/>
          <p:nvPr/>
        </p:nvSpPr>
        <p:spPr>
          <a:xfrm>
            <a:off x="5989350" y="1893900"/>
            <a:ext cx="3657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612" name="Google Shape;612;p46"/>
          <p:cNvSpPr/>
          <p:nvPr/>
        </p:nvSpPr>
        <p:spPr>
          <a:xfrm>
            <a:off x="7970550" y="1893900"/>
            <a:ext cx="3657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</a:t>
            </a:r>
            <a:endParaRPr/>
          </a:p>
        </p:txBody>
      </p:sp>
      <p:sp>
        <p:nvSpPr>
          <p:cNvPr id="613" name="Google Shape;613;p46"/>
          <p:cNvSpPr/>
          <p:nvPr/>
        </p:nvSpPr>
        <p:spPr>
          <a:xfrm>
            <a:off x="5455950" y="2594940"/>
            <a:ext cx="3657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614" name="Google Shape;614;p46"/>
          <p:cNvSpPr/>
          <p:nvPr/>
        </p:nvSpPr>
        <p:spPr>
          <a:xfrm>
            <a:off x="6431310" y="259494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D9EAD3"/>
                </a:highlight>
              </a:rPr>
              <a:t>9</a:t>
            </a:r>
            <a:endParaRPr>
              <a:highlight>
                <a:srgbClr val="D9EAD3"/>
              </a:highlight>
            </a:endParaRPr>
          </a:p>
        </p:txBody>
      </p:sp>
      <p:sp>
        <p:nvSpPr>
          <p:cNvPr id="615" name="Google Shape;615;p46"/>
          <p:cNvSpPr/>
          <p:nvPr/>
        </p:nvSpPr>
        <p:spPr>
          <a:xfrm>
            <a:off x="7513350" y="2594940"/>
            <a:ext cx="3657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</a:t>
            </a:r>
            <a:endParaRPr/>
          </a:p>
        </p:txBody>
      </p:sp>
      <p:sp>
        <p:nvSpPr>
          <p:cNvPr id="616" name="Google Shape;616;p46"/>
          <p:cNvSpPr/>
          <p:nvPr/>
        </p:nvSpPr>
        <p:spPr>
          <a:xfrm>
            <a:off x="8488710" y="259494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6400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</a:t>
            </a:r>
            <a:endParaRPr/>
          </a:p>
        </p:txBody>
      </p:sp>
      <p:sp>
        <p:nvSpPr>
          <p:cNvPr id="617" name="Google Shape;617;p46"/>
          <p:cNvSpPr/>
          <p:nvPr/>
        </p:nvSpPr>
        <p:spPr>
          <a:xfrm>
            <a:off x="5166390" y="334170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6400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618" name="Google Shape;618;p46"/>
          <p:cNvSpPr/>
          <p:nvPr/>
        </p:nvSpPr>
        <p:spPr>
          <a:xfrm>
            <a:off x="5745510" y="334170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8227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619" name="Google Shape;619;p46"/>
          <p:cNvSpPr/>
          <p:nvPr/>
        </p:nvSpPr>
        <p:spPr>
          <a:xfrm>
            <a:off x="7769382" y="334170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</a:t>
            </a:r>
            <a:endParaRPr/>
          </a:p>
        </p:txBody>
      </p:sp>
      <p:cxnSp>
        <p:nvCxnSpPr>
          <p:cNvPr id="620" name="Google Shape;620;p46"/>
          <p:cNvCxnSpPr>
            <a:stCxn id="610" idx="1"/>
            <a:endCxn id="611" idx="0"/>
          </p:cNvCxnSpPr>
          <p:nvPr/>
        </p:nvCxnSpPr>
        <p:spPr>
          <a:xfrm flipH="1">
            <a:off x="6172350" y="1466850"/>
            <a:ext cx="807600" cy="42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1" name="Google Shape;621;p46"/>
          <p:cNvCxnSpPr>
            <a:stCxn id="610" idx="3"/>
            <a:endCxn id="612" idx="0"/>
          </p:cNvCxnSpPr>
          <p:nvPr/>
        </p:nvCxnSpPr>
        <p:spPr>
          <a:xfrm>
            <a:off x="7345650" y="1466850"/>
            <a:ext cx="807900" cy="42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46"/>
          <p:cNvCxnSpPr>
            <a:stCxn id="611" idx="1"/>
            <a:endCxn id="613" idx="0"/>
          </p:cNvCxnSpPr>
          <p:nvPr/>
        </p:nvCxnSpPr>
        <p:spPr>
          <a:xfrm flipH="1">
            <a:off x="5638950" y="2076450"/>
            <a:ext cx="3504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46"/>
          <p:cNvCxnSpPr>
            <a:stCxn id="611" idx="3"/>
            <a:endCxn id="614" idx="0"/>
          </p:cNvCxnSpPr>
          <p:nvPr/>
        </p:nvCxnSpPr>
        <p:spPr>
          <a:xfrm>
            <a:off x="6355050" y="2076450"/>
            <a:ext cx="2592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46"/>
          <p:cNvCxnSpPr>
            <a:stCxn id="612" idx="1"/>
            <a:endCxn id="615" idx="0"/>
          </p:cNvCxnSpPr>
          <p:nvPr/>
        </p:nvCxnSpPr>
        <p:spPr>
          <a:xfrm flipH="1">
            <a:off x="7696350" y="2076450"/>
            <a:ext cx="2742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Google Shape;625;p46"/>
          <p:cNvCxnSpPr>
            <a:stCxn id="612" idx="3"/>
            <a:endCxn id="616" idx="0"/>
          </p:cNvCxnSpPr>
          <p:nvPr/>
        </p:nvCxnSpPr>
        <p:spPr>
          <a:xfrm>
            <a:off x="8336250" y="2076450"/>
            <a:ext cx="3354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p46"/>
          <p:cNvCxnSpPr>
            <a:stCxn id="613" idx="1"/>
            <a:endCxn id="617" idx="0"/>
          </p:cNvCxnSpPr>
          <p:nvPr/>
        </p:nvCxnSpPr>
        <p:spPr>
          <a:xfrm flipH="1">
            <a:off x="5349150" y="2777490"/>
            <a:ext cx="106800" cy="56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7" name="Google Shape;627;p46"/>
          <p:cNvCxnSpPr>
            <a:stCxn id="613" idx="3"/>
            <a:endCxn id="618" idx="0"/>
          </p:cNvCxnSpPr>
          <p:nvPr/>
        </p:nvCxnSpPr>
        <p:spPr>
          <a:xfrm>
            <a:off x="5821650" y="2777490"/>
            <a:ext cx="106800" cy="56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8" name="Google Shape;628;p46"/>
          <p:cNvCxnSpPr>
            <a:stCxn id="615" idx="3"/>
            <a:endCxn id="619" idx="0"/>
          </p:cNvCxnSpPr>
          <p:nvPr/>
        </p:nvCxnSpPr>
        <p:spPr>
          <a:xfrm>
            <a:off x="7879050" y="2777490"/>
            <a:ext cx="73200" cy="56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7"/>
          <p:cNvSpPr/>
          <p:nvPr/>
        </p:nvSpPr>
        <p:spPr>
          <a:xfrm>
            <a:off x="0" y="315686"/>
            <a:ext cx="35289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35" name="Google Shape;635;p47"/>
          <p:cNvSpPr txBox="1"/>
          <p:nvPr/>
        </p:nvSpPr>
        <p:spPr>
          <a:xfrm>
            <a:off x="372300" y="1029500"/>
            <a:ext cx="44739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</a:rPr>
              <a:t>Searching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for a given key:</a:t>
            </a:r>
            <a:endParaRPr i="1" sz="1800" u="none" cap="none" strike="noStrike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compare the key you are looking for </a:t>
            </a:r>
            <a:br>
              <a:rPr i="0" lang="en-US" sz="1800" u="none" cap="none" strike="noStrike">
                <a:solidFill>
                  <a:srgbClr val="000000"/>
                </a:solidFill>
              </a:rPr>
            </a:br>
            <a:r>
              <a:rPr i="0" lang="en-US" sz="1800" u="none" cap="none" strike="noStrike">
                <a:solidFill>
                  <a:srgbClr val="000000"/>
                </a:solidFill>
              </a:rPr>
              <a:t>with the root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depending on whether it is</a:t>
            </a:r>
            <a:br>
              <a:rPr lang="en-US" sz="1800"/>
            </a:br>
            <a:r>
              <a:rPr i="0" lang="en-US" sz="1800" u="none" cap="none" strike="noStrike">
                <a:solidFill>
                  <a:srgbClr val="000000"/>
                </a:solidFill>
              </a:rPr>
              <a:t>smaller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(larger) continue</a:t>
            </a:r>
            <a:r>
              <a:rPr lang="en-US" sz="1800"/>
              <a:t>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searching in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</a:t>
            </a:r>
            <a:r>
              <a:rPr lang="en-US" sz="1800"/>
              <a:t>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left (right) sub-tree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return the value or </a:t>
            </a:r>
            <a:r>
              <a:rPr i="1" lang="en-US" sz="1800" u="none" cap="none" strike="noStrike">
                <a:solidFill>
                  <a:srgbClr val="000000"/>
                </a:solidFill>
              </a:rPr>
              <a:t>key not found</a:t>
            </a:r>
            <a:endParaRPr i="1" sz="1800" u="none" cap="none" strike="noStrike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Remember the Binary Search Algorithm</a:t>
            </a:r>
            <a:endParaRPr sz="1800"/>
          </a:p>
        </p:txBody>
      </p:sp>
      <p:sp>
        <p:nvSpPr>
          <p:cNvPr id="636" name="Google Shape;636;p47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Binary Search Trees</a:t>
            </a:r>
            <a:endParaRPr sz="4400"/>
          </a:p>
        </p:txBody>
      </p:sp>
      <p:sp>
        <p:nvSpPr>
          <p:cNvPr id="637" name="Google Shape;637;p47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  <p:sp>
        <p:nvSpPr>
          <p:cNvPr id="638" name="Google Shape;638;p47"/>
          <p:cNvSpPr/>
          <p:nvPr/>
        </p:nvSpPr>
        <p:spPr>
          <a:xfrm>
            <a:off x="6979950" y="1284300"/>
            <a:ext cx="365700" cy="365100"/>
          </a:xfrm>
          <a:prstGeom prst="rect">
            <a:avLst/>
          </a:prstGeom>
          <a:solidFill>
            <a:srgbClr val="9E9E9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</a:t>
            </a:r>
            <a:endParaRPr/>
          </a:p>
        </p:txBody>
      </p:sp>
      <p:sp>
        <p:nvSpPr>
          <p:cNvPr id="639" name="Google Shape;639;p47"/>
          <p:cNvSpPr/>
          <p:nvPr/>
        </p:nvSpPr>
        <p:spPr>
          <a:xfrm>
            <a:off x="5989350" y="1893900"/>
            <a:ext cx="3657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640" name="Google Shape;640;p47"/>
          <p:cNvSpPr/>
          <p:nvPr/>
        </p:nvSpPr>
        <p:spPr>
          <a:xfrm>
            <a:off x="7970550" y="1893900"/>
            <a:ext cx="3657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</a:t>
            </a:r>
            <a:endParaRPr/>
          </a:p>
        </p:txBody>
      </p:sp>
      <p:sp>
        <p:nvSpPr>
          <p:cNvPr id="641" name="Google Shape;641;p47"/>
          <p:cNvSpPr/>
          <p:nvPr/>
        </p:nvSpPr>
        <p:spPr>
          <a:xfrm>
            <a:off x="5455950" y="2594940"/>
            <a:ext cx="3657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642" name="Google Shape;642;p47"/>
          <p:cNvSpPr/>
          <p:nvPr/>
        </p:nvSpPr>
        <p:spPr>
          <a:xfrm>
            <a:off x="6431310" y="259494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643" name="Google Shape;643;p47"/>
          <p:cNvSpPr/>
          <p:nvPr/>
        </p:nvSpPr>
        <p:spPr>
          <a:xfrm>
            <a:off x="7513350" y="2594940"/>
            <a:ext cx="3657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</a:t>
            </a:r>
            <a:endParaRPr/>
          </a:p>
        </p:txBody>
      </p:sp>
      <p:sp>
        <p:nvSpPr>
          <p:cNvPr id="644" name="Google Shape;644;p47"/>
          <p:cNvSpPr/>
          <p:nvPr/>
        </p:nvSpPr>
        <p:spPr>
          <a:xfrm>
            <a:off x="8488710" y="259494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6400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</a:t>
            </a:r>
            <a:endParaRPr/>
          </a:p>
        </p:txBody>
      </p:sp>
      <p:sp>
        <p:nvSpPr>
          <p:cNvPr id="645" name="Google Shape;645;p47"/>
          <p:cNvSpPr/>
          <p:nvPr/>
        </p:nvSpPr>
        <p:spPr>
          <a:xfrm>
            <a:off x="5166390" y="334170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6400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646" name="Google Shape;646;p47"/>
          <p:cNvSpPr/>
          <p:nvPr/>
        </p:nvSpPr>
        <p:spPr>
          <a:xfrm>
            <a:off x="5745510" y="334170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8227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647" name="Google Shape;647;p47"/>
          <p:cNvSpPr/>
          <p:nvPr/>
        </p:nvSpPr>
        <p:spPr>
          <a:xfrm>
            <a:off x="7769382" y="334170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</a:t>
            </a:r>
            <a:endParaRPr/>
          </a:p>
        </p:txBody>
      </p:sp>
      <p:cxnSp>
        <p:nvCxnSpPr>
          <p:cNvPr id="648" name="Google Shape;648;p47"/>
          <p:cNvCxnSpPr>
            <a:stCxn id="638" idx="1"/>
            <a:endCxn id="639" idx="0"/>
          </p:cNvCxnSpPr>
          <p:nvPr/>
        </p:nvCxnSpPr>
        <p:spPr>
          <a:xfrm flipH="1">
            <a:off x="6172350" y="1466850"/>
            <a:ext cx="807600" cy="42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Google Shape;649;p47"/>
          <p:cNvCxnSpPr>
            <a:stCxn id="638" idx="3"/>
            <a:endCxn id="640" idx="0"/>
          </p:cNvCxnSpPr>
          <p:nvPr/>
        </p:nvCxnSpPr>
        <p:spPr>
          <a:xfrm>
            <a:off x="7345650" y="1466850"/>
            <a:ext cx="807900" cy="42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Google Shape;650;p47"/>
          <p:cNvCxnSpPr>
            <a:stCxn id="639" idx="1"/>
            <a:endCxn id="641" idx="0"/>
          </p:cNvCxnSpPr>
          <p:nvPr/>
        </p:nvCxnSpPr>
        <p:spPr>
          <a:xfrm flipH="1">
            <a:off x="5638950" y="2076450"/>
            <a:ext cx="3504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47"/>
          <p:cNvCxnSpPr>
            <a:stCxn id="639" idx="3"/>
            <a:endCxn id="642" idx="0"/>
          </p:cNvCxnSpPr>
          <p:nvPr/>
        </p:nvCxnSpPr>
        <p:spPr>
          <a:xfrm>
            <a:off x="6355050" y="2076450"/>
            <a:ext cx="2592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47"/>
          <p:cNvCxnSpPr>
            <a:stCxn id="640" idx="1"/>
            <a:endCxn id="643" idx="0"/>
          </p:cNvCxnSpPr>
          <p:nvPr/>
        </p:nvCxnSpPr>
        <p:spPr>
          <a:xfrm flipH="1">
            <a:off x="7696350" y="2076450"/>
            <a:ext cx="2742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47"/>
          <p:cNvCxnSpPr>
            <a:stCxn id="640" idx="3"/>
            <a:endCxn id="644" idx="0"/>
          </p:cNvCxnSpPr>
          <p:nvPr/>
        </p:nvCxnSpPr>
        <p:spPr>
          <a:xfrm>
            <a:off x="8336250" y="2076450"/>
            <a:ext cx="3354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47"/>
          <p:cNvCxnSpPr>
            <a:stCxn id="641" idx="1"/>
            <a:endCxn id="645" idx="0"/>
          </p:cNvCxnSpPr>
          <p:nvPr/>
        </p:nvCxnSpPr>
        <p:spPr>
          <a:xfrm flipH="1">
            <a:off x="5349150" y="2777490"/>
            <a:ext cx="106800" cy="56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5" name="Google Shape;655;p47"/>
          <p:cNvCxnSpPr>
            <a:stCxn id="641" idx="3"/>
            <a:endCxn id="646" idx="0"/>
          </p:cNvCxnSpPr>
          <p:nvPr/>
        </p:nvCxnSpPr>
        <p:spPr>
          <a:xfrm>
            <a:off x="5821650" y="2777490"/>
            <a:ext cx="106800" cy="56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" name="Google Shape;656;p47"/>
          <p:cNvCxnSpPr>
            <a:stCxn id="643" idx="3"/>
            <a:endCxn id="647" idx="0"/>
          </p:cNvCxnSpPr>
          <p:nvPr/>
        </p:nvCxnSpPr>
        <p:spPr>
          <a:xfrm>
            <a:off x="7879050" y="2777490"/>
            <a:ext cx="73200" cy="56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7" name="Google Shape;657;p47"/>
          <p:cNvSpPr txBox="1"/>
          <p:nvPr/>
        </p:nvSpPr>
        <p:spPr>
          <a:xfrm>
            <a:off x="4451800" y="828475"/>
            <a:ext cx="1935300" cy="427200"/>
          </a:xfrm>
          <a:prstGeom prst="rect">
            <a:avLst/>
          </a:prstGeom>
          <a:solidFill>
            <a:srgbClr val="0066B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Search for 11: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658" name="Google Shape;658;p47"/>
          <p:cNvSpPr txBox="1"/>
          <p:nvPr/>
        </p:nvSpPr>
        <p:spPr>
          <a:xfrm>
            <a:off x="5334000" y="3816100"/>
            <a:ext cx="381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 &gt; 10 (root)	→ search on the right</a:t>
            </a:r>
            <a:endParaRPr sz="1800"/>
          </a:p>
        </p:txBody>
      </p:sp>
      <p:sp>
        <p:nvSpPr>
          <p:cNvPr id="659" name="Google Shape;659;p47"/>
          <p:cNvSpPr txBox="1"/>
          <p:nvPr/>
        </p:nvSpPr>
        <p:spPr>
          <a:xfrm>
            <a:off x="5334000" y="4167800"/>
            <a:ext cx="381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</a:t>
            </a:r>
            <a:r>
              <a:rPr lang="en-US" sz="1800"/>
              <a:t> &lt; 13 		→ search on the left</a:t>
            </a:r>
            <a:endParaRPr sz="1800"/>
          </a:p>
        </p:txBody>
      </p:sp>
      <p:sp>
        <p:nvSpPr>
          <p:cNvPr id="660" name="Google Shape;660;p47"/>
          <p:cNvSpPr txBox="1"/>
          <p:nvPr/>
        </p:nvSpPr>
        <p:spPr>
          <a:xfrm>
            <a:off x="5334000" y="4548800"/>
            <a:ext cx="381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11 = 11 		→ </a:t>
            </a:r>
            <a:r>
              <a:rPr b="1" lang="en-US" sz="1800"/>
              <a:t>Found 11</a:t>
            </a:r>
            <a:endParaRPr b="1" sz="1800"/>
          </a:p>
        </p:txBody>
      </p:sp>
      <p:sp>
        <p:nvSpPr>
          <p:cNvPr id="661" name="Google Shape;661;p47"/>
          <p:cNvSpPr/>
          <p:nvPr/>
        </p:nvSpPr>
        <p:spPr>
          <a:xfrm>
            <a:off x="6979950" y="892575"/>
            <a:ext cx="320100" cy="320100"/>
          </a:xfrm>
          <a:prstGeom prst="ellipse">
            <a:avLst/>
          </a:prstGeom>
          <a:solidFill>
            <a:srgbClr val="CCEEF9">
              <a:alpha val="5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27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47"/>
          <p:cNvSpPr txBox="1"/>
          <p:nvPr/>
        </p:nvSpPr>
        <p:spPr>
          <a:xfrm>
            <a:off x="6995151" y="859525"/>
            <a:ext cx="365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</a:t>
            </a:r>
            <a:endParaRPr/>
          </a:p>
        </p:txBody>
      </p:sp>
      <p:sp>
        <p:nvSpPr>
          <p:cNvPr id="663" name="Google Shape;663;p47"/>
          <p:cNvSpPr/>
          <p:nvPr/>
        </p:nvSpPr>
        <p:spPr>
          <a:xfrm>
            <a:off x="7970550" y="1425975"/>
            <a:ext cx="320100" cy="320100"/>
          </a:xfrm>
          <a:prstGeom prst="ellipse">
            <a:avLst/>
          </a:prstGeom>
          <a:solidFill>
            <a:srgbClr val="CCEEF9">
              <a:alpha val="5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27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47"/>
          <p:cNvSpPr txBox="1"/>
          <p:nvPr/>
        </p:nvSpPr>
        <p:spPr>
          <a:xfrm>
            <a:off x="7985760" y="1392936"/>
            <a:ext cx="365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r>
              <a:rPr lang="en-US"/>
              <a:t>.</a:t>
            </a:r>
            <a:endParaRPr/>
          </a:p>
        </p:txBody>
      </p:sp>
      <p:sp>
        <p:nvSpPr>
          <p:cNvPr id="665" name="Google Shape;665;p47"/>
          <p:cNvSpPr/>
          <p:nvPr/>
        </p:nvSpPr>
        <p:spPr>
          <a:xfrm>
            <a:off x="7360950" y="2187975"/>
            <a:ext cx="320100" cy="320100"/>
          </a:xfrm>
          <a:prstGeom prst="ellipse">
            <a:avLst/>
          </a:prstGeom>
          <a:solidFill>
            <a:srgbClr val="CCEEF9">
              <a:alpha val="5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27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47"/>
          <p:cNvSpPr txBox="1"/>
          <p:nvPr/>
        </p:nvSpPr>
        <p:spPr>
          <a:xfrm>
            <a:off x="7376160" y="2154936"/>
            <a:ext cx="365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r>
              <a:rPr lang="en-US"/>
              <a:t>.</a:t>
            </a:r>
            <a:endParaRPr/>
          </a:p>
        </p:txBody>
      </p:sp>
      <p:cxnSp>
        <p:nvCxnSpPr>
          <p:cNvPr id="667" name="Google Shape;667;p47"/>
          <p:cNvCxnSpPr/>
          <p:nvPr/>
        </p:nvCxnSpPr>
        <p:spPr>
          <a:xfrm>
            <a:off x="7310000" y="979500"/>
            <a:ext cx="822900" cy="411600"/>
          </a:xfrm>
          <a:prstGeom prst="curvedConnector3">
            <a:avLst>
              <a:gd fmla="val 89253" name="adj1"/>
            </a:avLst>
          </a:prstGeom>
          <a:noFill/>
          <a:ln cap="flat" cmpd="sng" w="9525">
            <a:solidFill>
              <a:srgbClr val="0066BB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68" name="Google Shape;668;p47"/>
          <p:cNvCxnSpPr>
            <a:stCxn id="664" idx="1"/>
            <a:endCxn id="666" idx="0"/>
          </p:cNvCxnSpPr>
          <p:nvPr/>
        </p:nvCxnSpPr>
        <p:spPr>
          <a:xfrm flipH="1">
            <a:off x="7558860" y="1575486"/>
            <a:ext cx="426900" cy="579600"/>
          </a:xfrm>
          <a:prstGeom prst="curvedConnector2">
            <a:avLst/>
          </a:prstGeom>
          <a:noFill/>
          <a:ln cap="flat" cmpd="sng" w="9525">
            <a:solidFill>
              <a:srgbClr val="0066BB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69" name="Google Shape;669;p47"/>
          <p:cNvSpPr/>
          <p:nvPr/>
        </p:nvSpPr>
        <p:spPr>
          <a:xfrm>
            <a:off x="4983480" y="3873530"/>
            <a:ext cx="320100" cy="320100"/>
          </a:xfrm>
          <a:prstGeom prst="ellipse">
            <a:avLst/>
          </a:prstGeom>
          <a:solidFill>
            <a:srgbClr val="CCEEF9">
              <a:alpha val="5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27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47"/>
          <p:cNvSpPr txBox="1"/>
          <p:nvPr/>
        </p:nvSpPr>
        <p:spPr>
          <a:xfrm>
            <a:off x="4998681" y="3840480"/>
            <a:ext cx="365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</a:t>
            </a:r>
            <a:endParaRPr/>
          </a:p>
        </p:txBody>
      </p:sp>
      <p:sp>
        <p:nvSpPr>
          <p:cNvPr id="671" name="Google Shape;671;p47"/>
          <p:cNvSpPr/>
          <p:nvPr/>
        </p:nvSpPr>
        <p:spPr>
          <a:xfrm>
            <a:off x="4983480" y="4239279"/>
            <a:ext cx="320100" cy="320100"/>
          </a:xfrm>
          <a:prstGeom prst="ellipse">
            <a:avLst/>
          </a:prstGeom>
          <a:solidFill>
            <a:srgbClr val="CCEEF9">
              <a:alpha val="5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27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47"/>
          <p:cNvSpPr txBox="1"/>
          <p:nvPr/>
        </p:nvSpPr>
        <p:spPr>
          <a:xfrm>
            <a:off x="4989546" y="4206240"/>
            <a:ext cx="365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</a:t>
            </a:r>
            <a:endParaRPr/>
          </a:p>
        </p:txBody>
      </p:sp>
      <p:sp>
        <p:nvSpPr>
          <p:cNvPr id="673" name="Google Shape;673;p47"/>
          <p:cNvSpPr/>
          <p:nvPr/>
        </p:nvSpPr>
        <p:spPr>
          <a:xfrm>
            <a:off x="4983480" y="4605039"/>
            <a:ext cx="320100" cy="320100"/>
          </a:xfrm>
          <a:prstGeom prst="ellipse">
            <a:avLst/>
          </a:prstGeom>
          <a:solidFill>
            <a:srgbClr val="CCEEF9">
              <a:alpha val="5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27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47"/>
          <p:cNvSpPr txBox="1"/>
          <p:nvPr/>
        </p:nvSpPr>
        <p:spPr>
          <a:xfrm>
            <a:off x="4998690" y="4572000"/>
            <a:ext cx="365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8"/>
          <p:cNvSpPr/>
          <p:nvPr/>
        </p:nvSpPr>
        <p:spPr>
          <a:xfrm>
            <a:off x="0" y="315686"/>
            <a:ext cx="35289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81" name="Google Shape;681;p48"/>
          <p:cNvSpPr txBox="1"/>
          <p:nvPr/>
        </p:nvSpPr>
        <p:spPr>
          <a:xfrm>
            <a:off x="372292" y="1029489"/>
            <a:ext cx="83994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</a:rPr>
              <a:t>Adding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a new key at the correct position</a:t>
            </a:r>
            <a:endParaRPr i="1" sz="1800" u="none" cap="none" strike="noStrike">
              <a:solidFill>
                <a:srgbClr val="000000"/>
              </a:solidFill>
            </a:endParaRPr>
          </a:p>
          <a:p>
            <a:pPr indent="-3111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rgbClr val="000000"/>
                </a:solidFill>
              </a:rPr>
              <a:t>assumption: key to be added is not yet in the tree</a:t>
            </a:r>
            <a:endParaRPr sz="1800"/>
          </a:p>
          <a:p>
            <a:pPr indent="-311150" lvl="2" marL="12001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simply find appropriate empty slot and add the key as a </a:t>
            </a:r>
            <a:r>
              <a:rPr i="0" lang="en-US" sz="1800" u="none" cap="none" strike="noStrike">
                <a:solidFill>
                  <a:srgbClr val="000000"/>
                </a:solidFill>
                <a:highlight>
                  <a:srgbClr val="D9EAD3"/>
                </a:highlight>
              </a:rPr>
              <a:t>“leaf”</a:t>
            </a:r>
            <a:endParaRPr sz="1800">
              <a:highlight>
                <a:srgbClr val="D9EAD3"/>
              </a:highlight>
            </a:endParaRPr>
          </a:p>
          <a:p>
            <a:pPr indent="-311150" lvl="2" marL="12001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only way to add keys and preserve binary search tree structure</a:t>
            </a:r>
            <a:endParaRPr sz="1800"/>
          </a:p>
        </p:txBody>
      </p:sp>
      <p:sp>
        <p:nvSpPr>
          <p:cNvPr id="682" name="Google Shape;682;p48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Binary Search Trees</a:t>
            </a:r>
            <a:endParaRPr sz="4400"/>
          </a:p>
        </p:txBody>
      </p:sp>
      <p:sp>
        <p:nvSpPr>
          <p:cNvPr id="683" name="Google Shape;683;p48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  <p:sp>
        <p:nvSpPr>
          <p:cNvPr id="684" name="Google Shape;684;p48"/>
          <p:cNvSpPr/>
          <p:nvPr/>
        </p:nvSpPr>
        <p:spPr>
          <a:xfrm>
            <a:off x="1968304" y="2808300"/>
            <a:ext cx="294000" cy="291300"/>
          </a:xfrm>
          <a:prstGeom prst="rect">
            <a:avLst/>
          </a:prstGeom>
          <a:solidFill>
            <a:srgbClr val="9E9E9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9125" spcFirstLastPara="1" rIns="91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10</a:t>
            </a:r>
            <a:endParaRPr sz="1300"/>
          </a:p>
        </p:txBody>
      </p:sp>
      <p:sp>
        <p:nvSpPr>
          <p:cNvPr id="685" name="Google Shape;685;p48"/>
          <p:cNvSpPr/>
          <p:nvPr/>
        </p:nvSpPr>
        <p:spPr>
          <a:xfrm>
            <a:off x="1176225" y="3296255"/>
            <a:ext cx="294000" cy="29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4</a:t>
            </a:r>
            <a:endParaRPr sz="1300"/>
          </a:p>
        </p:txBody>
      </p:sp>
      <p:sp>
        <p:nvSpPr>
          <p:cNvPr id="686" name="Google Shape;686;p48"/>
          <p:cNvSpPr/>
          <p:nvPr/>
        </p:nvSpPr>
        <p:spPr>
          <a:xfrm>
            <a:off x="2760383" y="3296255"/>
            <a:ext cx="294000" cy="29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9125" spcFirstLastPara="1" rIns="91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13</a:t>
            </a:r>
            <a:endParaRPr sz="1300"/>
          </a:p>
        </p:txBody>
      </p:sp>
      <p:sp>
        <p:nvSpPr>
          <p:cNvPr id="687" name="Google Shape;687;p48"/>
          <p:cNvSpPr/>
          <p:nvPr/>
        </p:nvSpPr>
        <p:spPr>
          <a:xfrm>
            <a:off x="749721" y="3857403"/>
            <a:ext cx="294000" cy="29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2</a:t>
            </a:r>
            <a:endParaRPr sz="1300"/>
          </a:p>
        </p:txBody>
      </p:sp>
      <p:sp>
        <p:nvSpPr>
          <p:cNvPr id="688" name="Google Shape;688;p48"/>
          <p:cNvSpPr/>
          <p:nvPr/>
        </p:nvSpPr>
        <p:spPr>
          <a:xfrm>
            <a:off x="1529614" y="3857403"/>
            <a:ext cx="294000" cy="291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9</a:t>
            </a:r>
            <a:endParaRPr sz="1300"/>
          </a:p>
        </p:txBody>
      </p:sp>
      <p:sp>
        <p:nvSpPr>
          <p:cNvPr id="689" name="Google Shape;689;p48"/>
          <p:cNvSpPr/>
          <p:nvPr/>
        </p:nvSpPr>
        <p:spPr>
          <a:xfrm>
            <a:off x="2394808" y="3857403"/>
            <a:ext cx="294000" cy="29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9125" spcFirstLastPara="1" rIns="91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11</a:t>
            </a:r>
            <a:endParaRPr sz="1300"/>
          </a:p>
        </p:txBody>
      </p:sp>
      <p:sp>
        <p:nvSpPr>
          <p:cNvPr id="690" name="Google Shape;690;p48"/>
          <p:cNvSpPr/>
          <p:nvPr/>
        </p:nvSpPr>
        <p:spPr>
          <a:xfrm>
            <a:off x="3174702" y="3857403"/>
            <a:ext cx="294000" cy="291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9125" spcFirstLastPara="1" rIns="91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21</a:t>
            </a:r>
            <a:endParaRPr sz="1300"/>
          </a:p>
        </p:txBody>
      </p:sp>
      <p:sp>
        <p:nvSpPr>
          <p:cNvPr id="691" name="Google Shape;691;p48"/>
          <p:cNvSpPr/>
          <p:nvPr/>
        </p:nvSpPr>
        <p:spPr>
          <a:xfrm>
            <a:off x="518190" y="4455148"/>
            <a:ext cx="294000" cy="291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6400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1</a:t>
            </a:r>
            <a:endParaRPr sz="1300"/>
          </a:p>
        </p:txBody>
      </p:sp>
      <p:sp>
        <p:nvSpPr>
          <p:cNvPr id="692" name="Google Shape;692;p48"/>
          <p:cNvSpPr/>
          <p:nvPr/>
        </p:nvSpPr>
        <p:spPr>
          <a:xfrm>
            <a:off x="981252" y="4455148"/>
            <a:ext cx="294000" cy="291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8227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3</a:t>
            </a:r>
            <a:endParaRPr sz="1300"/>
          </a:p>
        </p:txBody>
      </p:sp>
      <p:sp>
        <p:nvSpPr>
          <p:cNvPr id="693" name="Google Shape;693;p48"/>
          <p:cNvSpPr/>
          <p:nvPr/>
        </p:nvSpPr>
        <p:spPr>
          <a:xfrm>
            <a:off x="2599530" y="4455148"/>
            <a:ext cx="294000" cy="291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9125" spcFirstLastPara="1" rIns="91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12</a:t>
            </a:r>
            <a:endParaRPr sz="1200"/>
          </a:p>
        </p:txBody>
      </p:sp>
      <p:cxnSp>
        <p:nvCxnSpPr>
          <p:cNvPr id="694" name="Google Shape;694;p48"/>
          <p:cNvCxnSpPr>
            <a:stCxn id="684" idx="1"/>
            <a:endCxn id="685" idx="0"/>
          </p:cNvCxnSpPr>
          <p:nvPr/>
        </p:nvCxnSpPr>
        <p:spPr>
          <a:xfrm flipH="1">
            <a:off x="1323304" y="2953950"/>
            <a:ext cx="645000" cy="34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5" name="Google Shape;695;p48"/>
          <p:cNvCxnSpPr>
            <a:stCxn id="684" idx="3"/>
            <a:endCxn id="686" idx="0"/>
          </p:cNvCxnSpPr>
          <p:nvPr/>
        </p:nvCxnSpPr>
        <p:spPr>
          <a:xfrm>
            <a:off x="2262304" y="2953950"/>
            <a:ext cx="645000" cy="34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6" name="Google Shape;696;p48"/>
          <p:cNvCxnSpPr>
            <a:stCxn id="685" idx="1"/>
            <a:endCxn id="687" idx="0"/>
          </p:cNvCxnSpPr>
          <p:nvPr/>
        </p:nvCxnSpPr>
        <p:spPr>
          <a:xfrm flipH="1">
            <a:off x="896625" y="3441905"/>
            <a:ext cx="279600" cy="41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Google Shape;697;p48"/>
          <p:cNvCxnSpPr>
            <a:stCxn id="685" idx="3"/>
            <a:endCxn id="688" idx="0"/>
          </p:cNvCxnSpPr>
          <p:nvPr/>
        </p:nvCxnSpPr>
        <p:spPr>
          <a:xfrm>
            <a:off x="1470225" y="3441905"/>
            <a:ext cx="206400" cy="41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Google Shape;698;p48"/>
          <p:cNvCxnSpPr>
            <a:stCxn id="686" idx="1"/>
            <a:endCxn id="689" idx="0"/>
          </p:cNvCxnSpPr>
          <p:nvPr/>
        </p:nvCxnSpPr>
        <p:spPr>
          <a:xfrm flipH="1">
            <a:off x="2541683" y="3441905"/>
            <a:ext cx="218700" cy="41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Google Shape;699;p48"/>
          <p:cNvCxnSpPr>
            <a:stCxn id="686" idx="3"/>
            <a:endCxn id="690" idx="0"/>
          </p:cNvCxnSpPr>
          <p:nvPr/>
        </p:nvCxnSpPr>
        <p:spPr>
          <a:xfrm>
            <a:off x="3054383" y="3441905"/>
            <a:ext cx="267300" cy="41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" name="Google Shape;700;p48"/>
          <p:cNvCxnSpPr>
            <a:stCxn id="687" idx="1"/>
            <a:endCxn id="691" idx="0"/>
          </p:cNvCxnSpPr>
          <p:nvPr/>
        </p:nvCxnSpPr>
        <p:spPr>
          <a:xfrm flipH="1">
            <a:off x="665121" y="4003053"/>
            <a:ext cx="84600" cy="45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Google Shape;701;p48"/>
          <p:cNvCxnSpPr>
            <a:stCxn id="687" idx="3"/>
            <a:endCxn id="692" idx="0"/>
          </p:cNvCxnSpPr>
          <p:nvPr/>
        </p:nvCxnSpPr>
        <p:spPr>
          <a:xfrm>
            <a:off x="1043721" y="4003053"/>
            <a:ext cx="84600" cy="45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2" name="Google Shape;702;p48"/>
          <p:cNvCxnSpPr>
            <a:stCxn id="689" idx="3"/>
            <a:endCxn id="693" idx="0"/>
          </p:cNvCxnSpPr>
          <p:nvPr/>
        </p:nvCxnSpPr>
        <p:spPr>
          <a:xfrm>
            <a:off x="2688808" y="4003053"/>
            <a:ext cx="57600" cy="45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3" name="Google Shape;703;p48"/>
          <p:cNvSpPr txBox="1"/>
          <p:nvPr/>
        </p:nvSpPr>
        <p:spPr>
          <a:xfrm>
            <a:off x="3857900" y="2775300"/>
            <a:ext cx="1499700" cy="699600"/>
          </a:xfrm>
          <a:prstGeom prst="rect">
            <a:avLst/>
          </a:prstGeom>
          <a:solidFill>
            <a:srgbClr val="0066B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Add key with value </a:t>
            </a:r>
            <a:r>
              <a:rPr b="1" lang="en-US" sz="1800">
                <a:solidFill>
                  <a:schemeClr val="lt1"/>
                </a:solidFill>
              </a:rPr>
              <a:t>6</a:t>
            </a:r>
            <a:r>
              <a:rPr lang="en-US" sz="1800">
                <a:solidFill>
                  <a:schemeClr val="lt1"/>
                </a:solidFill>
              </a:rPr>
              <a:t>: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704" name="Google Shape;704;p48"/>
          <p:cNvSpPr/>
          <p:nvPr/>
        </p:nvSpPr>
        <p:spPr>
          <a:xfrm>
            <a:off x="6967379" y="2808300"/>
            <a:ext cx="294000" cy="291300"/>
          </a:xfrm>
          <a:prstGeom prst="rect">
            <a:avLst/>
          </a:prstGeom>
          <a:solidFill>
            <a:srgbClr val="9E9E9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9125" spcFirstLastPara="1" rIns="91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10</a:t>
            </a:r>
            <a:endParaRPr sz="1300"/>
          </a:p>
        </p:txBody>
      </p:sp>
      <p:sp>
        <p:nvSpPr>
          <p:cNvPr id="705" name="Google Shape;705;p48"/>
          <p:cNvSpPr/>
          <p:nvPr/>
        </p:nvSpPr>
        <p:spPr>
          <a:xfrm>
            <a:off x="6175300" y="3296255"/>
            <a:ext cx="294000" cy="29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4</a:t>
            </a:r>
            <a:endParaRPr sz="1300"/>
          </a:p>
        </p:txBody>
      </p:sp>
      <p:sp>
        <p:nvSpPr>
          <p:cNvPr id="706" name="Google Shape;706;p48"/>
          <p:cNvSpPr/>
          <p:nvPr/>
        </p:nvSpPr>
        <p:spPr>
          <a:xfrm>
            <a:off x="7759458" y="3296255"/>
            <a:ext cx="294000" cy="29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9125" spcFirstLastPara="1" rIns="91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13</a:t>
            </a:r>
            <a:endParaRPr sz="1300"/>
          </a:p>
        </p:txBody>
      </p:sp>
      <p:sp>
        <p:nvSpPr>
          <p:cNvPr id="707" name="Google Shape;707;p48"/>
          <p:cNvSpPr/>
          <p:nvPr/>
        </p:nvSpPr>
        <p:spPr>
          <a:xfrm>
            <a:off x="5748796" y="3857403"/>
            <a:ext cx="294000" cy="29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2</a:t>
            </a:r>
            <a:endParaRPr sz="1300"/>
          </a:p>
        </p:txBody>
      </p:sp>
      <p:sp>
        <p:nvSpPr>
          <p:cNvPr id="708" name="Google Shape;708;p48"/>
          <p:cNvSpPr/>
          <p:nvPr/>
        </p:nvSpPr>
        <p:spPr>
          <a:xfrm>
            <a:off x="6528689" y="3857403"/>
            <a:ext cx="294000" cy="29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9</a:t>
            </a:r>
            <a:endParaRPr sz="1300"/>
          </a:p>
        </p:txBody>
      </p:sp>
      <p:sp>
        <p:nvSpPr>
          <p:cNvPr id="709" name="Google Shape;709;p48"/>
          <p:cNvSpPr/>
          <p:nvPr/>
        </p:nvSpPr>
        <p:spPr>
          <a:xfrm>
            <a:off x="7393883" y="3857403"/>
            <a:ext cx="294000" cy="29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9125" spcFirstLastPara="1" rIns="91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11</a:t>
            </a:r>
            <a:endParaRPr sz="1300"/>
          </a:p>
        </p:txBody>
      </p:sp>
      <p:sp>
        <p:nvSpPr>
          <p:cNvPr id="710" name="Google Shape;710;p48"/>
          <p:cNvSpPr/>
          <p:nvPr/>
        </p:nvSpPr>
        <p:spPr>
          <a:xfrm>
            <a:off x="8173777" y="3857403"/>
            <a:ext cx="294000" cy="291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9125" spcFirstLastPara="1" rIns="91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21</a:t>
            </a:r>
            <a:endParaRPr sz="1300"/>
          </a:p>
        </p:txBody>
      </p:sp>
      <p:sp>
        <p:nvSpPr>
          <p:cNvPr id="711" name="Google Shape;711;p48"/>
          <p:cNvSpPr/>
          <p:nvPr/>
        </p:nvSpPr>
        <p:spPr>
          <a:xfrm>
            <a:off x="5517265" y="4455148"/>
            <a:ext cx="294000" cy="291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6400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1</a:t>
            </a:r>
            <a:endParaRPr sz="1300"/>
          </a:p>
        </p:txBody>
      </p:sp>
      <p:sp>
        <p:nvSpPr>
          <p:cNvPr id="712" name="Google Shape;712;p48"/>
          <p:cNvSpPr/>
          <p:nvPr/>
        </p:nvSpPr>
        <p:spPr>
          <a:xfrm>
            <a:off x="5980327" y="4455148"/>
            <a:ext cx="294000" cy="291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8227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3</a:t>
            </a:r>
            <a:endParaRPr sz="1300"/>
          </a:p>
        </p:txBody>
      </p:sp>
      <p:sp>
        <p:nvSpPr>
          <p:cNvPr id="713" name="Google Shape;713;p48"/>
          <p:cNvSpPr/>
          <p:nvPr/>
        </p:nvSpPr>
        <p:spPr>
          <a:xfrm>
            <a:off x="7598605" y="4455148"/>
            <a:ext cx="294000" cy="291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9125" spcFirstLastPara="1" rIns="91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12</a:t>
            </a:r>
            <a:endParaRPr sz="1200"/>
          </a:p>
        </p:txBody>
      </p:sp>
      <p:cxnSp>
        <p:nvCxnSpPr>
          <p:cNvPr id="714" name="Google Shape;714;p48"/>
          <p:cNvCxnSpPr>
            <a:stCxn id="704" idx="1"/>
            <a:endCxn id="705" idx="0"/>
          </p:cNvCxnSpPr>
          <p:nvPr/>
        </p:nvCxnSpPr>
        <p:spPr>
          <a:xfrm flipH="1">
            <a:off x="6322379" y="2953950"/>
            <a:ext cx="645000" cy="34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48"/>
          <p:cNvCxnSpPr>
            <a:stCxn id="704" idx="3"/>
            <a:endCxn id="706" idx="0"/>
          </p:cNvCxnSpPr>
          <p:nvPr/>
        </p:nvCxnSpPr>
        <p:spPr>
          <a:xfrm>
            <a:off x="7261379" y="2953950"/>
            <a:ext cx="645000" cy="34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6" name="Google Shape;716;p48"/>
          <p:cNvCxnSpPr>
            <a:stCxn id="705" idx="1"/>
            <a:endCxn id="707" idx="0"/>
          </p:cNvCxnSpPr>
          <p:nvPr/>
        </p:nvCxnSpPr>
        <p:spPr>
          <a:xfrm flipH="1">
            <a:off x="5895700" y="3441905"/>
            <a:ext cx="279600" cy="41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7" name="Google Shape;717;p48"/>
          <p:cNvCxnSpPr>
            <a:stCxn id="705" idx="3"/>
            <a:endCxn id="708" idx="0"/>
          </p:cNvCxnSpPr>
          <p:nvPr/>
        </p:nvCxnSpPr>
        <p:spPr>
          <a:xfrm>
            <a:off x="6469300" y="3441905"/>
            <a:ext cx="206400" cy="41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8" name="Google Shape;718;p48"/>
          <p:cNvCxnSpPr>
            <a:stCxn id="706" idx="1"/>
            <a:endCxn id="709" idx="0"/>
          </p:cNvCxnSpPr>
          <p:nvPr/>
        </p:nvCxnSpPr>
        <p:spPr>
          <a:xfrm flipH="1">
            <a:off x="7540758" y="3441905"/>
            <a:ext cx="218700" cy="41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9" name="Google Shape;719;p48"/>
          <p:cNvCxnSpPr>
            <a:stCxn id="706" idx="3"/>
            <a:endCxn id="710" idx="0"/>
          </p:cNvCxnSpPr>
          <p:nvPr/>
        </p:nvCxnSpPr>
        <p:spPr>
          <a:xfrm>
            <a:off x="8053458" y="3441905"/>
            <a:ext cx="267300" cy="41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0" name="Google Shape;720;p48"/>
          <p:cNvCxnSpPr>
            <a:stCxn id="707" idx="1"/>
            <a:endCxn id="711" idx="0"/>
          </p:cNvCxnSpPr>
          <p:nvPr/>
        </p:nvCxnSpPr>
        <p:spPr>
          <a:xfrm flipH="1">
            <a:off x="5664196" y="4003053"/>
            <a:ext cx="84600" cy="45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48"/>
          <p:cNvCxnSpPr>
            <a:stCxn id="707" idx="3"/>
            <a:endCxn id="712" idx="0"/>
          </p:cNvCxnSpPr>
          <p:nvPr/>
        </p:nvCxnSpPr>
        <p:spPr>
          <a:xfrm>
            <a:off x="6042796" y="4003053"/>
            <a:ext cx="84600" cy="45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2" name="Google Shape;722;p48"/>
          <p:cNvCxnSpPr>
            <a:stCxn id="709" idx="3"/>
            <a:endCxn id="713" idx="0"/>
          </p:cNvCxnSpPr>
          <p:nvPr/>
        </p:nvCxnSpPr>
        <p:spPr>
          <a:xfrm>
            <a:off x="7687883" y="4003053"/>
            <a:ext cx="57600" cy="45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3" name="Google Shape;723;p48"/>
          <p:cNvSpPr/>
          <p:nvPr/>
        </p:nvSpPr>
        <p:spPr>
          <a:xfrm>
            <a:off x="6324600" y="4453128"/>
            <a:ext cx="294000" cy="2913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66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6</a:t>
            </a:r>
            <a:endParaRPr sz="1300"/>
          </a:p>
        </p:txBody>
      </p:sp>
      <p:cxnSp>
        <p:nvCxnSpPr>
          <p:cNvPr id="724" name="Google Shape;724;p48"/>
          <p:cNvCxnSpPr>
            <a:stCxn id="708" idx="1"/>
            <a:endCxn id="723" idx="0"/>
          </p:cNvCxnSpPr>
          <p:nvPr/>
        </p:nvCxnSpPr>
        <p:spPr>
          <a:xfrm flipH="1">
            <a:off x="6471689" y="4003053"/>
            <a:ext cx="57000" cy="450000"/>
          </a:xfrm>
          <a:prstGeom prst="straightConnector1">
            <a:avLst/>
          </a:prstGeom>
          <a:noFill/>
          <a:ln cap="flat" cmpd="sng" w="9525">
            <a:solidFill>
              <a:srgbClr val="0066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5" name="Google Shape;725;p48"/>
          <p:cNvSpPr/>
          <p:nvPr/>
        </p:nvSpPr>
        <p:spPr>
          <a:xfrm>
            <a:off x="6316725" y="2776413"/>
            <a:ext cx="598250" cy="479050"/>
          </a:xfrm>
          <a:custGeom>
            <a:rect b="b" l="l" r="r" t="t"/>
            <a:pathLst>
              <a:path extrusionOk="0" h="19162" w="23930">
                <a:moveTo>
                  <a:pt x="23930" y="5488"/>
                </a:moveTo>
                <a:cubicBezTo>
                  <a:pt x="20719" y="4659"/>
                  <a:pt x="8649" y="-1764"/>
                  <a:pt x="4661" y="515"/>
                </a:cubicBezTo>
                <a:cubicBezTo>
                  <a:pt x="673" y="2794"/>
                  <a:pt x="777" y="16054"/>
                  <a:pt x="0" y="19162"/>
                </a:cubicBezTo>
              </a:path>
            </a:pathLst>
          </a:custGeom>
          <a:noFill/>
          <a:ln cap="flat" cmpd="sng" w="9525">
            <a:solidFill>
              <a:srgbClr val="0066BB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26" name="Google Shape;726;p48"/>
          <p:cNvSpPr/>
          <p:nvPr/>
        </p:nvSpPr>
        <p:spPr>
          <a:xfrm>
            <a:off x="6549800" y="3410875"/>
            <a:ext cx="279700" cy="404025"/>
          </a:xfrm>
          <a:custGeom>
            <a:rect b="b" l="l" r="r" t="t"/>
            <a:pathLst>
              <a:path extrusionOk="0" h="16161" w="11188">
                <a:moveTo>
                  <a:pt x="0" y="0"/>
                </a:moveTo>
                <a:cubicBezTo>
                  <a:pt x="1813" y="1554"/>
                  <a:pt x="9635" y="6630"/>
                  <a:pt x="10878" y="9323"/>
                </a:cubicBezTo>
                <a:cubicBezTo>
                  <a:pt x="12121" y="12017"/>
                  <a:pt x="8029" y="15021"/>
                  <a:pt x="7459" y="16161"/>
                </a:cubicBezTo>
              </a:path>
            </a:pathLst>
          </a:custGeom>
          <a:noFill/>
          <a:ln cap="flat" cmpd="sng" w="9525">
            <a:solidFill>
              <a:srgbClr val="0066BB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49"/>
          <p:cNvSpPr/>
          <p:nvPr/>
        </p:nvSpPr>
        <p:spPr>
          <a:xfrm>
            <a:off x="0" y="315686"/>
            <a:ext cx="35289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33" name="Google Shape;733;p49"/>
          <p:cNvSpPr txBox="1"/>
          <p:nvPr/>
        </p:nvSpPr>
        <p:spPr>
          <a:xfrm>
            <a:off x="372292" y="1029489"/>
            <a:ext cx="83994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</a:rPr>
              <a:t>Delete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specific key while preserving a binary search tree structure</a:t>
            </a:r>
            <a:endParaRPr i="1" sz="1800" u="none" cap="none" strike="noStrike">
              <a:solidFill>
                <a:srgbClr val="000000"/>
              </a:solidFill>
            </a:endParaRPr>
          </a:p>
          <a:p>
            <a:pPr indent="-3111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rgbClr val="000000"/>
                </a:solidFill>
              </a:rPr>
              <a:t>three cases:</a:t>
            </a:r>
            <a:endParaRPr sz="1800"/>
          </a:p>
          <a:p>
            <a:pPr indent="-311150" lvl="2" marL="12001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node has no children, i.e. a </a:t>
            </a:r>
            <a:r>
              <a:rPr i="0" lang="en-US" sz="1800" u="none" cap="none" strike="noStrike">
                <a:solidFill>
                  <a:srgbClr val="000000"/>
                </a:solidFill>
                <a:highlight>
                  <a:srgbClr val="D9EAD3"/>
                </a:highlight>
              </a:rPr>
              <a:t>“leaf”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node</a:t>
            </a:r>
            <a:endParaRPr sz="1800"/>
          </a:p>
          <a:p>
            <a:pPr indent="-311150" lvl="2" marL="12001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node has </a:t>
            </a:r>
            <a:r>
              <a:rPr i="0" lang="en-US" sz="1800" u="none" cap="none" strike="noStrike">
                <a:solidFill>
                  <a:srgbClr val="000000"/>
                </a:solidFill>
                <a:highlight>
                  <a:srgbClr val="FFF2CC"/>
                </a:highlight>
              </a:rPr>
              <a:t>one child</a:t>
            </a:r>
            <a:endParaRPr sz="1800">
              <a:highlight>
                <a:srgbClr val="FFF2CC"/>
              </a:highlight>
            </a:endParaRPr>
          </a:p>
          <a:p>
            <a:pPr indent="-311150" lvl="2" marL="12001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node has </a:t>
            </a:r>
            <a:r>
              <a:rPr i="0" lang="en-US" sz="1800" u="none" cap="none" strike="noStrike">
                <a:solidFill>
                  <a:srgbClr val="000000"/>
                </a:solidFill>
                <a:highlight>
                  <a:srgbClr val="EAD1DC"/>
                </a:highlight>
              </a:rPr>
              <a:t>two children</a:t>
            </a:r>
            <a:endParaRPr sz="1800">
              <a:highlight>
                <a:srgbClr val="EAD1DC"/>
              </a:highlight>
            </a:endParaRPr>
          </a:p>
        </p:txBody>
      </p:sp>
      <p:sp>
        <p:nvSpPr>
          <p:cNvPr id="734" name="Google Shape;734;p49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Binary Search Trees</a:t>
            </a:r>
            <a:endParaRPr sz="4400"/>
          </a:p>
        </p:txBody>
      </p:sp>
      <p:sp>
        <p:nvSpPr>
          <p:cNvPr id="735" name="Google Shape;735;p49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  <p:sp>
        <p:nvSpPr>
          <p:cNvPr id="736" name="Google Shape;736;p49"/>
          <p:cNvSpPr/>
          <p:nvPr/>
        </p:nvSpPr>
        <p:spPr>
          <a:xfrm>
            <a:off x="6903750" y="2198700"/>
            <a:ext cx="365700" cy="365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</a:t>
            </a:r>
            <a:endParaRPr/>
          </a:p>
        </p:txBody>
      </p:sp>
      <p:sp>
        <p:nvSpPr>
          <p:cNvPr id="737" name="Google Shape;737;p49"/>
          <p:cNvSpPr/>
          <p:nvPr/>
        </p:nvSpPr>
        <p:spPr>
          <a:xfrm>
            <a:off x="5913150" y="2808300"/>
            <a:ext cx="365700" cy="365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EAD1DC"/>
                </a:highlight>
              </a:rPr>
              <a:t>4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738" name="Google Shape;738;p49"/>
          <p:cNvSpPr/>
          <p:nvPr/>
        </p:nvSpPr>
        <p:spPr>
          <a:xfrm>
            <a:off x="7894350" y="2808300"/>
            <a:ext cx="365700" cy="365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EAD1DC"/>
                </a:highlight>
              </a:rPr>
              <a:t>13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739" name="Google Shape;739;p49"/>
          <p:cNvSpPr/>
          <p:nvPr/>
        </p:nvSpPr>
        <p:spPr>
          <a:xfrm>
            <a:off x="5379750" y="3509340"/>
            <a:ext cx="365700" cy="365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EAD1DC"/>
                </a:highlight>
              </a:rPr>
              <a:t>2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740" name="Google Shape;740;p49"/>
          <p:cNvSpPr/>
          <p:nvPr/>
        </p:nvSpPr>
        <p:spPr>
          <a:xfrm>
            <a:off x="6355110" y="3509340"/>
            <a:ext cx="365700" cy="365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2CC"/>
                </a:highlight>
              </a:rPr>
              <a:t>9</a:t>
            </a:r>
            <a:endParaRPr>
              <a:highlight>
                <a:srgbClr val="FFF2CC"/>
              </a:highlight>
            </a:endParaRPr>
          </a:p>
        </p:txBody>
      </p:sp>
      <p:sp>
        <p:nvSpPr>
          <p:cNvPr id="741" name="Google Shape;741;p49"/>
          <p:cNvSpPr/>
          <p:nvPr/>
        </p:nvSpPr>
        <p:spPr>
          <a:xfrm>
            <a:off x="7437150" y="3509340"/>
            <a:ext cx="365700" cy="365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2CC"/>
                </a:highlight>
              </a:rPr>
              <a:t>11</a:t>
            </a:r>
            <a:endParaRPr>
              <a:highlight>
                <a:srgbClr val="FFF2CC"/>
              </a:highlight>
            </a:endParaRPr>
          </a:p>
        </p:txBody>
      </p:sp>
      <p:sp>
        <p:nvSpPr>
          <p:cNvPr id="742" name="Google Shape;742;p49"/>
          <p:cNvSpPr/>
          <p:nvPr/>
        </p:nvSpPr>
        <p:spPr>
          <a:xfrm>
            <a:off x="8412510" y="350934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6400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</a:t>
            </a:r>
            <a:endParaRPr/>
          </a:p>
        </p:txBody>
      </p:sp>
      <p:sp>
        <p:nvSpPr>
          <p:cNvPr id="743" name="Google Shape;743;p49"/>
          <p:cNvSpPr/>
          <p:nvPr/>
        </p:nvSpPr>
        <p:spPr>
          <a:xfrm>
            <a:off x="5090190" y="425610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6400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744" name="Google Shape;744;p49"/>
          <p:cNvSpPr/>
          <p:nvPr/>
        </p:nvSpPr>
        <p:spPr>
          <a:xfrm>
            <a:off x="5669310" y="425610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8227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745" name="Google Shape;745;p49"/>
          <p:cNvSpPr/>
          <p:nvPr/>
        </p:nvSpPr>
        <p:spPr>
          <a:xfrm>
            <a:off x="7693182" y="425610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</a:t>
            </a:r>
            <a:endParaRPr/>
          </a:p>
        </p:txBody>
      </p:sp>
      <p:cxnSp>
        <p:nvCxnSpPr>
          <p:cNvPr id="746" name="Google Shape;746;p49"/>
          <p:cNvCxnSpPr>
            <a:stCxn id="736" idx="1"/>
            <a:endCxn id="737" idx="0"/>
          </p:cNvCxnSpPr>
          <p:nvPr/>
        </p:nvCxnSpPr>
        <p:spPr>
          <a:xfrm flipH="1">
            <a:off x="6096150" y="2381250"/>
            <a:ext cx="807600" cy="42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7" name="Google Shape;747;p49"/>
          <p:cNvCxnSpPr>
            <a:stCxn id="736" idx="3"/>
            <a:endCxn id="738" idx="0"/>
          </p:cNvCxnSpPr>
          <p:nvPr/>
        </p:nvCxnSpPr>
        <p:spPr>
          <a:xfrm>
            <a:off x="7269450" y="2381250"/>
            <a:ext cx="807900" cy="42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" name="Google Shape;748;p49"/>
          <p:cNvCxnSpPr>
            <a:stCxn id="737" idx="1"/>
            <a:endCxn id="739" idx="0"/>
          </p:cNvCxnSpPr>
          <p:nvPr/>
        </p:nvCxnSpPr>
        <p:spPr>
          <a:xfrm flipH="1">
            <a:off x="5562750" y="2990850"/>
            <a:ext cx="3504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9" name="Google Shape;749;p49"/>
          <p:cNvCxnSpPr>
            <a:stCxn id="737" idx="3"/>
            <a:endCxn id="740" idx="0"/>
          </p:cNvCxnSpPr>
          <p:nvPr/>
        </p:nvCxnSpPr>
        <p:spPr>
          <a:xfrm>
            <a:off x="6278850" y="2990850"/>
            <a:ext cx="2592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0" name="Google Shape;750;p49"/>
          <p:cNvCxnSpPr>
            <a:stCxn id="738" idx="1"/>
            <a:endCxn id="741" idx="0"/>
          </p:cNvCxnSpPr>
          <p:nvPr/>
        </p:nvCxnSpPr>
        <p:spPr>
          <a:xfrm flipH="1">
            <a:off x="7620150" y="2990850"/>
            <a:ext cx="2742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1" name="Google Shape;751;p49"/>
          <p:cNvCxnSpPr>
            <a:stCxn id="738" idx="3"/>
            <a:endCxn id="742" idx="0"/>
          </p:cNvCxnSpPr>
          <p:nvPr/>
        </p:nvCxnSpPr>
        <p:spPr>
          <a:xfrm>
            <a:off x="8260050" y="2990850"/>
            <a:ext cx="3354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2" name="Google Shape;752;p49"/>
          <p:cNvCxnSpPr>
            <a:stCxn id="739" idx="1"/>
            <a:endCxn id="743" idx="0"/>
          </p:cNvCxnSpPr>
          <p:nvPr/>
        </p:nvCxnSpPr>
        <p:spPr>
          <a:xfrm flipH="1">
            <a:off x="5272950" y="3691890"/>
            <a:ext cx="106800" cy="56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" name="Google Shape;753;p49"/>
          <p:cNvCxnSpPr>
            <a:stCxn id="739" idx="3"/>
            <a:endCxn id="744" idx="0"/>
          </p:cNvCxnSpPr>
          <p:nvPr/>
        </p:nvCxnSpPr>
        <p:spPr>
          <a:xfrm>
            <a:off x="5745450" y="3691890"/>
            <a:ext cx="106800" cy="56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" name="Google Shape;754;p49"/>
          <p:cNvCxnSpPr>
            <a:stCxn id="741" idx="3"/>
            <a:endCxn id="745" idx="0"/>
          </p:cNvCxnSpPr>
          <p:nvPr/>
        </p:nvCxnSpPr>
        <p:spPr>
          <a:xfrm>
            <a:off x="7802850" y="3691890"/>
            <a:ext cx="73200" cy="56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5" name="Google Shape;755;p49"/>
          <p:cNvSpPr/>
          <p:nvPr/>
        </p:nvSpPr>
        <p:spPr>
          <a:xfrm>
            <a:off x="6080760" y="425610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8227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cxnSp>
        <p:nvCxnSpPr>
          <p:cNvPr id="756" name="Google Shape;756;p49"/>
          <p:cNvCxnSpPr>
            <a:stCxn id="740" idx="1"/>
            <a:endCxn id="755" idx="0"/>
          </p:cNvCxnSpPr>
          <p:nvPr/>
        </p:nvCxnSpPr>
        <p:spPr>
          <a:xfrm flipH="1">
            <a:off x="6263610" y="3691890"/>
            <a:ext cx="91500" cy="56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7" name="Google Shape;757;p4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50"/>
          <p:cNvSpPr/>
          <p:nvPr/>
        </p:nvSpPr>
        <p:spPr>
          <a:xfrm>
            <a:off x="0" y="315686"/>
            <a:ext cx="35289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64" name="Google Shape;764;p50"/>
          <p:cNvSpPr txBox="1"/>
          <p:nvPr/>
        </p:nvSpPr>
        <p:spPr>
          <a:xfrm>
            <a:off x="372292" y="1029489"/>
            <a:ext cx="83994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</a:rPr>
              <a:t>Delete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specific key while preserving a binary search tree structure</a:t>
            </a:r>
            <a:endParaRPr i="1" sz="1800" u="none" cap="none" strike="noStrike">
              <a:solidFill>
                <a:srgbClr val="000000"/>
              </a:solidFill>
            </a:endParaRPr>
          </a:p>
          <a:p>
            <a:pPr indent="-3111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rgbClr val="000000"/>
                </a:solidFill>
              </a:rPr>
              <a:t>deleting a </a:t>
            </a:r>
            <a:r>
              <a:rPr i="0" lang="en-US" sz="1800" u="none" cap="none" strike="noStrike">
                <a:solidFill>
                  <a:srgbClr val="000000"/>
                </a:solidFill>
                <a:highlight>
                  <a:srgbClr val="D9EAD3"/>
                </a:highlight>
              </a:rPr>
              <a:t>leaf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node is simple:</a:t>
            </a:r>
            <a:endParaRPr sz="1800"/>
          </a:p>
          <a:p>
            <a:pPr indent="-311150" lvl="2" marL="12001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search for key</a:t>
            </a:r>
            <a:endParaRPr sz="1800"/>
          </a:p>
          <a:p>
            <a:pPr indent="-311150" lvl="2" marL="12001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in preceding node, remove reference to child</a:t>
            </a:r>
            <a:endParaRPr sz="1800"/>
          </a:p>
        </p:txBody>
      </p:sp>
      <p:sp>
        <p:nvSpPr>
          <p:cNvPr id="765" name="Google Shape;765;p50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Binary Search Trees</a:t>
            </a:r>
            <a:endParaRPr sz="4400"/>
          </a:p>
        </p:txBody>
      </p:sp>
      <p:sp>
        <p:nvSpPr>
          <p:cNvPr id="766" name="Google Shape;766;p50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  <p:sp>
        <p:nvSpPr>
          <p:cNvPr id="767" name="Google Shape;767;p50"/>
          <p:cNvSpPr/>
          <p:nvPr/>
        </p:nvSpPr>
        <p:spPr>
          <a:xfrm>
            <a:off x="4538472" y="2461100"/>
            <a:ext cx="365700" cy="365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EAD1DC"/>
                </a:highlight>
              </a:rPr>
              <a:t>10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768" name="Google Shape;768;p50"/>
          <p:cNvSpPr/>
          <p:nvPr/>
        </p:nvSpPr>
        <p:spPr>
          <a:xfrm>
            <a:off x="3547872" y="3070700"/>
            <a:ext cx="365700" cy="365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EAD1DC"/>
                </a:highlight>
              </a:rPr>
              <a:t>4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769" name="Google Shape;769;p50"/>
          <p:cNvSpPr/>
          <p:nvPr/>
        </p:nvSpPr>
        <p:spPr>
          <a:xfrm>
            <a:off x="5529072" y="3070700"/>
            <a:ext cx="365700" cy="365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EAD1DC"/>
                </a:highlight>
              </a:rPr>
              <a:t>13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770" name="Google Shape;770;p50"/>
          <p:cNvSpPr/>
          <p:nvPr/>
        </p:nvSpPr>
        <p:spPr>
          <a:xfrm>
            <a:off x="3014472" y="3771740"/>
            <a:ext cx="365700" cy="365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EAD1DC"/>
                </a:highlight>
              </a:rPr>
              <a:t>2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771" name="Google Shape;771;p50"/>
          <p:cNvSpPr/>
          <p:nvPr/>
        </p:nvSpPr>
        <p:spPr>
          <a:xfrm>
            <a:off x="3989832" y="3771740"/>
            <a:ext cx="365700" cy="365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2CC"/>
                </a:highlight>
              </a:rPr>
              <a:t>9</a:t>
            </a:r>
            <a:endParaRPr>
              <a:highlight>
                <a:srgbClr val="FFF2CC"/>
              </a:highlight>
            </a:endParaRPr>
          </a:p>
        </p:txBody>
      </p:sp>
      <p:sp>
        <p:nvSpPr>
          <p:cNvPr id="772" name="Google Shape;772;p50"/>
          <p:cNvSpPr/>
          <p:nvPr/>
        </p:nvSpPr>
        <p:spPr>
          <a:xfrm>
            <a:off x="5071872" y="3771740"/>
            <a:ext cx="365700" cy="365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2CC"/>
                </a:highlight>
              </a:rPr>
              <a:t>11</a:t>
            </a:r>
            <a:endParaRPr>
              <a:highlight>
                <a:srgbClr val="FFF2CC"/>
              </a:highlight>
            </a:endParaRPr>
          </a:p>
        </p:txBody>
      </p:sp>
      <p:sp>
        <p:nvSpPr>
          <p:cNvPr id="773" name="Google Shape;773;p50"/>
          <p:cNvSpPr/>
          <p:nvPr/>
        </p:nvSpPr>
        <p:spPr>
          <a:xfrm>
            <a:off x="6047232" y="377174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6400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</a:t>
            </a:r>
            <a:endParaRPr/>
          </a:p>
        </p:txBody>
      </p:sp>
      <p:sp>
        <p:nvSpPr>
          <p:cNvPr id="774" name="Google Shape;774;p50"/>
          <p:cNvSpPr/>
          <p:nvPr/>
        </p:nvSpPr>
        <p:spPr>
          <a:xfrm>
            <a:off x="2724912" y="451850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6400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775" name="Google Shape;775;p50"/>
          <p:cNvSpPr/>
          <p:nvPr/>
        </p:nvSpPr>
        <p:spPr>
          <a:xfrm>
            <a:off x="3304032" y="451850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8227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776" name="Google Shape;776;p50"/>
          <p:cNvSpPr/>
          <p:nvPr/>
        </p:nvSpPr>
        <p:spPr>
          <a:xfrm>
            <a:off x="5327904" y="451850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</a:t>
            </a:r>
            <a:endParaRPr/>
          </a:p>
        </p:txBody>
      </p:sp>
      <p:cxnSp>
        <p:nvCxnSpPr>
          <p:cNvPr id="777" name="Google Shape;777;p50"/>
          <p:cNvCxnSpPr>
            <a:stCxn id="767" idx="1"/>
            <a:endCxn id="768" idx="0"/>
          </p:cNvCxnSpPr>
          <p:nvPr/>
        </p:nvCxnSpPr>
        <p:spPr>
          <a:xfrm flipH="1">
            <a:off x="3730872" y="2643650"/>
            <a:ext cx="807600" cy="42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8" name="Google Shape;778;p50"/>
          <p:cNvCxnSpPr>
            <a:stCxn id="767" idx="3"/>
            <a:endCxn id="769" idx="0"/>
          </p:cNvCxnSpPr>
          <p:nvPr/>
        </p:nvCxnSpPr>
        <p:spPr>
          <a:xfrm>
            <a:off x="4904172" y="2643650"/>
            <a:ext cx="807900" cy="42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9" name="Google Shape;779;p50"/>
          <p:cNvCxnSpPr>
            <a:stCxn id="768" idx="1"/>
            <a:endCxn id="770" idx="0"/>
          </p:cNvCxnSpPr>
          <p:nvPr/>
        </p:nvCxnSpPr>
        <p:spPr>
          <a:xfrm flipH="1">
            <a:off x="3197472" y="3253250"/>
            <a:ext cx="3504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0" name="Google Shape;780;p50"/>
          <p:cNvCxnSpPr>
            <a:stCxn id="768" idx="3"/>
            <a:endCxn id="771" idx="0"/>
          </p:cNvCxnSpPr>
          <p:nvPr/>
        </p:nvCxnSpPr>
        <p:spPr>
          <a:xfrm>
            <a:off x="3913572" y="3253250"/>
            <a:ext cx="2592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1" name="Google Shape;781;p50"/>
          <p:cNvCxnSpPr>
            <a:stCxn id="769" idx="1"/>
            <a:endCxn id="772" idx="0"/>
          </p:cNvCxnSpPr>
          <p:nvPr/>
        </p:nvCxnSpPr>
        <p:spPr>
          <a:xfrm flipH="1">
            <a:off x="5254872" y="3253250"/>
            <a:ext cx="2742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2" name="Google Shape;782;p50"/>
          <p:cNvCxnSpPr>
            <a:stCxn id="769" idx="3"/>
            <a:endCxn id="773" idx="0"/>
          </p:cNvCxnSpPr>
          <p:nvPr/>
        </p:nvCxnSpPr>
        <p:spPr>
          <a:xfrm>
            <a:off x="5894772" y="3253250"/>
            <a:ext cx="3354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50"/>
          <p:cNvCxnSpPr>
            <a:stCxn id="770" idx="1"/>
            <a:endCxn id="774" idx="0"/>
          </p:cNvCxnSpPr>
          <p:nvPr/>
        </p:nvCxnSpPr>
        <p:spPr>
          <a:xfrm flipH="1">
            <a:off x="2907672" y="3954290"/>
            <a:ext cx="106800" cy="56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" name="Google Shape;784;p50"/>
          <p:cNvCxnSpPr>
            <a:stCxn id="770" idx="3"/>
            <a:endCxn id="775" idx="0"/>
          </p:cNvCxnSpPr>
          <p:nvPr/>
        </p:nvCxnSpPr>
        <p:spPr>
          <a:xfrm>
            <a:off x="3380172" y="3954290"/>
            <a:ext cx="106800" cy="56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5" name="Google Shape;785;p50"/>
          <p:cNvCxnSpPr>
            <a:stCxn id="772" idx="3"/>
            <a:endCxn id="776" idx="0"/>
          </p:cNvCxnSpPr>
          <p:nvPr/>
        </p:nvCxnSpPr>
        <p:spPr>
          <a:xfrm>
            <a:off x="5437572" y="3954290"/>
            <a:ext cx="73200" cy="56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6" name="Google Shape;786;p50"/>
          <p:cNvSpPr/>
          <p:nvPr/>
        </p:nvSpPr>
        <p:spPr>
          <a:xfrm>
            <a:off x="3715482" y="451850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8227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6</a:t>
            </a:r>
            <a:endParaRPr b="1"/>
          </a:p>
        </p:txBody>
      </p:sp>
      <p:cxnSp>
        <p:nvCxnSpPr>
          <p:cNvPr id="787" name="Google Shape;787;p50"/>
          <p:cNvCxnSpPr>
            <a:stCxn id="771" idx="1"/>
            <a:endCxn id="786" idx="0"/>
          </p:cNvCxnSpPr>
          <p:nvPr/>
        </p:nvCxnSpPr>
        <p:spPr>
          <a:xfrm flipH="1">
            <a:off x="3898332" y="3954290"/>
            <a:ext cx="91500" cy="56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8" name="Google Shape;788;p50"/>
          <p:cNvSpPr txBox="1"/>
          <p:nvPr/>
        </p:nvSpPr>
        <p:spPr>
          <a:xfrm>
            <a:off x="1014600" y="2553650"/>
            <a:ext cx="1499700" cy="699600"/>
          </a:xfrm>
          <a:prstGeom prst="rect">
            <a:avLst/>
          </a:prstGeom>
          <a:solidFill>
            <a:srgbClr val="0066B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Delete</a:t>
            </a:r>
            <a:r>
              <a:rPr lang="en-US" sz="1800">
                <a:solidFill>
                  <a:schemeClr val="lt1"/>
                </a:solidFill>
              </a:rPr>
              <a:t> key with value </a:t>
            </a:r>
            <a:r>
              <a:rPr b="1" lang="en-US" sz="1800">
                <a:solidFill>
                  <a:schemeClr val="lt1"/>
                </a:solidFill>
              </a:rPr>
              <a:t>6</a:t>
            </a:r>
            <a:r>
              <a:rPr lang="en-US" sz="1800">
                <a:solidFill>
                  <a:schemeClr val="lt1"/>
                </a:solidFill>
              </a:rPr>
              <a:t>: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789" name="Google Shape;789;p50"/>
          <p:cNvCxnSpPr/>
          <p:nvPr/>
        </p:nvCxnSpPr>
        <p:spPr>
          <a:xfrm>
            <a:off x="3718530" y="4517136"/>
            <a:ext cx="365700" cy="365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50"/>
          <p:cNvCxnSpPr/>
          <p:nvPr/>
        </p:nvCxnSpPr>
        <p:spPr>
          <a:xfrm flipH="1">
            <a:off x="3709386" y="4517136"/>
            <a:ext cx="365700" cy="365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1" name="Google Shape;791;p50"/>
          <p:cNvSpPr/>
          <p:nvPr/>
        </p:nvSpPr>
        <p:spPr>
          <a:xfrm>
            <a:off x="3827347" y="4156750"/>
            <a:ext cx="222100" cy="303025"/>
          </a:xfrm>
          <a:custGeom>
            <a:rect b="b" l="l" r="r" t="t"/>
            <a:pathLst>
              <a:path extrusionOk="0" h="12121" w="8884">
                <a:moveTo>
                  <a:pt x="4351" y="12121"/>
                </a:moveTo>
                <a:cubicBezTo>
                  <a:pt x="2889" y="11207"/>
                  <a:pt x="0" y="11048"/>
                  <a:pt x="0" y="9324"/>
                </a:cubicBezTo>
                <a:cubicBezTo>
                  <a:pt x="0" y="6377"/>
                  <a:pt x="7385" y="10406"/>
                  <a:pt x="8702" y="7770"/>
                </a:cubicBezTo>
                <a:cubicBezTo>
                  <a:pt x="9917" y="5338"/>
                  <a:pt x="3346" y="5067"/>
                  <a:pt x="2487" y="2487"/>
                </a:cubicBezTo>
                <a:cubicBezTo>
                  <a:pt x="2015" y="1069"/>
                  <a:pt x="4722" y="0"/>
                  <a:pt x="6216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51"/>
          <p:cNvSpPr/>
          <p:nvPr/>
        </p:nvSpPr>
        <p:spPr>
          <a:xfrm>
            <a:off x="0" y="315686"/>
            <a:ext cx="35289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98" name="Google Shape;798;p51"/>
          <p:cNvSpPr txBox="1"/>
          <p:nvPr/>
        </p:nvSpPr>
        <p:spPr>
          <a:xfrm>
            <a:off x="372292" y="1029489"/>
            <a:ext cx="83994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</a:rPr>
              <a:t>Delete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specific key while preserving a binary search tree structure</a:t>
            </a:r>
            <a:endParaRPr i="1" sz="1800" u="none" cap="none" strike="noStrike">
              <a:solidFill>
                <a:srgbClr val="000000"/>
              </a:solidFill>
            </a:endParaRPr>
          </a:p>
          <a:p>
            <a:pPr indent="-3111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rgbClr val="000000"/>
                </a:solidFill>
              </a:rPr>
              <a:t>deleting a </a:t>
            </a:r>
            <a:r>
              <a:rPr i="0" lang="en-US" sz="1800" u="none" cap="none" strike="noStrike">
                <a:solidFill>
                  <a:srgbClr val="000000"/>
                </a:solidFill>
                <a:highlight>
                  <a:srgbClr val="D9EAD3"/>
                </a:highlight>
              </a:rPr>
              <a:t>leaf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node is simple:</a:t>
            </a:r>
            <a:endParaRPr sz="1800"/>
          </a:p>
          <a:p>
            <a:pPr indent="-311150" lvl="2" marL="12001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search for key</a:t>
            </a:r>
            <a:endParaRPr sz="1800"/>
          </a:p>
          <a:p>
            <a:pPr indent="-311150" lvl="2" marL="12001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in preceding node, remove reference to child</a:t>
            </a:r>
            <a:endParaRPr sz="1800"/>
          </a:p>
        </p:txBody>
      </p:sp>
      <p:sp>
        <p:nvSpPr>
          <p:cNvPr id="799" name="Google Shape;799;p51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Binary Search Trees</a:t>
            </a:r>
            <a:endParaRPr sz="4400"/>
          </a:p>
        </p:txBody>
      </p:sp>
      <p:sp>
        <p:nvSpPr>
          <p:cNvPr id="800" name="Google Shape;800;p51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  <p:sp>
        <p:nvSpPr>
          <p:cNvPr id="801" name="Google Shape;801;p51"/>
          <p:cNvSpPr/>
          <p:nvPr/>
        </p:nvSpPr>
        <p:spPr>
          <a:xfrm>
            <a:off x="4538472" y="2461100"/>
            <a:ext cx="365700" cy="365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EAD1DC"/>
                </a:highlight>
              </a:rPr>
              <a:t>10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802" name="Google Shape;802;p51"/>
          <p:cNvSpPr/>
          <p:nvPr/>
        </p:nvSpPr>
        <p:spPr>
          <a:xfrm>
            <a:off x="3547872" y="3070700"/>
            <a:ext cx="365700" cy="365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EAD1DC"/>
                </a:highlight>
              </a:rPr>
              <a:t>4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803" name="Google Shape;803;p51"/>
          <p:cNvSpPr/>
          <p:nvPr/>
        </p:nvSpPr>
        <p:spPr>
          <a:xfrm>
            <a:off x="5529072" y="3070700"/>
            <a:ext cx="365700" cy="365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EAD1DC"/>
                </a:highlight>
              </a:rPr>
              <a:t>13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804" name="Google Shape;804;p51"/>
          <p:cNvSpPr/>
          <p:nvPr/>
        </p:nvSpPr>
        <p:spPr>
          <a:xfrm>
            <a:off x="3014472" y="3771740"/>
            <a:ext cx="365700" cy="365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EAD1DC"/>
                </a:highlight>
              </a:rPr>
              <a:t>2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805" name="Google Shape;805;p51"/>
          <p:cNvSpPr/>
          <p:nvPr/>
        </p:nvSpPr>
        <p:spPr>
          <a:xfrm>
            <a:off x="3989832" y="3771740"/>
            <a:ext cx="365700" cy="365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2CC"/>
                </a:highlight>
              </a:rPr>
              <a:t>9</a:t>
            </a:r>
            <a:endParaRPr>
              <a:highlight>
                <a:srgbClr val="FFF2CC"/>
              </a:highlight>
            </a:endParaRPr>
          </a:p>
        </p:txBody>
      </p:sp>
      <p:sp>
        <p:nvSpPr>
          <p:cNvPr id="806" name="Google Shape;806;p51"/>
          <p:cNvSpPr/>
          <p:nvPr/>
        </p:nvSpPr>
        <p:spPr>
          <a:xfrm>
            <a:off x="5071872" y="3771740"/>
            <a:ext cx="365700" cy="365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2CC"/>
                </a:highlight>
              </a:rPr>
              <a:t>11</a:t>
            </a:r>
            <a:endParaRPr>
              <a:highlight>
                <a:srgbClr val="FFF2CC"/>
              </a:highlight>
            </a:endParaRPr>
          </a:p>
        </p:txBody>
      </p:sp>
      <p:sp>
        <p:nvSpPr>
          <p:cNvPr id="807" name="Google Shape;807;p51"/>
          <p:cNvSpPr/>
          <p:nvPr/>
        </p:nvSpPr>
        <p:spPr>
          <a:xfrm>
            <a:off x="6047232" y="377174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6400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</a:t>
            </a:r>
            <a:endParaRPr/>
          </a:p>
        </p:txBody>
      </p:sp>
      <p:sp>
        <p:nvSpPr>
          <p:cNvPr id="808" name="Google Shape;808;p51"/>
          <p:cNvSpPr/>
          <p:nvPr/>
        </p:nvSpPr>
        <p:spPr>
          <a:xfrm>
            <a:off x="2724912" y="451850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6400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809" name="Google Shape;809;p51"/>
          <p:cNvSpPr/>
          <p:nvPr/>
        </p:nvSpPr>
        <p:spPr>
          <a:xfrm>
            <a:off x="3304032" y="451850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8227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810" name="Google Shape;810;p51"/>
          <p:cNvSpPr/>
          <p:nvPr/>
        </p:nvSpPr>
        <p:spPr>
          <a:xfrm>
            <a:off x="5327904" y="451850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</a:t>
            </a:r>
            <a:endParaRPr/>
          </a:p>
        </p:txBody>
      </p:sp>
      <p:cxnSp>
        <p:nvCxnSpPr>
          <p:cNvPr id="811" name="Google Shape;811;p51"/>
          <p:cNvCxnSpPr>
            <a:stCxn id="801" idx="1"/>
            <a:endCxn id="802" idx="0"/>
          </p:cNvCxnSpPr>
          <p:nvPr/>
        </p:nvCxnSpPr>
        <p:spPr>
          <a:xfrm flipH="1">
            <a:off x="3730872" y="2643650"/>
            <a:ext cx="807600" cy="42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2" name="Google Shape;812;p51"/>
          <p:cNvCxnSpPr>
            <a:stCxn id="801" idx="3"/>
            <a:endCxn id="803" idx="0"/>
          </p:cNvCxnSpPr>
          <p:nvPr/>
        </p:nvCxnSpPr>
        <p:spPr>
          <a:xfrm>
            <a:off x="4904172" y="2643650"/>
            <a:ext cx="807900" cy="42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3" name="Google Shape;813;p51"/>
          <p:cNvCxnSpPr>
            <a:stCxn id="802" idx="1"/>
            <a:endCxn id="804" idx="0"/>
          </p:cNvCxnSpPr>
          <p:nvPr/>
        </p:nvCxnSpPr>
        <p:spPr>
          <a:xfrm flipH="1">
            <a:off x="3197472" y="3253250"/>
            <a:ext cx="3504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4" name="Google Shape;814;p51"/>
          <p:cNvCxnSpPr>
            <a:stCxn id="802" idx="3"/>
            <a:endCxn id="805" idx="0"/>
          </p:cNvCxnSpPr>
          <p:nvPr/>
        </p:nvCxnSpPr>
        <p:spPr>
          <a:xfrm>
            <a:off x="3913572" y="3253250"/>
            <a:ext cx="2592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5" name="Google Shape;815;p51"/>
          <p:cNvCxnSpPr>
            <a:stCxn id="803" idx="1"/>
            <a:endCxn id="806" idx="0"/>
          </p:cNvCxnSpPr>
          <p:nvPr/>
        </p:nvCxnSpPr>
        <p:spPr>
          <a:xfrm flipH="1">
            <a:off x="5254872" y="3253250"/>
            <a:ext cx="2742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6" name="Google Shape;816;p51"/>
          <p:cNvCxnSpPr>
            <a:stCxn id="803" idx="3"/>
            <a:endCxn id="807" idx="0"/>
          </p:cNvCxnSpPr>
          <p:nvPr/>
        </p:nvCxnSpPr>
        <p:spPr>
          <a:xfrm>
            <a:off x="5894772" y="3253250"/>
            <a:ext cx="3354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7" name="Google Shape;817;p51"/>
          <p:cNvCxnSpPr>
            <a:stCxn id="804" idx="1"/>
            <a:endCxn id="808" idx="0"/>
          </p:cNvCxnSpPr>
          <p:nvPr/>
        </p:nvCxnSpPr>
        <p:spPr>
          <a:xfrm flipH="1">
            <a:off x="2907672" y="3954290"/>
            <a:ext cx="106800" cy="56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8" name="Google Shape;818;p51"/>
          <p:cNvCxnSpPr>
            <a:stCxn id="804" idx="3"/>
            <a:endCxn id="809" idx="0"/>
          </p:cNvCxnSpPr>
          <p:nvPr/>
        </p:nvCxnSpPr>
        <p:spPr>
          <a:xfrm>
            <a:off x="3380172" y="3954290"/>
            <a:ext cx="106800" cy="56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9" name="Google Shape;819;p51"/>
          <p:cNvCxnSpPr>
            <a:stCxn id="806" idx="3"/>
            <a:endCxn id="810" idx="0"/>
          </p:cNvCxnSpPr>
          <p:nvPr/>
        </p:nvCxnSpPr>
        <p:spPr>
          <a:xfrm>
            <a:off x="5437572" y="3954290"/>
            <a:ext cx="73200" cy="56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52"/>
          <p:cNvSpPr/>
          <p:nvPr/>
        </p:nvSpPr>
        <p:spPr>
          <a:xfrm>
            <a:off x="0" y="315686"/>
            <a:ext cx="35289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26" name="Google Shape;826;p52"/>
          <p:cNvSpPr txBox="1"/>
          <p:nvPr/>
        </p:nvSpPr>
        <p:spPr>
          <a:xfrm>
            <a:off x="372292" y="1029489"/>
            <a:ext cx="8399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Delete specific key while preserving a binary search tree structure</a:t>
            </a:r>
            <a:endParaRPr i="1" sz="1800" u="none" cap="none" strike="noStrike">
              <a:solidFill>
                <a:srgbClr val="000000"/>
              </a:solidFill>
            </a:endParaRPr>
          </a:p>
          <a:p>
            <a:pPr indent="-3111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rgbClr val="000000"/>
                </a:solidFill>
              </a:rPr>
              <a:t>deleting a node with </a:t>
            </a:r>
            <a:r>
              <a:rPr i="0" lang="en-US" sz="1800" u="none" cap="none" strike="noStrike">
                <a:solidFill>
                  <a:srgbClr val="000000"/>
                </a:solidFill>
                <a:highlight>
                  <a:srgbClr val="FFF2CC"/>
                </a:highlight>
              </a:rPr>
              <a:t>one child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is still relatively simple</a:t>
            </a:r>
            <a:endParaRPr sz="1800"/>
          </a:p>
          <a:p>
            <a:pPr indent="-311150" lvl="2" marL="12001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replace it with its only child</a:t>
            </a:r>
            <a:endParaRPr sz="1800"/>
          </a:p>
        </p:txBody>
      </p:sp>
      <p:sp>
        <p:nvSpPr>
          <p:cNvPr id="827" name="Google Shape;827;p52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Binary Search Trees</a:t>
            </a:r>
            <a:endParaRPr sz="4400"/>
          </a:p>
        </p:txBody>
      </p:sp>
      <p:sp>
        <p:nvSpPr>
          <p:cNvPr id="828" name="Google Shape;828;p52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  <p:sp>
        <p:nvSpPr>
          <p:cNvPr id="829" name="Google Shape;829;p52"/>
          <p:cNvSpPr/>
          <p:nvPr/>
        </p:nvSpPr>
        <p:spPr>
          <a:xfrm>
            <a:off x="3090672" y="2461100"/>
            <a:ext cx="365700" cy="365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EAD1DC"/>
                </a:highlight>
              </a:rPr>
              <a:t>10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830" name="Google Shape;830;p52"/>
          <p:cNvSpPr/>
          <p:nvPr/>
        </p:nvSpPr>
        <p:spPr>
          <a:xfrm>
            <a:off x="2100072" y="3070700"/>
            <a:ext cx="365700" cy="365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EAD1DC"/>
                </a:highlight>
              </a:rPr>
              <a:t>4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831" name="Google Shape;831;p52"/>
          <p:cNvSpPr/>
          <p:nvPr/>
        </p:nvSpPr>
        <p:spPr>
          <a:xfrm>
            <a:off x="4081272" y="3070700"/>
            <a:ext cx="365700" cy="365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EAD1DC"/>
                </a:highlight>
              </a:rPr>
              <a:t>13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832" name="Google Shape;832;p52"/>
          <p:cNvSpPr/>
          <p:nvPr/>
        </p:nvSpPr>
        <p:spPr>
          <a:xfrm>
            <a:off x="1566672" y="3771740"/>
            <a:ext cx="365700" cy="365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EAD1DC"/>
                </a:highlight>
              </a:rPr>
              <a:t>2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833" name="Google Shape;833;p52"/>
          <p:cNvSpPr/>
          <p:nvPr/>
        </p:nvSpPr>
        <p:spPr>
          <a:xfrm>
            <a:off x="2542032" y="3771740"/>
            <a:ext cx="365700" cy="365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2CC"/>
                </a:highlight>
              </a:rPr>
              <a:t>9</a:t>
            </a:r>
            <a:endParaRPr>
              <a:highlight>
                <a:srgbClr val="FFF2CC"/>
              </a:highlight>
            </a:endParaRPr>
          </a:p>
        </p:txBody>
      </p:sp>
      <p:sp>
        <p:nvSpPr>
          <p:cNvPr id="834" name="Google Shape;834;p52"/>
          <p:cNvSpPr/>
          <p:nvPr/>
        </p:nvSpPr>
        <p:spPr>
          <a:xfrm>
            <a:off x="3624072" y="3771740"/>
            <a:ext cx="365700" cy="365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2CC"/>
                </a:highlight>
              </a:rPr>
              <a:t>11</a:t>
            </a:r>
            <a:endParaRPr>
              <a:highlight>
                <a:srgbClr val="FFF2CC"/>
              </a:highlight>
            </a:endParaRPr>
          </a:p>
        </p:txBody>
      </p:sp>
      <p:sp>
        <p:nvSpPr>
          <p:cNvPr id="835" name="Google Shape;835;p52"/>
          <p:cNvSpPr/>
          <p:nvPr/>
        </p:nvSpPr>
        <p:spPr>
          <a:xfrm>
            <a:off x="4599432" y="377174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6400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</a:t>
            </a:r>
            <a:endParaRPr/>
          </a:p>
        </p:txBody>
      </p:sp>
      <p:sp>
        <p:nvSpPr>
          <p:cNvPr id="836" name="Google Shape;836;p52"/>
          <p:cNvSpPr/>
          <p:nvPr/>
        </p:nvSpPr>
        <p:spPr>
          <a:xfrm>
            <a:off x="1277112" y="451850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6400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837" name="Google Shape;837;p52"/>
          <p:cNvSpPr/>
          <p:nvPr/>
        </p:nvSpPr>
        <p:spPr>
          <a:xfrm>
            <a:off x="1856232" y="451850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8227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838" name="Google Shape;838;p52"/>
          <p:cNvSpPr/>
          <p:nvPr/>
        </p:nvSpPr>
        <p:spPr>
          <a:xfrm>
            <a:off x="3880104" y="451850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</a:t>
            </a:r>
            <a:endParaRPr/>
          </a:p>
        </p:txBody>
      </p:sp>
      <p:cxnSp>
        <p:nvCxnSpPr>
          <p:cNvPr id="839" name="Google Shape;839;p52"/>
          <p:cNvCxnSpPr>
            <a:stCxn id="829" idx="1"/>
            <a:endCxn id="830" idx="0"/>
          </p:cNvCxnSpPr>
          <p:nvPr/>
        </p:nvCxnSpPr>
        <p:spPr>
          <a:xfrm flipH="1">
            <a:off x="2283072" y="2643650"/>
            <a:ext cx="807600" cy="42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0" name="Google Shape;840;p52"/>
          <p:cNvCxnSpPr>
            <a:stCxn id="829" idx="3"/>
            <a:endCxn id="831" idx="0"/>
          </p:cNvCxnSpPr>
          <p:nvPr/>
        </p:nvCxnSpPr>
        <p:spPr>
          <a:xfrm>
            <a:off x="3456372" y="2643650"/>
            <a:ext cx="807900" cy="42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1" name="Google Shape;841;p52"/>
          <p:cNvCxnSpPr>
            <a:stCxn id="830" idx="1"/>
            <a:endCxn id="832" idx="0"/>
          </p:cNvCxnSpPr>
          <p:nvPr/>
        </p:nvCxnSpPr>
        <p:spPr>
          <a:xfrm flipH="1">
            <a:off x="1749672" y="3253250"/>
            <a:ext cx="3504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2" name="Google Shape;842;p52"/>
          <p:cNvCxnSpPr>
            <a:stCxn id="830" idx="3"/>
            <a:endCxn id="833" idx="0"/>
          </p:cNvCxnSpPr>
          <p:nvPr/>
        </p:nvCxnSpPr>
        <p:spPr>
          <a:xfrm>
            <a:off x="2465772" y="3253250"/>
            <a:ext cx="2592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52"/>
          <p:cNvCxnSpPr>
            <a:stCxn id="831" idx="1"/>
            <a:endCxn id="834" idx="0"/>
          </p:cNvCxnSpPr>
          <p:nvPr/>
        </p:nvCxnSpPr>
        <p:spPr>
          <a:xfrm flipH="1">
            <a:off x="3807072" y="3253250"/>
            <a:ext cx="2742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52"/>
          <p:cNvCxnSpPr>
            <a:stCxn id="831" idx="3"/>
            <a:endCxn id="835" idx="0"/>
          </p:cNvCxnSpPr>
          <p:nvPr/>
        </p:nvCxnSpPr>
        <p:spPr>
          <a:xfrm>
            <a:off x="4446972" y="3253250"/>
            <a:ext cx="3354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52"/>
          <p:cNvCxnSpPr>
            <a:stCxn id="832" idx="1"/>
            <a:endCxn id="836" idx="0"/>
          </p:cNvCxnSpPr>
          <p:nvPr/>
        </p:nvCxnSpPr>
        <p:spPr>
          <a:xfrm flipH="1">
            <a:off x="1459872" y="3954290"/>
            <a:ext cx="106800" cy="56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Google Shape;846;p52"/>
          <p:cNvCxnSpPr>
            <a:stCxn id="832" idx="3"/>
            <a:endCxn id="837" idx="0"/>
          </p:cNvCxnSpPr>
          <p:nvPr/>
        </p:nvCxnSpPr>
        <p:spPr>
          <a:xfrm>
            <a:off x="1932372" y="3954290"/>
            <a:ext cx="106800" cy="56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" name="Google Shape;847;p52"/>
          <p:cNvCxnSpPr>
            <a:stCxn id="834" idx="3"/>
            <a:endCxn id="838" idx="0"/>
          </p:cNvCxnSpPr>
          <p:nvPr/>
        </p:nvCxnSpPr>
        <p:spPr>
          <a:xfrm>
            <a:off x="3989772" y="3954290"/>
            <a:ext cx="73200" cy="56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8" name="Google Shape;848;p52"/>
          <p:cNvSpPr/>
          <p:nvPr/>
        </p:nvSpPr>
        <p:spPr>
          <a:xfrm>
            <a:off x="2267682" y="451850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8227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cxnSp>
        <p:nvCxnSpPr>
          <p:cNvPr id="849" name="Google Shape;849;p52"/>
          <p:cNvCxnSpPr>
            <a:stCxn id="833" idx="1"/>
            <a:endCxn id="848" idx="0"/>
          </p:cNvCxnSpPr>
          <p:nvPr/>
        </p:nvCxnSpPr>
        <p:spPr>
          <a:xfrm flipH="1">
            <a:off x="2450532" y="3954290"/>
            <a:ext cx="91500" cy="56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50" name="Google Shape;850;p52"/>
          <p:cNvGrpSpPr/>
          <p:nvPr/>
        </p:nvGrpSpPr>
        <p:grpSpPr>
          <a:xfrm>
            <a:off x="3627120" y="3767328"/>
            <a:ext cx="365706" cy="366475"/>
            <a:chOff x="3709380" y="4517136"/>
            <a:chExt cx="365706" cy="366475"/>
          </a:xfrm>
        </p:grpSpPr>
        <p:cxnSp>
          <p:nvCxnSpPr>
            <p:cNvPr id="851" name="Google Shape;851;p52"/>
            <p:cNvCxnSpPr/>
            <p:nvPr/>
          </p:nvCxnSpPr>
          <p:spPr>
            <a:xfrm>
              <a:off x="3709380" y="4518511"/>
              <a:ext cx="365700" cy="3651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2" name="Google Shape;852;p52"/>
            <p:cNvCxnSpPr/>
            <p:nvPr/>
          </p:nvCxnSpPr>
          <p:spPr>
            <a:xfrm flipH="1">
              <a:off x="3709386" y="4517136"/>
              <a:ext cx="365700" cy="3657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53" name="Google Shape;853;p52"/>
          <p:cNvSpPr/>
          <p:nvPr/>
        </p:nvSpPr>
        <p:spPr>
          <a:xfrm rot="894623">
            <a:off x="3827338" y="3394755"/>
            <a:ext cx="222093" cy="303016"/>
          </a:xfrm>
          <a:custGeom>
            <a:rect b="b" l="l" r="r" t="t"/>
            <a:pathLst>
              <a:path extrusionOk="0" h="12121" w="8884">
                <a:moveTo>
                  <a:pt x="4351" y="12121"/>
                </a:moveTo>
                <a:cubicBezTo>
                  <a:pt x="2889" y="11207"/>
                  <a:pt x="0" y="11048"/>
                  <a:pt x="0" y="9324"/>
                </a:cubicBezTo>
                <a:cubicBezTo>
                  <a:pt x="0" y="6377"/>
                  <a:pt x="7385" y="10406"/>
                  <a:pt x="8702" y="7770"/>
                </a:cubicBezTo>
                <a:cubicBezTo>
                  <a:pt x="9917" y="5338"/>
                  <a:pt x="3346" y="5067"/>
                  <a:pt x="2487" y="2487"/>
                </a:cubicBezTo>
                <a:cubicBezTo>
                  <a:pt x="2015" y="1069"/>
                  <a:pt x="4722" y="0"/>
                  <a:pt x="6216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4" name="Google Shape;854;p52"/>
          <p:cNvSpPr/>
          <p:nvPr/>
        </p:nvSpPr>
        <p:spPr>
          <a:xfrm rot="-853431">
            <a:off x="3935262" y="4156765"/>
            <a:ext cx="222090" cy="303012"/>
          </a:xfrm>
          <a:custGeom>
            <a:rect b="b" l="l" r="r" t="t"/>
            <a:pathLst>
              <a:path extrusionOk="0" h="12121" w="8884">
                <a:moveTo>
                  <a:pt x="4351" y="12121"/>
                </a:moveTo>
                <a:cubicBezTo>
                  <a:pt x="2889" y="11207"/>
                  <a:pt x="0" y="11048"/>
                  <a:pt x="0" y="9324"/>
                </a:cubicBezTo>
                <a:cubicBezTo>
                  <a:pt x="0" y="6377"/>
                  <a:pt x="7385" y="10406"/>
                  <a:pt x="8702" y="7770"/>
                </a:cubicBezTo>
                <a:cubicBezTo>
                  <a:pt x="9917" y="5338"/>
                  <a:pt x="3346" y="5067"/>
                  <a:pt x="2487" y="2487"/>
                </a:cubicBezTo>
                <a:cubicBezTo>
                  <a:pt x="2015" y="1069"/>
                  <a:pt x="4722" y="0"/>
                  <a:pt x="6216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855" name="Google Shape;855;p52"/>
          <p:cNvCxnSpPr>
            <a:stCxn id="831" idx="2"/>
            <a:endCxn id="838" idx="0"/>
          </p:cNvCxnSpPr>
          <p:nvPr/>
        </p:nvCxnSpPr>
        <p:spPr>
          <a:xfrm flipH="1">
            <a:off x="4062822" y="3435800"/>
            <a:ext cx="201300" cy="1082700"/>
          </a:xfrm>
          <a:prstGeom prst="straightConnector1">
            <a:avLst/>
          </a:prstGeom>
          <a:noFill/>
          <a:ln cap="flat" cmpd="sng" w="28575">
            <a:solidFill>
              <a:srgbClr val="0066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6" name="Google Shape;856;p52"/>
          <p:cNvSpPr txBox="1"/>
          <p:nvPr/>
        </p:nvSpPr>
        <p:spPr>
          <a:xfrm>
            <a:off x="195950" y="2248750"/>
            <a:ext cx="1680600" cy="699600"/>
          </a:xfrm>
          <a:prstGeom prst="rect">
            <a:avLst/>
          </a:prstGeom>
          <a:solidFill>
            <a:srgbClr val="0066B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Delete key with value </a:t>
            </a:r>
            <a:r>
              <a:rPr b="1" lang="en-US" sz="1800">
                <a:solidFill>
                  <a:schemeClr val="lt1"/>
                </a:solidFill>
              </a:rPr>
              <a:t>11</a:t>
            </a:r>
            <a:r>
              <a:rPr lang="en-US" sz="1800">
                <a:solidFill>
                  <a:schemeClr val="lt1"/>
                </a:solidFill>
              </a:rPr>
              <a:t>: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857" name="Google Shape;857;p52"/>
          <p:cNvSpPr/>
          <p:nvPr/>
        </p:nvSpPr>
        <p:spPr>
          <a:xfrm>
            <a:off x="7205472" y="2461100"/>
            <a:ext cx="365700" cy="365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EAD1DC"/>
                </a:highlight>
              </a:rPr>
              <a:t>10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858" name="Google Shape;858;p52"/>
          <p:cNvSpPr/>
          <p:nvPr/>
        </p:nvSpPr>
        <p:spPr>
          <a:xfrm>
            <a:off x="6214872" y="3070700"/>
            <a:ext cx="365700" cy="365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EAD1DC"/>
                </a:highlight>
              </a:rPr>
              <a:t>4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859" name="Google Shape;859;p52"/>
          <p:cNvSpPr/>
          <p:nvPr/>
        </p:nvSpPr>
        <p:spPr>
          <a:xfrm>
            <a:off x="8196072" y="3070700"/>
            <a:ext cx="365700" cy="365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EAD1DC"/>
                </a:highlight>
              </a:rPr>
              <a:t>13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860" name="Google Shape;860;p52"/>
          <p:cNvSpPr/>
          <p:nvPr/>
        </p:nvSpPr>
        <p:spPr>
          <a:xfrm>
            <a:off x="5681472" y="3771740"/>
            <a:ext cx="365700" cy="365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EAD1DC"/>
                </a:highlight>
              </a:rPr>
              <a:t>2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861" name="Google Shape;861;p52"/>
          <p:cNvSpPr/>
          <p:nvPr/>
        </p:nvSpPr>
        <p:spPr>
          <a:xfrm>
            <a:off x="6656832" y="3771740"/>
            <a:ext cx="365700" cy="365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2CC"/>
                </a:highlight>
              </a:rPr>
              <a:t>9</a:t>
            </a:r>
            <a:endParaRPr>
              <a:highlight>
                <a:srgbClr val="FFF2CC"/>
              </a:highlight>
            </a:endParaRPr>
          </a:p>
        </p:txBody>
      </p:sp>
      <p:sp>
        <p:nvSpPr>
          <p:cNvPr id="862" name="Google Shape;862;p52"/>
          <p:cNvSpPr/>
          <p:nvPr/>
        </p:nvSpPr>
        <p:spPr>
          <a:xfrm>
            <a:off x="7738872" y="377174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D9EAD3"/>
                </a:highlight>
              </a:rPr>
              <a:t>12</a:t>
            </a:r>
            <a:endParaRPr>
              <a:highlight>
                <a:srgbClr val="D9EAD3"/>
              </a:highlight>
            </a:endParaRPr>
          </a:p>
        </p:txBody>
      </p:sp>
      <p:sp>
        <p:nvSpPr>
          <p:cNvPr id="863" name="Google Shape;863;p52"/>
          <p:cNvSpPr/>
          <p:nvPr/>
        </p:nvSpPr>
        <p:spPr>
          <a:xfrm>
            <a:off x="8714232" y="377174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6400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</a:t>
            </a:r>
            <a:endParaRPr/>
          </a:p>
        </p:txBody>
      </p:sp>
      <p:sp>
        <p:nvSpPr>
          <p:cNvPr id="864" name="Google Shape;864;p52"/>
          <p:cNvSpPr/>
          <p:nvPr/>
        </p:nvSpPr>
        <p:spPr>
          <a:xfrm>
            <a:off x="5391912" y="451850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6400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865" name="Google Shape;865;p52"/>
          <p:cNvSpPr/>
          <p:nvPr/>
        </p:nvSpPr>
        <p:spPr>
          <a:xfrm>
            <a:off x="5971032" y="451850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8227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cxnSp>
        <p:nvCxnSpPr>
          <p:cNvPr id="866" name="Google Shape;866;p52"/>
          <p:cNvCxnSpPr>
            <a:stCxn id="857" idx="1"/>
            <a:endCxn id="858" idx="0"/>
          </p:cNvCxnSpPr>
          <p:nvPr/>
        </p:nvCxnSpPr>
        <p:spPr>
          <a:xfrm flipH="1">
            <a:off x="6397872" y="2643650"/>
            <a:ext cx="807600" cy="42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7" name="Google Shape;867;p52"/>
          <p:cNvCxnSpPr>
            <a:stCxn id="857" idx="3"/>
            <a:endCxn id="859" idx="0"/>
          </p:cNvCxnSpPr>
          <p:nvPr/>
        </p:nvCxnSpPr>
        <p:spPr>
          <a:xfrm>
            <a:off x="7571172" y="2643650"/>
            <a:ext cx="807900" cy="42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8" name="Google Shape;868;p52"/>
          <p:cNvCxnSpPr>
            <a:stCxn id="858" idx="1"/>
            <a:endCxn id="860" idx="0"/>
          </p:cNvCxnSpPr>
          <p:nvPr/>
        </p:nvCxnSpPr>
        <p:spPr>
          <a:xfrm flipH="1">
            <a:off x="5864472" y="3253250"/>
            <a:ext cx="3504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9" name="Google Shape;869;p52"/>
          <p:cNvCxnSpPr>
            <a:stCxn id="858" idx="3"/>
            <a:endCxn id="861" idx="0"/>
          </p:cNvCxnSpPr>
          <p:nvPr/>
        </p:nvCxnSpPr>
        <p:spPr>
          <a:xfrm>
            <a:off x="6580572" y="3253250"/>
            <a:ext cx="2592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52"/>
          <p:cNvCxnSpPr>
            <a:stCxn id="859" idx="1"/>
            <a:endCxn id="862" idx="0"/>
          </p:cNvCxnSpPr>
          <p:nvPr/>
        </p:nvCxnSpPr>
        <p:spPr>
          <a:xfrm flipH="1">
            <a:off x="7921872" y="3253250"/>
            <a:ext cx="2742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52"/>
          <p:cNvCxnSpPr>
            <a:stCxn id="859" idx="3"/>
            <a:endCxn id="863" idx="0"/>
          </p:cNvCxnSpPr>
          <p:nvPr/>
        </p:nvCxnSpPr>
        <p:spPr>
          <a:xfrm>
            <a:off x="8561772" y="3253250"/>
            <a:ext cx="335400" cy="51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2" name="Google Shape;872;p52"/>
          <p:cNvCxnSpPr>
            <a:stCxn id="860" idx="1"/>
            <a:endCxn id="864" idx="0"/>
          </p:cNvCxnSpPr>
          <p:nvPr/>
        </p:nvCxnSpPr>
        <p:spPr>
          <a:xfrm flipH="1">
            <a:off x="5574672" y="3954290"/>
            <a:ext cx="106800" cy="56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3" name="Google Shape;873;p52"/>
          <p:cNvCxnSpPr>
            <a:stCxn id="860" idx="3"/>
            <a:endCxn id="865" idx="0"/>
          </p:cNvCxnSpPr>
          <p:nvPr/>
        </p:nvCxnSpPr>
        <p:spPr>
          <a:xfrm>
            <a:off x="6047172" y="3954290"/>
            <a:ext cx="106800" cy="56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4" name="Google Shape;874;p52"/>
          <p:cNvSpPr/>
          <p:nvPr/>
        </p:nvSpPr>
        <p:spPr>
          <a:xfrm>
            <a:off x="6382482" y="4518500"/>
            <a:ext cx="365700" cy="36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8227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cxnSp>
        <p:nvCxnSpPr>
          <p:cNvPr id="875" name="Google Shape;875;p52"/>
          <p:cNvCxnSpPr>
            <a:stCxn id="861" idx="1"/>
            <a:endCxn id="874" idx="0"/>
          </p:cNvCxnSpPr>
          <p:nvPr/>
        </p:nvCxnSpPr>
        <p:spPr>
          <a:xfrm flipH="1">
            <a:off x="6565332" y="3954290"/>
            <a:ext cx="91500" cy="56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53"/>
          <p:cNvSpPr/>
          <p:nvPr/>
        </p:nvSpPr>
        <p:spPr>
          <a:xfrm>
            <a:off x="0" y="315686"/>
            <a:ext cx="35289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82" name="Google Shape;882;p53"/>
          <p:cNvSpPr txBox="1"/>
          <p:nvPr/>
        </p:nvSpPr>
        <p:spPr>
          <a:xfrm>
            <a:off x="372292" y="1029489"/>
            <a:ext cx="83994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Delete specific key while preserving a binary search tree structure</a:t>
            </a:r>
            <a:endParaRPr i="1" sz="1800" u="none" cap="none" strike="noStrike">
              <a:solidFill>
                <a:srgbClr val="000000"/>
              </a:solidFill>
            </a:endParaRPr>
          </a:p>
          <a:p>
            <a:pPr indent="-3111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rgbClr val="000000"/>
                </a:solidFill>
              </a:rPr>
              <a:t>deleting a node with </a:t>
            </a:r>
            <a:r>
              <a:rPr i="0" lang="en-US" sz="1800" u="none" cap="none" strike="noStrike">
                <a:solidFill>
                  <a:srgbClr val="000000"/>
                </a:solidFill>
                <a:highlight>
                  <a:srgbClr val="EAD1DC"/>
                </a:highlight>
              </a:rPr>
              <a:t>two children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is most complicated</a:t>
            </a:r>
            <a:endParaRPr sz="1800"/>
          </a:p>
          <a:p>
            <a:pPr indent="-311150" lvl="2" marL="12001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replace it with most left child in the right sub-tree</a:t>
            </a:r>
            <a:br>
              <a:rPr i="0" lang="en-US" sz="1800" u="none" cap="none" strike="noStrike">
                <a:solidFill>
                  <a:srgbClr val="000000"/>
                </a:solidFill>
              </a:rPr>
            </a:br>
            <a:r>
              <a:rPr i="0" lang="en-US" sz="1800" u="none" cap="none" strike="noStrike">
                <a:solidFill>
                  <a:srgbClr val="000000"/>
                </a:solidFill>
              </a:rPr>
              <a:t>or the most right child in the left sub-tree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311150" lvl="2" marL="12001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if necessary, </a:t>
            </a:r>
            <a:r>
              <a:rPr lang="en-US" sz="1800"/>
              <a:t>restore the tree structure</a:t>
            </a:r>
            <a:endParaRPr sz="1800"/>
          </a:p>
        </p:txBody>
      </p:sp>
      <p:sp>
        <p:nvSpPr>
          <p:cNvPr id="883" name="Google Shape;883;p53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Binary Search Trees</a:t>
            </a:r>
            <a:endParaRPr sz="4400"/>
          </a:p>
        </p:txBody>
      </p:sp>
      <p:sp>
        <p:nvSpPr>
          <p:cNvPr id="884" name="Google Shape;884;p53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  <p:sp>
        <p:nvSpPr>
          <p:cNvPr id="885" name="Google Shape;885;p53"/>
          <p:cNvSpPr/>
          <p:nvPr/>
        </p:nvSpPr>
        <p:spPr>
          <a:xfrm>
            <a:off x="1663504" y="2808300"/>
            <a:ext cx="294000" cy="291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9125" spcFirstLastPara="1" rIns="91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highlight>
                  <a:srgbClr val="EAD1DC"/>
                </a:highlight>
              </a:rPr>
              <a:t>10</a:t>
            </a:r>
            <a:endParaRPr sz="1300">
              <a:highlight>
                <a:srgbClr val="EAD1DC"/>
              </a:highlight>
            </a:endParaRPr>
          </a:p>
        </p:txBody>
      </p:sp>
      <p:sp>
        <p:nvSpPr>
          <p:cNvPr id="886" name="Google Shape;886;p53"/>
          <p:cNvSpPr/>
          <p:nvPr/>
        </p:nvSpPr>
        <p:spPr>
          <a:xfrm>
            <a:off x="871425" y="3296255"/>
            <a:ext cx="294000" cy="291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4</a:t>
            </a:r>
            <a:endParaRPr sz="1300"/>
          </a:p>
        </p:txBody>
      </p:sp>
      <p:sp>
        <p:nvSpPr>
          <p:cNvPr id="887" name="Google Shape;887;p53"/>
          <p:cNvSpPr/>
          <p:nvPr/>
        </p:nvSpPr>
        <p:spPr>
          <a:xfrm>
            <a:off x="2455583" y="3296255"/>
            <a:ext cx="294000" cy="291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9125" spcFirstLastPara="1" rIns="91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13</a:t>
            </a:r>
            <a:endParaRPr sz="1300"/>
          </a:p>
        </p:txBody>
      </p:sp>
      <p:sp>
        <p:nvSpPr>
          <p:cNvPr id="888" name="Google Shape;888;p53"/>
          <p:cNvSpPr/>
          <p:nvPr/>
        </p:nvSpPr>
        <p:spPr>
          <a:xfrm>
            <a:off x="444921" y="3857403"/>
            <a:ext cx="294000" cy="291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2</a:t>
            </a:r>
            <a:endParaRPr sz="1300"/>
          </a:p>
        </p:txBody>
      </p:sp>
      <p:sp>
        <p:nvSpPr>
          <p:cNvPr id="889" name="Google Shape;889;p53"/>
          <p:cNvSpPr/>
          <p:nvPr/>
        </p:nvSpPr>
        <p:spPr>
          <a:xfrm>
            <a:off x="1224814" y="3857403"/>
            <a:ext cx="294000" cy="291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9</a:t>
            </a:r>
            <a:endParaRPr sz="1300"/>
          </a:p>
        </p:txBody>
      </p:sp>
      <p:sp>
        <p:nvSpPr>
          <p:cNvPr id="890" name="Google Shape;890;p53"/>
          <p:cNvSpPr/>
          <p:nvPr/>
        </p:nvSpPr>
        <p:spPr>
          <a:xfrm>
            <a:off x="2090008" y="3857403"/>
            <a:ext cx="294000" cy="291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9125" spcFirstLastPara="1" rIns="91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11</a:t>
            </a:r>
            <a:endParaRPr sz="1300"/>
          </a:p>
        </p:txBody>
      </p:sp>
      <p:sp>
        <p:nvSpPr>
          <p:cNvPr id="891" name="Google Shape;891;p53"/>
          <p:cNvSpPr/>
          <p:nvPr/>
        </p:nvSpPr>
        <p:spPr>
          <a:xfrm>
            <a:off x="2869902" y="3857403"/>
            <a:ext cx="294000" cy="291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9125" spcFirstLastPara="1" rIns="91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21</a:t>
            </a:r>
            <a:endParaRPr sz="1300"/>
          </a:p>
        </p:txBody>
      </p:sp>
      <p:sp>
        <p:nvSpPr>
          <p:cNvPr id="892" name="Google Shape;892;p53"/>
          <p:cNvSpPr/>
          <p:nvPr/>
        </p:nvSpPr>
        <p:spPr>
          <a:xfrm>
            <a:off x="213390" y="4455148"/>
            <a:ext cx="294000" cy="291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6400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1</a:t>
            </a:r>
            <a:endParaRPr sz="1300"/>
          </a:p>
        </p:txBody>
      </p:sp>
      <p:sp>
        <p:nvSpPr>
          <p:cNvPr id="893" name="Google Shape;893;p53"/>
          <p:cNvSpPr/>
          <p:nvPr/>
        </p:nvSpPr>
        <p:spPr>
          <a:xfrm>
            <a:off x="676452" y="4455148"/>
            <a:ext cx="294000" cy="291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8227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3</a:t>
            </a:r>
            <a:endParaRPr sz="1300"/>
          </a:p>
        </p:txBody>
      </p:sp>
      <p:sp>
        <p:nvSpPr>
          <p:cNvPr id="894" name="Google Shape;894;p53"/>
          <p:cNvSpPr/>
          <p:nvPr/>
        </p:nvSpPr>
        <p:spPr>
          <a:xfrm>
            <a:off x="2294730" y="4455148"/>
            <a:ext cx="294000" cy="291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9125" spcFirstLastPara="1" rIns="91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12</a:t>
            </a:r>
            <a:endParaRPr sz="1200"/>
          </a:p>
        </p:txBody>
      </p:sp>
      <p:cxnSp>
        <p:nvCxnSpPr>
          <p:cNvPr id="895" name="Google Shape;895;p53"/>
          <p:cNvCxnSpPr>
            <a:stCxn id="885" idx="1"/>
            <a:endCxn id="886" idx="0"/>
          </p:cNvCxnSpPr>
          <p:nvPr/>
        </p:nvCxnSpPr>
        <p:spPr>
          <a:xfrm flipH="1">
            <a:off x="1018504" y="2953950"/>
            <a:ext cx="645000" cy="34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6" name="Google Shape;896;p53"/>
          <p:cNvCxnSpPr>
            <a:stCxn id="885" idx="3"/>
            <a:endCxn id="887" idx="0"/>
          </p:cNvCxnSpPr>
          <p:nvPr/>
        </p:nvCxnSpPr>
        <p:spPr>
          <a:xfrm>
            <a:off x="1957504" y="2953950"/>
            <a:ext cx="645000" cy="34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7" name="Google Shape;897;p53"/>
          <p:cNvCxnSpPr>
            <a:stCxn id="886" idx="1"/>
            <a:endCxn id="888" idx="0"/>
          </p:cNvCxnSpPr>
          <p:nvPr/>
        </p:nvCxnSpPr>
        <p:spPr>
          <a:xfrm flipH="1">
            <a:off x="591825" y="3441905"/>
            <a:ext cx="279600" cy="41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8" name="Google Shape;898;p53"/>
          <p:cNvCxnSpPr>
            <a:stCxn id="886" idx="3"/>
            <a:endCxn id="889" idx="0"/>
          </p:cNvCxnSpPr>
          <p:nvPr/>
        </p:nvCxnSpPr>
        <p:spPr>
          <a:xfrm>
            <a:off x="1165425" y="3441905"/>
            <a:ext cx="206400" cy="41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9" name="Google Shape;899;p53"/>
          <p:cNvCxnSpPr>
            <a:stCxn id="887" idx="1"/>
            <a:endCxn id="890" idx="0"/>
          </p:cNvCxnSpPr>
          <p:nvPr/>
        </p:nvCxnSpPr>
        <p:spPr>
          <a:xfrm flipH="1">
            <a:off x="2236883" y="3441905"/>
            <a:ext cx="218700" cy="41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" name="Google Shape;900;p53"/>
          <p:cNvCxnSpPr>
            <a:stCxn id="887" idx="3"/>
            <a:endCxn id="891" idx="0"/>
          </p:cNvCxnSpPr>
          <p:nvPr/>
        </p:nvCxnSpPr>
        <p:spPr>
          <a:xfrm>
            <a:off x="2749583" y="3441905"/>
            <a:ext cx="267300" cy="41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53"/>
          <p:cNvCxnSpPr>
            <a:stCxn id="888" idx="1"/>
            <a:endCxn id="892" idx="0"/>
          </p:cNvCxnSpPr>
          <p:nvPr/>
        </p:nvCxnSpPr>
        <p:spPr>
          <a:xfrm flipH="1">
            <a:off x="360321" y="4003053"/>
            <a:ext cx="84600" cy="45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Google Shape;902;p53"/>
          <p:cNvCxnSpPr>
            <a:stCxn id="888" idx="3"/>
            <a:endCxn id="893" idx="0"/>
          </p:cNvCxnSpPr>
          <p:nvPr/>
        </p:nvCxnSpPr>
        <p:spPr>
          <a:xfrm>
            <a:off x="738921" y="4003053"/>
            <a:ext cx="84600" cy="45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" name="Google Shape;903;p53"/>
          <p:cNvCxnSpPr>
            <a:stCxn id="890" idx="3"/>
            <a:endCxn id="894" idx="0"/>
          </p:cNvCxnSpPr>
          <p:nvPr/>
        </p:nvCxnSpPr>
        <p:spPr>
          <a:xfrm>
            <a:off x="2384008" y="4003053"/>
            <a:ext cx="57600" cy="45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4" name="Google Shape;904;p53"/>
          <p:cNvSpPr txBox="1"/>
          <p:nvPr/>
        </p:nvSpPr>
        <p:spPr>
          <a:xfrm>
            <a:off x="43550" y="2324950"/>
            <a:ext cx="1181400" cy="699600"/>
          </a:xfrm>
          <a:prstGeom prst="rect">
            <a:avLst/>
          </a:prstGeom>
          <a:solidFill>
            <a:srgbClr val="0066B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Delete (root) </a:t>
            </a:r>
            <a:r>
              <a:rPr b="1" lang="en-US" sz="1800">
                <a:solidFill>
                  <a:schemeClr val="lt1"/>
                </a:solidFill>
              </a:rPr>
              <a:t>10</a:t>
            </a:r>
            <a:r>
              <a:rPr lang="en-US" sz="1800">
                <a:solidFill>
                  <a:schemeClr val="lt1"/>
                </a:solidFill>
              </a:rPr>
              <a:t>: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905" name="Google Shape;905;p53"/>
          <p:cNvSpPr/>
          <p:nvPr/>
        </p:nvSpPr>
        <p:spPr>
          <a:xfrm>
            <a:off x="4711504" y="2808300"/>
            <a:ext cx="294000" cy="291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9125" spcFirstLastPara="1" rIns="91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8800"/>
                </a:solidFill>
                <a:highlight>
                  <a:srgbClr val="EAD1DC"/>
                </a:highlight>
              </a:rPr>
              <a:t>11</a:t>
            </a:r>
            <a:endParaRPr b="1" sz="1300">
              <a:solidFill>
                <a:srgbClr val="008800"/>
              </a:solidFill>
              <a:highlight>
                <a:srgbClr val="EAD1DC"/>
              </a:highlight>
            </a:endParaRPr>
          </a:p>
        </p:txBody>
      </p:sp>
      <p:sp>
        <p:nvSpPr>
          <p:cNvPr id="906" name="Google Shape;906;p53"/>
          <p:cNvSpPr/>
          <p:nvPr/>
        </p:nvSpPr>
        <p:spPr>
          <a:xfrm>
            <a:off x="3919425" y="3296255"/>
            <a:ext cx="294000" cy="291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4</a:t>
            </a:r>
            <a:endParaRPr sz="1300"/>
          </a:p>
        </p:txBody>
      </p:sp>
      <p:sp>
        <p:nvSpPr>
          <p:cNvPr id="907" name="Google Shape;907;p53"/>
          <p:cNvSpPr/>
          <p:nvPr/>
        </p:nvSpPr>
        <p:spPr>
          <a:xfrm>
            <a:off x="5503583" y="3296255"/>
            <a:ext cx="294000" cy="291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9125" spcFirstLastPara="1" rIns="91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13</a:t>
            </a:r>
            <a:endParaRPr sz="1300"/>
          </a:p>
        </p:txBody>
      </p:sp>
      <p:sp>
        <p:nvSpPr>
          <p:cNvPr id="908" name="Google Shape;908;p53"/>
          <p:cNvSpPr/>
          <p:nvPr/>
        </p:nvSpPr>
        <p:spPr>
          <a:xfrm>
            <a:off x="3492921" y="3857403"/>
            <a:ext cx="294000" cy="291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2</a:t>
            </a:r>
            <a:endParaRPr sz="1300"/>
          </a:p>
        </p:txBody>
      </p:sp>
      <p:sp>
        <p:nvSpPr>
          <p:cNvPr id="909" name="Google Shape;909;p53"/>
          <p:cNvSpPr/>
          <p:nvPr/>
        </p:nvSpPr>
        <p:spPr>
          <a:xfrm>
            <a:off x="4272814" y="3857403"/>
            <a:ext cx="294000" cy="291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9</a:t>
            </a:r>
            <a:endParaRPr sz="1300"/>
          </a:p>
        </p:txBody>
      </p:sp>
      <p:sp>
        <p:nvSpPr>
          <p:cNvPr id="910" name="Google Shape;910;p53"/>
          <p:cNvSpPr/>
          <p:nvPr/>
        </p:nvSpPr>
        <p:spPr>
          <a:xfrm>
            <a:off x="5138008" y="3857403"/>
            <a:ext cx="294000" cy="291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9125" spcFirstLastPara="1" rIns="91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11</a:t>
            </a:r>
            <a:endParaRPr sz="1300"/>
          </a:p>
        </p:txBody>
      </p:sp>
      <p:sp>
        <p:nvSpPr>
          <p:cNvPr id="911" name="Google Shape;911;p53"/>
          <p:cNvSpPr/>
          <p:nvPr/>
        </p:nvSpPr>
        <p:spPr>
          <a:xfrm>
            <a:off x="5917902" y="3857403"/>
            <a:ext cx="294000" cy="291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9125" spcFirstLastPara="1" rIns="91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21</a:t>
            </a:r>
            <a:endParaRPr sz="1300"/>
          </a:p>
        </p:txBody>
      </p:sp>
      <p:sp>
        <p:nvSpPr>
          <p:cNvPr id="912" name="Google Shape;912;p53"/>
          <p:cNvSpPr/>
          <p:nvPr/>
        </p:nvSpPr>
        <p:spPr>
          <a:xfrm>
            <a:off x="3261390" y="4455148"/>
            <a:ext cx="294000" cy="291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6400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1</a:t>
            </a:r>
            <a:endParaRPr sz="1300"/>
          </a:p>
        </p:txBody>
      </p:sp>
      <p:sp>
        <p:nvSpPr>
          <p:cNvPr id="913" name="Google Shape;913;p53"/>
          <p:cNvSpPr/>
          <p:nvPr/>
        </p:nvSpPr>
        <p:spPr>
          <a:xfrm>
            <a:off x="3724452" y="4455148"/>
            <a:ext cx="294000" cy="291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8227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3</a:t>
            </a:r>
            <a:endParaRPr sz="1300"/>
          </a:p>
        </p:txBody>
      </p:sp>
      <p:sp>
        <p:nvSpPr>
          <p:cNvPr id="914" name="Google Shape;914;p53"/>
          <p:cNvSpPr/>
          <p:nvPr/>
        </p:nvSpPr>
        <p:spPr>
          <a:xfrm>
            <a:off x="5342730" y="4455148"/>
            <a:ext cx="294000" cy="291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9125" spcFirstLastPara="1" rIns="91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12</a:t>
            </a:r>
            <a:endParaRPr sz="1200"/>
          </a:p>
        </p:txBody>
      </p:sp>
      <p:cxnSp>
        <p:nvCxnSpPr>
          <p:cNvPr id="915" name="Google Shape;915;p53"/>
          <p:cNvCxnSpPr>
            <a:stCxn id="905" idx="1"/>
            <a:endCxn id="906" idx="0"/>
          </p:cNvCxnSpPr>
          <p:nvPr/>
        </p:nvCxnSpPr>
        <p:spPr>
          <a:xfrm flipH="1">
            <a:off x="4066504" y="2953950"/>
            <a:ext cx="645000" cy="34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53"/>
          <p:cNvCxnSpPr>
            <a:stCxn id="905" idx="3"/>
            <a:endCxn id="907" idx="0"/>
          </p:cNvCxnSpPr>
          <p:nvPr/>
        </p:nvCxnSpPr>
        <p:spPr>
          <a:xfrm>
            <a:off x="5005504" y="2953950"/>
            <a:ext cx="645000" cy="34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53"/>
          <p:cNvCxnSpPr>
            <a:stCxn id="906" idx="1"/>
            <a:endCxn id="908" idx="0"/>
          </p:cNvCxnSpPr>
          <p:nvPr/>
        </p:nvCxnSpPr>
        <p:spPr>
          <a:xfrm flipH="1">
            <a:off x="3639825" y="3441905"/>
            <a:ext cx="279600" cy="41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53"/>
          <p:cNvCxnSpPr>
            <a:stCxn id="906" idx="3"/>
            <a:endCxn id="909" idx="0"/>
          </p:cNvCxnSpPr>
          <p:nvPr/>
        </p:nvCxnSpPr>
        <p:spPr>
          <a:xfrm>
            <a:off x="4213425" y="3441905"/>
            <a:ext cx="206400" cy="41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9" name="Google Shape;919;p53"/>
          <p:cNvCxnSpPr>
            <a:stCxn id="907" idx="1"/>
            <a:endCxn id="910" idx="0"/>
          </p:cNvCxnSpPr>
          <p:nvPr/>
        </p:nvCxnSpPr>
        <p:spPr>
          <a:xfrm flipH="1">
            <a:off x="5284883" y="3441905"/>
            <a:ext cx="218700" cy="41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0" name="Google Shape;920;p53"/>
          <p:cNvCxnSpPr>
            <a:stCxn id="907" idx="3"/>
            <a:endCxn id="911" idx="0"/>
          </p:cNvCxnSpPr>
          <p:nvPr/>
        </p:nvCxnSpPr>
        <p:spPr>
          <a:xfrm>
            <a:off x="5797583" y="3441905"/>
            <a:ext cx="267300" cy="41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1" name="Google Shape;921;p53"/>
          <p:cNvCxnSpPr>
            <a:stCxn id="908" idx="1"/>
            <a:endCxn id="912" idx="0"/>
          </p:cNvCxnSpPr>
          <p:nvPr/>
        </p:nvCxnSpPr>
        <p:spPr>
          <a:xfrm flipH="1">
            <a:off x="3408321" y="4003053"/>
            <a:ext cx="84600" cy="45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2" name="Google Shape;922;p53"/>
          <p:cNvCxnSpPr>
            <a:stCxn id="908" idx="3"/>
            <a:endCxn id="913" idx="0"/>
          </p:cNvCxnSpPr>
          <p:nvPr/>
        </p:nvCxnSpPr>
        <p:spPr>
          <a:xfrm>
            <a:off x="3786921" y="4003053"/>
            <a:ext cx="84600" cy="45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3" name="Google Shape;923;p53"/>
          <p:cNvCxnSpPr>
            <a:stCxn id="910" idx="3"/>
            <a:endCxn id="914" idx="0"/>
          </p:cNvCxnSpPr>
          <p:nvPr/>
        </p:nvCxnSpPr>
        <p:spPr>
          <a:xfrm>
            <a:off x="5432008" y="4003053"/>
            <a:ext cx="57600" cy="45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4" name="Google Shape;924;p53"/>
          <p:cNvSpPr/>
          <p:nvPr/>
        </p:nvSpPr>
        <p:spPr>
          <a:xfrm>
            <a:off x="7607104" y="2808300"/>
            <a:ext cx="294000" cy="291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9125" spcFirstLastPara="1" rIns="91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highlight>
                  <a:srgbClr val="EAD1DC"/>
                </a:highlight>
              </a:rPr>
              <a:t>11</a:t>
            </a:r>
            <a:endParaRPr sz="1300">
              <a:highlight>
                <a:srgbClr val="EAD1DC"/>
              </a:highlight>
            </a:endParaRPr>
          </a:p>
        </p:txBody>
      </p:sp>
      <p:sp>
        <p:nvSpPr>
          <p:cNvPr id="925" name="Google Shape;925;p53"/>
          <p:cNvSpPr/>
          <p:nvPr/>
        </p:nvSpPr>
        <p:spPr>
          <a:xfrm>
            <a:off x="6815025" y="3296255"/>
            <a:ext cx="294000" cy="291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4</a:t>
            </a:r>
            <a:endParaRPr sz="1300"/>
          </a:p>
        </p:txBody>
      </p:sp>
      <p:sp>
        <p:nvSpPr>
          <p:cNvPr id="926" name="Google Shape;926;p53"/>
          <p:cNvSpPr/>
          <p:nvPr/>
        </p:nvSpPr>
        <p:spPr>
          <a:xfrm>
            <a:off x="8399183" y="3296255"/>
            <a:ext cx="294000" cy="291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9125" spcFirstLastPara="1" rIns="91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13</a:t>
            </a:r>
            <a:endParaRPr sz="1300"/>
          </a:p>
        </p:txBody>
      </p:sp>
      <p:sp>
        <p:nvSpPr>
          <p:cNvPr id="927" name="Google Shape;927;p53"/>
          <p:cNvSpPr/>
          <p:nvPr/>
        </p:nvSpPr>
        <p:spPr>
          <a:xfrm>
            <a:off x="6388521" y="3857403"/>
            <a:ext cx="294000" cy="291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2</a:t>
            </a:r>
            <a:endParaRPr sz="1300"/>
          </a:p>
        </p:txBody>
      </p:sp>
      <p:sp>
        <p:nvSpPr>
          <p:cNvPr id="928" name="Google Shape;928;p53"/>
          <p:cNvSpPr/>
          <p:nvPr/>
        </p:nvSpPr>
        <p:spPr>
          <a:xfrm>
            <a:off x="7168414" y="3857403"/>
            <a:ext cx="294000" cy="291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9</a:t>
            </a:r>
            <a:endParaRPr sz="1300"/>
          </a:p>
        </p:txBody>
      </p:sp>
      <p:sp>
        <p:nvSpPr>
          <p:cNvPr id="929" name="Google Shape;929;p53"/>
          <p:cNvSpPr/>
          <p:nvPr/>
        </p:nvSpPr>
        <p:spPr>
          <a:xfrm>
            <a:off x="8033608" y="3857403"/>
            <a:ext cx="294000" cy="291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9125" spcFirstLastPara="1" rIns="91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11</a:t>
            </a:r>
            <a:endParaRPr sz="1300"/>
          </a:p>
        </p:txBody>
      </p:sp>
      <p:sp>
        <p:nvSpPr>
          <p:cNvPr id="930" name="Google Shape;930;p53"/>
          <p:cNvSpPr/>
          <p:nvPr/>
        </p:nvSpPr>
        <p:spPr>
          <a:xfrm>
            <a:off x="8813502" y="3857403"/>
            <a:ext cx="294000" cy="291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9125" spcFirstLastPara="1" rIns="91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21</a:t>
            </a:r>
            <a:endParaRPr sz="1300"/>
          </a:p>
        </p:txBody>
      </p:sp>
      <p:sp>
        <p:nvSpPr>
          <p:cNvPr id="931" name="Google Shape;931;p53"/>
          <p:cNvSpPr/>
          <p:nvPr/>
        </p:nvSpPr>
        <p:spPr>
          <a:xfrm>
            <a:off x="6156990" y="4455148"/>
            <a:ext cx="294000" cy="291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6400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1</a:t>
            </a:r>
            <a:endParaRPr sz="1300"/>
          </a:p>
        </p:txBody>
      </p:sp>
      <p:sp>
        <p:nvSpPr>
          <p:cNvPr id="932" name="Google Shape;932;p53"/>
          <p:cNvSpPr/>
          <p:nvPr/>
        </p:nvSpPr>
        <p:spPr>
          <a:xfrm>
            <a:off x="6620052" y="4455148"/>
            <a:ext cx="294000" cy="291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8227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3</a:t>
            </a:r>
            <a:endParaRPr sz="1300"/>
          </a:p>
        </p:txBody>
      </p:sp>
      <p:sp>
        <p:nvSpPr>
          <p:cNvPr id="933" name="Google Shape;933;p53"/>
          <p:cNvSpPr/>
          <p:nvPr/>
        </p:nvSpPr>
        <p:spPr>
          <a:xfrm>
            <a:off x="8238330" y="4455148"/>
            <a:ext cx="294000" cy="291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9125" spcFirstLastPara="1" rIns="91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12</a:t>
            </a:r>
            <a:endParaRPr sz="1200"/>
          </a:p>
        </p:txBody>
      </p:sp>
      <p:cxnSp>
        <p:nvCxnSpPr>
          <p:cNvPr id="934" name="Google Shape;934;p53"/>
          <p:cNvCxnSpPr>
            <a:stCxn id="924" idx="1"/>
            <a:endCxn id="925" idx="0"/>
          </p:cNvCxnSpPr>
          <p:nvPr/>
        </p:nvCxnSpPr>
        <p:spPr>
          <a:xfrm flipH="1">
            <a:off x="6962104" y="2953950"/>
            <a:ext cx="645000" cy="34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5" name="Google Shape;935;p53"/>
          <p:cNvCxnSpPr>
            <a:stCxn id="924" idx="3"/>
            <a:endCxn id="926" idx="0"/>
          </p:cNvCxnSpPr>
          <p:nvPr/>
        </p:nvCxnSpPr>
        <p:spPr>
          <a:xfrm>
            <a:off x="7901104" y="2953950"/>
            <a:ext cx="645000" cy="34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6" name="Google Shape;936;p53"/>
          <p:cNvCxnSpPr>
            <a:stCxn id="925" idx="1"/>
            <a:endCxn id="927" idx="0"/>
          </p:cNvCxnSpPr>
          <p:nvPr/>
        </p:nvCxnSpPr>
        <p:spPr>
          <a:xfrm flipH="1">
            <a:off x="6535425" y="3441905"/>
            <a:ext cx="279600" cy="41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7" name="Google Shape;937;p53"/>
          <p:cNvCxnSpPr>
            <a:stCxn id="925" idx="3"/>
            <a:endCxn id="928" idx="0"/>
          </p:cNvCxnSpPr>
          <p:nvPr/>
        </p:nvCxnSpPr>
        <p:spPr>
          <a:xfrm>
            <a:off x="7109025" y="3441905"/>
            <a:ext cx="206400" cy="41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8" name="Google Shape;938;p53"/>
          <p:cNvCxnSpPr>
            <a:stCxn id="926" idx="1"/>
            <a:endCxn id="929" idx="0"/>
          </p:cNvCxnSpPr>
          <p:nvPr/>
        </p:nvCxnSpPr>
        <p:spPr>
          <a:xfrm flipH="1">
            <a:off x="8180483" y="3441905"/>
            <a:ext cx="218700" cy="41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9" name="Google Shape;939;p53"/>
          <p:cNvCxnSpPr>
            <a:stCxn id="926" idx="3"/>
            <a:endCxn id="930" idx="0"/>
          </p:cNvCxnSpPr>
          <p:nvPr/>
        </p:nvCxnSpPr>
        <p:spPr>
          <a:xfrm>
            <a:off x="8693183" y="3441905"/>
            <a:ext cx="267300" cy="41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0" name="Google Shape;940;p53"/>
          <p:cNvCxnSpPr>
            <a:stCxn id="927" idx="1"/>
            <a:endCxn id="931" idx="0"/>
          </p:cNvCxnSpPr>
          <p:nvPr/>
        </p:nvCxnSpPr>
        <p:spPr>
          <a:xfrm flipH="1">
            <a:off x="6303921" y="4003053"/>
            <a:ext cx="84600" cy="45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1" name="Google Shape;941;p53"/>
          <p:cNvCxnSpPr>
            <a:stCxn id="927" idx="3"/>
            <a:endCxn id="932" idx="0"/>
          </p:cNvCxnSpPr>
          <p:nvPr/>
        </p:nvCxnSpPr>
        <p:spPr>
          <a:xfrm>
            <a:off x="6682521" y="4003053"/>
            <a:ext cx="84600" cy="45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2" name="Google Shape;942;p53"/>
          <p:cNvCxnSpPr>
            <a:stCxn id="929" idx="3"/>
            <a:endCxn id="933" idx="0"/>
          </p:cNvCxnSpPr>
          <p:nvPr/>
        </p:nvCxnSpPr>
        <p:spPr>
          <a:xfrm>
            <a:off x="8327608" y="4003053"/>
            <a:ext cx="57600" cy="45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43" name="Google Shape;943;p53"/>
          <p:cNvGrpSpPr/>
          <p:nvPr/>
        </p:nvGrpSpPr>
        <p:grpSpPr>
          <a:xfrm>
            <a:off x="8037576" y="3858768"/>
            <a:ext cx="274316" cy="274307"/>
            <a:chOff x="3709380" y="4517136"/>
            <a:chExt cx="365706" cy="366475"/>
          </a:xfrm>
        </p:grpSpPr>
        <p:cxnSp>
          <p:nvCxnSpPr>
            <p:cNvPr id="944" name="Google Shape;944;p53"/>
            <p:cNvCxnSpPr/>
            <p:nvPr/>
          </p:nvCxnSpPr>
          <p:spPr>
            <a:xfrm>
              <a:off x="3709380" y="4518511"/>
              <a:ext cx="365700" cy="3651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5" name="Google Shape;945;p53"/>
            <p:cNvCxnSpPr/>
            <p:nvPr/>
          </p:nvCxnSpPr>
          <p:spPr>
            <a:xfrm flipH="1">
              <a:off x="3709386" y="4517136"/>
              <a:ext cx="365700" cy="3657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6" name="Google Shape;946;p53"/>
          <p:cNvSpPr/>
          <p:nvPr/>
        </p:nvSpPr>
        <p:spPr>
          <a:xfrm>
            <a:off x="4894875" y="3123050"/>
            <a:ext cx="380700" cy="699579"/>
          </a:xfrm>
          <a:custGeom>
            <a:rect b="b" l="l" r="r" t="t"/>
            <a:pathLst>
              <a:path extrusionOk="0" h="26727" w="15228">
                <a:moveTo>
                  <a:pt x="15228" y="26727"/>
                </a:moveTo>
                <a:cubicBezTo>
                  <a:pt x="13104" y="24759"/>
                  <a:pt x="5024" y="19373"/>
                  <a:pt x="2486" y="14918"/>
                </a:cubicBezTo>
                <a:cubicBezTo>
                  <a:pt x="-52" y="10464"/>
                  <a:pt x="414" y="2486"/>
                  <a:pt x="0" y="0"/>
                </a:cubicBezTo>
              </a:path>
            </a:pathLst>
          </a:custGeom>
          <a:noFill/>
          <a:ln cap="flat" cmpd="sng" w="28575">
            <a:solidFill>
              <a:srgbClr val="0066BB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947" name="Google Shape;947;p53"/>
          <p:cNvSpPr/>
          <p:nvPr/>
        </p:nvSpPr>
        <p:spPr>
          <a:xfrm rot="894623">
            <a:off x="8170738" y="3470955"/>
            <a:ext cx="222093" cy="303016"/>
          </a:xfrm>
          <a:custGeom>
            <a:rect b="b" l="l" r="r" t="t"/>
            <a:pathLst>
              <a:path extrusionOk="0" h="12121" w="8884">
                <a:moveTo>
                  <a:pt x="4351" y="12121"/>
                </a:moveTo>
                <a:cubicBezTo>
                  <a:pt x="2889" y="11207"/>
                  <a:pt x="0" y="11048"/>
                  <a:pt x="0" y="9324"/>
                </a:cubicBezTo>
                <a:cubicBezTo>
                  <a:pt x="0" y="6377"/>
                  <a:pt x="7385" y="10406"/>
                  <a:pt x="8702" y="7770"/>
                </a:cubicBezTo>
                <a:cubicBezTo>
                  <a:pt x="9917" y="5338"/>
                  <a:pt x="3346" y="5067"/>
                  <a:pt x="2487" y="2487"/>
                </a:cubicBezTo>
                <a:cubicBezTo>
                  <a:pt x="2015" y="1069"/>
                  <a:pt x="4722" y="0"/>
                  <a:pt x="6216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8" name="Google Shape;948;p53"/>
          <p:cNvSpPr/>
          <p:nvPr/>
        </p:nvSpPr>
        <p:spPr>
          <a:xfrm rot="-853431">
            <a:off x="8278662" y="4156765"/>
            <a:ext cx="222090" cy="303012"/>
          </a:xfrm>
          <a:custGeom>
            <a:rect b="b" l="l" r="r" t="t"/>
            <a:pathLst>
              <a:path extrusionOk="0" h="12121" w="8884">
                <a:moveTo>
                  <a:pt x="4351" y="12121"/>
                </a:moveTo>
                <a:cubicBezTo>
                  <a:pt x="2889" y="11207"/>
                  <a:pt x="0" y="11048"/>
                  <a:pt x="0" y="9324"/>
                </a:cubicBezTo>
                <a:cubicBezTo>
                  <a:pt x="0" y="6377"/>
                  <a:pt x="7385" y="10406"/>
                  <a:pt x="8702" y="7770"/>
                </a:cubicBezTo>
                <a:cubicBezTo>
                  <a:pt x="9917" y="5338"/>
                  <a:pt x="3346" y="5067"/>
                  <a:pt x="2487" y="2487"/>
                </a:cubicBezTo>
                <a:cubicBezTo>
                  <a:pt x="2015" y="1069"/>
                  <a:pt x="4722" y="0"/>
                  <a:pt x="6216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949" name="Google Shape;949;p53"/>
          <p:cNvCxnSpPr>
            <a:stCxn id="926" idx="2"/>
            <a:endCxn id="933" idx="3"/>
          </p:cNvCxnSpPr>
          <p:nvPr/>
        </p:nvCxnSpPr>
        <p:spPr>
          <a:xfrm flipH="1">
            <a:off x="8532383" y="3587555"/>
            <a:ext cx="13800" cy="1013100"/>
          </a:xfrm>
          <a:prstGeom prst="straightConnector1">
            <a:avLst/>
          </a:prstGeom>
          <a:noFill/>
          <a:ln cap="flat" cmpd="sng" w="28575">
            <a:solidFill>
              <a:srgbClr val="0066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0" name="Google Shape;950;p53"/>
          <p:cNvSpPr/>
          <p:nvPr/>
        </p:nvSpPr>
        <p:spPr>
          <a:xfrm flipH="1">
            <a:off x="7261425" y="1868675"/>
            <a:ext cx="1851600" cy="1013100"/>
          </a:xfrm>
          <a:prstGeom prst="cloud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rgbClr val="0066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remember the one-child delete case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315686"/>
            <a:ext cx="36099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372292" y="970167"/>
            <a:ext cx="839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Python supports all primitive data types</a:t>
            </a:r>
            <a:endParaRPr sz="1800"/>
          </a:p>
        </p:txBody>
      </p:sp>
      <p:sp>
        <p:nvSpPr>
          <p:cNvPr id="110" name="Google Shape;110;p18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Primitive Data Types</a:t>
            </a:r>
            <a:endParaRPr sz="4400"/>
          </a:p>
        </p:txBody>
      </p:sp>
      <p:graphicFrame>
        <p:nvGraphicFramePr>
          <p:cNvPr id="111" name="Google Shape;111;p18"/>
          <p:cNvGraphicFramePr/>
          <p:nvPr/>
        </p:nvGraphicFramePr>
        <p:xfrm>
          <a:off x="1381788" y="16150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{9E3D23B0-7524-4068-A844-1C8BC26A9AAE}</a:tableStyleId>
              </a:tblPr>
              <a:tblGrid>
                <a:gridCol w="718600"/>
                <a:gridCol w="507250"/>
                <a:gridCol w="1268125"/>
                <a:gridCol w="1932025"/>
                <a:gridCol w="1954425"/>
              </a:tblGrid>
              <a:tr h="31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entury Schoolbook"/>
                        <a:buNone/>
                      </a:pPr>
                      <a:r>
                        <a:rPr b="1" lang="en-US" sz="11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Type</a:t>
                      </a:r>
                      <a:endParaRPr/>
                    </a:p>
                  </a:txBody>
                  <a:tcPr marT="45725" marB="45725" marR="45725" marL="45725" anchor="ctr">
                    <a:solidFill>
                      <a:srgbClr val="A5E0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entury Schoolbook"/>
                        <a:buNone/>
                      </a:pPr>
                      <a:r>
                        <a:rPr b="1" lang="en-US" sz="11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Bits</a:t>
                      </a:r>
                      <a:endParaRPr/>
                    </a:p>
                  </a:txBody>
                  <a:tcPr marT="45725" marB="45725" marR="45725" marL="45725" anchor="ctr">
                    <a:solidFill>
                      <a:srgbClr val="A5E0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entury Schoolbook"/>
                        <a:buNone/>
                      </a:pPr>
                      <a:r>
                        <a:rPr b="1" lang="en-US" sz="11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Coding</a:t>
                      </a:r>
                      <a:endParaRPr/>
                    </a:p>
                  </a:txBody>
                  <a:tcPr marT="45725" marB="45725" marR="45725" marL="45725" anchor="ctr">
                    <a:solidFill>
                      <a:srgbClr val="A5E0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entury Schoolbook"/>
                        <a:buNone/>
                      </a:pPr>
                      <a:r>
                        <a:rPr b="1" lang="en-US" sz="11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Minimum </a:t>
                      </a:r>
                      <a:endParaRPr/>
                    </a:p>
                  </a:txBody>
                  <a:tcPr marT="45725" marB="45725" marR="45725" marL="45725" anchor="ctr">
                    <a:solidFill>
                      <a:srgbClr val="A5E0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entury Schoolbook"/>
                        <a:buNone/>
                      </a:pPr>
                      <a:r>
                        <a:rPr b="1" lang="en-US" sz="11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Maximum</a:t>
                      </a:r>
                      <a:endParaRPr/>
                    </a:p>
                  </a:txBody>
                  <a:tcPr marT="45725" marB="45725" marR="45725" marL="45725" anchor="ctr">
                    <a:solidFill>
                      <a:srgbClr val="A5E0F3"/>
                    </a:solidFill>
                  </a:tcPr>
                </a:tc>
              </a:tr>
              <a:tr h="31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ourier"/>
                        <a:buNone/>
                      </a:pPr>
                      <a:r>
                        <a:rPr lang="en-US" sz="11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boolean</a:t>
                      </a:r>
                      <a:endParaRPr/>
                    </a:p>
                  </a:txBody>
                  <a:tcPr marT="45725" marB="45725" marR="45725" marL="45725" anchor="ctr">
                    <a:solidFill>
                      <a:srgbClr val="A5E0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entury Schoolbook"/>
                        <a:buNone/>
                      </a:pPr>
                      <a:r>
                        <a:rPr lang="en-US" sz="11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1/8</a:t>
                      </a:r>
                      <a:endParaRPr/>
                    </a:p>
                  </a:txBody>
                  <a:tcPr marT="45725" marB="45725" marR="45725" marL="45725" anchor="ctr">
                    <a:solidFill>
                      <a:srgbClr val="A5E0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entury Schoolbook"/>
                        <a:buNone/>
                      </a:pPr>
                      <a:r>
                        <a:rPr lang="en-US" sz="11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truth value</a:t>
                      </a:r>
                      <a:endParaRPr/>
                    </a:p>
                  </a:txBody>
                  <a:tcPr marT="45725" marB="45725" marR="45725" marL="45725" anchor="ctr">
                    <a:solidFill>
                      <a:srgbClr val="A5E0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entury Schoolbook"/>
                        <a:buNone/>
                      </a:pPr>
                      <a:r>
                        <a:rPr lang="en-US" sz="11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false</a:t>
                      </a:r>
                      <a:endParaRPr/>
                    </a:p>
                  </a:txBody>
                  <a:tcPr marT="45725" marB="45725" marR="45725" marL="45725" anchor="ctr">
                    <a:solidFill>
                      <a:srgbClr val="A5E0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entury Schoolbook"/>
                        <a:buNone/>
                      </a:pPr>
                      <a:r>
                        <a:rPr lang="en-US" sz="11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true</a:t>
                      </a:r>
                      <a:endParaRPr/>
                    </a:p>
                  </a:txBody>
                  <a:tcPr marT="45725" marB="45725" marR="45725" marL="45725" anchor="ctr">
                    <a:solidFill>
                      <a:srgbClr val="A5E0F3"/>
                    </a:solidFill>
                  </a:tcPr>
                </a:tc>
              </a:tr>
              <a:tr h="31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ourier"/>
                        <a:buNone/>
                      </a:pPr>
                      <a:r>
                        <a:rPr lang="en-US" sz="11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byte</a:t>
                      </a:r>
                      <a:endParaRPr/>
                    </a:p>
                  </a:txBody>
                  <a:tcPr marT="45725" marB="45725" marR="45725" marL="45725" anchor="ctr">
                    <a:solidFill>
                      <a:srgbClr val="A5E0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entury Schoolbook"/>
                        <a:buNone/>
                      </a:pPr>
                      <a:r>
                        <a:rPr lang="en-US" sz="11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8</a:t>
                      </a:r>
                      <a:endParaRPr/>
                    </a:p>
                  </a:txBody>
                  <a:tcPr marT="45725" marB="45725" marR="45725" marL="45725" anchor="ctr">
                    <a:solidFill>
                      <a:srgbClr val="A5E0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entury Schoolbook"/>
                        <a:buNone/>
                      </a:pPr>
                      <a:r>
                        <a:rPr lang="en-US" sz="11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two’s complement</a:t>
                      </a:r>
                      <a:endParaRPr/>
                    </a:p>
                  </a:txBody>
                  <a:tcPr marT="45725" marB="45725" marR="45725" marL="45725" anchor="ctr">
                    <a:solidFill>
                      <a:srgbClr val="A5E0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entury Schoolbook"/>
                        <a:buNone/>
                      </a:pPr>
                      <a:r>
                        <a:rPr lang="en-US" sz="11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-128</a:t>
                      </a:r>
                      <a:endParaRPr/>
                    </a:p>
                  </a:txBody>
                  <a:tcPr marT="45725" marB="45725" marR="45725" marL="45725" anchor="ctr">
                    <a:solidFill>
                      <a:srgbClr val="A5E0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entury Schoolbook"/>
                        <a:buNone/>
                      </a:pPr>
                      <a:r>
                        <a:rPr lang="en-US" sz="11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127</a:t>
                      </a:r>
                      <a:endParaRPr/>
                    </a:p>
                  </a:txBody>
                  <a:tcPr marT="45725" marB="45725" marR="45725" marL="45725" anchor="ctr">
                    <a:solidFill>
                      <a:srgbClr val="A5E0F3"/>
                    </a:solidFill>
                  </a:tcPr>
                </a:tc>
              </a:tr>
              <a:tr h="31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ourier"/>
                        <a:buNone/>
                      </a:pPr>
                      <a:r>
                        <a:rPr lang="en-US" sz="11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short</a:t>
                      </a:r>
                      <a:endParaRPr/>
                    </a:p>
                  </a:txBody>
                  <a:tcPr marT="45725" marB="45725" marR="45725" marL="45725" anchor="ctr">
                    <a:solidFill>
                      <a:srgbClr val="A5E0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entury Schoolbook"/>
                        <a:buNone/>
                      </a:pPr>
                      <a:r>
                        <a:rPr lang="en-US" sz="11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16</a:t>
                      </a:r>
                      <a:endParaRPr/>
                    </a:p>
                  </a:txBody>
                  <a:tcPr marT="45725" marB="45725" marR="45725" marL="45725" anchor="ctr">
                    <a:solidFill>
                      <a:srgbClr val="A5E0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entury Schoolbook"/>
                        <a:buNone/>
                      </a:pPr>
                      <a:r>
                        <a:rPr lang="en-US" sz="11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two’s complement</a:t>
                      </a:r>
                      <a:endParaRPr/>
                    </a:p>
                  </a:txBody>
                  <a:tcPr marT="45725" marB="45725" marR="45725" marL="45725" anchor="ctr">
                    <a:solidFill>
                      <a:srgbClr val="A5E0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entury Schoolbook"/>
                        <a:buNone/>
                      </a:pPr>
                      <a:r>
                        <a:rPr lang="en-US" sz="11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-32 768</a:t>
                      </a:r>
                      <a:endParaRPr/>
                    </a:p>
                  </a:txBody>
                  <a:tcPr marT="45725" marB="45725" marR="45725" marL="45725" anchor="ctr">
                    <a:solidFill>
                      <a:srgbClr val="A5E0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entury Schoolbook"/>
                        <a:buNone/>
                      </a:pPr>
                      <a:r>
                        <a:rPr lang="en-US" sz="11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32 767</a:t>
                      </a:r>
                      <a:endParaRPr/>
                    </a:p>
                  </a:txBody>
                  <a:tcPr marT="45725" marB="45725" marR="45725" marL="45725" anchor="ctr">
                    <a:solidFill>
                      <a:srgbClr val="A5E0F3"/>
                    </a:solidFill>
                  </a:tcPr>
                </a:tc>
              </a:tr>
              <a:tr h="31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ourier"/>
                        <a:buNone/>
                      </a:pPr>
                      <a:r>
                        <a:rPr lang="en-US" sz="11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int</a:t>
                      </a:r>
                      <a:endParaRPr/>
                    </a:p>
                  </a:txBody>
                  <a:tcPr marT="45725" marB="45725" marR="45725" marL="45725" anchor="ctr">
                    <a:solidFill>
                      <a:srgbClr val="A5E0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entury Schoolbook"/>
                        <a:buNone/>
                      </a:pPr>
                      <a:r>
                        <a:rPr lang="en-US" sz="11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32</a:t>
                      </a:r>
                      <a:endParaRPr/>
                    </a:p>
                  </a:txBody>
                  <a:tcPr marT="45725" marB="45725" marR="45725" marL="45725" anchor="ctr">
                    <a:solidFill>
                      <a:srgbClr val="A5E0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entury Schoolbook"/>
                        <a:buNone/>
                      </a:pPr>
                      <a:r>
                        <a:rPr lang="en-US" sz="11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two’s complement</a:t>
                      </a:r>
                      <a:endParaRPr/>
                    </a:p>
                  </a:txBody>
                  <a:tcPr marT="45725" marB="45725" marR="45725" marL="45725" anchor="ctr">
                    <a:solidFill>
                      <a:srgbClr val="A5E0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entury Schoolbook"/>
                        <a:buNone/>
                      </a:pPr>
                      <a:r>
                        <a:rPr lang="en-US" sz="11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-2 147 483 648</a:t>
                      </a:r>
                      <a:endParaRPr/>
                    </a:p>
                  </a:txBody>
                  <a:tcPr marT="45725" marB="45725" marR="45725" marL="45725" anchor="ctr">
                    <a:solidFill>
                      <a:srgbClr val="A5E0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entury Schoolbook"/>
                        <a:buNone/>
                      </a:pPr>
                      <a:r>
                        <a:rPr lang="en-US" sz="11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2 147 483 647</a:t>
                      </a:r>
                      <a:endParaRPr/>
                    </a:p>
                  </a:txBody>
                  <a:tcPr marT="45725" marB="45725" marR="45725" marL="45725" anchor="ctr">
                    <a:solidFill>
                      <a:srgbClr val="A5E0F3"/>
                    </a:solidFill>
                  </a:tcPr>
                </a:tc>
              </a:tr>
              <a:tr h="31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ourier"/>
                        <a:buNone/>
                      </a:pPr>
                      <a:r>
                        <a:rPr lang="en-US" sz="11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long</a:t>
                      </a:r>
                      <a:endParaRPr/>
                    </a:p>
                  </a:txBody>
                  <a:tcPr marT="45725" marB="45725" marR="45725" marL="45725" anchor="ctr">
                    <a:solidFill>
                      <a:srgbClr val="A5E0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entury Schoolbook"/>
                        <a:buNone/>
                      </a:pPr>
                      <a:r>
                        <a:rPr lang="en-US" sz="11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64</a:t>
                      </a:r>
                      <a:endParaRPr/>
                    </a:p>
                  </a:txBody>
                  <a:tcPr marT="45725" marB="45725" marR="45725" marL="45725" anchor="ctr">
                    <a:solidFill>
                      <a:srgbClr val="A5E0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entury Schoolbook"/>
                        <a:buNone/>
                      </a:pPr>
                      <a:r>
                        <a:rPr lang="en-US" sz="11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two’s complement</a:t>
                      </a:r>
                      <a:endParaRPr/>
                    </a:p>
                  </a:txBody>
                  <a:tcPr marT="45725" marB="45725" marR="45725" marL="45725" anchor="ctr">
                    <a:solidFill>
                      <a:srgbClr val="A5E0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entury Schoolbook"/>
                        <a:buNone/>
                      </a:pPr>
                      <a:r>
                        <a:rPr lang="en-US" sz="11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-9 223 372 036 854 775 808</a:t>
                      </a:r>
                      <a:endParaRPr/>
                    </a:p>
                  </a:txBody>
                  <a:tcPr marT="45725" marB="45725" marR="45725" marL="45725" anchor="ctr">
                    <a:solidFill>
                      <a:srgbClr val="A5E0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entury Schoolbook"/>
                        <a:buNone/>
                      </a:pPr>
                      <a:r>
                        <a:rPr lang="en-US" sz="11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9 223 372 036 854 775 807</a:t>
                      </a:r>
                      <a:endParaRPr/>
                    </a:p>
                  </a:txBody>
                  <a:tcPr marT="45725" marB="45725" marR="45725" marL="45725" anchor="ctr">
                    <a:solidFill>
                      <a:srgbClr val="A5E0F3"/>
                    </a:solidFill>
                  </a:tcPr>
                </a:tc>
              </a:tr>
              <a:tr h="31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ourier"/>
                        <a:buNone/>
                      </a:pPr>
                      <a:r>
                        <a:rPr lang="en-US" sz="11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char</a:t>
                      </a:r>
                      <a:endParaRPr/>
                    </a:p>
                  </a:txBody>
                  <a:tcPr marT="45725" marB="45725" marR="45725" marL="45725" anchor="ctr">
                    <a:solidFill>
                      <a:srgbClr val="A5E0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entury Schoolbook"/>
                        <a:buNone/>
                      </a:pPr>
                      <a:r>
                        <a:rPr lang="en-US" sz="11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8-32</a:t>
                      </a:r>
                      <a:endParaRPr/>
                    </a:p>
                  </a:txBody>
                  <a:tcPr marT="45725" marB="45725" marR="45725" marL="45725" anchor="ctr">
                    <a:solidFill>
                      <a:srgbClr val="A5E0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entury Schoolbook"/>
                        <a:buNone/>
                      </a:pPr>
                      <a:r>
                        <a:rPr lang="en-US" sz="11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UTF-8 (standard)</a:t>
                      </a:r>
                      <a:endParaRPr/>
                    </a:p>
                  </a:txBody>
                  <a:tcPr marT="45725" marB="45725" marR="45725" marL="45725" anchor="ctr">
                    <a:solidFill>
                      <a:srgbClr val="A5E0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entury Schoolbook"/>
                        <a:buNone/>
                      </a:pPr>
                      <a:r>
                        <a:rPr lang="en-US" sz="11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0 (U+0000)</a:t>
                      </a:r>
                      <a:endParaRPr/>
                    </a:p>
                  </a:txBody>
                  <a:tcPr marT="45725" marB="45725" marR="45725" marL="45725" anchor="ctr">
                    <a:solidFill>
                      <a:srgbClr val="A5E0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entury Schoolbook"/>
                        <a:buNone/>
                      </a:pPr>
                      <a:r>
                        <a:rPr lang="en-US" sz="11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1 114 112 (U+0010FFFF)</a:t>
                      </a:r>
                      <a:endParaRPr/>
                    </a:p>
                  </a:txBody>
                  <a:tcPr marT="45725" marB="45725" marR="45725" marL="45725" anchor="ctr">
                    <a:solidFill>
                      <a:srgbClr val="A5E0F3"/>
                    </a:solidFill>
                  </a:tcPr>
                </a:tc>
              </a:tr>
              <a:tr h="31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ourier"/>
                        <a:buNone/>
                      </a:pPr>
                      <a:r>
                        <a:rPr lang="en-US" sz="11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float</a:t>
                      </a:r>
                      <a:endParaRPr/>
                    </a:p>
                  </a:txBody>
                  <a:tcPr marT="45725" marB="45725" marR="45725" marL="45725" anchor="ctr">
                    <a:solidFill>
                      <a:srgbClr val="A5E0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entury Schoolbook"/>
                        <a:buNone/>
                      </a:pPr>
                      <a:r>
                        <a:rPr lang="en-US" sz="11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32</a:t>
                      </a:r>
                      <a:endParaRPr/>
                    </a:p>
                  </a:txBody>
                  <a:tcPr marT="45725" marB="45725" marR="45725" marL="45725" anchor="ctr">
                    <a:solidFill>
                      <a:srgbClr val="A5E0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entury Schoolbook"/>
                        <a:buNone/>
                      </a:pPr>
                      <a:r>
                        <a:rPr lang="en-US" sz="11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IEEE 754</a:t>
                      </a:r>
                      <a:endParaRPr/>
                    </a:p>
                  </a:txBody>
                  <a:tcPr marT="45725" marB="45725" marR="45725" marL="45725" anchor="ctr">
                    <a:solidFill>
                      <a:srgbClr val="A5E0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mbria Math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45725" marL="45725" anchor="ctr">
                    <a:solidFill>
                      <a:srgbClr val="A5E0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mbria Math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45725" marL="45725" anchor="ctr">
                    <a:solidFill>
                      <a:srgbClr val="A5E0F3"/>
                    </a:solidFill>
                  </a:tcPr>
                </a:tc>
              </a:tr>
              <a:tr h="31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ourier"/>
                        <a:buNone/>
                      </a:pPr>
                      <a:r>
                        <a:rPr lang="en-US" sz="1100" u="none" cap="none" strike="noStrike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double</a:t>
                      </a:r>
                      <a:endParaRPr/>
                    </a:p>
                  </a:txBody>
                  <a:tcPr marT="45725" marB="45725" marR="45725" marL="45725" anchor="ctr">
                    <a:solidFill>
                      <a:srgbClr val="A5E0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entury Schoolbook"/>
                        <a:buNone/>
                      </a:pPr>
                      <a:r>
                        <a:rPr lang="en-US" sz="11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64</a:t>
                      </a:r>
                      <a:endParaRPr/>
                    </a:p>
                  </a:txBody>
                  <a:tcPr marT="45725" marB="45725" marR="45725" marL="45725" anchor="ctr">
                    <a:solidFill>
                      <a:srgbClr val="A5E0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entury Schoolbook"/>
                        <a:buNone/>
                      </a:pPr>
                      <a:r>
                        <a:rPr lang="en-US" sz="11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IEEE 754</a:t>
                      </a:r>
                      <a:endParaRPr/>
                    </a:p>
                  </a:txBody>
                  <a:tcPr marT="45725" marB="45725" marR="45725" marL="45725" anchor="ctr">
                    <a:solidFill>
                      <a:srgbClr val="A5E0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mbria Math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45725" marL="45725" anchor="ctr">
                    <a:solidFill>
                      <a:srgbClr val="A5E0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mbria Math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45725" marB="45725" marR="45725" marL="45725" anchor="ctr">
                    <a:solidFill>
                      <a:srgbClr val="A5E0F3"/>
                    </a:solidFill>
                  </a:tcPr>
                </a:tc>
              </a:tr>
            </a:tbl>
          </a:graphicData>
        </a:graphic>
      </p:graphicFrame>
      <p:sp>
        <p:nvSpPr>
          <p:cNvPr id="112" name="Google Shape;112;p18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54"/>
          <p:cNvSpPr txBox="1"/>
          <p:nvPr/>
        </p:nvSpPr>
        <p:spPr>
          <a:xfrm>
            <a:off x="8923997" y="6613756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54"/>
          <p:cNvSpPr/>
          <p:nvPr/>
        </p:nvSpPr>
        <p:spPr>
          <a:xfrm>
            <a:off x="0" y="315675"/>
            <a:ext cx="73959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58" name="Google Shape;958;p54"/>
          <p:cNvSpPr txBox="1"/>
          <p:nvPr/>
        </p:nvSpPr>
        <p:spPr>
          <a:xfrm>
            <a:off x="372292" y="1105689"/>
            <a:ext cx="8399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Advantages</a:t>
            </a:r>
            <a:endParaRPr b="1" i="1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lookup for keys is much faster than in an unsorted </a:t>
            </a:r>
            <a:r>
              <a:rPr lang="en-US" sz="1800"/>
              <a:t>array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same efficiency as sorted </a:t>
            </a:r>
            <a:r>
              <a:rPr lang="en-US" sz="1800"/>
              <a:t>array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with binary search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/>
              <a:t>a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dding/removing values is much faster than in a sorted </a:t>
            </a:r>
            <a:r>
              <a:rPr lang="en-US" sz="1800"/>
              <a:t>array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just pointers are updated s</a:t>
            </a:r>
            <a:r>
              <a:rPr lang="en-US" sz="1800"/>
              <a:t>imilarly to what is done in a linked list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in a</a:t>
            </a:r>
            <a:r>
              <a:rPr lang="en-US" sz="1800"/>
              <a:t> sorted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array all values to the “right” of the key have to be shifted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</a:rPr>
              <a:t>Practical applications</a:t>
            </a:r>
            <a:endParaRPr b="1" i="1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used in look-up tables or dynamic sets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can vary in size but still efficient “housekeeping” of index keys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it is ultimately most useful when paired up with data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fast l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ook-up </a:t>
            </a:r>
            <a:r>
              <a:rPr lang="en-US" sz="1800"/>
              <a:t>of data paired with each key, e.g. in </a:t>
            </a:r>
            <a:r>
              <a:rPr b="1" lang="en-US" sz="1800"/>
              <a:t>database indices</a:t>
            </a:r>
            <a:endParaRPr b="1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959" name="Google Shape;959;p54"/>
          <p:cNvSpPr txBox="1"/>
          <p:nvPr/>
        </p:nvSpPr>
        <p:spPr>
          <a:xfrm>
            <a:off x="1197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Binary Search Trees: advantages and applications</a:t>
            </a:r>
            <a:endParaRPr sz="4400"/>
          </a:p>
        </p:txBody>
      </p:sp>
      <p:grpSp>
        <p:nvGrpSpPr>
          <p:cNvPr id="960" name="Google Shape;960;p54"/>
          <p:cNvGrpSpPr/>
          <p:nvPr/>
        </p:nvGrpSpPr>
        <p:grpSpPr>
          <a:xfrm>
            <a:off x="2392326" y="6569811"/>
            <a:ext cx="4618200" cy="288900"/>
            <a:chOff x="0" y="-1"/>
            <a:chExt cx="4618200" cy="288900"/>
          </a:xfrm>
        </p:grpSpPr>
        <p:sp>
          <p:nvSpPr>
            <p:cNvPr id="961" name="Google Shape;961;p54"/>
            <p:cNvSpPr/>
            <p:nvPr/>
          </p:nvSpPr>
          <p:spPr>
            <a:xfrm>
              <a:off x="0" y="-1"/>
              <a:ext cx="4618200" cy="288900"/>
            </a:xfrm>
            <a:prstGeom prst="rect">
              <a:avLst/>
            </a:prstGeom>
            <a:solidFill>
              <a:srgbClr val="A5E0F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54"/>
            <p:cNvSpPr txBox="1"/>
            <p:nvPr/>
          </p:nvSpPr>
          <p:spPr>
            <a:xfrm>
              <a:off x="45720" y="28821"/>
              <a:ext cx="45267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Century Schoolbook"/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Binary Search Trees</a:t>
              </a:r>
              <a:endParaRPr/>
            </a:p>
          </p:txBody>
        </p:sp>
      </p:grpSp>
      <p:sp>
        <p:nvSpPr>
          <p:cNvPr id="963" name="Google Shape;963;p54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55"/>
          <p:cNvSpPr/>
          <p:nvPr/>
        </p:nvSpPr>
        <p:spPr>
          <a:xfrm>
            <a:off x="0" y="315675"/>
            <a:ext cx="53292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70" name="Google Shape;970;p55"/>
          <p:cNvSpPr txBox="1"/>
          <p:nvPr/>
        </p:nvSpPr>
        <p:spPr>
          <a:xfrm>
            <a:off x="1962942" y="1215265"/>
            <a:ext cx="8399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Disadvantages of binary search trees</a:t>
            </a:r>
            <a:endParaRPr i="1" sz="1800" u="none" cap="none" strike="noStrike">
              <a:solidFill>
                <a:srgbClr val="000000"/>
              </a:solidFill>
            </a:endParaRPr>
          </a:p>
          <a:p>
            <a:pPr indent="-3111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US" sz="1800"/>
              <a:t>lookup takes a number of steps that depends on tree depth</a:t>
            </a:r>
            <a:endParaRPr sz="1800"/>
          </a:p>
          <a:p>
            <a:pPr indent="-3111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rgbClr val="000000"/>
                </a:solidFill>
              </a:rPr>
              <a:t>if we add keys in an impractical order</a:t>
            </a:r>
            <a:endParaRPr sz="1800"/>
          </a:p>
          <a:p>
            <a:pPr indent="-311150" lvl="2" marL="12001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many operations for deleting and adding</a:t>
            </a:r>
            <a:endParaRPr sz="1800"/>
          </a:p>
          <a:p>
            <a:pPr indent="-311150" lvl="2" marL="12001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may arrive at a very unbalanced structure</a:t>
            </a:r>
            <a:endParaRPr sz="1800"/>
          </a:p>
          <a:p>
            <a:pPr indent="-311150" lvl="2" marL="12001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in such a case no better than sequential search</a:t>
            </a:r>
            <a:endParaRPr sz="1800"/>
          </a:p>
          <a:p>
            <a:pPr indent="-311150" lvl="2" marL="12001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need</a:t>
            </a:r>
            <a:r>
              <a:rPr lang="en-US" sz="1800"/>
              <a:t> algorithms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for balancing trees etc.</a:t>
            </a:r>
            <a:endParaRPr sz="1800"/>
          </a:p>
          <a:p>
            <a:pPr indent="-1968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196850" lvl="2" marL="12001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971" name="Google Shape;971;p55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Binary Search Trees: disadvantages</a:t>
            </a:r>
            <a:endParaRPr sz="4400"/>
          </a:p>
        </p:txBody>
      </p:sp>
      <p:sp>
        <p:nvSpPr>
          <p:cNvPr id="972" name="Google Shape;972;p55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  <p:sp>
        <p:nvSpPr>
          <p:cNvPr id="973" name="Google Shape;973;p55"/>
          <p:cNvSpPr/>
          <p:nvPr/>
        </p:nvSpPr>
        <p:spPr>
          <a:xfrm>
            <a:off x="365760" y="1645920"/>
            <a:ext cx="365700" cy="365700"/>
          </a:xfrm>
          <a:prstGeom prst="rect">
            <a:avLst/>
          </a:prstGeom>
          <a:solidFill>
            <a:srgbClr val="9E9E9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3</a:t>
            </a:r>
            <a:endParaRPr sz="1300"/>
          </a:p>
        </p:txBody>
      </p:sp>
      <p:sp>
        <p:nvSpPr>
          <p:cNvPr id="974" name="Google Shape;974;p55"/>
          <p:cNvSpPr/>
          <p:nvPr/>
        </p:nvSpPr>
        <p:spPr>
          <a:xfrm>
            <a:off x="914400" y="2103120"/>
            <a:ext cx="365700" cy="365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5</a:t>
            </a:r>
            <a:endParaRPr sz="1300"/>
          </a:p>
        </p:txBody>
      </p:sp>
      <p:sp>
        <p:nvSpPr>
          <p:cNvPr id="975" name="Google Shape;975;p55"/>
          <p:cNvSpPr/>
          <p:nvPr/>
        </p:nvSpPr>
        <p:spPr>
          <a:xfrm>
            <a:off x="2011680" y="3017520"/>
            <a:ext cx="365700" cy="365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8</a:t>
            </a:r>
            <a:endParaRPr sz="1300"/>
          </a:p>
        </p:txBody>
      </p:sp>
      <p:sp>
        <p:nvSpPr>
          <p:cNvPr id="976" name="Google Shape;976;p55"/>
          <p:cNvSpPr/>
          <p:nvPr/>
        </p:nvSpPr>
        <p:spPr>
          <a:xfrm>
            <a:off x="1463040" y="2560320"/>
            <a:ext cx="365700" cy="365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7315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7</a:t>
            </a:r>
            <a:endParaRPr sz="1300"/>
          </a:p>
        </p:txBody>
      </p:sp>
      <p:cxnSp>
        <p:nvCxnSpPr>
          <p:cNvPr id="977" name="Google Shape;977;p55"/>
          <p:cNvCxnSpPr>
            <a:stCxn id="973" idx="2"/>
            <a:endCxn id="974" idx="0"/>
          </p:cNvCxnSpPr>
          <p:nvPr/>
        </p:nvCxnSpPr>
        <p:spPr>
          <a:xfrm>
            <a:off x="548610" y="2011620"/>
            <a:ext cx="548700" cy="9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8" name="Google Shape;978;p55"/>
          <p:cNvCxnSpPr>
            <a:stCxn id="974" idx="2"/>
            <a:endCxn id="976" idx="0"/>
          </p:cNvCxnSpPr>
          <p:nvPr/>
        </p:nvCxnSpPr>
        <p:spPr>
          <a:xfrm>
            <a:off x="1097250" y="2468820"/>
            <a:ext cx="548700" cy="9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9" name="Google Shape;979;p55"/>
          <p:cNvCxnSpPr>
            <a:stCxn id="976" idx="2"/>
            <a:endCxn id="975" idx="0"/>
          </p:cNvCxnSpPr>
          <p:nvPr/>
        </p:nvCxnSpPr>
        <p:spPr>
          <a:xfrm>
            <a:off x="1645890" y="2926020"/>
            <a:ext cx="548700" cy="9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56"/>
          <p:cNvSpPr/>
          <p:nvPr/>
        </p:nvSpPr>
        <p:spPr>
          <a:xfrm>
            <a:off x="0" y="315675"/>
            <a:ext cx="21477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86" name="Google Shape;986;p56"/>
          <p:cNvSpPr txBox="1"/>
          <p:nvPr/>
        </p:nvSpPr>
        <p:spPr>
          <a:xfrm>
            <a:off x="372292" y="1029489"/>
            <a:ext cx="83994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-US" sz="2000">
                <a:solidFill>
                  <a:schemeClr val="dk2"/>
                </a:solidFill>
              </a:rPr>
              <a:t>Data Types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-US" sz="2000">
                <a:solidFill>
                  <a:schemeClr val="dk2"/>
                </a:solidFill>
              </a:rPr>
              <a:t>Arrays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-US" sz="2000">
                <a:solidFill>
                  <a:schemeClr val="dk2"/>
                </a:solidFill>
              </a:rPr>
              <a:t>Linked Lists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-US" sz="2000">
                <a:solidFill>
                  <a:schemeClr val="dk2"/>
                </a:solidFill>
              </a:rPr>
              <a:t>Binary Search Trees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-US" sz="2000"/>
              <a:t>Hash Tables</a:t>
            </a:r>
            <a:endParaRPr b="1" sz="2000">
              <a:solidFill>
                <a:srgbClr val="BFBFBF"/>
              </a:solidFill>
            </a:endParaRPr>
          </a:p>
        </p:txBody>
      </p:sp>
      <p:sp>
        <p:nvSpPr>
          <p:cNvPr id="987" name="Google Shape;987;p56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Hash Tables</a:t>
            </a:r>
            <a:endParaRPr sz="4400"/>
          </a:p>
        </p:txBody>
      </p:sp>
      <p:sp>
        <p:nvSpPr>
          <p:cNvPr id="988" name="Google Shape;988;p56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57"/>
          <p:cNvSpPr/>
          <p:nvPr/>
        </p:nvSpPr>
        <p:spPr>
          <a:xfrm>
            <a:off x="0" y="315686"/>
            <a:ext cx="17316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95" name="Google Shape;995;p57"/>
          <p:cNvSpPr txBox="1"/>
          <p:nvPr/>
        </p:nvSpPr>
        <p:spPr>
          <a:xfrm>
            <a:off x="372292" y="1029489"/>
            <a:ext cx="8399400" cy="43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/>
              <a:t>Can we have very fast lookup (about one operation per access) but not to have the index range problem of arrays? </a:t>
            </a:r>
            <a:endParaRPr sz="1800"/>
          </a:p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/>
              <a:t>Can we use other indices besides integers?</a:t>
            </a:r>
            <a:endParaRPr sz="1800"/>
          </a:p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Examples:</a:t>
            </a:r>
            <a:endParaRPr i="1" sz="1800" u="none" cap="none" strike="noStrike">
              <a:solidFill>
                <a:srgbClr val="000000"/>
              </a:solidFill>
            </a:endParaRPr>
          </a:p>
          <a:p>
            <a:pPr indent="-3111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rgbClr val="000000"/>
                </a:solidFill>
              </a:rPr>
              <a:t>student ID numbers</a:t>
            </a:r>
            <a:endParaRPr sz="1800"/>
          </a:p>
          <a:p>
            <a:pPr indent="-311150" lvl="2" marL="12001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6-digit number, i.e. 1,000,000 possible values</a:t>
            </a:r>
            <a:endParaRPr sz="1800"/>
          </a:p>
          <a:p>
            <a:pPr indent="-311150" lvl="2" marL="12001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BUT only of 10,000 are used at the same time</a:t>
            </a:r>
            <a:endParaRPr sz="1800"/>
          </a:p>
          <a:p>
            <a:pPr indent="-311150" lvl="2" marL="12001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can map all numbers onto 10,000 slots, no ne</a:t>
            </a:r>
            <a:r>
              <a:rPr lang="en-US" sz="1800"/>
              <a:t>ed for 1,000,000</a:t>
            </a:r>
            <a:endParaRPr sz="1800"/>
          </a:p>
          <a:p>
            <a:pPr indent="-3111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rgbClr val="000000"/>
                </a:solidFill>
              </a:rPr>
              <a:t>books in the library </a:t>
            </a:r>
            <a:endParaRPr sz="1800"/>
          </a:p>
          <a:p>
            <a:pPr indent="-311150" lvl="2" marL="12001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book titles have maybe 100 characters that means </a:t>
            </a:r>
            <a:r>
              <a:rPr lang="en-US" sz="1800">
                <a:solidFill>
                  <a:schemeClr val="dk1"/>
                </a:solidFill>
              </a:rPr>
              <a:t>30</a:t>
            </a:r>
            <a:r>
              <a:rPr baseline="30000" lang="en-US" sz="1800">
                <a:solidFill>
                  <a:schemeClr val="dk1"/>
                </a:solidFill>
              </a:rPr>
              <a:t>100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possible titles</a:t>
            </a:r>
            <a:endParaRPr sz="1800"/>
          </a:p>
          <a:p>
            <a:pPr indent="-311150" lvl="2" marL="12001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BUT the library has “only” about ~</a:t>
            </a:r>
            <a:r>
              <a:rPr i="1" lang="en-US" sz="1800" u="none" cap="none" strike="noStrike">
                <a:solidFill>
                  <a:srgbClr val="000000"/>
                </a:solidFill>
              </a:rPr>
              <a:t>2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million books</a:t>
            </a:r>
            <a:endParaRPr sz="1800"/>
          </a:p>
          <a:p>
            <a:pPr indent="-1968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196850" lvl="2" marL="12001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996" name="Google Shape;996;p57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Hashing</a:t>
            </a:r>
            <a:endParaRPr sz="4400"/>
          </a:p>
        </p:txBody>
      </p:sp>
      <p:sp>
        <p:nvSpPr>
          <p:cNvPr id="997" name="Google Shape;997;p57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58"/>
          <p:cNvSpPr/>
          <p:nvPr/>
        </p:nvSpPr>
        <p:spPr>
          <a:xfrm>
            <a:off x="0" y="315686"/>
            <a:ext cx="27126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04" name="Google Shape;1004;p58"/>
          <p:cNvSpPr txBox="1"/>
          <p:nvPr/>
        </p:nvSpPr>
        <p:spPr>
          <a:xfrm>
            <a:off x="325842" y="2064289"/>
            <a:ext cx="83994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/>
              <a:t>r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equirements: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|K| = n &gt;&gt; m, i.e. many more possible keys</a:t>
            </a:r>
            <a:r>
              <a:rPr i="1" lang="en-US" sz="1800"/>
              <a:t> k</a:t>
            </a:r>
            <a:r>
              <a:rPr lang="en-US" sz="1800"/>
              <a:t> than values </a:t>
            </a:r>
            <a:r>
              <a:rPr i="1" lang="en-US" sz="1800"/>
              <a:t>h(k)</a:t>
            </a:r>
            <a:r>
              <a:rPr lang="en-US" sz="1800"/>
              <a:t> maps to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rgbClr val="000000"/>
                </a:solidFill>
              </a:rPr>
              <a:t>easy and fast to compute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rgbClr val="000000"/>
                </a:solidFill>
              </a:rPr>
              <a:t>balanced distribution to available indices to avoid collisions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rgbClr val="000000"/>
                </a:solidFill>
              </a:rPr>
              <a:t>fully deterministic calculation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rgbClr val="000000"/>
                </a:solidFill>
              </a:rPr>
              <a:t>(dynamically) adjustable to the number of free slots </a:t>
            </a:r>
            <a:r>
              <a:rPr i="1" lang="en-US" sz="1800" u="none" cap="none" strike="noStrike">
                <a:solidFill>
                  <a:srgbClr val="000000"/>
                </a:solidFill>
              </a:rPr>
              <a:t>m</a:t>
            </a:r>
            <a:endParaRPr i="1" sz="1800"/>
          </a:p>
          <a:p>
            <a: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hash functions are usually based on natural numbers (with 0), i.e., usually direct calculation of the hash value of a given key (e.g., as a character string)</a:t>
            </a:r>
            <a:endParaRPr sz="1800"/>
          </a:p>
        </p:txBody>
      </p:sp>
      <p:sp>
        <p:nvSpPr>
          <p:cNvPr id="1005" name="Google Shape;1005;p58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Hash Functions</a:t>
            </a:r>
            <a:endParaRPr sz="4400"/>
          </a:p>
        </p:txBody>
      </p:sp>
      <p:sp>
        <p:nvSpPr>
          <p:cNvPr id="1006" name="Google Shape;1006;p58"/>
          <p:cNvSpPr/>
          <p:nvPr/>
        </p:nvSpPr>
        <p:spPr>
          <a:xfrm flipH="1" rot="10800000">
            <a:off x="372300" y="1105986"/>
            <a:ext cx="6698538" cy="96071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234" y="0"/>
                </a:lnTo>
                <a:cubicBezTo>
                  <a:pt x="21436" y="0"/>
                  <a:pt x="21600" y="767"/>
                  <a:pt x="21600" y="1713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p58"/>
          <p:cNvSpPr txBox="1"/>
          <p:nvPr/>
        </p:nvSpPr>
        <p:spPr>
          <a:xfrm>
            <a:off x="452875" y="1098025"/>
            <a:ext cx="7957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C7EB"/>
              </a:buClr>
              <a:buSzPts val="1600"/>
              <a:buFont typeface="Century Schoolbook"/>
              <a:buNone/>
            </a:pPr>
            <a:r>
              <a:rPr b="1" i="0" lang="en-US" sz="1800" u="none" cap="none" strike="noStrike">
                <a:solidFill>
                  <a:srgbClr val="59C7EB"/>
                </a:solidFill>
              </a:rPr>
              <a:t>Definition: hash function</a:t>
            </a:r>
            <a:br>
              <a:rPr lang="en-US" sz="1800"/>
            </a:br>
            <a:r>
              <a:rPr lang="en-US" sz="1800"/>
              <a:t>A hash function </a:t>
            </a:r>
            <a:r>
              <a:rPr i="1" lang="en-US" sz="1800"/>
              <a:t>h: K → {0,1, ... , m−1}</a:t>
            </a:r>
            <a:r>
              <a:rPr lang="en-US" sz="1800"/>
              <a:t> assigns to any given 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C7EB"/>
              </a:buClr>
              <a:buSzPts val="1600"/>
              <a:buFont typeface="Century Schoolbook"/>
              <a:buNone/>
            </a:pPr>
            <a:r>
              <a:rPr lang="en-US" sz="1800"/>
              <a:t>key </a:t>
            </a:r>
            <a:r>
              <a:rPr i="1" lang="en-US" sz="1800"/>
              <a:t>k </a:t>
            </a:r>
            <a:r>
              <a:rPr lang="en-US" sz="1800"/>
              <a:t>an index </a:t>
            </a:r>
            <a:r>
              <a:rPr i="1" lang="en-US" sz="1800"/>
              <a:t>0 ≤ h(k) ≤ m−1</a:t>
            </a:r>
            <a:r>
              <a:rPr lang="en-US" sz="1800"/>
              <a:t>.</a:t>
            </a:r>
            <a:endParaRPr sz="1800"/>
          </a:p>
        </p:txBody>
      </p:sp>
      <p:sp>
        <p:nvSpPr>
          <p:cNvPr id="1008" name="Google Shape;1008;p58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59"/>
          <p:cNvSpPr/>
          <p:nvPr/>
        </p:nvSpPr>
        <p:spPr>
          <a:xfrm>
            <a:off x="0" y="315686"/>
            <a:ext cx="23922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15" name="Google Shape;1015;p59"/>
          <p:cNvSpPr txBox="1"/>
          <p:nvPr/>
        </p:nvSpPr>
        <p:spPr>
          <a:xfrm>
            <a:off x="372292" y="1029489"/>
            <a:ext cx="83994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000000"/>
                </a:solidFill>
              </a:rPr>
              <a:t>Operations on hash tables:</a:t>
            </a:r>
            <a:endParaRPr i="1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</a:rPr>
              <a:t>searching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for an entry: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calculate hash function </a:t>
            </a:r>
            <a:r>
              <a:rPr i="1" lang="en-US" sz="1800" u="none" cap="none" strike="noStrike">
                <a:solidFill>
                  <a:srgbClr val="000000"/>
                </a:solidFill>
              </a:rPr>
              <a:t>h(k</a:t>
            </a:r>
            <a:r>
              <a:rPr i="1" lang="en-US" sz="1800"/>
              <a:t>)</a:t>
            </a:r>
            <a:endParaRPr i="1" sz="18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</a:rPr>
              <a:t>adding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an entry: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calculate hash function </a:t>
            </a:r>
            <a:r>
              <a:rPr i="1" lang="en-US" sz="1800" u="none" cap="none" strike="noStrike">
                <a:solidFill>
                  <a:srgbClr val="000000"/>
                </a:solidFill>
              </a:rPr>
              <a:t>h(k)</a:t>
            </a:r>
            <a:endParaRPr i="1" sz="18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</a:rPr>
              <a:t>delet</a:t>
            </a:r>
            <a:r>
              <a:rPr b="1" lang="en-US" sz="1800"/>
              <a:t>ing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an entry: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calculate hash function </a:t>
            </a:r>
            <a:r>
              <a:rPr i="1" lang="en-US" sz="1800" u="none" cap="none" strike="noStrike">
                <a:solidFill>
                  <a:srgbClr val="000000"/>
                </a:solidFill>
              </a:rPr>
              <a:t>h(k)</a:t>
            </a:r>
            <a:endParaRPr i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6" name="Google Shape;1016;p59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Hash Tables</a:t>
            </a:r>
            <a:endParaRPr sz="4400"/>
          </a:p>
        </p:txBody>
      </p:sp>
      <p:sp>
        <p:nvSpPr>
          <p:cNvPr id="1017" name="Google Shape;1017;p59"/>
          <p:cNvSpPr txBox="1"/>
          <p:nvPr/>
        </p:nvSpPr>
        <p:spPr>
          <a:xfrm>
            <a:off x="195950" y="4393875"/>
            <a:ext cx="879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</a:rPr>
              <a:t>Time required for operations: just one step in the best case</a:t>
            </a:r>
            <a:endParaRPr/>
          </a:p>
        </p:txBody>
      </p:sp>
      <p:sp>
        <p:nvSpPr>
          <p:cNvPr id="1018" name="Google Shape;1018;p59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60"/>
          <p:cNvSpPr/>
          <p:nvPr/>
        </p:nvSpPr>
        <p:spPr>
          <a:xfrm>
            <a:off x="0" y="315686"/>
            <a:ext cx="29784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25" name="Google Shape;1025;p60"/>
          <p:cNvSpPr txBox="1"/>
          <p:nvPr/>
        </p:nvSpPr>
        <p:spPr>
          <a:xfrm>
            <a:off x="372292" y="1029489"/>
            <a:ext cx="839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H</a:t>
            </a:r>
            <a:r>
              <a:rPr b="1" i="0" lang="en-US" sz="1800" u="none" cap="none" strike="noStrike">
                <a:solidFill>
                  <a:srgbClr val="000000"/>
                </a:solidFill>
              </a:rPr>
              <a:t>ash collisions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happen when two keys are mapped to the same position by the hash function</a:t>
            </a:r>
            <a:endParaRPr sz="1800"/>
          </a:p>
        </p:txBody>
      </p:sp>
      <p:sp>
        <p:nvSpPr>
          <p:cNvPr id="1026" name="Google Shape;1026;p60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Hash Collisions</a:t>
            </a:r>
            <a:endParaRPr sz="4400"/>
          </a:p>
        </p:txBody>
      </p:sp>
      <p:grpSp>
        <p:nvGrpSpPr>
          <p:cNvPr id="1027" name="Google Shape;1027;p60"/>
          <p:cNvGrpSpPr/>
          <p:nvPr/>
        </p:nvGrpSpPr>
        <p:grpSpPr>
          <a:xfrm>
            <a:off x="3179850" y="1462925"/>
            <a:ext cx="5255685" cy="3415788"/>
            <a:chOff x="0" y="-1"/>
            <a:chExt cx="6180250" cy="4017157"/>
          </a:xfrm>
        </p:grpSpPr>
        <p:pic>
          <p:nvPicPr>
            <p:cNvPr descr="Picture 1" id="1028" name="Google Shape;1028;p6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603788"/>
              <a:ext cx="6029324" cy="34133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9" name="Google Shape;1029;p60"/>
            <p:cNvSpPr txBox="1"/>
            <p:nvPr/>
          </p:nvSpPr>
          <p:spPr>
            <a:xfrm>
              <a:off x="1233125" y="152399"/>
              <a:ext cx="13359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entury Schoolbook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</a:rPr>
                <a:t>key</a:t>
              </a:r>
              <a:endParaRPr sz="1800"/>
            </a:p>
          </p:txBody>
        </p:sp>
        <p:sp>
          <p:nvSpPr>
            <p:cNvPr id="1030" name="Google Shape;1030;p60"/>
            <p:cNvSpPr txBox="1"/>
            <p:nvPr/>
          </p:nvSpPr>
          <p:spPr>
            <a:xfrm>
              <a:off x="3389770" y="-1"/>
              <a:ext cx="1720500" cy="76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entury Schoolbook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</a:rPr>
                <a:t>hash function</a:t>
              </a:r>
              <a:endParaRPr sz="1800"/>
            </a:p>
          </p:txBody>
        </p:sp>
        <p:sp>
          <p:nvSpPr>
            <p:cNvPr id="1031" name="Google Shape;1031;p60"/>
            <p:cNvSpPr txBox="1"/>
            <p:nvPr/>
          </p:nvSpPr>
          <p:spPr>
            <a:xfrm>
              <a:off x="4749250" y="-1"/>
              <a:ext cx="1431000" cy="76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entury Schoolbook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</a:rPr>
                <a:t>hash value</a:t>
              </a:r>
              <a:endParaRPr sz="1800"/>
            </a:p>
          </p:txBody>
        </p:sp>
      </p:grpSp>
      <p:sp>
        <p:nvSpPr>
          <p:cNvPr id="1032" name="Google Shape;1032;p60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61"/>
          <p:cNvSpPr/>
          <p:nvPr/>
        </p:nvSpPr>
        <p:spPr>
          <a:xfrm>
            <a:off x="0" y="315686"/>
            <a:ext cx="23922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39" name="Google Shape;1039;p61"/>
          <p:cNvSpPr txBox="1"/>
          <p:nvPr/>
        </p:nvSpPr>
        <p:spPr>
          <a:xfrm>
            <a:off x="372292" y="1029489"/>
            <a:ext cx="8399400" cy="3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Modulo operation</a:t>
            </a:r>
            <a:endParaRPr i="1" sz="1800" u="none" cap="none" strike="noStrike">
              <a:solidFill>
                <a:srgbClr val="000000"/>
              </a:solidFill>
            </a:endParaRPr>
          </a:p>
          <a:p>
            <a:pPr indent="-351971" lvl="1" marL="78377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rgbClr val="000000"/>
                </a:solidFill>
              </a:rPr>
              <a:t> automatically yields values in the range </a:t>
            </a:r>
            <a:r>
              <a:rPr i="1" lang="en-US" sz="1800" u="none" cap="none" strike="noStrike">
                <a:solidFill>
                  <a:srgbClr val="000000"/>
                </a:solidFill>
              </a:rPr>
              <a:t>0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to </a:t>
            </a:r>
            <a:r>
              <a:rPr i="1" lang="en-US" sz="1800" u="none" cap="none" strike="noStrike">
                <a:solidFill>
                  <a:srgbClr val="000000"/>
                </a:solidFill>
              </a:rPr>
              <a:t>m-1</a:t>
            </a:r>
            <a:endParaRPr i="1" sz="1800" u="none" cap="none" strike="noStrike">
              <a:solidFill>
                <a:srgbClr val="000000"/>
              </a:solidFill>
            </a:endParaRPr>
          </a:p>
          <a:p>
            <a:pPr indent="-311150" lvl="2" marL="12001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ideal hash function since it homogeneously distributes values</a:t>
            </a:r>
            <a:endParaRPr sz="1800"/>
          </a:p>
          <a:p>
            <a:pPr indent="-3111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rgbClr val="000000"/>
                </a:solidFill>
              </a:rPr>
              <a:t>important to select the “right” </a:t>
            </a:r>
            <a:r>
              <a:rPr i="1" lang="en-US" sz="1800" u="none" cap="none" strike="noStrike">
                <a:solidFill>
                  <a:srgbClr val="000000"/>
                </a:solidFill>
              </a:rPr>
              <a:t>m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to avoid hash collisions</a:t>
            </a:r>
            <a:endParaRPr sz="1800"/>
          </a:p>
          <a:p>
            <a:pPr indent="-311150" lvl="2" marL="12001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best choice are prime number</a:t>
            </a:r>
            <a:r>
              <a:rPr lang="en-US" sz="1800"/>
              <a:t>s</a:t>
            </a:r>
            <a:endParaRPr sz="1800"/>
          </a:p>
          <a:p>
            <a:pPr indent="-311150" lvl="2" marL="12001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worst choice are powers of the </a:t>
            </a:r>
            <a:br>
              <a:rPr i="0" lang="en-US" sz="1800" u="none" cap="none" strike="noStrike">
                <a:solidFill>
                  <a:srgbClr val="000000"/>
                </a:solidFill>
              </a:rPr>
            </a:br>
            <a:r>
              <a:rPr i="0" lang="en-US" sz="1800" u="none" cap="none" strike="noStrike">
                <a:solidFill>
                  <a:srgbClr val="000000"/>
                </a:solidFill>
              </a:rPr>
              <a:t>base of the number system used</a:t>
            </a:r>
            <a:endParaRPr sz="1800"/>
          </a:p>
          <a:p>
            <a:pPr indent="-2984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Example:</a:t>
            </a:r>
            <a:endParaRPr sz="1800"/>
          </a:p>
          <a:p>
            <a:pPr indent="-3111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rgbClr val="000000"/>
                </a:solidFill>
              </a:rPr>
              <a:t>dates represented as numbers</a:t>
            </a:r>
            <a:endParaRPr sz="1800"/>
          </a:p>
        </p:txBody>
      </p:sp>
      <p:sp>
        <p:nvSpPr>
          <p:cNvPr id="1040" name="Google Shape;1040;p61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Hash Tables</a:t>
            </a:r>
            <a:endParaRPr sz="4400"/>
          </a:p>
        </p:txBody>
      </p:sp>
      <p:graphicFrame>
        <p:nvGraphicFramePr>
          <p:cNvPr id="1041" name="Google Shape;1041;p61"/>
          <p:cNvGraphicFramePr/>
          <p:nvPr/>
        </p:nvGraphicFramePr>
        <p:xfrm>
          <a:off x="5643150" y="2517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{167DC04E-CA4C-40E6-A263-19A6799CB47A}</a:tableStyleId>
              </a:tblPr>
              <a:tblGrid>
                <a:gridCol w="1055300"/>
                <a:gridCol w="1155825"/>
                <a:gridCol w="1155825"/>
              </a:tblGrid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key k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k mod 97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k mod 100</a:t>
                      </a:r>
                      <a:endParaRPr b="1" sz="1300"/>
                    </a:p>
                  </a:txBody>
                  <a:tcPr marT="91425" marB="91425" marR="91425" marL="91425"/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20100101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20100227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81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27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20100427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87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27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20110527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27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20090811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74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11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42" name="Google Shape;1042;p61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62"/>
          <p:cNvSpPr/>
          <p:nvPr/>
        </p:nvSpPr>
        <p:spPr>
          <a:xfrm>
            <a:off x="0" y="315675"/>
            <a:ext cx="53757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49" name="Google Shape;1049;p62"/>
          <p:cNvSpPr txBox="1"/>
          <p:nvPr/>
        </p:nvSpPr>
        <p:spPr>
          <a:xfrm>
            <a:off x="274320" y="1029489"/>
            <a:ext cx="8399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000000"/>
                </a:solidFill>
              </a:rPr>
              <a:t>Operations on hash tables:</a:t>
            </a:r>
            <a:endParaRPr i="1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</a:rPr>
              <a:t>searching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for an entry: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calculate hash function </a:t>
            </a:r>
            <a:r>
              <a:rPr i="1" lang="en-US" sz="1800" u="none" cap="none" strike="noStrike">
                <a:solidFill>
                  <a:srgbClr val="000000"/>
                </a:solidFill>
              </a:rPr>
              <a:t>h(k</a:t>
            </a:r>
            <a:r>
              <a:rPr i="1" lang="en-US" sz="1800"/>
              <a:t>)</a:t>
            </a:r>
            <a:endParaRPr i="1"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rgbClr val="980000"/>
                </a:solidFill>
              </a:rPr>
              <a:t>search through linked list associated with hash </a:t>
            </a:r>
            <a:r>
              <a:rPr lang="en-US" sz="1800">
                <a:solidFill>
                  <a:srgbClr val="980000"/>
                </a:solidFill>
              </a:rPr>
              <a:t>entry</a:t>
            </a:r>
            <a:r>
              <a:rPr i="0" lang="en-US" sz="1800" u="none" cap="none" strike="noStrike">
                <a:solidFill>
                  <a:srgbClr val="980000"/>
                </a:solidFill>
              </a:rPr>
              <a:t> from front to end</a:t>
            </a:r>
            <a:endParaRPr sz="1800">
              <a:solidFill>
                <a:srgbClr val="98000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</a:rPr>
              <a:t>adding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an entry: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calculate hash function </a:t>
            </a:r>
            <a:r>
              <a:rPr i="1" lang="en-US" sz="1800" u="none" cap="none" strike="noStrike">
                <a:solidFill>
                  <a:srgbClr val="000000"/>
                </a:solidFill>
              </a:rPr>
              <a:t>h(k)</a:t>
            </a:r>
            <a:endParaRPr i="1"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rgbClr val="980000"/>
                </a:solidFill>
              </a:rPr>
              <a:t>search through linked list associated with hash</a:t>
            </a:r>
            <a:r>
              <a:rPr lang="en-US" sz="1800">
                <a:solidFill>
                  <a:srgbClr val="980000"/>
                </a:solidFill>
              </a:rPr>
              <a:t> entry</a:t>
            </a:r>
            <a:r>
              <a:rPr i="0" lang="en-US" sz="1800" u="none" cap="none" strike="noStrike">
                <a:solidFill>
                  <a:srgbClr val="980000"/>
                </a:solidFill>
              </a:rPr>
              <a:t> from front to en</a:t>
            </a:r>
            <a:r>
              <a:rPr lang="en-US" sz="1800">
                <a:solidFill>
                  <a:srgbClr val="980000"/>
                </a:solidFill>
              </a:rPr>
              <a:t>d </a:t>
            </a:r>
            <a:r>
              <a:rPr i="0" lang="en-US" sz="1800" u="none" cap="none" strike="noStrike">
                <a:solidFill>
                  <a:srgbClr val="980000"/>
                </a:solidFill>
              </a:rPr>
              <a:t>and append new element as appropriate</a:t>
            </a:r>
            <a:endParaRPr sz="1800">
              <a:solidFill>
                <a:srgbClr val="98000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</a:rPr>
              <a:t>delet</a:t>
            </a:r>
            <a:r>
              <a:rPr b="1" lang="en-US" sz="1800"/>
              <a:t>ing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an entry: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calculate hash function </a:t>
            </a:r>
            <a:r>
              <a:rPr i="1" lang="en-US" sz="1800" u="none" cap="none" strike="noStrike">
                <a:solidFill>
                  <a:srgbClr val="000000"/>
                </a:solidFill>
              </a:rPr>
              <a:t>h(k)</a:t>
            </a:r>
            <a:endParaRPr i="1"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rgbClr val="980000"/>
                </a:solidFill>
              </a:rPr>
              <a:t>search through </a:t>
            </a:r>
            <a:r>
              <a:rPr lang="en-US" sz="1800">
                <a:solidFill>
                  <a:srgbClr val="980000"/>
                </a:solidFill>
              </a:rPr>
              <a:t>linked </a:t>
            </a:r>
            <a:r>
              <a:rPr i="0" lang="en-US" sz="1800" u="none" cap="none" strike="noStrike">
                <a:solidFill>
                  <a:srgbClr val="980000"/>
                </a:solidFill>
              </a:rPr>
              <a:t>list associated with hash </a:t>
            </a:r>
            <a:r>
              <a:rPr lang="en-US" sz="1800">
                <a:solidFill>
                  <a:srgbClr val="980000"/>
                </a:solidFill>
              </a:rPr>
              <a:t>entry</a:t>
            </a:r>
            <a:r>
              <a:rPr i="0" lang="en-US" sz="1800" u="none" cap="none" strike="noStrike">
                <a:solidFill>
                  <a:srgbClr val="980000"/>
                </a:solidFill>
              </a:rPr>
              <a:t> from front to en</a:t>
            </a:r>
            <a:r>
              <a:rPr lang="en-US" sz="1800">
                <a:solidFill>
                  <a:srgbClr val="980000"/>
                </a:solidFill>
              </a:rPr>
              <a:t>d </a:t>
            </a:r>
            <a:r>
              <a:rPr i="0" lang="en-US" sz="1800" u="none" cap="none" strike="noStrike">
                <a:solidFill>
                  <a:srgbClr val="980000"/>
                </a:solidFill>
              </a:rPr>
              <a:t>and remove element from list as appropriate</a:t>
            </a:r>
            <a:endParaRPr sz="1800">
              <a:solidFill>
                <a:srgbClr val="980000"/>
              </a:solidFill>
            </a:endParaRPr>
          </a:p>
        </p:txBody>
      </p:sp>
      <p:sp>
        <p:nvSpPr>
          <p:cNvPr id="1050" name="Google Shape;1050;p62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Hash Collisions - Separate Chaining</a:t>
            </a:r>
            <a:endParaRPr sz="2400"/>
          </a:p>
        </p:txBody>
      </p:sp>
      <p:sp>
        <p:nvSpPr>
          <p:cNvPr id="1051" name="Google Shape;1051;p62"/>
          <p:cNvSpPr txBox="1"/>
          <p:nvPr/>
        </p:nvSpPr>
        <p:spPr>
          <a:xfrm>
            <a:off x="195950" y="4393875"/>
            <a:ext cx="8795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>
                <a:solidFill>
                  <a:schemeClr val="dk1"/>
                </a:solidFill>
              </a:rPr>
              <a:t>Time required for operations: just one step in the best case,</a:t>
            </a:r>
            <a:r>
              <a:rPr i="1" lang="en-US" sz="1800">
                <a:solidFill>
                  <a:srgbClr val="980000"/>
                </a:solidFill>
              </a:rPr>
              <a:t> n steps in the worst case</a:t>
            </a:r>
            <a:endParaRPr i="1" sz="18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62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63"/>
          <p:cNvSpPr txBox="1"/>
          <p:nvPr/>
        </p:nvSpPr>
        <p:spPr>
          <a:xfrm>
            <a:off x="272150" y="1097280"/>
            <a:ext cx="8229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000000"/>
                </a:solidFill>
              </a:rPr>
              <a:t>Dealing with hash collisions through </a:t>
            </a:r>
            <a:r>
              <a:rPr b="1" i="0" lang="en-US" sz="1800" u="none" cap="none" strike="noStrike">
                <a:solidFill>
                  <a:srgbClr val="000000"/>
                </a:solidFill>
              </a:rPr>
              <a:t>separate chaining:</a:t>
            </a:r>
            <a:endParaRPr i="1" sz="1800" u="none" cap="none" strike="noStrike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entry in the hash table is a linked list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colliding entries are appended to the list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/>
              <a:t>Example</a:t>
            </a:r>
            <a:r>
              <a:rPr lang="en-US" sz="1800"/>
              <a:t>: </a:t>
            </a:r>
            <a:r>
              <a:rPr i="1" lang="en-US" sz="1800"/>
              <a:t>m = 7, h(k) = k mod 7</a:t>
            </a:r>
            <a:endParaRPr i="1" sz="1800"/>
          </a:p>
        </p:txBody>
      </p:sp>
      <p:sp>
        <p:nvSpPr>
          <p:cNvPr id="1059" name="Google Shape;1059;p63"/>
          <p:cNvSpPr/>
          <p:nvPr/>
        </p:nvSpPr>
        <p:spPr>
          <a:xfrm>
            <a:off x="0" y="315686"/>
            <a:ext cx="55143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60" name="Google Shape;1060;p63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Hash Collisions - Separate Chaining</a:t>
            </a:r>
            <a:endParaRPr sz="4400"/>
          </a:p>
        </p:txBody>
      </p:sp>
      <p:sp>
        <p:nvSpPr>
          <p:cNvPr id="1061" name="Google Shape;1061;p63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  <p:graphicFrame>
        <p:nvGraphicFramePr>
          <p:cNvPr id="1062" name="Google Shape;1062;p63"/>
          <p:cNvGraphicFramePr/>
          <p:nvPr/>
        </p:nvGraphicFramePr>
        <p:xfrm>
          <a:off x="89300" y="268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{167DC04E-CA4C-40E6-A263-19A6799CB47A}</a:tableStyleId>
              </a:tblPr>
              <a:tblGrid>
                <a:gridCol w="218250"/>
                <a:gridCol w="415600"/>
              </a:tblGrid>
              <a:tr h="2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57575"/>
                          </a:solidFill>
                        </a:rPr>
                        <a:t>0</a:t>
                      </a:r>
                      <a:endParaRPr sz="1200">
                        <a:solidFill>
                          <a:srgbClr val="757575"/>
                        </a:solidFill>
                      </a:endParaRPr>
                    </a:p>
                  </a:txBody>
                  <a:tcPr marT="45700" marB="9125" marR="9125" marL="73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275" marB="9125" marR="9125" marL="457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57575"/>
                          </a:solidFill>
                        </a:rPr>
                        <a:t>1</a:t>
                      </a:r>
                      <a:endParaRPr sz="1200">
                        <a:solidFill>
                          <a:srgbClr val="757575"/>
                        </a:solidFill>
                      </a:endParaRPr>
                    </a:p>
                  </a:txBody>
                  <a:tcPr marT="45700" marB="9125" marR="9125" marL="73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275" marB="9125" marR="9125" marL="457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57575"/>
                          </a:solidFill>
                        </a:rPr>
                        <a:t>2</a:t>
                      </a:r>
                      <a:endParaRPr sz="1200">
                        <a:solidFill>
                          <a:srgbClr val="757575"/>
                        </a:solidFill>
                      </a:endParaRPr>
                    </a:p>
                  </a:txBody>
                  <a:tcPr marT="45700" marB="9125" marR="9125" marL="73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275" marB="9125" marR="9125" marL="457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57575"/>
                          </a:solidFill>
                        </a:rPr>
                        <a:t>3</a:t>
                      </a:r>
                      <a:endParaRPr sz="1200">
                        <a:solidFill>
                          <a:srgbClr val="757575"/>
                        </a:solidFill>
                      </a:endParaRPr>
                    </a:p>
                  </a:txBody>
                  <a:tcPr marT="45700" marB="9125" marR="9125" marL="73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275" marB="9125" marR="9125" marL="457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57575"/>
                          </a:solidFill>
                        </a:rPr>
                        <a:t>4</a:t>
                      </a:r>
                      <a:endParaRPr sz="1200">
                        <a:solidFill>
                          <a:srgbClr val="757575"/>
                        </a:solidFill>
                      </a:endParaRPr>
                    </a:p>
                  </a:txBody>
                  <a:tcPr marT="45700" marB="9125" marR="9125" marL="73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275" marB="9125" marR="9125" marL="457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57575"/>
                          </a:solidFill>
                        </a:rPr>
                        <a:t>5</a:t>
                      </a:r>
                      <a:endParaRPr sz="1200">
                        <a:solidFill>
                          <a:srgbClr val="757575"/>
                        </a:solidFill>
                      </a:endParaRPr>
                    </a:p>
                  </a:txBody>
                  <a:tcPr marT="45700" marB="9125" marR="9125" marL="73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275" marB="9125" marR="9125" marL="457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57575"/>
                          </a:solidFill>
                        </a:rPr>
                        <a:t>6</a:t>
                      </a:r>
                      <a:endParaRPr sz="1200">
                        <a:solidFill>
                          <a:srgbClr val="757575"/>
                        </a:solidFill>
                      </a:endParaRPr>
                    </a:p>
                  </a:txBody>
                  <a:tcPr marT="45700" marB="9125" marR="9125" marL="73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275" marB="9125" marR="9125" marL="457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63" name="Google Shape;1063;p63"/>
          <p:cNvGraphicFramePr/>
          <p:nvPr/>
        </p:nvGraphicFramePr>
        <p:xfrm>
          <a:off x="960120" y="268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{167DC04E-CA4C-40E6-A263-19A6799CB47A}</a:tableStyleId>
              </a:tblPr>
              <a:tblGrid>
                <a:gridCol w="218250"/>
                <a:gridCol w="415600"/>
              </a:tblGrid>
              <a:tr h="2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57575"/>
                          </a:solidFill>
                        </a:rPr>
                        <a:t>0</a:t>
                      </a:r>
                      <a:endParaRPr sz="1200">
                        <a:solidFill>
                          <a:srgbClr val="757575"/>
                        </a:solidFill>
                      </a:endParaRPr>
                    </a:p>
                  </a:txBody>
                  <a:tcPr marT="45700" marB="9125" marR="9125" marL="73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275" marB="9125" marR="9125" marL="457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57575"/>
                          </a:solidFill>
                        </a:rPr>
                        <a:t>1</a:t>
                      </a:r>
                      <a:endParaRPr sz="1200">
                        <a:solidFill>
                          <a:srgbClr val="757575"/>
                        </a:solidFill>
                      </a:endParaRPr>
                    </a:p>
                  </a:txBody>
                  <a:tcPr marT="45700" marB="9125" marR="9125" marL="73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50</a:t>
                      </a:r>
                      <a:endParaRPr/>
                    </a:p>
                  </a:txBody>
                  <a:tcPr marT="18275" marB="9125" marR="9125" marL="457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EF9">
                        <a:alpha val="50000"/>
                      </a:srgbClr>
                    </a:solidFill>
                  </a:tcPr>
                </a:tc>
              </a:tr>
              <a:tr h="2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57575"/>
                          </a:solidFill>
                        </a:rPr>
                        <a:t>2</a:t>
                      </a:r>
                      <a:endParaRPr sz="1200">
                        <a:solidFill>
                          <a:srgbClr val="757575"/>
                        </a:solidFill>
                      </a:endParaRPr>
                    </a:p>
                  </a:txBody>
                  <a:tcPr marT="45700" marB="9125" marR="9125" marL="73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275" marB="9125" marR="9125" marL="457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57575"/>
                          </a:solidFill>
                        </a:rPr>
                        <a:t>3</a:t>
                      </a:r>
                      <a:endParaRPr sz="1200">
                        <a:solidFill>
                          <a:srgbClr val="757575"/>
                        </a:solidFill>
                      </a:endParaRPr>
                    </a:p>
                  </a:txBody>
                  <a:tcPr marT="45700" marB="9125" marR="9125" marL="73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275" marB="9125" marR="9125" marL="457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57575"/>
                          </a:solidFill>
                        </a:rPr>
                        <a:t>4</a:t>
                      </a:r>
                      <a:endParaRPr sz="1200">
                        <a:solidFill>
                          <a:srgbClr val="757575"/>
                        </a:solidFill>
                      </a:endParaRPr>
                    </a:p>
                  </a:txBody>
                  <a:tcPr marT="45700" marB="9125" marR="9125" marL="73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275" marB="9125" marR="9125" marL="457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57575"/>
                          </a:solidFill>
                        </a:rPr>
                        <a:t>5</a:t>
                      </a:r>
                      <a:endParaRPr sz="1200">
                        <a:solidFill>
                          <a:srgbClr val="757575"/>
                        </a:solidFill>
                      </a:endParaRPr>
                    </a:p>
                  </a:txBody>
                  <a:tcPr marT="45700" marB="9125" marR="9125" marL="73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275" marB="9125" marR="9125" marL="457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57575"/>
                          </a:solidFill>
                        </a:rPr>
                        <a:t>6</a:t>
                      </a:r>
                      <a:endParaRPr sz="1200">
                        <a:solidFill>
                          <a:srgbClr val="757575"/>
                        </a:solidFill>
                      </a:endParaRPr>
                    </a:p>
                  </a:txBody>
                  <a:tcPr marT="45700" marB="9125" marR="9125" marL="73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275" marB="9125" marR="9125" marL="457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64" name="Google Shape;1064;p63"/>
          <p:cNvGraphicFramePr/>
          <p:nvPr/>
        </p:nvGraphicFramePr>
        <p:xfrm>
          <a:off x="1830950" y="268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{167DC04E-CA4C-40E6-A263-19A6799CB47A}</a:tableStyleId>
              </a:tblPr>
              <a:tblGrid>
                <a:gridCol w="218250"/>
                <a:gridCol w="415600"/>
              </a:tblGrid>
              <a:tr h="2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57575"/>
                          </a:solidFill>
                        </a:rPr>
                        <a:t>0</a:t>
                      </a:r>
                      <a:endParaRPr sz="1200">
                        <a:solidFill>
                          <a:srgbClr val="757575"/>
                        </a:solidFill>
                      </a:endParaRPr>
                    </a:p>
                  </a:txBody>
                  <a:tcPr marT="45700" marB="9125" marR="9125" marL="73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700</a:t>
                      </a:r>
                      <a:endParaRPr/>
                    </a:p>
                  </a:txBody>
                  <a:tcPr marT="18275" marB="9125" marR="9125" marL="457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EF9">
                        <a:alpha val="50000"/>
                      </a:srgbClr>
                    </a:solidFill>
                  </a:tcPr>
                </a:tc>
              </a:tr>
              <a:tr h="2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57575"/>
                          </a:solidFill>
                        </a:rPr>
                        <a:t>1</a:t>
                      </a:r>
                      <a:endParaRPr sz="1200">
                        <a:solidFill>
                          <a:srgbClr val="757575"/>
                        </a:solidFill>
                      </a:endParaRPr>
                    </a:p>
                  </a:txBody>
                  <a:tcPr marT="45700" marB="9125" marR="9125" marL="73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50</a:t>
                      </a:r>
                      <a:endParaRPr/>
                    </a:p>
                  </a:txBody>
                  <a:tcPr marT="18275" marB="9125" marR="9125" marL="457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57575"/>
                          </a:solidFill>
                        </a:rPr>
                        <a:t>2</a:t>
                      </a:r>
                      <a:endParaRPr sz="1200">
                        <a:solidFill>
                          <a:srgbClr val="757575"/>
                        </a:solidFill>
                      </a:endParaRPr>
                    </a:p>
                  </a:txBody>
                  <a:tcPr marT="45700" marB="9125" marR="9125" marL="73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275" marB="9125" marR="9125" marL="457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57575"/>
                          </a:solidFill>
                        </a:rPr>
                        <a:t>3</a:t>
                      </a:r>
                      <a:endParaRPr sz="1200">
                        <a:solidFill>
                          <a:srgbClr val="757575"/>
                        </a:solidFill>
                      </a:endParaRPr>
                    </a:p>
                  </a:txBody>
                  <a:tcPr marT="45700" marB="9125" marR="9125" marL="73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275" marB="9125" marR="9125" marL="457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57575"/>
                          </a:solidFill>
                        </a:rPr>
                        <a:t>4</a:t>
                      </a:r>
                      <a:endParaRPr sz="1200">
                        <a:solidFill>
                          <a:srgbClr val="757575"/>
                        </a:solidFill>
                      </a:endParaRPr>
                    </a:p>
                  </a:txBody>
                  <a:tcPr marT="45700" marB="9125" marR="9125" marL="73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275" marB="9125" marR="9125" marL="457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57575"/>
                          </a:solidFill>
                        </a:rPr>
                        <a:t>5</a:t>
                      </a:r>
                      <a:endParaRPr sz="1200">
                        <a:solidFill>
                          <a:srgbClr val="757575"/>
                        </a:solidFill>
                      </a:endParaRPr>
                    </a:p>
                  </a:txBody>
                  <a:tcPr marT="45700" marB="9125" marR="9125" marL="73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275" marB="9125" marR="9125" marL="457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57575"/>
                          </a:solidFill>
                        </a:rPr>
                        <a:t>6</a:t>
                      </a:r>
                      <a:endParaRPr sz="1200">
                        <a:solidFill>
                          <a:srgbClr val="757575"/>
                        </a:solidFill>
                      </a:endParaRPr>
                    </a:p>
                  </a:txBody>
                  <a:tcPr marT="45700" marB="9125" marR="9125" marL="73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275" marB="9125" marR="9125" marL="457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65" name="Google Shape;1065;p63"/>
          <p:cNvGraphicFramePr/>
          <p:nvPr/>
        </p:nvGraphicFramePr>
        <p:xfrm>
          <a:off x="2745425" y="268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{167DC04E-CA4C-40E6-A263-19A6799CB47A}</a:tableStyleId>
              </a:tblPr>
              <a:tblGrid>
                <a:gridCol w="218250"/>
                <a:gridCol w="415600"/>
              </a:tblGrid>
              <a:tr h="2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57575"/>
                          </a:solidFill>
                        </a:rPr>
                        <a:t>0</a:t>
                      </a:r>
                      <a:endParaRPr sz="1200">
                        <a:solidFill>
                          <a:srgbClr val="757575"/>
                        </a:solidFill>
                      </a:endParaRPr>
                    </a:p>
                  </a:txBody>
                  <a:tcPr marT="45700" marB="9125" marR="9125" marL="73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700</a:t>
                      </a:r>
                      <a:endParaRPr/>
                    </a:p>
                  </a:txBody>
                  <a:tcPr marT="18275" marB="9125" marR="9125" marL="457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57575"/>
                          </a:solidFill>
                        </a:rPr>
                        <a:t>1</a:t>
                      </a:r>
                      <a:endParaRPr sz="1200">
                        <a:solidFill>
                          <a:srgbClr val="757575"/>
                        </a:solidFill>
                      </a:endParaRPr>
                    </a:p>
                  </a:txBody>
                  <a:tcPr marT="45700" marB="9125" marR="9125" marL="73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50</a:t>
                      </a:r>
                      <a:endParaRPr/>
                    </a:p>
                  </a:txBody>
                  <a:tcPr marT="18275" marB="9125" marR="9125" marL="457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57575"/>
                          </a:solidFill>
                        </a:rPr>
                        <a:t>2</a:t>
                      </a:r>
                      <a:endParaRPr sz="1200">
                        <a:solidFill>
                          <a:srgbClr val="757575"/>
                        </a:solidFill>
                      </a:endParaRPr>
                    </a:p>
                  </a:txBody>
                  <a:tcPr marT="45700" marB="9125" marR="9125" marL="73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275" marB="9125" marR="9125" marL="457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57575"/>
                          </a:solidFill>
                        </a:rPr>
                        <a:t>3</a:t>
                      </a:r>
                      <a:endParaRPr sz="1200">
                        <a:solidFill>
                          <a:srgbClr val="757575"/>
                        </a:solidFill>
                      </a:endParaRPr>
                    </a:p>
                  </a:txBody>
                  <a:tcPr marT="45700" marB="9125" marR="9125" marL="73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275" marB="9125" marR="9125" marL="457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57575"/>
                          </a:solidFill>
                        </a:rPr>
                        <a:t>4</a:t>
                      </a:r>
                      <a:endParaRPr sz="1200">
                        <a:solidFill>
                          <a:srgbClr val="757575"/>
                        </a:solidFill>
                      </a:endParaRPr>
                    </a:p>
                  </a:txBody>
                  <a:tcPr marT="45700" marB="9125" marR="9125" marL="73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275" marB="9125" marR="9125" marL="457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57575"/>
                          </a:solidFill>
                        </a:rPr>
                        <a:t>5</a:t>
                      </a:r>
                      <a:endParaRPr sz="1200">
                        <a:solidFill>
                          <a:srgbClr val="757575"/>
                        </a:solidFill>
                      </a:endParaRPr>
                    </a:p>
                  </a:txBody>
                  <a:tcPr marT="45700" marB="9125" marR="9125" marL="73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275" marB="9125" marR="9125" marL="457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57575"/>
                          </a:solidFill>
                        </a:rPr>
                        <a:t>6</a:t>
                      </a:r>
                      <a:endParaRPr sz="1200">
                        <a:solidFill>
                          <a:srgbClr val="757575"/>
                        </a:solidFill>
                      </a:endParaRPr>
                    </a:p>
                  </a:txBody>
                  <a:tcPr marT="45700" marB="9125" marR="9125" marL="73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76</a:t>
                      </a:r>
                      <a:endParaRPr/>
                    </a:p>
                  </a:txBody>
                  <a:tcPr marT="18275" marB="9125" marR="9125" marL="457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EF9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6" name="Google Shape;1066;p63"/>
          <p:cNvGraphicFramePr/>
          <p:nvPr/>
        </p:nvGraphicFramePr>
        <p:xfrm>
          <a:off x="3659900" y="268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{167DC04E-CA4C-40E6-A263-19A6799CB47A}</a:tableStyleId>
              </a:tblPr>
              <a:tblGrid>
                <a:gridCol w="218250"/>
                <a:gridCol w="415600"/>
              </a:tblGrid>
              <a:tr h="2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57575"/>
                          </a:solidFill>
                        </a:rPr>
                        <a:t>0</a:t>
                      </a:r>
                      <a:endParaRPr sz="1200">
                        <a:solidFill>
                          <a:srgbClr val="757575"/>
                        </a:solidFill>
                      </a:endParaRPr>
                    </a:p>
                  </a:txBody>
                  <a:tcPr marT="45700" marB="9125" marR="9125" marL="73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700</a:t>
                      </a:r>
                      <a:endParaRPr/>
                    </a:p>
                  </a:txBody>
                  <a:tcPr marT="18275" marB="9125" marR="9125" marL="457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57575"/>
                          </a:solidFill>
                        </a:rPr>
                        <a:t>1</a:t>
                      </a:r>
                      <a:endParaRPr sz="1200">
                        <a:solidFill>
                          <a:srgbClr val="757575"/>
                        </a:solidFill>
                      </a:endParaRPr>
                    </a:p>
                  </a:txBody>
                  <a:tcPr marT="45700" marB="9125" marR="9125" marL="73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50</a:t>
                      </a:r>
                      <a:endParaRPr/>
                    </a:p>
                  </a:txBody>
                  <a:tcPr marT="18275" marB="9125" marR="9125" marL="457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57575"/>
                          </a:solidFill>
                        </a:rPr>
                        <a:t>2</a:t>
                      </a:r>
                      <a:endParaRPr sz="1200">
                        <a:solidFill>
                          <a:srgbClr val="757575"/>
                        </a:solidFill>
                      </a:endParaRPr>
                    </a:p>
                  </a:txBody>
                  <a:tcPr marT="45700" marB="9125" marR="9125" marL="73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275" marB="9125" marR="9125" marL="457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57575"/>
                          </a:solidFill>
                        </a:rPr>
                        <a:t>3</a:t>
                      </a:r>
                      <a:endParaRPr sz="1200">
                        <a:solidFill>
                          <a:srgbClr val="757575"/>
                        </a:solidFill>
                      </a:endParaRPr>
                    </a:p>
                  </a:txBody>
                  <a:tcPr marT="45700" marB="9125" marR="9125" marL="73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275" marB="9125" marR="9125" marL="457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57575"/>
                          </a:solidFill>
                        </a:rPr>
                        <a:t>4</a:t>
                      </a:r>
                      <a:endParaRPr sz="1200">
                        <a:solidFill>
                          <a:srgbClr val="757575"/>
                        </a:solidFill>
                      </a:endParaRPr>
                    </a:p>
                  </a:txBody>
                  <a:tcPr marT="45700" marB="9125" marR="9125" marL="73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275" marB="9125" marR="9125" marL="457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57575"/>
                          </a:solidFill>
                        </a:rPr>
                        <a:t>5</a:t>
                      </a:r>
                      <a:endParaRPr sz="1200">
                        <a:solidFill>
                          <a:srgbClr val="757575"/>
                        </a:solidFill>
                      </a:endParaRPr>
                    </a:p>
                  </a:txBody>
                  <a:tcPr marT="45700" marB="9125" marR="9125" marL="73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275" marB="9125" marR="9125" marL="457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57575"/>
                          </a:solidFill>
                        </a:rPr>
                        <a:t>6</a:t>
                      </a:r>
                      <a:endParaRPr sz="1200">
                        <a:solidFill>
                          <a:srgbClr val="757575"/>
                        </a:solidFill>
                      </a:endParaRPr>
                    </a:p>
                  </a:txBody>
                  <a:tcPr marT="45700" marB="9125" marR="9125" marL="73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76</a:t>
                      </a:r>
                      <a:endParaRPr/>
                    </a:p>
                  </a:txBody>
                  <a:tcPr marT="18275" marB="9125" marR="9125" marL="457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67" name="Google Shape;1067;p63"/>
          <p:cNvSpPr/>
          <p:nvPr/>
        </p:nvSpPr>
        <p:spPr>
          <a:xfrm>
            <a:off x="4485000" y="2938272"/>
            <a:ext cx="411600" cy="237600"/>
          </a:xfrm>
          <a:prstGeom prst="rect">
            <a:avLst/>
          </a:prstGeom>
          <a:solidFill>
            <a:srgbClr val="CCEEF9">
              <a:alpha val="5000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85</a:t>
            </a:r>
            <a:endParaRPr/>
          </a:p>
        </p:txBody>
      </p:sp>
      <p:graphicFrame>
        <p:nvGraphicFramePr>
          <p:cNvPr id="1068" name="Google Shape;1068;p63"/>
          <p:cNvGraphicFramePr/>
          <p:nvPr/>
        </p:nvGraphicFramePr>
        <p:xfrm>
          <a:off x="5164050" y="268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{167DC04E-CA4C-40E6-A263-19A6799CB47A}</a:tableStyleId>
              </a:tblPr>
              <a:tblGrid>
                <a:gridCol w="218250"/>
                <a:gridCol w="415600"/>
              </a:tblGrid>
              <a:tr h="2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57575"/>
                          </a:solidFill>
                        </a:rPr>
                        <a:t>0</a:t>
                      </a:r>
                      <a:endParaRPr sz="1200">
                        <a:solidFill>
                          <a:srgbClr val="757575"/>
                        </a:solidFill>
                      </a:endParaRPr>
                    </a:p>
                  </a:txBody>
                  <a:tcPr marT="45700" marB="9125" marR="9125" marL="73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700</a:t>
                      </a:r>
                      <a:endParaRPr/>
                    </a:p>
                  </a:txBody>
                  <a:tcPr marT="18275" marB="9125" marR="9125" marL="457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57575"/>
                          </a:solidFill>
                        </a:rPr>
                        <a:t>1</a:t>
                      </a:r>
                      <a:endParaRPr sz="1200">
                        <a:solidFill>
                          <a:srgbClr val="757575"/>
                        </a:solidFill>
                      </a:endParaRPr>
                    </a:p>
                  </a:txBody>
                  <a:tcPr marT="45700" marB="9125" marR="9125" marL="73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50</a:t>
                      </a:r>
                      <a:endParaRPr/>
                    </a:p>
                  </a:txBody>
                  <a:tcPr marT="18275" marB="9125" marR="9125" marL="457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57575"/>
                          </a:solidFill>
                        </a:rPr>
                        <a:t>2</a:t>
                      </a:r>
                      <a:endParaRPr sz="1200">
                        <a:solidFill>
                          <a:srgbClr val="757575"/>
                        </a:solidFill>
                      </a:endParaRPr>
                    </a:p>
                  </a:txBody>
                  <a:tcPr marT="45700" marB="9125" marR="9125" marL="73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275" marB="9125" marR="9125" marL="457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57575"/>
                          </a:solidFill>
                        </a:rPr>
                        <a:t>3</a:t>
                      </a:r>
                      <a:endParaRPr sz="1200">
                        <a:solidFill>
                          <a:srgbClr val="757575"/>
                        </a:solidFill>
                      </a:endParaRPr>
                    </a:p>
                  </a:txBody>
                  <a:tcPr marT="45700" marB="9125" marR="9125" marL="73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275" marB="9125" marR="9125" marL="457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57575"/>
                          </a:solidFill>
                        </a:rPr>
                        <a:t>4</a:t>
                      </a:r>
                      <a:endParaRPr sz="1200">
                        <a:solidFill>
                          <a:srgbClr val="757575"/>
                        </a:solidFill>
                      </a:endParaRPr>
                    </a:p>
                  </a:txBody>
                  <a:tcPr marT="45700" marB="9125" marR="9125" marL="73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275" marB="9125" marR="9125" marL="457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57575"/>
                          </a:solidFill>
                        </a:rPr>
                        <a:t>5</a:t>
                      </a:r>
                      <a:endParaRPr sz="1200">
                        <a:solidFill>
                          <a:srgbClr val="757575"/>
                        </a:solidFill>
                      </a:endParaRPr>
                    </a:p>
                  </a:txBody>
                  <a:tcPr marT="45700" marB="9125" marR="9125" marL="73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275" marB="9125" marR="9125" marL="457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57575"/>
                          </a:solidFill>
                        </a:rPr>
                        <a:t>6</a:t>
                      </a:r>
                      <a:endParaRPr sz="1200">
                        <a:solidFill>
                          <a:srgbClr val="757575"/>
                        </a:solidFill>
                      </a:endParaRPr>
                    </a:p>
                  </a:txBody>
                  <a:tcPr marT="45700" marB="9125" marR="9125" marL="73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76</a:t>
                      </a:r>
                      <a:endParaRPr/>
                    </a:p>
                  </a:txBody>
                  <a:tcPr marT="18275" marB="9125" marR="9125" marL="457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69" name="Google Shape;1069;p63"/>
          <p:cNvSpPr/>
          <p:nvPr/>
        </p:nvSpPr>
        <p:spPr>
          <a:xfrm>
            <a:off x="5989150" y="2938272"/>
            <a:ext cx="411600" cy="23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85</a:t>
            </a:r>
            <a:endParaRPr/>
          </a:p>
        </p:txBody>
      </p:sp>
      <p:sp>
        <p:nvSpPr>
          <p:cNvPr id="1070" name="Google Shape;1070;p63"/>
          <p:cNvSpPr/>
          <p:nvPr/>
        </p:nvSpPr>
        <p:spPr>
          <a:xfrm>
            <a:off x="6598750" y="2938272"/>
            <a:ext cx="411600" cy="237600"/>
          </a:xfrm>
          <a:prstGeom prst="rect">
            <a:avLst/>
          </a:prstGeom>
          <a:solidFill>
            <a:srgbClr val="CCEEF9">
              <a:alpha val="5000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92</a:t>
            </a:r>
            <a:endParaRPr/>
          </a:p>
        </p:txBody>
      </p:sp>
      <p:graphicFrame>
        <p:nvGraphicFramePr>
          <p:cNvPr id="1071" name="Google Shape;1071;p63"/>
          <p:cNvGraphicFramePr/>
          <p:nvPr/>
        </p:nvGraphicFramePr>
        <p:xfrm>
          <a:off x="7145250" y="268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{167DC04E-CA4C-40E6-A263-19A6799CB47A}</a:tableStyleId>
              </a:tblPr>
              <a:tblGrid>
                <a:gridCol w="218250"/>
                <a:gridCol w="415600"/>
              </a:tblGrid>
              <a:tr h="2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57575"/>
                          </a:solidFill>
                        </a:rPr>
                        <a:t>0</a:t>
                      </a:r>
                      <a:endParaRPr sz="1200">
                        <a:solidFill>
                          <a:srgbClr val="757575"/>
                        </a:solidFill>
                      </a:endParaRPr>
                    </a:p>
                  </a:txBody>
                  <a:tcPr marT="45700" marB="9125" marR="9125" marL="73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700</a:t>
                      </a:r>
                      <a:endParaRPr/>
                    </a:p>
                  </a:txBody>
                  <a:tcPr marT="18275" marB="9125" marR="9125" marL="457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57575"/>
                          </a:solidFill>
                        </a:rPr>
                        <a:t>1</a:t>
                      </a:r>
                      <a:endParaRPr sz="1200">
                        <a:solidFill>
                          <a:srgbClr val="757575"/>
                        </a:solidFill>
                      </a:endParaRPr>
                    </a:p>
                  </a:txBody>
                  <a:tcPr marT="45700" marB="9125" marR="9125" marL="73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50</a:t>
                      </a:r>
                      <a:endParaRPr/>
                    </a:p>
                  </a:txBody>
                  <a:tcPr marT="18275" marB="9125" marR="9125" marL="457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57575"/>
                          </a:solidFill>
                        </a:rPr>
                        <a:t>2</a:t>
                      </a:r>
                      <a:endParaRPr sz="1200">
                        <a:solidFill>
                          <a:srgbClr val="757575"/>
                        </a:solidFill>
                      </a:endParaRPr>
                    </a:p>
                  </a:txBody>
                  <a:tcPr marT="45700" marB="9125" marR="9125" marL="73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275" marB="9125" marR="9125" marL="457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57575"/>
                          </a:solidFill>
                        </a:rPr>
                        <a:t>3</a:t>
                      </a:r>
                      <a:endParaRPr sz="1200">
                        <a:solidFill>
                          <a:srgbClr val="757575"/>
                        </a:solidFill>
                      </a:endParaRPr>
                    </a:p>
                  </a:txBody>
                  <a:tcPr marT="45700" marB="9125" marR="9125" marL="73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73</a:t>
                      </a:r>
                      <a:endParaRPr/>
                    </a:p>
                  </a:txBody>
                  <a:tcPr marT="18275" marB="9125" marR="9125" marL="457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EF9">
                        <a:alpha val="50000"/>
                      </a:srgbClr>
                    </a:solidFill>
                  </a:tcPr>
                </a:tc>
              </a:tr>
              <a:tr h="2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57575"/>
                          </a:solidFill>
                        </a:rPr>
                        <a:t>4</a:t>
                      </a:r>
                      <a:endParaRPr sz="1200">
                        <a:solidFill>
                          <a:srgbClr val="757575"/>
                        </a:solidFill>
                      </a:endParaRPr>
                    </a:p>
                  </a:txBody>
                  <a:tcPr marT="45700" marB="9125" marR="9125" marL="73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275" marB="9125" marR="9125" marL="457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57575"/>
                          </a:solidFill>
                        </a:rPr>
                        <a:t>5</a:t>
                      </a:r>
                      <a:endParaRPr sz="1200">
                        <a:solidFill>
                          <a:srgbClr val="757575"/>
                        </a:solidFill>
                      </a:endParaRPr>
                    </a:p>
                  </a:txBody>
                  <a:tcPr marT="45700" marB="9125" marR="9125" marL="73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275" marB="9125" marR="9125" marL="457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757575"/>
                          </a:solidFill>
                        </a:rPr>
                        <a:t>6</a:t>
                      </a:r>
                      <a:endParaRPr sz="1200">
                        <a:solidFill>
                          <a:srgbClr val="757575"/>
                        </a:solidFill>
                      </a:endParaRPr>
                    </a:p>
                  </a:txBody>
                  <a:tcPr marT="45700" marB="9125" marR="9125" marL="7315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76</a:t>
                      </a:r>
                      <a:endParaRPr/>
                    </a:p>
                  </a:txBody>
                  <a:tcPr marT="18275" marB="9125" marR="9125" marL="457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72" name="Google Shape;1072;p63"/>
          <p:cNvSpPr/>
          <p:nvPr/>
        </p:nvSpPr>
        <p:spPr>
          <a:xfrm>
            <a:off x="7970350" y="2938272"/>
            <a:ext cx="411600" cy="23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85</a:t>
            </a:r>
            <a:endParaRPr/>
          </a:p>
        </p:txBody>
      </p:sp>
      <p:sp>
        <p:nvSpPr>
          <p:cNvPr id="1073" name="Google Shape;1073;p63"/>
          <p:cNvSpPr/>
          <p:nvPr/>
        </p:nvSpPr>
        <p:spPr>
          <a:xfrm>
            <a:off x="8579950" y="2938272"/>
            <a:ext cx="411600" cy="23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92</a:t>
            </a:r>
            <a:endParaRPr/>
          </a:p>
        </p:txBody>
      </p:sp>
      <p:sp>
        <p:nvSpPr>
          <p:cNvPr id="1074" name="Google Shape;1074;p63"/>
          <p:cNvSpPr/>
          <p:nvPr/>
        </p:nvSpPr>
        <p:spPr>
          <a:xfrm>
            <a:off x="7970350" y="3395475"/>
            <a:ext cx="411600" cy="237600"/>
          </a:xfrm>
          <a:prstGeom prst="rect">
            <a:avLst/>
          </a:prstGeom>
          <a:solidFill>
            <a:srgbClr val="CCEEF9">
              <a:alpha val="5000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425" spcFirstLastPara="1" rIns="27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101</a:t>
            </a:r>
            <a:endParaRPr/>
          </a:p>
        </p:txBody>
      </p:sp>
      <p:cxnSp>
        <p:nvCxnSpPr>
          <p:cNvPr id="1075" name="Google Shape;1075;p63"/>
          <p:cNvCxnSpPr/>
          <p:nvPr/>
        </p:nvCxnSpPr>
        <p:spPr>
          <a:xfrm>
            <a:off x="5797296" y="3055125"/>
            <a:ext cx="1830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76" name="Google Shape;1076;p63"/>
          <p:cNvCxnSpPr/>
          <p:nvPr/>
        </p:nvCxnSpPr>
        <p:spPr>
          <a:xfrm>
            <a:off x="4297680" y="3055125"/>
            <a:ext cx="1830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77" name="Google Shape;1077;p63"/>
          <p:cNvCxnSpPr/>
          <p:nvPr/>
        </p:nvCxnSpPr>
        <p:spPr>
          <a:xfrm>
            <a:off x="6406896" y="3055125"/>
            <a:ext cx="1830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78" name="Google Shape;1078;p63"/>
          <p:cNvCxnSpPr/>
          <p:nvPr/>
        </p:nvCxnSpPr>
        <p:spPr>
          <a:xfrm>
            <a:off x="7778496" y="3055125"/>
            <a:ext cx="1830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79" name="Google Shape;1079;p63"/>
          <p:cNvCxnSpPr/>
          <p:nvPr/>
        </p:nvCxnSpPr>
        <p:spPr>
          <a:xfrm>
            <a:off x="8388096" y="3055125"/>
            <a:ext cx="1830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80" name="Google Shape;1080;p63"/>
          <p:cNvCxnSpPr/>
          <p:nvPr/>
        </p:nvCxnSpPr>
        <p:spPr>
          <a:xfrm>
            <a:off x="7778496" y="3512325"/>
            <a:ext cx="1830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81" name="Google Shape;1081;p63"/>
          <p:cNvSpPr txBox="1"/>
          <p:nvPr/>
        </p:nvSpPr>
        <p:spPr>
          <a:xfrm>
            <a:off x="272150" y="4392025"/>
            <a:ext cx="450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25" spcFirstLastPara="1" rIns="9125" wrap="square" tIns="9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initial array</a:t>
            </a:r>
            <a:endParaRPr sz="1200"/>
          </a:p>
        </p:txBody>
      </p:sp>
      <p:sp>
        <p:nvSpPr>
          <p:cNvPr id="1082" name="Google Shape;1082;p63"/>
          <p:cNvSpPr txBox="1"/>
          <p:nvPr/>
        </p:nvSpPr>
        <p:spPr>
          <a:xfrm>
            <a:off x="1143075" y="4392025"/>
            <a:ext cx="450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25" spcFirstLastPara="1" rIns="9125" wrap="square" tIns="9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insert</a:t>
            </a:r>
            <a:r>
              <a:rPr lang="en-US" sz="1200"/>
              <a:t> 50</a:t>
            </a:r>
            <a:endParaRPr sz="1200"/>
          </a:p>
        </p:txBody>
      </p:sp>
      <p:sp>
        <p:nvSpPr>
          <p:cNvPr id="1083" name="Google Shape;1083;p63"/>
          <p:cNvSpPr txBox="1"/>
          <p:nvPr/>
        </p:nvSpPr>
        <p:spPr>
          <a:xfrm>
            <a:off x="2014000" y="4392025"/>
            <a:ext cx="450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25" spcFirstLastPara="1" rIns="9125" wrap="square" tIns="9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insert 700</a:t>
            </a:r>
            <a:endParaRPr sz="1200"/>
          </a:p>
        </p:txBody>
      </p:sp>
      <p:sp>
        <p:nvSpPr>
          <p:cNvPr id="1084" name="Google Shape;1084;p63"/>
          <p:cNvSpPr txBox="1"/>
          <p:nvPr/>
        </p:nvSpPr>
        <p:spPr>
          <a:xfrm>
            <a:off x="2928375" y="4392025"/>
            <a:ext cx="450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25" spcFirstLastPara="1" rIns="9125" wrap="square" tIns="9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insert 76</a:t>
            </a:r>
            <a:endParaRPr sz="1200"/>
          </a:p>
        </p:txBody>
      </p:sp>
      <p:sp>
        <p:nvSpPr>
          <p:cNvPr id="1085" name="Google Shape;1085;p63"/>
          <p:cNvSpPr txBox="1"/>
          <p:nvPr/>
        </p:nvSpPr>
        <p:spPr>
          <a:xfrm>
            <a:off x="3842850" y="4392025"/>
            <a:ext cx="450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25" spcFirstLastPara="1" rIns="9125" wrap="square" tIns="9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insert 85</a:t>
            </a:r>
            <a:endParaRPr sz="1200"/>
          </a:p>
        </p:txBody>
      </p:sp>
      <p:sp>
        <p:nvSpPr>
          <p:cNvPr id="1086" name="Google Shape;1086;p63"/>
          <p:cNvSpPr txBox="1"/>
          <p:nvPr/>
        </p:nvSpPr>
        <p:spPr>
          <a:xfrm>
            <a:off x="5346400" y="4392025"/>
            <a:ext cx="450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25" spcFirstLastPara="1" rIns="9125" wrap="square" tIns="9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insert 92</a:t>
            </a:r>
            <a:endParaRPr sz="1200"/>
          </a:p>
        </p:txBody>
      </p:sp>
      <p:sp>
        <p:nvSpPr>
          <p:cNvPr id="1087" name="Google Shape;1087;p63"/>
          <p:cNvSpPr txBox="1"/>
          <p:nvPr/>
        </p:nvSpPr>
        <p:spPr>
          <a:xfrm>
            <a:off x="7327600" y="4392025"/>
            <a:ext cx="9021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25" spcFirstLastPara="1" rIns="9125" wrap="square" tIns="9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insert 73 and then 101</a:t>
            </a:r>
            <a:endParaRPr sz="1200"/>
          </a:p>
        </p:txBody>
      </p:sp>
      <p:sp>
        <p:nvSpPr>
          <p:cNvPr id="1088" name="Google Shape;1088;p63"/>
          <p:cNvSpPr txBox="1"/>
          <p:nvPr/>
        </p:nvSpPr>
        <p:spPr>
          <a:xfrm>
            <a:off x="6342250" y="1711400"/>
            <a:ext cx="14868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Linked List</a:t>
            </a:r>
            <a:endParaRPr sz="1800"/>
          </a:p>
        </p:txBody>
      </p:sp>
      <p:sp>
        <p:nvSpPr>
          <p:cNvPr id="1089" name="Google Shape;1089;p63"/>
          <p:cNvSpPr/>
          <p:nvPr/>
        </p:nvSpPr>
        <p:spPr>
          <a:xfrm>
            <a:off x="4297675" y="2803250"/>
            <a:ext cx="742500" cy="499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63"/>
          <p:cNvSpPr/>
          <p:nvPr/>
        </p:nvSpPr>
        <p:spPr>
          <a:xfrm>
            <a:off x="5797900" y="2725850"/>
            <a:ext cx="1347300" cy="680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63"/>
          <p:cNvSpPr/>
          <p:nvPr/>
        </p:nvSpPr>
        <p:spPr>
          <a:xfrm>
            <a:off x="7779175" y="2803300"/>
            <a:ext cx="1347300" cy="499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63"/>
          <p:cNvSpPr/>
          <p:nvPr/>
        </p:nvSpPr>
        <p:spPr>
          <a:xfrm>
            <a:off x="7779100" y="3302800"/>
            <a:ext cx="690000" cy="457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63"/>
          <p:cNvSpPr/>
          <p:nvPr/>
        </p:nvSpPr>
        <p:spPr>
          <a:xfrm>
            <a:off x="6407500" y="1686350"/>
            <a:ext cx="1347300" cy="499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4" name="Google Shape;1094;p63"/>
          <p:cNvCxnSpPr>
            <a:endCxn id="1089" idx="0"/>
          </p:cNvCxnSpPr>
          <p:nvPr/>
        </p:nvCxnSpPr>
        <p:spPr>
          <a:xfrm flipH="1">
            <a:off x="4668925" y="2112650"/>
            <a:ext cx="1935900" cy="6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95" name="Google Shape;1095;p63"/>
          <p:cNvCxnSpPr>
            <a:stCxn id="1093" idx="4"/>
            <a:endCxn id="1090" idx="0"/>
          </p:cNvCxnSpPr>
          <p:nvPr/>
        </p:nvCxnSpPr>
        <p:spPr>
          <a:xfrm flipH="1">
            <a:off x="6471550" y="2185850"/>
            <a:ext cx="609600" cy="54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96" name="Google Shape;1096;p63"/>
          <p:cNvCxnSpPr>
            <a:endCxn id="1092" idx="1"/>
          </p:cNvCxnSpPr>
          <p:nvPr/>
        </p:nvCxnSpPr>
        <p:spPr>
          <a:xfrm>
            <a:off x="7348848" y="2183855"/>
            <a:ext cx="531300" cy="118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97" name="Google Shape;1097;p63"/>
          <p:cNvCxnSpPr>
            <a:stCxn id="1093" idx="5"/>
            <a:endCxn id="1091" idx="0"/>
          </p:cNvCxnSpPr>
          <p:nvPr/>
        </p:nvCxnSpPr>
        <p:spPr>
          <a:xfrm>
            <a:off x="7557492" y="2112700"/>
            <a:ext cx="895200" cy="6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>
            <a:off x="0" y="315686"/>
            <a:ext cx="29658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372292" y="1029489"/>
            <a:ext cx="83994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Expressions can turned into other types</a:t>
            </a:r>
            <a:endParaRPr sz="1800"/>
          </a:p>
          <a:p>
            <a:pPr indent="-3111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rgbClr val="000000"/>
                </a:solidFill>
              </a:rPr>
              <a:t>general rules are:</a:t>
            </a:r>
            <a:endParaRPr sz="1800"/>
          </a:p>
          <a:p>
            <a:pPr indent="-311150" lvl="2" marL="12001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conversion to “larger” data type can be done withou</a:t>
            </a:r>
            <a:r>
              <a:rPr lang="en-US" sz="1800"/>
              <a:t>t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loss of precision</a:t>
            </a:r>
            <a:endParaRPr sz="1800"/>
          </a:p>
          <a:p>
            <a:pPr indent="-311150" lvl="2" marL="12001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conversion to a “smaller” data type usually leads t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o</a:t>
            </a:r>
            <a:r>
              <a:rPr lang="en-US" sz="1800"/>
              <a:t>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loss of </a:t>
            </a:r>
            <a:r>
              <a:rPr lang="en-US" sz="1800"/>
              <a:t>precision</a:t>
            </a:r>
            <a:endParaRPr sz="1800"/>
          </a:p>
          <a:p>
            <a:pPr indent="-311150" lvl="2" marL="12001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conversion of floating point number to integer cuts the decimal places</a:t>
            </a:r>
            <a:endParaRPr sz="1800"/>
          </a:p>
          <a:p>
            <a:pPr indent="-3111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rgbClr val="000000"/>
                </a:solidFill>
              </a:rPr>
              <a:t>general type hierarchy:</a:t>
            </a:r>
            <a:endParaRPr sz="1800"/>
          </a:p>
          <a:p>
            <a:pPr indent="-311150" lvl="2" marL="12001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byte ⊂ short = char  ⊂ int  ⊂ long</a:t>
            </a:r>
            <a:endParaRPr sz="1800"/>
          </a:p>
          <a:p>
            <a:pPr indent="-311150" lvl="2" marL="12001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float  ⊂ double</a:t>
            </a:r>
            <a:endParaRPr sz="1800"/>
          </a:p>
          <a:p>
            <a:pPr indent="-2984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Python “hides” most of this complexity</a:t>
            </a:r>
            <a:endParaRPr sz="1800"/>
          </a:p>
          <a:p>
            <a:pPr indent="-3111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rgbClr val="000000"/>
                </a:solidFill>
              </a:rPr>
              <a:t>you can, for example, add or multiply numbers of different type and</a:t>
            </a:r>
            <a:br>
              <a:rPr i="0" lang="en-US" sz="1800" u="none" cap="none" strike="noStrike">
                <a:solidFill>
                  <a:srgbClr val="000000"/>
                </a:solidFill>
              </a:rPr>
            </a:br>
            <a:r>
              <a:rPr i="0" lang="en-US" sz="1800" u="none" cap="none" strike="noStrike">
                <a:solidFill>
                  <a:srgbClr val="000000"/>
                </a:solidFill>
              </a:rPr>
              <a:t>the number formats are correctly managed</a:t>
            </a:r>
            <a:endParaRPr sz="1800"/>
          </a:p>
        </p:txBody>
      </p:sp>
      <p:sp>
        <p:nvSpPr>
          <p:cNvPr id="120" name="Google Shape;120;p19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Type Conversion</a:t>
            </a:r>
            <a:endParaRPr sz="4400"/>
          </a:p>
        </p:txBody>
      </p:sp>
      <p:sp>
        <p:nvSpPr>
          <p:cNvPr id="121" name="Google Shape;121;p19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64"/>
          <p:cNvSpPr/>
          <p:nvPr/>
        </p:nvSpPr>
        <p:spPr>
          <a:xfrm>
            <a:off x="0" y="315686"/>
            <a:ext cx="23922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04" name="Google Shape;1104;p64"/>
          <p:cNvSpPr txBox="1"/>
          <p:nvPr/>
        </p:nvSpPr>
        <p:spPr>
          <a:xfrm>
            <a:off x="372292" y="1029490"/>
            <a:ext cx="83994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Key applications:</a:t>
            </a:r>
            <a:endParaRPr i="1" sz="1800" u="none" cap="none" strike="noStrike">
              <a:solidFill>
                <a:srgbClr val="000000"/>
              </a:solidFill>
            </a:endParaRPr>
          </a:p>
          <a:p>
            <a:pPr indent="-3111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-"/>
            </a:pPr>
            <a:r>
              <a:rPr b="1" i="0" lang="en-US" sz="1800" u="none" cap="none" strike="noStrike">
                <a:solidFill>
                  <a:srgbClr val="000000"/>
                </a:solidFill>
              </a:rPr>
              <a:t>associative arrays</a:t>
            </a:r>
            <a:endParaRPr b="1" sz="1800"/>
          </a:p>
          <a:p>
            <a: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Python: the dictionary dict with (</a:t>
            </a:r>
            <a:r>
              <a:rPr i="1" lang="en-US" sz="1800" u="none" cap="none" strike="noStrike">
                <a:solidFill>
                  <a:srgbClr val="000000"/>
                </a:solidFill>
              </a:rPr>
              <a:t>key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, </a:t>
            </a:r>
            <a:r>
              <a:rPr i="1" lang="en-US" sz="1800" u="none" cap="none" strike="noStrike">
                <a:solidFill>
                  <a:srgbClr val="000000"/>
                </a:solidFill>
              </a:rPr>
              <a:t>value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) pairs uses hash-tables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default in languages like AWK</a:t>
            </a:r>
            <a:endParaRPr sz="1800"/>
          </a:p>
          <a:p>
            <a:pPr indent="-3111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rgbClr val="000000"/>
                </a:solidFill>
              </a:rPr>
              <a:t>database indexing</a:t>
            </a:r>
            <a:endParaRPr sz="1800"/>
          </a:p>
          <a:p>
            <a:pPr indent="-3111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cryptography </a:t>
            </a:r>
            <a:endParaRPr sz="1800"/>
          </a:p>
          <a:p>
            <a:pPr indent="-3111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caches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3111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b="1" lang="en-US" sz="1800"/>
              <a:t>pseudonymization of datasets</a:t>
            </a:r>
            <a:endParaRPr b="1" sz="1800"/>
          </a:p>
          <a:p>
            <a:pPr indent="-1968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1968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105" name="Google Shape;1105;p64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Hash Tables</a:t>
            </a:r>
            <a:endParaRPr sz="4400"/>
          </a:p>
        </p:txBody>
      </p:sp>
      <p:sp>
        <p:nvSpPr>
          <p:cNvPr id="1106" name="Google Shape;1106;p64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65"/>
          <p:cNvSpPr/>
          <p:nvPr/>
        </p:nvSpPr>
        <p:spPr>
          <a:xfrm>
            <a:off x="0" y="315686"/>
            <a:ext cx="23922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13" name="Google Shape;1113;p65"/>
          <p:cNvSpPr txBox="1"/>
          <p:nvPr/>
        </p:nvSpPr>
        <p:spPr>
          <a:xfrm>
            <a:off x="662567" y="2306689"/>
            <a:ext cx="83994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Generalized keys (not just indices):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characters, words, names etc.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Characteristics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keys are not necessarily homogeneously distributed</a:t>
            </a:r>
            <a:endParaRPr sz="1800"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using an array spanning the whole range of values would be a waste of memory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use list of keys to index the dictionary</a:t>
            </a:r>
            <a:endParaRPr sz="1800"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if no further conditions applied: sequential search</a:t>
            </a:r>
            <a:endParaRPr sz="1800"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worst case: have to search through ALL </a:t>
            </a:r>
            <a:r>
              <a:rPr i="1" lang="en-US" sz="1800" u="none" cap="none" strike="noStrike">
                <a:solidFill>
                  <a:srgbClr val="000000"/>
                </a:solidFill>
              </a:rPr>
              <a:t>n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entries</a:t>
            </a:r>
            <a:endParaRPr sz="1800"/>
          </a:p>
        </p:txBody>
      </p:sp>
      <p:sp>
        <p:nvSpPr>
          <p:cNvPr id="1114" name="Google Shape;1114;p65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Dictionaries</a:t>
            </a:r>
            <a:endParaRPr sz="4400"/>
          </a:p>
        </p:txBody>
      </p:sp>
      <p:sp>
        <p:nvSpPr>
          <p:cNvPr id="1115" name="Google Shape;1115;p65"/>
          <p:cNvSpPr/>
          <p:nvPr/>
        </p:nvSpPr>
        <p:spPr>
          <a:xfrm flipH="1" rot="10800000">
            <a:off x="349425" y="1075491"/>
            <a:ext cx="8300502" cy="102070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234" y="0"/>
                </a:lnTo>
                <a:cubicBezTo>
                  <a:pt x="21436" y="0"/>
                  <a:pt x="21600" y="767"/>
                  <a:pt x="21600" y="1713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Google Shape;1116;p65"/>
          <p:cNvSpPr txBox="1"/>
          <p:nvPr/>
        </p:nvSpPr>
        <p:spPr>
          <a:xfrm>
            <a:off x="372302" y="1075475"/>
            <a:ext cx="8277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C7EB"/>
              </a:buClr>
              <a:buSzPts val="1600"/>
              <a:buFont typeface="Century Schoolbook"/>
              <a:buNone/>
            </a:pPr>
            <a:r>
              <a:rPr b="1" i="0" lang="en-US" sz="1800" u="none" cap="none" strike="noStrike">
                <a:solidFill>
                  <a:srgbClr val="59C7EB"/>
                </a:solidFill>
              </a:rPr>
              <a:t>Definition</a:t>
            </a:r>
            <a:br>
              <a:rPr lang="en-US" sz="1800"/>
            </a:br>
            <a:r>
              <a:rPr i="0" lang="en-US" sz="1800" u="none" cap="none" strike="noStrike">
                <a:solidFill>
                  <a:srgbClr val="000000"/>
                </a:solidFill>
              </a:rPr>
              <a:t>Abstract data type composed of a collection of (key, value) pairs, such that each possible key appears at most once in the collection.</a:t>
            </a:r>
            <a:endParaRPr sz="1800"/>
          </a:p>
        </p:txBody>
      </p:sp>
      <p:sp>
        <p:nvSpPr>
          <p:cNvPr id="1117" name="Google Shape;1117;p65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66"/>
          <p:cNvSpPr/>
          <p:nvPr/>
        </p:nvSpPr>
        <p:spPr>
          <a:xfrm>
            <a:off x="0" y="315675"/>
            <a:ext cx="34395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24" name="Google Shape;1124;p66"/>
          <p:cNvSpPr txBox="1"/>
          <p:nvPr/>
        </p:nvSpPr>
        <p:spPr>
          <a:xfrm>
            <a:off x="422547" y="1194550"/>
            <a:ext cx="47745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/>
              <a:t>Python uses </a:t>
            </a:r>
            <a:r>
              <a:rPr b="1" lang="en-US" sz="1800"/>
              <a:t>hash </a:t>
            </a:r>
            <a:r>
              <a:rPr b="1" lang="en-US" sz="1800"/>
              <a:t>tables</a:t>
            </a:r>
            <a:r>
              <a:rPr lang="en-US" sz="1800"/>
              <a:t> to store dictionaries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Collisions are solved with probing: moving forward in a predictable manner when a slot is full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Linear probing: move to next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Random probing: move pseudorandomly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Hashes start with 8 slots and are resized when ⅔ of entries are full</a:t>
            </a:r>
            <a:endParaRPr sz="1800"/>
          </a:p>
        </p:txBody>
      </p:sp>
      <p:sp>
        <p:nvSpPr>
          <p:cNvPr id="1125" name="Google Shape;1125;p66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Dictionaries in Python</a:t>
            </a:r>
            <a:endParaRPr sz="4400"/>
          </a:p>
        </p:txBody>
      </p:sp>
      <p:sp>
        <p:nvSpPr>
          <p:cNvPr id="1126" name="Google Shape;1126;p66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  <p:sp>
        <p:nvSpPr>
          <p:cNvPr id="1127" name="Google Shape;1127;p66"/>
          <p:cNvSpPr txBox="1"/>
          <p:nvPr/>
        </p:nvSpPr>
        <p:spPr>
          <a:xfrm>
            <a:off x="563750" y="4104550"/>
            <a:ext cx="737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https://stackoverflow.com/questions/327311/how-are-pythons-built-in-dictionaries-implemented/</a:t>
            </a:r>
            <a:endParaRPr/>
          </a:p>
        </p:txBody>
      </p:sp>
      <p:pic>
        <p:nvPicPr>
          <p:cNvPr id="1128" name="Google Shape;1128;p66"/>
          <p:cNvPicPr preferRelativeResize="0"/>
          <p:nvPr/>
        </p:nvPicPr>
        <p:blipFill rotWithShape="1">
          <a:blip r:embed="rId4">
            <a:alphaModFix/>
          </a:blip>
          <a:srcRect b="0" l="0" r="14748" t="0"/>
          <a:stretch/>
        </p:blipFill>
        <p:spPr>
          <a:xfrm>
            <a:off x="5390862" y="1064534"/>
            <a:ext cx="3439501" cy="2868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67"/>
          <p:cNvSpPr/>
          <p:nvPr/>
        </p:nvSpPr>
        <p:spPr>
          <a:xfrm>
            <a:off x="0" y="315675"/>
            <a:ext cx="64671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35" name="Google Shape;1135;p67"/>
          <p:cNvSpPr txBox="1"/>
          <p:nvPr/>
        </p:nvSpPr>
        <p:spPr>
          <a:xfrm>
            <a:off x="561924" y="1333850"/>
            <a:ext cx="40752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 </a:t>
            </a:r>
            <a:r>
              <a:rPr lang="en-US">
                <a:solidFill>
                  <a:srgbClr val="8A7B52"/>
                </a:solidFill>
                <a:latin typeface="Courier New"/>
                <a:ea typeface="Courier New"/>
                <a:cs typeface="Courier New"/>
                <a:sym typeface="Courier New"/>
              </a:rPr>
              <a:t>20000000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 = list(range(N))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random.shuffle(v)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 = dict(zip(range(N),range(N)))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979D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>
                <a:solidFill>
                  <a:srgbClr val="00979D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range(N):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979D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>
                <a:solidFill>
                  <a:srgbClr val="00979D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d.keys():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979D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endParaRPr>
              <a:solidFill>
                <a:srgbClr val="00979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6" name="Google Shape;1136;p67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Looking up a Python dictionary the right way</a:t>
            </a:r>
            <a:endParaRPr sz="4400"/>
          </a:p>
        </p:txBody>
      </p:sp>
      <p:sp>
        <p:nvSpPr>
          <p:cNvPr id="1137" name="Google Shape;1137;p67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  <p:sp>
        <p:nvSpPr>
          <p:cNvPr id="1138" name="Google Shape;1138;p67"/>
          <p:cNvSpPr txBox="1"/>
          <p:nvPr/>
        </p:nvSpPr>
        <p:spPr>
          <a:xfrm>
            <a:off x="4810425" y="1287650"/>
            <a:ext cx="37956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 </a:t>
            </a:r>
            <a:r>
              <a:rPr lang="en-US">
                <a:solidFill>
                  <a:srgbClr val="8A7B5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>
                <a:solidFill>
                  <a:srgbClr val="8A7B52"/>
                </a:solidFill>
                <a:latin typeface="Courier New"/>
                <a:ea typeface="Courier New"/>
                <a:cs typeface="Courier New"/>
                <a:sym typeface="Courier New"/>
              </a:rPr>
              <a:t>0000000</a:t>
            </a:r>
            <a:endParaRPr>
              <a:solidFill>
                <a:srgbClr val="8A7B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 = list(range(N))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random.shuffle(v)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 = dict(zip(range(N),range(N)))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979D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>
                <a:solidFill>
                  <a:srgbClr val="00979D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range(N):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00979D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>
                <a:solidFill>
                  <a:srgbClr val="00979D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>
                <a:solidFill>
                  <a:srgbClr val="00979D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endParaRPr>
              <a:solidFill>
                <a:srgbClr val="00979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9" name="Google Shape;1139;p67"/>
          <p:cNvSpPr txBox="1"/>
          <p:nvPr/>
        </p:nvSpPr>
        <p:spPr>
          <a:xfrm>
            <a:off x="730500" y="3687750"/>
            <a:ext cx="7683000" cy="14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What is the </a:t>
            </a:r>
            <a:r>
              <a:rPr lang="en-US" sz="1800"/>
              <a:t>difference</a:t>
            </a:r>
            <a:r>
              <a:rPr lang="en-US" sz="1800"/>
              <a:t> between the two codes above?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Which will run faster?</a:t>
            </a:r>
            <a:endParaRPr sz="1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68"/>
          <p:cNvSpPr/>
          <p:nvPr/>
        </p:nvSpPr>
        <p:spPr>
          <a:xfrm>
            <a:off x="0" y="315675"/>
            <a:ext cx="59562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46" name="Google Shape;1146;p68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Dataset </a:t>
            </a:r>
            <a:r>
              <a:rPr lang="en-US" sz="2400"/>
              <a:t>pseudonymization</a:t>
            </a:r>
            <a:endParaRPr sz="4400"/>
          </a:p>
        </p:txBody>
      </p:sp>
      <p:sp>
        <p:nvSpPr>
          <p:cNvPr id="1147" name="Google Shape;1147;p68"/>
          <p:cNvSpPr/>
          <p:nvPr/>
        </p:nvSpPr>
        <p:spPr>
          <a:xfrm flipH="1" rot="10800000">
            <a:off x="68350" y="892554"/>
            <a:ext cx="8767332" cy="395004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591" y="0"/>
                </a:lnTo>
                <a:cubicBezTo>
                  <a:pt x="21148" y="0"/>
                  <a:pt x="21600" y="767"/>
                  <a:pt x="21600" y="1713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DEFF9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8" name="Google Shape;114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50" y="986900"/>
            <a:ext cx="3669450" cy="19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9" name="Google Shape;1149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2400" y="2798075"/>
            <a:ext cx="4762600" cy="1725600"/>
          </a:xfrm>
          <a:prstGeom prst="rect">
            <a:avLst/>
          </a:prstGeom>
          <a:noFill/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</p:pic>
      <p:sp>
        <p:nvSpPr>
          <p:cNvPr id="1150" name="Google Shape;1150;p68"/>
          <p:cNvSpPr txBox="1"/>
          <p:nvPr/>
        </p:nvSpPr>
        <p:spPr>
          <a:xfrm>
            <a:off x="103213" y="4523675"/>
            <a:ext cx="869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https://medium.com/luckspark/hashing-pandas-dataframe-column-with-nonce-763a8c23a833</a:t>
            </a:r>
            <a:endParaRPr sz="1200"/>
          </a:p>
        </p:txBody>
      </p:sp>
      <p:cxnSp>
        <p:nvCxnSpPr>
          <p:cNvPr id="1151" name="Google Shape;1151;p68"/>
          <p:cNvCxnSpPr>
            <a:stCxn id="1148" idx="3"/>
            <a:endCxn id="1149" idx="0"/>
          </p:cNvCxnSpPr>
          <p:nvPr/>
        </p:nvCxnSpPr>
        <p:spPr>
          <a:xfrm>
            <a:off x="3852400" y="1979600"/>
            <a:ext cx="2381400" cy="818400"/>
          </a:xfrm>
          <a:prstGeom prst="curvedConnector2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2" name="Google Shape;1152;p68"/>
          <p:cNvSpPr txBox="1"/>
          <p:nvPr/>
        </p:nvSpPr>
        <p:spPr>
          <a:xfrm>
            <a:off x="4497900" y="1920675"/>
            <a:ext cx="14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lt1"/>
                </a:highlight>
              </a:rPr>
              <a:t>h(HomeTeam)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153" name="Google Shape;1153;p68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69"/>
          <p:cNvSpPr/>
          <p:nvPr/>
        </p:nvSpPr>
        <p:spPr>
          <a:xfrm>
            <a:off x="0" y="315675"/>
            <a:ext cx="40869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60" name="Google Shape;1160;p69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Brian Kernighan and AWK</a:t>
            </a:r>
            <a:endParaRPr sz="4400"/>
          </a:p>
        </p:txBody>
      </p:sp>
      <p:pic>
        <p:nvPicPr>
          <p:cNvPr id="1161" name="Google Shape;1161;p69"/>
          <p:cNvPicPr preferRelativeResize="0"/>
          <p:nvPr/>
        </p:nvPicPr>
        <p:blipFill rotWithShape="1">
          <a:blip r:embed="rId3">
            <a:alphaModFix/>
          </a:blip>
          <a:srcRect b="13494" l="19161" r="20998" t="0"/>
          <a:stretch/>
        </p:blipFill>
        <p:spPr>
          <a:xfrm>
            <a:off x="7094100" y="1166875"/>
            <a:ext cx="1880900" cy="2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2" name="Google Shape;1162;p69"/>
          <p:cNvSpPr txBox="1"/>
          <p:nvPr/>
        </p:nvSpPr>
        <p:spPr>
          <a:xfrm>
            <a:off x="272150" y="1066350"/>
            <a:ext cx="6757500" cy="3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AWK language is a specialized </a:t>
            </a:r>
            <a:r>
              <a:rPr lang="en-US" sz="1800"/>
              <a:t>language for string processing: </a:t>
            </a:r>
            <a:r>
              <a:rPr i="1" lang="en-US" sz="1800"/>
              <a:t>a secret tool of many data scientists</a:t>
            </a:r>
            <a:endParaRPr i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key component of UNIX, co-created by </a:t>
            </a:r>
            <a:br>
              <a:rPr lang="en-US" sz="1800"/>
            </a:br>
            <a:r>
              <a:rPr lang="en-US" sz="1800"/>
              <a:t>Brian Kernighan at Bell Labs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AWK: </a:t>
            </a:r>
            <a:r>
              <a:rPr b="1" lang="en-US" sz="1800"/>
              <a:t>A</a:t>
            </a:r>
            <a:r>
              <a:rPr lang="en-US" sz="1800"/>
              <a:t>lfred Aho, Peter </a:t>
            </a:r>
            <a:r>
              <a:rPr b="1" lang="en-US" sz="1800"/>
              <a:t>W</a:t>
            </a:r>
            <a:r>
              <a:rPr lang="en-US" sz="1800"/>
              <a:t>einberger and Brian </a:t>
            </a:r>
            <a:r>
              <a:rPr b="1" lang="en-US" sz="1800"/>
              <a:t>K</a:t>
            </a:r>
            <a:r>
              <a:rPr lang="en-US" sz="1800"/>
              <a:t>ernighan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Extremely efficient thanks to the use of regular expressions (we will learn them in session 8) and hash tables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default array structure is an associative memory (dictionary) based on a hash table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MAWK: faster implementation and more memory efficient</a:t>
            </a:r>
            <a:endParaRPr sz="1800"/>
          </a:p>
        </p:txBody>
      </p:sp>
      <p:sp>
        <p:nvSpPr>
          <p:cNvPr id="1163" name="Google Shape;1163;p69"/>
          <p:cNvSpPr txBox="1"/>
          <p:nvPr/>
        </p:nvSpPr>
        <p:spPr>
          <a:xfrm>
            <a:off x="2194400" y="4563000"/>
            <a:ext cx="701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Brian Kernighan on hash tables: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https://www.youtube.com/watch?v=qTZJLJ3Gm6Q</a:t>
            </a:r>
            <a:endParaRPr/>
          </a:p>
        </p:txBody>
      </p:sp>
      <p:sp>
        <p:nvSpPr>
          <p:cNvPr id="1164" name="Google Shape;1164;p69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70"/>
          <p:cNvSpPr/>
          <p:nvPr/>
        </p:nvSpPr>
        <p:spPr>
          <a:xfrm>
            <a:off x="1" y="315686"/>
            <a:ext cx="59238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71" name="Google Shape;1171;p70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Outtake – Social Science Applications</a:t>
            </a:r>
            <a:endParaRPr sz="4400"/>
          </a:p>
        </p:txBody>
      </p:sp>
      <p:sp>
        <p:nvSpPr>
          <p:cNvPr id="1172" name="Google Shape;1172;p70"/>
          <p:cNvSpPr/>
          <p:nvPr/>
        </p:nvSpPr>
        <p:spPr>
          <a:xfrm flipH="1" rot="10800000">
            <a:off x="427075" y="971534"/>
            <a:ext cx="8488314" cy="38180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591" y="0"/>
                </a:lnTo>
                <a:cubicBezTo>
                  <a:pt x="21148" y="0"/>
                  <a:pt x="21600" y="767"/>
                  <a:pt x="21600" y="1713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DEFF9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3" name="Google Shape;1173;p70"/>
          <p:cNvSpPr txBox="1"/>
          <p:nvPr/>
        </p:nvSpPr>
        <p:spPr>
          <a:xfrm>
            <a:off x="801150" y="1056688"/>
            <a:ext cx="8050500" cy="3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</a:rPr>
              <a:t>Why is hashing relevant for us?</a:t>
            </a:r>
            <a:endParaRPr b="1" i="1" sz="1600" u="none" cap="none" strike="noStrike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i="0" lang="en-US" sz="1600" u="none" cap="none" strike="noStrike">
                <a:solidFill>
                  <a:srgbClr val="000000"/>
                </a:solidFill>
              </a:rPr>
              <a:t>allows for data structures with very fast access t</a:t>
            </a:r>
            <a:r>
              <a:rPr lang="en-US" sz="1600"/>
              <a:t> </a:t>
            </a:r>
            <a:r>
              <a:rPr i="0" lang="en-US" sz="1600" u="none" cap="none" strike="noStrike">
                <a:solidFill>
                  <a:srgbClr val="000000"/>
                </a:solidFill>
              </a:rPr>
              <a:t>and efficient storage of data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0" lang="en-US" sz="1600" u="none" cap="none" strike="noStrike">
                <a:solidFill>
                  <a:srgbClr val="000000"/>
                </a:solidFill>
              </a:rPr>
              <a:t>efficient data access is a fundamental precondition</a:t>
            </a:r>
            <a:r>
              <a:rPr lang="en-US" sz="1600"/>
              <a:t> </a:t>
            </a:r>
            <a:r>
              <a:rPr i="0" lang="en-US" sz="1600" u="none" cap="none" strike="noStrike">
                <a:solidFill>
                  <a:srgbClr val="000000"/>
                </a:solidFill>
              </a:rPr>
              <a:t>for many practical data analysis tasks. Wh</a:t>
            </a:r>
            <a:r>
              <a:rPr lang="en-US" sz="1600"/>
              <a:t>en data goes big, you will need hashing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i="0" lang="en-US" sz="1600" u="none" cap="none" strike="noStrike">
                <a:solidFill>
                  <a:srgbClr val="000000"/>
                </a:solidFill>
              </a:rPr>
              <a:t>Python uses hashing for </a:t>
            </a:r>
            <a:r>
              <a:rPr b="1" i="0" lang="en-US" sz="1600" u="none" cap="none" strike="noStrike">
                <a:solidFill>
                  <a:srgbClr val="000000"/>
                </a:solidFill>
              </a:rPr>
              <a:t>dict</a:t>
            </a:r>
            <a:r>
              <a:rPr i="0" lang="en-US" sz="1600" u="none" cap="none" strike="noStrike">
                <a:solidFill>
                  <a:srgbClr val="000000"/>
                </a:solidFill>
              </a:rPr>
              <a:t> implementation</a:t>
            </a:r>
            <a:endParaRPr i="0" sz="1600" u="none" cap="none" strike="noStrike">
              <a:solidFill>
                <a:srgbClr val="000000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Lookup of the content is much faster than</a:t>
            </a:r>
            <a:r>
              <a:rPr i="1" lang="en-US" sz="1600"/>
              <a:t> in </a:t>
            </a:r>
            <a:r>
              <a:rPr lang="en-US" sz="1600"/>
              <a:t>operation in </a:t>
            </a:r>
            <a:r>
              <a:rPr i="1" lang="en-US" sz="1600"/>
              <a:t>keys()</a:t>
            </a:r>
            <a:endParaRPr i="1" sz="16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Storing data in Python – list or dict?</a:t>
            </a:r>
            <a:endParaRPr b="1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Typical cases for using lists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storing an ordered sequence of items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includes case of layered lists, e.g., tables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Typical cases for using dictionaries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storing information for efficient lookup via (key, value) pairs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often suitable for storage “super” structure, e.g., store specific ordered items as lists within a dictionary structure</a:t>
            </a:r>
            <a:endParaRPr sz="1800"/>
          </a:p>
        </p:txBody>
      </p:sp>
      <p:sp>
        <p:nvSpPr>
          <p:cNvPr id="1174" name="Google Shape;1174;p70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71"/>
          <p:cNvSpPr/>
          <p:nvPr/>
        </p:nvSpPr>
        <p:spPr>
          <a:xfrm>
            <a:off x="-1" y="315686"/>
            <a:ext cx="23922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81" name="Google Shape;1181;p71"/>
          <p:cNvSpPr txBox="1"/>
          <p:nvPr/>
        </p:nvSpPr>
        <p:spPr>
          <a:xfrm>
            <a:off x="372292" y="1029489"/>
            <a:ext cx="8399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Programming Fundamentals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Different Programming Paradigms</a:t>
            </a:r>
            <a:endParaRPr/>
          </a:p>
        </p:txBody>
      </p:sp>
      <p:sp>
        <p:nvSpPr>
          <p:cNvPr id="1182" name="Google Shape;1182;p71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Next Session</a:t>
            </a:r>
            <a:endParaRPr sz="4400"/>
          </a:p>
        </p:txBody>
      </p:sp>
      <p:sp>
        <p:nvSpPr>
          <p:cNvPr id="1183" name="Google Shape;1183;p71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/>
          <p:nvPr/>
        </p:nvSpPr>
        <p:spPr>
          <a:xfrm>
            <a:off x="0" y="315686"/>
            <a:ext cx="44607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372292" y="965989"/>
            <a:ext cx="8399400" cy="3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Automatic type conversion is especially important fo</a:t>
            </a:r>
            <a:r>
              <a:rPr lang="en-US" sz="1800"/>
              <a:t>r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arithmetic operations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binary operators are only defined for the same data type: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11150" lvl="2" marL="12001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double + int, requires conversion of int to double</a:t>
            </a:r>
            <a:br>
              <a:rPr i="0" lang="en-US" sz="1800" u="none" cap="none" strike="noStrike">
                <a:solidFill>
                  <a:srgbClr val="000000"/>
                </a:solidFill>
              </a:rPr>
            </a:br>
            <a:r>
              <a:rPr i="0" lang="en-US" sz="1800" u="none" cap="none" strike="noStrike">
                <a:solidFill>
                  <a:srgbClr val="000000"/>
                </a:solidFill>
              </a:rPr>
              <a:t>e.g. 10.5 + 5 = 15.5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11150" lvl="2" marL="12001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double + float, requires conversion of float to double</a:t>
            </a:r>
            <a:br>
              <a:rPr i="0" lang="en-US" sz="1800" u="none" cap="none" strike="noStrike">
                <a:solidFill>
                  <a:srgbClr val="000000"/>
                </a:solidFill>
              </a:rPr>
            </a:br>
            <a:r>
              <a:rPr i="0" lang="en-US" sz="1800" u="none" cap="none" strike="noStrike">
                <a:solidFill>
                  <a:srgbClr val="000000"/>
                </a:solidFill>
              </a:rPr>
              <a:t>e.g. 10.5f + 5.2 = 15.7</a:t>
            </a:r>
            <a:endParaRPr sz="1800"/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11150" lvl="2" marL="12001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resulting type is always the “larger” type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9" name="Google Shape;129;p20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Automatic Type Conversion</a:t>
            </a:r>
            <a:endParaRPr sz="4400"/>
          </a:p>
        </p:txBody>
      </p:sp>
      <p:sp>
        <p:nvSpPr>
          <p:cNvPr id="130" name="Google Shape;130;p20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>
            <a:off x="-1" y="315686"/>
            <a:ext cx="19959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372292" y="1029489"/>
            <a:ext cx="8399400" cy="3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Simple mathematical operations </a:t>
            </a:r>
            <a:r>
              <a:rPr lang="en-US" sz="1800"/>
              <a:t> +, −, ∗, /</a:t>
            </a:r>
            <a:endParaRPr sz="1800"/>
          </a:p>
          <a:p>
            <a:pPr indent="-2984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Comparison operators </a:t>
            </a:r>
            <a:r>
              <a:rPr lang="en-US" sz="1800"/>
              <a:t>&lt;, &gt;, &lt; = , &gt; = , = = , ! =</a:t>
            </a:r>
            <a:endParaRPr sz="1800"/>
          </a:p>
          <a:p>
            <a:pPr indent="-2984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Brackets for mathematical operations</a:t>
            </a:r>
            <a:endParaRPr sz="1800"/>
          </a:p>
          <a:p>
            <a:pPr indent="-2984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Modulo operator %</a:t>
            </a:r>
            <a:endParaRPr sz="1800"/>
          </a:p>
          <a:p>
            <a:pPr indent="-2984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US" sz="1800"/>
              <a:t>a % b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yields the rest of the integer division of a and b  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2984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Logical operators (only for truth values)</a:t>
            </a:r>
            <a:endParaRPr sz="1800"/>
          </a:p>
          <a:p>
            <a:pPr indent="-2984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-"/>
            </a:pPr>
            <a:r>
              <a:rPr i="0" lang="en-US" sz="1800" u="none" cap="none" strike="noStrike">
                <a:solidFill>
                  <a:srgbClr val="000000"/>
                </a:solidFill>
              </a:rPr>
              <a:t>not: logical negation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2984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-"/>
            </a:pPr>
            <a:r>
              <a:rPr i="0" lang="en-US" sz="1800" u="none" cap="none" strike="noStrike">
                <a:solidFill>
                  <a:srgbClr val="000000"/>
                </a:solidFill>
              </a:rPr>
              <a:t>and: logical and (True and True = True, else False)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2984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-"/>
            </a:pPr>
            <a:r>
              <a:rPr lang="en-US" sz="1800"/>
              <a:t>o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r : logical or (False or False = False, else True)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2984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-"/>
            </a:pPr>
            <a:r>
              <a:rPr i="0" lang="en-US" sz="1800" u="none" cap="none" strike="noStrike">
                <a:solidFill>
                  <a:srgbClr val="000000"/>
                </a:solidFill>
              </a:rPr>
              <a:t>^  : exclusive or (False or True = True, True or False = True, else False)</a:t>
            </a:r>
            <a:endParaRPr sz="1800"/>
          </a:p>
        </p:txBody>
      </p:sp>
      <p:sp>
        <p:nvSpPr>
          <p:cNvPr id="138" name="Google Shape;138;p21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Operators</a:t>
            </a:r>
            <a:endParaRPr sz="4400"/>
          </a:p>
        </p:txBody>
      </p:sp>
      <p:sp>
        <p:nvSpPr>
          <p:cNvPr id="139" name="Google Shape;139;p21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/>
          <p:nvPr/>
        </p:nvSpPr>
        <p:spPr>
          <a:xfrm>
            <a:off x="-1" y="315686"/>
            <a:ext cx="19959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372292" y="1029489"/>
            <a:ext cx="83994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98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Bitwise operators (only for integers)</a:t>
            </a:r>
            <a:endParaRPr sz="1800"/>
          </a:p>
          <a:p>
            <a:pPr indent="-3111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lang="en-US" sz="1800"/>
              <a:t>   ~</a:t>
            </a:r>
            <a:r>
              <a:rPr b="1" i="0" lang="en-US" sz="1800" u="none" cap="none" strike="noStrike">
                <a:solidFill>
                  <a:srgbClr val="000000"/>
                </a:solidFill>
              </a:rPr>
              <a:t> 	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bitwise complement (~ 1 = 0; ~ 0 = 1 )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3111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lang="en-US" sz="1800"/>
              <a:t>  &amp;</a:t>
            </a:r>
            <a:r>
              <a:rPr lang="en-US" sz="1800"/>
              <a:t> 	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bitwise and</a:t>
            </a:r>
            <a:r>
              <a:rPr lang="en-US" sz="1800"/>
              <a:t> (1 &amp; 1 = 1, else 0)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3111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lang="en-US" sz="1800"/>
              <a:t>   |</a:t>
            </a:r>
            <a:r>
              <a:rPr b="1" i="0" lang="en-US" sz="1800" u="none" cap="none" strike="noStrike">
                <a:solidFill>
                  <a:srgbClr val="000000"/>
                </a:solidFill>
              </a:rPr>
              <a:t> 	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bitwise or </a:t>
            </a:r>
            <a:r>
              <a:rPr lang="en-US" sz="1800"/>
              <a:t> (0 | 0 = 0, else 1)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3111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-"/>
            </a:pPr>
            <a:r>
              <a:rPr b="1" lang="en-US" sz="1800"/>
              <a:t>   </a:t>
            </a:r>
            <a:r>
              <a:rPr b="1" i="0" lang="en-US" sz="1800" u="none" cap="none" strike="noStrike">
                <a:solidFill>
                  <a:srgbClr val="000000"/>
                </a:solidFill>
              </a:rPr>
              <a:t>^ 	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bitwise exclusive or </a:t>
            </a:r>
            <a:r>
              <a:rPr lang="en-US" sz="1800"/>
              <a:t> (1^0 = 1, 0^1 = 1, else 0)</a:t>
            </a:r>
            <a:endParaRPr sz="1800"/>
          </a:p>
          <a:p>
            <a:pPr indent="-3111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lang="en-US" sz="1800"/>
              <a:t>  &lt;&lt; 	</a:t>
            </a:r>
            <a:r>
              <a:rPr lang="en-US" sz="1800"/>
              <a:t>bitwise shift to the left (0010 &lt;&lt; 2 = 1000)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3111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lang="en-US" sz="1800"/>
              <a:t>  &gt;&gt; 	</a:t>
            </a:r>
            <a:r>
              <a:rPr lang="en-US" sz="1800"/>
              <a:t>bitwise shift to the right (0110 &gt;&gt; 2 = 0001)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Operators</a:t>
            </a:r>
            <a:endParaRPr sz="4400"/>
          </a:p>
        </p:txBody>
      </p:sp>
      <p:sp>
        <p:nvSpPr>
          <p:cNvPr id="148" name="Google Shape;148;p22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  <p:sp>
        <p:nvSpPr>
          <p:cNvPr id="149" name="Google Shape;149;p22"/>
          <p:cNvSpPr txBox="1"/>
          <p:nvPr/>
        </p:nvSpPr>
        <p:spPr>
          <a:xfrm>
            <a:off x="488100" y="4398375"/>
            <a:ext cx="828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highlight>
                  <a:srgbClr val="FF9900"/>
                </a:highlight>
              </a:rPr>
              <a:t>Python Refresh: Try yourself with some binary or hexadecimal operations</a:t>
            </a:r>
            <a:endParaRPr b="1" sz="1800">
              <a:highlight>
                <a:srgbClr val="FF9900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 flipH="1" rot="10800000">
            <a:off x="196475" y="892579"/>
            <a:ext cx="8717976" cy="395004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591" y="0"/>
                </a:lnTo>
                <a:cubicBezTo>
                  <a:pt x="21148" y="0"/>
                  <a:pt x="21600" y="767"/>
                  <a:pt x="21600" y="1713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DEFF9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3"/>
          <p:cNvSpPr/>
          <p:nvPr/>
        </p:nvSpPr>
        <p:spPr>
          <a:xfrm flipH="1" rot="10800000">
            <a:off x="404525" y="2224975"/>
            <a:ext cx="7799220" cy="18927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555" y="0"/>
                </a:lnTo>
                <a:cubicBezTo>
                  <a:pt x="21132" y="0"/>
                  <a:pt x="21600" y="767"/>
                  <a:pt x="21600" y="1713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3"/>
          <p:cNvSpPr txBox="1"/>
          <p:nvPr>
            <p:ph idx="1" type="subTitle"/>
          </p:nvPr>
        </p:nvSpPr>
        <p:spPr>
          <a:xfrm>
            <a:off x="642300" y="2466375"/>
            <a:ext cx="8312700" cy="138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8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>
                <a:solidFill>
                  <a:srgbClr val="75757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0066B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get_tweet_timestamp</a:t>
            </a:r>
            <a:r>
              <a:rPr lang="en-US">
                <a:solidFill>
                  <a:srgbClr val="75757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(tid):</a:t>
            </a:r>
            <a:endParaRPr>
              <a:solidFill>
                <a:srgbClr val="75757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5757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offset </a:t>
            </a: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>
                <a:solidFill>
                  <a:srgbClr val="75757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1288834974657</a:t>
            </a:r>
            <a:endParaRPr>
              <a:solidFill>
                <a:srgbClr val="75757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5757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tstamp </a:t>
            </a: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>
                <a:solidFill>
                  <a:srgbClr val="75757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(tid </a:t>
            </a: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en-US">
                <a:solidFill>
                  <a:srgbClr val="75757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>
                <a:solidFill>
                  <a:srgbClr val="75757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>
                <a:solidFill>
                  <a:srgbClr val="75757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offset</a:t>
            </a:r>
            <a:endParaRPr>
              <a:solidFill>
                <a:srgbClr val="75757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5757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utcdttime </a:t>
            </a: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>
                <a:solidFill>
                  <a:srgbClr val="75757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datetime</a:t>
            </a: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75757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utcfromtimestamp(tstamp</a:t>
            </a: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-US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>
                <a:solidFill>
                  <a:srgbClr val="75757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75757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5757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>
                <a:solidFill>
                  <a:srgbClr val="007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>
                <a:solidFill>
                  <a:srgbClr val="75757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007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>
                <a:solidFill>
                  <a:srgbClr val="75757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(tid) </a:t>
            </a: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>
                <a:solidFill>
                  <a:srgbClr val="75757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" : " </a:t>
            </a: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>
                <a:solidFill>
                  <a:srgbClr val="75757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007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>
                <a:solidFill>
                  <a:srgbClr val="75757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(tstamp) </a:t>
            </a: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>
                <a:solidFill>
                  <a:srgbClr val="75757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" =&gt; " </a:t>
            </a: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>
                <a:solidFill>
                  <a:srgbClr val="75757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00702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>
                <a:solidFill>
                  <a:srgbClr val="75757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(utcdttime))</a:t>
            </a:r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404525" y="4460075"/>
            <a:ext cx="718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https://ws-dl.blogspot.com/2019/08/2019-08-03-tweetedat-finding-tweet.html</a:t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404525" y="4193875"/>
            <a:ext cx="42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https://github.com/oduwsdl/tweetedat</a:t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0" y="315675"/>
            <a:ext cx="7455300" cy="5769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272142" y="315686"/>
            <a:ext cx="7957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US" sz="2120"/>
              <a:t>Social Science Application: the secret of Twitter snowflakes</a:t>
            </a:r>
            <a:endParaRPr sz="3970"/>
          </a:p>
        </p:txBody>
      </p:sp>
      <p:pic>
        <p:nvPicPr>
          <p:cNvPr id="162" name="Google Shape;162;p23"/>
          <p:cNvPicPr preferRelativeResize="0"/>
          <p:nvPr/>
        </p:nvPicPr>
        <p:blipFill rotWithShape="1">
          <a:blip r:embed="rId3">
            <a:alphaModFix/>
          </a:blip>
          <a:srcRect b="13438" l="0" r="0" t="26864"/>
          <a:stretch/>
        </p:blipFill>
        <p:spPr>
          <a:xfrm>
            <a:off x="3465775" y="1080499"/>
            <a:ext cx="5217599" cy="89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/>
          <p:nvPr/>
        </p:nvSpPr>
        <p:spPr>
          <a:xfrm flipH="1" rot="10800000">
            <a:off x="526725" y="1366318"/>
            <a:ext cx="2821338" cy="40003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555" y="0"/>
                </a:lnTo>
                <a:cubicBezTo>
                  <a:pt x="21132" y="0"/>
                  <a:pt x="21600" y="767"/>
                  <a:pt x="21600" y="1713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526725" y="1366325"/>
            <a:ext cx="2787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14171A"/>
                </a:solidFill>
                <a:latin typeface="Courier New"/>
                <a:ea typeface="Courier New"/>
                <a:cs typeface="Courier New"/>
                <a:sym typeface="Courier New"/>
              </a:rPr>
              <a:t>"id": 10765432100123456789</a:t>
            </a:r>
            <a:endParaRPr sz="1500"/>
          </a:p>
        </p:txBody>
      </p:sp>
      <p:sp>
        <p:nvSpPr>
          <p:cNvPr id="165" name="Google Shape;165;p23"/>
          <p:cNvSpPr txBox="1"/>
          <p:nvPr/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/>
              <a:t>‹#›</a:t>
            </a:fld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