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</p:sldIdLst>
  <p:sldSz cy="5143500" cx="9144000"/>
  <p:notesSz cx="6858000" cy="9144000"/>
  <p:embeddedFontLst>
    <p:embeddedFont>
      <p:font typeface="Century Schoolbook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84" Type="http://schemas.openxmlformats.org/officeDocument/2006/relationships/font" Target="fonts/CenturySchoolbook-bold.fntdata"/><Relationship Id="rId83" Type="http://schemas.openxmlformats.org/officeDocument/2006/relationships/font" Target="fonts/CenturySchoolbook-regular.fntdata"/><Relationship Id="rId42" Type="http://schemas.openxmlformats.org/officeDocument/2006/relationships/slide" Target="slides/slide38.xml"/><Relationship Id="rId86" Type="http://schemas.openxmlformats.org/officeDocument/2006/relationships/font" Target="fonts/CenturySchoolbook-boldItalic.fntdata"/><Relationship Id="rId41" Type="http://schemas.openxmlformats.org/officeDocument/2006/relationships/slide" Target="slides/slide37.xml"/><Relationship Id="rId85" Type="http://schemas.openxmlformats.org/officeDocument/2006/relationships/font" Target="fonts/CenturySchoolbook-italic.fntdata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slide" Target="slides/slide73.xml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slide" Target="slides/slide75.xml"/><Relationship Id="rId34" Type="http://schemas.openxmlformats.org/officeDocument/2006/relationships/slide" Target="slides/slide30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c9630c96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4c9630c967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4b6766163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a4b6766163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b526c8de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b526c8de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4b6766163_0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a4b6766163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4b6766163_0_6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g1a4b6766163_0_6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22913149a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g2f22913149a_1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22913149a_1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2f22913149a_1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a4b6766163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1a4b6766163_0_1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a4b6766163_0_2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a4b6766163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a4b6766163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1a4b6766163_0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b526c8de5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1b526c8de5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a21e6b142_0_99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a21e6b142_0_9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9a21e6b142_0_9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22913149a_1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2f22913149a_1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4b6766163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1a4b6766163_0_2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4b6766163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1a4b6766163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a17bfbb32_2_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ea17bfbb32_2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b526c8de5_0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31b526c8de5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b526c8de5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g31b526c8de5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b526c8de5_0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g31b526c8de5_0_1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eb45f27d0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g2eeb45f27d0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eeb45f27d0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g2eeb45f27d0_0_3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eb45f27d0_0_2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g2eeb45f27d0_0_2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4b676616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1a4b67661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eeb45f27d0_0_2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g2eeb45f27d0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a4b6766163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g1a4b6766163_0_4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a4b6766163_0_5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1a4b6766163_0_5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a4b6766163_0_89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1a4b6766163_0_8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1b526c8de5_0_1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31b526c8de5_0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b526c8de5_0_12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31b526c8de5_0_1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b526c8de5_0_12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31b526c8de5_0_1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1b526c8de5_0_1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1b526c8de5_0_1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1b526c8de5_0_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g31b526c8de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b526c8de5_0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31b526c8de5_0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a4b6766163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g1a4b676616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1b526c8de5_0_12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31b526c8de5_0_12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b526c8de5_0_13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g31b526c8de5_0_13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1b526c8de5_0_15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g31b526c8de5_0_15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1b526c8de5_0_15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31b526c8de5_0_15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31b526c8de5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g31b526c8de5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1b526c8de5_0_17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g31b526c8de5_0_17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1b526c8de5_0_3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g31b526c8de5_0_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1b526c8de5_0_19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g31b526c8de5_0_19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1b526c8de5_0_20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g31b526c8de5_0_2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1b526c8de5_0_21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g31b526c8de5_0_2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4b6766163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a4b6766163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31b526c8de5_0_2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g31b526c8de5_0_21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31b526c8de5_0_2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g31b526c8de5_0_2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31b526c8de5_0_2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g31b526c8de5_0_2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g31b526c8de5_0_35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g31b526c8de5_0_3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31b526c8de5_0_23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g31b526c8de5_0_23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31b526c8de5_0_23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g31b526c8de5_0_23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31b526c8de5_0_24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g31b526c8de5_0_24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31b526c8de5_0_2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g31b526c8de5_0_2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1b526c8de5_0_25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g31b526c8de5_0_25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31b526c8de5_0_26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g31b526c8de5_0_26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b6766163_0_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a4b676616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31b526c8de5_0_26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g31b526c8de5_0_26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1b526c8de5_0_27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g31b526c8de5_0_27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31b526c8de5_0_27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g31b526c8de5_0_27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31b526c8de5_0_28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g31b526c8de5_0_28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g31b526c8de5_0_28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g31b526c8de5_0_28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g31b526c8de5_0_28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g31b526c8de5_0_28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31b526c8de5_0_29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g31b526c8de5_0_29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g31b526c8de5_0_29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g31b526c8de5_0_29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31b526c8de5_0_30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g31b526c8de5_0_30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g31b526c8de5_0_30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g31b526c8de5_0_30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4b6766163_0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a4b676616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31b526c8de5_0_3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g31b526c8de5_0_3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31b526c8de5_0_3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g31b526c8de5_0_3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g31b526c8de5_0_32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4" name="Google Shape;2174;g31b526c8de5_0_32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31b526c8de5_0_3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g31b526c8de5_0_3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g31b526c8de5_0_33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g31b526c8de5_0_3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31b526c8de5_0_34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g31b526c8de5_0_3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5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6" name="Google Shape;2366;g31b526c8de5_0_14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g31b526c8de5_0_14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5" name="Shape 2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Google Shape;2376;g2ea17bfbb32_2_1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g2ea17bfbb32_2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1a7b94c31e9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9" name="Google Shape;2389;g1a7b94c31e9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b6766163_0_6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a4b6766163_0_6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a4b6766163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a4b6766163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_AND_BOD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_AND_BODY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_AND_BODY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_AND_BODY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_AND_BODY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_AND_BODY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010280" y="4927230"/>
            <a:ext cx="2132280" cy="215190"/>
            <a:chOff x="7010280" y="6569640"/>
            <a:chExt cx="2132280" cy="286920"/>
          </a:xfrm>
        </p:grpSpPr>
        <p:sp>
          <p:nvSpPr>
            <p:cNvPr id="11" name="Google Shape;11;p1"/>
            <p:cNvSpPr/>
            <p:nvPr/>
          </p:nvSpPr>
          <p:spPr>
            <a:xfrm>
              <a:off x="7010280" y="6569640"/>
              <a:ext cx="2132280" cy="28692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056000" y="6599520"/>
              <a:ext cx="204084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Winter Semester 2024-2</a:t>
              </a:r>
              <a:r>
                <a:rPr lang="en-US" sz="1000"/>
                <a:t>5</a:t>
              </a:r>
              <a:endParaRPr sz="1000"/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0" y="4927230"/>
            <a:ext cx="2390760" cy="215460"/>
            <a:chOff x="360" y="6569640"/>
            <a:chExt cx="2390760" cy="287280"/>
          </a:xfrm>
        </p:grpSpPr>
        <p:sp>
          <p:nvSpPr>
            <p:cNvPr id="14" name="Google Shape;14;p1"/>
            <p:cNvSpPr/>
            <p:nvPr/>
          </p:nvSpPr>
          <p:spPr>
            <a:xfrm>
              <a:off x="360" y="6569640"/>
              <a:ext cx="2390760" cy="28728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080" y="6599880"/>
              <a:ext cx="229932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Session </a:t>
              </a:r>
              <a:r>
                <a:rPr lang="en-US" sz="1000"/>
                <a:t>7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, </a:t>
              </a:r>
              <a:r>
                <a:rPr lang="en-US" sz="1000"/>
                <a:t>04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.1</a:t>
              </a:r>
              <a:r>
                <a:rPr lang="en-US" sz="1000"/>
                <a:t>2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.202</a:t>
              </a:r>
              <a:r>
                <a:rPr lang="en-US" sz="1000"/>
                <a:t>4</a:t>
              </a:r>
              <a:endParaRPr i="0" sz="1000" u="none" cap="none" strike="noStrike"/>
            </a:p>
          </p:txBody>
        </p:sp>
      </p:grpSp>
      <p:pic>
        <p:nvPicPr>
          <p:cNvPr descr="Picture 10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4030" y="75515"/>
            <a:ext cx="1540621" cy="5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392200" y="4927230"/>
            <a:ext cx="4616700" cy="2154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2437920" y="4949910"/>
            <a:ext cx="4525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Introduction to Compu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t</a:t>
            </a:r>
            <a:r>
              <a:rPr lang="en-US" sz="1000"/>
              <a:t>ing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 for the Social Sciences</a:t>
            </a:r>
            <a:endParaRPr i="0" sz="1000" u="none" cap="none" strike="noStrike"/>
          </a:p>
        </p:txBody>
      </p:sp>
      <p:sp>
        <p:nvSpPr>
          <p:cNvPr id="21" name="Google Shape;21;p1"/>
          <p:cNvSpPr txBox="1"/>
          <p:nvPr/>
        </p:nvSpPr>
        <p:spPr>
          <a:xfrm>
            <a:off x="8919849" y="4919475"/>
            <a:ext cx="222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1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arxiv.org/abs/2110.01111" TargetMode="External"/><Relationship Id="rId4" Type="http://schemas.openxmlformats.org/officeDocument/2006/relationships/hyperlink" Target="https://arxiv.org/abs/2110.01111" TargetMode="External"/><Relationship Id="rId5" Type="http://schemas.openxmlformats.org/officeDocument/2006/relationships/hyperlink" Target="https://arxiv.org/abs/2110.01111" TargetMode="External"/><Relationship Id="rId6" Type="http://schemas.openxmlformats.org/officeDocument/2006/relationships/image" Target="../media/image12.png"/><Relationship Id="rId7" Type="http://schemas.openxmlformats.org/officeDocument/2006/relationships/hyperlink" Target="https://www.youtube.com/watch?v=kPRA0W1kECg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8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8982000" y="4970160"/>
            <a:ext cx="160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805680" y="1265490"/>
            <a:ext cx="7422600" cy="14520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>
            <a:noFill/>
          </a:ln>
          <a:effectLst>
            <a:outerShdw blurRad="381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402840" y="1354860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Introduction to Comput</a:t>
            </a:r>
            <a:r>
              <a:rPr lang="en-US" sz="3000"/>
              <a:t>ing</a:t>
            </a:r>
            <a:r>
              <a:rPr lang="en-US" sz="3000"/>
              <a:t>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for the Social Sciences</a:t>
            </a:r>
            <a:endParaRPr i="0" sz="3000" u="none" cap="none" strike="noStrike"/>
          </a:p>
        </p:txBody>
      </p:sp>
      <p:sp>
        <p:nvSpPr>
          <p:cNvPr id="101" name="Google Shape;101;p22"/>
          <p:cNvSpPr/>
          <p:nvPr/>
        </p:nvSpPr>
        <p:spPr>
          <a:xfrm>
            <a:off x="448560" y="20760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Session </a:t>
            </a:r>
            <a:r>
              <a:rPr lang="en-US" sz="2500"/>
              <a:t>7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 - </a:t>
            </a:r>
            <a:r>
              <a:rPr lang="en-US" sz="2500"/>
              <a:t>Sorting Algorithms</a:t>
            </a:r>
            <a:endParaRPr i="0" sz="2500" u="none" cap="none" strike="noStrike"/>
          </a:p>
        </p:txBody>
      </p:sp>
      <p:sp>
        <p:nvSpPr>
          <p:cNvPr id="102" name="Google Shape;102;p22"/>
          <p:cNvSpPr/>
          <p:nvPr/>
        </p:nvSpPr>
        <p:spPr>
          <a:xfrm>
            <a:off x="448560" y="284076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David Garcia</a:t>
            </a:r>
            <a:endParaRPr i="0" sz="3000" u="none" cap="none" strike="noStrike"/>
          </a:p>
        </p:txBody>
      </p:sp>
      <p:sp>
        <p:nvSpPr>
          <p:cNvPr id="103" name="Google Shape;103;p22"/>
          <p:cNvSpPr/>
          <p:nvPr/>
        </p:nvSpPr>
        <p:spPr>
          <a:xfrm>
            <a:off x="448560" y="34857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Winter Semester 202</a:t>
            </a:r>
            <a:r>
              <a:rPr lang="en-US" sz="2500"/>
              <a:t>4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-2</a:t>
            </a:r>
            <a:r>
              <a:rPr lang="en-US" sz="2500"/>
              <a:t>5</a:t>
            </a:r>
            <a:endParaRPr i="0" sz="2500" u="none" cap="none" strike="noStrike"/>
          </a:p>
        </p:txBody>
      </p:sp>
      <p:sp>
        <p:nvSpPr>
          <p:cNvPr id="104" name="Google Shape;104;p22"/>
          <p:cNvSpPr/>
          <p:nvPr/>
        </p:nvSpPr>
        <p:spPr>
          <a:xfrm>
            <a:off x="7145645" y="4462475"/>
            <a:ext cx="148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04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.1</a:t>
            </a:r>
            <a:r>
              <a:rPr lang="en-US" sz="2000"/>
              <a:t>2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.202</a:t>
            </a:r>
            <a:r>
              <a:rPr lang="en-US" sz="2000"/>
              <a:t>4</a:t>
            </a:r>
            <a:endParaRPr i="0" sz="20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372292" y="772117"/>
            <a:ext cx="8399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000000"/>
                </a:solidFill>
              </a:rPr>
              <a:t>Stable sorting methods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i="0" lang="en-US" sz="1400" u="none" cap="none" strike="noStrike">
                <a:solidFill>
                  <a:srgbClr val="000000"/>
                </a:solidFill>
              </a:rPr>
              <a:t>different objects can have the same key value used for sorting. e.g., students with the exact same name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-"/>
            </a:pPr>
            <a:r>
              <a:rPr i="0" lang="en-US" sz="1400" u="none" cap="none" strike="noStrike">
                <a:solidFill>
                  <a:srgbClr val="000000"/>
                </a:solidFill>
              </a:rPr>
              <a:t>If a sorting algorithm, after sorting the contents, does not change the sequence of similar content in which they appear, it is called 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stable sorting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. Otherwise it is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 uns</a:t>
            </a:r>
            <a:r>
              <a:rPr b="1" lang="en-US"/>
              <a:t>table sorting.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Char char="-"/>
            </a:pPr>
            <a:r>
              <a:rPr b="1" i="0" lang="en-US" sz="1400" u="none" cap="none" strike="noStrike">
                <a:solidFill>
                  <a:srgbClr val="000000"/>
                </a:solidFill>
              </a:rPr>
              <a:t>stable sorting methods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 ensure that 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-US" sz="1400" u="none" cap="none" strike="noStrike">
                <a:solidFill>
                  <a:srgbClr val="000000"/>
                </a:solidFill>
              </a:rPr>
              <a:t>objects with the same value for a given sorting function </a:t>
            </a:r>
            <a:r>
              <a:rPr i="1" lang="en-US" sz="1400" u="none" cap="none" strike="noStrike">
                <a:solidFill>
                  <a:srgbClr val="000000"/>
                </a:solidFill>
              </a:rPr>
              <a:t>s</a:t>
            </a:r>
            <a:r>
              <a:rPr baseline="-25000" i="0" lang="en-US" sz="1400" u="none" cap="none" strike="noStrike">
                <a:solidFill>
                  <a:srgbClr val="000000"/>
                </a:solidFill>
              </a:rPr>
              <a:t>1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, have different values for another function </a:t>
            </a:r>
            <a:r>
              <a:rPr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i="0" lang="en-US" sz="1400" u="none" cap="none" strike="noStrike">
                <a:solidFill>
                  <a:srgbClr val="000000"/>
                </a:solidFill>
              </a:rPr>
              <a:t>sorting according to </a:t>
            </a:r>
            <a:r>
              <a:rPr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aseline="-2500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in this case does 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not 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change the order of the objects</a:t>
            </a:r>
            <a:endParaRPr/>
          </a:p>
          <a:p>
            <a:pPr indent="-2857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i="0" lang="en-US" sz="1400" u="none" cap="none" strike="noStrike">
                <a:solidFill>
                  <a:srgbClr val="000000"/>
                </a:solidFill>
              </a:rPr>
              <a:t>example: sort by first name</a:t>
            </a:r>
            <a:endParaRPr/>
          </a:p>
          <a:p>
            <a:pPr indent="13716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123456 Christina	 	456789 Carl			456789 Carl</a:t>
            </a:r>
            <a:endParaRPr/>
          </a:p>
          <a:p>
            <a:pPr indent="13716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234567 Sandra		 123456 Christina		123456 Christina</a:t>
            </a:r>
            <a:endParaRPr/>
          </a:p>
          <a:p>
            <a:pPr indent="13716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345678 Sandra		 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234567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 Sandra			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345678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 Sandra</a:t>
            </a:r>
            <a:endParaRPr/>
          </a:p>
          <a:p>
            <a:pPr indent="13716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456789 Carl		 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345678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 Sandra			</a:t>
            </a:r>
            <a:r>
              <a:rPr b="1" i="0" lang="en-US" sz="1400" u="none" cap="none" strike="noStrike">
                <a:solidFill>
                  <a:srgbClr val="000000"/>
                </a:solidFill>
              </a:rPr>
              <a:t>234567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 Sandra</a:t>
            </a:r>
            <a:endParaRPr/>
          </a:p>
          <a:p>
            <a:pPr indent="1371600" lvl="3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i="0" lang="en-US" sz="1400" u="none" cap="none" strike="noStrike">
                <a:solidFill>
                  <a:srgbClr val="000000"/>
                </a:solidFill>
              </a:rPr>
              <a:t>				         </a:t>
            </a:r>
            <a:r>
              <a:rPr i="1" lang="en-US" sz="1400" u="none" cap="none" strike="noStrike">
                <a:solidFill>
                  <a:srgbClr val="000000"/>
                </a:solidFill>
              </a:rPr>
              <a:t>stable</a:t>
            </a:r>
            <a:r>
              <a:rPr i="0" lang="en-US" sz="1400" u="none" cap="none" strike="noStrike">
                <a:solidFill>
                  <a:srgbClr val="000000"/>
                </a:solidFill>
              </a:rPr>
              <a:t>			       </a:t>
            </a:r>
            <a:r>
              <a:rPr i="1" lang="en-US" sz="1400" u="none" cap="none" strike="noStrike">
                <a:solidFill>
                  <a:srgbClr val="000000"/>
                </a:solidFill>
              </a:rPr>
              <a:t>unstable</a:t>
            </a: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-1" y="236765"/>
            <a:ext cx="4241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Stable vs. unstable sorting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/>
          <p:nvPr/>
        </p:nvSpPr>
        <p:spPr>
          <a:xfrm>
            <a:off x="-1" y="236775"/>
            <a:ext cx="2349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32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Iterative sorting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372292" y="924517"/>
            <a:ext cx="839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9E9E9E"/>
                </a:solidFill>
              </a:rPr>
              <a:t>Sorting</a:t>
            </a:r>
            <a:endParaRPr sz="2000"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Iterative sorting: Selection sort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9E9E9E"/>
                </a:solidFill>
              </a:rPr>
              <a:t>Divide and Conquer: Mergesort and</a:t>
            </a:r>
            <a:r>
              <a:rPr lang="en-US" sz="2000">
                <a:solidFill>
                  <a:srgbClr val="9E9E9E"/>
                </a:solidFill>
              </a:rPr>
              <a:t> Quicksort</a:t>
            </a:r>
            <a:endParaRPr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lang="en-US" sz="2000">
                <a:solidFill>
                  <a:srgbClr val="9E9E9E"/>
                </a:solidFill>
              </a:rPr>
              <a:t>Data structures for sorting:</a:t>
            </a:r>
            <a:r>
              <a:rPr lang="en-US" sz="2000">
                <a:solidFill>
                  <a:srgbClr val="9E9E9E"/>
                </a:solidFill>
              </a:rPr>
              <a:t> Heapsort</a:t>
            </a:r>
            <a:endParaRPr sz="20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/>
        </p:nvSpPr>
        <p:spPr>
          <a:xfrm>
            <a:off x="372300" y="848325"/>
            <a:ext cx="8640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through selection as fundamental principle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intuitive strategy: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find maximum/minimum of a set and move it to front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iteratively apply the logic to remaining set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algorithmic strategy (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Repeated minimum search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split list into two parts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sorted part on left,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unsorted part on right,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at start: sorted part is empty, i.e.</a:t>
            </a:r>
            <a:r>
              <a:rPr i="1" lang="en-US" sz="1800"/>
              <a:t> 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L = ∅</a:t>
            </a:r>
            <a:r>
              <a:rPr lang="en-US" sz="1800"/>
              <a:t>,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unsorted part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the entire list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find minimum in unsorted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and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append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sorted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stop if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 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</a:t>
            </a:r>
            <a:r>
              <a:rPr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gth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(R) = 1 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2" y="236775"/>
            <a:ext cx="6436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Iterative Sorting: Repeated </a:t>
            </a:r>
            <a:r>
              <a:rPr lang="en-US" sz="2400"/>
              <a:t>M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i</a:t>
            </a:r>
            <a:r>
              <a:rPr lang="en-US" sz="2400"/>
              <a:t>nimum 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/>
        </p:nvSpPr>
        <p:spPr>
          <a:xfrm>
            <a:off x="697625" y="1071049"/>
            <a:ext cx="839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70C0"/>
                </a:solidFill>
              </a:rPr>
              <a:t>3		6		8		4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1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2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3		6		8		4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2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3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6		8		4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6		8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4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6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DD0000"/>
                </a:solidFill>
              </a:rPr>
              <a:t>6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7</a:t>
            </a:r>
            <a:endParaRPr b="1"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		6		7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</a:t>
            </a:r>
            <a:endParaRPr i="0" sz="1800" u="none" cap="none" strike="noStrike">
              <a:solidFill>
                <a:srgbClr val="0070C0"/>
              </a:solidFill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2" y="236765"/>
            <a:ext cx="4223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4" name="Google Shape;204;p3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Repeated minimum search</a:t>
            </a:r>
            <a:endParaRPr/>
          </a:p>
        </p:txBody>
      </p:sp>
      <p:sp>
        <p:nvSpPr>
          <p:cNvPr id="205" name="Google Shape;205;p34"/>
          <p:cNvSpPr/>
          <p:nvPr/>
        </p:nvSpPr>
        <p:spPr>
          <a:xfrm>
            <a:off x="4774175" y="1071050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4"/>
          <p:cNvSpPr txBox="1"/>
          <p:nvPr/>
        </p:nvSpPr>
        <p:spPr>
          <a:xfrm>
            <a:off x="4554425" y="13282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07" name="Google Shape;207;p34"/>
          <p:cNvSpPr/>
          <p:nvPr/>
        </p:nvSpPr>
        <p:spPr>
          <a:xfrm>
            <a:off x="5653400" y="153937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/>
        </p:nvSpPr>
        <p:spPr>
          <a:xfrm>
            <a:off x="5433650" y="17965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09" name="Google Shape;209;p34"/>
          <p:cNvSpPr/>
          <p:nvPr/>
        </p:nvSpPr>
        <p:spPr>
          <a:xfrm>
            <a:off x="2924875" y="2034050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2705125" y="22912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11" name="Google Shape;211;p34"/>
          <p:cNvSpPr/>
          <p:nvPr/>
        </p:nvSpPr>
        <p:spPr>
          <a:xfrm>
            <a:off x="5653400" y="249277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5433650" y="27499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13" name="Google Shape;213;p34"/>
          <p:cNvSpPr/>
          <p:nvPr/>
        </p:nvSpPr>
        <p:spPr>
          <a:xfrm>
            <a:off x="4774175" y="302587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4554425" y="32830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15" name="Google Shape;215;p34"/>
          <p:cNvSpPr/>
          <p:nvPr/>
        </p:nvSpPr>
        <p:spPr>
          <a:xfrm>
            <a:off x="6567800" y="3485400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6348050" y="37425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cxnSp>
        <p:nvCxnSpPr>
          <p:cNvPr id="217" name="Google Shape;217;p34"/>
          <p:cNvCxnSpPr/>
          <p:nvPr/>
        </p:nvCxnSpPr>
        <p:spPr>
          <a:xfrm flipH="1">
            <a:off x="1415725" y="1310625"/>
            <a:ext cx="33411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4"/>
          <p:cNvCxnSpPr/>
          <p:nvPr/>
        </p:nvCxnSpPr>
        <p:spPr>
          <a:xfrm flipH="1">
            <a:off x="2303925" y="1776625"/>
            <a:ext cx="3358500" cy="3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34"/>
          <p:cNvCxnSpPr/>
          <p:nvPr/>
        </p:nvCxnSpPr>
        <p:spPr>
          <a:xfrm flipH="1">
            <a:off x="4141425" y="2708600"/>
            <a:ext cx="15210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4"/>
          <p:cNvCxnSpPr/>
          <p:nvPr/>
        </p:nvCxnSpPr>
        <p:spPr>
          <a:xfrm flipH="1">
            <a:off x="6031625" y="3710925"/>
            <a:ext cx="5364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34"/>
          <p:cNvSpPr txBox="1"/>
          <p:nvPr/>
        </p:nvSpPr>
        <p:spPr>
          <a:xfrm>
            <a:off x="7262450" y="90605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1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DD0000"/>
                </a:solidFill>
              </a:rPr>
              <a:t>L</a:t>
            </a:r>
            <a:r>
              <a:rPr lang="en-US" sz="1800">
                <a:solidFill>
                  <a:srgbClr val="DD0000"/>
                </a:solidFill>
              </a:rPr>
              <a:t>: sorted</a:t>
            </a:r>
            <a:endParaRPr sz="1800">
              <a:solidFill>
                <a:srgbClr val="DD0000"/>
              </a:solidFill>
            </a:endParaRPr>
          </a:p>
          <a:p>
            <a:pPr indent="457200" lvl="1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</a:rPr>
              <a:t>R</a:t>
            </a:r>
            <a:r>
              <a:rPr lang="en-US" sz="1800">
                <a:solidFill>
                  <a:srgbClr val="0070C0"/>
                </a:solidFill>
              </a:rPr>
              <a:t>: to sort</a:t>
            </a:r>
            <a:endParaRPr/>
          </a:p>
        </p:txBody>
      </p:sp>
      <p:cxnSp>
        <p:nvCxnSpPr>
          <p:cNvPr id="222" name="Google Shape;222;p34"/>
          <p:cNvCxnSpPr/>
          <p:nvPr/>
        </p:nvCxnSpPr>
        <p:spPr>
          <a:xfrm>
            <a:off x="7816525" y="2181075"/>
            <a:ext cx="19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4"/>
          <p:cNvSpPr txBox="1"/>
          <p:nvPr/>
        </p:nvSpPr>
        <p:spPr>
          <a:xfrm>
            <a:off x="7936625" y="1950225"/>
            <a:ext cx="1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: insert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1" y="236775"/>
            <a:ext cx="3393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Recap: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Selection sort</a:t>
            </a:r>
            <a:endParaRPr/>
          </a:p>
        </p:txBody>
      </p:sp>
      <p:sp>
        <p:nvSpPr>
          <p:cNvPr id="230" name="Google Shape;230;p35"/>
          <p:cNvSpPr txBox="1"/>
          <p:nvPr/>
        </p:nvSpPr>
        <p:spPr>
          <a:xfrm>
            <a:off x="451525" y="4452425"/>
            <a:ext cx="5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Algorithms Unlocked. Thomas </a:t>
            </a:r>
            <a:r>
              <a:rPr lang="en-US"/>
              <a:t>Cormen</a:t>
            </a:r>
            <a:r>
              <a:rPr lang="en-US"/>
              <a:t>, 2013, p. 33-34</a:t>
            </a:r>
            <a:endParaRPr/>
          </a:p>
        </p:txBody>
      </p:sp>
      <p:grpSp>
        <p:nvGrpSpPr>
          <p:cNvPr id="231" name="Google Shape;231;p35"/>
          <p:cNvGrpSpPr/>
          <p:nvPr/>
        </p:nvGrpSpPr>
        <p:grpSpPr>
          <a:xfrm>
            <a:off x="353599" y="857725"/>
            <a:ext cx="6988628" cy="3594628"/>
            <a:chOff x="420617" y="1319348"/>
            <a:chExt cx="5054700" cy="2700900"/>
          </a:xfrm>
        </p:grpSpPr>
        <p:sp>
          <p:nvSpPr>
            <p:cNvPr id="232" name="Google Shape;232;p35"/>
            <p:cNvSpPr txBox="1"/>
            <p:nvPr/>
          </p:nvSpPr>
          <p:spPr>
            <a:xfrm>
              <a:off x="420617" y="1319348"/>
              <a:ext cx="5054700" cy="2700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Procedure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SELECTION-SORT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Inputs: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A: an array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n: the number of elements in A to sort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Result: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elements of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sorted into nondecreasing order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- 1: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= i + 1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&lt;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</a:t>
              </a:r>
              <a:b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j.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Swap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with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3" name="Google Shape;233;p35"/>
            <p:cNvCxnSpPr/>
            <p:nvPr/>
          </p:nvCxnSpPr>
          <p:spPr>
            <a:xfrm>
              <a:off x="589761" y="2797075"/>
              <a:ext cx="3600" cy="109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35"/>
            <p:cNvCxnSpPr/>
            <p:nvPr/>
          </p:nvCxnSpPr>
          <p:spPr>
            <a:xfrm>
              <a:off x="989030" y="3255475"/>
              <a:ext cx="0" cy="49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35"/>
            <p:cNvCxnSpPr/>
            <p:nvPr/>
          </p:nvCxnSpPr>
          <p:spPr>
            <a:xfrm>
              <a:off x="1318348" y="3480800"/>
              <a:ext cx="0" cy="22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35"/>
            <p:cNvCxnSpPr/>
            <p:nvPr/>
          </p:nvCxnSpPr>
          <p:spPr>
            <a:xfrm>
              <a:off x="597536" y="3884825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5"/>
            <p:cNvCxnSpPr/>
            <p:nvPr/>
          </p:nvCxnSpPr>
          <p:spPr>
            <a:xfrm>
              <a:off x="995580" y="3744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35"/>
            <p:cNvCxnSpPr/>
            <p:nvPr/>
          </p:nvCxnSpPr>
          <p:spPr>
            <a:xfrm>
              <a:off x="1317423" y="3708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/>
          <p:nvPr/>
        </p:nvSpPr>
        <p:spPr>
          <a:xfrm>
            <a:off x="1" y="236775"/>
            <a:ext cx="3393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Recap: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Selection sort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451525" y="4452425"/>
            <a:ext cx="5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Algorithms Unlocked. Thomas Cormen, 2013, p. 33-34</a:t>
            </a:r>
            <a:endParaRPr/>
          </a:p>
        </p:txBody>
      </p:sp>
      <p:grpSp>
        <p:nvGrpSpPr>
          <p:cNvPr id="246" name="Google Shape;246;p36"/>
          <p:cNvGrpSpPr/>
          <p:nvPr/>
        </p:nvGrpSpPr>
        <p:grpSpPr>
          <a:xfrm>
            <a:off x="353599" y="857725"/>
            <a:ext cx="6988628" cy="3594628"/>
            <a:chOff x="420617" y="1319348"/>
            <a:chExt cx="5054700" cy="2700900"/>
          </a:xfrm>
        </p:grpSpPr>
        <p:sp>
          <p:nvSpPr>
            <p:cNvPr id="247" name="Google Shape;247;p36"/>
            <p:cNvSpPr txBox="1"/>
            <p:nvPr/>
          </p:nvSpPr>
          <p:spPr>
            <a:xfrm>
              <a:off x="420617" y="1319348"/>
              <a:ext cx="5054700" cy="27009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Procedure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SELECTION-SORT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Inputs: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A: an array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n: the number of elements in A to sort</a:t>
              </a:r>
              <a:endParaRPr i="1"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Result: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The elements of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are sorted into nondecreasing order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1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- 1: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 = i + 1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&lt;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</a:t>
              </a:r>
              <a:b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← 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j.</a:t>
              </a:r>
              <a:endParaRPr i="1"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Swap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with A[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smallest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8" name="Google Shape;248;p36"/>
            <p:cNvCxnSpPr/>
            <p:nvPr/>
          </p:nvCxnSpPr>
          <p:spPr>
            <a:xfrm>
              <a:off x="589761" y="2797075"/>
              <a:ext cx="3600" cy="109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36"/>
            <p:cNvCxnSpPr/>
            <p:nvPr/>
          </p:nvCxnSpPr>
          <p:spPr>
            <a:xfrm>
              <a:off x="989030" y="3255475"/>
              <a:ext cx="0" cy="497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36"/>
            <p:cNvCxnSpPr/>
            <p:nvPr/>
          </p:nvCxnSpPr>
          <p:spPr>
            <a:xfrm>
              <a:off x="1263234" y="3480800"/>
              <a:ext cx="0" cy="225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36"/>
            <p:cNvCxnSpPr/>
            <p:nvPr/>
          </p:nvCxnSpPr>
          <p:spPr>
            <a:xfrm>
              <a:off x="597536" y="3884825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36"/>
            <p:cNvCxnSpPr/>
            <p:nvPr/>
          </p:nvCxnSpPr>
          <p:spPr>
            <a:xfrm>
              <a:off x="995580" y="3744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36"/>
            <p:cNvCxnSpPr/>
            <p:nvPr/>
          </p:nvCxnSpPr>
          <p:spPr>
            <a:xfrm>
              <a:off x="1262309" y="3708000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4" name="Google Shape;254;p36"/>
          <p:cNvSpPr txBox="1"/>
          <p:nvPr/>
        </p:nvSpPr>
        <p:spPr>
          <a:xfrm>
            <a:off x="6520900" y="2470800"/>
            <a:ext cx="1530000" cy="7389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Find the smallest in </a:t>
            </a:r>
            <a:r>
              <a:rPr i="1" lang="en-US" sz="1800"/>
              <a:t>R</a:t>
            </a:r>
            <a:endParaRPr i="1" sz="1800"/>
          </a:p>
        </p:txBody>
      </p:sp>
      <p:sp>
        <p:nvSpPr>
          <p:cNvPr id="255" name="Google Shape;255;p36"/>
          <p:cNvSpPr txBox="1"/>
          <p:nvPr/>
        </p:nvSpPr>
        <p:spPr>
          <a:xfrm>
            <a:off x="6871425" y="3646450"/>
            <a:ext cx="1767300" cy="7389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Swap it to be the last of </a:t>
            </a:r>
            <a:r>
              <a:rPr i="1" lang="en-US" sz="1800"/>
              <a:t>L</a:t>
            </a:r>
            <a:endParaRPr i="1" sz="1800"/>
          </a:p>
        </p:txBody>
      </p:sp>
      <p:cxnSp>
        <p:nvCxnSpPr>
          <p:cNvPr id="256" name="Google Shape;256;p36"/>
          <p:cNvCxnSpPr>
            <a:stCxn id="254" idx="1"/>
          </p:cNvCxnSpPr>
          <p:nvPr/>
        </p:nvCxnSpPr>
        <p:spPr>
          <a:xfrm flipH="1">
            <a:off x="3597400" y="2840250"/>
            <a:ext cx="2923500" cy="1036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36"/>
          <p:cNvCxnSpPr>
            <a:stCxn id="255" idx="1"/>
          </p:cNvCxnSpPr>
          <p:nvPr/>
        </p:nvCxnSpPr>
        <p:spPr>
          <a:xfrm flipH="1">
            <a:off x="3473025" y="4015900"/>
            <a:ext cx="3398400" cy="25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>
            <a:off x="-2" y="236765"/>
            <a:ext cx="4223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Selection sort example</a:t>
            </a: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7262450" y="906050"/>
            <a:ext cx="300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1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DD0000"/>
                </a:solidFill>
              </a:rPr>
              <a:t>L</a:t>
            </a:r>
            <a:r>
              <a:rPr lang="en-US" sz="1800">
                <a:solidFill>
                  <a:srgbClr val="DD0000"/>
                </a:solidFill>
              </a:rPr>
              <a:t>: sorted</a:t>
            </a:r>
            <a:endParaRPr sz="1800">
              <a:solidFill>
                <a:srgbClr val="DD0000"/>
              </a:solidFill>
            </a:endParaRPr>
          </a:p>
          <a:p>
            <a:pPr indent="457200" lvl="1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0070C0"/>
                </a:solidFill>
              </a:rPr>
              <a:t>R</a:t>
            </a:r>
            <a:r>
              <a:rPr lang="en-US" sz="1800">
                <a:solidFill>
                  <a:srgbClr val="0070C0"/>
                </a:solidFill>
              </a:rPr>
              <a:t>: to sort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372292" y="1029489"/>
            <a:ext cx="839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70C0"/>
                </a:solidFill>
              </a:rPr>
              <a:t>3		6		8		4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1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2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6		8		4		3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2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8		4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3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6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4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		6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8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6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7</a:t>
            </a:r>
            <a:endParaRPr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		</a:t>
            </a:r>
            <a:r>
              <a:rPr i="0" lang="en-US" sz="1800" u="none" cap="none" strike="noStrike">
                <a:solidFill>
                  <a:srgbClr val="DD0000"/>
                </a:solidFill>
              </a:rPr>
              <a:t>6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		</a:t>
            </a:r>
            <a:r>
              <a:rPr b="1" i="0" lang="en-US" sz="1800" u="none" cap="none" strike="noStrike">
                <a:solidFill>
                  <a:srgbClr val="0070C0"/>
                </a:solidFill>
              </a:rPr>
              <a:t>7</a:t>
            </a:r>
            <a:endParaRPr b="1" i="0" sz="1800" u="none" cap="none" strike="noStrike">
              <a:solidFill>
                <a:srgbClr val="0070C0"/>
              </a:solidFill>
            </a:endParaRPr>
          </a:p>
          <a:p>
            <a:pPr indent="457200" lvl="1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DD0000"/>
              </a:buClr>
              <a:buSzPts val="14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DD0000"/>
                </a:solidFill>
              </a:rPr>
              <a:t>1		2		3		4		6		7</a:t>
            </a:r>
            <a:r>
              <a:rPr i="0" lang="en-US" sz="1800" u="none" cap="none" strike="noStrike">
                <a:solidFill>
                  <a:srgbClr val="0070C0"/>
                </a:solidFill>
              </a:rPr>
              <a:t>		8</a:t>
            </a:r>
            <a:endParaRPr i="0" sz="1800" u="none" cap="none" strike="noStrike">
              <a:solidFill>
                <a:srgbClr val="0070C0"/>
              </a:solidFill>
            </a:endParaRPr>
          </a:p>
        </p:txBody>
      </p:sp>
      <p:cxnSp>
        <p:nvCxnSpPr>
          <p:cNvPr id="266" name="Google Shape;266;p37"/>
          <p:cNvCxnSpPr/>
          <p:nvPr/>
        </p:nvCxnSpPr>
        <p:spPr>
          <a:xfrm flipH="1" rot="10800000">
            <a:off x="7693450" y="2181150"/>
            <a:ext cx="316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7" name="Google Shape;267;p37"/>
          <p:cNvSpPr txBox="1"/>
          <p:nvPr/>
        </p:nvSpPr>
        <p:spPr>
          <a:xfrm>
            <a:off x="7936625" y="1950225"/>
            <a:ext cx="10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: swap</a:t>
            </a:r>
            <a:endParaRPr sz="1800"/>
          </a:p>
        </p:txBody>
      </p:sp>
      <p:sp>
        <p:nvSpPr>
          <p:cNvPr id="268" name="Google Shape;268;p37"/>
          <p:cNvSpPr/>
          <p:nvPr/>
        </p:nvSpPr>
        <p:spPr>
          <a:xfrm>
            <a:off x="4443450" y="998713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7"/>
          <p:cNvSpPr txBox="1"/>
          <p:nvPr/>
        </p:nvSpPr>
        <p:spPr>
          <a:xfrm>
            <a:off x="4223700" y="1255863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cxnSp>
        <p:nvCxnSpPr>
          <p:cNvPr id="270" name="Google Shape;270;p37"/>
          <p:cNvCxnSpPr/>
          <p:nvPr/>
        </p:nvCxnSpPr>
        <p:spPr>
          <a:xfrm flipH="1">
            <a:off x="1116775" y="1269075"/>
            <a:ext cx="3341100" cy="29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1" name="Google Shape;271;p37"/>
          <p:cNvSpPr/>
          <p:nvPr/>
        </p:nvSpPr>
        <p:spPr>
          <a:xfrm>
            <a:off x="5328100" y="1523800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7"/>
          <p:cNvSpPr txBox="1"/>
          <p:nvPr/>
        </p:nvSpPr>
        <p:spPr>
          <a:xfrm>
            <a:off x="5108350" y="17809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73" name="Google Shape;273;p37"/>
          <p:cNvSpPr/>
          <p:nvPr/>
        </p:nvSpPr>
        <p:spPr>
          <a:xfrm>
            <a:off x="4443450" y="199417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7"/>
          <p:cNvSpPr txBox="1"/>
          <p:nvPr/>
        </p:nvSpPr>
        <p:spPr>
          <a:xfrm>
            <a:off x="4223700" y="22513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75" name="Google Shape;275;p37"/>
          <p:cNvSpPr/>
          <p:nvPr/>
        </p:nvSpPr>
        <p:spPr>
          <a:xfrm>
            <a:off x="3529050" y="2455900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309300" y="27130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77" name="Google Shape;277;p37"/>
          <p:cNvSpPr/>
          <p:nvPr/>
        </p:nvSpPr>
        <p:spPr>
          <a:xfrm>
            <a:off x="5328100" y="292422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5108350" y="31813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sp>
        <p:nvSpPr>
          <p:cNvPr id="279" name="Google Shape;279;p37"/>
          <p:cNvSpPr/>
          <p:nvPr/>
        </p:nvSpPr>
        <p:spPr>
          <a:xfrm>
            <a:off x="6242500" y="3441975"/>
            <a:ext cx="334200" cy="380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7"/>
          <p:cNvSpPr txBox="1"/>
          <p:nvPr/>
        </p:nvSpPr>
        <p:spPr>
          <a:xfrm>
            <a:off x="6022750" y="369912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/>
              <a:t>smallest</a:t>
            </a:r>
            <a:endParaRPr i="1"/>
          </a:p>
        </p:txBody>
      </p:sp>
      <p:cxnSp>
        <p:nvCxnSpPr>
          <p:cNvPr id="281" name="Google Shape;281;p37"/>
          <p:cNvCxnSpPr/>
          <p:nvPr/>
        </p:nvCxnSpPr>
        <p:spPr>
          <a:xfrm flipH="1">
            <a:off x="1943425" y="1732650"/>
            <a:ext cx="3384900" cy="36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2" name="Google Shape;282;p37"/>
          <p:cNvCxnSpPr/>
          <p:nvPr/>
        </p:nvCxnSpPr>
        <p:spPr>
          <a:xfrm flipH="1">
            <a:off x="2805000" y="2207450"/>
            <a:ext cx="1635300" cy="3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3" name="Google Shape;283;p37"/>
          <p:cNvCxnSpPr/>
          <p:nvPr/>
        </p:nvCxnSpPr>
        <p:spPr>
          <a:xfrm flipH="1">
            <a:off x="4624825" y="3130625"/>
            <a:ext cx="70350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4" name="Google Shape;284;p37"/>
          <p:cNvCxnSpPr/>
          <p:nvPr/>
        </p:nvCxnSpPr>
        <p:spPr>
          <a:xfrm flipH="1">
            <a:off x="5592025" y="3666975"/>
            <a:ext cx="650700" cy="37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/>
        </p:nvSpPr>
        <p:spPr>
          <a:xfrm>
            <a:off x="372300" y="772125"/>
            <a:ext cx="85959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Characteristics of iterative sorting algorithms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both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algorithms are partially correct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any element still in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larger or equal to any in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L, L</a:t>
            </a:r>
            <a:r>
              <a:rPr lang="en-US" sz="1800" u="none" cap="none" strike="noStrike">
                <a:solidFill>
                  <a:srgbClr val="000000"/>
                </a:solidFill>
              </a:rPr>
              <a:t> is sorted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both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algorithms terminate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remaining part 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shrinks in every step, eventually</a:t>
            </a:r>
            <a:r>
              <a:rPr lang="en-US" sz="1800"/>
              <a:t> it has to have length 1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different use depending on </a:t>
            </a:r>
            <a:r>
              <a:rPr b="1" lang="en-US" sz="1800"/>
              <a:t>data structure of list:</a:t>
            </a:r>
            <a:endParaRPr b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repeated minimum appends in the middle of the list: better for linked lists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selection sort uses swaps: better for arrays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stability: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repeated minimum is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stable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: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case of ambiguity, takes the first minimum in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this always correctly preserves any other ordering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selection sort is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unstable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: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swapping does not necessarily preserve other ordering in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8"/>
          <p:cNvSpPr/>
          <p:nvPr/>
        </p:nvSpPr>
        <p:spPr>
          <a:xfrm>
            <a:off x="1" y="236775"/>
            <a:ext cx="4938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Minimum search vs selection sort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/>
          <p:nvPr/>
        </p:nvSpPr>
        <p:spPr>
          <a:xfrm>
            <a:off x="1" y="236765"/>
            <a:ext cx="5923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7" name="Google Shape;297;p3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Outtake – Social Science Applications</a:t>
            </a:r>
            <a:endParaRPr/>
          </a:p>
        </p:txBody>
      </p:sp>
      <p:sp>
        <p:nvSpPr>
          <p:cNvPr id="298" name="Google Shape;298;p39"/>
          <p:cNvSpPr/>
          <p:nvPr/>
        </p:nvSpPr>
        <p:spPr>
          <a:xfrm flipH="1" rot="10800000">
            <a:off x="461900" y="876694"/>
            <a:ext cx="8348184" cy="3950856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91" y="0"/>
                </a:lnTo>
                <a:cubicBezTo>
                  <a:pt x="2114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DEFF9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624425" y="1029975"/>
            <a:ext cx="78879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Why should we care about sorting?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for the sake of sorting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we are sorting data more often than we think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especially for data science applications complex data often needs to be sorted to be analyzed or shown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practice, speed matters here for analysts and users.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sorting is </a:t>
            </a:r>
            <a:r>
              <a:rPr i="1" lang="en-US" sz="1800"/>
              <a:t>healthy</a:t>
            </a:r>
            <a:r>
              <a:rPr lang="en-US" sz="1800"/>
              <a:t>: it helps to notice data issues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for searching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many search algorithms require sorted sets of data to work (e.g., binary search)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it is in practice much easier to find items in an ordered than an unordered list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Exercise: write the pseudocode of repeated minimum search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>
            <a:off x="0" y="236775"/>
            <a:ext cx="2866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5" name="Google Shape;305;p40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Divide and Conquer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372292" y="924517"/>
            <a:ext cx="839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9E9E9E"/>
                </a:solidFill>
              </a:rPr>
              <a:t>Sorting</a:t>
            </a:r>
            <a:endParaRPr sz="2000"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lang="en-US" sz="2000">
                <a:solidFill>
                  <a:srgbClr val="9E9E9E"/>
                </a:solidFill>
              </a:rPr>
              <a:t>Iterative sorting: Selection sort</a:t>
            </a:r>
            <a:endParaRPr sz="2000"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</a:rPr>
              <a:t>Divide and Conquer: Mergesort and</a:t>
            </a:r>
            <a:r>
              <a:rPr lang="en-US" sz="2000">
                <a:solidFill>
                  <a:schemeClr val="dk1"/>
                </a:solidFill>
              </a:rPr>
              <a:t> Quicksort</a:t>
            </a:r>
            <a:endParaRPr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lang="en-US" sz="2000">
                <a:solidFill>
                  <a:srgbClr val="9E9E9E"/>
                </a:solidFill>
              </a:rPr>
              <a:t>Data structures for sorting:</a:t>
            </a:r>
            <a:r>
              <a:rPr lang="en-US" sz="2000">
                <a:solidFill>
                  <a:srgbClr val="9E9E9E"/>
                </a:solidFill>
              </a:rPr>
              <a:t> Heapsort</a:t>
            </a:r>
            <a:endParaRPr sz="2000">
              <a:solidFill>
                <a:srgbClr val="9E9E9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>
            <a:off x="0" y="236790"/>
            <a:ext cx="2796000" cy="4317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7674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3"/>
          <p:cNvSpPr/>
          <p:nvPr/>
        </p:nvSpPr>
        <p:spPr>
          <a:xfrm>
            <a:off x="272160" y="236790"/>
            <a:ext cx="795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Course Outline</a:t>
            </a:r>
            <a:endParaRPr i="0" sz="2400" u="none" cap="none" strike="noStrike"/>
          </a:p>
        </p:txBody>
      </p:sp>
      <p:sp>
        <p:nvSpPr>
          <p:cNvPr id="112" name="Google Shape;112;p23"/>
          <p:cNvSpPr/>
          <p:nvPr/>
        </p:nvSpPr>
        <p:spPr>
          <a:xfrm>
            <a:off x="372245" y="1229400"/>
            <a:ext cx="39477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1: Introduction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2: Information Coding 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3: Data Structures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4: Programming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5: Algorithms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9E9E9E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9E9E9E"/>
                </a:solidFill>
              </a:rPr>
              <a:t>Session 6: Recursion</a:t>
            </a:r>
            <a:endParaRPr i="0" sz="1600" u="none" cap="none" strike="noStrike">
              <a:solidFill>
                <a:srgbClr val="9E9E9E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chemeClr val="dk1"/>
                </a:solidFill>
              </a:rPr>
              <a:t>Session 7: Sorting Algorithms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4319950" y="1229400"/>
            <a:ext cx="44934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8: Time Comp</a:t>
            </a:r>
            <a:r>
              <a:rPr lang="en-US" sz="1600">
                <a:solidFill>
                  <a:srgbClr val="A7A7A7"/>
                </a:solidFill>
              </a:rPr>
              <a:t>lexity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9: </a:t>
            </a:r>
            <a:r>
              <a:rPr lang="en-US" sz="1600">
                <a:solidFill>
                  <a:srgbClr val="A7A7A7"/>
                </a:solidFill>
              </a:rPr>
              <a:t>Formal Languages and Automata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10: Turing Machines and Complexity Classes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lang="en-US" sz="1600">
                <a:solidFill>
                  <a:srgbClr val="A7A7A7"/>
                </a:solidFill>
              </a:rPr>
              <a:t>Session 11: Databases</a:t>
            </a:r>
            <a:endParaRPr sz="1600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DD0000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DD0000"/>
                </a:solidFill>
              </a:rPr>
              <a:t>Session 1</a:t>
            </a:r>
            <a:r>
              <a:rPr lang="en-US" sz="1600">
                <a:solidFill>
                  <a:srgbClr val="DD0000"/>
                </a:solidFill>
              </a:rPr>
              <a:t>2</a:t>
            </a:r>
            <a:r>
              <a:rPr i="0" lang="en-US" sz="1600" u="none" cap="none" strike="noStrike">
                <a:solidFill>
                  <a:srgbClr val="DD0000"/>
                </a:solidFill>
              </a:rPr>
              <a:t>: Parallel Programming </a:t>
            </a:r>
            <a:br>
              <a:rPr lang="en-US" sz="1600">
                <a:solidFill>
                  <a:srgbClr val="DD0000"/>
                </a:solidFill>
              </a:rPr>
            </a:br>
            <a:r>
              <a:rPr lang="en-US" sz="1600">
                <a:solidFill>
                  <a:srgbClr val="DD0000"/>
                </a:solidFill>
              </a:rPr>
              <a:t>		</a:t>
            </a:r>
            <a:r>
              <a:rPr i="0" lang="en-US" sz="1600" u="none" cap="none" strike="noStrike">
                <a:solidFill>
                  <a:srgbClr val="DD0000"/>
                </a:solidFill>
              </a:rPr>
              <a:t>(22.01 - to reschedule)</a:t>
            </a:r>
            <a:endParaRPr i="0" sz="1600" u="none" cap="none" strike="noStrike">
              <a:solidFill>
                <a:srgbClr val="DD0000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13: Social Science Applications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14: Exam Review</a:t>
            </a:r>
            <a:endParaRPr i="0" sz="1600" u="none" cap="none" strike="noStrike">
              <a:solidFill>
                <a:srgbClr val="A7A7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/>
        </p:nvSpPr>
        <p:spPr>
          <a:xfrm>
            <a:off x="372292" y="772117"/>
            <a:ext cx="839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Fundamental algorithmic principle</a:t>
            </a:r>
            <a:r>
              <a:rPr lang="en-US" sz="1800"/>
              <a:t> inspired in military history: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divide et impera</a:t>
            </a:r>
            <a:endParaRPr i="1"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separate a problem into separate sub-problems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continue until those sub-problems are solvable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then recombine partial results to full solution</a:t>
            </a:r>
            <a:endParaRPr sz="1800"/>
          </a:p>
        </p:txBody>
      </p:sp>
      <p:sp>
        <p:nvSpPr>
          <p:cNvPr id="312" name="Google Shape;312;p41"/>
          <p:cNvSpPr/>
          <p:nvPr/>
        </p:nvSpPr>
        <p:spPr>
          <a:xfrm>
            <a:off x="-2" y="236765"/>
            <a:ext cx="3333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Divide and Conquer</a:t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>
            <a:off x="3995928" y="2315350"/>
            <a:ext cx="1143000" cy="365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problem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3995928" y="4067950"/>
            <a:ext cx="1143000" cy="548700"/>
          </a:xfrm>
          <a:prstGeom prst="roundRect">
            <a:avLst>
              <a:gd fmla="val 16667" name="adj"/>
            </a:avLst>
          </a:prstGeom>
          <a:solidFill>
            <a:srgbClr val="0070C0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solution to </a:t>
            </a:r>
            <a:r>
              <a:rPr lang="en-US" sz="1500">
                <a:solidFill>
                  <a:schemeClr val="lt1"/>
                </a:solidFill>
              </a:rPr>
              <a:t>problem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5681975" y="2712720"/>
            <a:ext cx="1371600" cy="3657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 cap="flat" cmpd="sng" w="28575">
            <a:solidFill>
              <a:srgbClr val="A5E0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sub-</a:t>
            </a:r>
            <a:r>
              <a:rPr lang="en-US" sz="1500"/>
              <a:t>problem</a:t>
            </a:r>
            <a:endParaRPr sz="1500"/>
          </a:p>
        </p:txBody>
      </p:sp>
      <p:sp>
        <p:nvSpPr>
          <p:cNvPr id="317" name="Google Shape;317;p41"/>
          <p:cNvSpPr/>
          <p:nvPr/>
        </p:nvSpPr>
        <p:spPr>
          <a:xfrm>
            <a:off x="5681975" y="3550920"/>
            <a:ext cx="1371600" cy="5487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 cap="flat" cmpd="sng" w="28575">
            <a:solidFill>
              <a:srgbClr val="A5E0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solution to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sub-problem</a:t>
            </a:r>
            <a:endParaRPr sz="1500"/>
          </a:p>
        </p:txBody>
      </p:sp>
      <p:sp>
        <p:nvSpPr>
          <p:cNvPr id="318" name="Google Shape;318;p41"/>
          <p:cNvSpPr/>
          <p:nvPr/>
        </p:nvSpPr>
        <p:spPr>
          <a:xfrm>
            <a:off x="2100575" y="2712720"/>
            <a:ext cx="1371600" cy="3657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 cap="flat" cmpd="sng" w="28575">
            <a:solidFill>
              <a:srgbClr val="A5E0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sub-problem</a:t>
            </a:r>
            <a:endParaRPr sz="1500"/>
          </a:p>
        </p:txBody>
      </p:sp>
      <p:sp>
        <p:nvSpPr>
          <p:cNvPr id="319" name="Google Shape;319;p41"/>
          <p:cNvSpPr/>
          <p:nvPr/>
        </p:nvSpPr>
        <p:spPr>
          <a:xfrm>
            <a:off x="2100575" y="3550920"/>
            <a:ext cx="1371600" cy="5487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 cap="flat" cmpd="sng" w="28575">
            <a:solidFill>
              <a:srgbClr val="A5E0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solution to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sub-problem</a:t>
            </a:r>
            <a:endParaRPr sz="1500"/>
          </a:p>
        </p:txBody>
      </p:sp>
      <p:cxnSp>
        <p:nvCxnSpPr>
          <p:cNvPr id="320" name="Google Shape;320;p41"/>
          <p:cNvCxnSpPr>
            <a:stCxn id="314" idx="1"/>
            <a:endCxn id="318" idx="0"/>
          </p:cNvCxnSpPr>
          <p:nvPr/>
        </p:nvCxnSpPr>
        <p:spPr>
          <a:xfrm flipH="1">
            <a:off x="2786328" y="2498200"/>
            <a:ext cx="1209600" cy="21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" name="Google Shape;321;p41"/>
          <p:cNvCxnSpPr>
            <a:stCxn id="314" idx="3"/>
            <a:endCxn id="316" idx="0"/>
          </p:cNvCxnSpPr>
          <p:nvPr/>
        </p:nvCxnSpPr>
        <p:spPr>
          <a:xfrm>
            <a:off x="5138928" y="2498200"/>
            <a:ext cx="1228800" cy="21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2" name="Google Shape;322;p41"/>
          <p:cNvCxnSpPr>
            <a:stCxn id="318" idx="2"/>
            <a:endCxn id="319" idx="0"/>
          </p:cNvCxnSpPr>
          <p:nvPr/>
        </p:nvCxnSpPr>
        <p:spPr>
          <a:xfrm>
            <a:off x="2786375" y="3078420"/>
            <a:ext cx="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41"/>
          <p:cNvCxnSpPr>
            <a:stCxn id="316" idx="2"/>
            <a:endCxn id="317" idx="0"/>
          </p:cNvCxnSpPr>
          <p:nvPr/>
        </p:nvCxnSpPr>
        <p:spPr>
          <a:xfrm>
            <a:off x="6367775" y="3078420"/>
            <a:ext cx="0" cy="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41"/>
          <p:cNvCxnSpPr>
            <a:stCxn id="319" idx="2"/>
            <a:endCxn id="315" idx="1"/>
          </p:cNvCxnSpPr>
          <p:nvPr/>
        </p:nvCxnSpPr>
        <p:spPr>
          <a:xfrm>
            <a:off x="2786375" y="4099620"/>
            <a:ext cx="1209600" cy="24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41"/>
          <p:cNvCxnSpPr>
            <a:stCxn id="317" idx="2"/>
            <a:endCxn id="315" idx="3"/>
          </p:cNvCxnSpPr>
          <p:nvPr/>
        </p:nvCxnSpPr>
        <p:spPr>
          <a:xfrm flipH="1">
            <a:off x="5138975" y="4099620"/>
            <a:ext cx="1228800" cy="24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6" name="Google Shape;326;p41"/>
          <p:cNvSpPr txBox="1"/>
          <p:nvPr/>
        </p:nvSpPr>
        <p:spPr>
          <a:xfrm>
            <a:off x="2772550" y="2239150"/>
            <a:ext cx="7770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Divide</a:t>
            </a:r>
            <a:endParaRPr b="1" i="1"/>
          </a:p>
        </p:txBody>
      </p:sp>
      <p:sp>
        <p:nvSpPr>
          <p:cNvPr id="327" name="Google Shape;327;p41"/>
          <p:cNvSpPr txBox="1"/>
          <p:nvPr/>
        </p:nvSpPr>
        <p:spPr>
          <a:xfrm>
            <a:off x="1779250" y="3077350"/>
            <a:ext cx="1008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Conquer</a:t>
            </a:r>
            <a:endParaRPr b="1" i="1"/>
          </a:p>
        </p:txBody>
      </p:sp>
      <p:sp>
        <p:nvSpPr>
          <p:cNvPr id="328" name="Google Shape;328;p41"/>
          <p:cNvSpPr txBox="1"/>
          <p:nvPr/>
        </p:nvSpPr>
        <p:spPr>
          <a:xfrm>
            <a:off x="4065250" y="3610750"/>
            <a:ext cx="10083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/>
              <a:t>Combine</a:t>
            </a:r>
            <a:endParaRPr b="1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/>
        </p:nvSpPr>
        <p:spPr>
          <a:xfrm>
            <a:off x="372292" y="1229317"/>
            <a:ext cx="83994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Divide and conquer ≠ recursion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it is not the same as recursion, i.e., recursive calls of the same function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recursion is a natural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implementation strategy </a:t>
            </a:r>
            <a:r>
              <a:rPr lang="en-US" sz="1800"/>
              <a:t>for algorithms following 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divide and conquer </a:t>
            </a:r>
            <a:r>
              <a:rPr lang="en-US" sz="1800"/>
              <a:t>approach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by definition, the sub-problems in divide and conquer are self-similar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generate overall solution by combining solutions of sub-problems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BUT we can also implement divide and conquer strategy iteratively</a:t>
            </a:r>
            <a:endParaRPr sz="1800"/>
          </a:p>
        </p:txBody>
      </p:sp>
      <p:sp>
        <p:nvSpPr>
          <p:cNvPr id="334" name="Google Shape;334;p42"/>
          <p:cNvSpPr/>
          <p:nvPr/>
        </p:nvSpPr>
        <p:spPr>
          <a:xfrm>
            <a:off x="-2" y="236765"/>
            <a:ext cx="3333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Divide and Conquer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/>
        </p:nvSpPr>
        <p:spPr>
          <a:xfrm>
            <a:off x="372292" y="772117"/>
            <a:ext cx="83994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M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ergesort first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divides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 list into equal halves and then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combines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them in a sorted manner.</a:t>
            </a:r>
            <a:r>
              <a:rPr lang="en-US" sz="1800"/>
              <a:t> Mergesort sorts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by merging (sub-)lists 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principle: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list with one element is trivially sorted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merging two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sorted lists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simple: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compare first element of each sub-list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append smaller of the two to merged list and remove from sub-list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continue with remaining sub-lists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algorithmic strategy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repeated division of list until just one element is remaining per list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repeated merging of sorted sub-lists until only one sorted list remains</a:t>
            </a:r>
            <a:endParaRPr sz="1800"/>
          </a:p>
        </p:txBody>
      </p:sp>
      <p:sp>
        <p:nvSpPr>
          <p:cNvPr id="341" name="Google Shape;341;p43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</a:t>
            </a:r>
            <a:r>
              <a:rPr lang="en-US" sz="2400"/>
              <a:t>s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ort</a:t>
            </a:r>
            <a:endParaRPr/>
          </a:p>
        </p:txBody>
      </p:sp>
      <p:sp>
        <p:nvSpPr>
          <p:cNvPr id="349" name="Google Shape;349;p44"/>
          <p:cNvSpPr txBox="1"/>
          <p:nvPr/>
        </p:nvSpPr>
        <p:spPr>
          <a:xfrm>
            <a:off x="2901050" y="4561225"/>
            <a:ext cx="506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Algorithms Unlocked. Thomas Cormen, 2013, p.42-43</a:t>
            </a:r>
            <a:endParaRPr/>
          </a:p>
        </p:txBody>
      </p:sp>
      <p:sp>
        <p:nvSpPr>
          <p:cNvPr id="350" name="Google Shape;350;p44"/>
          <p:cNvSpPr txBox="1"/>
          <p:nvPr/>
        </p:nvSpPr>
        <p:spPr>
          <a:xfrm>
            <a:off x="457200" y="822950"/>
            <a:ext cx="7315200" cy="3822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MERGE-SORT(A, p, r)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array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p, 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starting index of the subarray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elements of the subarray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A[p..r]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sorted into nondecreasing 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≥ 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subarray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A[p..r]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at most one element and is already sorted. Just return without doing anything.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⌊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 + r) / 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⌋.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call MERGE-SORT(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p, q)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call MERGE-SORT(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q + 1, 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p, q, 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1" y="236775"/>
            <a:ext cx="3393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The MERGE function</a:t>
            </a:r>
            <a:endParaRPr/>
          </a:p>
        </p:txBody>
      </p:sp>
      <p:grpSp>
        <p:nvGrpSpPr>
          <p:cNvPr id="357" name="Google Shape;357;p45"/>
          <p:cNvGrpSpPr/>
          <p:nvPr/>
        </p:nvGrpSpPr>
        <p:grpSpPr>
          <a:xfrm>
            <a:off x="379300" y="751273"/>
            <a:ext cx="6988628" cy="4145221"/>
            <a:chOff x="2376245" y="1165485"/>
            <a:chExt cx="5054700" cy="3114600"/>
          </a:xfrm>
        </p:grpSpPr>
        <p:sp>
          <p:nvSpPr>
            <p:cNvPr id="358" name="Google Shape;358;p45"/>
            <p:cNvSpPr txBox="1"/>
            <p:nvPr/>
          </p:nvSpPr>
          <p:spPr>
            <a:xfrm>
              <a:off x="2376245" y="1165485"/>
              <a:ext cx="5054700" cy="31146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Procedure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MERGE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i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A, </a:t>
              </a:r>
              <a:r>
                <a:rPr i="1"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p, q, 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)</a:t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Inputs:</a:t>
              </a:r>
              <a:endParaRPr i="1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	A: an array</a:t>
              </a:r>
              <a:endParaRPr i="1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	p</a:t>
              </a:r>
              <a:r>
                <a:rPr i="1" lang="en-US" sz="1650">
                  <a:latin typeface="Times New Roman"/>
                  <a:ea typeface="Times New Roman"/>
                  <a:cs typeface="Times New Roman"/>
                  <a:sym typeface="Times New Roman"/>
                </a:rPr>
                <a:t>,q,r</a:t>
              </a:r>
              <a:r>
                <a:rPr i="1"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</a:t>
              </a:r>
              <a:r>
                <a:rPr i="1" lang="en-US" sz="1650">
                  <a:latin typeface="Times New Roman"/>
                  <a:ea typeface="Times New Roman"/>
                  <a:cs typeface="Times New Roman"/>
                  <a:sym typeface="Times New Roman"/>
                </a:rPr>
                <a:t>Indices of sorted subarrays A[p … q], A[q+1 … r]</a:t>
              </a:r>
              <a:endParaRPr i="1" sz="16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Result:</a:t>
              </a:r>
              <a:r>
                <a:rPr lang="en-US" sz="16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650">
                  <a:latin typeface="Times New Roman"/>
                  <a:ea typeface="Times New Roman"/>
                  <a:cs typeface="Times New Roman"/>
                  <a:sym typeface="Times New Roman"/>
                </a:rPr>
                <a:t>A[p … r] contains both sorted subarrays fully sorted</a:t>
              </a:r>
              <a:endParaRPr b="1" sz="16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B 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←copy(A[p … q]); C 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←copy(A[q+1 … r]);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 ← 1; j ← 1;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For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i="1"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k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=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p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to </a:t>
              </a:r>
              <a:r>
                <a:rPr i="1"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</a:t>
              </a:r>
              <a:endParaRPr sz="175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i="1"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i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≤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[</a:t>
              </a:r>
              <a:r>
                <a:rPr i="1"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j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], </a:t>
              </a:r>
              <a:b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</a:t>
              </a:r>
              <a:r>
                <a:rPr b="1"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then</a:t>
              </a:r>
              <a:r>
                <a:rPr lang="en-US" sz="175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750">
                  <a:latin typeface="Times New Roman"/>
                  <a:ea typeface="Times New Roman"/>
                  <a:cs typeface="Times New Roman"/>
                  <a:sym typeface="Times New Roman"/>
                </a:rPr>
                <a:t>A[k] 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← B[i];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i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←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i+1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else  </a:t>
              </a: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A[k] ← C[j];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75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	j ← j+1</a:t>
              </a:r>
              <a:endParaRPr sz="1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45720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59" name="Google Shape;359;p45"/>
            <p:cNvCxnSpPr/>
            <p:nvPr/>
          </p:nvCxnSpPr>
          <p:spPr>
            <a:xfrm>
              <a:off x="2580974" y="3123959"/>
              <a:ext cx="3600" cy="1095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0" name="Google Shape;360;p45"/>
            <p:cNvCxnSpPr/>
            <p:nvPr/>
          </p:nvCxnSpPr>
          <p:spPr>
            <a:xfrm>
              <a:off x="2966768" y="3769245"/>
              <a:ext cx="186600" cy="3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61" name="Google Shape;361;p45"/>
          <p:cNvCxnSpPr/>
          <p:nvPr/>
        </p:nvCxnSpPr>
        <p:spPr>
          <a:xfrm>
            <a:off x="1195757" y="3608531"/>
            <a:ext cx="7200" cy="608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5"/>
          <p:cNvCxnSpPr/>
          <p:nvPr/>
        </p:nvCxnSpPr>
        <p:spPr>
          <a:xfrm flipH="1">
            <a:off x="1195750" y="4314875"/>
            <a:ext cx="9300" cy="49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1195757" y="4812943"/>
            <a:ext cx="2580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668132" y="4812943"/>
            <a:ext cx="258000" cy="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/>
          <p:nvPr/>
        </p:nvSpPr>
        <p:spPr>
          <a:xfrm>
            <a:off x="1" y="236775"/>
            <a:ext cx="2849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0" name="Google Shape;370;p4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MERGE example</a:t>
            </a:r>
            <a:endParaRPr/>
          </a:p>
        </p:txBody>
      </p:sp>
      <p:grpSp>
        <p:nvGrpSpPr>
          <p:cNvPr id="371" name="Google Shape;371;p46"/>
          <p:cNvGrpSpPr/>
          <p:nvPr/>
        </p:nvGrpSpPr>
        <p:grpSpPr>
          <a:xfrm>
            <a:off x="700125" y="1048225"/>
            <a:ext cx="7516526" cy="440700"/>
            <a:chOff x="683725" y="3112400"/>
            <a:chExt cx="7516526" cy="440700"/>
          </a:xfrm>
        </p:grpSpPr>
        <p:sp>
          <p:nvSpPr>
            <p:cNvPr id="372" name="Google Shape;372;p46"/>
            <p:cNvSpPr/>
            <p:nvPr/>
          </p:nvSpPr>
          <p:spPr>
            <a:xfrm>
              <a:off x="683725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3		4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4809651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5		7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374" name="Google Shape;374;p46"/>
          <p:cNvSpPr/>
          <p:nvPr/>
        </p:nvSpPr>
        <p:spPr>
          <a:xfrm>
            <a:off x="700125" y="1962625"/>
            <a:ext cx="8052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375" name="Google Shape;375;p46"/>
          <p:cNvCxnSpPr>
            <a:endCxn id="374" idx="3"/>
          </p:cNvCxnSpPr>
          <p:nvPr/>
        </p:nvCxnSpPr>
        <p:spPr>
          <a:xfrm flipH="1">
            <a:off x="1505325" y="1485775"/>
            <a:ext cx="3573000" cy="6972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6"/>
          <p:cNvCxnSpPr/>
          <p:nvPr/>
        </p:nvCxnSpPr>
        <p:spPr>
          <a:xfrm>
            <a:off x="1018675" y="1486550"/>
            <a:ext cx="1000200" cy="10104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6"/>
          <p:cNvCxnSpPr/>
          <p:nvPr/>
        </p:nvCxnSpPr>
        <p:spPr>
          <a:xfrm>
            <a:off x="1943275" y="1486550"/>
            <a:ext cx="944100" cy="15801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6"/>
          <p:cNvCxnSpPr/>
          <p:nvPr/>
        </p:nvCxnSpPr>
        <p:spPr>
          <a:xfrm>
            <a:off x="2844550" y="1494325"/>
            <a:ext cx="1023300" cy="22353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46"/>
          <p:cNvSpPr txBox="1"/>
          <p:nvPr/>
        </p:nvSpPr>
        <p:spPr>
          <a:xfrm>
            <a:off x="345225" y="103772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</a:t>
            </a:r>
            <a:endParaRPr sz="1800"/>
          </a:p>
        </p:txBody>
      </p:sp>
      <p:sp>
        <p:nvSpPr>
          <p:cNvPr id="380" name="Google Shape;380;p46"/>
          <p:cNvSpPr txBox="1"/>
          <p:nvPr/>
        </p:nvSpPr>
        <p:spPr>
          <a:xfrm>
            <a:off x="4473075" y="101497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</a:t>
            </a:r>
            <a:endParaRPr sz="1800"/>
          </a:p>
        </p:txBody>
      </p:sp>
      <p:sp>
        <p:nvSpPr>
          <p:cNvPr id="381" name="Google Shape;381;p46"/>
          <p:cNvSpPr/>
          <p:nvPr/>
        </p:nvSpPr>
        <p:spPr>
          <a:xfrm>
            <a:off x="700125" y="2497900"/>
            <a:ext cx="17016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82" name="Google Shape;382;p46"/>
          <p:cNvSpPr/>
          <p:nvPr/>
        </p:nvSpPr>
        <p:spPr>
          <a:xfrm>
            <a:off x="700125" y="3089200"/>
            <a:ext cx="25515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83" name="Google Shape;383;p46"/>
          <p:cNvSpPr/>
          <p:nvPr/>
        </p:nvSpPr>
        <p:spPr>
          <a:xfrm>
            <a:off x="700125" y="3745850"/>
            <a:ext cx="34854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384" name="Google Shape;384;p46"/>
          <p:cNvSpPr txBox="1"/>
          <p:nvPr/>
        </p:nvSpPr>
        <p:spPr>
          <a:xfrm>
            <a:off x="908500" y="1406350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D0000"/>
                </a:solidFill>
              </a:rPr>
              <a:t>i</a:t>
            </a:r>
            <a:endParaRPr sz="1800">
              <a:solidFill>
                <a:srgbClr val="DD0000"/>
              </a:solidFill>
            </a:endParaRPr>
          </a:p>
        </p:txBody>
      </p:sp>
      <p:sp>
        <p:nvSpPr>
          <p:cNvPr id="385" name="Google Shape;385;p46"/>
          <p:cNvSpPr txBox="1"/>
          <p:nvPr/>
        </p:nvSpPr>
        <p:spPr>
          <a:xfrm>
            <a:off x="4973625" y="149942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</a:rPr>
              <a:t>j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7"/>
          <p:cNvSpPr/>
          <p:nvPr/>
        </p:nvSpPr>
        <p:spPr>
          <a:xfrm>
            <a:off x="1" y="236775"/>
            <a:ext cx="2849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1" name="Google Shape;391;p4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MERGE example</a:t>
            </a:r>
            <a:endParaRPr/>
          </a:p>
        </p:txBody>
      </p:sp>
      <p:grpSp>
        <p:nvGrpSpPr>
          <p:cNvPr id="392" name="Google Shape;392;p47"/>
          <p:cNvGrpSpPr/>
          <p:nvPr/>
        </p:nvGrpSpPr>
        <p:grpSpPr>
          <a:xfrm>
            <a:off x="700125" y="1048225"/>
            <a:ext cx="7516526" cy="440700"/>
            <a:chOff x="683725" y="3112400"/>
            <a:chExt cx="7516526" cy="440700"/>
          </a:xfrm>
        </p:grpSpPr>
        <p:sp>
          <p:nvSpPr>
            <p:cNvPr id="393" name="Google Shape;393;p47"/>
            <p:cNvSpPr/>
            <p:nvPr/>
          </p:nvSpPr>
          <p:spPr>
            <a:xfrm>
              <a:off x="683725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3		4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47"/>
            <p:cNvSpPr/>
            <p:nvPr/>
          </p:nvSpPr>
          <p:spPr>
            <a:xfrm>
              <a:off x="4809651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5		7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395" name="Google Shape;395;p47"/>
          <p:cNvSpPr/>
          <p:nvPr/>
        </p:nvSpPr>
        <p:spPr>
          <a:xfrm>
            <a:off x="700125" y="1962625"/>
            <a:ext cx="43071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		5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396" name="Google Shape;396;p47"/>
          <p:cNvCxnSpPr/>
          <p:nvPr/>
        </p:nvCxnSpPr>
        <p:spPr>
          <a:xfrm flipH="1">
            <a:off x="7547200" y="1494325"/>
            <a:ext cx="342000" cy="22167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7"/>
          <p:cNvCxnSpPr/>
          <p:nvPr/>
        </p:nvCxnSpPr>
        <p:spPr>
          <a:xfrm flipH="1">
            <a:off x="6669525" y="1482025"/>
            <a:ext cx="265500" cy="15567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7"/>
          <p:cNvCxnSpPr/>
          <p:nvPr/>
        </p:nvCxnSpPr>
        <p:spPr>
          <a:xfrm flipH="1">
            <a:off x="4748125" y="1507200"/>
            <a:ext cx="1323600" cy="444300"/>
          </a:xfrm>
          <a:prstGeom prst="straightConnector1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7"/>
          <p:cNvCxnSpPr/>
          <p:nvPr/>
        </p:nvCxnSpPr>
        <p:spPr>
          <a:xfrm>
            <a:off x="3769125" y="1486550"/>
            <a:ext cx="1798200" cy="10197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47"/>
          <p:cNvSpPr txBox="1"/>
          <p:nvPr/>
        </p:nvSpPr>
        <p:spPr>
          <a:xfrm>
            <a:off x="345225" y="103772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</a:t>
            </a:r>
            <a:endParaRPr sz="1800"/>
          </a:p>
        </p:txBody>
      </p:sp>
      <p:sp>
        <p:nvSpPr>
          <p:cNvPr id="401" name="Google Shape;401;p47"/>
          <p:cNvSpPr txBox="1"/>
          <p:nvPr/>
        </p:nvSpPr>
        <p:spPr>
          <a:xfrm>
            <a:off x="4473075" y="101497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</a:t>
            </a:r>
            <a:endParaRPr sz="1800"/>
          </a:p>
        </p:txBody>
      </p:sp>
      <p:sp>
        <p:nvSpPr>
          <p:cNvPr id="402" name="Google Shape;402;p47"/>
          <p:cNvSpPr/>
          <p:nvPr/>
        </p:nvSpPr>
        <p:spPr>
          <a:xfrm>
            <a:off x="700125" y="2497900"/>
            <a:ext cx="52035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		5		6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03" name="Google Shape;403;p47"/>
          <p:cNvSpPr/>
          <p:nvPr/>
        </p:nvSpPr>
        <p:spPr>
          <a:xfrm>
            <a:off x="700125" y="3089200"/>
            <a:ext cx="61746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		5		6		7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04" name="Google Shape;404;p47"/>
          <p:cNvSpPr/>
          <p:nvPr/>
        </p:nvSpPr>
        <p:spPr>
          <a:xfrm>
            <a:off x="700125" y="3745850"/>
            <a:ext cx="71388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		5		6		7		8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sp>
        <p:nvSpPr>
          <p:cNvPr id="405" name="Google Shape;405;p47"/>
          <p:cNvSpPr txBox="1"/>
          <p:nvPr/>
        </p:nvSpPr>
        <p:spPr>
          <a:xfrm>
            <a:off x="3609975" y="1476675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DD0000"/>
                </a:solidFill>
              </a:rPr>
              <a:t>i</a:t>
            </a:r>
            <a:endParaRPr sz="1800">
              <a:solidFill>
                <a:srgbClr val="DD0000"/>
              </a:solidFill>
            </a:endParaRPr>
          </a:p>
        </p:txBody>
      </p:sp>
      <p:sp>
        <p:nvSpPr>
          <p:cNvPr id="406" name="Google Shape;406;p47"/>
          <p:cNvSpPr txBox="1"/>
          <p:nvPr/>
        </p:nvSpPr>
        <p:spPr>
          <a:xfrm>
            <a:off x="5940975" y="1437350"/>
            <a:ext cx="3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</a:rPr>
              <a:t>j</a:t>
            </a:r>
            <a:endParaRPr sz="18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8"/>
          <p:cNvSpPr txBox="1"/>
          <p:nvPr/>
        </p:nvSpPr>
        <p:spPr>
          <a:xfrm>
            <a:off x="372292" y="779892"/>
            <a:ext cx="839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</a:rPr>
              <a:t>Mergesort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</a:rPr>
              <a:t>split</a:t>
            </a:r>
            <a:r>
              <a:rPr lang="en-US" sz="1800">
                <a:solidFill>
                  <a:schemeClr val="dk1"/>
                </a:solidFill>
              </a:rPr>
              <a:t>: first divides the whole list iteratively into equal halves  </a:t>
            </a:r>
            <a:br>
              <a:rPr lang="en-US" sz="1800">
                <a:solidFill>
                  <a:schemeClr val="dk1"/>
                </a:solidFill>
              </a:rPr>
            </a:br>
            <a:r>
              <a:rPr lang="en-US" sz="1800">
                <a:solidFill>
                  <a:schemeClr val="dk1"/>
                </a:solidFill>
              </a:rPr>
              <a:t>(no change in sequence of items in the original) until atomic values are achieved.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2" name="Google Shape;412;p48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  <p:grpSp>
        <p:nvGrpSpPr>
          <p:cNvPr id="414" name="Google Shape;414;p48"/>
          <p:cNvGrpSpPr/>
          <p:nvPr/>
        </p:nvGrpSpPr>
        <p:grpSpPr>
          <a:xfrm>
            <a:off x="681400" y="4359975"/>
            <a:ext cx="7138919" cy="440700"/>
            <a:chOff x="683725" y="1359800"/>
            <a:chExt cx="7138919" cy="440700"/>
          </a:xfrm>
        </p:grpSpPr>
        <p:sp>
          <p:nvSpPr>
            <p:cNvPr id="415" name="Google Shape;415;p48"/>
            <p:cNvSpPr/>
            <p:nvPr/>
          </p:nvSpPr>
          <p:spPr>
            <a:xfrm>
              <a:off x="683725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16" name="Google Shape;416;p48"/>
            <p:cNvSpPr/>
            <p:nvPr/>
          </p:nvSpPr>
          <p:spPr>
            <a:xfrm>
              <a:off x="1619956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17" name="Google Shape;417;p48"/>
            <p:cNvSpPr/>
            <p:nvPr/>
          </p:nvSpPr>
          <p:spPr>
            <a:xfrm>
              <a:off x="3492419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18" name="Google Shape;418;p48"/>
            <p:cNvSpPr/>
            <p:nvPr/>
          </p:nvSpPr>
          <p:spPr>
            <a:xfrm>
              <a:off x="4428650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19" name="Google Shape;419;p48"/>
            <p:cNvSpPr/>
            <p:nvPr/>
          </p:nvSpPr>
          <p:spPr>
            <a:xfrm>
              <a:off x="5364882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0" name="Google Shape;420;p48"/>
            <p:cNvSpPr/>
            <p:nvPr/>
          </p:nvSpPr>
          <p:spPr>
            <a:xfrm>
              <a:off x="2556188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1" name="Google Shape;421;p48"/>
            <p:cNvSpPr/>
            <p:nvPr/>
          </p:nvSpPr>
          <p:spPr>
            <a:xfrm>
              <a:off x="7237344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2" name="Google Shape;422;p48"/>
            <p:cNvSpPr/>
            <p:nvPr/>
          </p:nvSpPr>
          <p:spPr>
            <a:xfrm>
              <a:off x="6301113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423" name="Google Shape;423;p48"/>
          <p:cNvGrpSpPr/>
          <p:nvPr/>
        </p:nvGrpSpPr>
        <p:grpSpPr>
          <a:xfrm>
            <a:off x="685113" y="3489955"/>
            <a:ext cx="7132738" cy="442045"/>
            <a:chOff x="686375" y="2044255"/>
            <a:chExt cx="7132738" cy="442045"/>
          </a:xfrm>
        </p:grpSpPr>
        <p:sp>
          <p:nvSpPr>
            <p:cNvPr id="424" name="Google Shape;424;p48"/>
            <p:cNvSpPr/>
            <p:nvPr/>
          </p:nvSpPr>
          <p:spPr>
            <a:xfrm>
              <a:off x="686375" y="2044255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		2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5" name="Google Shape;425;p48"/>
            <p:cNvSpPr/>
            <p:nvPr/>
          </p:nvSpPr>
          <p:spPr>
            <a:xfrm>
              <a:off x="4428649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		5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6" name="Google Shape;426;p48"/>
            <p:cNvSpPr/>
            <p:nvPr/>
          </p:nvSpPr>
          <p:spPr>
            <a:xfrm>
              <a:off x="2556220" y="2045600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48"/>
            <p:cNvSpPr/>
            <p:nvPr/>
          </p:nvSpPr>
          <p:spPr>
            <a:xfrm>
              <a:off x="6301113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428" name="Google Shape;428;p48"/>
          <p:cNvGrpSpPr/>
          <p:nvPr/>
        </p:nvGrpSpPr>
        <p:grpSpPr>
          <a:xfrm>
            <a:off x="683725" y="2621280"/>
            <a:ext cx="7135526" cy="440700"/>
            <a:chOff x="683725" y="3112400"/>
            <a:chExt cx="7135526" cy="440700"/>
          </a:xfrm>
        </p:grpSpPr>
        <p:sp>
          <p:nvSpPr>
            <p:cNvPr id="429" name="Google Shape;429;p48"/>
            <p:cNvSpPr/>
            <p:nvPr/>
          </p:nvSpPr>
          <p:spPr>
            <a:xfrm>
              <a:off x="683725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		2		3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30" name="Google Shape;430;p48"/>
            <p:cNvSpPr/>
            <p:nvPr/>
          </p:nvSpPr>
          <p:spPr>
            <a:xfrm>
              <a:off x="4428651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		5		1		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431" name="Google Shape;431;p48"/>
          <p:cNvSpPr/>
          <p:nvPr/>
        </p:nvSpPr>
        <p:spPr>
          <a:xfrm>
            <a:off x="681450" y="1752600"/>
            <a:ext cx="71388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4		2		3		6		8		5		1		7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/>
        </p:nvSpPr>
        <p:spPr>
          <a:xfrm>
            <a:off x="372292" y="779892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Mergesort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algorithm – merge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them into another list in a sorted manner</a:t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7" name="Google Shape;437;p49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  <p:grpSp>
        <p:nvGrpSpPr>
          <p:cNvPr id="439" name="Google Shape;439;p49"/>
          <p:cNvGrpSpPr/>
          <p:nvPr/>
        </p:nvGrpSpPr>
        <p:grpSpPr>
          <a:xfrm>
            <a:off x="683725" y="1359800"/>
            <a:ext cx="7138919" cy="440700"/>
            <a:chOff x="683725" y="1359800"/>
            <a:chExt cx="7138919" cy="440700"/>
          </a:xfrm>
        </p:grpSpPr>
        <p:sp>
          <p:nvSpPr>
            <p:cNvPr id="440" name="Google Shape;440;p49"/>
            <p:cNvSpPr/>
            <p:nvPr/>
          </p:nvSpPr>
          <p:spPr>
            <a:xfrm>
              <a:off x="683725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1" name="Google Shape;441;p49"/>
            <p:cNvSpPr/>
            <p:nvPr/>
          </p:nvSpPr>
          <p:spPr>
            <a:xfrm>
              <a:off x="1619956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2" name="Google Shape;442;p49"/>
            <p:cNvSpPr/>
            <p:nvPr/>
          </p:nvSpPr>
          <p:spPr>
            <a:xfrm>
              <a:off x="3492419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3" name="Google Shape;443;p49"/>
            <p:cNvSpPr/>
            <p:nvPr/>
          </p:nvSpPr>
          <p:spPr>
            <a:xfrm>
              <a:off x="4428650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4" name="Google Shape;444;p49"/>
            <p:cNvSpPr/>
            <p:nvPr/>
          </p:nvSpPr>
          <p:spPr>
            <a:xfrm>
              <a:off x="5364882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5" name="Google Shape;445;p49"/>
            <p:cNvSpPr/>
            <p:nvPr/>
          </p:nvSpPr>
          <p:spPr>
            <a:xfrm>
              <a:off x="2556188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6" name="Google Shape;446;p49"/>
            <p:cNvSpPr/>
            <p:nvPr/>
          </p:nvSpPr>
          <p:spPr>
            <a:xfrm>
              <a:off x="7237344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47" name="Google Shape;447;p49"/>
            <p:cNvSpPr/>
            <p:nvPr/>
          </p:nvSpPr>
          <p:spPr>
            <a:xfrm>
              <a:off x="6301113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448" name="Google Shape;448;p49"/>
          <p:cNvGrpSpPr/>
          <p:nvPr/>
        </p:nvGrpSpPr>
        <p:grpSpPr>
          <a:xfrm>
            <a:off x="685800" y="2240280"/>
            <a:ext cx="7132738" cy="442045"/>
            <a:chOff x="686375" y="2044255"/>
            <a:chExt cx="7132738" cy="442045"/>
          </a:xfrm>
        </p:grpSpPr>
        <p:sp>
          <p:nvSpPr>
            <p:cNvPr id="449" name="Google Shape;449;p49"/>
            <p:cNvSpPr/>
            <p:nvPr/>
          </p:nvSpPr>
          <p:spPr>
            <a:xfrm>
              <a:off x="686375" y="2044255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50" name="Google Shape;450;p49"/>
            <p:cNvSpPr/>
            <p:nvPr/>
          </p:nvSpPr>
          <p:spPr>
            <a:xfrm>
              <a:off x="4428649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51" name="Google Shape;451;p49"/>
            <p:cNvSpPr/>
            <p:nvPr/>
          </p:nvSpPr>
          <p:spPr>
            <a:xfrm>
              <a:off x="2556220" y="2045600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52" name="Google Shape;452;p49"/>
            <p:cNvSpPr/>
            <p:nvPr/>
          </p:nvSpPr>
          <p:spPr>
            <a:xfrm>
              <a:off x="6301113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cxnSp>
        <p:nvCxnSpPr>
          <p:cNvPr id="453" name="Google Shape;453;p49"/>
          <p:cNvCxnSpPr/>
          <p:nvPr/>
        </p:nvCxnSpPr>
        <p:spPr>
          <a:xfrm>
            <a:off x="2881375" y="1800500"/>
            <a:ext cx="105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49"/>
          <p:cNvCxnSpPr/>
          <p:nvPr/>
        </p:nvCxnSpPr>
        <p:spPr>
          <a:xfrm>
            <a:off x="3776472" y="1801368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9"/>
          <p:cNvCxnSpPr/>
          <p:nvPr/>
        </p:nvCxnSpPr>
        <p:spPr>
          <a:xfrm>
            <a:off x="943838" y="1800500"/>
            <a:ext cx="864900" cy="4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9"/>
          <p:cNvCxnSpPr/>
          <p:nvPr/>
        </p:nvCxnSpPr>
        <p:spPr>
          <a:xfrm flipH="1">
            <a:off x="985169" y="1800500"/>
            <a:ext cx="894900" cy="43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9"/>
          <p:cNvCxnSpPr>
            <a:stCxn id="443" idx="2"/>
          </p:cNvCxnSpPr>
          <p:nvPr/>
        </p:nvCxnSpPr>
        <p:spPr>
          <a:xfrm>
            <a:off x="4721300" y="1800500"/>
            <a:ext cx="9117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49"/>
          <p:cNvCxnSpPr>
            <a:stCxn id="444" idx="2"/>
          </p:cNvCxnSpPr>
          <p:nvPr/>
        </p:nvCxnSpPr>
        <p:spPr>
          <a:xfrm flipH="1">
            <a:off x="4747332" y="1800500"/>
            <a:ext cx="910200" cy="4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49"/>
          <p:cNvCxnSpPr/>
          <p:nvPr/>
        </p:nvCxnSpPr>
        <p:spPr>
          <a:xfrm>
            <a:off x="6593763" y="1800500"/>
            <a:ext cx="27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0" name="Google Shape;460;p49"/>
          <p:cNvCxnSpPr/>
          <p:nvPr/>
        </p:nvCxnSpPr>
        <p:spPr>
          <a:xfrm>
            <a:off x="7529994" y="1800500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 txBox="1"/>
          <p:nvPr/>
        </p:nvSpPr>
        <p:spPr>
          <a:xfrm>
            <a:off x="372292" y="779892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Mergesort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algorithm – merge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them into another list in a sorted manner</a:t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7" name="Google Shape;467;p5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  <p:grpSp>
        <p:nvGrpSpPr>
          <p:cNvPr id="468" name="Google Shape;468;p50"/>
          <p:cNvGrpSpPr/>
          <p:nvPr/>
        </p:nvGrpSpPr>
        <p:grpSpPr>
          <a:xfrm>
            <a:off x="683725" y="1359800"/>
            <a:ext cx="7138919" cy="440700"/>
            <a:chOff x="683725" y="1359800"/>
            <a:chExt cx="7138919" cy="440700"/>
          </a:xfrm>
        </p:grpSpPr>
        <p:sp>
          <p:nvSpPr>
            <p:cNvPr id="469" name="Google Shape;469;p50"/>
            <p:cNvSpPr/>
            <p:nvPr/>
          </p:nvSpPr>
          <p:spPr>
            <a:xfrm>
              <a:off x="683725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0" name="Google Shape;470;p50"/>
            <p:cNvSpPr/>
            <p:nvPr/>
          </p:nvSpPr>
          <p:spPr>
            <a:xfrm>
              <a:off x="1619956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1" name="Google Shape;471;p50"/>
            <p:cNvSpPr/>
            <p:nvPr/>
          </p:nvSpPr>
          <p:spPr>
            <a:xfrm>
              <a:off x="3492419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2" name="Google Shape;472;p50"/>
            <p:cNvSpPr/>
            <p:nvPr/>
          </p:nvSpPr>
          <p:spPr>
            <a:xfrm>
              <a:off x="4428650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3" name="Google Shape;473;p50"/>
            <p:cNvSpPr/>
            <p:nvPr/>
          </p:nvSpPr>
          <p:spPr>
            <a:xfrm>
              <a:off x="5364882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4" name="Google Shape;474;p50"/>
            <p:cNvSpPr/>
            <p:nvPr/>
          </p:nvSpPr>
          <p:spPr>
            <a:xfrm>
              <a:off x="2556188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5" name="Google Shape;475;p50"/>
            <p:cNvSpPr/>
            <p:nvPr/>
          </p:nvSpPr>
          <p:spPr>
            <a:xfrm>
              <a:off x="7237344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6" name="Google Shape;476;p50"/>
            <p:cNvSpPr/>
            <p:nvPr/>
          </p:nvSpPr>
          <p:spPr>
            <a:xfrm>
              <a:off x="6301113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477" name="Google Shape;477;p50"/>
          <p:cNvGrpSpPr/>
          <p:nvPr/>
        </p:nvGrpSpPr>
        <p:grpSpPr>
          <a:xfrm>
            <a:off x="685800" y="2240280"/>
            <a:ext cx="7132738" cy="442045"/>
            <a:chOff x="686375" y="2044255"/>
            <a:chExt cx="7132738" cy="442045"/>
          </a:xfrm>
        </p:grpSpPr>
        <p:sp>
          <p:nvSpPr>
            <p:cNvPr id="478" name="Google Shape;478;p50"/>
            <p:cNvSpPr/>
            <p:nvPr/>
          </p:nvSpPr>
          <p:spPr>
            <a:xfrm>
              <a:off x="686375" y="2044255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79" name="Google Shape;479;p50"/>
            <p:cNvSpPr/>
            <p:nvPr/>
          </p:nvSpPr>
          <p:spPr>
            <a:xfrm>
              <a:off x="4428649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80" name="Google Shape;480;p50"/>
            <p:cNvSpPr/>
            <p:nvPr/>
          </p:nvSpPr>
          <p:spPr>
            <a:xfrm>
              <a:off x="2556220" y="2045600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81" name="Google Shape;481;p50"/>
            <p:cNvSpPr/>
            <p:nvPr/>
          </p:nvSpPr>
          <p:spPr>
            <a:xfrm>
              <a:off x="6301113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482" name="Google Shape;482;p50"/>
          <p:cNvGrpSpPr/>
          <p:nvPr/>
        </p:nvGrpSpPr>
        <p:grpSpPr>
          <a:xfrm>
            <a:off x="683725" y="3112400"/>
            <a:ext cx="7135526" cy="440700"/>
            <a:chOff x="683725" y="3112400"/>
            <a:chExt cx="7135526" cy="440700"/>
          </a:xfrm>
        </p:grpSpPr>
        <p:sp>
          <p:nvSpPr>
            <p:cNvPr id="483" name="Google Shape;483;p50"/>
            <p:cNvSpPr/>
            <p:nvPr/>
          </p:nvSpPr>
          <p:spPr>
            <a:xfrm>
              <a:off x="683725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3		4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484" name="Google Shape;484;p50"/>
            <p:cNvSpPr/>
            <p:nvPr/>
          </p:nvSpPr>
          <p:spPr>
            <a:xfrm>
              <a:off x="4428651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5		7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cxnSp>
        <p:nvCxnSpPr>
          <p:cNvPr id="485" name="Google Shape;485;p50"/>
          <p:cNvCxnSpPr/>
          <p:nvPr/>
        </p:nvCxnSpPr>
        <p:spPr>
          <a:xfrm>
            <a:off x="2881375" y="1800500"/>
            <a:ext cx="105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50"/>
          <p:cNvCxnSpPr/>
          <p:nvPr/>
        </p:nvCxnSpPr>
        <p:spPr>
          <a:xfrm>
            <a:off x="3776472" y="1801368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7" name="Google Shape;487;p50"/>
          <p:cNvCxnSpPr/>
          <p:nvPr/>
        </p:nvCxnSpPr>
        <p:spPr>
          <a:xfrm>
            <a:off x="943838" y="1800500"/>
            <a:ext cx="864900" cy="4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8" name="Google Shape;488;p50"/>
          <p:cNvCxnSpPr/>
          <p:nvPr/>
        </p:nvCxnSpPr>
        <p:spPr>
          <a:xfrm flipH="1">
            <a:off x="985169" y="1800500"/>
            <a:ext cx="894900" cy="43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9" name="Google Shape;489;p50"/>
          <p:cNvCxnSpPr>
            <a:stCxn id="472" idx="2"/>
          </p:cNvCxnSpPr>
          <p:nvPr/>
        </p:nvCxnSpPr>
        <p:spPr>
          <a:xfrm>
            <a:off x="4721300" y="1800500"/>
            <a:ext cx="9117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0" name="Google Shape;490;p50"/>
          <p:cNvCxnSpPr>
            <a:stCxn id="473" idx="2"/>
          </p:cNvCxnSpPr>
          <p:nvPr/>
        </p:nvCxnSpPr>
        <p:spPr>
          <a:xfrm flipH="1">
            <a:off x="4747332" y="1800500"/>
            <a:ext cx="910200" cy="4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50"/>
          <p:cNvCxnSpPr/>
          <p:nvPr/>
        </p:nvCxnSpPr>
        <p:spPr>
          <a:xfrm>
            <a:off x="6593763" y="1800500"/>
            <a:ext cx="27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50"/>
          <p:cNvCxnSpPr/>
          <p:nvPr/>
        </p:nvCxnSpPr>
        <p:spPr>
          <a:xfrm>
            <a:off x="7529994" y="1800500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50"/>
          <p:cNvCxnSpPr/>
          <p:nvPr/>
        </p:nvCxnSpPr>
        <p:spPr>
          <a:xfrm flipH="1">
            <a:off x="4754900" y="2680525"/>
            <a:ext cx="1872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50"/>
          <p:cNvCxnSpPr/>
          <p:nvPr/>
        </p:nvCxnSpPr>
        <p:spPr>
          <a:xfrm>
            <a:off x="5648525" y="2688300"/>
            <a:ext cx="1748100" cy="41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50"/>
          <p:cNvCxnSpPr/>
          <p:nvPr/>
        </p:nvCxnSpPr>
        <p:spPr>
          <a:xfrm>
            <a:off x="4723950" y="2688300"/>
            <a:ext cx="916800" cy="4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0"/>
          <p:cNvCxnSpPr/>
          <p:nvPr/>
        </p:nvCxnSpPr>
        <p:spPr>
          <a:xfrm flipH="1">
            <a:off x="6604275" y="2680525"/>
            <a:ext cx="901200" cy="4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50"/>
          <p:cNvCxnSpPr/>
          <p:nvPr/>
        </p:nvCxnSpPr>
        <p:spPr>
          <a:xfrm>
            <a:off x="1005840" y="2680525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50"/>
          <p:cNvCxnSpPr/>
          <p:nvPr/>
        </p:nvCxnSpPr>
        <p:spPr>
          <a:xfrm>
            <a:off x="3785616" y="2680525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50"/>
          <p:cNvCxnSpPr/>
          <p:nvPr/>
        </p:nvCxnSpPr>
        <p:spPr>
          <a:xfrm>
            <a:off x="1911325" y="2696075"/>
            <a:ext cx="916800" cy="4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50"/>
          <p:cNvCxnSpPr/>
          <p:nvPr/>
        </p:nvCxnSpPr>
        <p:spPr>
          <a:xfrm flipH="1">
            <a:off x="1965875" y="2688300"/>
            <a:ext cx="877800" cy="41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/>
          <p:nvPr/>
        </p:nvSpPr>
        <p:spPr>
          <a:xfrm>
            <a:off x="2" y="236765"/>
            <a:ext cx="1850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9" name="Google Shape;119;p24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Outline</a:t>
            </a:r>
            <a:endParaRPr/>
          </a:p>
        </p:txBody>
      </p:sp>
      <p:sp>
        <p:nvSpPr>
          <p:cNvPr id="120" name="Google Shape;120;p24"/>
          <p:cNvSpPr txBox="1"/>
          <p:nvPr/>
        </p:nvSpPr>
        <p:spPr>
          <a:xfrm>
            <a:off x="372292" y="924517"/>
            <a:ext cx="839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Sorting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Iterative sorting: Selection sort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000000"/>
                </a:solidFill>
              </a:rPr>
              <a:t>Divide and Conquer: Mergesort and</a:t>
            </a:r>
            <a:r>
              <a:rPr lang="en-US" sz="2000"/>
              <a:t> Quicksort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Data structures for sorting: Heapsort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/>
          <p:nvPr/>
        </p:nvSpPr>
        <p:spPr>
          <a:xfrm>
            <a:off x="372292" y="779892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Mergesort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algorithm – merge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them into another list in a sorted manner</a:t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7" name="Google Shape;507;p5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  <p:grpSp>
        <p:nvGrpSpPr>
          <p:cNvPr id="508" name="Google Shape;508;p51"/>
          <p:cNvGrpSpPr/>
          <p:nvPr/>
        </p:nvGrpSpPr>
        <p:grpSpPr>
          <a:xfrm>
            <a:off x="683725" y="1359800"/>
            <a:ext cx="7138919" cy="440700"/>
            <a:chOff x="683725" y="1359800"/>
            <a:chExt cx="7138919" cy="440700"/>
          </a:xfrm>
        </p:grpSpPr>
        <p:sp>
          <p:nvSpPr>
            <p:cNvPr id="509" name="Google Shape;509;p51"/>
            <p:cNvSpPr/>
            <p:nvPr/>
          </p:nvSpPr>
          <p:spPr>
            <a:xfrm>
              <a:off x="683725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0" name="Google Shape;510;p51"/>
            <p:cNvSpPr/>
            <p:nvPr/>
          </p:nvSpPr>
          <p:spPr>
            <a:xfrm>
              <a:off x="1619956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1" name="Google Shape;511;p51"/>
            <p:cNvSpPr/>
            <p:nvPr/>
          </p:nvSpPr>
          <p:spPr>
            <a:xfrm>
              <a:off x="3492419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2" name="Google Shape;512;p51"/>
            <p:cNvSpPr/>
            <p:nvPr/>
          </p:nvSpPr>
          <p:spPr>
            <a:xfrm>
              <a:off x="4428650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3" name="Google Shape;513;p51"/>
            <p:cNvSpPr/>
            <p:nvPr/>
          </p:nvSpPr>
          <p:spPr>
            <a:xfrm>
              <a:off x="5364882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4" name="Google Shape;514;p51"/>
            <p:cNvSpPr/>
            <p:nvPr/>
          </p:nvSpPr>
          <p:spPr>
            <a:xfrm>
              <a:off x="2556188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51"/>
            <p:cNvSpPr/>
            <p:nvPr/>
          </p:nvSpPr>
          <p:spPr>
            <a:xfrm>
              <a:off x="7237344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51"/>
            <p:cNvSpPr/>
            <p:nvPr/>
          </p:nvSpPr>
          <p:spPr>
            <a:xfrm>
              <a:off x="6301113" y="1359800"/>
              <a:ext cx="5853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517" name="Google Shape;517;p51"/>
          <p:cNvGrpSpPr/>
          <p:nvPr/>
        </p:nvGrpSpPr>
        <p:grpSpPr>
          <a:xfrm>
            <a:off x="685800" y="2240280"/>
            <a:ext cx="7132738" cy="442045"/>
            <a:chOff x="686375" y="2044255"/>
            <a:chExt cx="7132738" cy="442045"/>
          </a:xfrm>
        </p:grpSpPr>
        <p:sp>
          <p:nvSpPr>
            <p:cNvPr id="518" name="Google Shape;518;p51"/>
            <p:cNvSpPr/>
            <p:nvPr/>
          </p:nvSpPr>
          <p:spPr>
            <a:xfrm>
              <a:off x="686375" y="2044255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4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19" name="Google Shape;519;p51"/>
            <p:cNvSpPr/>
            <p:nvPr/>
          </p:nvSpPr>
          <p:spPr>
            <a:xfrm>
              <a:off x="4428649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5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51"/>
            <p:cNvSpPr/>
            <p:nvPr/>
          </p:nvSpPr>
          <p:spPr>
            <a:xfrm>
              <a:off x="2556220" y="2045600"/>
              <a:ext cx="1521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3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51"/>
            <p:cNvSpPr/>
            <p:nvPr/>
          </p:nvSpPr>
          <p:spPr>
            <a:xfrm>
              <a:off x="6301113" y="2045600"/>
              <a:ext cx="15180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7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51"/>
          <p:cNvGrpSpPr/>
          <p:nvPr/>
        </p:nvGrpSpPr>
        <p:grpSpPr>
          <a:xfrm>
            <a:off x="683725" y="3112400"/>
            <a:ext cx="7135526" cy="440700"/>
            <a:chOff x="683725" y="3112400"/>
            <a:chExt cx="7135526" cy="440700"/>
          </a:xfrm>
        </p:grpSpPr>
        <p:sp>
          <p:nvSpPr>
            <p:cNvPr id="523" name="Google Shape;523;p51"/>
            <p:cNvSpPr/>
            <p:nvPr/>
          </p:nvSpPr>
          <p:spPr>
            <a:xfrm>
              <a:off x="683725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2		3		4		6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51"/>
            <p:cNvSpPr/>
            <p:nvPr/>
          </p:nvSpPr>
          <p:spPr>
            <a:xfrm>
              <a:off x="4428651" y="3112400"/>
              <a:ext cx="3390600" cy="4407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</a:rPr>
                <a:t>1		5		7		8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525" name="Google Shape;525;p51"/>
          <p:cNvSpPr/>
          <p:nvPr/>
        </p:nvSpPr>
        <p:spPr>
          <a:xfrm>
            <a:off x="683725" y="4026800"/>
            <a:ext cx="7138800" cy="440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</a:rPr>
              <a:t>1		2		3		4		5		6		7		8</a:t>
            </a:r>
            <a:endParaRPr i="0" sz="1800" u="none" cap="none" strike="noStrike">
              <a:solidFill>
                <a:schemeClr val="dk1"/>
              </a:solidFill>
            </a:endParaRPr>
          </a:p>
        </p:txBody>
      </p:sp>
      <p:cxnSp>
        <p:nvCxnSpPr>
          <p:cNvPr id="526" name="Google Shape;526;p51"/>
          <p:cNvCxnSpPr/>
          <p:nvPr/>
        </p:nvCxnSpPr>
        <p:spPr>
          <a:xfrm>
            <a:off x="2881375" y="1800500"/>
            <a:ext cx="105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7" name="Google Shape;527;p51"/>
          <p:cNvCxnSpPr/>
          <p:nvPr/>
        </p:nvCxnSpPr>
        <p:spPr>
          <a:xfrm>
            <a:off x="3776472" y="1801368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8" name="Google Shape;528;p51"/>
          <p:cNvCxnSpPr/>
          <p:nvPr/>
        </p:nvCxnSpPr>
        <p:spPr>
          <a:xfrm>
            <a:off x="943838" y="1800500"/>
            <a:ext cx="864900" cy="44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51"/>
          <p:cNvCxnSpPr/>
          <p:nvPr/>
        </p:nvCxnSpPr>
        <p:spPr>
          <a:xfrm flipH="1">
            <a:off x="985169" y="1800500"/>
            <a:ext cx="894900" cy="43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0" name="Google Shape;530;p51"/>
          <p:cNvCxnSpPr>
            <a:stCxn id="512" idx="2"/>
          </p:cNvCxnSpPr>
          <p:nvPr/>
        </p:nvCxnSpPr>
        <p:spPr>
          <a:xfrm>
            <a:off x="4721300" y="1800500"/>
            <a:ext cx="911700" cy="45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51"/>
          <p:cNvCxnSpPr>
            <a:stCxn id="513" idx="2"/>
          </p:cNvCxnSpPr>
          <p:nvPr/>
        </p:nvCxnSpPr>
        <p:spPr>
          <a:xfrm flipH="1">
            <a:off x="4747332" y="1800500"/>
            <a:ext cx="910200" cy="42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2" name="Google Shape;532;p51"/>
          <p:cNvCxnSpPr/>
          <p:nvPr/>
        </p:nvCxnSpPr>
        <p:spPr>
          <a:xfrm>
            <a:off x="6593763" y="1800500"/>
            <a:ext cx="27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3" name="Google Shape;533;p51"/>
          <p:cNvCxnSpPr/>
          <p:nvPr/>
        </p:nvCxnSpPr>
        <p:spPr>
          <a:xfrm>
            <a:off x="7529994" y="1800500"/>
            <a:ext cx="6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4" name="Google Shape;534;p51"/>
          <p:cNvCxnSpPr/>
          <p:nvPr/>
        </p:nvCxnSpPr>
        <p:spPr>
          <a:xfrm flipH="1">
            <a:off x="4754900" y="2680525"/>
            <a:ext cx="18726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51"/>
          <p:cNvCxnSpPr/>
          <p:nvPr/>
        </p:nvCxnSpPr>
        <p:spPr>
          <a:xfrm>
            <a:off x="5648525" y="2688300"/>
            <a:ext cx="1748100" cy="41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6" name="Google Shape;536;p51"/>
          <p:cNvCxnSpPr/>
          <p:nvPr/>
        </p:nvCxnSpPr>
        <p:spPr>
          <a:xfrm flipH="1">
            <a:off x="1072250" y="3550725"/>
            <a:ext cx="3675000" cy="46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51"/>
          <p:cNvCxnSpPr/>
          <p:nvPr/>
        </p:nvCxnSpPr>
        <p:spPr>
          <a:xfrm>
            <a:off x="1002275" y="3550725"/>
            <a:ext cx="963600" cy="4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8" name="Google Shape;538;p51"/>
          <p:cNvCxnSpPr/>
          <p:nvPr/>
        </p:nvCxnSpPr>
        <p:spPr>
          <a:xfrm>
            <a:off x="1926875" y="3550725"/>
            <a:ext cx="924600" cy="47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51"/>
          <p:cNvCxnSpPr/>
          <p:nvPr/>
        </p:nvCxnSpPr>
        <p:spPr>
          <a:xfrm>
            <a:off x="7489925" y="3558500"/>
            <a:ext cx="9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51"/>
          <p:cNvCxnSpPr/>
          <p:nvPr/>
        </p:nvCxnSpPr>
        <p:spPr>
          <a:xfrm>
            <a:off x="6573125" y="3550725"/>
            <a:ext cx="0" cy="48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1" name="Google Shape;541;p51"/>
          <p:cNvCxnSpPr/>
          <p:nvPr/>
        </p:nvCxnSpPr>
        <p:spPr>
          <a:xfrm>
            <a:off x="4723950" y="2688300"/>
            <a:ext cx="916800" cy="4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51"/>
          <p:cNvCxnSpPr/>
          <p:nvPr/>
        </p:nvCxnSpPr>
        <p:spPr>
          <a:xfrm flipH="1">
            <a:off x="6604275" y="2680525"/>
            <a:ext cx="901200" cy="41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51"/>
          <p:cNvCxnSpPr/>
          <p:nvPr/>
        </p:nvCxnSpPr>
        <p:spPr>
          <a:xfrm flipH="1">
            <a:off x="4731700" y="3558500"/>
            <a:ext cx="924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4" name="Google Shape;544;p51"/>
          <p:cNvCxnSpPr/>
          <p:nvPr/>
        </p:nvCxnSpPr>
        <p:spPr>
          <a:xfrm>
            <a:off x="1005840" y="2680525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51"/>
          <p:cNvCxnSpPr/>
          <p:nvPr/>
        </p:nvCxnSpPr>
        <p:spPr>
          <a:xfrm>
            <a:off x="3785616" y="2680525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6" name="Google Shape;546;p51"/>
          <p:cNvCxnSpPr/>
          <p:nvPr/>
        </p:nvCxnSpPr>
        <p:spPr>
          <a:xfrm>
            <a:off x="1911325" y="2696075"/>
            <a:ext cx="916800" cy="4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51"/>
          <p:cNvCxnSpPr/>
          <p:nvPr/>
        </p:nvCxnSpPr>
        <p:spPr>
          <a:xfrm flipH="1">
            <a:off x="1965875" y="2688300"/>
            <a:ext cx="877800" cy="41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51"/>
          <p:cNvCxnSpPr/>
          <p:nvPr/>
        </p:nvCxnSpPr>
        <p:spPr>
          <a:xfrm>
            <a:off x="2828150" y="3558500"/>
            <a:ext cx="963300" cy="46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51"/>
          <p:cNvCxnSpPr/>
          <p:nvPr/>
        </p:nvCxnSpPr>
        <p:spPr>
          <a:xfrm>
            <a:off x="3752725" y="3550725"/>
            <a:ext cx="1818000" cy="46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2"/>
          <p:cNvSpPr txBox="1"/>
          <p:nvPr/>
        </p:nvSpPr>
        <p:spPr>
          <a:xfrm>
            <a:off x="372292" y="1076917"/>
            <a:ext cx="8399400" cy="3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Mergesort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as a divide and conquer strategy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Divide: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splitting into two sub-lists (with half the size)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recursive implementation of sub-list sorting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call mergesort on itself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assume that output is a sorted list in each recursion step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requires well-defined base case (= list with one element)</a:t>
            </a:r>
            <a:endParaRPr sz="1800"/>
          </a:p>
          <a:p>
            <a:pPr indent="-3111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b="1" lang="en-US" sz="1800"/>
              <a:t>Combine: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merging</a:t>
            </a:r>
            <a:r>
              <a:rPr lang="en-US" sz="1800"/>
              <a:t> two lists preserving order</a:t>
            </a:r>
            <a:endParaRPr sz="1800"/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systematic and efficient merger of partial lists to one large sorted list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11150" lvl="2" marL="1200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see Algorithms Unlocked (Cormen, 2013) for MERGE pseudocode</a:t>
            </a:r>
            <a:endParaRPr sz="1800"/>
          </a:p>
        </p:txBody>
      </p:sp>
      <p:sp>
        <p:nvSpPr>
          <p:cNvPr id="555" name="Google Shape;555;p52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6" name="Google Shape;556;p5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3"/>
          <p:cNvSpPr txBox="1"/>
          <p:nvPr/>
        </p:nvSpPr>
        <p:spPr>
          <a:xfrm>
            <a:off x="372292" y="772117"/>
            <a:ext cx="83994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Characteristics of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mergesort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correctness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merge steps sort correctly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 changing of order outside of merging</a:t>
            </a:r>
            <a:endParaRPr i="1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all elements are sorted and algorithm terminates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memory and stability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need additional memory (in addition to list) for handling sub-lists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stable algorithm because other ordering structure is preserved during merging</a:t>
            </a:r>
            <a:endParaRPr sz="1800"/>
          </a:p>
        </p:txBody>
      </p:sp>
      <p:sp>
        <p:nvSpPr>
          <p:cNvPr id="562" name="Google Shape;562;p53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3" name="Google Shape;563;p5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Mergesort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4"/>
          <p:cNvSpPr txBox="1"/>
          <p:nvPr/>
        </p:nvSpPr>
        <p:spPr>
          <a:xfrm>
            <a:off x="372292" y="772117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John von Neumann (Neumann János Lajos, Budapest, 1903-1957)</a:t>
            </a:r>
            <a:endParaRPr sz="1800"/>
          </a:p>
        </p:txBody>
      </p:sp>
      <p:sp>
        <p:nvSpPr>
          <p:cNvPr id="569" name="Google Shape;569;p54"/>
          <p:cNvSpPr/>
          <p:nvPr/>
        </p:nvSpPr>
        <p:spPr>
          <a:xfrm>
            <a:off x="5" y="236775"/>
            <a:ext cx="7176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John von Neumann: more than mergesort’s father</a:t>
            </a:r>
            <a:endParaRPr/>
          </a:p>
        </p:txBody>
      </p:sp>
      <p:pic>
        <p:nvPicPr>
          <p:cNvPr id="571" name="Google Shape;5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775" y="1141417"/>
            <a:ext cx="2837450" cy="3697283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4"/>
          <p:cNvSpPr txBox="1"/>
          <p:nvPr/>
        </p:nvSpPr>
        <p:spPr>
          <a:xfrm>
            <a:off x="317850" y="1264375"/>
            <a:ext cx="5662200" cy="3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One of the most influential figures of Computer Science, Math, and Physics in the 20th century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Inventor of the mergesort algorithm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Among the first to talk about the time complexity of algorithms in the 1950s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Popularized the modern computer architecture with main memory, ALU, registries, etc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Proposed cellular automata that </a:t>
            </a:r>
            <a:r>
              <a:rPr lang="en-US" sz="1800"/>
              <a:t>self-replicated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Warned about anthropogenic global warming as early as 1955</a:t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5"/>
          <p:cNvSpPr txBox="1"/>
          <p:nvPr/>
        </p:nvSpPr>
        <p:spPr>
          <a:xfrm>
            <a:off x="317842" y="902842"/>
            <a:ext cx="8399400" cy="3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Similar divide and conquer logic to mergesort but division into sub-lists not necessarily regular</a:t>
            </a:r>
            <a:br>
              <a:rPr lang="en-US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Quicksort rationale: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pick pivot element from list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sort list such that all elements left (right) of pivot are smaller (larger) than its value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after this partition operation the pivot element is already in its final (sorted) position, sorting now occurs only right/left of the pivot element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split list at pivot and apply logic recursively to left and right sub-list</a:t>
            </a:r>
            <a:endParaRPr sz="1800"/>
          </a:p>
        </p:txBody>
      </p:sp>
      <p:sp>
        <p:nvSpPr>
          <p:cNvPr id="578" name="Google Shape;578;p55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79" name="Google Shape;579;p5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Quicksort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6"/>
          <p:cNvSpPr/>
          <p:nvPr/>
        </p:nvSpPr>
        <p:spPr>
          <a:xfrm>
            <a:off x="-2" y="236765"/>
            <a:ext cx="2055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5" name="Google Shape;585;p5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Quicksort</a:t>
            </a:r>
            <a:endParaRPr/>
          </a:p>
        </p:txBody>
      </p:sp>
      <p:sp>
        <p:nvSpPr>
          <p:cNvPr id="586" name="Google Shape;586;p56"/>
          <p:cNvSpPr txBox="1"/>
          <p:nvPr/>
        </p:nvSpPr>
        <p:spPr>
          <a:xfrm>
            <a:off x="1521750" y="1329775"/>
            <a:ext cx="5166300" cy="28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QUICK-SORT(A, p, r)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Result: Same as MERGE-SORT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≥ 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without doing anything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PARTITION(A, p, r)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call QUICK-SORT(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p, q - 1)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call QUICK-SORT(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q + 1, 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7"/>
          <p:cNvSpPr/>
          <p:nvPr/>
        </p:nvSpPr>
        <p:spPr>
          <a:xfrm>
            <a:off x="2" y="236775"/>
            <a:ext cx="386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2" name="Google Shape;592;p5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The PARTITION function</a:t>
            </a:r>
            <a:endParaRPr/>
          </a:p>
        </p:txBody>
      </p:sp>
      <p:pic>
        <p:nvPicPr>
          <p:cNvPr id="593" name="Google Shape;59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250" y="859124"/>
            <a:ext cx="7047199" cy="356159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57"/>
          <p:cNvSpPr txBox="1"/>
          <p:nvPr/>
        </p:nvSpPr>
        <p:spPr>
          <a:xfrm>
            <a:off x="393150" y="4467400"/>
            <a:ext cx="8357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Exercise: Run quicksort on pen and paper on the same example as mergesort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8"/>
          <p:cNvSpPr txBox="1"/>
          <p:nvPr/>
        </p:nvSpPr>
        <p:spPr>
          <a:xfrm>
            <a:off x="317842" y="902842"/>
            <a:ext cx="8399400" cy="40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advantages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very memory efficient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in-place procedure: is (usually) faster than merge sort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disadvantages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efficiency depends on choice of pivot and the partition scheme chosen (more next week)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differences from mergesort	: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quick sort all the heavy lifting is done while dividing the array into subarrays, while in merge sort, all the real work happens during merging the subarrays. 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 quicksort, the combine step does absolutely nothing.</a:t>
            </a:r>
            <a:endParaRPr sz="1800"/>
          </a:p>
        </p:txBody>
      </p:sp>
      <p:sp>
        <p:nvSpPr>
          <p:cNvPr id="600" name="Google Shape;600;p58"/>
          <p:cNvSpPr/>
          <p:nvPr/>
        </p:nvSpPr>
        <p:spPr>
          <a:xfrm>
            <a:off x="1" y="236775"/>
            <a:ext cx="3307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1" name="Google Shape;601;p5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Quicksort: properties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9"/>
          <p:cNvSpPr/>
          <p:nvPr/>
        </p:nvSpPr>
        <p:spPr>
          <a:xfrm>
            <a:off x="0" y="236775"/>
            <a:ext cx="3628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7" name="Google Shape;607;p5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Data structures for sorting</a:t>
            </a:r>
            <a:endParaRPr/>
          </a:p>
        </p:txBody>
      </p:sp>
      <p:sp>
        <p:nvSpPr>
          <p:cNvPr id="608" name="Google Shape;608;p59"/>
          <p:cNvSpPr txBox="1"/>
          <p:nvPr/>
        </p:nvSpPr>
        <p:spPr>
          <a:xfrm>
            <a:off x="372292" y="924517"/>
            <a:ext cx="839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9E9E9E"/>
                </a:solidFill>
              </a:rPr>
              <a:t>Sorting</a:t>
            </a:r>
            <a:endParaRPr sz="2000"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lang="en-US" sz="2000">
                <a:solidFill>
                  <a:srgbClr val="9E9E9E"/>
                </a:solidFill>
              </a:rPr>
              <a:t>Iterative sorting: Selection sort</a:t>
            </a:r>
            <a:endParaRPr sz="2000"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9E9E"/>
              </a:buClr>
              <a:buSzPts val="2000"/>
              <a:buAutoNum type="arabicPeriod"/>
            </a:pPr>
            <a:r>
              <a:rPr i="0" lang="en-US" sz="2000" u="none" cap="none" strike="noStrike">
                <a:solidFill>
                  <a:srgbClr val="9E9E9E"/>
                </a:solidFill>
              </a:rPr>
              <a:t>Divide and Conquer: Mergesort and</a:t>
            </a:r>
            <a:r>
              <a:rPr lang="en-US" sz="2000">
                <a:solidFill>
                  <a:srgbClr val="9E9E9E"/>
                </a:solidFill>
              </a:rPr>
              <a:t> Quicksort</a:t>
            </a:r>
            <a:endParaRPr>
              <a:solidFill>
                <a:srgbClr val="9E9E9E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Data structures for sorting</a:t>
            </a:r>
            <a:r>
              <a:rPr lang="en-US" sz="2000">
                <a:solidFill>
                  <a:schemeClr val="dk1"/>
                </a:solidFill>
              </a:rPr>
              <a:t>: Heapsort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0"/>
          <p:cNvSpPr/>
          <p:nvPr/>
        </p:nvSpPr>
        <p:spPr>
          <a:xfrm>
            <a:off x="0" y="236775"/>
            <a:ext cx="1383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4" name="Google Shape;614;p60"/>
          <p:cNvSpPr txBox="1"/>
          <p:nvPr/>
        </p:nvSpPr>
        <p:spPr>
          <a:xfrm>
            <a:off x="372292" y="889414"/>
            <a:ext cx="8399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Search algorithms can use data structures for help: Heaps as an example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partially ordered binary trees without gaps (or holes)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of any node not larger than the node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not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binary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searc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h tree, i.e., just require local ordering of nodes and children. </a:t>
            </a:r>
            <a:r>
              <a:rPr b="1" lang="en-US" sz="1800">
                <a:solidFill>
                  <a:schemeClr val="dk1"/>
                </a:solidFill>
              </a:rPr>
              <a:t>All levels filled, last filled from the left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example: does this tree satisfy the heap property?</a:t>
            </a:r>
            <a:endParaRPr sz="1800"/>
          </a:p>
        </p:txBody>
      </p:sp>
      <p:sp>
        <p:nvSpPr>
          <p:cNvPr id="615" name="Google Shape;615;p60"/>
          <p:cNvSpPr/>
          <p:nvPr/>
        </p:nvSpPr>
        <p:spPr>
          <a:xfrm>
            <a:off x="3562511" y="336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4403469" y="275980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5239909" y="336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5779585" y="390549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60"/>
          <p:cNvSpPr/>
          <p:nvPr/>
        </p:nvSpPr>
        <p:spPr>
          <a:xfrm>
            <a:off x="4705613" y="390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0"/>
          <p:cNvSpPr/>
          <p:nvPr/>
        </p:nvSpPr>
        <p:spPr>
          <a:xfrm>
            <a:off x="4094220" y="390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60"/>
          <p:cNvSpPr/>
          <p:nvPr/>
        </p:nvSpPr>
        <p:spPr>
          <a:xfrm>
            <a:off x="3031004" y="389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60"/>
          <p:cNvSpPr/>
          <p:nvPr/>
        </p:nvSpPr>
        <p:spPr>
          <a:xfrm>
            <a:off x="2500293" y="443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60"/>
          <p:cNvCxnSpPr/>
          <p:nvPr/>
        </p:nvCxnSpPr>
        <p:spPr>
          <a:xfrm flipH="1">
            <a:off x="3922570" y="3119808"/>
            <a:ext cx="480900" cy="246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4" name="Google Shape;624;p60"/>
          <p:cNvSpPr txBox="1"/>
          <p:nvPr/>
        </p:nvSpPr>
        <p:spPr>
          <a:xfrm>
            <a:off x="4474734" y="27959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cxnSp>
        <p:nvCxnSpPr>
          <p:cNvPr id="625" name="Google Shape;625;p60"/>
          <p:cNvCxnSpPr/>
          <p:nvPr/>
        </p:nvCxnSpPr>
        <p:spPr>
          <a:xfrm flipH="1">
            <a:off x="3390913" y="3725822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60"/>
          <p:cNvCxnSpPr/>
          <p:nvPr/>
        </p:nvCxnSpPr>
        <p:spPr>
          <a:xfrm flipH="1">
            <a:off x="2860202" y="426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60"/>
          <p:cNvCxnSpPr/>
          <p:nvPr/>
        </p:nvCxnSpPr>
        <p:spPr>
          <a:xfrm flipH="1">
            <a:off x="5066209" y="3724030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60"/>
          <p:cNvCxnSpPr/>
          <p:nvPr/>
        </p:nvCxnSpPr>
        <p:spPr>
          <a:xfrm>
            <a:off x="3923201" y="37250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9" name="Google Shape;629;p60"/>
          <p:cNvCxnSpPr/>
          <p:nvPr/>
        </p:nvCxnSpPr>
        <p:spPr>
          <a:xfrm>
            <a:off x="5605287" y="37250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0" name="Google Shape;630;p60"/>
          <p:cNvCxnSpPr/>
          <p:nvPr/>
        </p:nvCxnSpPr>
        <p:spPr>
          <a:xfrm>
            <a:off x="4763468" y="3119809"/>
            <a:ext cx="474300" cy="239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1" name="Google Shape;631;p60"/>
          <p:cNvSpPr txBox="1"/>
          <p:nvPr/>
        </p:nvSpPr>
        <p:spPr>
          <a:xfrm>
            <a:off x="3636485" y="340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632" name="Google Shape;632;p60"/>
          <p:cNvSpPr txBox="1"/>
          <p:nvPr/>
        </p:nvSpPr>
        <p:spPr>
          <a:xfrm>
            <a:off x="4170396" y="39368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endParaRPr/>
          </a:p>
        </p:txBody>
      </p:sp>
      <p:sp>
        <p:nvSpPr>
          <p:cNvPr id="633" name="Google Shape;633;p60"/>
          <p:cNvSpPr txBox="1"/>
          <p:nvPr/>
        </p:nvSpPr>
        <p:spPr>
          <a:xfrm>
            <a:off x="3107181" y="39421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634" name="Google Shape;634;p60"/>
          <p:cNvSpPr txBox="1"/>
          <p:nvPr/>
        </p:nvSpPr>
        <p:spPr>
          <a:xfrm>
            <a:off x="2574267" y="4477707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635" name="Google Shape;635;p60"/>
          <p:cNvSpPr txBox="1"/>
          <p:nvPr/>
        </p:nvSpPr>
        <p:spPr>
          <a:xfrm>
            <a:off x="5313882" y="3400805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636" name="Google Shape;636;p60"/>
          <p:cNvSpPr txBox="1"/>
          <p:nvPr/>
        </p:nvSpPr>
        <p:spPr>
          <a:xfrm>
            <a:off x="5853558" y="3946998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637" name="Google Shape;637;p60"/>
          <p:cNvSpPr txBox="1"/>
          <p:nvPr/>
        </p:nvSpPr>
        <p:spPr>
          <a:xfrm>
            <a:off x="4776218" y="3938033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638" name="Google Shape;638;p60"/>
          <p:cNvSpPr txBox="1"/>
          <p:nvPr>
            <p:ph idx="4294967295" type="title"/>
          </p:nvPr>
        </p:nvSpPr>
        <p:spPr>
          <a:xfrm>
            <a:off x="272143" y="236775"/>
            <a:ext cx="953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pic>
        <p:nvPicPr>
          <p:cNvPr descr="Grafik 1"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860" y="1196524"/>
            <a:ext cx="3940445" cy="291715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5257975" y="990725"/>
            <a:ext cx="33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Which numbers are duplicates?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"/>
          <p:cNvSpPr/>
          <p:nvPr/>
        </p:nvSpPr>
        <p:spPr>
          <a:xfrm>
            <a:off x="0" y="236775"/>
            <a:ext cx="1383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4" name="Google Shape;644;p61"/>
          <p:cNvSpPr txBox="1"/>
          <p:nvPr/>
        </p:nvSpPr>
        <p:spPr>
          <a:xfrm>
            <a:off x="372292" y="889414"/>
            <a:ext cx="839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partially ordered binary trees without gaps (or holes)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of any node not larger than the node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not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binary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searc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h tree, i.e., just require local ordering of nodes and children. All levels filled, last filled from the lef</a:t>
            </a:r>
            <a:r>
              <a:rPr lang="en-US" sz="1800"/>
              <a:t>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example: does this tree satisfy the heap property?</a:t>
            </a:r>
            <a:endParaRPr sz="1800"/>
          </a:p>
        </p:txBody>
      </p:sp>
      <p:sp>
        <p:nvSpPr>
          <p:cNvPr id="645" name="Google Shape;645;p61"/>
          <p:cNvSpPr txBox="1"/>
          <p:nvPr>
            <p:ph idx="4294967295" type="title"/>
          </p:nvPr>
        </p:nvSpPr>
        <p:spPr>
          <a:xfrm>
            <a:off x="272143" y="236775"/>
            <a:ext cx="953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</a:t>
            </a:r>
            <a:endParaRPr/>
          </a:p>
        </p:txBody>
      </p:sp>
      <p:sp>
        <p:nvSpPr>
          <p:cNvPr id="646" name="Google Shape;646;p61"/>
          <p:cNvSpPr/>
          <p:nvPr/>
        </p:nvSpPr>
        <p:spPr>
          <a:xfrm>
            <a:off x="3554711" y="33902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61"/>
          <p:cNvSpPr/>
          <p:nvPr/>
        </p:nvSpPr>
        <p:spPr>
          <a:xfrm>
            <a:off x="4395669" y="278420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5232109" y="33902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61"/>
          <p:cNvSpPr/>
          <p:nvPr/>
        </p:nvSpPr>
        <p:spPr>
          <a:xfrm>
            <a:off x="5771785" y="392989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61"/>
          <p:cNvSpPr/>
          <p:nvPr/>
        </p:nvSpPr>
        <p:spPr>
          <a:xfrm>
            <a:off x="4697813" y="39245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61"/>
          <p:cNvSpPr/>
          <p:nvPr/>
        </p:nvSpPr>
        <p:spPr>
          <a:xfrm>
            <a:off x="4086420" y="39245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61"/>
          <p:cNvSpPr/>
          <p:nvPr/>
        </p:nvSpPr>
        <p:spPr>
          <a:xfrm>
            <a:off x="3023204" y="39209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61"/>
          <p:cNvSpPr/>
          <p:nvPr/>
        </p:nvSpPr>
        <p:spPr>
          <a:xfrm>
            <a:off x="2492493" y="44606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61"/>
          <p:cNvCxnSpPr/>
          <p:nvPr/>
        </p:nvCxnSpPr>
        <p:spPr>
          <a:xfrm flipH="1">
            <a:off x="3914770" y="3144208"/>
            <a:ext cx="480900" cy="246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5" name="Google Shape;655;p61"/>
          <p:cNvSpPr txBox="1"/>
          <p:nvPr/>
        </p:nvSpPr>
        <p:spPr>
          <a:xfrm>
            <a:off x="4466934" y="28203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cxnSp>
        <p:nvCxnSpPr>
          <p:cNvPr id="656" name="Google Shape;656;p61"/>
          <p:cNvCxnSpPr/>
          <p:nvPr/>
        </p:nvCxnSpPr>
        <p:spPr>
          <a:xfrm flipH="1">
            <a:off x="3383113" y="3750222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7" name="Google Shape;657;p61"/>
          <p:cNvCxnSpPr/>
          <p:nvPr/>
        </p:nvCxnSpPr>
        <p:spPr>
          <a:xfrm flipH="1">
            <a:off x="2852402" y="42898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8" name="Google Shape;658;p61"/>
          <p:cNvCxnSpPr/>
          <p:nvPr/>
        </p:nvCxnSpPr>
        <p:spPr>
          <a:xfrm flipH="1">
            <a:off x="5058409" y="3748430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9" name="Google Shape;659;p61"/>
          <p:cNvCxnSpPr/>
          <p:nvPr/>
        </p:nvCxnSpPr>
        <p:spPr>
          <a:xfrm>
            <a:off x="3915401" y="37494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0" name="Google Shape;660;p61"/>
          <p:cNvCxnSpPr/>
          <p:nvPr/>
        </p:nvCxnSpPr>
        <p:spPr>
          <a:xfrm>
            <a:off x="5597487" y="37494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61"/>
          <p:cNvCxnSpPr/>
          <p:nvPr/>
        </p:nvCxnSpPr>
        <p:spPr>
          <a:xfrm>
            <a:off x="4755668" y="3144209"/>
            <a:ext cx="474300" cy="239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2" name="Google Shape;662;p61"/>
          <p:cNvSpPr txBox="1"/>
          <p:nvPr/>
        </p:nvSpPr>
        <p:spPr>
          <a:xfrm>
            <a:off x="3628685" y="34317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663" name="Google Shape;663;p61"/>
          <p:cNvSpPr txBox="1"/>
          <p:nvPr/>
        </p:nvSpPr>
        <p:spPr>
          <a:xfrm>
            <a:off x="4162596" y="39612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endParaRPr/>
          </a:p>
        </p:txBody>
      </p:sp>
      <p:sp>
        <p:nvSpPr>
          <p:cNvPr id="664" name="Google Shape;664;p61"/>
          <p:cNvSpPr txBox="1"/>
          <p:nvPr/>
        </p:nvSpPr>
        <p:spPr>
          <a:xfrm>
            <a:off x="3099381" y="39665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665" name="Google Shape;665;p61"/>
          <p:cNvSpPr txBox="1"/>
          <p:nvPr/>
        </p:nvSpPr>
        <p:spPr>
          <a:xfrm>
            <a:off x="2566467" y="4502107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666" name="Google Shape;666;p61"/>
          <p:cNvSpPr txBox="1"/>
          <p:nvPr/>
        </p:nvSpPr>
        <p:spPr>
          <a:xfrm>
            <a:off x="5306082" y="3425205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667" name="Google Shape;667;p61"/>
          <p:cNvSpPr txBox="1"/>
          <p:nvPr/>
        </p:nvSpPr>
        <p:spPr>
          <a:xfrm>
            <a:off x="5845758" y="3971398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668" name="Google Shape;668;p61"/>
          <p:cNvSpPr txBox="1"/>
          <p:nvPr/>
        </p:nvSpPr>
        <p:spPr>
          <a:xfrm>
            <a:off x="4768418" y="3962433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669" name="Google Shape;669;p61"/>
          <p:cNvSpPr/>
          <p:nvPr/>
        </p:nvSpPr>
        <p:spPr>
          <a:xfrm rot="2540931">
            <a:off x="3084811" y="3143231"/>
            <a:ext cx="738373" cy="1399861"/>
          </a:xfrm>
          <a:prstGeom prst="ellipse">
            <a:avLst/>
          </a:prstGeom>
          <a:noFill/>
          <a:ln cap="flat" cmpd="sng" w="12700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61"/>
          <p:cNvSpPr/>
          <p:nvPr/>
        </p:nvSpPr>
        <p:spPr>
          <a:xfrm rot="-2921356">
            <a:off x="5322345" y="3148942"/>
            <a:ext cx="738477" cy="1399796"/>
          </a:xfrm>
          <a:prstGeom prst="ellipse">
            <a:avLst/>
          </a:prstGeom>
          <a:noFill/>
          <a:ln cap="flat" cmpd="sng" w="12700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2"/>
          <p:cNvSpPr/>
          <p:nvPr/>
        </p:nvSpPr>
        <p:spPr>
          <a:xfrm>
            <a:off x="0" y="236775"/>
            <a:ext cx="1383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6" name="Google Shape;676;p62"/>
          <p:cNvSpPr txBox="1"/>
          <p:nvPr/>
        </p:nvSpPr>
        <p:spPr>
          <a:xfrm>
            <a:off x="372292" y="889414"/>
            <a:ext cx="839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partially ordered binary trees without gaps (or holes)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of any node not larger than the node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not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binary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searc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h tree, i.e., just require local ordering of nodes and children.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All levels filled, last filled from the left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Heap property can be efficiently “recovered"</a:t>
            </a:r>
            <a:endParaRPr sz="1800"/>
          </a:p>
        </p:txBody>
      </p:sp>
      <p:sp>
        <p:nvSpPr>
          <p:cNvPr id="677" name="Google Shape;677;p62"/>
          <p:cNvSpPr txBox="1"/>
          <p:nvPr>
            <p:ph idx="4294967295" type="title"/>
          </p:nvPr>
        </p:nvSpPr>
        <p:spPr>
          <a:xfrm>
            <a:off x="272143" y="236775"/>
            <a:ext cx="953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</a:t>
            </a:r>
            <a:endParaRPr/>
          </a:p>
        </p:txBody>
      </p:sp>
      <p:grpSp>
        <p:nvGrpSpPr>
          <p:cNvPr id="678" name="Google Shape;678;p62"/>
          <p:cNvGrpSpPr/>
          <p:nvPr/>
        </p:nvGrpSpPr>
        <p:grpSpPr>
          <a:xfrm>
            <a:off x="139261" y="2460539"/>
            <a:ext cx="2946540" cy="1805842"/>
            <a:chOff x="0" y="0"/>
            <a:chExt cx="2946540" cy="1805842"/>
          </a:xfrm>
        </p:grpSpPr>
        <p:sp>
          <p:nvSpPr>
            <p:cNvPr id="679" name="Google Shape;679;p62"/>
            <p:cNvSpPr txBox="1"/>
            <p:nvPr/>
          </p:nvSpPr>
          <p:spPr>
            <a:xfrm>
              <a:off x="2745770" y="1046903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6</a:t>
              </a:r>
              <a:endParaRPr/>
            </a:p>
          </p:txBody>
        </p:sp>
        <p:sp>
          <p:nvSpPr>
            <p:cNvPr id="680" name="Google Shape;680;p62"/>
            <p:cNvSpPr/>
            <p:nvPr/>
          </p:nvSpPr>
          <p:spPr>
            <a:xfrm>
              <a:off x="859980" y="537417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62"/>
            <p:cNvSpPr/>
            <p:nvPr/>
          </p:nvSpPr>
          <p:spPr>
            <a:xfrm>
              <a:off x="1540826" y="0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62"/>
            <p:cNvSpPr/>
            <p:nvPr/>
          </p:nvSpPr>
          <p:spPr>
            <a:xfrm>
              <a:off x="2218015" y="537417"/>
              <a:ext cx="291600" cy="319200"/>
            </a:xfrm>
            <a:prstGeom prst="rect">
              <a:avLst/>
            </a:prstGeom>
            <a:solidFill>
              <a:srgbClr val="DD0000">
                <a:alpha val="45880"/>
              </a:srgbClr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62"/>
            <p:cNvSpPr/>
            <p:nvPr/>
          </p:nvSpPr>
          <p:spPr>
            <a:xfrm>
              <a:off x="2654940" y="1016006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62"/>
            <p:cNvSpPr/>
            <p:nvPr/>
          </p:nvSpPr>
          <p:spPr>
            <a:xfrm>
              <a:off x="1785445" y="1011236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62"/>
            <p:cNvSpPr/>
            <p:nvPr/>
          </p:nvSpPr>
          <p:spPr>
            <a:xfrm>
              <a:off x="1290456" y="1011236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62"/>
            <p:cNvSpPr/>
            <p:nvPr/>
          </p:nvSpPr>
          <p:spPr>
            <a:xfrm>
              <a:off x="429667" y="1008054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62"/>
            <p:cNvSpPr/>
            <p:nvPr/>
          </p:nvSpPr>
          <p:spPr>
            <a:xfrm>
              <a:off x="0" y="1486642"/>
              <a:ext cx="291600" cy="3192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8" name="Google Shape;688;p62"/>
            <p:cNvCxnSpPr/>
            <p:nvPr/>
          </p:nvCxnSpPr>
          <p:spPr>
            <a:xfrm flipH="1">
              <a:off x="1151428" y="319250"/>
              <a:ext cx="389400" cy="2181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89" name="Google Shape;689;p62"/>
            <p:cNvSpPr txBox="1"/>
            <p:nvPr/>
          </p:nvSpPr>
          <p:spPr>
            <a:xfrm>
              <a:off x="1629463" y="26127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7</a:t>
              </a:r>
              <a:endParaRPr/>
            </a:p>
          </p:txBody>
        </p:sp>
        <p:cxnSp>
          <p:nvCxnSpPr>
            <p:cNvPr id="690" name="Google Shape;690;p62"/>
            <p:cNvCxnSpPr/>
            <p:nvPr/>
          </p:nvCxnSpPr>
          <p:spPr>
            <a:xfrm flipH="1">
              <a:off x="721080" y="856668"/>
              <a:ext cx="138900" cy="15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62"/>
            <p:cNvCxnSpPr/>
            <p:nvPr/>
          </p:nvCxnSpPr>
          <p:spPr>
            <a:xfrm flipH="1">
              <a:off x="291413" y="1335257"/>
              <a:ext cx="138900" cy="15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62"/>
            <p:cNvCxnSpPr/>
            <p:nvPr/>
          </p:nvCxnSpPr>
          <p:spPr>
            <a:xfrm flipH="1">
              <a:off x="2077416" y="855079"/>
              <a:ext cx="138900" cy="151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62"/>
            <p:cNvCxnSpPr/>
            <p:nvPr/>
          </p:nvCxnSpPr>
          <p:spPr>
            <a:xfrm>
              <a:off x="1151998" y="855946"/>
              <a:ext cx="136800" cy="1563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62"/>
            <p:cNvCxnSpPr/>
            <p:nvPr/>
          </p:nvCxnSpPr>
          <p:spPr>
            <a:xfrm>
              <a:off x="2513828" y="855946"/>
              <a:ext cx="136800" cy="1563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5" name="Google Shape;695;p62"/>
            <p:cNvCxnSpPr/>
            <p:nvPr/>
          </p:nvCxnSpPr>
          <p:spPr>
            <a:xfrm>
              <a:off x="1832285" y="319250"/>
              <a:ext cx="384000" cy="2127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6" name="Google Shape;696;p62"/>
            <p:cNvSpPr txBox="1"/>
            <p:nvPr/>
          </p:nvSpPr>
          <p:spPr>
            <a:xfrm>
              <a:off x="950809" y="568316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4</a:t>
              </a:r>
              <a:endParaRPr/>
            </a:p>
          </p:txBody>
        </p:sp>
        <p:sp>
          <p:nvSpPr>
            <p:cNvPr id="697" name="Google Shape;697;p62"/>
            <p:cNvSpPr txBox="1"/>
            <p:nvPr/>
          </p:nvSpPr>
          <p:spPr>
            <a:xfrm>
              <a:off x="1383068" y="1037944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3</a:t>
              </a:r>
              <a:endParaRPr/>
            </a:p>
          </p:txBody>
        </p:sp>
        <p:sp>
          <p:nvSpPr>
            <p:cNvPr id="698" name="Google Shape;698;p62"/>
            <p:cNvSpPr txBox="1"/>
            <p:nvPr/>
          </p:nvSpPr>
          <p:spPr>
            <a:xfrm>
              <a:off x="522280" y="1042563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8</a:t>
              </a:r>
              <a:endParaRPr/>
            </a:p>
          </p:txBody>
        </p:sp>
        <p:sp>
          <p:nvSpPr>
            <p:cNvPr id="699" name="Google Shape;699;p62"/>
            <p:cNvSpPr txBox="1"/>
            <p:nvPr/>
          </p:nvSpPr>
          <p:spPr>
            <a:xfrm>
              <a:off x="90828" y="1505731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/>
            </a:p>
          </p:txBody>
        </p:sp>
        <p:sp>
          <p:nvSpPr>
            <p:cNvPr id="700" name="Google Shape;700;p62"/>
            <p:cNvSpPr txBox="1"/>
            <p:nvPr/>
          </p:nvSpPr>
          <p:spPr>
            <a:xfrm>
              <a:off x="2308843" y="562536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5</a:t>
              </a:r>
              <a:endParaRPr/>
            </a:p>
          </p:txBody>
        </p:sp>
        <p:sp>
          <p:nvSpPr>
            <p:cNvPr id="701" name="Google Shape;701;p62"/>
            <p:cNvSpPr txBox="1"/>
            <p:nvPr/>
          </p:nvSpPr>
          <p:spPr>
            <a:xfrm>
              <a:off x="1873547" y="1038954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</a:t>
              </a:r>
              <a:endParaRPr/>
            </a:p>
          </p:txBody>
        </p:sp>
        <p:sp>
          <p:nvSpPr>
            <p:cNvPr id="702" name="Google Shape;702;p62"/>
            <p:cNvSpPr/>
            <p:nvPr/>
          </p:nvSpPr>
          <p:spPr>
            <a:xfrm>
              <a:off x="2584845" y="537342"/>
              <a:ext cx="335424" cy="401300"/>
            </a:xfrm>
            <a:custGeom>
              <a:rect b="b" l="l" r="r" t="t"/>
              <a:pathLst>
                <a:path extrusionOk="0" h="19928" w="21474">
                  <a:moveTo>
                    <a:pt x="0" y="422"/>
                  </a:moveTo>
                  <a:cubicBezTo>
                    <a:pt x="9504" y="-1672"/>
                    <a:pt x="18929" y="4235"/>
                    <a:pt x="21051" y="13615"/>
                  </a:cubicBezTo>
                  <a:cubicBezTo>
                    <a:pt x="21519" y="15688"/>
                    <a:pt x="21600" y="17827"/>
                    <a:pt x="21288" y="19928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62"/>
          <p:cNvGrpSpPr/>
          <p:nvPr/>
        </p:nvGrpSpPr>
        <p:grpSpPr>
          <a:xfrm>
            <a:off x="6139683" y="3190519"/>
            <a:ext cx="2819505" cy="1682410"/>
            <a:chOff x="0" y="0"/>
            <a:chExt cx="2819505" cy="1682410"/>
          </a:xfrm>
        </p:grpSpPr>
        <p:sp>
          <p:nvSpPr>
            <p:cNvPr id="704" name="Google Shape;704;p62"/>
            <p:cNvSpPr/>
            <p:nvPr/>
          </p:nvSpPr>
          <p:spPr>
            <a:xfrm>
              <a:off x="822912" y="500713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62"/>
            <p:cNvSpPr/>
            <p:nvPr/>
          </p:nvSpPr>
          <p:spPr>
            <a:xfrm>
              <a:off x="1474412" y="0"/>
              <a:ext cx="279000" cy="297300"/>
            </a:xfrm>
            <a:prstGeom prst="rect">
              <a:avLst/>
            </a:prstGeom>
            <a:solidFill>
              <a:srgbClr val="DD0000">
                <a:alpha val="45880"/>
              </a:srgbClr>
            </a:solidFill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62"/>
            <p:cNvSpPr/>
            <p:nvPr/>
          </p:nvSpPr>
          <p:spPr>
            <a:xfrm>
              <a:off x="2122413" y="500713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62"/>
            <p:cNvSpPr/>
            <p:nvPr/>
          </p:nvSpPr>
          <p:spPr>
            <a:xfrm>
              <a:off x="2540505" y="946616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62"/>
            <p:cNvSpPr/>
            <p:nvPr/>
          </p:nvSpPr>
          <p:spPr>
            <a:xfrm>
              <a:off x="1708487" y="942172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62"/>
            <p:cNvSpPr/>
            <p:nvPr/>
          </p:nvSpPr>
          <p:spPr>
            <a:xfrm>
              <a:off x="1234834" y="942172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2"/>
            <p:cNvSpPr/>
            <p:nvPr/>
          </p:nvSpPr>
          <p:spPr>
            <a:xfrm>
              <a:off x="411147" y="939208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2"/>
            <p:cNvSpPr/>
            <p:nvPr/>
          </p:nvSpPr>
          <p:spPr>
            <a:xfrm>
              <a:off x="0" y="1385110"/>
              <a:ext cx="279000" cy="297300"/>
            </a:xfrm>
            <a:prstGeom prst="rect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12" name="Google Shape;712;p62"/>
            <p:cNvCxnSpPr/>
            <p:nvPr/>
          </p:nvCxnSpPr>
          <p:spPr>
            <a:xfrm flipH="1">
              <a:off x="1101814" y="297446"/>
              <a:ext cx="372600" cy="2034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3" name="Google Shape;713;p62"/>
            <p:cNvSpPr txBox="1"/>
            <p:nvPr/>
          </p:nvSpPr>
          <p:spPr>
            <a:xfrm>
              <a:off x="1559228" y="24343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7</a:t>
              </a:r>
              <a:endParaRPr/>
            </a:p>
          </p:txBody>
        </p:sp>
        <p:cxnSp>
          <p:nvCxnSpPr>
            <p:cNvPr id="714" name="Google Shape;714;p62"/>
            <p:cNvCxnSpPr/>
            <p:nvPr/>
          </p:nvCxnSpPr>
          <p:spPr>
            <a:xfrm flipH="1">
              <a:off x="690013" y="798161"/>
              <a:ext cx="132900" cy="141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5" name="Google Shape;715;p62"/>
            <p:cNvCxnSpPr/>
            <p:nvPr/>
          </p:nvCxnSpPr>
          <p:spPr>
            <a:xfrm flipH="1">
              <a:off x="278866" y="1244063"/>
              <a:ext cx="132900" cy="141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6" name="Google Shape;716;p62"/>
            <p:cNvCxnSpPr/>
            <p:nvPr/>
          </p:nvCxnSpPr>
          <p:spPr>
            <a:xfrm flipH="1">
              <a:off x="1987886" y="796680"/>
              <a:ext cx="132900" cy="1410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62"/>
            <p:cNvCxnSpPr/>
            <p:nvPr/>
          </p:nvCxnSpPr>
          <p:spPr>
            <a:xfrm>
              <a:off x="1102343" y="797488"/>
              <a:ext cx="130800" cy="145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62"/>
            <p:cNvCxnSpPr/>
            <p:nvPr/>
          </p:nvCxnSpPr>
          <p:spPr>
            <a:xfrm>
              <a:off x="2405475" y="797488"/>
              <a:ext cx="130800" cy="1455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9" name="Google Shape;719;p62"/>
            <p:cNvCxnSpPr/>
            <p:nvPr/>
          </p:nvCxnSpPr>
          <p:spPr>
            <a:xfrm>
              <a:off x="1753309" y="297447"/>
              <a:ext cx="367500" cy="19830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0" name="Google Shape;720;p62"/>
            <p:cNvSpPr txBox="1"/>
            <p:nvPr/>
          </p:nvSpPr>
          <p:spPr>
            <a:xfrm>
              <a:off x="909827" y="529502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8</a:t>
              </a:r>
              <a:endParaRPr/>
            </a:p>
          </p:txBody>
        </p:sp>
        <p:sp>
          <p:nvSpPr>
            <p:cNvPr id="721" name="Google Shape;721;p62"/>
            <p:cNvSpPr txBox="1"/>
            <p:nvPr/>
          </p:nvSpPr>
          <p:spPr>
            <a:xfrm>
              <a:off x="1323454" y="967056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3</a:t>
              </a:r>
              <a:endParaRPr/>
            </a:p>
          </p:txBody>
        </p:sp>
        <p:sp>
          <p:nvSpPr>
            <p:cNvPr id="722" name="Google Shape;722;p62"/>
            <p:cNvSpPr txBox="1"/>
            <p:nvPr/>
          </p:nvSpPr>
          <p:spPr>
            <a:xfrm>
              <a:off x="499769" y="971360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4</a:t>
              </a:r>
              <a:endParaRPr/>
            </a:p>
          </p:txBody>
        </p:sp>
        <p:sp>
          <p:nvSpPr>
            <p:cNvPr id="723" name="Google Shape;723;p62"/>
            <p:cNvSpPr txBox="1"/>
            <p:nvPr/>
          </p:nvSpPr>
          <p:spPr>
            <a:xfrm>
              <a:off x="86913" y="1402895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/>
            </a:p>
          </p:txBody>
        </p:sp>
        <p:sp>
          <p:nvSpPr>
            <p:cNvPr id="724" name="Google Shape;724;p62"/>
            <p:cNvSpPr txBox="1"/>
            <p:nvPr/>
          </p:nvSpPr>
          <p:spPr>
            <a:xfrm>
              <a:off x="2209325" y="524117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5</a:t>
              </a:r>
              <a:endParaRPr/>
            </a:p>
          </p:txBody>
        </p:sp>
        <p:sp>
          <p:nvSpPr>
            <p:cNvPr id="725" name="Google Shape;725;p62"/>
            <p:cNvSpPr txBox="1"/>
            <p:nvPr/>
          </p:nvSpPr>
          <p:spPr>
            <a:xfrm>
              <a:off x="2627419" y="975404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6</a:t>
              </a:r>
              <a:endParaRPr/>
            </a:p>
          </p:txBody>
        </p:sp>
        <p:sp>
          <p:nvSpPr>
            <p:cNvPr id="726" name="Google Shape;726;p62"/>
            <p:cNvSpPr txBox="1"/>
            <p:nvPr/>
          </p:nvSpPr>
          <p:spPr>
            <a:xfrm>
              <a:off x="1792792" y="967997"/>
              <a:ext cx="105000" cy="19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</a:t>
              </a:r>
              <a:endParaRPr/>
            </a:p>
          </p:txBody>
        </p:sp>
        <p:sp>
          <p:nvSpPr>
            <p:cNvPr id="727" name="Google Shape;727;p62"/>
            <p:cNvSpPr/>
            <p:nvPr/>
          </p:nvSpPr>
          <p:spPr>
            <a:xfrm rot="-5400000">
              <a:off x="968620" y="-29"/>
              <a:ext cx="384294" cy="462904"/>
            </a:xfrm>
            <a:custGeom>
              <a:rect b="b" l="l" r="r" t="t"/>
              <a:pathLst>
                <a:path extrusionOk="0" h="20135" w="21511">
                  <a:moveTo>
                    <a:pt x="0" y="287"/>
                  </a:moveTo>
                  <a:lnTo>
                    <a:pt x="0" y="287"/>
                  </a:lnTo>
                  <a:cubicBezTo>
                    <a:pt x="9928" y="-1465"/>
                    <a:pt x="19429" y="4987"/>
                    <a:pt x="21221" y="14697"/>
                  </a:cubicBezTo>
                  <a:cubicBezTo>
                    <a:pt x="21552" y="16492"/>
                    <a:pt x="21600" y="18326"/>
                    <a:pt x="21364" y="20135"/>
                  </a:cubicBez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8" name="Google Shape;728;p62"/>
          <p:cNvGrpSpPr/>
          <p:nvPr/>
        </p:nvGrpSpPr>
        <p:grpSpPr>
          <a:xfrm>
            <a:off x="3128925" y="2909987"/>
            <a:ext cx="2920953" cy="1682410"/>
            <a:chOff x="0" y="-2"/>
            <a:chExt cx="2920953" cy="1682410"/>
          </a:xfrm>
        </p:grpSpPr>
        <p:grpSp>
          <p:nvGrpSpPr>
            <p:cNvPr id="729" name="Google Shape;729;p62"/>
            <p:cNvGrpSpPr/>
            <p:nvPr/>
          </p:nvGrpSpPr>
          <p:grpSpPr>
            <a:xfrm>
              <a:off x="0" y="-2"/>
              <a:ext cx="2920953" cy="1682410"/>
              <a:chOff x="0" y="-1"/>
              <a:chExt cx="2920953" cy="1682410"/>
            </a:xfrm>
          </p:grpSpPr>
          <p:sp>
            <p:nvSpPr>
              <p:cNvPr id="730" name="Google Shape;730;p62"/>
              <p:cNvSpPr/>
              <p:nvPr/>
            </p:nvSpPr>
            <p:spPr>
              <a:xfrm>
                <a:off x="852566" y="500713"/>
                <a:ext cx="288900" cy="297300"/>
              </a:xfrm>
              <a:prstGeom prst="rect">
                <a:avLst/>
              </a:prstGeom>
              <a:solidFill>
                <a:srgbClr val="DD0000">
                  <a:alpha val="45880"/>
                </a:srgbClr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800"/>
                  <a:buFont typeface="Calibri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1" name="Google Shape;731;p62"/>
              <p:cNvGrpSpPr/>
              <p:nvPr/>
            </p:nvGrpSpPr>
            <p:grpSpPr>
              <a:xfrm>
                <a:off x="0" y="-1"/>
                <a:ext cx="2920953" cy="1682410"/>
                <a:chOff x="0" y="0"/>
                <a:chExt cx="2920953" cy="1682410"/>
              </a:xfrm>
            </p:grpSpPr>
            <p:sp>
              <p:nvSpPr>
                <p:cNvPr id="732" name="Google Shape;732;p62"/>
                <p:cNvSpPr/>
                <p:nvPr/>
              </p:nvSpPr>
              <p:spPr>
                <a:xfrm>
                  <a:off x="1527542" y="0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3" name="Google Shape;733;p62"/>
                <p:cNvSpPr/>
                <p:nvPr/>
              </p:nvSpPr>
              <p:spPr>
                <a:xfrm>
                  <a:off x="2198894" y="500713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4" name="Google Shape;734;p62"/>
                <p:cNvSpPr/>
                <p:nvPr/>
              </p:nvSpPr>
              <p:spPr>
                <a:xfrm>
                  <a:off x="2632053" y="946617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5" name="Google Shape;735;p62"/>
                <p:cNvSpPr/>
                <p:nvPr/>
              </p:nvSpPr>
              <p:spPr>
                <a:xfrm>
                  <a:off x="1770053" y="942172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62"/>
                <p:cNvSpPr/>
                <p:nvPr/>
              </p:nvSpPr>
              <p:spPr>
                <a:xfrm>
                  <a:off x="1279331" y="942172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7" name="Google Shape;737;p62"/>
                <p:cNvSpPr/>
                <p:nvPr/>
              </p:nvSpPr>
              <p:spPr>
                <a:xfrm>
                  <a:off x="425963" y="939208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8" name="Google Shape;738;p62"/>
                <p:cNvSpPr/>
                <p:nvPr/>
              </p:nvSpPr>
              <p:spPr>
                <a:xfrm>
                  <a:off x="0" y="1385110"/>
                  <a:ext cx="288900" cy="297300"/>
                </a:xfrm>
                <a:prstGeom prst="rect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739" name="Google Shape;739;p62"/>
                <p:cNvCxnSpPr/>
                <p:nvPr/>
              </p:nvCxnSpPr>
              <p:spPr>
                <a:xfrm flipH="1">
                  <a:off x="1141445" y="297446"/>
                  <a:ext cx="386100" cy="2034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40" name="Google Shape;740;p62"/>
                <p:cNvSpPr txBox="1"/>
                <p:nvPr/>
              </p:nvSpPr>
              <p:spPr>
                <a:xfrm>
                  <a:off x="1615416" y="24343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7</a:t>
                  </a:r>
                  <a:endParaRPr/>
                </a:p>
              </p:txBody>
            </p:sp>
            <p:cxnSp>
              <p:nvCxnSpPr>
                <p:cNvPr id="741" name="Google Shape;741;p62"/>
                <p:cNvCxnSpPr/>
                <p:nvPr/>
              </p:nvCxnSpPr>
              <p:spPr>
                <a:xfrm flipH="1">
                  <a:off x="714867" y="798161"/>
                  <a:ext cx="137700" cy="141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2" name="Google Shape;742;p62"/>
                <p:cNvCxnSpPr/>
                <p:nvPr/>
              </p:nvCxnSpPr>
              <p:spPr>
                <a:xfrm flipH="1">
                  <a:off x="288904" y="1244063"/>
                  <a:ext cx="137700" cy="141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3" name="Google Shape;743;p62"/>
                <p:cNvCxnSpPr/>
                <p:nvPr/>
              </p:nvCxnSpPr>
              <p:spPr>
                <a:xfrm flipH="1">
                  <a:off x="2059509" y="796680"/>
                  <a:ext cx="137700" cy="1410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4" name="Google Shape;744;p62"/>
                <p:cNvCxnSpPr/>
                <p:nvPr/>
              </p:nvCxnSpPr>
              <p:spPr>
                <a:xfrm>
                  <a:off x="1142067" y="797488"/>
                  <a:ext cx="135600" cy="145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5" name="Google Shape;745;p62"/>
                <p:cNvCxnSpPr/>
                <p:nvPr/>
              </p:nvCxnSpPr>
              <p:spPr>
                <a:xfrm>
                  <a:off x="2492156" y="797488"/>
                  <a:ext cx="135600" cy="1455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6" name="Google Shape;746;p62"/>
                <p:cNvCxnSpPr/>
                <p:nvPr/>
              </p:nvCxnSpPr>
              <p:spPr>
                <a:xfrm>
                  <a:off x="1816489" y="297446"/>
                  <a:ext cx="380700" cy="19830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747" name="Google Shape;747;p62"/>
                <p:cNvSpPr txBox="1"/>
                <p:nvPr/>
              </p:nvSpPr>
              <p:spPr>
                <a:xfrm>
                  <a:off x="942613" y="529502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4</a:t>
                  </a:r>
                  <a:endParaRPr/>
                </a:p>
              </p:txBody>
            </p:sp>
            <p:sp>
              <p:nvSpPr>
                <p:cNvPr id="748" name="Google Shape;748;p62"/>
                <p:cNvSpPr txBox="1"/>
                <p:nvPr/>
              </p:nvSpPr>
              <p:spPr>
                <a:xfrm>
                  <a:off x="1371145" y="967056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3</a:t>
                  </a:r>
                  <a:endParaRPr/>
                </a:p>
              </p:txBody>
            </p:sp>
            <p:sp>
              <p:nvSpPr>
                <p:cNvPr id="749" name="Google Shape;749;p62"/>
                <p:cNvSpPr txBox="1"/>
                <p:nvPr/>
              </p:nvSpPr>
              <p:spPr>
                <a:xfrm>
                  <a:off x="517778" y="971360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8</a:t>
                  </a:r>
                  <a:endParaRPr/>
                </a:p>
              </p:txBody>
            </p:sp>
            <p:sp>
              <p:nvSpPr>
                <p:cNvPr id="750" name="Google Shape;750;p62"/>
                <p:cNvSpPr txBox="1"/>
                <p:nvPr/>
              </p:nvSpPr>
              <p:spPr>
                <a:xfrm>
                  <a:off x="2288939" y="524117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6</a:t>
                  </a:r>
                  <a:endParaRPr/>
                </a:p>
              </p:txBody>
            </p:sp>
            <p:sp>
              <p:nvSpPr>
                <p:cNvPr id="751" name="Google Shape;751;p62"/>
                <p:cNvSpPr txBox="1"/>
                <p:nvPr/>
              </p:nvSpPr>
              <p:spPr>
                <a:xfrm>
                  <a:off x="2722099" y="975404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5</a:t>
                  </a:r>
                  <a:endParaRPr/>
                </a:p>
              </p:txBody>
            </p:sp>
            <p:sp>
              <p:nvSpPr>
                <p:cNvPr id="752" name="Google Shape;752;p62"/>
                <p:cNvSpPr txBox="1"/>
                <p:nvPr/>
              </p:nvSpPr>
              <p:spPr>
                <a:xfrm>
                  <a:off x="1857396" y="967997"/>
                  <a:ext cx="108900" cy="19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700"/>
                    <a:buFont typeface="Century Schoolbook"/>
                    <a:buNone/>
                  </a:pPr>
                  <a:r>
                    <a:rPr b="1" i="0" lang="en-US" sz="700" u="none" cap="none" strike="noStrike">
                      <a:solidFill>
                        <a:srgbClr val="000000"/>
                      </a:solidFill>
                      <a:latin typeface="Century Schoolbook"/>
                      <a:ea typeface="Century Schoolbook"/>
                      <a:cs typeface="Century Schoolbook"/>
                      <a:sym typeface="Century Schoolbook"/>
                    </a:rPr>
                    <a:t>2</a:t>
                  </a:r>
                  <a:endParaRPr/>
                </a:p>
              </p:txBody>
            </p:sp>
            <p:sp>
              <p:nvSpPr>
                <p:cNvPr id="753" name="Google Shape;753;p62"/>
                <p:cNvSpPr/>
                <p:nvPr/>
              </p:nvSpPr>
              <p:spPr>
                <a:xfrm rot="-5400000">
                  <a:off x="442946" y="525971"/>
                  <a:ext cx="340792" cy="364832"/>
                </a:xfrm>
                <a:custGeom>
                  <a:rect b="b" l="l" r="r" t="t"/>
                  <a:pathLst>
                    <a:path extrusionOk="0" h="19928" w="21474">
                      <a:moveTo>
                        <a:pt x="0" y="422"/>
                      </a:moveTo>
                      <a:cubicBezTo>
                        <a:pt x="9504" y="-1672"/>
                        <a:pt x="18929" y="4235"/>
                        <a:pt x="21051" y="13615"/>
                      </a:cubicBezTo>
                      <a:cubicBezTo>
                        <a:pt x="21519" y="15688"/>
                        <a:pt x="21600" y="17827"/>
                        <a:pt x="21288" y="19928"/>
                      </a:cubicBezTo>
                    </a:path>
                  </a:pathLst>
                </a:custGeom>
                <a:noFill/>
                <a:ln cap="flat" cmpd="sng" w="127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45700" spcFirstLastPara="1" rIns="45700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54" name="Google Shape;754;p62"/>
            <p:cNvSpPr txBox="1"/>
            <p:nvPr/>
          </p:nvSpPr>
          <p:spPr>
            <a:xfrm>
              <a:off x="89564" y="1408995"/>
              <a:ext cx="109800" cy="20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Century Schoolbook"/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3"/>
          <p:cNvSpPr/>
          <p:nvPr/>
        </p:nvSpPr>
        <p:spPr>
          <a:xfrm>
            <a:off x="0" y="236775"/>
            <a:ext cx="1884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0" name="Google Shape;760;p63"/>
          <p:cNvSpPr txBox="1"/>
          <p:nvPr/>
        </p:nvSpPr>
        <p:spPr>
          <a:xfrm>
            <a:off x="372292" y="889414"/>
            <a:ext cx="839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Same as heap but: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of any node not </a:t>
            </a:r>
            <a:r>
              <a:rPr lang="en-US" sz="1800"/>
              <a:t>smaller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than the node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-US" sz="1800"/>
              <a:t>All levels filled, last filled from the left</a:t>
            </a:r>
            <a:endParaRPr sz="1800"/>
          </a:p>
        </p:txBody>
      </p:sp>
      <p:sp>
        <p:nvSpPr>
          <p:cNvPr id="761" name="Google Shape;761;p63"/>
          <p:cNvSpPr/>
          <p:nvPr/>
        </p:nvSpPr>
        <p:spPr>
          <a:xfrm>
            <a:off x="2894636" y="26443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3"/>
          <p:cNvSpPr/>
          <p:nvPr/>
        </p:nvSpPr>
        <p:spPr>
          <a:xfrm>
            <a:off x="4478894" y="203288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3"/>
          <p:cNvSpPr/>
          <p:nvPr/>
        </p:nvSpPr>
        <p:spPr>
          <a:xfrm>
            <a:off x="3731145" y="3178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63"/>
          <p:cNvSpPr/>
          <p:nvPr/>
        </p:nvSpPr>
        <p:spPr>
          <a:xfrm>
            <a:off x="2134529" y="31750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63"/>
          <p:cNvSpPr/>
          <p:nvPr/>
        </p:nvSpPr>
        <p:spPr>
          <a:xfrm>
            <a:off x="1603818" y="37147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p63"/>
          <p:cNvCxnSpPr/>
          <p:nvPr/>
        </p:nvCxnSpPr>
        <p:spPr>
          <a:xfrm flipH="1">
            <a:off x="3254625" y="23866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7" name="Google Shape;767;p63"/>
          <p:cNvSpPr txBox="1"/>
          <p:nvPr/>
        </p:nvSpPr>
        <p:spPr>
          <a:xfrm>
            <a:off x="4552859" y="20744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cxnSp>
        <p:nvCxnSpPr>
          <p:cNvPr id="768" name="Google Shape;768;p63"/>
          <p:cNvCxnSpPr/>
          <p:nvPr/>
        </p:nvCxnSpPr>
        <p:spPr>
          <a:xfrm flipH="1">
            <a:off x="2502900" y="30031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9" name="Google Shape;769;p63"/>
          <p:cNvCxnSpPr/>
          <p:nvPr/>
        </p:nvCxnSpPr>
        <p:spPr>
          <a:xfrm flipH="1">
            <a:off x="1963727" y="35439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0" name="Google Shape;770;p63"/>
          <p:cNvCxnSpPr/>
          <p:nvPr/>
        </p:nvCxnSpPr>
        <p:spPr>
          <a:xfrm>
            <a:off x="3239025" y="29977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1" name="Google Shape;771;p63"/>
          <p:cNvSpPr txBox="1"/>
          <p:nvPr/>
        </p:nvSpPr>
        <p:spPr>
          <a:xfrm>
            <a:off x="2968610" y="26858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772" name="Google Shape;772;p63"/>
          <p:cNvSpPr txBox="1"/>
          <p:nvPr/>
        </p:nvSpPr>
        <p:spPr>
          <a:xfrm>
            <a:off x="3807321" y="32153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773" name="Google Shape;773;p63"/>
          <p:cNvSpPr txBox="1"/>
          <p:nvPr/>
        </p:nvSpPr>
        <p:spPr>
          <a:xfrm>
            <a:off x="2166747" y="32154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774" name="Google Shape;774;p63"/>
          <p:cNvSpPr txBox="1"/>
          <p:nvPr/>
        </p:nvSpPr>
        <p:spPr>
          <a:xfrm>
            <a:off x="1603824" y="37562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775" name="Google Shape;775;p63"/>
          <p:cNvSpPr txBox="1"/>
          <p:nvPr>
            <p:ph idx="4294967295" type="title"/>
          </p:nvPr>
        </p:nvSpPr>
        <p:spPr>
          <a:xfrm>
            <a:off x="272156" y="236775"/>
            <a:ext cx="1780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Min-</a:t>
            </a:r>
            <a:r>
              <a:rPr lang="en-US" sz="2400"/>
              <a:t>Heaps</a:t>
            </a:r>
            <a:endParaRPr/>
          </a:p>
        </p:txBody>
      </p:sp>
      <p:sp>
        <p:nvSpPr>
          <p:cNvPr id="776" name="Google Shape;776;p63"/>
          <p:cNvSpPr/>
          <p:nvPr/>
        </p:nvSpPr>
        <p:spPr>
          <a:xfrm>
            <a:off x="2665470" y="3719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7" name="Google Shape;777;p63"/>
          <p:cNvCxnSpPr/>
          <p:nvPr/>
        </p:nvCxnSpPr>
        <p:spPr>
          <a:xfrm>
            <a:off x="2494451" y="35440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8" name="Google Shape;778;p63"/>
          <p:cNvSpPr/>
          <p:nvPr/>
        </p:nvSpPr>
        <p:spPr>
          <a:xfrm>
            <a:off x="3199443" y="37191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9" name="Google Shape;779;p63"/>
          <p:cNvCxnSpPr/>
          <p:nvPr/>
        </p:nvCxnSpPr>
        <p:spPr>
          <a:xfrm flipH="1">
            <a:off x="3559352" y="35484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0" name="Google Shape;780;p63"/>
          <p:cNvSpPr/>
          <p:nvPr/>
        </p:nvSpPr>
        <p:spPr>
          <a:xfrm>
            <a:off x="6044586" y="264944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63"/>
          <p:cNvSpPr/>
          <p:nvPr/>
        </p:nvSpPr>
        <p:spPr>
          <a:xfrm>
            <a:off x="6881095" y="31837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63"/>
          <p:cNvSpPr/>
          <p:nvPr/>
        </p:nvSpPr>
        <p:spPr>
          <a:xfrm>
            <a:off x="5284479" y="31801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63"/>
          <p:cNvCxnSpPr/>
          <p:nvPr/>
        </p:nvCxnSpPr>
        <p:spPr>
          <a:xfrm>
            <a:off x="4828300" y="23920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63"/>
          <p:cNvCxnSpPr/>
          <p:nvPr/>
        </p:nvCxnSpPr>
        <p:spPr>
          <a:xfrm flipH="1">
            <a:off x="5652850" y="30082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63"/>
          <p:cNvCxnSpPr/>
          <p:nvPr/>
        </p:nvCxnSpPr>
        <p:spPr>
          <a:xfrm>
            <a:off x="6388975" y="30029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6" name="Google Shape;786;p63"/>
          <p:cNvSpPr txBox="1"/>
          <p:nvPr/>
        </p:nvSpPr>
        <p:spPr>
          <a:xfrm>
            <a:off x="6094071" y="2685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787" name="Google Shape;787;p63"/>
          <p:cNvSpPr txBox="1"/>
          <p:nvPr/>
        </p:nvSpPr>
        <p:spPr>
          <a:xfrm>
            <a:off x="6881077" y="32217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788" name="Google Shape;788;p63"/>
          <p:cNvSpPr txBox="1"/>
          <p:nvPr/>
        </p:nvSpPr>
        <p:spPr>
          <a:xfrm>
            <a:off x="5302811" y="32187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789" name="Google Shape;789;p63"/>
          <p:cNvSpPr txBox="1"/>
          <p:nvPr/>
        </p:nvSpPr>
        <p:spPr>
          <a:xfrm>
            <a:off x="2698022" y="37562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790" name="Google Shape;790;p63"/>
          <p:cNvSpPr txBox="1"/>
          <p:nvPr/>
        </p:nvSpPr>
        <p:spPr>
          <a:xfrm>
            <a:off x="3231997" y="37562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4"/>
          <p:cNvSpPr/>
          <p:nvPr/>
        </p:nvSpPr>
        <p:spPr>
          <a:xfrm>
            <a:off x="0" y="236775"/>
            <a:ext cx="1884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96" name="Google Shape;796;p64"/>
          <p:cNvSpPr txBox="1"/>
          <p:nvPr/>
        </p:nvSpPr>
        <p:spPr>
          <a:xfrm>
            <a:off x="372292" y="889414"/>
            <a:ext cx="839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Same as heap but: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of any node not </a:t>
            </a:r>
            <a:r>
              <a:rPr lang="en-US" sz="1800"/>
              <a:t>smaller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than the node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-US" sz="1800"/>
              <a:t>All levels filled, last filled from the left</a:t>
            </a:r>
            <a:endParaRPr sz="1800"/>
          </a:p>
        </p:txBody>
      </p:sp>
      <p:sp>
        <p:nvSpPr>
          <p:cNvPr id="797" name="Google Shape;797;p64"/>
          <p:cNvSpPr txBox="1"/>
          <p:nvPr>
            <p:ph idx="4294967295" type="title"/>
          </p:nvPr>
        </p:nvSpPr>
        <p:spPr>
          <a:xfrm>
            <a:off x="272156" y="236775"/>
            <a:ext cx="1780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Min-Heaps</a:t>
            </a:r>
            <a:endParaRPr/>
          </a:p>
        </p:txBody>
      </p:sp>
      <p:sp>
        <p:nvSpPr>
          <p:cNvPr id="798" name="Google Shape;798;p64"/>
          <p:cNvSpPr/>
          <p:nvPr/>
        </p:nvSpPr>
        <p:spPr>
          <a:xfrm>
            <a:off x="4934068" y="4379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64"/>
          <p:cNvSpPr/>
          <p:nvPr/>
        </p:nvSpPr>
        <p:spPr>
          <a:xfrm>
            <a:off x="5294068" y="4379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4"/>
          <p:cNvSpPr/>
          <p:nvPr/>
        </p:nvSpPr>
        <p:spPr>
          <a:xfrm>
            <a:off x="565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64"/>
          <p:cNvSpPr/>
          <p:nvPr/>
        </p:nvSpPr>
        <p:spPr>
          <a:xfrm>
            <a:off x="601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4"/>
          <p:cNvSpPr/>
          <p:nvPr/>
        </p:nvSpPr>
        <p:spPr>
          <a:xfrm>
            <a:off x="637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4"/>
          <p:cNvSpPr/>
          <p:nvPr/>
        </p:nvSpPr>
        <p:spPr>
          <a:xfrm>
            <a:off x="673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64"/>
          <p:cNvSpPr/>
          <p:nvPr/>
        </p:nvSpPr>
        <p:spPr>
          <a:xfrm>
            <a:off x="709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64"/>
          <p:cNvSpPr/>
          <p:nvPr/>
        </p:nvSpPr>
        <p:spPr>
          <a:xfrm>
            <a:off x="7454068" y="4380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64"/>
          <p:cNvSpPr/>
          <p:nvPr/>
        </p:nvSpPr>
        <p:spPr>
          <a:xfrm>
            <a:off x="7814068" y="4379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4"/>
          <p:cNvSpPr/>
          <p:nvPr/>
        </p:nvSpPr>
        <p:spPr>
          <a:xfrm>
            <a:off x="8174068" y="437928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64"/>
          <p:cNvSpPr txBox="1"/>
          <p:nvPr/>
        </p:nvSpPr>
        <p:spPr>
          <a:xfrm>
            <a:off x="5008034" y="44208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809" name="Google Shape;809;p64"/>
          <p:cNvSpPr txBox="1"/>
          <p:nvPr/>
        </p:nvSpPr>
        <p:spPr>
          <a:xfrm>
            <a:off x="5368035" y="44208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10" name="Google Shape;810;p64"/>
          <p:cNvSpPr txBox="1"/>
          <p:nvPr/>
        </p:nvSpPr>
        <p:spPr>
          <a:xfrm>
            <a:off x="5686621" y="4421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11" name="Google Shape;811;p64"/>
          <p:cNvSpPr txBox="1"/>
          <p:nvPr/>
        </p:nvSpPr>
        <p:spPr>
          <a:xfrm>
            <a:off x="6046622" y="4421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812" name="Google Shape;812;p64"/>
          <p:cNvSpPr txBox="1"/>
          <p:nvPr/>
        </p:nvSpPr>
        <p:spPr>
          <a:xfrm>
            <a:off x="6448021" y="442181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813" name="Google Shape;813;p64"/>
          <p:cNvSpPr txBox="1"/>
          <p:nvPr/>
        </p:nvSpPr>
        <p:spPr>
          <a:xfrm>
            <a:off x="6766636" y="4420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814" name="Google Shape;814;p64"/>
          <p:cNvSpPr txBox="1"/>
          <p:nvPr/>
        </p:nvSpPr>
        <p:spPr>
          <a:xfrm>
            <a:off x="7094077" y="44208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815" name="Google Shape;815;p64"/>
          <p:cNvSpPr txBox="1"/>
          <p:nvPr/>
        </p:nvSpPr>
        <p:spPr>
          <a:xfrm>
            <a:off x="7454074" y="44208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816" name="Google Shape;816;p64"/>
          <p:cNvSpPr txBox="1"/>
          <p:nvPr/>
        </p:nvSpPr>
        <p:spPr>
          <a:xfrm>
            <a:off x="7846622" y="4421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817" name="Google Shape;817;p64"/>
          <p:cNvSpPr txBox="1"/>
          <p:nvPr/>
        </p:nvSpPr>
        <p:spPr>
          <a:xfrm>
            <a:off x="8206622" y="4420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818" name="Google Shape;818;p64"/>
          <p:cNvSpPr/>
          <p:nvPr/>
        </p:nvSpPr>
        <p:spPr>
          <a:xfrm>
            <a:off x="2894636" y="26443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9" name="Google Shape;819;p64"/>
          <p:cNvSpPr/>
          <p:nvPr/>
        </p:nvSpPr>
        <p:spPr>
          <a:xfrm>
            <a:off x="4478894" y="203288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64"/>
          <p:cNvSpPr/>
          <p:nvPr/>
        </p:nvSpPr>
        <p:spPr>
          <a:xfrm>
            <a:off x="3731145" y="3178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64"/>
          <p:cNvSpPr/>
          <p:nvPr/>
        </p:nvSpPr>
        <p:spPr>
          <a:xfrm>
            <a:off x="2134529" y="31750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1603818" y="37147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3" name="Google Shape;823;p64"/>
          <p:cNvCxnSpPr/>
          <p:nvPr/>
        </p:nvCxnSpPr>
        <p:spPr>
          <a:xfrm flipH="1">
            <a:off x="3254625" y="23866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4" name="Google Shape;824;p64"/>
          <p:cNvSpPr txBox="1"/>
          <p:nvPr/>
        </p:nvSpPr>
        <p:spPr>
          <a:xfrm>
            <a:off x="4552859" y="20744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cxnSp>
        <p:nvCxnSpPr>
          <p:cNvPr id="825" name="Google Shape;825;p64"/>
          <p:cNvCxnSpPr/>
          <p:nvPr/>
        </p:nvCxnSpPr>
        <p:spPr>
          <a:xfrm flipH="1">
            <a:off x="2502900" y="30031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64"/>
          <p:cNvCxnSpPr/>
          <p:nvPr/>
        </p:nvCxnSpPr>
        <p:spPr>
          <a:xfrm flipH="1">
            <a:off x="1963727" y="35439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64"/>
          <p:cNvCxnSpPr/>
          <p:nvPr/>
        </p:nvCxnSpPr>
        <p:spPr>
          <a:xfrm>
            <a:off x="3239025" y="29977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8" name="Google Shape;828;p64"/>
          <p:cNvSpPr txBox="1"/>
          <p:nvPr/>
        </p:nvSpPr>
        <p:spPr>
          <a:xfrm>
            <a:off x="2968610" y="26858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29" name="Google Shape;829;p64"/>
          <p:cNvSpPr txBox="1"/>
          <p:nvPr/>
        </p:nvSpPr>
        <p:spPr>
          <a:xfrm>
            <a:off x="3807321" y="32153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830" name="Google Shape;830;p64"/>
          <p:cNvSpPr txBox="1"/>
          <p:nvPr/>
        </p:nvSpPr>
        <p:spPr>
          <a:xfrm>
            <a:off x="2166747" y="32154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831" name="Google Shape;831;p64"/>
          <p:cNvSpPr txBox="1"/>
          <p:nvPr/>
        </p:nvSpPr>
        <p:spPr>
          <a:xfrm>
            <a:off x="1603824" y="37562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832" name="Google Shape;832;p64"/>
          <p:cNvSpPr/>
          <p:nvPr/>
        </p:nvSpPr>
        <p:spPr>
          <a:xfrm>
            <a:off x="2665470" y="3719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3" name="Google Shape;833;p64"/>
          <p:cNvCxnSpPr/>
          <p:nvPr/>
        </p:nvCxnSpPr>
        <p:spPr>
          <a:xfrm>
            <a:off x="2494451" y="35440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64"/>
          <p:cNvSpPr/>
          <p:nvPr/>
        </p:nvSpPr>
        <p:spPr>
          <a:xfrm>
            <a:off x="3199443" y="37191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5" name="Google Shape;835;p64"/>
          <p:cNvCxnSpPr/>
          <p:nvPr/>
        </p:nvCxnSpPr>
        <p:spPr>
          <a:xfrm flipH="1">
            <a:off x="3559352" y="35484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6" name="Google Shape;836;p64"/>
          <p:cNvSpPr/>
          <p:nvPr/>
        </p:nvSpPr>
        <p:spPr>
          <a:xfrm>
            <a:off x="6044586" y="264944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64"/>
          <p:cNvSpPr/>
          <p:nvPr/>
        </p:nvSpPr>
        <p:spPr>
          <a:xfrm>
            <a:off x="6881095" y="31837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64"/>
          <p:cNvSpPr/>
          <p:nvPr/>
        </p:nvSpPr>
        <p:spPr>
          <a:xfrm>
            <a:off x="5284479" y="31801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9" name="Google Shape;839;p64"/>
          <p:cNvCxnSpPr/>
          <p:nvPr/>
        </p:nvCxnSpPr>
        <p:spPr>
          <a:xfrm>
            <a:off x="4828300" y="23920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64"/>
          <p:cNvCxnSpPr/>
          <p:nvPr/>
        </p:nvCxnSpPr>
        <p:spPr>
          <a:xfrm flipH="1">
            <a:off x="5652850" y="30082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64"/>
          <p:cNvCxnSpPr/>
          <p:nvPr/>
        </p:nvCxnSpPr>
        <p:spPr>
          <a:xfrm>
            <a:off x="6388975" y="30029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2" name="Google Shape;842;p64"/>
          <p:cNvSpPr txBox="1"/>
          <p:nvPr/>
        </p:nvSpPr>
        <p:spPr>
          <a:xfrm>
            <a:off x="6094071" y="26858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43" name="Google Shape;843;p64"/>
          <p:cNvSpPr txBox="1"/>
          <p:nvPr/>
        </p:nvSpPr>
        <p:spPr>
          <a:xfrm>
            <a:off x="6881077" y="32217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844" name="Google Shape;844;p64"/>
          <p:cNvSpPr txBox="1"/>
          <p:nvPr/>
        </p:nvSpPr>
        <p:spPr>
          <a:xfrm>
            <a:off x="5302811" y="32187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845" name="Google Shape;845;p64"/>
          <p:cNvSpPr txBox="1"/>
          <p:nvPr/>
        </p:nvSpPr>
        <p:spPr>
          <a:xfrm>
            <a:off x="2698022" y="37562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846" name="Google Shape;846;p64"/>
          <p:cNvSpPr txBox="1"/>
          <p:nvPr/>
        </p:nvSpPr>
        <p:spPr>
          <a:xfrm>
            <a:off x="3231997" y="37562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847" name="Google Shape;847;p64"/>
          <p:cNvSpPr txBox="1"/>
          <p:nvPr/>
        </p:nvSpPr>
        <p:spPr>
          <a:xfrm>
            <a:off x="2520875" y="4328425"/>
            <a:ext cx="241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 as an array:</a:t>
            </a:r>
            <a:endParaRPr sz="1800"/>
          </a:p>
        </p:txBody>
      </p:sp>
      <p:sp>
        <p:nvSpPr>
          <p:cNvPr id="848" name="Google Shape;848;p64"/>
          <p:cNvSpPr txBox="1"/>
          <p:nvPr/>
        </p:nvSpPr>
        <p:spPr>
          <a:xfrm>
            <a:off x="500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849" name="Google Shape;849;p64"/>
          <p:cNvSpPr txBox="1"/>
          <p:nvPr/>
        </p:nvSpPr>
        <p:spPr>
          <a:xfrm>
            <a:off x="536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850" name="Google Shape;850;p64"/>
          <p:cNvSpPr txBox="1"/>
          <p:nvPr/>
        </p:nvSpPr>
        <p:spPr>
          <a:xfrm>
            <a:off x="572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endParaRPr/>
          </a:p>
        </p:txBody>
      </p:sp>
      <p:sp>
        <p:nvSpPr>
          <p:cNvPr id="851" name="Google Shape;851;p64"/>
          <p:cNvSpPr txBox="1"/>
          <p:nvPr/>
        </p:nvSpPr>
        <p:spPr>
          <a:xfrm>
            <a:off x="608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52" name="Google Shape;852;p64"/>
          <p:cNvSpPr txBox="1"/>
          <p:nvPr/>
        </p:nvSpPr>
        <p:spPr>
          <a:xfrm>
            <a:off x="6464309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853" name="Google Shape;853;p64"/>
          <p:cNvSpPr txBox="1"/>
          <p:nvPr/>
        </p:nvSpPr>
        <p:spPr>
          <a:xfrm>
            <a:off x="680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854" name="Google Shape;854;p64"/>
          <p:cNvSpPr txBox="1"/>
          <p:nvPr/>
        </p:nvSpPr>
        <p:spPr>
          <a:xfrm>
            <a:off x="716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sp>
        <p:nvSpPr>
          <p:cNvPr id="855" name="Google Shape;855;p64"/>
          <p:cNvSpPr txBox="1"/>
          <p:nvPr/>
        </p:nvSpPr>
        <p:spPr>
          <a:xfrm>
            <a:off x="7544309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856" name="Google Shape;856;p64"/>
          <p:cNvSpPr txBox="1"/>
          <p:nvPr/>
        </p:nvSpPr>
        <p:spPr>
          <a:xfrm>
            <a:off x="7888034" y="46987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/>
          </a:p>
        </p:txBody>
      </p:sp>
      <p:sp>
        <p:nvSpPr>
          <p:cNvPr id="857" name="Google Shape;857;p64"/>
          <p:cNvSpPr txBox="1"/>
          <p:nvPr/>
        </p:nvSpPr>
        <p:spPr>
          <a:xfrm>
            <a:off x="8174075" y="4698725"/>
            <a:ext cx="32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858" name="Google Shape;858;p64"/>
          <p:cNvSpPr txBox="1"/>
          <p:nvPr/>
        </p:nvSpPr>
        <p:spPr>
          <a:xfrm>
            <a:off x="4551009" y="23513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859" name="Google Shape;859;p64"/>
          <p:cNvSpPr txBox="1"/>
          <p:nvPr/>
        </p:nvSpPr>
        <p:spPr>
          <a:xfrm>
            <a:off x="2964422" y="29519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860" name="Google Shape;860;p64"/>
          <p:cNvSpPr txBox="1"/>
          <p:nvPr/>
        </p:nvSpPr>
        <p:spPr>
          <a:xfrm>
            <a:off x="6114372" y="29581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endParaRPr/>
          </a:p>
        </p:txBody>
      </p:sp>
      <p:sp>
        <p:nvSpPr>
          <p:cNvPr id="861" name="Google Shape;861;p64"/>
          <p:cNvSpPr txBox="1"/>
          <p:nvPr/>
        </p:nvSpPr>
        <p:spPr>
          <a:xfrm>
            <a:off x="2208847" y="34909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62" name="Google Shape;862;p64"/>
          <p:cNvSpPr txBox="1"/>
          <p:nvPr/>
        </p:nvSpPr>
        <p:spPr>
          <a:xfrm>
            <a:off x="3792622" y="34909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863" name="Google Shape;863;p64"/>
          <p:cNvSpPr txBox="1"/>
          <p:nvPr/>
        </p:nvSpPr>
        <p:spPr>
          <a:xfrm>
            <a:off x="5344222" y="34909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864" name="Google Shape;864;p64"/>
          <p:cNvSpPr txBox="1"/>
          <p:nvPr/>
        </p:nvSpPr>
        <p:spPr>
          <a:xfrm>
            <a:off x="6955059" y="349090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sp>
        <p:nvSpPr>
          <p:cNvPr id="865" name="Google Shape;865;p64"/>
          <p:cNvSpPr txBox="1"/>
          <p:nvPr/>
        </p:nvSpPr>
        <p:spPr>
          <a:xfrm>
            <a:off x="1677784" y="403315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866" name="Google Shape;866;p64"/>
          <p:cNvSpPr txBox="1"/>
          <p:nvPr/>
        </p:nvSpPr>
        <p:spPr>
          <a:xfrm>
            <a:off x="2739434" y="403315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9</a:t>
            </a:r>
            <a:endParaRPr/>
          </a:p>
        </p:txBody>
      </p:sp>
      <p:sp>
        <p:nvSpPr>
          <p:cNvPr id="867" name="Google Shape;867;p64"/>
          <p:cNvSpPr txBox="1"/>
          <p:nvPr/>
        </p:nvSpPr>
        <p:spPr>
          <a:xfrm>
            <a:off x="3232000" y="40331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5"/>
          <p:cNvSpPr txBox="1"/>
          <p:nvPr/>
        </p:nvSpPr>
        <p:spPr>
          <a:xfrm>
            <a:off x="372292" y="1029489"/>
            <a:ext cx="8399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conceptual foundation: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a min-heap the </a:t>
            </a:r>
            <a:r>
              <a:rPr lang="en-US" sz="1800"/>
              <a:t>smallest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element is on top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children are not </a:t>
            </a:r>
            <a:r>
              <a:rPr lang="en-US" sz="1800"/>
              <a:t>smaller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because of heap property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same is recursively true for entire tree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we can start by building a heap of the list</a:t>
            </a:r>
            <a:endParaRPr sz="1800"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idea: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remove the </a:t>
            </a:r>
            <a:r>
              <a:rPr lang="en-US" sz="1800"/>
              <a:t>top (smallest)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element from tree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replace it with the </a:t>
            </a:r>
            <a:r>
              <a:rPr lang="en-US" sz="1800"/>
              <a:t>last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element of the tree</a:t>
            </a:r>
            <a:endParaRPr sz="1800"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recover the heap property through permutin</a:t>
            </a:r>
            <a:r>
              <a:rPr lang="en-US" sz="1800"/>
              <a:t>g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elements </a:t>
            </a:r>
            <a:endParaRPr sz="1800"/>
          </a:p>
        </p:txBody>
      </p:sp>
      <p:sp>
        <p:nvSpPr>
          <p:cNvPr id="873" name="Google Shape;873;p65"/>
          <p:cNvSpPr/>
          <p:nvPr/>
        </p:nvSpPr>
        <p:spPr>
          <a:xfrm>
            <a:off x="0" y="236775"/>
            <a:ext cx="1617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74" name="Google Shape;874;p65"/>
          <p:cNvSpPr txBox="1"/>
          <p:nvPr>
            <p:ph idx="4294967295" type="title"/>
          </p:nvPr>
        </p:nvSpPr>
        <p:spPr>
          <a:xfrm>
            <a:off x="272154" y="236775"/>
            <a:ext cx="1494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6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80" name="Google Shape;880;p66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881" name="Google Shape;881;p66"/>
          <p:cNvSpPr txBox="1"/>
          <p:nvPr/>
        </p:nvSpPr>
        <p:spPr>
          <a:xfrm>
            <a:off x="6758650" y="108647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top (minimum)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and place it first</a:t>
            </a:r>
            <a:endParaRPr sz="1800"/>
          </a:p>
        </p:txBody>
      </p:sp>
      <p:sp>
        <p:nvSpPr>
          <p:cNvPr id="882" name="Google Shape;882;p66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66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66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66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66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7" name="Google Shape;887;p66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8" name="Google Shape;888;p66"/>
          <p:cNvSpPr txBox="1"/>
          <p:nvPr/>
        </p:nvSpPr>
        <p:spPr>
          <a:xfrm>
            <a:off x="4070434" y="145592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cxnSp>
        <p:nvCxnSpPr>
          <p:cNvPr id="889" name="Google Shape;889;p66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66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1" name="Google Shape;891;p66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2" name="Google Shape;892;p66"/>
          <p:cNvSpPr txBox="1"/>
          <p:nvPr/>
        </p:nvSpPr>
        <p:spPr>
          <a:xfrm>
            <a:off x="2486185" y="206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893" name="Google Shape;893;p66"/>
          <p:cNvSpPr txBox="1"/>
          <p:nvPr/>
        </p:nvSpPr>
        <p:spPr>
          <a:xfrm>
            <a:off x="3324896" y="25968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894" name="Google Shape;894;p66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895" name="Google Shape;895;p66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896" name="Google Shape;896;p66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7" name="Google Shape;897;p66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8" name="Google Shape;898;p66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66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p66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66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66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3" name="Google Shape;903;p66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66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66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66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907" name="Google Shape;907;p66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908" name="Google Shape;908;p66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909" name="Google Shape;909;p66"/>
          <p:cNvSpPr txBox="1"/>
          <p:nvPr/>
        </p:nvSpPr>
        <p:spPr>
          <a:xfrm>
            <a:off x="2215597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910" name="Google Shape;910;p66"/>
          <p:cNvSpPr txBox="1"/>
          <p:nvPr/>
        </p:nvSpPr>
        <p:spPr>
          <a:xfrm>
            <a:off x="2749572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911" name="Google Shape;911;p66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66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66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66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66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66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66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66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66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922" name="Google Shape;922;p66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cxnSp>
        <p:nvCxnSpPr>
          <p:cNvPr id="923" name="Google Shape;923;p66"/>
          <p:cNvCxnSpPr>
            <a:endCxn id="921" idx="0"/>
          </p:cNvCxnSpPr>
          <p:nvPr/>
        </p:nvCxnSpPr>
        <p:spPr>
          <a:xfrm flipH="1">
            <a:off x="3431009" y="1815379"/>
            <a:ext cx="744900" cy="2343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7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9" name="Google Shape;929;p67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930" name="Google Shape;930;p67"/>
          <p:cNvSpPr txBox="1"/>
          <p:nvPr/>
        </p:nvSpPr>
        <p:spPr>
          <a:xfrm>
            <a:off x="6758650" y="108647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931" name="Google Shape;931;p67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67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67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67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67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6" name="Google Shape;936;p67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67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67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67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0" name="Google Shape;940;p67"/>
          <p:cNvSpPr txBox="1"/>
          <p:nvPr/>
        </p:nvSpPr>
        <p:spPr>
          <a:xfrm>
            <a:off x="2486185" y="206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941" name="Google Shape;941;p67"/>
          <p:cNvSpPr txBox="1"/>
          <p:nvPr/>
        </p:nvSpPr>
        <p:spPr>
          <a:xfrm>
            <a:off x="3324896" y="25968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942" name="Google Shape;942;p67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943" name="Google Shape;943;p67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944" name="Google Shape;944;p67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5" name="Google Shape;945;p67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6" name="Google Shape;946;p67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7" name="Google Shape;947;p67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8" name="Google Shape;948;p67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67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67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1" name="Google Shape;951;p67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67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67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67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955" name="Google Shape;955;p67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956" name="Google Shape;956;p67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957" name="Google Shape;957;p67"/>
          <p:cNvSpPr txBox="1"/>
          <p:nvPr/>
        </p:nvSpPr>
        <p:spPr>
          <a:xfrm>
            <a:off x="2215597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958" name="Google Shape;958;p67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67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67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67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67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67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67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7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67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67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67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969" name="Google Shape;969;p67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970" name="Google Shape;970;p67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8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6" name="Google Shape;976;p68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977" name="Google Shape;977;p68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 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sp>
        <p:nvSpPr>
          <p:cNvPr id="978" name="Google Shape;978;p68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68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68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8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68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3" name="Google Shape;983;p68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68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68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68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7" name="Google Shape;987;p68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988" name="Google Shape;988;p68"/>
          <p:cNvSpPr txBox="1"/>
          <p:nvPr/>
        </p:nvSpPr>
        <p:spPr>
          <a:xfrm>
            <a:off x="3324896" y="2596894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989" name="Google Shape;989;p68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990" name="Google Shape;990;p68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991" name="Google Shape;991;p68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2" name="Google Shape;992;p68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3" name="Google Shape;993;p68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4" name="Google Shape;994;p68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5" name="Google Shape;995;p68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68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68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8" name="Google Shape;998;p68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9" name="Google Shape;999;p68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68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1" name="Google Shape;1001;p68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002" name="Google Shape;1002;p68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003" name="Google Shape;1003;p68"/>
          <p:cNvSpPr txBox="1"/>
          <p:nvPr/>
        </p:nvSpPr>
        <p:spPr>
          <a:xfrm>
            <a:off x="4802061" y="26068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004" name="Google Shape;1004;p68"/>
          <p:cNvSpPr txBox="1"/>
          <p:nvPr/>
        </p:nvSpPr>
        <p:spPr>
          <a:xfrm>
            <a:off x="2215597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005" name="Google Shape;1005;p68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68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68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68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68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68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68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68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68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68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68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016" name="Google Shape;1016;p68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017" name="Google Shape;1017;p68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1018" name="Google Shape;1018;p68"/>
          <p:cNvCxnSpPr>
            <a:endCxn id="987" idx="0"/>
          </p:cNvCxnSpPr>
          <p:nvPr/>
        </p:nvCxnSpPr>
        <p:spPr>
          <a:xfrm flipH="1">
            <a:off x="2592197" y="1594525"/>
            <a:ext cx="1404300" cy="4728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69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4" name="Google Shape;1024;p69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025" name="Google Shape;1025;p69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 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sp>
        <p:nvSpPr>
          <p:cNvPr id="1026" name="Google Shape;1026;p69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69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69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69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69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1" name="Google Shape;1031;p69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2" name="Google Shape;1032;p69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69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69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5" name="Google Shape;1035;p69"/>
          <p:cNvSpPr txBox="1"/>
          <p:nvPr/>
        </p:nvSpPr>
        <p:spPr>
          <a:xfrm>
            <a:off x="2486185" y="206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036" name="Google Shape;1036;p69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037" name="Google Shape;1037;p69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038" name="Google Shape;1038;p69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039" name="Google Shape;1039;p69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0" name="Google Shape;1040;p69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1" name="Google Shape;1041;p69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2" name="Google Shape;1042;p69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3" name="Google Shape;1043;p69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69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69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69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69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69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9" name="Google Shape;1049;p69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050" name="Google Shape;1050;p69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051" name="Google Shape;1051;p69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052" name="Google Shape;1052;p69"/>
          <p:cNvSpPr txBox="1"/>
          <p:nvPr/>
        </p:nvSpPr>
        <p:spPr>
          <a:xfrm>
            <a:off x="2215597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053" name="Google Shape;1053;p69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4" name="Google Shape;1054;p69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69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69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69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69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69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69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69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69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69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064" name="Google Shape;1064;p69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065" name="Google Shape;1065;p69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1066" name="Google Shape;1066;p69"/>
          <p:cNvCxnSpPr>
            <a:stCxn id="1036" idx="0"/>
            <a:endCxn id="1026" idx="3"/>
          </p:cNvCxnSpPr>
          <p:nvPr/>
        </p:nvCxnSpPr>
        <p:spPr>
          <a:xfrm flipH="1" rot="5400000">
            <a:off x="2898589" y="2079250"/>
            <a:ext cx="391200" cy="644100"/>
          </a:xfrm>
          <a:prstGeom prst="curvedConnector2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70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72" name="Google Shape;1072;p70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073" name="Google Shape;1073;p70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1074" name="Google Shape;1074;p70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70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70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70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70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9" name="Google Shape;1079;p70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70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70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70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3" name="Google Shape;1083;p70"/>
          <p:cNvSpPr txBox="1"/>
          <p:nvPr/>
        </p:nvSpPr>
        <p:spPr>
          <a:xfrm>
            <a:off x="2486185" y="206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084" name="Google Shape;1084;p70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085" name="Google Shape;1085;p70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086" name="Google Shape;1086;p70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087" name="Google Shape;1087;p70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8" name="Google Shape;1088;p70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9" name="Google Shape;1089;p70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0" name="Google Shape;1090;p70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1" name="Google Shape;1091;p70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70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70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4" name="Google Shape;1094;p70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5" name="Google Shape;1095;p70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6" name="Google Shape;1096;p70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7" name="Google Shape;1097;p70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098" name="Google Shape;1098;p70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099" name="Google Shape;1099;p70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100" name="Google Shape;1100;p70"/>
          <p:cNvSpPr txBox="1"/>
          <p:nvPr/>
        </p:nvSpPr>
        <p:spPr>
          <a:xfrm>
            <a:off x="2215597" y="313775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101" name="Google Shape;1101;p70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70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70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4" name="Google Shape;1104;p70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70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70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70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70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70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0" name="Google Shape;1110;p70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70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112" name="Google Shape;1112;p70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113" name="Google Shape;1113;p70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1114" name="Google Shape;1114;p70"/>
          <p:cNvCxnSpPr>
            <a:endCxn id="1112" idx="0"/>
          </p:cNvCxnSpPr>
          <p:nvPr/>
        </p:nvCxnSpPr>
        <p:spPr>
          <a:xfrm flipH="1">
            <a:off x="3791010" y="1732872"/>
            <a:ext cx="385500" cy="24264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5" name="Google Shape;1115;p70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pic>
        <p:nvPicPr>
          <p:cNvPr descr="Grafik 3"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5807" y="805226"/>
            <a:ext cx="3246501" cy="3986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5257975" y="990725"/>
            <a:ext cx="335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Which numbers are duplicates?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21" name="Google Shape;1121;p71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122" name="Google Shape;1122;p71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1123" name="Google Shape;1123;p71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4" name="Google Shape;1124;p71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5" name="Google Shape;1125;p71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71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71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8" name="Google Shape;1128;p71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9" name="Google Shape;1129;p71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0" name="Google Shape;1130;p71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1" name="Google Shape;1131;p71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2" name="Google Shape;1132;p71"/>
          <p:cNvSpPr txBox="1"/>
          <p:nvPr/>
        </p:nvSpPr>
        <p:spPr>
          <a:xfrm>
            <a:off x="2486185" y="2067322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133" name="Google Shape;1133;p71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134" name="Google Shape;1134;p71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135" name="Google Shape;1135;p71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136" name="Google Shape;1136;p71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7" name="Google Shape;1137;p71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8" name="Google Shape;1138;p71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9" name="Google Shape;1139;p71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0" name="Google Shape;1140;p71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71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71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" name="Google Shape;1143;p71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4" name="Google Shape;1144;p71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5" name="Google Shape;1145;p71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6" name="Google Shape;1146;p71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147" name="Google Shape;1147;p71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148" name="Google Shape;1148;p71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149" name="Google Shape;1149;p71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0" name="Google Shape;1150;p71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1" name="Google Shape;1151;p71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71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71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4" name="Google Shape;1154;p71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5" name="Google Shape;1155;p71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71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71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71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71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160" name="Google Shape;1160;p71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161" name="Google Shape;1161;p71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162" name="Google Shape;1162;p71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72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168" name="Google Shape;1168;p72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169" name="Google Shape;1169;p72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sp>
        <p:nvSpPr>
          <p:cNvPr id="1170" name="Google Shape;1170;p72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72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72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3" name="Google Shape;1173;p72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4" name="Google Shape;1174;p72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72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72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7" name="Google Shape;1177;p72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8" name="Google Shape;1178;p72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9" name="Google Shape;1179;p72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180" name="Google Shape;1180;p72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181" name="Google Shape;1181;p72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182" name="Google Shape;1182;p72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183" name="Google Shape;1183;p72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4" name="Google Shape;1184;p72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5" name="Google Shape;1185;p72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72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7" name="Google Shape;1187;p72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72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72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0" name="Google Shape;1190;p72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1" name="Google Shape;1191;p72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72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3" name="Google Shape;1193;p72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194" name="Google Shape;1194;p72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195" name="Google Shape;1195;p72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196" name="Google Shape;1196;p72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7" name="Google Shape;1197;p72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72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9" name="Google Shape;1199;p72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0" name="Google Shape;1200;p72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1" name="Google Shape;1201;p72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72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3" name="Google Shape;1203;p72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4" name="Google Shape;1204;p72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5" name="Google Shape;1205;p72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72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207" name="Google Shape;1207;p72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208" name="Google Shape;1208;p72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209" name="Google Shape;1209;p72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cxnSp>
        <p:nvCxnSpPr>
          <p:cNvPr id="1210" name="Google Shape;1210;p72"/>
          <p:cNvCxnSpPr>
            <a:stCxn id="1179" idx="0"/>
            <a:endCxn id="1209" idx="1"/>
          </p:cNvCxnSpPr>
          <p:nvPr/>
        </p:nvCxnSpPr>
        <p:spPr>
          <a:xfrm rot="-5400000">
            <a:off x="3073997" y="1112425"/>
            <a:ext cx="473100" cy="14367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73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16" name="Google Shape;1216;p73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217" name="Google Shape;1217;p73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sp>
        <p:nvSpPr>
          <p:cNvPr id="1218" name="Google Shape;1218;p73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73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73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1" name="Google Shape;1221;p73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73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3" name="Google Shape;1223;p73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73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5" name="Google Shape;1225;p73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6" name="Google Shape;1226;p73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7" name="Google Shape;1227;p73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228" name="Google Shape;1228;p73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229" name="Google Shape;1229;p73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230" name="Google Shape;1230;p73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231" name="Google Shape;1231;p73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2" name="Google Shape;1232;p73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3" name="Google Shape;1233;p73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4" name="Google Shape;1234;p73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5" name="Google Shape;1235;p73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73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73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8" name="Google Shape;1238;p73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9" name="Google Shape;1239;p73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0" name="Google Shape;1240;p73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1" name="Google Shape;1241;p73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242" name="Google Shape;1242;p73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243" name="Google Shape;1243;p73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244" name="Google Shape;1244;p73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5" name="Google Shape;1245;p73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73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7" name="Google Shape;1247;p73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73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9" name="Google Shape;1249;p73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0" name="Google Shape;1250;p73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73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2" name="Google Shape;1252;p73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73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73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255" name="Google Shape;1255;p73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256" name="Google Shape;1256;p73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257" name="Google Shape;1257;p73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cxnSp>
        <p:nvCxnSpPr>
          <p:cNvPr id="1258" name="Google Shape;1258;p73"/>
          <p:cNvCxnSpPr>
            <a:stCxn id="1229" idx="0"/>
            <a:endCxn id="1227" idx="1"/>
          </p:cNvCxnSpPr>
          <p:nvPr/>
        </p:nvCxnSpPr>
        <p:spPr>
          <a:xfrm rot="-5400000">
            <a:off x="1942622" y="2094850"/>
            <a:ext cx="391200" cy="6129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p74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4" name="Google Shape;1264;p74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265" name="Google Shape;1265;p74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1266" name="Google Shape;1266;p74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74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74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74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74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1" name="Google Shape;1271;p74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2" name="Google Shape;1272;p74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3" name="Google Shape;1273;p74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4" name="Google Shape;1274;p74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5" name="Google Shape;1275;p74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276" name="Google Shape;1276;p74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277" name="Google Shape;1277;p74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278" name="Google Shape;1278;p74"/>
          <p:cNvSpPr txBox="1"/>
          <p:nvPr/>
        </p:nvSpPr>
        <p:spPr>
          <a:xfrm>
            <a:off x="1121399" y="313775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279" name="Google Shape;1279;p74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0" name="Google Shape;1280;p74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1" name="Google Shape;1281;p74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2" name="Google Shape;1282;p74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3" name="Google Shape;1283;p74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74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5" name="Google Shape;1285;p74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6" name="Google Shape;1286;p74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74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74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9" name="Google Shape;1289;p74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290" name="Google Shape;1290;p74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291" name="Google Shape;1291;p74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292" name="Google Shape;1292;p74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74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4" name="Google Shape;1294;p74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5" name="Google Shape;1295;p74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74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7" name="Google Shape;1297;p74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74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9" name="Google Shape;1299;p74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74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74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2" name="Google Shape;1302;p74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303" name="Google Shape;1303;p74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304" name="Google Shape;1304;p74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305" name="Google Shape;1305;p74"/>
          <p:cNvSpPr txBox="1"/>
          <p:nvPr/>
        </p:nvSpPr>
        <p:spPr>
          <a:xfrm>
            <a:off x="4029022" y="14559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cxnSp>
        <p:nvCxnSpPr>
          <p:cNvPr id="1306" name="Google Shape;1306;p74"/>
          <p:cNvCxnSpPr>
            <a:stCxn id="1305" idx="2"/>
            <a:endCxn id="1294" idx="0"/>
          </p:cNvCxnSpPr>
          <p:nvPr/>
        </p:nvCxnSpPr>
        <p:spPr>
          <a:xfrm flipH="1">
            <a:off x="4150972" y="1732825"/>
            <a:ext cx="25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74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75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3" name="Google Shape;1313;p75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314" name="Google Shape;1314;p75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75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6" name="Google Shape;1316;p75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7" name="Google Shape;1317;p75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8" name="Google Shape;1318;p75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9" name="Google Shape;1319;p75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0" name="Google Shape;1320;p75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75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75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3" name="Google Shape;1323;p75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10</a:t>
            </a:r>
            <a:endParaRPr/>
          </a:p>
        </p:txBody>
      </p:sp>
      <p:sp>
        <p:nvSpPr>
          <p:cNvPr id="1324" name="Google Shape;1324;p75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325" name="Google Shape;1325;p75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326" name="Google Shape;1326;p75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7" name="Google Shape;1327;p75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8" name="Google Shape;1328;p75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75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0" name="Google Shape;1330;p75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75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2" name="Google Shape;1332;p75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3" name="Google Shape;1333;p75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4" name="Google Shape;1334;p75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75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6" name="Google Shape;1336;p75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337" name="Google Shape;1337;p75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338" name="Google Shape;1338;p75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339" name="Google Shape;1339;p75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0" name="Google Shape;1340;p75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75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75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3" name="Google Shape;1343;p75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75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75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6" name="Google Shape;1346;p75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75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75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9" name="Google Shape;1349;p75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350" name="Google Shape;1350;p75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351" name="Google Shape;1351;p75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352" name="Google Shape;1352;p75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353" name="Google Shape;1353;p75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354" name="Google Shape;1354;p75"/>
          <p:cNvSpPr txBox="1"/>
          <p:nvPr/>
        </p:nvSpPr>
        <p:spPr>
          <a:xfrm>
            <a:off x="6758650" y="108647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76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0" name="Google Shape;1360;p76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361" name="Google Shape;1361;p76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76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3" name="Google Shape;1363;p76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4" name="Google Shape;1364;p76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5" name="Google Shape;1365;p76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6" name="Google Shape;1366;p76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76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76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76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0" name="Google Shape;1370;p76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371" name="Google Shape;1371;p76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372" name="Google Shape;1372;p76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373" name="Google Shape;1373;p76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4" name="Google Shape;1374;p76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5" name="Google Shape;1375;p76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6" name="Google Shape;1376;p76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7" name="Google Shape;1377;p76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76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76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0" name="Google Shape;1380;p76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1" name="Google Shape;1381;p76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2" name="Google Shape;1382;p76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3" name="Google Shape;1383;p76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384" name="Google Shape;1384;p76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385" name="Google Shape;1385;p76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386" name="Google Shape;1386;p76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7" name="Google Shape;1387;p76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76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9" name="Google Shape;1389;p76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76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76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2" name="Google Shape;1392;p76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3" name="Google Shape;1393;p76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76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5" name="Google Shape;1395;p76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76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397" name="Google Shape;1397;p76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398" name="Google Shape;1398;p76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399" name="Google Shape;1399;p76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400" name="Google Shape;1400;p76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401" name="Google Shape;1401;p76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cxnSp>
        <p:nvCxnSpPr>
          <p:cNvPr id="1402" name="Google Shape;1402;p76"/>
          <p:cNvCxnSpPr>
            <a:stCxn id="1370" idx="0"/>
            <a:endCxn id="1400" idx="1"/>
          </p:cNvCxnSpPr>
          <p:nvPr/>
        </p:nvCxnSpPr>
        <p:spPr>
          <a:xfrm rot="-5400000">
            <a:off x="3057797" y="1128625"/>
            <a:ext cx="473100" cy="14043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77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8" name="Google Shape;1408;p77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409" name="Google Shape;1409;p77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77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1" name="Google Shape;1411;p77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2" name="Google Shape;1412;p77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77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4" name="Google Shape;1414;p77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5" name="Google Shape;1415;p77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6" name="Google Shape;1416;p77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7" name="Google Shape;1417;p77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8" name="Google Shape;1418;p77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419" name="Google Shape;1419;p77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420" name="Google Shape;1420;p77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421" name="Google Shape;1421;p77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2" name="Google Shape;1422;p77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3" name="Google Shape;1423;p77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4" name="Google Shape;1424;p77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5" name="Google Shape;1425;p77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6" name="Google Shape;1426;p77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77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8" name="Google Shape;1428;p77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9" name="Google Shape;1429;p77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0" name="Google Shape;1430;p77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1" name="Google Shape;1431;p77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432" name="Google Shape;1432;p77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433" name="Google Shape;1433;p77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434" name="Google Shape;1434;p77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77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77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7" name="Google Shape;1437;p77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8" name="Google Shape;1438;p77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9" name="Google Shape;1439;p77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0" name="Google Shape;1440;p77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77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2" name="Google Shape;1442;p77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77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4" name="Google Shape;1444;p77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445" name="Google Shape;1445;p77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446" name="Google Shape;1446;p77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447" name="Google Shape;1447;p77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448" name="Google Shape;1448;p77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449" name="Google Shape;1449;p77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  <p:cxnSp>
        <p:nvCxnSpPr>
          <p:cNvPr id="1450" name="Google Shape;1450;p77"/>
          <p:cNvCxnSpPr>
            <a:stCxn id="1420" idx="0"/>
            <a:endCxn id="1418" idx="1"/>
          </p:cNvCxnSpPr>
          <p:nvPr/>
        </p:nvCxnSpPr>
        <p:spPr>
          <a:xfrm rot="-5400000">
            <a:off x="1942622" y="2094850"/>
            <a:ext cx="391200" cy="6129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78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56" name="Google Shape;1456;p78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457" name="Google Shape;1457;p78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78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9" name="Google Shape;1459;p78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0" name="Google Shape;1460;p78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1" name="Google Shape;1461;p78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2" name="Google Shape;1462;p78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3" name="Google Shape;1463;p78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78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78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6" name="Google Shape;1466;p78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467" name="Google Shape;1467;p78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468" name="Google Shape;1468;p78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469" name="Google Shape;1469;p78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0" name="Google Shape;1470;p78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1" name="Google Shape;1471;p78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2" name="Google Shape;1472;p78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3" name="Google Shape;1473;p78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4" name="Google Shape;1474;p78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5" name="Google Shape;1475;p78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6" name="Google Shape;1476;p78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7" name="Google Shape;1477;p78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8" name="Google Shape;1478;p78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9" name="Google Shape;1479;p78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480" name="Google Shape;1480;p78"/>
          <p:cNvSpPr txBox="1"/>
          <p:nvPr/>
        </p:nvSpPr>
        <p:spPr>
          <a:xfrm>
            <a:off x="6398652" y="2603200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481" name="Google Shape;1481;p78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482" name="Google Shape;1482;p78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78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4" name="Google Shape;1484;p78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78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78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78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78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78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78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78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2" name="Google Shape;1492;p78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493" name="Google Shape;1493;p78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494" name="Google Shape;1494;p78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495" name="Google Shape;1495;p78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496" name="Google Shape;1496;p78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497" name="Google Shape;1497;p78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cxnSp>
        <p:nvCxnSpPr>
          <p:cNvPr id="1498" name="Google Shape;1498;p78"/>
          <p:cNvCxnSpPr>
            <a:stCxn id="1496" idx="2"/>
            <a:endCxn id="1485" idx="0"/>
          </p:cNvCxnSpPr>
          <p:nvPr/>
        </p:nvCxnSpPr>
        <p:spPr>
          <a:xfrm>
            <a:off x="4176474" y="1732825"/>
            <a:ext cx="334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9" name="Google Shape;1499;p78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9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5" name="Google Shape;1505;p79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506" name="Google Shape;1506;p79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7" name="Google Shape;1507;p79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79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9" name="Google Shape;1509;p79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0" name="Google Shape;1510;p79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1" name="Google Shape;1511;p79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2" name="Google Shape;1512;p79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3" name="Google Shape;1513;p79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4" name="Google Shape;1514;p79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5" name="Google Shape;1515;p79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11</a:t>
            </a:r>
            <a:endParaRPr/>
          </a:p>
        </p:txBody>
      </p:sp>
      <p:sp>
        <p:nvSpPr>
          <p:cNvPr id="1516" name="Google Shape;1516;p79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517" name="Google Shape;1517;p79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518" name="Google Shape;1518;p79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9" name="Google Shape;1519;p79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0" name="Google Shape;1520;p79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1" name="Google Shape;1521;p79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2" name="Google Shape;1522;p79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79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79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5" name="Google Shape;1525;p79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6" name="Google Shape;1526;p79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7" name="Google Shape;1527;p79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8" name="Google Shape;1528;p79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529" name="Google Shape;1529;p79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530" name="Google Shape;1530;p79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79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79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79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79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5" name="Google Shape;1535;p79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6" name="Google Shape;1536;p79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7" name="Google Shape;1537;p79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79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9" name="Google Shape;1539;p79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79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541" name="Google Shape;1541;p79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542" name="Google Shape;1542;p79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543" name="Google Shape;1543;p79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544" name="Google Shape;1544;p79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545" name="Google Shape;1545;p79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1546" name="Google Shape;1546;p79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80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52" name="Google Shape;1552;p80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553" name="Google Shape;1553;p80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4" name="Google Shape;1554;p80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5" name="Google Shape;1555;p80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80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7" name="Google Shape;1557;p80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8" name="Google Shape;1558;p80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9" name="Google Shape;1559;p80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0" name="Google Shape;1560;p80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1" name="Google Shape;1561;p80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2" name="Google Shape;1562;p80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563" name="Google Shape;1563;p80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564" name="Google Shape;1564;p80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565" name="Google Shape;1565;p80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6" name="Google Shape;1566;p80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7" name="Google Shape;1567;p80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8" name="Google Shape;1568;p80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9" name="Google Shape;1569;p80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0" name="Google Shape;1570;p80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1" name="Google Shape;1571;p80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2" name="Google Shape;1572;p80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3" name="Google Shape;1573;p80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4" name="Google Shape;1574;p80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5" name="Google Shape;1575;p80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576" name="Google Shape;1576;p80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577" name="Google Shape;1577;p80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8" name="Google Shape;1578;p80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9" name="Google Shape;1579;p80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0" name="Google Shape;1580;p80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1" name="Google Shape;1581;p80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2" name="Google Shape;1582;p80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3" name="Google Shape;1583;p80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80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5" name="Google Shape;1585;p80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6" name="Google Shape;1586;p80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7" name="Google Shape;1587;p80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588" name="Google Shape;1588;p80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589" name="Google Shape;1589;p80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590" name="Google Shape;1590;p80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591" name="Google Shape;1591;p80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592" name="Google Shape;1592;p80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cxnSp>
        <p:nvCxnSpPr>
          <p:cNvPr id="1593" name="Google Shape;1593;p80"/>
          <p:cNvCxnSpPr>
            <a:stCxn id="1591" idx="1"/>
            <a:endCxn id="1553" idx="0"/>
          </p:cNvCxnSpPr>
          <p:nvPr/>
        </p:nvCxnSpPr>
        <p:spPr>
          <a:xfrm flipH="1">
            <a:off x="2592174" y="1594375"/>
            <a:ext cx="1404300" cy="4314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594" name="Google Shape;1594;p80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2883750" y="968050"/>
            <a:ext cx="33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Are the numbers sets different?</a:t>
            </a:r>
            <a:endParaRPr sz="1800"/>
          </a:p>
        </p:txBody>
      </p:sp>
      <p:pic>
        <p:nvPicPr>
          <p:cNvPr descr="Grafik 1"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4370" y="1533868"/>
            <a:ext cx="3339483" cy="24933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fik 8" id="145" name="Google Shape;14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70" y="1560532"/>
            <a:ext cx="3295959" cy="244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81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0" name="Google Shape;1600;p81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601" name="Google Shape;1601;p81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81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81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81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5" name="Google Shape;1605;p81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6" name="Google Shape;1606;p81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7" name="Google Shape;1607;p81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8" name="Google Shape;1608;p81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9" name="Google Shape;1609;p81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0" name="Google Shape;1610;p81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611" name="Google Shape;1611;p81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612" name="Google Shape;1612;p81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613" name="Google Shape;1613;p81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4" name="Google Shape;1614;p81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5" name="Google Shape;1615;p81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6" name="Google Shape;1616;p81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7" name="Google Shape;1617;p81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8" name="Google Shape;1618;p81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9" name="Google Shape;1619;p81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0" name="Google Shape;1620;p81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1" name="Google Shape;1621;p81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2" name="Google Shape;1622;p81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3" name="Google Shape;1623;p81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624" name="Google Shape;1624;p81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625" name="Google Shape;1625;p81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6" name="Google Shape;1626;p81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7" name="Google Shape;1627;p81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8" name="Google Shape;1628;p81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9" name="Google Shape;1629;p81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0" name="Google Shape;1630;p81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1" name="Google Shape;1631;p81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2" name="Google Shape;1632;p81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3" name="Google Shape;1633;p81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4" name="Google Shape;1634;p81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81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636" name="Google Shape;1636;p81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637" name="Google Shape;1637;p81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638" name="Google Shape;1638;p81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639" name="Google Shape;1639;p81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640" name="Google Shape;1640;p81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cxnSp>
        <p:nvCxnSpPr>
          <p:cNvPr id="1641" name="Google Shape;1641;p81"/>
          <p:cNvCxnSpPr>
            <a:stCxn id="1611" idx="0"/>
          </p:cNvCxnSpPr>
          <p:nvPr/>
        </p:nvCxnSpPr>
        <p:spPr>
          <a:xfrm flipH="1" rot="5400000">
            <a:off x="2898589" y="2079250"/>
            <a:ext cx="391200" cy="6441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642" name="Google Shape;1642;p81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min-heap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property</a:t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82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48" name="Google Shape;1648;p82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649" name="Google Shape;1649;p82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0" name="Google Shape;1650;p82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1" name="Google Shape;1651;p82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2" name="Google Shape;1652;p82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82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4" name="Google Shape;1654;p82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5" name="Google Shape;1655;p82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6" name="Google Shape;1656;p82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7" name="Google Shape;1657;p82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8" name="Google Shape;1658;p82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659" name="Google Shape;1659;p82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660" name="Google Shape;1660;p82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661" name="Google Shape;1661;p82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2" name="Google Shape;1662;p82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3" name="Google Shape;1663;p82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4" name="Google Shape;1664;p82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5" name="Google Shape;1665;p82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82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7" name="Google Shape;1667;p82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8" name="Google Shape;1668;p82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9" name="Google Shape;1669;p82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0" name="Google Shape;1670;p82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1" name="Google Shape;1671;p82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672" name="Google Shape;1672;p82"/>
          <p:cNvSpPr txBox="1"/>
          <p:nvPr/>
        </p:nvSpPr>
        <p:spPr>
          <a:xfrm>
            <a:off x="4820386" y="26002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673" name="Google Shape;1673;p82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82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5" name="Google Shape;1675;p82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6" name="Google Shape;1676;p82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7" name="Google Shape;1677;p82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8" name="Google Shape;1678;p82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82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0" name="Google Shape;1680;p82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1" name="Google Shape;1681;p82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82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3" name="Google Shape;1683;p82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684" name="Google Shape;1684;p82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685" name="Google Shape;1685;p82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686" name="Google Shape;1686;p82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687" name="Google Shape;1687;p82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688" name="Google Shape;1688;p82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689" name="Google Shape;1689;p82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1690" name="Google Shape;1690;p82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cxnSp>
        <p:nvCxnSpPr>
          <p:cNvPr id="1691" name="Google Shape;1691;p82"/>
          <p:cNvCxnSpPr>
            <a:stCxn id="1687" idx="2"/>
            <a:endCxn id="1690" idx="0"/>
          </p:cNvCxnSpPr>
          <p:nvPr/>
        </p:nvCxnSpPr>
        <p:spPr>
          <a:xfrm>
            <a:off x="4176474" y="1732825"/>
            <a:ext cx="694500" cy="24264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83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7" name="Google Shape;1697;p83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698" name="Google Shape;1698;p83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9" name="Google Shape;1699;p83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83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1" name="Google Shape;1701;p83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2" name="Google Shape;1702;p83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3" name="Google Shape;1703;p83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4" name="Google Shape;1704;p83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5" name="Google Shape;1705;p83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6" name="Google Shape;1706;p83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7" name="Google Shape;1707;p83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708" name="Google Shape;1708;p83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709" name="Google Shape;1709;p83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710" name="Google Shape;1710;p83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1" name="Google Shape;1711;p83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2" name="Google Shape;1712;p83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3" name="Google Shape;1713;p83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4" name="Google Shape;1714;p83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83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83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7" name="Google Shape;1717;p83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8" name="Google Shape;1718;p83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9" name="Google Shape;1719;p83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0" name="Google Shape;1720;p83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14</a:t>
            </a:r>
            <a:endParaRPr/>
          </a:p>
        </p:txBody>
      </p:sp>
      <p:sp>
        <p:nvSpPr>
          <p:cNvPr id="1721" name="Google Shape;1721;p83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2" name="Google Shape;1722;p83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83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83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83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83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83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1" name="Google Shape;1731;p83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732" name="Google Shape;1732;p83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733" name="Google Shape;1733;p83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734" name="Google Shape;1734;p83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735" name="Google Shape;1735;p83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1736" name="Google Shape;1736;p83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737" name="Google Shape;1737;p83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1738" name="Google Shape;1738;p83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84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44" name="Google Shape;1744;p84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745" name="Google Shape;1745;p84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6" name="Google Shape;1746;p84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84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84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84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0" name="Google Shape;1750;p84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1" name="Google Shape;1751;p84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2" name="Google Shape;1752;p84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3" name="Google Shape;1753;p84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4" name="Google Shape;1754;p84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755" name="Google Shape;1755;p84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756" name="Google Shape;1756;p84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757" name="Google Shape;1757;p84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8" name="Google Shape;1758;p84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9" name="Google Shape;1759;p84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0" name="Google Shape;1760;p84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1" name="Google Shape;1761;p84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84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84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4" name="Google Shape;1764;p84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5" name="Google Shape;1765;p84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6" name="Google Shape;1766;p84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7" name="Google Shape;1767;p84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768" name="Google Shape;1768;p84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9" name="Google Shape;1769;p84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0" name="Google Shape;1770;p84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1" name="Google Shape;1771;p84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2" name="Google Shape;1772;p84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3" name="Google Shape;1773;p84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4" name="Google Shape;1774;p84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84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84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84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84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779" name="Google Shape;1779;p84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780" name="Google Shape;1780;p84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781" name="Google Shape;1781;p84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782" name="Google Shape;1782;p84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783" name="Google Shape;1783;p84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784" name="Google Shape;1784;p84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 min-heap property</a:t>
            </a:r>
            <a:endParaRPr sz="1800"/>
          </a:p>
        </p:txBody>
      </p:sp>
      <p:sp>
        <p:nvSpPr>
          <p:cNvPr id="1785" name="Google Shape;1785;p84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cxnSp>
        <p:nvCxnSpPr>
          <p:cNvPr id="1786" name="Google Shape;1786;p84"/>
          <p:cNvCxnSpPr>
            <a:stCxn id="1782" idx="3"/>
            <a:endCxn id="1767" idx="0"/>
          </p:cNvCxnSpPr>
          <p:nvPr/>
        </p:nvCxnSpPr>
        <p:spPr>
          <a:xfrm>
            <a:off x="4356474" y="1594375"/>
            <a:ext cx="1402500" cy="4731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85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92" name="Google Shape;1792;p85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793" name="Google Shape;1793;p85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4" name="Google Shape;1794;p85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5" name="Google Shape;1795;p85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85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85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8" name="Google Shape;1798;p85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9" name="Google Shape;1799;p85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0" name="Google Shape;1800;p85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1" name="Google Shape;1801;p85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2" name="Google Shape;1802;p85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803" name="Google Shape;1803;p85"/>
          <p:cNvSpPr txBox="1"/>
          <p:nvPr/>
        </p:nvSpPr>
        <p:spPr>
          <a:xfrm>
            <a:off x="3268789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804" name="Google Shape;1804;p85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805" name="Google Shape;1805;p85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6" name="Google Shape;1806;p85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7" name="Google Shape;1807;p85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8" name="Google Shape;1808;p85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9" name="Google Shape;1809;p85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85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85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2" name="Google Shape;1812;p85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3" name="Google Shape;1813;p85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4" name="Google Shape;1814;p85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5" name="Google Shape;1815;p85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816" name="Google Shape;1816;p85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7" name="Google Shape;1817;p85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8" name="Google Shape;1818;p85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9" name="Google Shape;1819;p85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0" name="Google Shape;1820;p85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85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2" name="Google Shape;1822;p85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3" name="Google Shape;1823;p85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4" name="Google Shape;1824;p85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5" name="Google Shape;1825;p85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6" name="Google Shape;1826;p85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827" name="Google Shape;1827;p85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828" name="Google Shape;1828;p85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829" name="Google Shape;1829;p85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830" name="Google Shape;1830;p85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831" name="Google Shape;1831;p85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832" name="Google Shape;1832;p85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1833" name="Google Shape;1833;p85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cxnSp>
        <p:nvCxnSpPr>
          <p:cNvPr id="1834" name="Google Shape;1834;p85"/>
          <p:cNvCxnSpPr>
            <a:stCxn id="1830" idx="2"/>
            <a:endCxn id="1821" idx="0"/>
          </p:cNvCxnSpPr>
          <p:nvPr/>
        </p:nvCxnSpPr>
        <p:spPr>
          <a:xfrm>
            <a:off x="4176474" y="1732825"/>
            <a:ext cx="1054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5" name="Google Shape;1835;p85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86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41" name="Google Shape;1841;p86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842" name="Google Shape;1842;p86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3" name="Google Shape;1843;p86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4" name="Google Shape;1844;p86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86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86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7" name="Google Shape;1847;p86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8" name="Google Shape;1848;p86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9" name="Google Shape;1849;p86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0" name="Google Shape;1850;p86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1" name="Google Shape;1851;p86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852" name="Google Shape;1852;p86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853" name="Google Shape;1853;p86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4" name="Google Shape;1854;p86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5" name="Google Shape;1855;p86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6" name="Google Shape;1856;p86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7" name="Google Shape;1857;p86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86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86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0" name="Google Shape;1860;p86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1" name="Google Shape;1861;p86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2" name="Google Shape;1862;p86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3" name="Google Shape;1863;p86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15</a:t>
            </a:r>
            <a:endParaRPr/>
          </a:p>
        </p:txBody>
      </p:sp>
      <p:sp>
        <p:nvSpPr>
          <p:cNvPr id="1864" name="Google Shape;1864;p86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5" name="Google Shape;1865;p86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6" name="Google Shape;1866;p86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7" name="Google Shape;1867;p86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8" name="Google Shape;1868;p86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9" name="Google Shape;1869;p86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0" name="Google Shape;1870;p86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1" name="Google Shape;1871;p86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2" name="Google Shape;1872;p86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3" name="Google Shape;1873;p86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4" name="Google Shape;1874;p86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875" name="Google Shape;1875;p86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876" name="Google Shape;1876;p86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877" name="Google Shape;1877;p86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878" name="Google Shape;1878;p86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879" name="Google Shape;1879;p86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880" name="Google Shape;1880;p86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1881" name="Google Shape;1881;p86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882" name="Google Shape;1882;p86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87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88" name="Google Shape;1888;p87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889" name="Google Shape;1889;p87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0" name="Google Shape;1890;p87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1" name="Google Shape;1891;p87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2" name="Google Shape;1892;p87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3" name="Google Shape;1893;p87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4" name="Google Shape;1894;p87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5" name="Google Shape;1895;p87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6" name="Google Shape;1896;p87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7" name="Google Shape;1897;p87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8" name="Google Shape;1898;p87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899" name="Google Shape;1899;p87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900" name="Google Shape;1900;p87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1" name="Google Shape;1901;p87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2" name="Google Shape;1902;p87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3" name="Google Shape;1903;p87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4" name="Google Shape;1904;p87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5" name="Google Shape;1905;p87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87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7" name="Google Shape;1907;p87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8" name="Google Shape;1908;p87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9" name="Google Shape;1909;p87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0" name="Google Shape;1910;p87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911" name="Google Shape;1911;p87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87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3" name="Google Shape;1913;p87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4" name="Google Shape;1914;p87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5" name="Google Shape;1915;p87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87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7" name="Google Shape;1917;p87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8" name="Google Shape;1918;p87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9" name="Google Shape;1919;p87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0" name="Google Shape;1920;p87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87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922" name="Google Shape;1922;p87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923" name="Google Shape;1923;p87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924" name="Google Shape;1924;p87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925" name="Google Shape;1925;p87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1926" name="Google Shape;1926;p87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927" name="Google Shape;1927;p87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 min-heap property</a:t>
            </a:r>
            <a:endParaRPr sz="1800"/>
          </a:p>
        </p:txBody>
      </p:sp>
      <p:sp>
        <p:nvSpPr>
          <p:cNvPr id="1928" name="Google Shape;1928;p87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929" name="Google Shape;1929;p87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1930" name="Google Shape;1930;p87"/>
          <p:cNvCxnSpPr>
            <a:stCxn id="1925" idx="3"/>
            <a:endCxn id="1910" idx="0"/>
          </p:cNvCxnSpPr>
          <p:nvPr/>
        </p:nvCxnSpPr>
        <p:spPr>
          <a:xfrm>
            <a:off x="4356474" y="1594375"/>
            <a:ext cx="1402500" cy="4731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88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36" name="Google Shape;1936;p88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937" name="Google Shape;1937;p88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8" name="Google Shape;1938;p88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9" name="Google Shape;1939;p88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0" name="Google Shape;1940;p88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88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2" name="Google Shape;1942;p88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3" name="Google Shape;1943;p88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4" name="Google Shape;1944;p88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5" name="Google Shape;1945;p88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6" name="Google Shape;1946;p88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947" name="Google Shape;1947;p88"/>
          <p:cNvSpPr txBox="1"/>
          <p:nvPr/>
        </p:nvSpPr>
        <p:spPr>
          <a:xfrm>
            <a:off x="1684322" y="2596900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1948" name="Google Shape;1948;p88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9" name="Google Shape;1949;p88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0" name="Google Shape;1950;p88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1" name="Google Shape;1951;p88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2" name="Google Shape;1952;p88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3" name="Google Shape;1953;p88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4" name="Google Shape;1954;p88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5" name="Google Shape;1955;p88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6" name="Google Shape;1956;p88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7" name="Google Shape;1957;p88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8" name="Google Shape;1958;p88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1959" name="Google Shape;1959;p88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88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1" name="Google Shape;1961;p88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2" name="Google Shape;1962;p88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3" name="Google Shape;1963;p88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4" name="Google Shape;1964;p88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5" name="Google Shape;1965;p88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88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88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88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88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1970" name="Google Shape;1970;p88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1971" name="Google Shape;1971;p88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1972" name="Google Shape;1972;p88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1973" name="Google Shape;1973;p88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1974" name="Google Shape;1974;p88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1975" name="Google Shape;1975;p88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1976" name="Google Shape;1976;p88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1977" name="Google Shape;1977;p88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1978" name="Google Shape;1978;p88"/>
          <p:cNvCxnSpPr>
            <a:stCxn id="1973" idx="2"/>
            <a:endCxn id="1965" idx="0"/>
          </p:cNvCxnSpPr>
          <p:nvPr/>
        </p:nvCxnSpPr>
        <p:spPr>
          <a:xfrm>
            <a:off x="4176474" y="1732825"/>
            <a:ext cx="1414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9" name="Google Shape;1979;p88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9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5" name="Google Shape;1985;p89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1986" name="Google Shape;1986;p89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7" name="Google Shape;1987;p89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8" name="Google Shape;1988;p89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89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89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1" name="Google Shape;1991;p89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2" name="Google Shape;1992;p89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3" name="Google Shape;1993;p89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4" name="Google Shape;1994;p89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5" name="Google Shape;1995;p89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16</a:t>
            </a:r>
            <a:endParaRPr/>
          </a:p>
        </p:txBody>
      </p:sp>
      <p:sp>
        <p:nvSpPr>
          <p:cNvPr id="1996" name="Google Shape;1996;p89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7" name="Google Shape;1997;p89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8" name="Google Shape;1998;p89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9" name="Google Shape;1999;p89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0" name="Google Shape;2000;p89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89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2" name="Google Shape;2002;p89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3" name="Google Shape;2003;p89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4" name="Google Shape;2004;p89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5" name="Google Shape;2005;p89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6" name="Google Shape;2006;p89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2007" name="Google Shape;2007;p89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89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9" name="Google Shape;2009;p89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0" name="Google Shape;2010;p89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89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89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3" name="Google Shape;2013;p89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4" name="Google Shape;2014;p89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5" name="Google Shape;2015;p89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89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7" name="Google Shape;2017;p89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018" name="Google Shape;2018;p89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019" name="Google Shape;2019;p89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020" name="Google Shape;2020;p89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021" name="Google Shape;2021;p89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sp>
        <p:nvSpPr>
          <p:cNvPr id="2022" name="Google Shape;2022;p89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023" name="Google Shape;2023;p89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2024" name="Google Shape;2024;p89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025" name="Google Shape;2025;p89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cxnSp>
        <p:nvCxnSpPr>
          <p:cNvPr id="2026" name="Google Shape;2026;p89"/>
          <p:cNvCxnSpPr>
            <a:stCxn id="2021" idx="2"/>
            <a:endCxn id="2013" idx="0"/>
          </p:cNvCxnSpPr>
          <p:nvPr/>
        </p:nvCxnSpPr>
        <p:spPr>
          <a:xfrm>
            <a:off x="4176474" y="1732825"/>
            <a:ext cx="1414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7" name="Google Shape;2027;p89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90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33" name="Google Shape;2033;p90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034" name="Google Shape;2034;p90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90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6" name="Google Shape;2036;p90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7" name="Google Shape;2037;p90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8" name="Google Shape;2038;p90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9" name="Google Shape;2039;p90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0" name="Google Shape;2040;p90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1" name="Google Shape;2041;p90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2" name="Google Shape;2042;p90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3" name="Google Shape;2043;p90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2044" name="Google Shape;2044;p90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5" name="Google Shape;2045;p90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6" name="Google Shape;2046;p90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7" name="Google Shape;2047;p90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8" name="Google Shape;2048;p90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9" name="Google Shape;2049;p90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90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1" name="Google Shape;2051;p90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2" name="Google Shape;2052;p90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3" name="Google Shape;2053;p90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4" name="Google Shape;2054;p90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2055" name="Google Shape;2055;p90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90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7" name="Google Shape;2057;p90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8" name="Google Shape;2058;p90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9" name="Google Shape;2059;p90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0" name="Google Shape;2060;p90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90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2" name="Google Shape;2062;p90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3" name="Google Shape;2063;p90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4" name="Google Shape;2064;p90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5" name="Google Shape;2065;p90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066" name="Google Shape;2066;p90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067" name="Google Shape;2067;p90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068" name="Google Shape;2068;p90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069" name="Google Shape;2069;p90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2070" name="Google Shape;2070;p90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071" name="Google Shape;2071;p90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Recover min-heap property</a:t>
            </a:r>
            <a:endParaRPr sz="1800"/>
          </a:p>
        </p:txBody>
      </p:sp>
      <p:sp>
        <p:nvSpPr>
          <p:cNvPr id="2072" name="Google Shape;2072;p90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073" name="Google Shape;2073;p90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074" name="Google Shape;2074;p90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cxnSp>
        <p:nvCxnSpPr>
          <p:cNvPr id="2075" name="Google Shape;2075;p90"/>
          <p:cNvCxnSpPr>
            <a:stCxn id="2043" idx="0"/>
          </p:cNvCxnSpPr>
          <p:nvPr/>
        </p:nvCxnSpPr>
        <p:spPr>
          <a:xfrm rot="-5400000">
            <a:off x="3001097" y="1097425"/>
            <a:ext cx="561000" cy="13788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pic>
        <p:nvPicPr>
          <p:cNvPr descr="Grafik 3" id="152" name="Google Shape;1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515" y="1177525"/>
            <a:ext cx="2838477" cy="3466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8"/>
          <p:cNvGrpSpPr/>
          <p:nvPr/>
        </p:nvGrpSpPr>
        <p:grpSpPr>
          <a:xfrm>
            <a:off x="420944" y="1177525"/>
            <a:ext cx="3764400" cy="3466728"/>
            <a:chOff x="-1" y="0"/>
            <a:chExt cx="3764400" cy="4622304"/>
          </a:xfrm>
        </p:grpSpPr>
        <p:pic>
          <p:nvPicPr>
            <p:cNvPr descr="Grafik 11" id="154" name="Google Shape;154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0"/>
              <a:ext cx="3764400" cy="4622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8" id="155" name="Google Shape;155;p28"/>
            <p:cNvPicPr preferRelativeResize="0"/>
            <p:nvPr/>
          </p:nvPicPr>
          <p:blipFill rotWithShape="1">
            <a:blip r:embed="rId4">
              <a:alphaModFix/>
            </a:blip>
            <a:srcRect b="6993" l="0" r="81248" t="4479"/>
            <a:stretch/>
          </p:blipFill>
          <p:spPr>
            <a:xfrm>
              <a:off x="11495" y="372326"/>
              <a:ext cx="733160" cy="4249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8"/>
          <p:cNvSpPr txBox="1"/>
          <p:nvPr/>
        </p:nvSpPr>
        <p:spPr>
          <a:xfrm>
            <a:off x="2883750" y="663250"/>
            <a:ext cx="33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Are the numbers sets different?</a:t>
            </a:r>
            <a:endParaRPr sz="1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91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81" name="Google Shape;2081;p91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082" name="Google Shape;2082;p91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91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91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91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91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7" name="Google Shape;2087;p91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8" name="Google Shape;2088;p91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9" name="Google Shape;2089;p91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0" name="Google Shape;2090;p91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1" name="Google Shape;2091;p91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2092" name="Google Shape;2092;p91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3" name="Google Shape;2093;p91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4" name="Google Shape;2094;p91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5" name="Google Shape;2095;p91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6" name="Google Shape;2096;p91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91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91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9" name="Google Shape;2099;p91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0" name="Google Shape;2100;p91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1" name="Google Shape;2101;p91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2" name="Google Shape;2102;p91"/>
          <p:cNvSpPr txBox="1"/>
          <p:nvPr/>
        </p:nvSpPr>
        <p:spPr>
          <a:xfrm>
            <a:off x="5611646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2103" name="Google Shape;2103;p91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4" name="Google Shape;2104;p91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5" name="Google Shape;2105;p91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6" name="Google Shape;2106;p91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7" name="Google Shape;2107;p91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8" name="Google Shape;2108;p91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9" name="Google Shape;2109;p91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91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1" name="Google Shape;2111;p91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2" name="Google Shape;2112;p91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3" name="Google Shape;2113;p91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114" name="Google Shape;2114;p91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115" name="Google Shape;2115;p91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116" name="Google Shape;2116;p91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117" name="Google Shape;2117;p91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2118" name="Google Shape;2118;p91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119" name="Google Shape;2119;p91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2120" name="Google Shape;2120;p91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121" name="Google Shape;2121;p91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122" name="Google Shape;2122;p91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cxnSp>
        <p:nvCxnSpPr>
          <p:cNvPr id="2123" name="Google Shape;2123;p91"/>
          <p:cNvCxnSpPr>
            <a:stCxn id="2117" idx="2"/>
            <a:endCxn id="2110" idx="0"/>
          </p:cNvCxnSpPr>
          <p:nvPr/>
        </p:nvCxnSpPr>
        <p:spPr>
          <a:xfrm>
            <a:off x="4176474" y="1732825"/>
            <a:ext cx="1774500" cy="23859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4" name="Google Shape;2124;p91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92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0" name="Google Shape;2130;p92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131" name="Google Shape;2131;p92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92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3" name="Google Shape;2133;p92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92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5" name="Google Shape;2135;p92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6" name="Google Shape;2136;p92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7" name="Google Shape;2137;p92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8" name="Google Shape;2138;p92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9" name="Google Shape;2139;p92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0" name="Google Shape;2140;p92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17</a:t>
            </a:r>
            <a:endParaRPr/>
          </a:p>
        </p:txBody>
      </p:sp>
      <p:sp>
        <p:nvSpPr>
          <p:cNvPr id="2141" name="Google Shape;2141;p92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2" name="Google Shape;2142;p92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3" name="Google Shape;2143;p92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4" name="Google Shape;2144;p92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5" name="Google Shape;2145;p92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92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92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48" name="Google Shape;2148;p92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9" name="Google Shape;2149;p92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0" name="Google Shape;2150;p92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1" name="Google Shape;2151;p92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92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3" name="Google Shape;2153;p92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4" name="Google Shape;2154;p92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5" name="Google Shape;2155;p92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6" name="Google Shape;2156;p92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92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92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92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0" name="Google Shape;2160;p92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1" name="Google Shape;2161;p92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162" name="Google Shape;2162;p92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163" name="Google Shape;2163;p92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164" name="Google Shape;2164;p92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165" name="Google Shape;2165;p92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166" name="Google Shape;2166;p92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167" name="Google Shape;2167;p92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2168" name="Google Shape;2168;p92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169" name="Google Shape;2169;p92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170" name="Google Shape;2170;p92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2171" name="Google Shape;2171;p92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93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77" name="Google Shape;2177;p93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178" name="Google Shape;2178;p93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93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93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93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2" name="Google Shape;2182;p93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3" name="Google Shape;2183;p93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4" name="Google Shape;2184;p93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5" name="Google Shape;2185;p93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6" name="Google Shape;2186;p93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7" name="Google Shape;2187;p93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2188" name="Google Shape;2188;p93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9" name="Google Shape;2189;p93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0" name="Google Shape;2190;p93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1" name="Google Shape;2191;p93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2" name="Google Shape;2192;p93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3" name="Google Shape;2193;p93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93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5" name="Google Shape;2195;p93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6" name="Google Shape;2196;p93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7" name="Google Shape;2197;p93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8" name="Google Shape;2198;p93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9" name="Google Shape;2199;p93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0" name="Google Shape;2200;p93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93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93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93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4" name="Google Shape;2204;p93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5" name="Google Shape;2205;p93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93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93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8" name="Google Shape;2208;p93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209" name="Google Shape;2209;p93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210" name="Google Shape;2210;p93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211" name="Google Shape;2211;p93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212" name="Google Shape;2212;p93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sp>
        <p:nvSpPr>
          <p:cNvPr id="2213" name="Google Shape;2213;p93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214" name="Google Shape;2214;p93"/>
          <p:cNvSpPr txBox="1"/>
          <p:nvPr/>
        </p:nvSpPr>
        <p:spPr>
          <a:xfrm>
            <a:off x="6968950" y="1234925"/>
            <a:ext cx="1919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Restore min-heap property</a:t>
            </a:r>
            <a:endParaRPr sz="1800"/>
          </a:p>
        </p:txBody>
      </p:sp>
      <p:sp>
        <p:nvSpPr>
          <p:cNvPr id="2215" name="Google Shape;2215;p93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216" name="Google Shape;2216;p93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217" name="Google Shape;2217;p93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2218" name="Google Shape;2218;p93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cxnSp>
        <p:nvCxnSpPr>
          <p:cNvPr id="2219" name="Google Shape;2219;p93"/>
          <p:cNvCxnSpPr>
            <a:stCxn id="2212" idx="1"/>
            <a:endCxn id="2187" idx="0"/>
          </p:cNvCxnSpPr>
          <p:nvPr/>
        </p:nvCxnSpPr>
        <p:spPr>
          <a:xfrm flipH="1">
            <a:off x="2592174" y="1594375"/>
            <a:ext cx="1404300" cy="473100"/>
          </a:xfrm>
          <a:prstGeom prst="curvedConnector2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94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25" name="Google Shape;2225;p94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226" name="Google Shape;2226;p94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7" name="Google Shape;2227;p94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8" name="Google Shape;2228;p94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94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94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1" name="Google Shape;2231;p94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2" name="Google Shape;2232;p94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3" name="Google Shape;2233;p94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4" name="Google Shape;2234;p94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5" name="Google Shape;2235;p94"/>
          <p:cNvSpPr txBox="1"/>
          <p:nvPr/>
        </p:nvSpPr>
        <p:spPr>
          <a:xfrm>
            <a:off x="2444747" y="206732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18</a:t>
            </a:r>
            <a:endParaRPr/>
          </a:p>
        </p:txBody>
      </p:sp>
      <p:sp>
        <p:nvSpPr>
          <p:cNvPr id="2236" name="Google Shape;2236;p94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7" name="Google Shape;2237;p94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8" name="Google Shape;2238;p94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9" name="Google Shape;2239;p94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0" name="Google Shape;2240;p94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94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94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3" name="Google Shape;2243;p94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4" name="Google Shape;2244;p94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5" name="Google Shape;2245;p94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6" name="Google Shape;2246;p94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94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8" name="Google Shape;2248;p94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94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94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94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2" name="Google Shape;2252;p94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3" name="Google Shape;2253;p94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4" name="Google Shape;2254;p94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5" name="Google Shape;2255;p94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94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257" name="Google Shape;2257;p94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258" name="Google Shape;2258;p94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259" name="Google Shape;2259;p94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260" name="Google Shape;2260;p94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sp>
        <p:nvSpPr>
          <p:cNvPr id="2261" name="Google Shape;2261;p94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262" name="Google Shape;2262;p94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2263" name="Google Shape;2263;p94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264" name="Google Shape;2264;p94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265" name="Google Shape;2265;p94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2266" name="Google Shape;2266;p94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2267" name="Google Shape;2267;p94"/>
          <p:cNvSpPr txBox="1"/>
          <p:nvPr/>
        </p:nvSpPr>
        <p:spPr>
          <a:xfrm>
            <a:off x="613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cxnSp>
        <p:nvCxnSpPr>
          <p:cNvPr id="2268" name="Google Shape;2268;p94"/>
          <p:cNvCxnSpPr>
            <a:endCxn id="2267" idx="0"/>
          </p:cNvCxnSpPr>
          <p:nvPr/>
        </p:nvCxnSpPr>
        <p:spPr>
          <a:xfrm>
            <a:off x="4176499" y="1732875"/>
            <a:ext cx="2134500" cy="24264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95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274" name="Google Shape;2274;p95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275" name="Google Shape;2275;p95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6" name="Google Shape;2276;p95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7" name="Google Shape;2277;p95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8" name="Google Shape;2278;p95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9" name="Google Shape;2279;p95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0" name="Google Shape;2280;p95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1" name="Google Shape;2281;p95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2" name="Google Shape;2282;p95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3" name="Google Shape;2283;p95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4" name="Google Shape;2284;p95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5" name="Google Shape;2285;p95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6" name="Google Shape;2286;p95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7" name="Google Shape;2287;p95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88" name="Google Shape;2288;p95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95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95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1" name="Google Shape;2291;p95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2" name="Google Shape;2292;p95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3" name="Google Shape;2293;p95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4" name="Google Shape;2294;p95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5" name="Google Shape;2295;p95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6" name="Google Shape;2296;p95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95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95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95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0" name="Google Shape;2300;p95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95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95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95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95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305" name="Google Shape;2305;p95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306" name="Google Shape;2306;p95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307" name="Google Shape;2307;p95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308" name="Google Shape;2308;p95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309" name="Google Shape;2309;p95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310" name="Google Shape;2310;p95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Move last to top</a:t>
            </a:r>
            <a:endParaRPr sz="1800"/>
          </a:p>
        </p:txBody>
      </p:sp>
      <p:sp>
        <p:nvSpPr>
          <p:cNvPr id="2311" name="Google Shape;2311;p95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312" name="Google Shape;2312;p95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313" name="Google Shape;2313;p95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2314" name="Google Shape;2314;p95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2315" name="Google Shape;2315;p95"/>
          <p:cNvSpPr txBox="1"/>
          <p:nvPr/>
        </p:nvSpPr>
        <p:spPr>
          <a:xfrm>
            <a:off x="613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96"/>
          <p:cNvSpPr/>
          <p:nvPr/>
        </p:nvSpPr>
        <p:spPr>
          <a:xfrm>
            <a:off x="0" y="236775"/>
            <a:ext cx="2803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21" name="Google Shape;2321;p96"/>
          <p:cNvSpPr txBox="1"/>
          <p:nvPr>
            <p:ph idx="4294967295" type="title"/>
          </p:nvPr>
        </p:nvSpPr>
        <p:spPr>
          <a:xfrm>
            <a:off x="272151" y="236775"/>
            <a:ext cx="319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Example</a:t>
            </a:r>
            <a:endParaRPr/>
          </a:p>
        </p:txBody>
      </p:sp>
      <p:sp>
        <p:nvSpPr>
          <p:cNvPr id="2322" name="Google Shape;2322;p96"/>
          <p:cNvSpPr/>
          <p:nvPr/>
        </p:nvSpPr>
        <p:spPr>
          <a:xfrm>
            <a:off x="2412211" y="202582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96"/>
          <p:cNvSpPr/>
          <p:nvPr/>
        </p:nvSpPr>
        <p:spPr>
          <a:xfrm>
            <a:off x="3996469" y="1414383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4" name="Google Shape;2324;p96"/>
          <p:cNvSpPr/>
          <p:nvPr/>
        </p:nvSpPr>
        <p:spPr>
          <a:xfrm>
            <a:off x="3248720" y="2560119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5" name="Google Shape;2325;p96"/>
          <p:cNvSpPr/>
          <p:nvPr/>
        </p:nvSpPr>
        <p:spPr>
          <a:xfrm>
            <a:off x="1652104" y="2556532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6" name="Google Shape;2326;p96"/>
          <p:cNvSpPr/>
          <p:nvPr/>
        </p:nvSpPr>
        <p:spPr>
          <a:xfrm>
            <a:off x="1121393" y="3096206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7" name="Google Shape;2327;p96"/>
          <p:cNvCxnSpPr/>
          <p:nvPr/>
        </p:nvCxnSpPr>
        <p:spPr>
          <a:xfrm flipH="1">
            <a:off x="2772200" y="1768175"/>
            <a:ext cx="1231200" cy="252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8" name="Google Shape;2328;p96"/>
          <p:cNvCxnSpPr/>
          <p:nvPr/>
        </p:nvCxnSpPr>
        <p:spPr>
          <a:xfrm flipH="1">
            <a:off x="2020475" y="2384625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9" name="Google Shape;2329;p96"/>
          <p:cNvCxnSpPr/>
          <p:nvPr/>
        </p:nvCxnSpPr>
        <p:spPr>
          <a:xfrm flipH="1">
            <a:off x="1481302" y="2925499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0" name="Google Shape;2330;p96"/>
          <p:cNvCxnSpPr/>
          <p:nvPr/>
        </p:nvCxnSpPr>
        <p:spPr>
          <a:xfrm>
            <a:off x="2756600" y="2379275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1" name="Google Shape;2331;p96"/>
          <p:cNvSpPr/>
          <p:nvPr/>
        </p:nvSpPr>
        <p:spPr>
          <a:xfrm>
            <a:off x="2183045" y="3100619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2" name="Google Shape;2332;p96"/>
          <p:cNvCxnSpPr/>
          <p:nvPr/>
        </p:nvCxnSpPr>
        <p:spPr>
          <a:xfrm>
            <a:off x="2012026" y="2925509"/>
            <a:ext cx="168900" cy="176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3" name="Google Shape;2333;p96"/>
          <p:cNvSpPr/>
          <p:nvPr/>
        </p:nvSpPr>
        <p:spPr>
          <a:xfrm>
            <a:off x="2717018" y="31006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4" name="Google Shape;2334;p96"/>
          <p:cNvCxnSpPr/>
          <p:nvPr/>
        </p:nvCxnSpPr>
        <p:spPr>
          <a:xfrm flipH="1">
            <a:off x="3076927" y="2929924"/>
            <a:ext cx="171600" cy="170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5" name="Google Shape;2335;p96"/>
          <p:cNvSpPr/>
          <p:nvPr/>
        </p:nvSpPr>
        <p:spPr>
          <a:xfrm>
            <a:off x="5562161" y="2030948"/>
            <a:ext cx="360000" cy="360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96"/>
          <p:cNvSpPr/>
          <p:nvPr/>
        </p:nvSpPr>
        <p:spPr>
          <a:xfrm>
            <a:off x="6398670" y="2565244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96"/>
          <p:cNvSpPr/>
          <p:nvPr/>
        </p:nvSpPr>
        <p:spPr>
          <a:xfrm>
            <a:off x="4802054" y="2561657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8" name="Google Shape;2338;p96"/>
          <p:cNvCxnSpPr/>
          <p:nvPr/>
        </p:nvCxnSpPr>
        <p:spPr>
          <a:xfrm>
            <a:off x="4345875" y="1773525"/>
            <a:ext cx="1223400" cy="252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9" name="Google Shape;2339;p96"/>
          <p:cNvCxnSpPr/>
          <p:nvPr/>
        </p:nvCxnSpPr>
        <p:spPr>
          <a:xfrm flipH="1">
            <a:off x="5170425" y="2389750"/>
            <a:ext cx="399000" cy="174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0" name="Google Shape;2340;p96"/>
          <p:cNvCxnSpPr/>
          <p:nvPr/>
        </p:nvCxnSpPr>
        <p:spPr>
          <a:xfrm>
            <a:off x="5906550" y="2384400"/>
            <a:ext cx="484800" cy="18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1" name="Google Shape;2341;p96"/>
          <p:cNvSpPr/>
          <p:nvPr/>
        </p:nvSpPr>
        <p:spPr>
          <a:xfrm>
            <a:off x="325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2" name="Google Shape;2342;p96"/>
          <p:cNvSpPr/>
          <p:nvPr/>
        </p:nvSpPr>
        <p:spPr>
          <a:xfrm>
            <a:off x="361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3" name="Google Shape;2343;p96"/>
          <p:cNvSpPr/>
          <p:nvPr/>
        </p:nvSpPr>
        <p:spPr>
          <a:xfrm>
            <a:off x="39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4" name="Google Shape;2344;p96"/>
          <p:cNvSpPr/>
          <p:nvPr/>
        </p:nvSpPr>
        <p:spPr>
          <a:xfrm>
            <a:off x="433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5" name="Google Shape;2345;p96"/>
          <p:cNvSpPr/>
          <p:nvPr/>
        </p:nvSpPr>
        <p:spPr>
          <a:xfrm>
            <a:off x="469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6" name="Google Shape;2346;p96"/>
          <p:cNvSpPr/>
          <p:nvPr/>
        </p:nvSpPr>
        <p:spPr>
          <a:xfrm>
            <a:off x="505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96"/>
          <p:cNvSpPr/>
          <p:nvPr/>
        </p:nvSpPr>
        <p:spPr>
          <a:xfrm>
            <a:off x="541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96"/>
          <p:cNvSpPr/>
          <p:nvPr/>
        </p:nvSpPr>
        <p:spPr>
          <a:xfrm>
            <a:off x="5770993" y="4118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96"/>
          <p:cNvSpPr/>
          <p:nvPr/>
        </p:nvSpPr>
        <p:spPr>
          <a:xfrm>
            <a:off x="613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96"/>
          <p:cNvSpPr/>
          <p:nvPr/>
        </p:nvSpPr>
        <p:spPr>
          <a:xfrm>
            <a:off x="6490993" y="4117731"/>
            <a:ext cx="360000" cy="36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96"/>
          <p:cNvSpPr txBox="1"/>
          <p:nvPr/>
        </p:nvSpPr>
        <p:spPr>
          <a:xfrm>
            <a:off x="3324959" y="4159279"/>
            <a:ext cx="21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endParaRPr/>
          </a:p>
        </p:txBody>
      </p:sp>
      <p:sp>
        <p:nvSpPr>
          <p:cNvPr id="2352" name="Google Shape;2352;p96"/>
          <p:cNvSpPr txBox="1"/>
          <p:nvPr/>
        </p:nvSpPr>
        <p:spPr>
          <a:xfrm>
            <a:off x="3684960" y="4159272"/>
            <a:ext cx="21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2353" name="Google Shape;2353;p96"/>
          <p:cNvSpPr txBox="1"/>
          <p:nvPr/>
        </p:nvSpPr>
        <p:spPr>
          <a:xfrm>
            <a:off x="364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354" name="Google Shape;2354;p96"/>
          <p:cNvSpPr txBox="1"/>
          <p:nvPr/>
        </p:nvSpPr>
        <p:spPr>
          <a:xfrm>
            <a:off x="4003547" y="4159275"/>
            <a:ext cx="294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355" name="Google Shape;2355;p96"/>
          <p:cNvSpPr txBox="1"/>
          <p:nvPr/>
        </p:nvSpPr>
        <p:spPr>
          <a:xfrm>
            <a:off x="3996474" y="14559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  <p:sp>
        <p:nvSpPr>
          <p:cNvPr id="2356" name="Google Shape;2356;p96"/>
          <p:cNvSpPr txBox="1"/>
          <p:nvPr/>
        </p:nvSpPr>
        <p:spPr>
          <a:xfrm>
            <a:off x="433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/>
          </a:p>
        </p:txBody>
      </p:sp>
      <p:sp>
        <p:nvSpPr>
          <p:cNvPr id="2357" name="Google Shape;2357;p96"/>
          <p:cNvSpPr txBox="1"/>
          <p:nvPr/>
        </p:nvSpPr>
        <p:spPr>
          <a:xfrm>
            <a:off x="6968950" y="1234925"/>
            <a:ext cx="191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Extract min</a:t>
            </a:r>
            <a:endParaRPr sz="1800"/>
          </a:p>
        </p:txBody>
      </p:sp>
      <p:sp>
        <p:nvSpPr>
          <p:cNvPr id="2358" name="Google Shape;2358;p96"/>
          <p:cNvSpPr txBox="1"/>
          <p:nvPr/>
        </p:nvSpPr>
        <p:spPr>
          <a:xfrm>
            <a:off x="469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endParaRPr/>
          </a:p>
        </p:txBody>
      </p:sp>
      <p:sp>
        <p:nvSpPr>
          <p:cNvPr id="2359" name="Google Shape;2359;p96"/>
          <p:cNvSpPr txBox="1"/>
          <p:nvPr/>
        </p:nvSpPr>
        <p:spPr>
          <a:xfrm>
            <a:off x="505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/>
          </a:p>
        </p:txBody>
      </p:sp>
      <p:sp>
        <p:nvSpPr>
          <p:cNvPr id="2360" name="Google Shape;2360;p96"/>
          <p:cNvSpPr txBox="1"/>
          <p:nvPr/>
        </p:nvSpPr>
        <p:spPr>
          <a:xfrm>
            <a:off x="541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/>
          </a:p>
        </p:txBody>
      </p:sp>
      <p:sp>
        <p:nvSpPr>
          <p:cNvPr id="2361" name="Google Shape;2361;p96"/>
          <p:cNvSpPr txBox="1"/>
          <p:nvPr/>
        </p:nvSpPr>
        <p:spPr>
          <a:xfrm>
            <a:off x="5770999" y="4160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/>
          </a:p>
        </p:txBody>
      </p:sp>
      <p:sp>
        <p:nvSpPr>
          <p:cNvPr id="2362" name="Google Shape;2362;p96"/>
          <p:cNvSpPr txBox="1"/>
          <p:nvPr/>
        </p:nvSpPr>
        <p:spPr>
          <a:xfrm>
            <a:off x="6130999" y="415927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/>
          </a:p>
        </p:txBody>
      </p:sp>
      <p:cxnSp>
        <p:nvCxnSpPr>
          <p:cNvPr id="2363" name="Google Shape;2363;p96"/>
          <p:cNvCxnSpPr>
            <a:endCxn id="2350" idx="0"/>
          </p:cNvCxnSpPr>
          <p:nvPr/>
        </p:nvCxnSpPr>
        <p:spPr>
          <a:xfrm>
            <a:off x="4176493" y="1732731"/>
            <a:ext cx="2494500" cy="2385000"/>
          </a:xfrm>
          <a:prstGeom prst="straightConnector1">
            <a:avLst/>
          </a:prstGeom>
          <a:noFill/>
          <a:ln cap="flat" cmpd="sng" w="952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4" name="Google Shape;2364;p96"/>
          <p:cNvSpPr txBox="1"/>
          <p:nvPr/>
        </p:nvSpPr>
        <p:spPr>
          <a:xfrm>
            <a:off x="6490999" y="4174725"/>
            <a:ext cx="3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Schoolbook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p97"/>
          <p:cNvSpPr/>
          <p:nvPr/>
        </p:nvSpPr>
        <p:spPr>
          <a:xfrm>
            <a:off x="0" y="236775"/>
            <a:ext cx="32880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70" name="Google Shape;2370;p97"/>
          <p:cNvSpPr txBox="1"/>
          <p:nvPr>
            <p:ph idx="4294967295" type="title"/>
          </p:nvPr>
        </p:nvSpPr>
        <p:spPr>
          <a:xfrm>
            <a:off x="272150" y="236775"/>
            <a:ext cx="2916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Heapsort: Pseudocode</a:t>
            </a:r>
            <a:endParaRPr/>
          </a:p>
        </p:txBody>
      </p:sp>
      <p:pic>
        <p:nvPicPr>
          <p:cNvPr id="2371" name="Google Shape;2371;p97"/>
          <p:cNvPicPr preferRelativeResize="0"/>
          <p:nvPr/>
        </p:nvPicPr>
        <p:blipFill rotWithShape="1">
          <a:blip r:embed="rId3">
            <a:alphaModFix/>
          </a:blip>
          <a:srcRect b="0" l="0" r="6585" t="0"/>
          <a:stretch/>
        </p:blipFill>
        <p:spPr>
          <a:xfrm>
            <a:off x="635525" y="928475"/>
            <a:ext cx="6065076" cy="327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72" name="Google Shape;2372;p97"/>
          <p:cNvSpPr txBox="1"/>
          <p:nvPr/>
        </p:nvSpPr>
        <p:spPr>
          <a:xfrm flipH="1">
            <a:off x="478325" y="4205925"/>
            <a:ext cx="78159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Exercise: what is the pseudocode to build a heap and of EXTRACT-MIN?</a:t>
            </a:r>
            <a:endParaRPr sz="1800"/>
          </a:p>
        </p:txBody>
      </p:sp>
      <p:sp>
        <p:nvSpPr>
          <p:cNvPr id="2373" name="Google Shape;2373;p97"/>
          <p:cNvSpPr txBox="1"/>
          <p:nvPr/>
        </p:nvSpPr>
        <p:spPr>
          <a:xfrm>
            <a:off x="478325" y="4465025"/>
            <a:ext cx="426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Exercise: is Heapsort stable?</a:t>
            </a:r>
            <a:endParaRPr sz="1800"/>
          </a:p>
        </p:txBody>
      </p:sp>
      <p:sp>
        <p:nvSpPr>
          <p:cNvPr id="2374" name="Google Shape;2374;p97"/>
          <p:cNvSpPr txBox="1"/>
          <p:nvPr/>
        </p:nvSpPr>
        <p:spPr>
          <a:xfrm>
            <a:off x="6700600" y="2520875"/>
            <a:ext cx="426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See Algorithms</a:t>
            </a:r>
            <a:br>
              <a:rPr lang="en-US" sz="1800"/>
            </a:br>
            <a:r>
              <a:rPr lang="en-US" sz="1800"/>
              <a:t>Unlocked (2013, p98)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98"/>
          <p:cNvSpPr txBox="1"/>
          <p:nvPr/>
        </p:nvSpPr>
        <p:spPr>
          <a:xfrm>
            <a:off x="372292" y="772117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0" name="Google Shape;2380;p98"/>
          <p:cNvSpPr/>
          <p:nvPr/>
        </p:nvSpPr>
        <p:spPr>
          <a:xfrm>
            <a:off x="0" y="236775"/>
            <a:ext cx="4317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1" name="Google Shape;2381;p9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To learn more about sorting</a:t>
            </a:r>
            <a:endParaRPr/>
          </a:p>
        </p:txBody>
      </p:sp>
      <p:sp>
        <p:nvSpPr>
          <p:cNvPr id="2382" name="Google Shape;2382;p98"/>
          <p:cNvSpPr txBox="1"/>
          <p:nvPr/>
        </p:nvSpPr>
        <p:spPr>
          <a:xfrm>
            <a:off x="372300" y="4132225"/>
            <a:ext cx="40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Is this the simplest (and most surprising) sorting</a:t>
            </a:r>
            <a:br>
              <a:rPr lang="en-US" u="sng">
                <a:solidFill>
                  <a:schemeClr val="hlink"/>
                </a:solidFill>
                <a:hlinkClick r:id="rId4"/>
              </a:rPr>
            </a:br>
            <a:r>
              <a:rPr lang="en-US" u="sng">
                <a:solidFill>
                  <a:schemeClr val="hlink"/>
                </a:solidFill>
                <a:hlinkClick r:id="rId5"/>
              </a:rPr>
              <a:t>algorithm ever?. Stanley Fung, 2021 </a:t>
            </a:r>
            <a:endParaRPr/>
          </a:p>
        </p:txBody>
      </p:sp>
      <p:pic>
        <p:nvPicPr>
          <p:cNvPr descr="Picture 1" id="2383" name="Google Shape;2383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5100" y="886875"/>
            <a:ext cx="4267300" cy="294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84" name="Google Shape;2384;p98"/>
          <p:cNvSpPr txBox="1"/>
          <p:nvPr/>
        </p:nvSpPr>
        <p:spPr>
          <a:xfrm>
            <a:off x="4595100" y="3938950"/>
            <a:ext cx="44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https://www.youtube.com/watch?v=kPRA0W1kECg</a:t>
            </a:r>
            <a:endParaRPr/>
          </a:p>
        </p:txBody>
      </p:sp>
      <p:sp>
        <p:nvSpPr>
          <p:cNvPr id="2385" name="Google Shape;2385;p98"/>
          <p:cNvSpPr txBox="1"/>
          <p:nvPr/>
        </p:nvSpPr>
        <p:spPr>
          <a:xfrm>
            <a:off x="331725" y="1202775"/>
            <a:ext cx="3923100" cy="18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ICan'tBelieveItCAnSort(A[1,..n])</a:t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= 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= 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&lt; A[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swap A[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with A[</a:t>
            </a:r>
            <a:r>
              <a:rPr i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86" name="Google Shape;2386;p98"/>
          <p:cNvSpPr txBox="1"/>
          <p:nvPr/>
        </p:nvSpPr>
        <p:spPr>
          <a:xfrm>
            <a:off x="210325" y="924525"/>
            <a:ext cx="4171800" cy="32076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ICan’tBelieveItCanSort(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A, 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A: an array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n: the number of elements in A to sort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array are sorted into nondecreasing order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= 1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&lt;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swap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with A[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99"/>
          <p:cNvSpPr/>
          <p:nvPr/>
        </p:nvSpPr>
        <p:spPr>
          <a:xfrm>
            <a:off x="1" y="236765"/>
            <a:ext cx="5923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92" name="Google Shape;2392;p9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Next Session</a:t>
            </a:r>
            <a:endParaRPr/>
          </a:p>
        </p:txBody>
      </p:sp>
      <p:sp>
        <p:nvSpPr>
          <p:cNvPr id="2393" name="Google Shape;2393;p99"/>
          <p:cNvSpPr txBox="1"/>
          <p:nvPr/>
        </p:nvSpPr>
        <p:spPr>
          <a:xfrm>
            <a:off x="372292" y="924517"/>
            <a:ext cx="8399400" cy="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Time complexity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O-notation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pic>
        <p:nvPicPr>
          <p:cNvPr descr="Grafik 3"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515" y="1177525"/>
            <a:ext cx="2838477" cy="3466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29"/>
          <p:cNvGrpSpPr/>
          <p:nvPr/>
        </p:nvGrpSpPr>
        <p:grpSpPr>
          <a:xfrm>
            <a:off x="420944" y="1177525"/>
            <a:ext cx="3764400" cy="3466728"/>
            <a:chOff x="-1" y="0"/>
            <a:chExt cx="3764400" cy="4622304"/>
          </a:xfrm>
        </p:grpSpPr>
        <p:pic>
          <p:nvPicPr>
            <p:cNvPr descr="Grafik 11" id="165" name="Google Shape;165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1" y="0"/>
              <a:ext cx="3764400" cy="4622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8" id="166" name="Google Shape;166;p29"/>
            <p:cNvPicPr preferRelativeResize="0"/>
            <p:nvPr/>
          </p:nvPicPr>
          <p:blipFill rotWithShape="1">
            <a:blip r:embed="rId4">
              <a:alphaModFix/>
            </a:blip>
            <a:srcRect b="6993" l="0" r="81248" t="4479"/>
            <a:stretch/>
          </p:blipFill>
          <p:spPr>
            <a:xfrm>
              <a:off x="11495" y="372326"/>
              <a:ext cx="733160" cy="42499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9"/>
          <p:cNvSpPr txBox="1"/>
          <p:nvPr/>
        </p:nvSpPr>
        <p:spPr>
          <a:xfrm>
            <a:off x="2883750" y="663250"/>
            <a:ext cx="337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Are the numbers sets different?</a:t>
            </a:r>
            <a:endParaRPr sz="1800"/>
          </a:p>
        </p:txBody>
      </p:sp>
      <p:sp>
        <p:nvSpPr>
          <p:cNvPr id="168" name="Google Shape;168;p29"/>
          <p:cNvSpPr/>
          <p:nvPr/>
        </p:nvSpPr>
        <p:spPr>
          <a:xfrm>
            <a:off x="6468311" y="2946901"/>
            <a:ext cx="599400" cy="395100"/>
          </a:xfrm>
          <a:prstGeom prst="ellipse">
            <a:avLst/>
          </a:prstGeom>
          <a:noFill/>
          <a:ln cap="flat" cmpd="sng" w="31750">
            <a:solidFill>
              <a:srgbClr val="DD0000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372292" y="772117"/>
            <a:ext cx="83994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Fundamentals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we are operating on: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set of objects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set of keys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with linear order relation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</a:t>
            </a:r>
            <a:r>
              <a:rPr lang="en-US" sz="1800"/>
              <a:t> (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i.e., a linearly ordered set)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sorting function that maps all objects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/>
              <a:t> (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i.e., 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)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we are searching for a permutation of indices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i="0" lang="en-US" sz="1800" u="none" cap="none" strike="noStrike">
                <a:solidFill>
                  <a:srgbClr val="000000"/>
                </a:solidFill>
              </a:rPr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of the objects in</a:t>
            </a:r>
            <a:r>
              <a:rPr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such that:</a:t>
            </a:r>
            <a:endParaRPr sz="1800"/>
          </a:p>
          <a:p>
            <a:pPr indent="0" lvl="0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0"/>
          <p:cNvSpPr/>
          <p:nvPr/>
        </p:nvSpPr>
        <p:spPr>
          <a:xfrm>
            <a:off x="-1" y="236765"/>
            <a:ext cx="1676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Sorting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2374100" y="3517500"/>
            <a:ext cx="506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∀ 1 ≤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 n − 1: 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s(u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≤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s(u</a:t>
            </a:r>
            <a:r>
              <a:rPr baseline="-25000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i+1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