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Century Schoolbook"/>
      <p:regular r:id="rId44"/>
      <p:bold r:id="rId45"/>
      <p:italic r:id="rId46"/>
      <p:boldItalic r:id="rId47"/>
    </p:embeddedFont>
    <p:embeddedFont>
      <p:font typeface="Helvetica Neue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6731D9-8BA4-4DD0-BFB0-684BACF6E171}">
  <a:tblStyle styleId="{D46731D9-8BA4-4DD0-BFB0-684BACF6E171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FD7E7"/>
          </a:solidFill>
        </a:fill>
      </a:tcStyle>
    </a:wholeTbl>
    <a:band1H>
      <a:tcTxStyle/>
    </a:band1H>
    <a:band2H>
      <a:tcTxStyle b="off" i="off"/>
      <a:tcStyle>
        <a:fill>
          <a:solidFill>
            <a:srgbClr val="E8ECF4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558CD68-F89E-43F0-99F2-95178B1F02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CenturySchoolbook-regular.fntdata"/><Relationship Id="rId43" Type="http://schemas.openxmlformats.org/officeDocument/2006/relationships/slide" Target="slides/slide38.xml"/><Relationship Id="rId46" Type="http://schemas.openxmlformats.org/officeDocument/2006/relationships/font" Target="fonts/CenturySchoolbook-italic.fntdata"/><Relationship Id="rId45" Type="http://schemas.openxmlformats.org/officeDocument/2006/relationships/font" Target="fonts/CenturySchoolboo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regular.fntdata"/><Relationship Id="rId47" Type="http://schemas.openxmlformats.org/officeDocument/2006/relationships/font" Target="fonts/CenturySchoolbook-boldItalic.fntdata"/><Relationship Id="rId49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c9630c967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4c9630c967_0_0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4b6766163_0_9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a4b6766163_0_9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4b6766163_0_9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a4b6766163_0_9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a4b6766163_0_10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a4b6766163_0_10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7b94c31e9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a7b94c31e9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4b6766163_0_10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a4b6766163_0_10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18c9769c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a18c9769c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cf7c5ecc0_1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1cf7c5ecc0_1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18c9769cd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a18c9769cd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cf7c5ecc0_1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1cf7c5ecc0_1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cf7c5ecc0_1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1cf7c5ecc0_1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a21e6b142_0_999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a21e6b142_0_99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9a21e6b142_0_99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b526c906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1b526c906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cf7c5ecc0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1cf7c5ecc0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cf7c5ecc0_1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31cf7c5ecc0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cf7c5ecc0_1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1cf7c5ecc0_1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ddc5a9d1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1ddc5a9d1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a4b6766163_0_12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a4b6766163_0_1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a7b94c31e9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g1a7b94c31e9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a4b6766163_0_10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g1a4b6766163_0_10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a4b6766163_0_10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g1a4b6766163_0_10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a4b6766163_0_1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a4b6766163_0_1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4b6766163_0_12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a4b6766163_0_1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a4b6766163_0_1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1a4b6766163_0_1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a4b6766163_0_11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a4b6766163_0_1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a4b6766163_0_1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1a4b6766163_0_1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a4b6766163_0_11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1a4b6766163_0_1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a4b6766163_0_1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1a4b6766163_0_1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cf7c5ecc0_1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31cf7c5ecc0_1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a4b6766163_0_1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g1a4b6766163_0_1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a7b94c31e9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g1a7b94c31e9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1d2408d9a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g31d2408d9a8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22913149a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2f22913149a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4b6766163_0_2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a4b6766163_0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4b6766163_0_9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1a4b6766163_0_9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d1f5e22b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31d1f5e22b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4b6766163_0_9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a4b6766163_0_9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4b6766163_0_9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1a4b6766163_0_9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5720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3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4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323964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602208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45720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5" type="body"/>
          </p:nvPr>
        </p:nvSpPr>
        <p:spPr>
          <a:xfrm>
            <a:off x="323964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6" type="body"/>
          </p:nvPr>
        </p:nvSpPr>
        <p:spPr>
          <a:xfrm>
            <a:off x="602208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_AND_BOD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_AND_BODY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_AND_BODY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_AND_BODY_4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TITLE_AND_BODY_5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TITLE_AND_BODY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Title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TITLE_AND_BODY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917371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5720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3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3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7010280" y="4927230"/>
            <a:ext cx="2132280" cy="215190"/>
            <a:chOff x="7010280" y="6569640"/>
            <a:chExt cx="2132280" cy="286920"/>
          </a:xfrm>
        </p:grpSpPr>
        <p:sp>
          <p:nvSpPr>
            <p:cNvPr id="11" name="Google Shape;11;p1"/>
            <p:cNvSpPr/>
            <p:nvPr/>
          </p:nvSpPr>
          <p:spPr>
            <a:xfrm>
              <a:off x="7010280" y="6569640"/>
              <a:ext cx="2132280" cy="286920"/>
            </a:xfrm>
            <a:prstGeom prst="rect">
              <a:avLst/>
            </a:prstGeom>
            <a:solidFill>
              <a:srgbClr val="CCEE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056000" y="6599520"/>
              <a:ext cx="2040840" cy="227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45700" spcFirstLastPara="1" rIns="457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000" u="none" cap="none" strike="noStrike">
                  <a:solidFill>
                    <a:srgbClr val="000000"/>
                  </a:solidFill>
                </a:rPr>
                <a:t>Winter Semester 2024-2</a:t>
              </a:r>
              <a:r>
                <a:rPr lang="en-US" sz="1000"/>
                <a:t>5</a:t>
              </a:r>
              <a:endParaRPr sz="1000"/>
            </a:p>
          </p:txBody>
        </p:sp>
      </p:grpSp>
      <p:grpSp>
        <p:nvGrpSpPr>
          <p:cNvPr id="13" name="Google Shape;13;p1"/>
          <p:cNvGrpSpPr/>
          <p:nvPr/>
        </p:nvGrpSpPr>
        <p:grpSpPr>
          <a:xfrm>
            <a:off x="360" y="4927230"/>
            <a:ext cx="2390760" cy="215460"/>
            <a:chOff x="360" y="6569640"/>
            <a:chExt cx="2390760" cy="287280"/>
          </a:xfrm>
        </p:grpSpPr>
        <p:sp>
          <p:nvSpPr>
            <p:cNvPr id="14" name="Google Shape;14;p1"/>
            <p:cNvSpPr/>
            <p:nvPr/>
          </p:nvSpPr>
          <p:spPr>
            <a:xfrm>
              <a:off x="360" y="6569640"/>
              <a:ext cx="2390760" cy="287280"/>
            </a:xfrm>
            <a:prstGeom prst="rect">
              <a:avLst/>
            </a:prstGeom>
            <a:solidFill>
              <a:srgbClr val="59C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6080" y="6599880"/>
              <a:ext cx="2299320" cy="227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45700" spcFirstLastPara="1" rIns="457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000" u="none" cap="none" strike="noStrike">
                  <a:solidFill>
                    <a:srgbClr val="000000"/>
                  </a:solidFill>
                </a:rPr>
                <a:t>Session </a:t>
              </a:r>
              <a:r>
                <a:rPr lang="en-US" sz="1000"/>
                <a:t>8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, </a:t>
              </a:r>
              <a:r>
                <a:rPr lang="en-US" sz="1000"/>
                <a:t>11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.1</a:t>
              </a:r>
              <a:r>
                <a:rPr lang="en-US" sz="1000"/>
                <a:t>2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.202</a:t>
              </a:r>
              <a:r>
                <a:rPr lang="en-US" sz="1000"/>
                <a:t>4</a:t>
              </a:r>
              <a:endParaRPr i="0" sz="1000" u="none" cap="none" strike="noStrike"/>
            </a:p>
          </p:txBody>
        </p:sp>
      </p:grpSp>
      <p:pic>
        <p:nvPicPr>
          <p:cNvPr descr="Picture 10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94030" y="75515"/>
            <a:ext cx="1540621" cy="59211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2392200" y="4927230"/>
            <a:ext cx="4616700" cy="215400"/>
          </a:xfrm>
          <a:prstGeom prst="rect">
            <a:avLst/>
          </a:prstGeom>
          <a:solidFill>
            <a:srgbClr val="A5E0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2437920" y="4949910"/>
            <a:ext cx="45252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000" u="none" cap="none" strike="noStrike">
                <a:solidFill>
                  <a:srgbClr val="000000"/>
                </a:solidFill>
              </a:rPr>
              <a:t>Introduction to Compu</a:t>
            </a:r>
            <a:r>
              <a:rPr i="0" lang="en-US" sz="1000" u="none" cap="none" strike="noStrike">
                <a:solidFill>
                  <a:srgbClr val="000000"/>
                </a:solidFill>
              </a:rPr>
              <a:t>t</a:t>
            </a:r>
            <a:r>
              <a:rPr lang="en-US" sz="1000"/>
              <a:t>ing</a:t>
            </a:r>
            <a:r>
              <a:rPr i="0" lang="en-US" sz="1000" u="none" cap="none" strike="noStrike">
                <a:solidFill>
                  <a:srgbClr val="000000"/>
                </a:solidFill>
              </a:rPr>
              <a:t> for the Social Sciences</a:t>
            </a:r>
            <a:endParaRPr i="0" sz="1000" u="none" cap="none" strike="noStrike"/>
          </a:p>
        </p:txBody>
      </p:sp>
      <p:sp>
        <p:nvSpPr>
          <p:cNvPr id="21" name="Google Shape;21;p1"/>
          <p:cNvSpPr txBox="1"/>
          <p:nvPr/>
        </p:nvSpPr>
        <p:spPr>
          <a:xfrm>
            <a:off x="8919849" y="4919475"/>
            <a:ext cx="222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hyperlink" Target="https://www.technologyreview.com/2023/10/24/1081478/manuel-blum-theoretical-computer-science-turing-award-academic-advisor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vasys.uni-konstanz.de/evasys/online.php?pswd=VGR4Y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8982000" y="4970160"/>
            <a:ext cx="1605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805680" y="1265490"/>
            <a:ext cx="7422600" cy="1452000"/>
          </a:xfrm>
          <a:prstGeom prst="roundRect">
            <a:avLst>
              <a:gd fmla="val 16667" name="adj"/>
            </a:avLst>
          </a:prstGeom>
          <a:solidFill>
            <a:srgbClr val="A5E0F3"/>
          </a:solidFill>
          <a:ln>
            <a:noFill/>
          </a:ln>
          <a:effectLst>
            <a:outerShdw blurRad="381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/>
          <p:nvPr/>
        </p:nvSpPr>
        <p:spPr>
          <a:xfrm>
            <a:off x="402840" y="1354860"/>
            <a:ext cx="8228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Introduction to Comput</a:t>
            </a:r>
            <a:r>
              <a:rPr lang="en-US" sz="3000"/>
              <a:t>ing</a:t>
            </a:r>
            <a:r>
              <a:rPr lang="en-US" sz="3000"/>
              <a:t> </a:t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for the Social Sciences</a:t>
            </a:r>
            <a:endParaRPr i="0" sz="3000" u="none" cap="none" strike="noStrike"/>
          </a:p>
        </p:txBody>
      </p:sp>
      <p:sp>
        <p:nvSpPr>
          <p:cNvPr id="101" name="Google Shape;101;p22"/>
          <p:cNvSpPr/>
          <p:nvPr/>
        </p:nvSpPr>
        <p:spPr>
          <a:xfrm>
            <a:off x="448560" y="2076000"/>
            <a:ext cx="81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000000"/>
                </a:solidFill>
              </a:rPr>
              <a:t>Session </a:t>
            </a:r>
            <a:r>
              <a:rPr lang="en-US" sz="2500"/>
              <a:t>8</a:t>
            </a:r>
            <a:r>
              <a:rPr i="0" lang="en-US" sz="2500" u="none" cap="none" strike="noStrike">
                <a:solidFill>
                  <a:srgbClr val="000000"/>
                </a:solidFill>
              </a:rPr>
              <a:t> - </a:t>
            </a:r>
            <a:r>
              <a:rPr lang="en-US" sz="2500"/>
              <a:t>Time Complexity</a:t>
            </a:r>
            <a:endParaRPr i="0" sz="2500" u="none" cap="none" strike="noStrike"/>
          </a:p>
        </p:txBody>
      </p:sp>
      <p:sp>
        <p:nvSpPr>
          <p:cNvPr id="102" name="Google Shape;102;p22"/>
          <p:cNvSpPr/>
          <p:nvPr/>
        </p:nvSpPr>
        <p:spPr>
          <a:xfrm>
            <a:off x="448560" y="2840760"/>
            <a:ext cx="81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David Garcia</a:t>
            </a:r>
            <a:endParaRPr i="0" sz="3000" u="none" cap="none" strike="noStrike"/>
          </a:p>
        </p:txBody>
      </p:sp>
      <p:sp>
        <p:nvSpPr>
          <p:cNvPr id="103" name="Google Shape;103;p22"/>
          <p:cNvSpPr/>
          <p:nvPr/>
        </p:nvSpPr>
        <p:spPr>
          <a:xfrm>
            <a:off x="448560" y="3485700"/>
            <a:ext cx="81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000000"/>
                </a:solidFill>
              </a:rPr>
              <a:t>Winter Semester 202</a:t>
            </a:r>
            <a:r>
              <a:rPr lang="en-US" sz="2500"/>
              <a:t>4</a:t>
            </a:r>
            <a:r>
              <a:rPr i="0" lang="en-US" sz="2500" u="none" cap="none" strike="noStrike">
                <a:solidFill>
                  <a:srgbClr val="000000"/>
                </a:solidFill>
              </a:rPr>
              <a:t>-2</a:t>
            </a:r>
            <a:r>
              <a:rPr lang="en-US" sz="2500"/>
              <a:t>5</a:t>
            </a:r>
            <a:endParaRPr i="0" sz="2500" u="none" cap="none" strike="noStrike"/>
          </a:p>
        </p:txBody>
      </p:sp>
      <p:sp>
        <p:nvSpPr>
          <p:cNvPr id="104" name="Google Shape;104;p22"/>
          <p:cNvSpPr/>
          <p:nvPr/>
        </p:nvSpPr>
        <p:spPr>
          <a:xfrm>
            <a:off x="7145645" y="4462475"/>
            <a:ext cx="148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11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.1</a:t>
            </a:r>
            <a:r>
              <a:rPr lang="en-US" sz="2000"/>
              <a:t>2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.202</a:t>
            </a:r>
            <a:r>
              <a:rPr lang="en-US" sz="2000"/>
              <a:t>4</a:t>
            </a:r>
            <a:endParaRPr i="0" sz="20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372292" y="772117"/>
            <a:ext cx="83994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The runtime sums up time units needed per instruction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primitive operations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assignments, comparisons, arithmetic operations,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…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simplified measure as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1 time unit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loops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(number of </a:t>
            </a:r>
            <a:r>
              <a:rPr lang="en-US" sz="1800"/>
              <a:t>iterations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) x (time units per </a:t>
            </a:r>
            <a:r>
              <a:rPr lang="en-US" sz="1800"/>
              <a:t>iteration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)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method calls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time units for method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recursive calls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sum of all calls inside the recursio</a:t>
            </a:r>
            <a:r>
              <a:rPr lang="en-US" sz="1800"/>
              <a:t>n</a:t>
            </a:r>
            <a:endParaRPr sz="1800"/>
          </a:p>
        </p:txBody>
      </p:sp>
      <p:sp>
        <p:nvSpPr>
          <p:cNvPr id="182" name="Google Shape;182;p31"/>
          <p:cNvSpPr/>
          <p:nvPr/>
        </p:nvSpPr>
        <p:spPr>
          <a:xfrm>
            <a:off x="-4" y="236765"/>
            <a:ext cx="3060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Runtime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/>
          <p:nvPr/>
        </p:nvSpPr>
        <p:spPr>
          <a:xfrm>
            <a:off x="-1" y="236775"/>
            <a:ext cx="6172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Runtime Analysis Ex</a:t>
            </a:r>
            <a:r>
              <a:rPr lang="en-US" sz="2400"/>
              <a:t>ample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: Selection Sort</a:t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 flipH="1" rot="10800000">
            <a:off x="758375" y="823883"/>
            <a:ext cx="6785424" cy="20620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026" y="0"/>
                </a:lnTo>
                <a:cubicBezTo>
                  <a:pt x="21343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804091" y="823878"/>
            <a:ext cx="6098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b="1" i="0" lang="en-US" sz="1600" u="none" cap="none" strike="noStrike">
                <a:solidFill>
                  <a:srgbClr val="59C7EB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Algorithm in Python</a:t>
            </a:r>
            <a:endParaRPr b="1"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def selectionsort(seq):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for i in range(len(seq) – 1):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k = i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for j in range(i + 1, len(seq)):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	if seq[j] &lt; seq[k]: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		k = j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seq[i], seq[k] = seq[k], seq[i]	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return seq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943450" y="3119925"/>
            <a:ext cx="6642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range, get length &amp; arithmetic operation = 3 time units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assignment = 1 time unit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range, arithmetic operation, get length = 3 time units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comparison = 1 time unit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assignment = 1 time unit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double assignment = 2 time units</a:t>
            </a:r>
            <a:endParaRPr sz="1800">
              <a:solidFill>
                <a:schemeClr val="dk1"/>
              </a:solidFill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32"/>
          <p:cNvSpPr txBox="1"/>
          <p:nvPr/>
        </p:nvSpPr>
        <p:spPr>
          <a:xfrm>
            <a:off x="5059975" y="2340900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highlight>
                  <a:srgbClr val="59C7EB"/>
                </a:highlight>
              </a:rPr>
              <a:t>6</a:t>
            </a:r>
            <a:endParaRPr b="1" sz="1800">
              <a:solidFill>
                <a:schemeClr val="lt1"/>
              </a:solidFill>
              <a:highlight>
                <a:srgbClr val="59C7EB"/>
              </a:highlight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4434600" y="1210325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highlight>
                  <a:srgbClr val="59C7EB"/>
                </a:highlight>
              </a:rPr>
              <a:t>1   </a:t>
            </a:r>
            <a:endParaRPr b="1" sz="1800">
              <a:solidFill>
                <a:schemeClr val="lt1"/>
              </a:solidFill>
              <a:highlight>
                <a:srgbClr val="59C7EB"/>
              </a:highlight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1417275" y="1469975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highlight>
                  <a:srgbClr val="59C7EB"/>
                </a:highlight>
              </a:rPr>
              <a:t>2</a:t>
            </a:r>
            <a:endParaRPr b="1" sz="1800">
              <a:solidFill>
                <a:schemeClr val="lt1"/>
              </a:solidFill>
              <a:highlight>
                <a:srgbClr val="59C7EB"/>
              </a:highlight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5296050" y="1624050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highlight>
                  <a:srgbClr val="59C7EB"/>
                </a:highlight>
              </a:rPr>
              <a:t>3</a:t>
            </a:r>
            <a:r>
              <a:rPr b="1" lang="en-US" sz="1800">
                <a:solidFill>
                  <a:schemeClr val="lt1"/>
                </a:solidFill>
                <a:highlight>
                  <a:srgbClr val="59C7EB"/>
                </a:highlight>
              </a:rPr>
              <a:t>   </a:t>
            </a:r>
            <a:endParaRPr b="1" sz="1800">
              <a:solidFill>
                <a:schemeClr val="lt1"/>
              </a:solidFill>
              <a:highlight>
                <a:srgbClr val="59C7EB"/>
              </a:highlight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1833550" y="1889875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highlight>
                  <a:srgbClr val="59C7EB"/>
                </a:highlight>
              </a:rPr>
              <a:t>4</a:t>
            </a:r>
            <a:r>
              <a:rPr b="1" lang="en-US" sz="1800">
                <a:solidFill>
                  <a:schemeClr val="lt1"/>
                </a:solidFill>
                <a:highlight>
                  <a:srgbClr val="59C7EB"/>
                </a:highlight>
              </a:rPr>
              <a:t>   </a:t>
            </a:r>
            <a:endParaRPr b="1" sz="1800">
              <a:solidFill>
                <a:schemeClr val="lt1"/>
              </a:solidFill>
              <a:highlight>
                <a:srgbClr val="59C7EB"/>
              </a:highlight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3280450" y="2085750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highlight>
                  <a:srgbClr val="59C7EB"/>
                </a:highlight>
              </a:rPr>
              <a:t>5</a:t>
            </a:r>
            <a:endParaRPr b="1" sz="1800">
              <a:solidFill>
                <a:schemeClr val="lt1"/>
              </a:solidFill>
              <a:highlight>
                <a:srgbClr val="59C7EB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 flipH="1" rot="10800000">
            <a:off x="758375" y="823883"/>
            <a:ext cx="6785424" cy="20620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026" y="0"/>
                </a:lnTo>
                <a:cubicBezTo>
                  <a:pt x="21343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804091" y="823878"/>
            <a:ext cx="6098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b="1" i="0" lang="en-US" sz="1600" u="none" cap="none" strike="noStrike">
                <a:solidFill>
                  <a:srgbClr val="59C7EB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Algorithm in Python</a:t>
            </a:r>
            <a:endParaRPr b="1"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def selectionsort(seq):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for i in range(len(seq) – 1):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k = i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for j in range(i + 1, len(seq)):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	if seq[j] &lt; seq[k]: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		k = j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seq[i], seq[k] = seq[k], seq[i]	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return seq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943450" y="3119925"/>
            <a:ext cx="664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loop with a maximum of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 sz="1800"/>
              <a:t> iterations</a:t>
            </a:r>
            <a:endParaRPr sz="1800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nested loop with a maximum of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 sz="1800"/>
              <a:t> iterations</a:t>
            </a:r>
            <a:endParaRPr sz="1800"/>
          </a:p>
        </p:txBody>
      </p:sp>
      <p:sp>
        <p:nvSpPr>
          <p:cNvPr id="206" name="Google Shape;206;p33"/>
          <p:cNvSpPr txBox="1"/>
          <p:nvPr/>
        </p:nvSpPr>
        <p:spPr>
          <a:xfrm>
            <a:off x="4434600" y="1210325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59C7EB"/>
                </a:highlight>
              </a:rPr>
              <a:t>1   </a:t>
            </a:r>
            <a:endParaRPr b="1" sz="1800">
              <a:solidFill>
                <a:schemeClr val="dk1"/>
              </a:solidFill>
              <a:highlight>
                <a:srgbClr val="59C7EB"/>
              </a:highlight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5296050" y="1624050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59C7EB"/>
                </a:highlight>
              </a:rPr>
              <a:t>2</a:t>
            </a:r>
            <a:r>
              <a:rPr b="1" lang="en-US" sz="1800">
                <a:solidFill>
                  <a:schemeClr val="dk1"/>
                </a:solidFill>
                <a:highlight>
                  <a:srgbClr val="59C7EB"/>
                </a:highlight>
              </a:rPr>
              <a:t>   </a:t>
            </a:r>
            <a:endParaRPr b="1" sz="1800">
              <a:solidFill>
                <a:schemeClr val="dk1"/>
              </a:solidFill>
              <a:highlight>
                <a:srgbClr val="59C7EB"/>
              </a:highlight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-1" y="236775"/>
            <a:ext cx="6172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Runtime Analysis Ex</a:t>
            </a:r>
            <a:r>
              <a:rPr lang="en-US" sz="2400"/>
              <a:t>ample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: Selection Sort</a:t>
            </a:r>
            <a:endParaRPr/>
          </a:p>
        </p:txBody>
      </p:sp>
      <p:cxnSp>
        <p:nvCxnSpPr>
          <p:cNvPr id="210" name="Google Shape;210;p33"/>
          <p:cNvCxnSpPr/>
          <p:nvPr/>
        </p:nvCxnSpPr>
        <p:spPr>
          <a:xfrm rot="10800000">
            <a:off x="6120800" y="3668775"/>
            <a:ext cx="649800" cy="313800"/>
          </a:xfrm>
          <a:prstGeom prst="straightConnector1">
            <a:avLst/>
          </a:prstGeom>
          <a:noFill/>
          <a:ln cap="flat" cmpd="sng" w="38100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33"/>
          <p:cNvSpPr txBox="1"/>
          <p:nvPr/>
        </p:nvSpPr>
        <p:spPr>
          <a:xfrm>
            <a:off x="6770600" y="3881725"/>
            <a:ext cx="213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D0000"/>
                </a:solidFill>
              </a:rPr>
              <a:t>Upper bound</a:t>
            </a:r>
            <a:endParaRPr sz="1800">
              <a:solidFill>
                <a:srgbClr val="DD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D0000"/>
                </a:solidFill>
              </a:rPr>
              <a:t>approximation</a:t>
            </a:r>
            <a:endParaRPr sz="1800">
              <a:solidFill>
                <a:srgbClr val="DD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 flipH="1" rot="10800000">
            <a:off x="758375" y="823883"/>
            <a:ext cx="6785424" cy="20620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026" y="0"/>
                </a:lnTo>
                <a:cubicBezTo>
                  <a:pt x="21343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804091" y="823878"/>
            <a:ext cx="6098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600"/>
              <a:buFont typeface="Century Schoolbook"/>
              <a:buNone/>
            </a:pPr>
            <a:r>
              <a:rPr b="1" i="0" lang="en-US" sz="1600" u="none" cap="none" strike="noStrike">
                <a:solidFill>
                  <a:srgbClr val="59C7EB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Algorithm in Python</a:t>
            </a:r>
            <a:endParaRPr b="1"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def selectionsort(seq):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for i in range(len(seq) – 1):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k = i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for j in range(i + 1, len(seq)):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	if seq[j] &lt; seq[k]: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		k = j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seq[i], seq[k] = seq[k], seq[i]	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return seq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4434600" y="1210325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59C7EB"/>
                </a:highlight>
              </a:rPr>
              <a:t>1   </a:t>
            </a:r>
            <a:endParaRPr b="1" sz="1800">
              <a:solidFill>
                <a:schemeClr val="dk1"/>
              </a:solidFill>
              <a:highlight>
                <a:srgbClr val="59C7EB"/>
              </a:highlight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5296050" y="1624050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59C7EB"/>
                </a:highlight>
              </a:rPr>
              <a:t>2   </a:t>
            </a:r>
            <a:endParaRPr b="1" sz="1800">
              <a:solidFill>
                <a:schemeClr val="dk1"/>
              </a:solidFill>
              <a:highlight>
                <a:srgbClr val="59C7EB"/>
              </a:highlight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-1" y="236775"/>
            <a:ext cx="6172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Runtime Analysis Ex</a:t>
            </a:r>
            <a:r>
              <a:rPr lang="en-US" sz="2400"/>
              <a:t>ample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: Selection Sort</a:t>
            </a:r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349213" y="2966075"/>
            <a:ext cx="6642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03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i="0" lang="en-US" u="none" cap="none" strike="noStrike">
                <a:solidFill>
                  <a:srgbClr val="000000"/>
                </a:solidFill>
              </a:rPr>
              <a:t>range, length &amp; arithmetic = 3 time units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assignment = 1 time unit</a:t>
            </a:r>
            <a:endParaRPr>
              <a:solidFill>
                <a:schemeClr val="dk1"/>
              </a:solidFill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range, arithmetic &amp; length = 3 time units</a:t>
            </a:r>
            <a:endParaRPr>
              <a:solidFill>
                <a:schemeClr val="dk1"/>
              </a:solidFill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comparison = 1 time unit</a:t>
            </a:r>
            <a:endParaRPr>
              <a:solidFill>
                <a:schemeClr val="dk1"/>
              </a:solidFill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assignment = 1 time unit</a:t>
            </a:r>
            <a:endParaRPr>
              <a:solidFill>
                <a:schemeClr val="dk1"/>
              </a:solidFill>
            </a:endParaRPr>
          </a:p>
          <a:p>
            <a:pPr indent="-203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double assignment = 2 time units</a:t>
            </a:r>
            <a:endParaRPr>
              <a:solidFill>
                <a:schemeClr val="dk1"/>
              </a:solidFill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4494913" y="2978525"/>
            <a:ext cx="664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03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loop with a maximum of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/>
              <a:t> iterations</a:t>
            </a:r>
            <a:endParaRPr/>
          </a:p>
          <a:p>
            <a:pPr indent="-203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nested loop with a maximum of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/>
              <a:t> iterations</a:t>
            </a:r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857988" y="4394500"/>
            <a:ext cx="742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worst-case running time: 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(n-1) × (3 + 1 + (n-1) × (3 + 1 + 1) + 2)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5059975" y="2340900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highlight>
                  <a:srgbClr val="59C7EB"/>
                </a:highlight>
              </a:rPr>
              <a:t>6</a:t>
            </a:r>
            <a:endParaRPr b="1" sz="1800">
              <a:solidFill>
                <a:schemeClr val="lt1"/>
              </a:solidFill>
              <a:highlight>
                <a:srgbClr val="59C7EB"/>
              </a:highlight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4663200" y="1210325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highlight>
                  <a:srgbClr val="59C7EB"/>
                </a:highlight>
              </a:rPr>
              <a:t>1   </a:t>
            </a:r>
            <a:endParaRPr b="1" sz="1800">
              <a:solidFill>
                <a:schemeClr val="lt1"/>
              </a:solidFill>
              <a:highlight>
                <a:srgbClr val="59C7EB"/>
              </a:highlight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1417275" y="1469975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highlight>
                  <a:srgbClr val="59C7EB"/>
                </a:highlight>
              </a:rPr>
              <a:t>2</a:t>
            </a:r>
            <a:endParaRPr b="1" sz="1800">
              <a:solidFill>
                <a:schemeClr val="lt1"/>
              </a:solidFill>
              <a:highlight>
                <a:srgbClr val="59C7EB"/>
              </a:highlight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5524650" y="1624050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highlight>
                  <a:srgbClr val="59C7EB"/>
                </a:highlight>
              </a:rPr>
              <a:t>3   </a:t>
            </a:r>
            <a:endParaRPr b="1" sz="1800">
              <a:solidFill>
                <a:schemeClr val="lt1"/>
              </a:solidFill>
              <a:highlight>
                <a:srgbClr val="59C7EB"/>
              </a:highlight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1833550" y="1889875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highlight>
                  <a:srgbClr val="59C7EB"/>
                </a:highlight>
              </a:rPr>
              <a:t>4   </a:t>
            </a:r>
            <a:endParaRPr b="1" sz="1800">
              <a:solidFill>
                <a:schemeClr val="lt1"/>
              </a:solidFill>
              <a:highlight>
                <a:srgbClr val="59C7EB"/>
              </a:highlight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3280450" y="2085750"/>
            <a:ext cx="3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highlight>
                  <a:srgbClr val="59C7EB"/>
                </a:highlight>
              </a:rPr>
              <a:t>5</a:t>
            </a:r>
            <a:endParaRPr b="1" sz="1800">
              <a:solidFill>
                <a:schemeClr val="lt1"/>
              </a:solidFill>
              <a:highlight>
                <a:srgbClr val="59C7EB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/>
        </p:nvSpPr>
        <p:spPr>
          <a:xfrm>
            <a:off x="812391" y="3767615"/>
            <a:ext cx="7620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11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/>
              <a:t>the asymptotically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dominant term is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constant terms and lower order terms asymptotically influence runtime only marginally</a:t>
            </a:r>
            <a:r>
              <a:rPr lang="en-US" sz="1800"/>
              <a:t>: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O-Notation</a:t>
            </a:r>
            <a:endParaRPr sz="1800"/>
          </a:p>
        </p:txBody>
      </p:sp>
      <p:sp>
        <p:nvSpPr>
          <p:cNvPr id="236" name="Google Shape;236;p35"/>
          <p:cNvSpPr txBox="1"/>
          <p:nvPr/>
        </p:nvSpPr>
        <p:spPr>
          <a:xfrm>
            <a:off x="943450" y="910125"/>
            <a:ext cx="6642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range, get length &amp; arithmetic operation = 3 time units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assignment = 1 time unit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range, arithmetic operation, get length = 3 time units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comparison = 1 time unit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assignment = 1 time unit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double assignment = 2 time units</a:t>
            </a:r>
            <a:endParaRPr sz="1800">
              <a:solidFill>
                <a:schemeClr val="dk1"/>
              </a:solidFill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" name="Google Shape;237;p35"/>
          <p:cNvSpPr txBox="1"/>
          <p:nvPr/>
        </p:nvSpPr>
        <p:spPr>
          <a:xfrm>
            <a:off x="929700" y="2733850"/>
            <a:ext cx="664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loop with a maximum of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 sz="1800"/>
              <a:t> iterations</a:t>
            </a:r>
            <a:endParaRPr sz="1800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/>
              <a:t>nested loop with a maximum of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 sz="1800"/>
              <a:t> iterations</a:t>
            </a:r>
            <a:endParaRPr sz="1800"/>
          </a:p>
        </p:txBody>
      </p:sp>
      <p:sp>
        <p:nvSpPr>
          <p:cNvPr id="238" name="Google Shape;238;p35"/>
          <p:cNvSpPr/>
          <p:nvPr/>
        </p:nvSpPr>
        <p:spPr>
          <a:xfrm>
            <a:off x="-1" y="236775"/>
            <a:ext cx="6172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Runtime Analysis Ex</a:t>
            </a:r>
            <a:r>
              <a:rPr lang="en-US" sz="2400"/>
              <a:t>ample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: Selection Sort</a:t>
            </a:r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812400" y="3380350"/>
            <a:ext cx="742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(n-1) × (3 + 1 + (n-1) × (3 + 1 + 1) + 2) = 6n - 6 + 5 × (n-1)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= 5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- 4n - 1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/>
        </p:nvSpPr>
        <p:spPr>
          <a:xfrm>
            <a:off x="562525" y="947000"/>
            <a:ext cx="8001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11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</a:t>
            </a:r>
            <a:r>
              <a:rPr b="1" lang="en-US" sz="1800"/>
              <a:t>average running</a:t>
            </a:r>
            <a:r>
              <a:rPr lang="en-US" sz="1800"/>
              <a:t> time is the mean over all possible problem cases, assuming that they are all equally likely</a:t>
            </a:r>
            <a:endParaRPr sz="1800"/>
          </a:p>
          <a:p>
            <a:pPr indent="-311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Worst-case running time:</a:t>
            </a:r>
            <a:r>
              <a:rPr lang="en-US" sz="1800"/>
              <a:t> total maximum over any possible problem case</a:t>
            </a:r>
            <a:endParaRPr sz="1800"/>
          </a:p>
          <a:p>
            <a:pPr indent="-311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Best</a:t>
            </a:r>
            <a:r>
              <a:rPr b="1" lang="en-US" sz="1800">
                <a:solidFill>
                  <a:schemeClr val="dk1"/>
                </a:solidFill>
              </a:rPr>
              <a:t>-case running time:</a:t>
            </a:r>
            <a:r>
              <a:rPr lang="en-US" sz="1800">
                <a:solidFill>
                  <a:schemeClr val="dk1"/>
                </a:solidFill>
              </a:rPr>
              <a:t> total minimum over any possible problem case</a:t>
            </a:r>
            <a:endParaRPr sz="1800"/>
          </a:p>
        </p:txBody>
      </p:sp>
      <p:sp>
        <p:nvSpPr>
          <p:cNvPr id="246" name="Google Shape;246;p36"/>
          <p:cNvSpPr/>
          <p:nvPr/>
        </p:nvSpPr>
        <p:spPr>
          <a:xfrm>
            <a:off x="-1" y="236775"/>
            <a:ext cx="6172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Average, best and worst running time</a:t>
            </a:r>
            <a:endParaRPr/>
          </a:p>
        </p:txBody>
      </p:sp>
      <p:sp>
        <p:nvSpPr>
          <p:cNvPr id="248" name="Google Shape;248;p36"/>
          <p:cNvSpPr txBox="1"/>
          <p:nvPr/>
        </p:nvSpPr>
        <p:spPr>
          <a:xfrm>
            <a:off x="909925" y="2579125"/>
            <a:ext cx="74742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For sorting: 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</a:t>
            </a:r>
            <a:r>
              <a:rPr lang="en-US" sz="1800"/>
              <a:t>roblem cases are possible initial orders of the list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When selecting algorithms: we should have an idea of the distribution of </a:t>
            </a:r>
            <a:r>
              <a:rPr lang="en-US" sz="1800"/>
              <a:t>problem</a:t>
            </a:r>
            <a:r>
              <a:rPr lang="en-US" sz="1800"/>
              <a:t> cases to measure average running time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We mostly care about the average but should check that the worst-case is not too bad or too frequent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/>
          <p:nvPr/>
        </p:nvSpPr>
        <p:spPr>
          <a:xfrm>
            <a:off x="0" y="236775"/>
            <a:ext cx="3742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Example: </a:t>
            </a:r>
            <a:r>
              <a:rPr lang="en-US" sz="2400"/>
              <a:t>Insertion sort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242550" y="863925"/>
            <a:ext cx="5104800" cy="337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INSERTION-SORT (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an array; n: the number of elements in A to sort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 The elements of A are sorted into nondecreasing order.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and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- 1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≥ 0 and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&gt;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+ 1] ←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j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+ 1] ←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6" name="Google Shape;256;p37"/>
          <p:cNvGraphicFramePr/>
          <p:nvPr/>
        </p:nvGraphicFramePr>
        <p:xfrm>
          <a:off x="5632704" y="100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{6558CD68-F89E-43F0-99F2-95178B1F0291}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57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7" name="Google Shape;257;p37"/>
          <p:cNvGraphicFramePr/>
          <p:nvPr/>
        </p:nvGraphicFramePr>
        <p:xfrm>
          <a:off x="5632704" y="173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{6558CD68-F89E-43F0-99F2-95178B1F0291}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37"/>
          <p:cNvGraphicFramePr/>
          <p:nvPr/>
        </p:nvGraphicFramePr>
        <p:xfrm>
          <a:off x="5632704" y="246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{6558CD68-F89E-43F0-99F2-95178B1F0291}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12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37"/>
          <p:cNvGraphicFramePr/>
          <p:nvPr/>
        </p:nvGraphicFramePr>
        <p:xfrm>
          <a:off x="5632704" y="327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{6558CD68-F89E-43F0-99F2-95178B1F0291}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44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Google Shape;260;p37"/>
          <p:cNvGraphicFramePr/>
          <p:nvPr/>
        </p:nvGraphicFramePr>
        <p:xfrm>
          <a:off x="5632704" y="401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{6558CD68-F89E-43F0-99F2-95178B1F0291}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1" name="Google Shape;261;p37"/>
          <p:cNvCxnSpPr/>
          <p:nvPr/>
        </p:nvCxnSpPr>
        <p:spPr>
          <a:xfrm flipH="1">
            <a:off x="6202050" y="808825"/>
            <a:ext cx="259800" cy="18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2" name="Google Shape;262;p37"/>
          <p:cNvCxnSpPr/>
          <p:nvPr/>
        </p:nvCxnSpPr>
        <p:spPr>
          <a:xfrm flipH="1">
            <a:off x="6583680" y="1554480"/>
            <a:ext cx="259800" cy="18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3" name="Google Shape;263;p37"/>
          <p:cNvCxnSpPr/>
          <p:nvPr/>
        </p:nvCxnSpPr>
        <p:spPr>
          <a:xfrm flipH="1">
            <a:off x="6995160" y="2286000"/>
            <a:ext cx="259800" cy="18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4" name="Google Shape;264;p37"/>
          <p:cNvCxnSpPr/>
          <p:nvPr/>
        </p:nvCxnSpPr>
        <p:spPr>
          <a:xfrm flipH="1">
            <a:off x="7406640" y="3081528"/>
            <a:ext cx="259800" cy="18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5" name="Google Shape;265;p37"/>
          <p:cNvSpPr txBox="1"/>
          <p:nvPr/>
        </p:nvSpPr>
        <p:spPr>
          <a:xfrm>
            <a:off x="6384175" y="565025"/>
            <a:ext cx="45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057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317850" y="4160925"/>
            <a:ext cx="476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Rationale: incrementally sort by pushing value to the position where it belongs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/>
          <p:nvPr/>
        </p:nvSpPr>
        <p:spPr>
          <a:xfrm>
            <a:off x="0" y="236775"/>
            <a:ext cx="61878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317851" y="236775"/>
            <a:ext cx="6553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Insertion sort: worst-case runtime analysis</a:t>
            </a:r>
            <a:endParaRPr/>
          </a:p>
        </p:txBody>
      </p:sp>
      <p:sp>
        <p:nvSpPr>
          <p:cNvPr id="273" name="Google Shape;273;p38"/>
          <p:cNvSpPr txBox="1"/>
          <p:nvPr/>
        </p:nvSpPr>
        <p:spPr>
          <a:xfrm>
            <a:off x="242550" y="863925"/>
            <a:ext cx="5104800" cy="337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INSERTION-SORT (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an array; n: the number of elements in A to sort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 The elements of A are sorted into nondecreasing order.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and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- 1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≥ 0 and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&gt;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+ 1] ←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j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+ 1] ←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186525" y="2423325"/>
            <a:ext cx="1669800" cy="257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764750" y="3001550"/>
            <a:ext cx="2296800" cy="257700"/>
          </a:xfrm>
          <a:prstGeom prst="rect">
            <a:avLst/>
          </a:prstGeom>
          <a:noFill/>
          <a:ln cap="flat" cmpd="sng" w="2857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6" name="Google Shape;276;p38"/>
          <p:cNvCxnSpPr>
            <a:endCxn id="274" idx="3"/>
          </p:cNvCxnSpPr>
          <p:nvPr/>
        </p:nvCxnSpPr>
        <p:spPr>
          <a:xfrm flipH="1">
            <a:off x="1856325" y="2155875"/>
            <a:ext cx="4387500" cy="396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8"/>
          <p:cNvCxnSpPr>
            <a:endCxn id="275" idx="3"/>
          </p:cNvCxnSpPr>
          <p:nvPr/>
        </p:nvCxnSpPr>
        <p:spPr>
          <a:xfrm flipH="1">
            <a:off x="3061550" y="2906900"/>
            <a:ext cx="3204900" cy="223500"/>
          </a:xfrm>
          <a:prstGeom prst="straightConnector1">
            <a:avLst/>
          </a:prstGeom>
          <a:noFill/>
          <a:ln cap="flat" cmpd="sng" w="19050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38"/>
          <p:cNvSpPr txBox="1"/>
          <p:nvPr/>
        </p:nvSpPr>
        <p:spPr>
          <a:xfrm>
            <a:off x="6266450" y="1875875"/>
            <a:ext cx="268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Loop n times</a:t>
            </a:r>
            <a:endParaRPr sz="1800"/>
          </a:p>
        </p:txBody>
      </p:sp>
      <p:sp>
        <p:nvSpPr>
          <p:cNvPr id="279" name="Google Shape;279;p38"/>
          <p:cNvSpPr txBox="1"/>
          <p:nvPr/>
        </p:nvSpPr>
        <p:spPr>
          <a:xfrm>
            <a:off x="6266450" y="2681025"/>
            <a:ext cx="268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Loop backwards potentially until j=0: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 iterations</a:t>
            </a:r>
            <a:endParaRPr sz="1800"/>
          </a:p>
        </p:txBody>
      </p:sp>
      <p:sp>
        <p:nvSpPr>
          <p:cNvPr id="280" name="Google Shape;280;p38"/>
          <p:cNvSpPr txBox="1"/>
          <p:nvPr/>
        </p:nvSpPr>
        <p:spPr>
          <a:xfrm>
            <a:off x="857988" y="4394500"/>
            <a:ext cx="742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worst-case running time: 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(n) × (2+ (n-1) × (2 + 2) + 2) </a:t>
            </a:r>
            <a:r>
              <a:rPr i="1" lang="en-US" sz="1800"/>
              <a:t>    – </a:t>
            </a:r>
            <a:r>
              <a:rPr i="1" lang="en-US" sz="1800"/>
              <a:t>grows with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/>
          <p:nvPr/>
        </p:nvSpPr>
        <p:spPr>
          <a:xfrm>
            <a:off x="0" y="236775"/>
            <a:ext cx="3655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317857" y="236775"/>
            <a:ext cx="333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Insertion sort: best case</a:t>
            </a:r>
            <a:endParaRPr/>
          </a:p>
        </p:txBody>
      </p:sp>
      <p:graphicFrame>
        <p:nvGraphicFramePr>
          <p:cNvPr id="287" name="Google Shape;287;p39"/>
          <p:cNvGraphicFramePr/>
          <p:nvPr/>
        </p:nvGraphicFramePr>
        <p:xfrm>
          <a:off x="5632704" y="100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{6558CD68-F89E-43F0-99F2-95178B1F0291}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20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8" name="Google Shape;288;p39"/>
          <p:cNvGraphicFramePr/>
          <p:nvPr/>
        </p:nvGraphicFramePr>
        <p:xfrm>
          <a:off x="5632704" y="173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{6558CD68-F89E-43F0-99F2-95178B1F0291}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30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9" name="Google Shape;289;p39"/>
          <p:cNvGraphicFramePr/>
          <p:nvPr/>
        </p:nvGraphicFramePr>
        <p:xfrm>
          <a:off x="5632704" y="246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{6558CD68-F89E-43F0-99F2-95178B1F0291}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40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0" name="Google Shape;290;p39"/>
          <p:cNvGraphicFramePr/>
          <p:nvPr/>
        </p:nvGraphicFramePr>
        <p:xfrm>
          <a:off x="5632704" y="327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{6558CD68-F89E-43F0-99F2-95178B1F0291}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50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1" name="Google Shape;291;p39"/>
          <p:cNvGraphicFramePr/>
          <p:nvPr/>
        </p:nvGraphicFramePr>
        <p:xfrm>
          <a:off x="5632704" y="401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{6558CD68-F89E-43F0-99F2-95178B1F0291}</a:tableStyleId>
              </a:tblPr>
              <a:tblGrid>
                <a:gridCol w="405350"/>
                <a:gridCol w="405350"/>
                <a:gridCol w="405350"/>
                <a:gridCol w="405350"/>
                <a:gridCol w="405350"/>
              </a:tblGrid>
              <a:tr h="36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FF9"/>
                    </a:solidFill>
                  </a:tcPr>
                </a:tc>
              </a:tr>
              <a:tr h="2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0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2" name="Google Shape;292;p39"/>
          <p:cNvCxnSpPr/>
          <p:nvPr/>
        </p:nvCxnSpPr>
        <p:spPr>
          <a:xfrm flipH="1">
            <a:off x="6202050" y="808825"/>
            <a:ext cx="259800" cy="18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3" name="Google Shape;293;p39"/>
          <p:cNvCxnSpPr/>
          <p:nvPr/>
        </p:nvCxnSpPr>
        <p:spPr>
          <a:xfrm flipH="1">
            <a:off x="6583680" y="1554480"/>
            <a:ext cx="259800" cy="18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4" name="Google Shape;294;p39"/>
          <p:cNvCxnSpPr/>
          <p:nvPr/>
        </p:nvCxnSpPr>
        <p:spPr>
          <a:xfrm flipH="1">
            <a:off x="6995160" y="2286000"/>
            <a:ext cx="259800" cy="18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5" name="Google Shape;295;p39"/>
          <p:cNvCxnSpPr/>
          <p:nvPr/>
        </p:nvCxnSpPr>
        <p:spPr>
          <a:xfrm flipH="1">
            <a:off x="7406640" y="3081528"/>
            <a:ext cx="259800" cy="18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6" name="Google Shape;296;p39"/>
          <p:cNvSpPr txBox="1"/>
          <p:nvPr/>
        </p:nvSpPr>
        <p:spPr>
          <a:xfrm>
            <a:off x="6384175" y="565025"/>
            <a:ext cx="45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057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/>
          </a:p>
        </p:txBody>
      </p:sp>
      <p:sp>
        <p:nvSpPr>
          <p:cNvPr id="297" name="Google Shape;297;p39"/>
          <p:cNvSpPr txBox="1"/>
          <p:nvPr/>
        </p:nvSpPr>
        <p:spPr>
          <a:xfrm>
            <a:off x="242550" y="863925"/>
            <a:ext cx="5104800" cy="337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INSERTION-SORT (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an array; n: the number of elements in A to sort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 The elements of A are sorted into nondecreasing order.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and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- 1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≥ 0 and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&gt;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+ 1] ←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j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+ 1] ←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317850" y="4434975"/>
            <a:ext cx="723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For an already sorted list:</a:t>
            </a:r>
            <a:r>
              <a:rPr lang="en-US" sz="1800"/>
              <a:t> inner loop always stops at first iteration</a:t>
            </a:r>
            <a:endParaRPr sz="1800"/>
          </a:p>
        </p:txBody>
      </p:sp>
      <p:cxnSp>
        <p:nvCxnSpPr>
          <p:cNvPr id="299" name="Google Shape;299;p39"/>
          <p:cNvCxnSpPr/>
          <p:nvPr/>
        </p:nvCxnSpPr>
        <p:spPr>
          <a:xfrm rot="10800000">
            <a:off x="2691675" y="3287850"/>
            <a:ext cx="414600" cy="124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/>
        </p:nvSpPr>
        <p:spPr>
          <a:xfrm>
            <a:off x="5531700" y="1771600"/>
            <a:ext cx="3742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11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Average and worst-case: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/>
          </a:p>
          <a:p>
            <a:pPr indent="-3111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Best case: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Input is already sorted</a:t>
            </a:r>
            <a:endParaRPr sz="1800"/>
          </a:p>
        </p:txBody>
      </p:sp>
      <p:sp>
        <p:nvSpPr>
          <p:cNvPr id="305" name="Google Shape;305;p40"/>
          <p:cNvSpPr/>
          <p:nvPr/>
        </p:nvSpPr>
        <p:spPr>
          <a:xfrm>
            <a:off x="0" y="236775"/>
            <a:ext cx="3655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317857" y="236775"/>
            <a:ext cx="333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Insertion sort: best case</a:t>
            </a:r>
            <a:endParaRPr/>
          </a:p>
        </p:txBody>
      </p:sp>
      <p:sp>
        <p:nvSpPr>
          <p:cNvPr id="307" name="Google Shape;307;p40"/>
          <p:cNvSpPr txBox="1"/>
          <p:nvPr/>
        </p:nvSpPr>
        <p:spPr>
          <a:xfrm>
            <a:off x="5481825" y="4178075"/>
            <a:ext cx="66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Exercise: what is the best and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worst-case runtime for quicksort?</a:t>
            </a:r>
            <a:endParaRPr sz="1800"/>
          </a:p>
        </p:txBody>
      </p:sp>
      <p:sp>
        <p:nvSpPr>
          <p:cNvPr id="308" name="Google Shape;308;p40"/>
          <p:cNvSpPr txBox="1"/>
          <p:nvPr/>
        </p:nvSpPr>
        <p:spPr>
          <a:xfrm>
            <a:off x="242550" y="863925"/>
            <a:ext cx="5104800" cy="3376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INSERTION-SORT (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an array; n: the number of elements in A to sort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 The elements of A are sorted into nondecreasing order.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and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- 1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≥ 0 and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&gt;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+ 1] ←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 j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+ 1] ←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/>
          <p:nvPr/>
        </p:nvSpPr>
        <p:spPr>
          <a:xfrm>
            <a:off x="0" y="236790"/>
            <a:ext cx="2796000" cy="4317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7674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3"/>
          <p:cNvSpPr/>
          <p:nvPr/>
        </p:nvSpPr>
        <p:spPr>
          <a:xfrm>
            <a:off x="272160" y="236790"/>
            <a:ext cx="7956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Course Outline</a:t>
            </a:r>
            <a:endParaRPr i="0" sz="2400" u="none" cap="none" strike="noStrike"/>
          </a:p>
        </p:txBody>
      </p:sp>
      <p:sp>
        <p:nvSpPr>
          <p:cNvPr id="112" name="Google Shape;112;p23"/>
          <p:cNvSpPr/>
          <p:nvPr/>
        </p:nvSpPr>
        <p:spPr>
          <a:xfrm>
            <a:off x="372245" y="1229400"/>
            <a:ext cx="39477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1: Introduction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2: Information Coding 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3: Data Structures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4: Programming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5: Algorithms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9E9E9E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9E9E9E"/>
                </a:solidFill>
              </a:rPr>
              <a:t>Session 6: Recursion</a:t>
            </a:r>
            <a:endParaRPr i="0" sz="1600" u="none" cap="none" strike="noStrike">
              <a:solidFill>
                <a:srgbClr val="9E9E9E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9E9E9E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9E9E9E"/>
                </a:solidFill>
              </a:rPr>
              <a:t>Session 7: Sorting Algorithms</a:t>
            </a:r>
            <a:endParaRPr i="0" sz="1600" u="none" cap="none" strike="noStrike">
              <a:solidFill>
                <a:srgbClr val="9E9E9E"/>
              </a:solidFill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4319950" y="1229400"/>
            <a:ext cx="48240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chemeClr val="dk1"/>
                </a:solidFill>
              </a:rPr>
              <a:t>Session 8: Time Comp</a:t>
            </a:r>
            <a:r>
              <a:rPr lang="en-US" sz="1600">
                <a:solidFill>
                  <a:schemeClr val="dk1"/>
                </a:solidFill>
              </a:rPr>
              <a:t>lexity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9: </a:t>
            </a:r>
            <a:r>
              <a:rPr lang="en-US" sz="1600">
                <a:solidFill>
                  <a:srgbClr val="A7A7A7"/>
                </a:solidFill>
              </a:rPr>
              <a:t>Formal Languages and Automata</a:t>
            </a:r>
            <a:endParaRPr sz="1600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10: Turing Machines and Complexity Classes</a:t>
            </a:r>
            <a:endParaRPr sz="1600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9E9E9E"/>
              </a:buClr>
              <a:buSzPts val="1600"/>
              <a:buChar char="•"/>
            </a:pPr>
            <a:r>
              <a:rPr lang="en-US" sz="1600">
                <a:solidFill>
                  <a:srgbClr val="9E9E9E"/>
                </a:solidFill>
              </a:rPr>
              <a:t>Session 11: Databases</a:t>
            </a:r>
            <a:endParaRPr sz="1600">
              <a:solidFill>
                <a:srgbClr val="9E9E9E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DD0000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DD0000"/>
                </a:solidFill>
              </a:rPr>
              <a:t>Session 1</a:t>
            </a:r>
            <a:r>
              <a:rPr lang="en-US" sz="1600">
                <a:solidFill>
                  <a:srgbClr val="DD0000"/>
                </a:solidFill>
              </a:rPr>
              <a:t>2</a:t>
            </a:r>
            <a:r>
              <a:rPr i="0" lang="en-US" sz="1600" u="none" cap="none" strike="noStrike">
                <a:solidFill>
                  <a:srgbClr val="DD0000"/>
                </a:solidFill>
              </a:rPr>
              <a:t>: Parallel Programming</a:t>
            </a:r>
            <a:endParaRPr i="0" sz="1600" u="none" cap="none" strike="noStrike">
              <a:solidFill>
                <a:srgbClr val="DD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D0000"/>
                </a:solidFill>
              </a:rPr>
              <a:t> </a:t>
            </a:r>
            <a:r>
              <a:rPr b="1" lang="en-US" sz="1600">
                <a:solidFill>
                  <a:srgbClr val="DD0000"/>
                </a:solidFill>
              </a:rPr>
              <a:t>On </a:t>
            </a:r>
            <a:r>
              <a:rPr b="1" lang="en-US" sz="1600">
                <a:solidFill>
                  <a:srgbClr val="DD0000"/>
                </a:solidFill>
              </a:rPr>
              <a:t>Friday </a:t>
            </a:r>
            <a:r>
              <a:rPr b="1" lang="en-US" sz="1600">
                <a:solidFill>
                  <a:srgbClr val="DD0000"/>
                </a:solidFill>
              </a:rPr>
              <a:t>17.01, 10:00-13:15, room D406</a:t>
            </a:r>
            <a:r>
              <a:rPr b="1" i="0" lang="en-US" sz="1600" u="none" cap="none" strike="noStrike">
                <a:solidFill>
                  <a:srgbClr val="DD0000"/>
                </a:solidFill>
              </a:rPr>
              <a:t> </a:t>
            </a:r>
            <a:endParaRPr b="1" sz="1600">
              <a:solidFill>
                <a:srgbClr val="DD0000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13: Social Science Applications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14: Exam Review</a:t>
            </a:r>
            <a:endParaRPr i="0" sz="1600" u="none" cap="none" strike="noStrike">
              <a:solidFill>
                <a:srgbClr val="A7A7A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/>
        </p:nvSpPr>
        <p:spPr>
          <a:xfrm>
            <a:off x="4812325" y="1960475"/>
            <a:ext cx="420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1"/>
          <p:cNvSpPr/>
          <p:nvPr/>
        </p:nvSpPr>
        <p:spPr>
          <a:xfrm>
            <a:off x="0" y="236775"/>
            <a:ext cx="5447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Another example: </a:t>
            </a:r>
            <a:r>
              <a:rPr lang="en-US" sz="2400"/>
              <a:t>Complexity of BFS</a:t>
            </a:r>
            <a:endParaRPr/>
          </a:p>
        </p:txBody>
      </p:sp>
      <p:sp>
        <p:nvSpPr>
          <p:cNvPr id="316" name="Google Shape;316;p41"/>
          <p:cNvSpPr txBox="1"/>
          <p:nvPr/>
        </p:nvSpPr>
        <p:spPr>
          <a:xfrm>
            <a:off x="4812325" y="1037575"/>
            <a:ext cx="420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size of a graph is measured by two quantities: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Number of vertices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|V|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Number of edges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|E|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264675" y="871450"/>
            <a:ext cx="4374600" cy="392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BFS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G, 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…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InitialiseBFS(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G,s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∅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Enqueue (</a:t>
            </a: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Q, 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≠ ∅: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← Dequeue 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vertex v in neighbors(u):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color [v] = WHITE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	color [v]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GRAY	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d [v] ← d [u] + 1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π [v] ← u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Enqueue (Q, v)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[u] ← BLACK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/>
        </p:nvSpPr>
        <p:spPr>
          <a:xfrm>
            <a:off x="4812325" y="1960475"/>
            <a:ext cx="420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We enqueue and dequeue each vertex exactly once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0" y="236775"/>
            <a:ext cx="5447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Another example: Complexity of BFS</a:t>
            </a:r>
            <a:endParaRPr/>
          </a:p>
        </p:txBody>
      </p:sp>
      <p:sp>
        <p:nvSpPr>
          <p:cNvPr id="325" name="Google Shape;325;p42"/>
          <p:cNvSpPr txBox="1"/>
          <p:nvPr/>
        </p:nvSpPr>
        <p:spPr>
          <a:xfrm>
            <a:off x="4812325" y="1037575"/>
            <a:ext cx="420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size of a graph is measured by two quantities: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Number of vertices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|V|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Number of edges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|E|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42"/>
          <p:cNvSpPr/>
          <p:nvPr/>
        </p:nvSpPr>
        <p:spPr>
          <a:xfrm>
            <a:off x="5310100" y="2321400"/>
            <a:ext cx="3415500" cy="591600"/>
          </a:xfrm>
          <a:prstGeom prst="rect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2"/>
          <p:cNvSpPr txBox="1"/>
          <p:nvPr/>
        </p:nvSpPr>
        <p:spPr>
          <a:xfrm>
            <a:off x="264675" y="871450"/>
            <a:ext cx="4374600" cy="392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BFS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G, 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…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InitialiseBFS(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G,s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∅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Enqueue (</a:t>
            </a: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Q, 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≠ ∅: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← Dequeue 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vertex v in neighbors(u):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color [v] = WHITE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	color [v]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GRAY	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d [v] ← d [u] + 1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π [v] ← u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Enqueue (Q, v)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[u] ← BLACK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317850" y="2264950"/>
            <a:ext cx="1365300" cy="195900"/>
          </a:xfrm>
          <a:prstGeom prst="rect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>
            <a:off x="763025" y="2780375"/>
            <a:ext cx="1679400" cy="195900"/>
          </a:xfrm>
          <a:prstGeom prst="rect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2"/>
          <p:cNvSpPr/>
          <p:nvPr/>
        </p:nvSpPr>
        <p:spPr>
          <a:xfrm>
            <a:off x="2164950" y="4250050"/>
            <a:ext cx="1365300" cy="195900"/>
          </a:xfrm>
          <a:prstGeom prst="rect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/>
        </p:nvSpPr>
        <p:spPr>
          <a:xfrm>
            <a:off x="4812325" y="1960475"/>
            <a:ext cx="4200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We enqueue and dequeue each vertex exactly once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We check the adjacent nodes of each node. Each edge is checked exactly twice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3"/>
          <p:cNvSpPr/>
          <p:nvPr/>
        </p:nvSpPr>
        <p:spPr>
          <a:xfrm>
            <a:off x="0" y="236775"/>
            <a:ext cx="5447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7" name="Google Shape;337;p43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Another example: Complexity of BFS</a:t>
            </a:r>
            <a:endParaRPr/>
          </a:p>
        </p:txBody>
      </p:sp>
      <p:sp>
        <p:nvSpPr>
          <p:cNvPr id="338" name="Google Shape;338;p43"/>
          <p:cNvSpPr txBox="1"/>
          <p:nvPr/>
        </p:nvSpPr>
        <p:spPr>
          <a:xfrm>
            <a:off x="4812325" y="1037575"/>
            <a:ext cx="420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size of a graph is measured by two quantities: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Number of vertices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|V|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Number of edges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|E|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43"/>
          <p:cNvSpPr/>
          <p:nvPr/>
        </p:nvSpPr>
        <p:spPr>
          <a:xfrm>
            <a:off x="5310100" y="2321400"/>
            <a:ext cx="3415500" cy="591600"/>
          </a:xfrm>
          <a:prstGeom prst="rect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3"/>
          <p:cNvSpPr/>
          <p:nvPr/>
        </p:nvSpPr>
        <p:spPr>
          <a:xfrm>
            <a:off x="5310100" y="3141675"/>
            <a:ext cx="3557400" cy="834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264675" y="871450"/>
            <a:ext cx="4374600" cy="392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BFS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G, 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…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InitialiseBFS(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G,s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∅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Enqueue (</a:t>
            </a: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Q, 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≠ ∅: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← Dequeue 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vertex v in neighbors(u):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color [v] = WHITE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	color [v]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GRAY	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d [v] ← d [u] + 1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π [v] ← u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Enqueue (Q, v)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[u] ← BLACK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43"/>
          <p:cNvSpPr/>
          <p:nvPr/>
        </p:nvSpPr>
        <p:spPr>
          <a:xfrm>
            <a:off x="317850" y="2264950"/>
            <a:ext cx="1365300" cy="195900"/>
          </a:xfrm>
          <a:prstGeom prst="rect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3"/>
          <p:cNvSpPr/>
          <p:nvPr/>
        </p:nvSpPr>
        <p:spPr>
          <a:xfrm>
            <a:off x="763025" y="2780375"/>
            <a:ext cx="1679400" cy="195900"/>
          </a:xfrm>
          <a:prstGeom prst="rect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3"/>
          <p:cNvSpPr/>
          <p:nvPr/>
        </p:nvSpPr>
        <p:spPr>
          <a:xfrm>
            <a:off x="2164950" y="4250050"/>
            <a:ext cx="1365300" cy="195900"/>
          </a:xfrm>
          <a:prstGeom prst="rect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3"/>
          <p:cNvSpPr/>
          <p:nvPr/>
        </p:nvSpPr>
        <p:spPr>
          <a:xfrm>
            <a:off x="763025" y="3010825"/>
            <a:ext cx="2607600" cy="195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/>
        </p:nvSpPr>
        <p:spPr>
          <a:xfrm>
            <a:off x="4812325" y="1960475"/>
            <a:ext cx="4200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We enqueue and dequeue each vertex exactly once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We check the adjacent nodes of each node. Each edge is checked exactly twice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44"/>
          <p:cNvSpPr/>
          <p:nvPr/>
        </p:nvSpPr>
        <p:spPr>
          <a:xfrm>
            <a:off x="0" y="236775"/>
            <a:ext cx="5447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Another example: Complexity of BFS</a:t>
            </a:r>
            <a:endParaRPr/>
          </a:p>
        </p:txBody>
      </p:sp>
      <p:sp>
        <p:nvSpPr>
          <p:cNvPr id="353" name="Google Shape;353;p44"/>
          <p:cNvSpPr txBox="1"/>
          <p:nvPr/>
        </p:nvSpPr>
        <p:spPr>
          <a:xfrm>
            <a:off x="4812325" y="1037575"/>
            <a:ext cx="420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size of a graph is measured by two quantities: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Number of vertices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|V|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Number of edges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|E|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44"/>
          <p:cNvSpPr/>
          <p:nvPr/>
        </p:nvSpPr>
        <p:spPr>
          <a:xfrm>
            <a:off x="5310100" y="2321400"/>
            <a:ext cx="3415500" cy="591600"/>
          </a:xfrm>
          <a:prstGeom prst="rect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4"/>
          <p:cNvSpPr/>
          <p:nvPr/>
        </p:nvSpPr>
        <p:spPr>
          <a:xfrm>
            <a:off x="5310100" y="3141675"/>
            <a:ext cx="3557400" cy="834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4"/>
          <p:cNvSpPr txBox="1"/>
          <p:nvPr/>
        </p:nvSpPr>
        <p:spPr>
          <a:xfrm>
            <a:off x="4591825" y="4445950"/>
            <a:ext cx="464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Running time of</a:t>
            </a:r>
            <a:r>
              <a:rPr lang="en-US" sz="1800">
                <a:solidFill>
                  <a:schemeClr val="dk1"/>
                </a:solidFill>
              </a:rPr>
              <a:t> of BFS grows with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|V|+2|E|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44"/>
          <p:cNvSpPr txBox="1"/>
          <p:nvPr/>
        </p:nvSpPr>
        <p:spPr>
          <a:xfrm>
            <a:off x="264675" y="871450"/>
            <a:ext cx="4374600" cy="392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BFS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G, 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…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InitialiseBFS(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G,s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∅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Enqueue (</a:t>
            </a: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Q, 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≠ ∅: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← Dequeue 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4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vertex v in neighbors(u):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color [v] = WHITE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	color [v]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GRAY	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d [v] ← d [u] + 1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π [v] ← u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Enqueue (Q, v)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[u] ← BLACK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44"/>
          <p:cNvSpPr/>
          <p:nvPr/>
        </p:nvSpPr>
        <p:spPr>
          <a:xfrm>
            <a:off x="317850" y="2264950"/>
            <a:ext cx="1365300" cy="195900"/>
          </a:xfrm>
          <a:prstGeom prst="rect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4"/>
          <p:cNvSpPr/>
          <p:nvPr/>
        </p:nvSpPr>
        <p:spPr>
          <a:xfrm>
            <a:off x="763025" y="2780375"/>
            <a:ext cx="1679400" cy="195900"/>
          </a:xfrm>
          <a:prstGeom prst="rect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4"/>
          <p:cNvSpPr/>
          <p:nvPr/>
        </p:nvSpPr>
        <p:spPr>
          <a:xfrm>
            <a:off x="2164950" y="4250050"/>
            <a:ext cx="1365300" cy="195900"/>
          </a:xfrm>
          <a:prstGeom prst="rect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4"/>
          <p:cNvSpPr/>
          <p:nvPr/>
        </p:nvSpPr>
        <p:spPr>
          <a:xfrm>
            <a:off x="763025" y="3010825"/>
            <a:ext cx="2607600" cy="195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/>
          <p:nvPr/>
        </p:nvSpPr>
        <p:spPr>
          <a:xfrm>
            <a:off x="0" y="236775"/>
            <a:ext cx="5570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7" name="Google Shape;367;p45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A mentor on algorithms: Manuel Blum</a:t>
            </a:r>
            <a:endParaRPr/>
          </a:p>
        </p:txBody>
      </p:sp>
      <p:pic>
        <p:nvPicPr>
          <p:cNvPr id="368" name="Google Shape;3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25" y="1165575"/>
            <a:ext cx="3370975" cy="249247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5"/>
          <p:cNvSpPr txBox="1"/>
          <p:nvPr/>
        </p:nvSpPr>
        <p:spPr>
          <a:xfrm>
            <a:off x="3908800" y="1039325"/>
            <a:ext cx="47115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Born in Venezuela, 1938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CS prof at UC Berkeley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Inventor of the k-minimum selection algorithm (and the calculation of its complexity)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Turing Award for his contributions to the foundations of computational complexity theory and its application to cryptography and program checking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Inventor of CAPTCHA as a Turing test</a:t>
            </a:r>
            <a:endParaRPr sz="1800"/>
          </a:p>
        </p:txBody>
      </p:sp>
      <p:sp>
        <p:nvSpPr>
          <p:cNvPr id="370" name="Google Shape;370;p45"/>
          <p:cNvSpPr txBox="1"/>
          <p:nvPr/>
        </p:nvSpPr>
        <p:spPr>
          <a:xfrm>
            <a:off x="444775" y="3901750"/>
            <a:ext cx="849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Know for being the mentor of very influential computer scientists: 3 Turing Awards, various Gödel and Knuth Prizes, 20 CS professors in top US universities</a:t>
            </a:r>
            <a:endParaRPr sz="1800"/>
          </a:p>
        </p:txBody>
      </p:sp>
      <p:sp>
        <p:nvSpPr>
          <p:cNvPr id="371" name="Google Shape;371;p45"/>
          <p:cNvSpPr txBox="1"/>
          <p:nvPr/>
        </p:nvSpPr>
        <p:spPr>
          <a:xfrm>
            <a:off x="346875" y="4494775"/>
            <a:ext cx="837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https://www.technologyreview.com/2023/10/24/1081478/manuel-blum-theoretical-computer-science-turing-award-academic-advisor/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/>
        </p:nvSpPr>
        <p:spPr>
          <a:xfrm>
            <a:off x="372292" y="924517"/>
            <a:ext cx="83994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AutoNum type="arabicPeriod"/>
            </a:pPr>
            <a:r>
              <a:rPr lang="en-US" sz="2000">
                <a:solidFill>
                  <a:srgbClr val="BFBFBF"/>
                </a:solidFill>
              </a:rPr>
              <a:t>Time complexity</a:t>
            </a:r>
            <a:endParaRPr sz="2000">
              <a:solidFill>
                <a:srgbClr val="BFBFBF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O-notation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77" name="Google Shape;377;p46"/>
          <p:cNvSpPr/>
          <p:nvPr/>
        </p:nvSpPr>
        <p:spPr>
          <a:xfrm>
            <a:off x="0" y="236775"/>
            <a:ext cx="2768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8" name="Google Shape;378;p46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O-notation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/>
        </p:nvSpPr>
        <p:spPr>
          <a:xfrm>
            <a:off x="277100" y="832950"/>
            <a:ext cx="87393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The asymptotic behavior of a function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f(x) </a:t>
            </a:r>
            <a:r>
              <a:rPr lang="en-US" sz="1800"/>
              <a:t>describes its value towards infinity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values of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f(x)</a:t>
            </a:r>
            <a:r>
              <a:rPr lang="en-US" sz="1800"/>
              <a:t> when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i="1" lang="en-US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∞ </a:t>
            </a:r>
            <a:r>
              <a:rPr lang="en-US" sz="1800"/>
              <a:t>or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i="1" lang="en-US" sz="18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i="1" lang="en-US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i="1"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rgbClr val="202124"/>
                </a:solidFill>
                <a:highlight>
                  <a:srgbClr val="FFFFFF"/>
                </a:highlight>
              </a:rPr>
              <a:t>values of </a:t>
            </a:r>
            <a:r>
              <a:rPr i="1" lang="en-US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1800">
                <a:solidFill>
                  <a:srgbClr val="202124"/>
                </a:solidFill>
                <a:highlight>
                  <a:srgbClr val="FFFFFF"/>
                </a:highlight>
              </a:rPr>
              <a:t>where</a:t>
            </a:r>
            <a:r>
              <a:rPr i="1" lang="en-US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f(x)→∞ </a:t>
            </a:r>
            <a:r>
              <a:rPr lang="en-US" sz="1800">
                <a:solidFill>
                  <a:srgbClr val="202124"/>
                </a:solidFill>
                <a:highlight>
                  <a:srgbClr val="FFFFFF"/>
                </a:highlight>
              </a:rPr>
              <a:t>or</a:t>
            </a:r>
            <a:r>
              <a:rPr i="1" lang="en-US" sz="1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f(x)→-∞</a:t>
            </a:r>
            <a:endParaRPr i="1"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47"/>
          <p:cNvSpPr/>
          <p:nvPr/>
        </p:nvSpPr>
        <p:spPr>
          <a:xfrm>
            <a:off x="5" y="236775"/>
            <a:ext cx="48597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5" name="Google Shape;385;p47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Asymptotic behavior of functions</a:t>
            </a:r>
            <a:endParaRPr/>
          </a:p>
        </p:txBody>
      </p:sp>
      <p:sp>
        <p:nvSpPr>
          <p:cNvPr id="386" name="Google Shape;386;p47"/>
          <p:cNvSpPr/>
          <p:nvPr/>
        </p:nvSpPr>
        <p:spPr>
          <a:xfrm>
            <a:off x="1527500" y="2211200"/>
            <a:ext cx="5819400" cy="214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7" name="Google Shape;387;p47"/>
          <p:cNvSpPr/>
          <p:nvPr/>
        </p:nvSpPr>
        <p:spPr>
          <a:xfrm>
            <a:off x="1636502" y="2494025"/>
            <a:ext cx="5379200" cy="1725750"/>
          </a:xfrm>
          <a:custGeom>
            <a:rect b="b" l="l" r="r" t="t"/>
            <a:pathLst>
              <a:path extrusionOk="0" h="69030" w="215168">
                <a:moveTo>
                  <a:pt x="10510" y="68129"/>
                </a:moveTo>
                <a:cubicBezTo>
                  <a:pt x="11006" y="68129"/>
                  <a:pt x="-12245" y="69931"/>
                  <a:pt x="13484" y="68129"/>
                </a:cubicBezTo>
                <a:cubicBezTo>
                  <a:pt x="39213" y="66327"/>
                  <a:pt x="131268" y="68670"/>
                  <a:pt x="164882" y="57315"/>
                </a:cubicBezTo>
                <a:cubicBezTo>
                  <a:pt x="198496" y="45960"/>
                  <a:pt x="206787" y="9553"/>
                  <a:pt x="215168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8" name="Google Shape;388;p47"/>
          <p:cNvSpPr txBox="1"/>
          <p:nvPr/>
        </p:nvSpPr>
        <p:spPr>
          <a:xfrm>
            <a:off x="3932500" y="4312175"/>
            <a:ext cx="38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x</a:t>
            </a:r>
            <a:endParaRPr sz="1800"/>
          </a:p>
        </p:txBody>
      </p:sp>
      <p:sp>
        <p:nvSpPr>
          <p:cNvPr id="389" name="Google Shape;389;p47"/>
          <p:cNvSpPr txBox="1"/>
          <p:nvPr/>
        </p:nvSpPr>
        <p:spPr>
          <a:xfrm rot="-5400000">
            <a:off x="664800" y="2773975"/>
            <a:ext cx="11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f(</a:t>
            </a:r>
            <a:r>
              <a:rPr lang="en-US" sz="1800"/>
              <a:t>x)</a:t>
            </a:r>
            <a:endParaRPr sz="1800"/>
          </a:p>
        </p:txBody>
      </p:sp>
      <p:sp>
        <p:nvSpPr>
          <p:cNvPr id="390" name="Google Shape;390;p47"/>
          <p:cNvSpPr txBox="1"/>
          <p:nvPr/>
        </p:nvSpPr>
        <p:spPr>
          <a:xfrm>
            <a:off x="6508775" y="2494025"/>
            <a:ext cx="93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?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/>
        </p:nvSpPr>
        <p:spPr>
          <a:xfrm>
            <a:off x="270350" y="772125"/>
            <a:ext cx="8739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Definition: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1" lang="en-US" sz="1800" u="none" cap="none" strike="noStrike">
                <a:solidFill>
                  <a:srgbClr val="000000"/>
                </a:solidFill>
              </a:rPr>
              <a:t>O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-Notation describes classes of functions with</a:t>
            </a:r>
            <a:r>
              <a:rPr lang="en-US" sz="1800"/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specific asymptotic properties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also referred to as Big</a:t>
            </a:r>
            <a:r>
              <a:rPr lang="en-US" sz="1800"/>
              <a:t> O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notation (</a:t>
            </a:r>
            <a:r>
              <a:rPr lang="en-US" sz="1800"/>
              <a:t>pronounced </a:t>
            </a:r>
            <a:r>
              <a:rPr i="1" lang="en-US" sz="1800"/>
              <a:t>big-oh</a:t>
            </a:r>
            <a:r>
              <a:rPr lang="en-US" sz="1800"/>
              <a:t>,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Landau’s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symbol)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values of a given function are after a given </a:t>
            </a:r>
            <a:r>
              <a:rPr lang="en-US" sz="1800"/>
              <a:t>(large) value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always larger or equal, or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always smaller or equal to a given function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constants are not considered or expressed by an (arbitrary) chosen pre-factor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separates into three different notations, where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O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is the most commonly used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1" lang="en-US" sz="1800" u="none" cap="none" strike="noStrike">
                <a:solidFill>
                  <a:srgbClr val="000000"/>
                </a:solidFill>
              </a:rPr>
              <a:t>O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refers to the upper bound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Ω to the lower bound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US" sz="1800"/>
              <a:t>Θ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to the </a:t>
            </a:r>
            <a:r>
              <a:rPr lang="en-US" sz="1800"/>
              <a:t>tight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bound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396" name="Google Shape;396;p48"/>
          <p:cNvSpPr/>
          <p:nvPr/>
        </p:nvSpPr>
        <p:spPr>
          <a:xfrm>
            <a:off x="-4" y="236765"/>
            <a:ext cx="2106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7" name="Google Shape;397;p48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1" lang="en-US" sz="2400" u="none" cap="none" strike="noStrike">
                <a:solidFill>
                  <a:srgbClr val="000000"/>
                </a:solidFill>
              </a:rPr>
              <a:t>O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-Notation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/>
        </p:nvSpPr>
        <p:spPr>
          <a:xfrm>
            <a:off x="2216350" y="772117"/>
            <a:ext cx="4711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9"/>
          <p:cNvSpPr/>
          <p:nvPr/>
        </p:nvSpPr>
        <p:spPr>
          <a:xfrm>
            <a:off x="-2" y="236765"/>
            <a:ext cx="2835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4" name="Google Shape;404;p49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Upper Bound: </a:t>
            </a:r>
            <a:r>
              <a:rPr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icture 1" id="405" name="Google Shape;40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025" y="1543074"/>
            <a:ext cx="6265925" cy="33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9"/>
          <p:cNvSpPr txBox="1"/>
          <p:nvPr/>
        </p:nvSpPr>
        <p:spPr>
          <a:xfrm rot="-5400000">
            <a:off x="636975" y="2601400"/>
            <a:ext cx="21906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running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endParaRPr/>
          </a:p>
        </p:txBody>
      </p:sp>
      <p:pic>
        <p:nvPicPr>
          <p:cNvPr id="407" name="Google Shape;40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25" y="835150"/>
            <a:ext cx="8063725" cy="7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 txBox="1"/>
          <p:nvPr/>
        </p:nvSpPr>
        <p:spPr>
          <a:xfrm>
            <a:off x="2215131" y="772117"/>
            <a:ext cx="4713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0"/>
          <p:cNvSpPr/>
          <p:nvPr/>
        </p:nvSpPr>
        <p:spPr>
          <a:xfrm>
            <a:off x="-3" y="236765"/>
            <a:ext cx="27780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4" name="Google Shape;414;p50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Lower Bound</a:t>
            </a:r>
            <a:r>
              <a:rPr lang="en-US" sz="2400"/>
              <a:t>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Ω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icture 1" id="415" name="Google Shape;41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375" y="1485200"/>
            <a:ext cx="6252850" cy="3416674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0"/>
          <p:cNvSpPr txBox="1"/>
          <p:nvPr/>
        </p:nvSpPr>
        <p:spPr>
          <a:xfrm rot="-5400000">
            <a:off x="636975" y="2601400"/>
            <a:ext cx="21906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running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endParaRPr/>
          </a:p>
        </p:txBody>
      </p:sp>
      <p:pic>
        <p:nvPicPr>
          <p:cNvPr id="417" name="Google Shape;41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125" y="839025"/>
            <a:ext cx="8010099" cy="7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372292" y="924517"/>
            <a:ext cx="83994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Time c</a:t>
            </a:r>
            <a:r>
              <a:rPr lang="en-US" sz="2000">
                <a:solidFill>
                  <a:schemeClr val="dk1"/>
                </a:solidFill>
              </a:rPr>
              <a:t>omplexity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000"/>
              <a:buAutoNum type="arabicPeriod"/>
            </a:pPr>
            <a:r>
              <a:rPr lang="en-US" sz="2000">
                <a:solidFill>
                  <a:srgbClr val="BFBFBF"/>
                </a:solidFill>
              </a:rPr>
              <a:t>O-notation</a:t>
            </a:r>
            <a:endParaRPr sz="2000">
              <a:solidFill>
                <a:srgbClr val="BFBFBF"/>
              </a:solidFill>
            </a:endParaRPr>
          </a:p>
        </p:txBody>
      </p:sp>
      <p:sp>
        <p:nvSpPr>
          <p:cNvPr id="119" name="Google Shape;119;p24"/>
          <p:cNvSpPr/>
          <p:nvPr/>
        </p:nvSpPr>
        <p:spPr>
          <a:xfrm>
            <a:off x="0" y="236775"/>
            <a:ext cx="2768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Time Complexity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/>
          <p:nvPr/>
        </p:nvSpPr>
        <p:spPr>
          <a:xfrm>
            <a:off x="-3" y="236765"/>
            <a:ext cx="27780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3" name="Google Shape;423;p51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Exact Bound</a:t>
            </a:r>
            <a:r>
              <a:rPr lang="en-US" sz="2400"/>
              <a:t>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lang="en-US" sz="2400"/>
              <a:t> </a:t>
            </a:r>
            <a:endParaRPr/>
          </a:p>
        </p:txBody>
      </p:sp>
      <p:pic>
        <p:nvPicPr>
          <p:cNvPr descr="Picture 1" id="424" name="Google Shape;42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975" y="1628900"/>
            <a:ext cx="6178249" cy="32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1"/>
          <p:cNvSpPr txBox="1"/>
          <p:nvPr/>
        </p:nvSpPr>
        <p:spPr>
          <a:xfrm>
            <a:off x="7036563" y="2255586"/>
            <a:ext cx="5613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A6A6A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f(n)</a:t>
            </a:r>
            <a:endParaRPr/>
          </a:p>
        </p:txBody>
      </p:sp>
      <p:sp>
        <p:nvSpPr>
          <p:cNvPr id="426" name="Google Shape;426;p51"/>
          <p:cNvSpPr txBox="1"/>
          <p:nvPr/>
        </p:nvSpPr>
        <p:spPr>
          <a:xfrm rot="-5400000">
            <a:off x="636975" y="2601400"/>
            <a:ext cx="21906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running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endParaRPr/>
          </a:p>
        </p:txBody>
      </p:sp>
      <p:pic>
        <p:nvPicPr>
          <p:cNvPr id="427" name="Google Shape;42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750" y="908350"/>
            <a:ext cx="7866000" cy="6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/>
        </p:nvSpPr>
        <p:spPr>
          <a:xfrm>
            <a:off x="372292" y="848317"/>
            <a:ext cx="83994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Use of the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O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-Notation for classification of functions: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people often write</a:t>
            </a:r>
            <a:r>
              <a:rPr i="1" lang="en-US" sz="1800">
                <a:solidFill>
                  <a:schemeClr val="dk1"/>
                </a:solidFill>
              </a:rPr>
              <a:t>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= O(g)</a:t>
            </a:r>
            <a:r>
              <a:rPr lang="en-US" sz="1800">
                <a:solidFill>
                  <a:schemeClr val="dk1"/>
                </a:solidFill>
              </a:rPr>
              <a:t> instead of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∈ O(g) 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this is a tolerated abuse of notation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describes asymptotic upper, lower and exact bounds of a given function for large values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interest is in dominant terms for large values only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more precise analyses are often very cumbersome and unnecessary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constant factors may often not be of interest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linear acceleration is typically easy to achieve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(new hardware, …)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goal: description of complexity through classes of functions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literally:</a:t>
            </a:r>
            <a:r>
              <a:rPr lang="en-US" sz="1800"/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“it can not get worse than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” if complexity is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O(f)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52"/>
          <p:cNvSpPr/>
          <p:nvPr/>
        </p:nvSpPr>
        <p:spPr>
          <a:xfrm>
            <a:off x="-4" y="236765"/>
            <a:ext cx="2106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4" name="Google Shape;434;p52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1" lang="en-US" sz="2400"/>
              <a:t>O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-Notation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"/>
          <p:cNvSpPr txBox="1"/>
          <p:nvPr/>
        </p:nvSpPr>
        <p:spPr>
          <a:xfrm>
            <a:off x="196567" y="1934617"/>
            <a:ext cx="83994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Ignore constants</a:t>
            </a:r>
            <a:endParaRPr sz="1800"/>
          </a:p>
          <a:p>
            <a:pPr indent="-2984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Certain terms “dominate” others</a:t>
            </a:r>
            <a:endParaRPr sz="1800"/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O(1) &lt; O(log(n)) &lt; O(n) 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O(n)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O(n log(n)) &lt; O(n</a:t>
            </a:r>
            <a:r>
              <a:rPr baseline="3000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&lt; O(2</a:t>
            </a:r>
            <a:r>
              <a:rPr baseline="3000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&lt; O(n!)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i.e., ignore lower order terms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440" name="Google Shape;440;p53"/>
          <p:cNvSpPr/>
          <p:nvPr/>
        </p:nvSpPr>
        <p:spPr>
          <a:xfrm>
            <a:off x="-4" y="236765"/>
            <a:ext cx="41373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1" name="Google Shape;441;p53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1" lang="en-US" sz="2400"/>
              <a:t>O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-Notation - General rules</a:t>
            </a:r>
            <a:endParaRPr/>
          </a:p>
        </p:txBody>
      </p:sp>
      <p:pic>
        <p:nvPicPr>
          <p:cNvPr descr="Screen Shot 2021-12-20 at 03.34.11.png" id="442" name="Google Shape;44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825" y="895749"/>
            <a:ext cx="5163350" cy="350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 txBox="1"/>
          <p:nvPr/>
        </p:nvSpPr>
        <p:spPr>
          <a:xfrm>
            <a:off x="372292" y="772117"/>
            <a:ext cx="839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icture 1" id="448" name="Google Shape;4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50" y="1182675"/>
            <a:ext cx="8220925" cy="318757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4"/>
          <p:cNvSpPr txBox="1"/>
          <p:nvPr/>
        </p:nvSpPr>
        <p:spPr>
          <a:xfrm>
            <a:off x="7384650" y="2683250"/>
            <a:ext cx="7986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rillion</a:t>
            </a:r>
            <a:endParaRPr/>
          </a:p>
        </p:txBody>
      </p:sp>
      <p:sp>
        <p:nvSpPr>
          <p:cNvPr id="450" name="Google Shape;450;p54"/>
          <p:cNvSpPr/>
          <p:nvPr/>
        </p:nvSpPr>
        <p:spPr>
          <a:xfrm>
            <a:off x="-3" y="236765"/>
            <a:ext cx="3432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1" name="Google Shape;451;p54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Growth of Functions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 txBox="1"/>
          <p:nvPr/>
        </p:nvSpPr>
        <p:spPr>
          <a:xfrm>
            <a:off x="372292" y="772117"/>
            <a:ext cx="839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What does this imply?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remember our earlier examples:</a:t>
            </a:r>
            <a:endParaRPr sz="1800"/>
          </a:p>
        </p:txBody>
      </p:sp>
      <p:graphicFrame>
        <p:nvGraphicFramePr>
          <p:cNvPr id="457" name="Google Shape;457;p55"/>
          <p:cNvGraphicFramePr/>
          <p:nvPr/>
        </p:nvGraphicFramePr>
        <p:xfrm>
          <a:off x="2324100" y="17351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{D46731D9-8BA4-4DD0-BFB0-684BACF6E171}</a:tableStyleId>
              </a:tblPr>
              <a:tblGrid>
                <a:gridCol w="1054100"/>
                <a:gridCol w="1054100"/>
                <a:gridCol w="1054100"/>
                <a:gridCol w="1054100"/>
              </a:tblGrid>
              <a:tr h="28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computer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thousand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million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billion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</a:tr>
              <a:tr h="28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home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instant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2.8 hours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317 years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</a:tr>
              <a:tr h="28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super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instant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 second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1.6 weeks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8" name="Google Shape;458;p55"/>
          <p:cNvGraphicFramePr/>
          <p:nvPr/>
        </p:nvGraphicFramePr>
        <p:xfrm>
          <a:off x="2339163" y="31292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{D46731D9-8BA4-4DD0-BFB0-684BACF6E171}</a:tableStyleId>
              </a:tblPr>
              <a:tblGrid>
                <a:gridCol w="1054100"/>
                <a:gridCol w="1054100"/>
                <a:gridCol w="1054100"/>
                <a:gridCol w="1054100"/>
              </a:tblGrid>
              <a:tr h="28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computer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thousand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million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billion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</a:tr>
              <a:tr h="28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home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instant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 sec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18 min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</a:tr>
              <a:tr h="28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super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instant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instant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instant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</a:tr>
            </a:tbl>
          </a:graphicData>
        </a:graphic>
      </p:graphicFrame>
      <p:sp>
        <p:nvSpPr>
          <p:cNvPr id="459" name="Google Shape;459;p55"/>
          <p:cNvSpPr txBox="1"/>
          <p:nvPr/>
        </p:nvSpPr>
        <p:spPr>
          <a:xfrm>
            <a:off x="2369819" y="1479229"/>
            <a:ext cx="412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selection sort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(n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</p:txBody>
      </p:sp>
      <p:sp>
        <p:nvSpPr>
          <p:cNvPr id="460" name="Google Shape;460;p55"/>
          <p:cNvSpPr txBox="1"/>
          <p:nvPr/>
        </p:nvSpPr>
        <p:spPr>
          <a:xfrm>
            <a:off x="2369819" y="2873393"/>
            <a:ext cx="412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mergesort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(n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log(n))</a:t>
            </a:r>
            <a:endParaRPr/>
          </a:p>
        </p:txBody>
      </p:sp>
      <p:sp>
        <p:nvSpPr>
          <p:cNvPr id="461" name="Google Shape;461;p55"/>
          <p:cNvSpPr/>
          <p:nvPr/>
        </p:nvSpPr>
        <p:spPr>
          <a:xfrm>
            <a:off x="-4" y="236765"/>
            <a:ext cx="2106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2" name="Google Shape;462;p55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1" lang="en-US" sz="2400" u="none" cap="none" strike="noStrike">
                <a:solidFill>
                  <a:srgbClr val="000000"/>
                </a:solidFill>
              </a:rPr>
              <a:t>0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-Notation</a:t>
            </a:r>
            <a:endParaRPr/>
          </a:p>
        </p:txBody>
      </p:sp>
      <p:sp>
        <p:nvSpPr>
          <p:cNvPr id="463" name="Google Shape;463;p55"/>
          <p:cNvSpPr txBox="1"/>
          <p:nvPr/>
        </p:nvSpPr>
        <p:spPr>
          <a:xfrm>
            <a:off x="317850" y="4204025"/>
            <a:ext cx="86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Using your laptop for a </a:t>
            </a:r>
            <a:r>
              <a:rPr i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(n</a:t>
            </a:r>
            <a:r>
              <a:rPr baseline="30000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r>
              <a:rPr lang="en-US" sz="1800">
                <a:solidFill>
                  <a:schemeClr val="dk1"/>
                </a:solidFill>
              </a:rPr>
              <a:t>algorithm will be unfeasible for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</a:rPr>
              <a:t> above a few million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6"/>
          <p:cNvSpPr/>
          <p:nvPr/>
        </p:nvSpPr>
        <p:spPr>
          <a:xfrm>
            <a:off x="4" y="236775"/>
            <a:ext cx="4146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9" name="Google Shape;469;p56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Common use of </a:t>
            </a:r>
            <a:r>
              <a:rPr i="1" lang="en-US" sz="2400" u="none" cap="none" strike="noStrike">
                <a:solidFill>
                  <a:srgbClr val="000000"/>
                </a:solidFill>
              </a:rPr>
              <a:t>0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-Notation</a:t>
            </a:r>
            <a:endParaRPr/>
          </a:p>
        </p:txBody>
      </p:sp>
      <p:sp>
        <p:nvSpPr>
          <p:cNvPr id="470" name="Google Shape;470;p56"/>
          <p:cNvSpPr txBox="1"/>
          <p:nvPr/>
        </p:nvSpPr>
        <p:spPr>
          <a:xfrm>
            <a:off x="535500" y="903050"/>
            <a:ext cx="75771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O-notation is a language to describe upper bounds on complexity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complexity of BFS is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O(|V|+|E|)</a:t>
            </a:r>
            <a:r>
              <a:rPr lang="en-US" sz="1800">
                <a:solidFill>
                  <a:schemeClr val="dk1"/>
                </a:solidFill>
              </a:rPr>
              <a:t> because the runtime of BFS grows with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|V|+2|E|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</a:rPr>
              <a:t>Mergesort is much better than selectionsort because Mergesort’s complexity is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 log(N))</a:t>
            </a:r>
            <a:r>
              <a:rPr lang="en-US" sz="1800">
                <a:solidFill>
                  <a:schemeClr val="dk1"/>
                </a:solidFill>
              </a:rPr>
              <a:t> and Selectionsort’s complexity is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i="1" lang="en-US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</a:rPr>
              <a:t>Inverting matrices with the method we learn in high school is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aseline="30000"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Testing if a number k is prime with a brute-force algorithm (dividing by all numbers up to k-1) is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O(k)</a:t>
            </a:r>
            <a:endParaRPr baseline="30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71" name="Google Shape;47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80" y="3886000"/>
            <a:ext cx="1828041" cy="9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6"/>
          <p:cNvSpPr txBox="1"/>
          <p:nvPr/>
        </p:nvSpPr>
        <p:spPr>
          <a:xfrm>
            <a:off x="3167100" y="3817250"/>
            <a:ext cx="4945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Finding a Hamiltionian path in a graph with a brute-force algorithm (explore all paths) is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O(|V|!) </a:t>
            </a:r>
            <a:endParaRPr baseline="30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7"/>
          <p:cNvSpPr/>
          <p:nvPr/>
        </p:nvSpPr>
        <p:spPr>
          <a:xfrm>
            <a:off x="1" y="236765"/>
            <a:ext cx="59238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8" name="Google Shape;478;p57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Outtake – Social Science Applications</a:t>
            </a:r>
            <a:endParaRPr/>
          </a:p>
        </p:txBody>
      </p:sp>
      <p:sp>
        <p:nvSpPr>
          <p:cNvPr id="479" name="Google Shape;479;p57"/>
          <p:cNvSpPr/>
          <p:nvPr/>
        </p:nvSpPr>
        <p:spPr>
          <a:xfrm flipH="1" rot="10800000">
            <a:off x="461900" y="876726"/>
            <a:ext cx="8324640" cy="39220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591" y="0"/>
                </a:lnTo>
                <a:cubicBezTo>
                  <a:pt x="21148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DEFF9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7"/>
          <p:cNvSpPr txBox="1"/>
          <p:nvPr/>
        </p:nvSpPr>
        <p:spPr>
          <a:xfrm>
            <a:off x="746979" y="953765"/>
            <a:ext cx="7360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0" lang="en-US" sz="1600" u="none" cap="none" strike="noStrike">
                <a:solidFill>
                  <a:srgbClr val="000000"/>
                </a:solidFill>
              </a:rPr>
              <a:t>Why do we care about complexity?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-US" sz="1600" u="none" cap="none" strike="noStrike">
                <a:solidFill>
                  <a:srgbClr val="000000"/>
                </a:solidFill>
              </a:rPr>
              <a:t>Practical considerations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i="0" lang="en-US" sz="1600" u="none" cap="none" strike="noStrike">
                <a:solidFill>
                  <a:srgbClr val="000000"/>
                </a:solidFill>
              </a:rPr>
              <a:t>algorithmic efficiency is often a precondition to doing any kind of data analysis in a reasonable time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i="0" lang="en-US" sz="1600" u="none" cap="none" strike="noStrike">
                <a:solidFill>
                  <a:srgbClr val="000000"/>
                </a:solidFill>
              </a:rPr>
              <a:t>understanding which implementation choices make an algorithm inefficient is thus basic tradecraft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i="0" lang="en-US" sz="1600" u="none" cap="none" strike="noStrike">
                <a:solidFill>
                  <a:srgbClr val="000000"/>
                </a:solidFill>
              </a:rPr>
              <a:t>there are often simple problems in day-to-day code that can lead to massive slow-downs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i="0" lang="en-US" sz="1600" u="none" cap="none" strike="noStrike">
                <a:solidFill>
                  <a:srgbClr val="000000"/>
                </a:solidFill>
              </a:rPr>
              <a:t>constants can matter, be cognizant of best case and average case (vs. worst case)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-US" sz="1600" u="none" cap="none" strike="noStrike">
                <a:solidFill>
                  <a:srgbClr val="000000"/>
                </a:solidFill>
              </a:rPr>
              <a:t>“Hard” social science problems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i="0" lang="en-US" sz="1600" u="none" cap="none" strike="noStrike">
                <a:solidFill>
                  <a:srgbClr val="000000"/>
                </a:solidFill>
              </a:rPr>
              <a:t>there are a number of rather common social science applications that have very high problem complexity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i="0" lang="en-US" sz="1600" u="none" cap="none" strike="noStrike">
                <a:solidFill>
                  <a:srgbClr val="000000"/>
                </a:solidFill>
              </a:rPr>
              <a:t>many of those examples are related to graphs/networks,</a:t>
            </a:r>
            <a:br>
              <a:rPr i="0" lang="en-US" sz="1600" u="none" cap="none" strike="noStrike">
                <a:solidFill>
                  <a:srgbClr val="000000"/>
                </a:solidFill>
              </a:rPr>
            </a:br>
            <a:r>
              <a:rPr i="0" lang="en-US" sz="1600" u="none" cap="none" strike="noStrike">
                <a:solidFill>
                  <a:srgbClr val="000000"/>
                </a:solidFill>
              </a:rPr>
              <a:t>e.g., the “traveling salesman” problem, graph isomorphisms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8"/>
          <p:cNvSpPr/>
          <p:nvPr/>
        </p:nvSpPr>
        <p:spPr>
          <a:xfrm>
            <a:off x="1" y="236765"/>
            <a:ext cx="59238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6" name="Google Shape;486;p58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Next Session</a:t>
            </a:r>
            <a:endParaRPr/>
          </a:p>
        </p:txBody>
      </p:sp>
      <p:sp>
        <p:nvSpPr>
          <p:cNvPr id="487" name="Google Shape;487;p58"/>
          <p:cNvSpPr txBox="1"/>
          <p:nvPr/>
        </p:nvSpPr>
        <p:spPr>
          <a:xfrm>
            <a:off x="372292" y="924517"/>
            <a:ext cx="83994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Formal Languages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Finite state Automata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Push-down Automata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9"/>
          <p:cNvSpPr/>
          <p:nvPr/>
        </p:nvSpPr>
        <p:spPr>
          <a:xfrm>
            <a:off x="0" y="236775"/>
            <a:ext cx="3642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3" name="Google Shape;493;p59"/>
          <p:cNvSpPr txBox="1"/>
          <p:nvPr>
            <p:ph idx="4294967295" type="title"/>
          </p:nvPr>
        </p:nvSpPr>
        <p:spPr>
          <a:xfrm>
            <a:off x="272151" y="236775"/>
            <a:ext cx="3900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Student</a:t>
            </a:r>
            <a:r>
              <a:rPr lang="en-US" sz="2400"/>
              <a:t> course evaluation</a:t>
            </a:r>
            <a:endParaRPr/>
          </a:p>
        </p:txBody>
      </p:sp>
      <p:sp>
        <p:nvSpPr>
          <p:cNvPr id="494" name="Google Shape;494;p59"/>
          <p:cNvSpPr txBox="1"/>
          <p:nvPr/>
        </p:nvSpPr>
        <p:spPr>
          <a:xfrm>
            <a:off x="345250" y="4399225"/>
            <a:ext cx="852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https://evasys.uni-konstanz.de/evasys/online.php?pswd=VGR4Y</a:t>
            </a:r>
            <a:endParaRPr sz="1700"/>
          </a:p>
        </p:txBody>
      </p:sp>
      <p:sp>
        <p:nvSpPr>
          <p:cNvPr id="495" name="Google Shape;495;p59"/>
          <p:cNvSpPr txBox="1"/>
          <p:nvPr>
            <p:ph idx="4294967295" type="title"/>
          </p:nvPr>
        </p:nvSpPr>
        <p:spPr>
          <a:xfrm>
            <a:off x="496675" y="3964425"/>
            <a:ext cx="8130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Century Schoolbook"/>
              <a:buNone/>
            </a:pPr>
            <a:r>
              <a:rPr b="1" lang="en-US" sz="1860"/>
              <a:t>Help us improving ICSS! - we will discuss results and ideas afterwards</a:t>
            </a:r>
            <a:endParaRPr b="1" sz="186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Century Schoolbook"/>
              <a:buNone/>
            </a:pPr>
            <a:r>
              <a:rPr b="1" lang="en-US" sz="1860"/>
              <a:t>Please take time to fill the survey today</a:t>
            </a:r>
            <a:endParaRPr b="1" sz="1860"/>
          </a:p>
        </p:txBody>
      </p:sp>
      <p:pic>
        <p:nvPicPr>
          <p:cNvPr id="496" name="Google Shape;49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250" y="749900"/>
            <a:ext cx="3134000" cy="31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1" y="236775"/>
            <a:ext cx="33930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Recap: 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Selection sort</a:t>
            </a:r>
            <a:endParaRPr/>
          </a:p>
        </p:txBody>
      </p:sp>
      <p:grpSp>
        <p:nvGrpSpPr>
          <p:cNvPr id="127" name="Google Shape;127;p25"/>
          <p:cNvGrpSpPr/>
          <p:nvPr/>
        </p:nvGrpSpPr>
        <p:grpSpPr>
          <a:xfrm>
            <a:off x="317849" y="989400"/>
            <a:ext cx="6988628" cy="3594628"/>
            <a:chOff x="420617" y="1319348"/>
            <a:chExt cx="5054700" cy="2700900"/>
          </a:xfrm>
        </p:grpSpPr>
        <p:sp>
          <p:nvSpPr>
            <p:cNvPr id="128" name="Google Shape;128;p25"/>
            <p:cNvSpPr txBox="1"/>
            <p:nvPr/>
          </p:nvSpPr>
          <p:spPr>
            <a:xfrm>
              <a:off x="420617" y="1319348"/>
              <a:ext cx="5054700" cy="27009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Procedure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SELECTION-SORT(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A, n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Inputs:</a:t>
              </a:r>
              <a:endParaRPr i="1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A: an array</a:t>
              </a:r>
              <a:endParaRPr i="1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n: the number of elements in A to sort</a:t>
              </a:r>
              <a:endParaRPr i="1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Result: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The elements of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sorted into nondecreasing order</a:t>
              </a:r>
              <a:endParaRPr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1 to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- 1:</a:t>
              </a:r>
              <a:endParaRPr sz="175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smalles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</a:t>
              </a:r>
              <a:r>
                <a:rPr lang="en-US" sz="1750">
                  <a:latin typeface="Times New Roman"/>
                  <a:ea typeface="Times New Roman"/>
                  <a:cs typeface="Times New Roman"/>
                  <a:sym typeface="Times New Roman"/>
                </a:rPr>
                <a:t>←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i="1" sz="175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 = i + 1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endParaRPr sz="175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A[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 &lt; A[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smallest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], </a:t>
              </a:r>
              <a:b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b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smallest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←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j.</a:t>
              </a:r>
              <a:endParaRPr i="1" sz="175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Swap A[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 with A[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smallest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endParaRPr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9" name="Google Shape;129;p25"/>
            <p:cNvCxnSpPr/>
            <p:nvPr/>
          </p:nvCxnSpPr>
          <p:spPr>
            <a:xfrm>
              <a:off x="589761" y="2797075"/>
              <a:ext cx="3600" cy="1095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25"/>
            <p:cNvCxnSpPr/>
            <p:nvPr/>
          </p:nvCxnSpPr>
          <p:spPr>
            <a:xfrm>
              <a:off x="989030" y="3255475"/>
              <a:ext cx="0" cy="497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25"/>
            <p:cNvCxnSpPr/>
            <p:nvPr/>
          </p:nvCxnSpPr>
          <p:spPr>
            <a:xfrm>
              <a:off x="1318348" y="3480800"/>
              <a:ext cx="0" cy="225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25"/>
            <p:cNvCxnSpPr/>
            <p:nvPr/>
          </p:nvCxnSpPr>
          <p:spPr>
            <a:xfrm>
              <a:off x="597536" y="3884825"/>
              <a:ext cx="186600" cy="3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25"/>
            <p:cNvCxnSpPr/>
            <p:nvPr/>
          </p:nvCxnSpPr>
          <p:spPr>
            <a:xfrm>
              <a:off x="995580" y="3744000"/>
              <a:ext cx="186600" cy="3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25"/>
            <p:cNvCxnSpPr/>
            <p:nvPr/>
          </p:nvCxnSpPr>
          <p:spPr>
            <a:xfrm>
              <a:off x="1317423" y="3708000"/>
              <a:ext cx="186600" cy="3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372292" y="772117"/>
            <a:ext cx="83994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Efficiency of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selection sort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for list of length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we have to search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times for the minimum on a list of decreasing length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first search: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n-1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elements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after first swap: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elements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after second swap: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elements</a:t>
            </a:r>
            <a:r>
              <a:rPr lang="en-US" sz="1800"/>
              <a:t>,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etc. 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 total: 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What does that mean?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sorting a list of double the size, takes four times as long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sorting a list of ten times the size, takes 100 times as long</a:t>
            </a:r>
            <a:endParaRPr sz="1800"/>
          </a:p>
        </p:txBody>
      </p:sp>
      <p:sp>
        <p:nvSpPr>
          <p:cNvPr id="140" name="Google Shape;140;p26"/>
          <p:cNvSpPr/>
          <p:nvPr/>
        </p:nvSpPr>
        <p:spPr>
          <a:xfrm>
            <a:off x="-2" y="236765"/>
            <a:ext cx="2575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Selection sort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3300" y="2698250"/>
            <a:ext cx="2885675" cy="10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372300" y="695925"/>
            <a:ext cx="8601000" cy="4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What do we mean by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complexity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in Computer Science?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algorithmic complexity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typically, refers to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time complexity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of a given algorithm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depends on a particular implementation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memory complexity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required memory during calculation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mergesort: stack (due to recursion) and temporary second list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quicksort: optimal implementation only requires stack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problem complexity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minimal effort needed to solve a problem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analyzed for typical cases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classification is independent of the specific algorithm</a:t>
            </a:r>
            <a:r>
              <a:rPr lang="en-US" sz="1800"/>
              <a:t> - but depends on the algorithms known to solve a problem (more in Session 10)</a:t>
            </a:r>
            <a:endParaRPr sz="1800"/>
          </a:p>
        </p:txBody>
      </p:sp>
      <p:sp>
        <p:nvSpPr>
          <p:cNvPr id="148" name="Google Shape;148;p27"/>
          <p:cNvSpPr/>
          <p:nvPr/>
        </p:nvSpPr>
        <p:spPr>
          <a:xfrm>
            <a:off x="-3" y="236765"/>
            <a:ext cx="22860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Complexity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/>
        </p:nvSpPr>
        <p:spPr>
          <a:xfrm>
            <a:off x="3264750" y="922575"/>
            <a:ext cx="5511900" cy="3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272822"/>
              </a:buClr>
              <a:buSzPts val="1700"/>
              <a:buChar char="●"/>
            </a:pPr>
            <a:r>
              <a:rPr lang="en-US" sz="1700">
                <a:solidFill>
                  <a:srgbClr val="272822"/>
                </a:solidFill>
              </a:rPr>
              <a:t>A </a:t>
            </a:r>
            <a:r>
              <a:rPr b="1" lang="en-US" sz="1700">
                <a:solidFill>
                  <a:srgbClr val="272822"/>
                </a:solidFill>
              </a:rPr>
              <a:t>complicated system</a:t>
            </a:r>
            <a:r>
              <a:rPr lang="en-US" sz="1700">
                <a:solidFill>
                  <a:srgbClr val="272822"/>
                </a:solidFill>
              </a:rPr>
              <a:t> has many pieces with specific functions and well-defined relationships. It has been carefully </a:t>
            </a:r>
            <a:r>
              <a:rPr b="1" lang="en-US" sz="1700">
                <a:solidFill>
                  <a:srgbClr val="272822"/>
                </a:solidFill>
              </a:rPr>
              <a:t>engineered or designed</a:t>
            </a:r>
            <a:endParaRPr sz="1700">
              <a:solidFill>
                <a:srgbClr val="27282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822"/>
              </a:buClr>
              <a:buSzPts val="1700"/>
              <a:buChar char="●"/>
            </a:pPr>
            <a:r>
              <a:rPr lang="en-US" sz="1700">
                <a:solidFill>
                  <a:srgbClr val="272822"/>
                </a:solidFill>
              </a:rPr>
              <a:t>A </a:t>
            </a:r>
            <a:r>
              <a:rPr b="1" lang="en-US" sz="1700">
                <a:solidFill>
                  <a:srgbClr val="272822"/>
                </a:solidFill>
              </a:rPr>
              <a:t>complex system</a:t>
            </a:r>
            <a:r>
              <a:rPr lang="en-US" sz="1700">
                <a:solidFill>
                  <a:srgbClr val="272822"/>
                </a:solidFill>
              </a:rPr>
              <a:t> is composed of many particles that interact following some forces or dynamics. Its behavior follows from </a:t>
            </a:r>
            <a:r>
              <a:rPr b="1" lang="en-US" sz="1700">
                <a:solidFill>
                  <a:srgbClr val="272822"/>
                </a:solidFill>
              </a:rPr>
              <a:t>natural principles</a:t>
            </a:r>
            <a:br>
              <a:rPr b="1" lang="en-US" sz="1700">
                <a:solidFill>
                  <a:srgbClr val="272822"/>
                </a:solidFill>
              </a:rPr>
            </a:br>
            <a:endParaRPr b="1" sz="1700">
              <a:solidFill>
                <a:srgbClr val="27282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822"/>
              </a:buClr>
              <a:buSzPts val="1700"/>
              <a:buChar char="●"/>
            </a:pPr>
            <a:r>
              <a:rPr lang="en-US" sz="1700">
                <a:solidFill>
                  <a:srgbClr val="272822"/>
                </a:solidFill>
              </a:rPr>
              <a:t>A program with lots of lines of code, </a:t>
            </a:r>
            <a:r>
              <a:rPr lang="en-US" sz="1700">
                <a:solidFill>
                  <a:srgbClr val="272822"/>
                </a:solidFill>
              </a:rPr>
              <a:t>functions</a:t>
            </a:r>
            <a:r>
              <a:rPr lang="en-US" sz="1700">
                <a:solidFill>
                  <a:srgbClr val="272822"/>
                </a:solidFill>
              </a:rPr>
              <a:t>, objects, etc is </a:t>
            </a:r>
            <a:r>
              <a:rPr b="1" lang="en-US" sz="1700">
                <a:solidFill>
                  <a:srgbClr val="272822"/>
                </a:solidFill>
              </a:rPr>
              <a:t>complicated.</a:t>
            </a:r>
            <a:endParaRPr b="1" sz="1700">
              <a:solidFill>
                <a:srgbClr val="27282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2822"/>
              </a:buClr>
              <a:buSzPts val="1700"/>
              <a:buChar char="●"/>
            </a:pPr>
            <a:r>
              <a:rPr lang="en-US" sz="1700">
                <a:solidFill>
                  <a:srgbClr val="272822"/>
                </a:solidFill>
              </a:rPr>
              <a:t>A problem with elements that depend on each other (e.g. a graph) can be complex – the</a:t>
            </a:r>
            <a:r>
              <a:rPr b="1" lang="en-US" sz="1700">
                <a:solidFill>
                  <a:srgbClr val="272822"/>
                </a:solidFill>
              </a:rPr>
              <a:t> time required to solve a problem depends on its complexity and our algorithms to solve it</a:t>
            </a:r>
            <a:endParaRPr b="1" sz="1700">
              <a:solidFill>
                <a:srgbClr val="272822"/>
              </a:solidFill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5" y="236775"/>
            <a:ext cx="57567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A more general meaning of 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Complexity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75" y="922575"/>
            <a:ext cx="2852424" cy="162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76" y="2910050"/>
            <a:ext cx="2852424" cy="175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372292" y="772117"/>
            <a:ext cx="8399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Why do we care about complexity?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problem complexity decides whether we can i</a:t>
            </a:r>
            <a:r>
              <a:rPr lang="en-US" sz="1800"/>
              <a:t>n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principle solve a problem in </a:t>
            </a:r>
            <a:r>
              <a:rPr lang="en-US" sz="1800"/>
              <a:t>a reasonable amount of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time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algorithmic and memory complexity determin</a:t>
            </a:r>
            <a:r>
              <a:rPr lang="en-US" sz="1800"/>
              <a:t>e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whether solutions are feasible to implement wi</a:t>
            </a:r>
            <a:r>
              <a:rPr lang="en-US" sz="1800"/>
              <a:t>th the available memory of computers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example: run time estimates (algorithmic complexity)</a:t>
            </a:r>
            <a:endParaRPr sz="1800"/>
          </a:p>
          <a:p>
            <a:pPr indent="-311150" lvl="3" marL="1657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home computer executes 10</a:t>
            </a:r>
            <a:r>
              <a:rPr baseline="30000" i="0" lang="en-US" sz="1800" u="none" cap="none" strike="noStrike">
                <a:solidFill>
                  <a:srgbClr val="000000"/>
                </a:solidFill>
              </a:rPr>
              <a:t>8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operations per second</a:t>
            </a:r>
            <a:endParaRPr sz="1800"/>
          </a:p>
          <a:p>
            <a:pPr indent="-311150" lvl="3" marL="1657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supercomputer executes 10</a:t>
            </a:r>
            <a:r>
              <a:rPr baseline="30000" i="0" lang="en-US" sz="1800" u="none" cap="none" strike="noStrike">
                <a:solidFill>
                  <a:srgbClr val="000000"/>
                </a:solidFill>
              </a:rPr>
              <a:t>12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operations per second</a:t>
            </a:r>
            <a:endParaRPr sz="1800"/>
          </a:p>
        </p:txBody>
      </p:sp>
      <p:sp>
        <p:nvSpPr>
          <p:cNvPr id="164" name="Google Shape;164;p29"/>
          <p:cNvSpPr/>
          <p:nvPr/>
        </p:nvSpPr>
        <p:spPr>
          <a:xfrm>
            <a:off x="-3" y="236765"/>
            <a:ext cx="22860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Complexity</a:t>
            </a:r>
            <a:endParaRPr/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330200" y="3848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{D46731D9-8BA4-4DD0-BFB0-684BACF6E171}</a:tableStyleId>
              </a:tblPr>
              <a:tblGrid>
                <a:gridCol w="1054100"/>
                <a:gridCol w="1054100"/>
                <a:gridCol w="1054100"/>
                <a:gridCol w="1054100"/>
              </a:tblGrid>
              <a:tr h="28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computer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thousand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million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billion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</a:tr>
              <a:tr h="28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home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instant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2.8 hours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317 years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</a:tr>
              <a:tr h="28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super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instant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 second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1.6 weeks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29"/>
          <p:cNvGraphicFramePr/>
          <p:nvPr/>
        </p:nvGraphicFramePr>
        <p:xfrm>
          <a:off x="4777563" y="3848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{D46731D9-8BA4-4DD0-BFB0-684BACF6E171}</a:tableStyleId>
              </a:tblPr>
              <a:tblGrid>
                <a:gridCol w="1054100"/>
                <a:gridCol w="1054100"/>
                <a:gridCol w="1054100"/>
                <a:gridCol w="1054100"/>
              </a:tblGrid>
              <a:tr h="28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computer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thousand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million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Century Schoolbook"/>
                        <a:buNone/>
                      </a:pPr>
                      <a:r>
                        <a:rPr b="1" lang="en-US" sz="900" u="none" cap="none" strike="noStrike">
                          <a:solidFill>
                            <a:srgbClr val="FFFFFF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billion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59C7EB"/>
                    </a:solidFill>
                  </a:tcPr>
                </a:tc>
              </a:tr>
              <a:tr h="28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home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instant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 sec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18 min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A5E0F3"/>
                    </a:solidFill>
                  </a:tcPr>
                </a:tc>
              </a:tr>
              <a:tr h="28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super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instant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instant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Schoolbook"/>
                        <a:buNone/>
                      </a:pPr>
                      <a:r>
                        <a:rPr lang="en-US" sz="900" u="none" cap="none" strike="noStrike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instant</a:t>
                      </a:r>
                      <a:endParaRPr sz="1100"/>
                    </a:p>
                  </a:txBody>
                  <a:tcPr marT="34300" marB="34300" marR="45725" marL="45725" anchor="ctr">
                    <a:solidFill>
                      <a:srgbClr val="CCEEF9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p29"/>
          <p:cNvSpPr txBox="1"/>
          <p:nvPr/>
        </p:nvSpPr>
        <p:spPr>
          <a:xfrm>
            <a:off x="375920" y="3592852"/>
            <a:ext cx="412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selection sort (n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4808220" y="3592852"/>
            <a:ext cx="412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mergesort (n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log(n))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372300" y="924525"/>
            <a:ext cx="86238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memory complexity and time complexity could be different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tradeoff between memory and time needs is often relevant in practice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today we focus on </a:t>
            </a:r>
            <a:r>
              <a:rPr i="1" lang="en-US" sz="1800"/>
              <a:t>time complexity</a:t>
            </a:r>
            <a:endParaRPr i="1"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time complexity varies in how it changes with the number of elements 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e.g., slowly rising, then sharp increase vs. sharp increase then slowly rising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makes certain algorithms more favorable for small </a:t>
            </a:r>
            <a:r>
              <a:rPr lang="en-US" sz="1800"/>
              <a:t>N or for large N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depending on data, complexity may vary; distinguish between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worst case complexity  </a:t>
            </a:r>
            <a:r>
              <a:rPr lang="en-US" sz="1800"/>
              <a:t>| 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average case complexity  |</a:t>
            </a:r>
            <a:r>
              <a:rPr lang="en-US" sz="1800"/>
              <a:t>  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best case complexity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simplified analysis of an algorithm’s efficiency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-US" sz="1800"/>
              <a:t>approximate calculation of time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complexity in terms of input size N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machine independent, it is </a:t>
            </a:r>
            <a:r>
              <a:rPr lang="en-US" sz="1800"/>
              <a:t>a property of the algorithm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time is measured in number of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basic computer steps</a:t>
            </a:r>
            <a:endParaRPr sz="1800"/>
          </a:p>
        </p:txBody>
      </p:sp>
      <p:sp>
        <p:nvSpPr>
          <p:cNvPr id="175" name="Google Shape;175;p30"/>
          <p:cNvSpPr/>
          <p:nvPr/>
        </p:nvSpPr>
        <p:spPr>
          <a:xfrm>
            <a:off x="-3" y="236765"/>
            <a:ext cx="22860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Complexity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