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Century Schoolbook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Ekaterina Kabashko"/>
  <p:cmAuthor clrIdx="1" id="1" initials="" lastIdx="1" name="Anna Wern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0F8F2D-DCFD-4A5F-A283-D37382B55771}">
  <a:tblStyle styleId="{CE0F8F2D-DCFD-4A5F-A283-D37382B55771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FD7E7"/>
          </a:solidFill>
        </a:fill>
      </a:tcStyle>
    </a:wholeTbl>
    <a:band1H>
      <a:tcTxStyle/>
    </a:band1H>
    <a:band2H>
      <a:tcTxStyle b="off" i="off"/>
      <a:tcStyle>
        <a:fill>
          <a:solidFill>
            <a:srgbClr val="E8ECF4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6ADF99C2-1D1D-4DE5-A93F-3246728C7F0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CenturySchoolbook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CenturySchoolbook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CenturySchoolbook-bold.fntdata"/><Relationship Id="rId14" Type="http://schemas.openxmlformats.org/officeDocument/2006/relationships/slide" Target="slides/slide8.xml"/><Relationship Id="rId58" Type="http://schemas.openxmlformats.org/officeDocument/2006/relationships/font" Target="fonts/CenturySchoolbook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1-08T11:33:15.662">
    <p:pos x="2829" y="2016"/>
    <p:text>Could it be a typo? As in the state graph after writing X it indicates to the left ←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1-08T11:32:44.985">
    <p:pos x="2829" y="2016"/>
    <p:text>And here in the graph after writing X it indicates to the right →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5-01-18T14:17:03.218">
    <p:pos x="276" y="1802"/>
    <p:text>What is the exact difference between deciding and solving? hierarchically, verifying is easier than deciding a problem, right? But solving is not the same as deciding? Beforehand I always thought deciding is equivalent to verifying. But deciding is equivalent to solving (a yes no question)?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c9630c967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4c9630c967_0_0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90f53ebac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c90f53ebac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8ca32faba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g1c8ca32faba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c90f53ebac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g1c90f53ebac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8ca32faba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c8ca32faba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c90f53ebac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c90f53ebac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c90f53ebac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c90f53ebac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c90f53ebac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c90f53ebac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d35153630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d35153630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d35153630b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d35153630b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d35153630b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d35153630b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a21e6b142_0_999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a21e6b142_0_99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9a21e6b142_0_99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d35153630b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d35153630b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d35153630b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d35153630b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d35153630b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d35153630b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d35153630b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d35153630b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c90f53ebac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1c90f53ebac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c90f53ebac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1c90f53ebac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c90f53ebac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g1c90f53ebac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90f53eba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g1c90f53ebac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c950ab045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g1c950ab045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c950ab0452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g1c950ab0452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8ca32fab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g1c8ca32fab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c950ab0452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g1c950ab0452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 on the rectangle, you have Goldbach’s conjecture.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c950ab0452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g1c950ab0452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c950ab0452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g1c950ab0452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c950ab0452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g1c950ab0452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c999339bd7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9" name="Google Shape;449;g1c999339bd7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c999339bd7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g1c999339bd7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c999339bd7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g1c999339bd7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c999339bd7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g1c999339bd7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c950ab0452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Google Shape;485;g1c950ab0452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c999339bd7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Google Shape;495;g1c999339bd7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b6879785c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ab6879785c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c999339bd7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g1c999339bd7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d35153630b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1" name="Google Shape;541;g1d35153630b_0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d35153630b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g1d35153630b_1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d35153630b_1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g1d35153630b_1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d35153630b_1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Google Shape;630;g1d35153630b_1_2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d35153630b_1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5" name="Google Shape;695;g1d35153630b_1_3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d35153630b_1_4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6" name="Google Shape;706;g1d35153630b_1_4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d35153630b_1_4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g1d35153630b_1_4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d35153630b_1_4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1" name="Google Shape;751;g1d35153630b_1_4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d35153630b_1_5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Google Shape;758;g1d35153630b_1_5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b6879785c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ab6879785c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c8ca32faba_0_4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g1c8ca32faba_0_4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d35153630b_1_5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g1d35153630b_1_5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b6879785c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ab6879785c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b6879785c_0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ab6879785c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8ca32faba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c8ca32fab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8ca32faba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c8ca32faba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45720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3" type="body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4" type="body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323964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3" type="body"/>
          </p:nvPr>
        </p:nvSpPr>
        <p:spPr>
          <a:xfrm>
            <a:off x="602208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4" type="body"/>
          </p:nvPr>
        </p:nvSpPr>
        <p:spPr>
          <a:xfrm>
            <a:off x="45720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5" type="body"/>
          </p:nvPr>
        </p:nvSpPr>
        <p:spPr>
          <a:xfrm>
            <a:off x="323964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6" type="body"/>
          </p:nvPr>
        </p:nvSpPr>
        <p:spPr>
          <a:xfrm>
            <a:off x="602208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_AND_BOD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_AND_BODY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_AND_BODY_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_AND_BODY_4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TITLE_AND_BODY_5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TITLE_AND_BODY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Title and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TITLE_AND_BODY_7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917371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TITLE_AND_BODY_8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showMasterSp="0">
  <p:cSld name="Titel und Inhal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28176" y="481107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 showMasterSp="0">
  <p:cSld name="Title and Content 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4"/>
          <p:cNvGrpSpPr/>
          <p:nvPr/>
        </p:nvGrpSpPr>
        <p:grpSpPr>
          <a:xfrm>
            <a:off x="7003774" y="4927357"/>
            <a:ext cx="2140200" cy="254115"/>
            <a:chOff x="0" y="-1"/>
            <a:chExt cx="2140200" cy="338820"/>
          </a:xfrm>
        </p:grpSpPr>
        <p:sp>
          <p:nvSpPr>
            <p:cNvPr id="103" name="Google Shape;103;p24"/>
            <p:cNvSpPr/>
            <p:nvPr/>
          </p:nvSpPr>
          <p:spPr>
            <a:xfrm>
              <a:off x="0" y="-1"/>
              <a:ext cx="2140200" cy="293100"/>
            </a:xfrm>
            <a:prstGeom prst="rect">
              <a:avLst/>
            </a:prstGeom>
            <a:solidFill>
              <a:srgbClr val="CCEEF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entury Schoolbook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04" name="Google Shape;104;p24"/>
            <p:cNvSpPr txBox="1"/>
            <p:nvPr/>
          </p:nvSpPr>
          <p:spPr>
            <a:xfrm>
              <a:off x="45720" y="31019"/>
              <a:ext cx="2048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entury Schoolbook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Winter Semester 2021-22</a:t>
              </a:r>
              <a:endParaRPr/>
            </a:p>
          </p:txBody>
        </p:sp>
      </p:grpSp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917371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07" name="Google Shape;107;p24"/>
          <p:cNvGrpSpPr/>
          <p:nvPr/>
        </p:nvGrpSpPr>
        <p:grpSpPr>
          <a:xfrm>
            <a:off x="-2" y="4927358"/>
            <a:ext cx="2392200" cy="252467"/>
            <a:chOff x="-1" y="-1"/>
            <a:chExt cx="2392200" cy="336622"/>
          </a:xfrm>
        </p:grpSpPr>
        <p:sp>
          <p:nvSpPr>
            <p:cNvPr id="108" name="Google Shape;108;p24"/>
            <p:cNvSpPr/>
            <p:nvPr/>
          </p:nvSpPr>
          <p:spPr>
            <a:xfrm>
              <a:off x="-1" y="-1"/>
              <a:ext cx="2392200" cy="288900"/>
            </a:xfrm>
            <a:prstGeom prst="rect">
              <a:avLst/>
            </a:prstGeom>
            <a:solidFill>
              <a:srgbClr val="59C7EB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entury Schoolbook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09" name="Google Shape;109;p24"/>
            <p:cNvSpPr txBox="1"/>
            <p:nvPr/>
          </p:nvSpPr>
          <p:spPr>
            <a:xfrm>
              <a:off x="45719" y="28821"/>
              <a:ext cx="2301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entury Schoolbook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Session 8, 20.12.2021</a:t>
              </a:r>
              <a:endParaRPr/>
            </a:p>
          </p:txBody>
        </p:sp>
      </p:grpSp>
      <p:pic>
        <p:nvPicPr>
          <p:cNvPr descr="Picture 10" id="110" name="Google Shape;11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79773" y="59974"/>
            <a:ext cx="1541721" cy="593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4"/>
          <p:cNvSpPr/>
          <p:nvPr/>
        </p:nvSpPr>
        <p:spPr>
          <a:xfrm>
            <a:off x="2392326" y="4927359"/>
            <a:ext cx="4618200" cy="216600"/>
          </a:xfrm>
          <a:prstGeom prst="rect">
            <a:avLst/>
          </a:prstGeom>
          <a:solidFill>
            <a:srgbClr val="A5E0F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entury Schoolbook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Introduction to Computation for the Social Sciences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0">
  <p:cSld name="TITLE_AND_BODY_9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57200" y="205200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3" type="body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3" type="body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7010280" y="4927230"/>
            <a:ext cx="2132280" cy="215190"/>
            <a:chOff x="7010280" y="6569640"/>
            <a:chExt cx="2132280" cy="286920"/>
          </a:xfrm>
        </p:grpSpPr>
        <p:sp>
          <p:nvSpPr>
            <p:cNvPr id="11" name="Google Shape;11;p1"/>
            <p:cNvSpPr/>
            <p:nvPr/>
          </p:nvSpPr>
          <p:spPr>
            <a:xfrm>
              <a:off x="7010280" y="6569640"/>
              <a:ext cx="2132280" cy="286920"/>
            </a:xfrm>
            <a:prstGeom prst="rect">
              <a:avLst/>
            </a:prstGeom>
            <a:solidFill>
              <a:srgbClr val="CCEE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056000" y="6599520"/>
              <a:ext cx="2040840" cy="227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45700" spcFirstLastPara="1" rIns="457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000" u="none" cap="none" strike="noStrike">
                  <a:solidFill>
                    <a:srgbClr val="000000"/>
                  </a:solidFill>
                </a:rPr>
                <a:t>Winter Semester 2024-2</a:t>
              </a:r>
              <a:r>
                <a:rPr lang="en-US" sz="1000"/>
                <a:t>5</a:t>
              </a:r>
              <a:endParaRPr sz="1000"/>
            </a:p>
          </p:txBody>
        </p:sp>
      </p:grpSp>
      <p:grpSp>
        <p:nvGrpSpPr>
          <p:cNvPr id="13" name="Google Shape;13;p1"/>
          <p:cNvGrpSpPr/>
          <p:nvPr/>
        </p:nvGrpSpPr>
        <p:grpSpPr>
          <a:xfrm>
            <a:off x="360" y="4927230"/>
            <a:ext cx="2390760" cy="215460"/>
            <a:chOff x="360" y="6569640"/>
            <a:chExt cx="2390760" cy="287280"/>
          </a:xfrm>
        </p:grpSpPr>
        <p:sp>
          <p:nvSpPr>
            <p:cNvPr id="14" name="Google Shape;14;p1"/>
            <p:cNvSpPr/>
            <p:nvPr/>
          </p:nvSpPr>
          <p:spPr>
            <a:xfrm>
              <a:off x="360" y="6569640"/>
              <a:ext cx="2390760" cy="287280"/>
            </a:xfrm>
            <a:prstGeom prst="rect">
              <a:avLst/>
            </a:prstGeom>
            <a:solidFill>
              <a:srgbClr val="59C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6080" y="6599880"/>
              <a:ext cx="2299320" cy="227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45700" spcFirstLastPara="1" rIns="457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000" u="none" cap="none" strike="noStrike">
                  <a:solidFill>
                    <a:srgbClr val="000000"/>
                  </a:solidFill>
                </a:rPr>
                <a:t>Session </a:t>
              </a:r>
              <a:r>
                <a:rPr lang="en-US" sz="1000"/>
                <a:t>10</a:t>
              </a:r>
              <a:r>
                <a:rPr i="0" lang="en-US" sz="1000" u="none" cap="none" strike="noStrike">
                  <a:solidFill>
                    <a:srgbClr val="000000"/>
                  </a:solidFill>
                </a:rPr>
                <a:t>, </a:t>
              </a:r>
              <a:r>
                <a:rPr lang="en-US" sz="1000"/>
                <a:t>08</a:t>
              </a:r>
              <a:r>
                <a:rPr i="0" lang="en-US" sz="1000" u="none" cap="none" strike="noStrike">
                  <a:solidFill>
                    <a:srgbClr val="000000"/>
                  </a:solidFill>
                </a:rPr>
                <a:t>.</a:t>
              </a:r>
              <a:r>
                <a:rPr lang="en-US" sz="1000"/>
                <a:t>01</a:t>
              </a:r>
              <a:r>
                <a:rPr i="0" lang="en-US" sz="1000" u="none" cap="none" strike="noStrike">
                  <a:solidFill>
                    <a:srgbClr val="000000"/>
                  </a:solidFill>
                </a:rPr>
                <a:t>.2025</a:t>
              </a:r>
              <a:endParaRPr i="0" sz="1000" u="none" cap="none" strike="noStrike"/>
            </a:p>
          </p:txBody>
        </p:sp>
      </p:grpSp>
      <p:pic>
        <p:nvPicPr>
          <p:cNvPr descr="Picture 10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94030" y="75515"/>
            <a:ext cx="1540621" cy="59211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2392200" y="4927230"/>
            <a:ext cx="4616700" cy="215400"/>
          </a:xfrm>
          <a:prstGeom prst="rect">
            <a:avLst/>
          </a:prstGeom>
          <a:solidFill>
            <a:srgbClr val="A5E0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1"/>
          <p:cNvSpPr/>
          <p:nvPr/>
        </p:nvSpPr>
        <p:spPr>
          <a:xfrm>
            <a:off x="2437920" y="4949910"/>
            <a:ext cx="45252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000" u="none" cap="none" strike="noStrike">
                <a:solidFill>
                  <a:srgbClr val="000000"/>
                </a:solidFill>
              </a:rPr>
              <a:t>Introduction to </a:t>
            </a:r>
            <a:r>
              <a:rPr lang="en-US" sz="1000"/>
              <a:t>Computing</a:t>
            </a:r>
            <a:r>
              <a:rPr i="0" lang="en-US" sz="1000" u="none" cap="none" strike="noStrike">
                <a:solidFill>
                  <a:srgbClr val="000000"/>
                </a:solidFill>
              </a:rPr>
              <a:t> for the Social Sciences</a:t>
            </a:r>
            <a:endParaRPr i="0" sz="1000" u="none" cap="none" strike="noStrike"/>
          </a:p>
        </p:txBody>
      </p:sp>
      <p:sp>
        <p:nvSpPr>
          <p:cNvPr id="21" name="Google Shape;21;p1"/>
          <p:cNvSpPr txBox="1"/>
          <p:nvPr/>
        </p:nvSpPr>
        <p:spPr>
          <a:xfrm>
            <a:off x="8919849" y="4919475"/>
            <a:ext cx="222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2.xm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era.library.ualberta.ca/items/f551dfd8-c8e6-4e78-883d-3afbee5bce83" TargetMode="External"/><Relationship Id="rId4" Type="http://schemas.openxmlformats.org/officeDocument/2006/relationships/hyperlink" Target="https://www.youtube.com/watch?v=1X21HQphy6I" TargetMode="External"/><Relationship Id="rId5" Type="http://schemas.openxmlformats.org/officeDocument/2006/relationships/hyperlink" Target="https://arxiv.org/abs/1904.09828" TargetMode="External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5.xml"/><Relationship Id="rId3" Type="http://schemas.openxmlformats.org/officeDocument/2006/relationships/comments" Target="../comments/comment3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/>
          <p:nvPr/>
        </p:nvSpPr>
        <p:spPr>
          <a:xfrm>
            <a:off x="8982000" y="4970160"/>
            <a:ext cx="1605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/>
          <p:nvPr/>
        </p:nvSpPr>
        <p:spPr>
          <a:xfrm>
            <a:off x="805680" y="1265490"/>
            <a:ext cx="7422600" cy="1452000"/>
          </a:xfrm>
          <a:prstGeom prst="roundRect">
            <a:avLst>
              <a:gd fmla="val 16667" name="adj"/>
            </a:avLst>
          </a:prstGeom>
          <a:solidFill>
            <a:srgbClr val="A5E0F3"/>
          </a:solidFill>
          <a:ln>
            <a:noFill/>
          </a:ln>
          <a:effectLst>
            <a:outerShdw blurRad="381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6"/>
          <p:cNvSpPr/>
          <p:nvPr/>
        </p:nvSpPr>
        <p:spPr>
          <a:xfrm>
            <a:off x="402840" y="1354860"/>
            <a:ext cx="8228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</a:rPr>
              <a:t>Introduction to Comput</a:t>
            </a:r>
            <a:r>
              <a:rPr lang="en-US" sz="3000"/>
              <a:t>ing</a:t>
            </a:r>
            <a:endParaRPr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</a:rPr>
              <a:t>for the Social Sciences</a:t>
            </a:r>
            <a:endParaRPr i="0" sz="3000" u="none" cap="none" strike="noStrike"/>
          </a:p>
        </p:txBody>
      </p:sp>
      <p:sp>
        <p:nvSpPr>
          <p:cNvPr id="122" name="Google Shape;122;p26"/>
          <p:cNvSpPr/>
          <p:nvPr/>
        </p:nvSpPr>
        <p:spPr>
          <a:xfrm>
            <a:off x="448560" y="2076000"/>
            <a:ext cx="8136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300" u="none" cap="none" strike="noStrike">
                <a:solidFill>
                  <a:srgbClr val="000000"/>
                </a:solidFill>
              </a:rPr>
              <a:t>Session 1</a:t>
            </a:r>
            <a:r>
              <a:rPr lang="en-US" sz="2300"/>
              <a:t>0</a:t>
            </a:r>
            <a:r>
              <a:rPr i="0" lang="en-US" sz="2300" u="none" cap="none" strike="noStrike">
                <a:solidFill>
                  <a:srgbClr val="000000"/>
                </a:solidFill>
              </a:rPr>
              <a:t> - </a:t>
            </a:r>
            <a:r>
              <a:rPr lang="en-US" sz="2300"/>
              <a:t>Turing Machines and Complexity Classes</a:t>
            </a:r>
            <a:endParaRPr i="0" sz="2300" u="none" cap="none" strike="noStrike"/>
          </a:p>
        </p:txBody>
      </p:sp>
      <p:sp>
        <p:nvSpPr>
          <p:cNvPr id="123" name="Google Shape;123;p26"/>
          <p:cNvSpPr/>
          <p:nvPr/>
        </p:nvSpPr>
        <p:spPr>
          <a:xfrm>
            <a:off x="448560" y="2840760"/>
            <a:ext cx="8136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</a:rPr>
              <a:t>David Garcia</a:t>
            </a:r>
            <a:endParaRPr i="0" sz="3000" u="none" cap="none" strike="noStrike"/>
          </a:p>
        </p:txBody>
      </p:sp>
      <p:sp>
        <p:nvSpPr>
          <p:cNvPr id="124" name="Google Shape;124;p26"/>
          <p:cNvSpPr/>
          <p:nvPr/>
        </p:nvSpPr>
        <p:spPr>
          <a:xfrm>
            <a:off x="448560" y="3485700"/>
            <a:ext cx="8136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000000"/>
                </a:solidFill>
              </a:rPr>
              <a:t>Winter Semester 202</a:t>
            </a:r>
            <a:r>
              <a:rPr lang="en-US" sz="2500"/>
              <a:t>4</a:t>
            </a:r>
            <a:r>
              <a:rPr i="0" lang="en-US" sz="2500" u="none" cap="none" strike="noStrike">
                <a:solidFill>
                  <a:srgbClr val="000000"/>
                </a:solidFill>
              </a:rPr>
              <a:t>-2</a:t>
            </a:r>
            <a:r>
              <a:rPr lang="en-US" sz="2500"/>
              <a:t>5</a:t>
            </a:r>
            <a:endParaRPr i="0" sz="2500" u="none" cap="none" strike="noStrike"/>
          </a:p>
        </p:txBody>
      </p:sp>
      <p:sp>
        <p:nvSpPr>
          <p:cNvPr id="125" name="Google Shape;125;p26"/>
          <p:cNvSpPr/>
          <p:nvPr/>
        </p:nvSpPr>
        <p:spPr>
          <a:xfrm>
            <a:off x="7145645" y="4462475"/>
            <a:ext cx="148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08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.</a:t>
            </a:r>
            <a:r>
              <a:rPr lang="en-US" sz="2000"/>
              <a:t>01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.202</a:t>
            </a:r>
            <a:r>
              <a:rPr lang="en-US" sz="2000"/>
              <a:t>5</a:t>
            </a:r>
            <a:endParaRPr i="0" sz="20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/>
          <p:nvPr/>
        </p:nvSpPr>
        <p:spPr>
          <a:xfrm>
            <a:off x="-4" y="236765"/>
            <a:ext cx="30480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Turing Machines</a:t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25" y="959649"/>
            <a:ext cx="5213799" cy="15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4325" y="775424"/>
            <a:ext cx="3048000" cy="39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5"/>
          <p:cNvSpPr txBox="1"/>
          <p:nvPr/>
        </p:nvSpPr>
        <p:spPr>
          <a:xfrm>
            <a:off x="317850" y="2831575"/>
            <a:ext cx="53454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Illustration of Turing Machine from Introduction to Computing by Evans (2011)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Recommended readings: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Chapter 6 for Turing Machines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Chapter 12 for Computability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Sipser (2012) Ch. 7 for Complexity Classes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/>
          <p:nvPr/>
        </p:nvSpPr>
        <p:spPr>
          <a:xfrm>
            <a:off x="3" y="236775"/>
            <a:ext cx="50481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Turing Machines: Formalization</a:t>
            </a:r>
            <a:endParaRPr/>
          </a:p>
        </p:txBody>
      </p:sp>
      <p:sp>
        <p:nvSpPr>
          <p:cNvPr id="219" name="Google Shape;219;p36"/>
          <p:cNvSpPr/>
          <p:nvPr/>
        </p:nvSpPr>
        <p:spPr>
          <a:xfrm flipH="1" rot="10800000">
            <a:off x="266250" y="750705"/>
            <a:ext cx="8801136" cy="409584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899" y="0"/>
                </a:lnTo>
                <a:cubicBezTo>
                  <a:pt x="21286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372300" y="767675"/>
            <a:ext cx="85299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6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59C7EB"/>
                </a:solidFill>
              </a:rPr>
              <a:t>Definition: Turing machine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A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Turing machine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is defined by a 7-tuple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 = (Q,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aseline="-2500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□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F)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consisting of</a:t>
            </a:r>
            <a:endParaRPr sz="1800"/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800"/>
              <a:t>: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 finite set of states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Σ: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a finite set of symbols called the input alphabet</a:t>
            </a:r>
            <a:r>
              <a:rPr lang="en-US" sz="1800"/>
              <a:t>.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∩ Σ = ∅ </a:t>
            </a:r>
            <a:b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(symbols which are part of input alphabet)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</a:t>
            </a:r>
            <a:r>
              <a:rPr lang="en-US" sz="1800"/>
              <a:t>: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 finite set of symbols called the working alphabet.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 ⊂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(symbols which can be written on the Tape)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δ: Q ×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→ Q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 Γ × {L, R, N}</a:t>
            </a:r>
            <a:r>
              <a:rPr i="1" lang="en-US" sz="1800">
                <a:solidFill>
                  <a:schemeClr val="dk1"/>
                </a:solidFill>
              </a:rPr>
              <a:t>, the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transition function in the deterministic case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δ: Q × Γ → P(Q × Γ × {L, R, N})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, in the nondeterministic case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 Q</a:t>
            </a:r>
            <a:r>
              <a:rPr lang="en-US" sz="1800"/>
              <a:t>: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an initial or start state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1" lang="en-US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□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 Γ </a:t>
            </a:r>
            <a:r>
              <a:rPr lang="en-US" sz="1800"/>
              <a:t>: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the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blank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symbol (initially,</a:t>
            </a:r>
            <a:r>
              <a:rPr lang="en-US" sz="1800"/>
              <a:t> tape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is filled with </a:t>
            </a:r>
            <a:r>
              <a:rPr i="1" lang="en-US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□</a:t>
            </a:r>
            <a:r>
              <a:rPr lang="en-US" sz="1800"/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except input)</a:t>
            </a:r>
            <a:endParaRPr sz="1800"/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⊆ Q: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the set of final states (if any state of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is reached, input is accepted)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/>
          <p:nvPr/>
        </p:nvSpPr>
        <p:spPr>
          <a:xfrm>
            <a:off x="3" y="236775"/>
            <a:ext cx="50481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Turing Machines: Formalization</a:t>
            </a:r>
            <a:endParaRPr/>
          </a:p>
        </p:txBody>
      </p:sp>
      <p:sp>
        <p:nvSpPr>
          <p:cNvPr id="227" name="Google Shape;227;p37"/>
          <p:cNvSpPr/>
          <p:nvPr/>
        </p:nvSpPr>
        <p:spPr>
          <a:xfrm flipH="1" rot="10800000">
            <a:off x="266250" y="750705"/>
            <a:ext cx="8801136" cy="409584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899" y="0"/>
                </a:lnTo>
                <a:cubicBezTo>
                  <a:pt x="21286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7"/>
          <p:cNvSpPr txBox="1"/>
          <p:nvPr/>
        </p:nvSpPr>
        <p:spPr>
          <a:xfrm>
            <a:off x="372300" y="767675"/>
            <a:ext cx="85299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6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59C7EB"/>
                </a:solidFill>
              </a:rPr>
              <a:t>Definition: Turing machine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A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Turing machine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is defined by a 7-tuple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 = (Q,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aseline="-2500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□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F)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consisting of</a:t>
            </a:r>
            <a:endParaRPr sz="1800"/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800"/>
              <a:t>: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 finite set of states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Σ: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a finite set of symbols called the input alphabet</a:t>
            </a:r>
            <a:r>
              <a:rPr lang="en-US" sz="1800"/>
              <a:t>.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∩ Σ = ∅ </a:t>
            </a:r>
            <a:b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(symbols which are part of input alphabet)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</a:t>
            </a:r>
            <a:r>
              <a:rPr lang="en-US" sz="1800"/>
              <a:t>: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 finite set of symbols called the working alphabet.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 ⊂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(symbols which can be written on the Tape)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δ: Q ×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→ Q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 Γ × {L, R, N}</a:t>
            </a:r>
            <a:r>
              <a:rPr i="1" lang="en-US" sz="1800">
                <a:solidFill>
                  <a:schemeClr val="dk1"/>
                </a:solidFill>
              </a:rPr>
              <a:t>, the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transition function in the deterministic case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δ: Q × Γ → P(Q × Γ × {L, R, N})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, in the nondeterministic case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 Q</a:t>
            </a:r>
            <a:r>
              <a:rPr lang="en-US" sz="1800"/>
              <a:t>: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an initial or start state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1" lang="en-US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□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 Γ </a:t>
            </a:r>
            <a:r>
              <a:rPr lang="en-US" sz="1800"/>
              <a:t>: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the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blank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symbol (initially,</a:t>
            </a:r>
            <a:r>
              <a:rPr lang="en-US" sz="1800"/>
              <a:t> tape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is filled with </a:t>
            </a:r>
            <a:r>
              <a:rPr i="1" lang="en-US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□</a:t>
            </a:r>
            <a:r>
              <a:rPr lang="en-US" sz="1800"/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except input)</a:t>
            </a:r>
            <a:endParaRPr sz="1800"/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⊆ Q: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the set of final states (if any state of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is reached, input is accepted)</a:t>
            </a:r>
            <a:endParaRPr sz="1800"/>
          </a:p>
        </p:txBody>
      </p:sp>
      <p:sp>
        <p:nvSpPr>
          <p:cNvPr id="229" name="Google Shape;229;p37"/>
          <p:cNvSpPr/>
          <p:nvPr/>
        </p:nvSpPr>
        <p:spPr>
          <a:xfrm>
            <a:off x="4585975" y="1611975"/>
            <a:ext cx="4481400" cy="1458300"/>
          </a:xfrm>
          <a:prstGeom prst="rect">
            <a:avLst/>
          </a:prstGeom>
          <a:solidFill>
            <a:srgbClr val="A5E0F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From (state, tape symbol read)</a:t>
            </a:r>
            <a:br>
              <a:rPr lang="en-US" sz="1800"/>
            </a:br>
            <a:r>
              <a:rPr lang="en-US" sz="1800"/>
              <a:t>to (next state, tape symbol written,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movement of head)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Movements are Left, Right, None. it can have special operations like Halt and Error</a:t>
            </a:r>
            <a:endParaRPr sz="1800"/>
          </a:p>
        </p:txBody>
      </p:sp>
      <p:cxnSp>
        <p:nvCxnSpPr>
          <p:cNvPr id="230" name="Google Shape;230;p37"/>
          <p:cNvCxnSpPr>
            <a:stCxn id="229" idx="1"/>
          </p:cNvCxnSpPr>
          <p:nvPr/>
        </p:nvCxnSpPr>
        <p:spPr>
          <a:xfrm flipH="1">
            <a:off x="2704375" y="2341125"/>
            <a:ext cx="1881600" cy="675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37"/>
          <p:cNvSpPr/>
          <p:nvPr/>
        </p:nvSpPr>
        <p:spPr>
          <a:xfrm>
            <a:off x="1134750" y="3064900"/>
            <a:ext cx="3139200" cy="67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/>
        </p:nvSpPr>
        <p:spPr>
          <a:xfrm>
            <a:off x="372292" y="772117"/>
            <a:ext cx="8399400" cy="3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Transition example: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δ(z,a) = (z', b, x)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1" lang="en-US" sz="1800" u="none" cap="none" strike="noStrike">
                <a:solidFill>
                  <a:srgbClr val="000000"/>
                </a:solidFill>
              </a:rPr>
              <a:t>TM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is in state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, and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is underneath the tape head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1" lang="en-US" sz="1800" u="none" cap="none" strike="noStrike">
                <a:solidFill>
                  <a:srgbClr val="000000"/>
                </a:solidFill>
              </a:rPr>
              <a:t>TM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transitions to state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z'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and after that moves the tape ahead 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according to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{R, L, N}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initial state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only the input is written on the tape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tape head on first input symbol/element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all unused places are marked with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□.</a:t>
            </a:r>
            <a:r>
              <a:rPr lang="en-US" sz="1800">
                <a:solidFill>
                  <a:srgbClr val="202124"/>
                </a:solidFill>
                <a:highlight>
                  <a:srgbClr val="FFFFFF"/>
                </a:highlight>
              </a:rPr>
              <a:t> # is an alternative notation for this</a:t>
            </a:r>
            <a:endParaRPr b="1" sz="1800"/>
          </a:p>
        </p:txBody>
      </p:sp>
      <p:sp>
        <p:nvSpPr>
          <p:cNvPr id="237" name="Google Shape;237;p38"/>
          <p:cNvSpPr/>
          <p:nvPr/>
        </p:nvSpPr>
        <p:spPr>
          <a:xfrm>
            <a:off x="2" y="236775"/>
            <a:ext cx="47724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Functioning of 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Turing Machines</a:t>
            </a:r>
            <a:endParaRPr/>
          </a:p>
        </p:txBody>
      </p:sp>
      <p:sp>
        <p:nvSpPr>
          <p:cNvPr id="239" name="Google Shape;239;p38"/>
          <p:cNvSpPr/>
          <p:nvPr/>
        </p:nvSpPr>
        <p:spPr>
          <a:xfrm>
            <a:off x="2392768" y="4830226"/>
            <a:ext cx="4387200" cy="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1" id="240" name="Google Shape;24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5675" y="1357686"/>
            <a:ext cx="3841306" cy="261568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8"/>
          <p:cNvSpPr txBox="1"/>
          <p:nvPr/>
        </p:nvSpPr>
        <p:spPr>
          <a:xfrm>
            <a:off x="6294631" y="1357675"/>
            <a:ext cx="21111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 tape</a:t>
            </a:r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7747528" y="2189175"/>
            <a:ext cx="16233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tape head</a:t>
            </a:r>
            <a:endParaRPr/>
          </a:p>
        </p:txBody>
      </p:sp>
      <p:sp>
        <p:nvSpPr>
          <p:cNvPr id="243" name="Google Shape;243;p38"/>
          <p:cNvSpPr txBox="1"/>
          <p:nvPr/>
        </p:nvSpPr>
        <p:spPr>
          <a:xfrm>
            <a:off x="6235433" y="3020676"/>
            <a:ext cx="1687500" cy="58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finite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register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/>
          <p:nvPr/>
        </p:nvSpPr>
        <p:spPr>
          <a:xfrm>
            <a:off x="-1" y="236775"/>
            <a:ext cx="69465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Turing Machine example: checking parentheses</a:t>
            </a:r>
            <a:endParaRPr/>
          </a:p>
        </p:txBody>
      </p:sp>
      <p:sp>
        <p:nvSpPr>
          <p:cNvPr id="250" name="Google Shape;250;p39"/>
          <p:cNvSpPr/>
          <p:nvPr/>
        </p:nvSpPr>
        <p:spPr>
          <a:xfrm>
            <a:off x="2392768" y="4830226"/>
            <a:ext cx="4387200" cy="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9"/>
          <p:cNvSpPr txBox="1"/>
          <p:nvPr/>
        </p:nvSpPr>
        <p:spPr>
          <a:xfrm>
            <a:off x="430875" y="918725"/>
            <a:ext cx="81237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Problem: </a:t>
            </a:r>
            <a:r>
              <a:rPr lang="en-US" sz="1800"/>
              <a:t>Check that parentheses in input are balanced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e.g. ()(())(()()) is balanced but ((()() is not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Input:</a:t>
            </a:r>
            <a:r>
              <a:rPr lang="en-US" sz="1800"/>
              <a:t> tape contains the </a:t>
            </a:r>
            <a:r>
              <a:rPr lang="en-US" sz="1800"/>
              <a:t>string of parentheses with # at the beginning and end to mark limits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Output: </a:t>
            </a:r>
            <a:r>
              <a:rPr lang="en-US" sz="1800"/>
              <a:t>there is a 1 on the tape if input is balanced, or a 0 otherwise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Only what is written on the cell of the head matters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Strategy: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look for closing parenthesis and replace with X,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then find its matching opening parenthesis and replace </a:t>
            </a:r>
            <a:r>
              <a:rPr lang="en-US" sz="1800"/>
              <a:t>with X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if you find # instead of a matching opening parenthesis: write 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Repeat until you reach # when looking for closing parenthesis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If tape is all X between #, write 1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/>
          <p:nvPr/>
        </p:nvSpPr>
        <p:spPr>
          <a:xfrm>
            <a:off x="-1" y="236775"/>
            <a:ext cx="69465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7" name="Google Shape;257;p40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Turing Machine example: checking parentheses</a:t>
            </a:r>
            <a:endParaRPr/>
          </a:p>
        </p:txBody>
      </p:sp>
      <p:sp>
        <p:nvSpPr>
          <p:cNvPr id="258" name="Google Shape;258;p40"/>
          <p:cNvSpPr/>
          <p:nvPr/>
        </p:nvSpPr>
        <p:spPr>
          <a:xfrm>
            <a:off x="2392768" y="4830226"/>
            <a:ext cx="4387200" cy="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50" y="885425"/>
            <a:ext cx="8099112" cy="38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0"/>
          <p:cNvSpPr txBox="1"/>
          <p:nvPr/>
        </p:nvSpPr>
        <p:spPr>
          <a:xfrm>
            <a:off x="5306050" y="4611100"/>
            <a:ext cx="376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From </a:t>
            </a:r>
            <a:r>
              <a:rPr lang="en-US" sz="1300">
                <a:solidFill>
                  <a:schemeClr val="dk1"/>
                </a:solidFill>
              </a:rPr>
              <a:t>Introduction to Computing by Evans (2011)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/>
          <p:nvPr/>
        </p:nvSpPr>
        <p:spPr>
          <a:xfrm>
            <a:off x="-1" y="236775"/>
            <a:ext cx="69465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6" name="Google Shape;266;p41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Turing Machine example: checking parentheses</a:t>
            </a:r>
            <a:endParaRPr/>
          </a:p>
        </p:txBody>
      </p:sp>
      <p:sp>
        <p:nvSpPr>
          <p:cNvPr id="267" name="Google Shape;267;p41"/>
          <p:cNvSpPr/>
          <p:nvPr/>
        </p:nvSpPr>
        <p:spPr>
          <a:xfrm>
            <a:off x="2392768" y="4830226"/>
            <a:ext cx="4387200" cy="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50" y="822039"/>
            <a:ext cx="7578375" cy="400817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1"/>
          <p:cNvSpPr txBox="1"/>
          <p:nvPr/>
        </p:nvSpPr>
        <p:spPr>
          <a:xfrm>
            <a:off x="5306050" y="4611100"/>
            <a:ext cx="376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From Introduction to Computing by Evans (2011)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/>
          <p:nvPr/>
        </p:nvSpPr>
        <p:spPr>
          <a:xfrm>
            <a:off x="0" y="236775"/>
            <a:ext cx="5289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5" name="Google Shape;275;p42"/>
          <p:cNvSpPr txBox="1"/>
          <p:nvPr/>
        </p:nvSpPr>
        <p:spPr>
          <a:xfrm>
            <a:off x="317854" y="236775"/>
            <a:ext cx="4938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Turing Machine tape trace example</a:t>
            </a:r>
            <a:endParaRPr/>
          </a:p>
        </p:txBody>
      </p:sp>
      <p:sp>
        <p:nvSpPr>
          <p:cNvPr id="276" name="Google Shape;276;p42"/>
          <p:cNvSpPr/>
          <p:nvPr/>
        </p:nvSpPr>
        <p:spPr>
          <a:xfrm>
            <a:off x="2392768" y="4830226"/>
            <a:ext cx="4387200" cy="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7" name="Google Shape;277;p42"/>
          <p:cNvGraphicFramePr/>
          <p:nvPr/>
        </p:nvGraphicFramePr>
        <p:xfrm>
          <a:off x="533275" y="947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{6ADF99C2-1D1D-4DE5-A93F-3246728C7F0C}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8" name="Google Shape;278;p42"/>
          <p:cNvSpPr/>
          <p:nvPr/>
        </p:nvSpPr>
        <p:spPr>
          <a:xfrm>
            <a:off x="4491425" y="3200550"/>
            <a:ext cx="4225200" cy="1273800"/>
          </a:xfrm>
          <a:prstGeom prst="rect">
            <a:avLst/>
          </a:prstGeom>
          <a:noFill/>
          <a:ln cap="flat" cmpd="sng" w="2857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Input string to process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TM starts in leftmost cell of input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TM starts in state </a:t>
            </a:r>
            <a:r>
              <a:rPr i="1" lang="en-US" sz="1600">
                <a:solidFill>
                  <a:schemeClr val="dk1"/>
                </a:solidFill>
              </a:rPr>
              <a:t>LookForClosing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TM moves without rewriting until first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925" y="986400"/>
            <a:ext cx="3725350" cy="197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42"/>
          <p:cNvCxnSpPr>
            <a:stCxn id="278" idx="1"/>
          </p:cNvCxnSpPr>
          <p:nvPr/>
        </p:nvCxnSpPr>
        <p:spPr>
          <a:xfrm rot="10800000">
            <a:off x="1060325" y="1393350"/>
            <a:ext cx="3431100" cy="2444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42"/>
          <p:cNvSpPr/>
          <p:nvPr/>
        </p:nvSpPr>
        <p:spPr>
          <a:xfrm>
            <a:off x="5096950" y="1210950"/>
            <a:ext cx="658800" cy="65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/>
          <p:nvPr/>
        </p:nvSpPr>
        <p:spPr>
          <a:xfrm>
            <a:off x="0" y="236775"/>
            <a:ext cx="5289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7" name="Google Shape;287;p43"/>
          <p:cNvSpPr txBox="1"/>
          <p:nvPr/>
        </p:nvSpPr>
        <p:spPr>
          <a:xfrm>
            <a:off x="317854" y="236775"/>
            <a:ext cx="4938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Turing Machine tape trace example</a:t>
            </a:r>
            <a:endParaRPr/>
          </a:p>
        </p:txBody>
      </p:sp>
      <p:sp>
        <p:nvSpPr>
          <p:cNvPr id="288" name="Google Shape;288;p43"/>
          <p:cNvSpPr/>
          <p:nvPr/>
        </p:nvSpPr>
        <p:spPr>
          <a:xfrm>
            <a:off x="2392768" y="4830226"/>
            <a:ext cx="4387200" cy="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9" name="Google Shape;289;p43"/>
          <p:cNvGraphicFramePr/>
          <p:nvPr/>
        </p:nvGraphicFramePr>
        <p:xfrm>
          <a:off x="533275" y="947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{6ADF99C2-1D1D-4DE5-A93F-3246728C7F0C}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0" name="Google Shape;290;p43"/>
          <p:cNvSpPr/>
          <p:nvPr/>
        </p:nvSpPr>
        <p:spPr>
          <a:xfrm>
            <a:off x="4491425" y="3200550"/>
            <a:ext cx="4225200" cy="1629600"/>
          </a:xfrm>
          <a:prstGeom prst="rect">
            <a:avLst/>
          </a:prstGeom>
          <a:noFill/>
          <a:ln cap="flat" cmpd="sng" w="2857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When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600">
                <a:solidFill>
                  <a:schemeClr val="dk1"/>
                </a:solidFill>
              </a:rPr>
              <a:t> is under the head: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change to </a:t>
            </a:r>
            <a:r>
              <a:rPr i="1" lang="en-US" sz="1600">
                <a:solidFill>
                  <a:schemeClr val="dk1"/>
                </a:solidFill>
              </a:rPr>
              <a:t>LookForOpen</a:t>
            </a:r>
            <a:endParaRPr i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Write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Move head </a:t>
            </a:r>
            <a:r>
              <a:rPr lang="en-US" sz="1600">
                <a:solidFill>
                  <a:schemeClr val="dk1"/>
                </a:solidFill>
              </a:rPr>
              <a:t>to the right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TM</a:t>
            </a:r>
            <a:r>
              <a:rPr lang="en-US" sz="1600">
                <a:solidFill>
                  <a:schemeClr val="dk1"/>
                </a:solidFill>
              </a:rPr>
              <a:t> keeps on moving to the right while it sees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600">
                <a:solidFill>
                  <a:schemeClr val="dk1"/>
                </a:solidFill>
              </a:rPr>
              <a:t> under its head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91" name="Google Shape;29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925" y="986400"/>
            <a:ext cx="3725350" cy="197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43"/>
          <p:cNvCxnSpPr>
            <a:stCxn id="290" idx="1"/>
          </p:cNvCxnSpPr>
          <p:nvPr/>
        </p:nvCxnSpPr>
        <p:spPr>
          <a:xfrm rot="10800000">
            <a:off x="1876325" y="1843050"/>
            <a:ext cx="2615100" cy="217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43"/>
          <p:cNvSpPr/>
          <p:nvPr/>
        </p:nvSpPr>
        <p:spPr>
          <a:xfrm>
            <a:off x="6494275" y="1137750"/>
            <a:ext cx="658800" cy="65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/>
          <p:nvPr/>
        </p:nvSpPr>
        <p:spPr>
          <a:xfrm>
            <a:off x="0" y="236775"/>
            <a:ext cx="5289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9" name="Google Shape;299;p44"/>
          <p:cNvSpPr txBox="1"/>
          <p:nvPr/>
        </p:nvSpPr>
        <p:spPr>
          <a:xfrm>
            <a:off x="317854" y="236775"/>
            <a:ext cx="4938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Turing Machine tape trace example</a:t>
            </a:r>
            <a:endParaRPr/>
          </a:p>
        </p:txBody>
      </p:sp>
      <p:sp>
        <p:nvSpPr>
          <p:cNvPr id="300" name="Google Shape;300;p44"/>
          <p:cNvSpPr/>
          <p:nvPr/>
        </p:nvSpPr>
        <p:spPr>
          <a:xfrm>
            <a:off x="2392768" y="4830226"/>
            <a:ext cx="4387200" cy="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1" name="Google Shape;301;p44"/>
          <p:cNvGraphicFramePr/>
          <p:nvPr/>
        </p:nvGraphicFramePr>
        <p:xfrm>
          <a:off x="533275" y="947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{6ADF99C2-1D1D-4DE5-A93F-3246728C7F0C}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2" name="Google Shape;302;p44"/>
          <p:cNvSpPr/>
          <p:nvPr/>
        </p:nvSpPr>
        <p:spPr>
          <a:xfrm>
            <a:off x="4491425" y="3200550"/>
            <a:ext cx="4225200" cy="1629600"/>
          </a:xfrm>
          <a:prstGeom prst="rect">
            <a:avLst/>
          </a:prstGeom>
          <a:noFill/>
          <a:ln cap="flat" cmpd="sng" w="2857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When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600">
                <a:solidFill>
                  <a:schemeClr val="dk1"/>
                </a:solidFill>
              </a:rPr>
              <a:t> is under the head: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change to </a:t>
            </a:r>
            <a:r>
              <a:rPr i="1" lang="en-US" sz="1600">
                <a:solidFill>
                  <a:schemeClr val="dk1"/>
                </a:solidFill>
              </a:rPr>
              <a:t>LookForClosing</a:t>
            </a:r>
            <a:endParaRPr i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Write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Move head </a:t>
            </a:r>
            <a:r>
              <a:rPr lang="en-US" sz="1600">
                <a:solidFill>
                  <a:schemeClr val="dk1"/>
                </a:solidFill>
              </a:rPr>
              <a:t>to the left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TM keeps on moving to the left while it sees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600">
                <a:solidFill>
                  <a:schemeClr val="dk1"/>
                </a:solidFill>
              </a:rPr>
              <a:t>  or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600">
                <a:solidFill>
                  <a:schemeClr val="dk1"/>
                </a:solidFill>
              </a:rPr>
              <a:t> under its head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925" y="986400"/>
            <a:ext cx="3725350" cy="197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44"/>
          <p:cNvCxnSpPr>
            <a:stCxn id="302" idx="1"/>
          </p:cNvCxnSpPr>
          <p:nvPr/>
        </p:nvCxnSpPr>
        <p:spPr>
          <a:xfrm rot="10800000">
            <a:off x="1463825" y="2322150"/>
            <a:ext cx="3027600" cy="1693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44"/>
          <p:cNvSpPr/>
          <p:nvPr/>
        </p:nvSpPr>
        <p:spPr>
          <a:xfrm>
            <a:off x="5090300" y="1203275"/>
            <a:ext cx="658800" cy="65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0" y="236790"/>
            <a:ext cx="2796000" cy="4317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7674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/>
          <p:nvPr/>
        </p:nvSpPr>
        <p:spPr>
          <a:xfrm>
            <a:off x="272160" y="236790"/>
            <a:ext cx="7956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Course Outline</a:t>
            </a:r>
            <a:endParaRPr i="0" sz="2400" u="none" cap="none" strike="noStrike"/>
          </a:p>
        </p:txBody>
      </p:sp>
      <p:sp>
        <p:nvSpPr>
          <p:cNvPr id="133" name="Google Shape;133;p27"/>
          <p:cNvSpPr/>
          <p:nvPr/>
        </p:nvSpPr>
        <p:spPr>
          <a:xfrm>
            <a:off x="372245" y="1229400"/>
            <a:ext cx="3947700" cy="4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-28440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1: Introduction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2: Information Coding 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3: Data Structures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4: Programming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5: Algorithms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9E9E9E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9E9E9E"/>
                </a:solidFill>
              </a:rPr>
              <a:t>Session 6: Recursion</a:t>
            </a:r>
            <a:endParaRPr i="0" sz="1600" u="none" cap="none" strike="noStrike">
              <a:solidFill>
                <a:srgbClr val="9E9E9E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9E9E9E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9E9E9E"/>
                </a:solidFill>
              </a:rPr>
              <a:t>Session 7: Sorting Algorithms</a:t>
            </a:r>
            <a:endParaRPr i="0" sz="1600" u="none" cap="none" strike="noStrike">
              <a:solidFill>
                <a:srgbClr val="9E9E9E"/>
              </a:solidFill>
            </a:endParaRPr>
          </a:p>
        </p:txBody>
      </p:sp>
      <p:sp>
        <p:nvSpPr>
          <p:cNvPr id="134" name="Google Shape;134;p27"/>
          <p:cNvSpPr/>
          <p:nvPr/>
        </p:nvSpPr>
        <p:spPr>
          <a:xfrm>
            <a:off x="4319950" y="1229400"/>
            <a:ext cx="4824000" cy="4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8: Time Comp</a:t>
            </a:r>
            <a:r>
              <a:rPr lang="en-US" sz="1600">
                <a:solidFill>
                  <a:srgbClr val="A7A7A7"/>
                </a:solidFill>
              </a:rPr>
              <a:t>lexity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chemeClr val="dk2"/>
                </a:solidFill>
              </a:rPr>
              <a:t>Session 9: </a:t>
            </a:r>
            <a:r>
              <a:rPr lang="en-US" sz="1600">
                <a:solidFill>
                  <a:schemeClr val="dk2"/>
                </a:solidFill>
              </a:rPr>
              <a:t>Formal Languages and Automata</a:t>
            </a:r>
            <a:endParaRPr sz="1600">
              <a:solidFill>
                <a:schemeClr val="dk2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chemeClr val="dk1"/>
                </a:solidFill>
              </a:rPr>
              <a:t>Session 10: Turing Machines and Complexity Classes</a:t>
            </a:r>
            <a:endParaRPr sz="1600">
              <a:solidFill>
                <a:schemeClr val="dk1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9E9E9E"/>
              </a:buClr>
              <a:buSzPts val="1600"/>
              <a:buChar char="•"/>
            </a:pPr>
            <a:r>
              <a:rPr lang="en-US" sz="1600">
                <a:solidFill>
                  <a:srgbClr val="9E9E9E"/>
                </a:solidFill>
              </a:rPr>
              <a:t>Session 11: Databases</a:t>
            </a:r>
            <a:endParaRPr sz="1600">
              <a:solidFill>
                <a:srgbClr val="9E9E9E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DD0000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DD0000"/>
                </a:solidFill>
              </a:rPr>
              <a:t>Session 1</a:t>
            </a:r>
            <a:r>
              <a:rPr lang="en-US" sz="1600">
                <a:solidFill>
                  <a:srgbClr val="DD0000"/>
                </a:solidFill>
              </a:rPr>
              <a:t>2</a:t>
            </a:r>
            <a:r>
              <a:rPr i="0" lang="en-US" sz="1600" u="none" cap="none" strike="noStrike">
                <a:solidFill>
                  <a:srgbClr val="DD0000"/>
                </a:solidFill>
              </a:rPr>
              <a:t>: Parallel Programming</a:t>
            </a:r>
            <a:endParaRPr i="0" sz="1600" u="none" cap="none" strike="noStrike">
              <a:solidFill>
                <a:srgbClr val="DD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D0000"/>
                </a:solidFill>
              </a:rPr>
              <a:t> </a:t>
            </a:r>
            <a:r>
              <a:rPr b="1" lang="en-US" sz="1600">
                <a:solidFill>
                  <a:srgbClr val="DD0000"/>
                </a:solidFill>
              </a:rPr>
              <a:t>On Friday 17.01, 10:00-13:15, room D406</a:t>
            </a:r>
            <a:r>
              <a:rPr b="1" i="0" lang="en-US" sz="1600" u="none" cap="none" strike="noStrike">
                <a:solidFill>
                  <a:srgbClr val="DD0000"/>
                </a:solidFill>
              </a:rPr>
              <a:t> </a:t>
            </a:r>
            <a:endParaRPr b="1" sz="1600">
              <a:solidFill>
                <a:srgbClr val="DD0000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13: Social Science Applications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14: Exam Review</a:t>
            </a:r>
            <a:endParaRPr i="0" sz="1600" u="none" cap="none" strike="noStrike">
              <a:solidFill>
                <a:srgbClr val="A7A7A7"/>
              </a:solidFill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208600" y="4114800"/>
            <a:ext cx="427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Reminder: Slide comments and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support after pen-and-paper exercises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/>
          <p:nvPr/>
        </p:nvSpPr>
        <p:spPr>
          <a:xfrm>
            <a:off x="0" y="236775"/>
            <a:ext cx="5289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317854" y="236775"/>
            <a:ext cx="4938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Turing Machine tape trace example</a:t>
            </a:r>
            <a:endParaRPr/>
          </a:p>
        </p:txBody>
      </p:sp>
      <p:sp>
        <p:nvSpPr>
          <p:cNvPr id="312" name="Google Shape;312;p45"/>
          <p:cNvSpPr/>
          <p:nvPr/>
        </p:nvSpPr>
        <p:spPr>
          <a:xfrm>
            <a:off x="2392768" y="4830226"/>
            <a:ext cx="4387200" cy="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3" name="Google Shape;313;p45"/>
          <p:cNvGraphicFramePr/>
          <p:nvPr/>
        </p:nvGraphicFramePr>
        <p:xfrm>
          <a:off x="533275" y="947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{6ADF99C2-1D1D-4DE5-A93F-3246728C7F0C}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4" name="Google Shape;314;p45"/>
          <p:cNvSpPr/>
          <p:nvPr/>
        </p:nvSpPr>
        <p:spPr>
          <a:xfrm>
            <a:off x="4491425" y="3200550"/>
            <a:ext cx="4225200" cy="1629600"/>
          </a:xfrm>
          <a:prstGeom prst="rect">
            <a:avLst/>
          </a:prstGeom>
          <a:noFill/>
          <a:ln cap="flat" cmpd="sng" w="2857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The process  continues matching parentheses and switching between states</a:t>
            </a:r>
            <a:r>
              <a:rPr i="1" lang="en-US" sz="1600">
                <a:solidFill>
                  <a:schemeClr val="dk1"/>
                </a:solidFill>
              </a:rPr>
              <a:t> LookForClosing</a:t>
            </a:r>
            <a:r>
              <a:rPr lang="en-US" sz="1600">
                <a:solidFill>
                  <a:schemeClr val="dk1"/>
                </a:solidFill>
              </a:rPr>
              <a:t> and </a:t>
            </a:r>
            <a:r>
              <a:rPr i="1" lang="en-US" sz="1600">
                <a:solidFill>
                  <a:schemeClr val="dk1"/>
                </a:solidFill>
              </a:rPr>
              <a:t>LookForOpen</a:t>
            </a:r>
            <a:endParaRPr i="1" sz="1600">
              <a:solidFill>
                <a:schemeClr val="dk1"/>
              </a:solidFill>
            </a:endParaRPr>
          </a:p>
        </p:txBody>
      </p:sp>
      <p:pic>
        <p:nvPicPr>
          <p:cNvPr id="315" name="Google Shape;3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925" y="986400"/>
            <a:ext cx="3725350" cy="197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45"/>
          <p:cNvCxnSpPr>
            <a:stCxn id="314" idx="1"/>
          </p:cNvCxnSpPr>
          <p:nvPr/>
        </p:nvCxnSpPr>
        <p:spPr>
          <a:xfrm rot="10800000">
            <a:off x="2635025" y="2781450"/>
            <a:ext cx="1856400" cy="1233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45"/>
          <p:cNvSpPr/>
          <p:nvPr/>
        </p:nvSpPr>
        <p:spPr>
          <a:xfrm>
            <a:off x="5090300" y="1203275"/>
            <a:ext cx="658800" cy="65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/>
          <p:nvPr/>
        </p:nvSpPr>
        <p:spPr>
          <a:xfrm>
            <a:off x="0" y="236775"/>
            <a:ext cx="5289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3" name="Google Shape;323;p46"/>
          <p:cNvSpPr txBox="1"/>
          <p:nvPr/>
        </p:nvSpPr>
        <p:spPr>
          <a:xfrm>
            <a:off x="317854" y="236775"/>
            <a:ext cx="4938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Turing Machine tape trace example</a:t>
            </a:r>
            <a:endParaRPr/>
          </a:p>
        </p:txBody>
      </p:sp>
      <p:sp>
        <p:nvSpPr>
          <p:cNvPr id="324" name="Google Shape;324;p46"/>
          <p:cNvSpPr/>
          <p:nvPr/>
        </p:nvSpPr>
        <p:spPr>
          <a:xfrm>
            <a:off x="2392768" y="4830226"/>
            <a:ext cx="4387200" cy="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5" name="Google Shape;325;p46"/>
          <p:cNvGraphicFramePr/>
          <p:nvPr/>
        </p:nvGraphicFramePr>
        <p:xfrm>
          <a:off x="533275" y="947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{6ADF99C2-1D1D-4DE5-A93F-3246728C7F0C}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6" name="Google Shape;326;p46"/>
          <p:cNvSpPr/>
          <p:nvPr/>
        </p:nvSpPr>
        <p:spPr>
          <a:xfrm>
            <a:off x="4491425" y="3200550"/>
            <a:ext cx="4225200" cy="1629600"/>
          </a:xfrm>
          <a:prstGeom prst="rect">
            <a:avLst/>
          </a:prstGeom>
          <a:noFill/>
          <a:ln cap="flat" cmpd="sng" w="2857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The process  continues matching parentheses and switching between states </a:t>
            </a:r>
            <a:r>
              <a:rPr i="1" lang="en-US" sz="1600">
                <a:solidFill>
                  <a:schemeClr val="dk1"/>
                </a:solidFill>
              </a:rPr>
              <a:t>LookForClosing</a:t>
            </a:r>
            <a:r>
              <a:rPr lang="en-US" sz="1600">
                <a:solidFill>
                  <a:schemeClr val="dk1"/>
                </a:solidFill>
              </a:rPr>
              <a:t> and </a:t>
            </a:r>
            <a:r>
              <a:rPr i="1" lang="en-US" sz="1600">
                <a:solidFill>
                  <a:schemeClr val="dk1"/>
                </a:solidFill>
              </a:rPr>
              <a:t>LookForOpen</a:t>
            </a:r>
            <a:endParaRPr i="1" sz="1600">
              <a:solidFill>
                <a:schemeClr val="dk1"/>
              </a:solidFill>
            </a:endParaRPr>
          </a:p>
        </p:txBody>
      </p:sp>
      <p:pic>
        <p:nvPicPr>
          <p:cNvPr id="327" name="Google Shape;3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925" y="986400"/>
            <a:ext cx="3725350" cy="197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46"/>
          <p:cNvCxnSpPr>
            <a:stCxn id="326" idx="1"/>
          </p:cNvCxnSpPr>
          <p:nvPr/>
        </p:nvCxnSpPr>
        <p:spPr>
          <a:xfrm rot="10800000">
            <a:off x="3094025" y="3732750"/>
            <a:ext cx="1397400" cy="282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46"/>
          <p:cNvSpPr/>
          <p:nvPr/>
        </p:nvSpPr>
        <p:spPr>
          <a:xfrm>
            <a:off x="5090300" y="1203275"/>
            <a:ext cx="658800" cy="65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/>
          <p:nvPr/>
        </p:nvSpPr>
        <p:spPr>
          <a:xfrm>
            <a:off x="0" y="236775"/>
            <a:ext cx="5289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5" name="Google Shape;335;p47"/>
          <p:cNvSpPr txBox="1"/>
          <p:nvPr/>
        </p:nvSpPr>
        <p:spPr>
          <a:xfrm>
            <a:off x="317854" y="236775"/>
            <a:ext cx="4938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Turing Machine tape trace example</a:t>
            </a:r>
            <a:endParaRPr/>
          </a:p>
        </p:txBody>
      </p:sp>
      <p:sp>
        <p:nvSpPr>
          <p:cNvPr id="336" name="Google Shape;336;p47"/>
          <p:cNvSpPr/>
          <p:nvPr/>
        </p:nvSpPr>
        <p:spPr>
          <a:xfrm>
            <a:off x="2392768" y="4830226"/>
            <a:ext cx="4387200" cy="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7" name="Google Shape;337;p47"/>
          <p:cNvGraphicFramePr/>
          <p:nvPr/>
        </p:nvGraphicFramePr>
        <p:xfrm>
          <a:off x="533275" y="947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{6ADF99C2-1D1D-4DE5-A93F-3246728C7F0C}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8" name="Google Shape;338;p47"/>
          <p:cNvSpPr/>
          <p:nvPr/>
        </p:nvSpPr>
        <p:spPr>
          <a:xfrm>
            <a:off x="4491425" y="3200550"/>
            <a:ext cx="4225200" cy="1629600"/>
          </a:xfrm>
          <a:prstGeom prst="rect">
            <a:avLst/>
          </a:prstGeom>
          <a:noFill/>
          <a:ln cap="flat" cmpd="sng" w="2857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After the last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1600">
                <a:solidFill>
                  <a:schemeClr val="dk1"/>
                </a:solidFill>
              </a:rPr>
              <a:t>is rewritten, TM is in </a:t>
            </a:r>
            <a:r>
              <a:rPr i="1" lang="en-US" sz="1600">
                <a:solidFill>
                  <a:schemeClr val="dk1"/>
                </a:solidFill>
              </a:rPr>
              <a:t>LookForClosing </a:t>
            </a:r>
            <a:r>
              <a:rPr lang="en-US" sz="1600">
                <a:solidFill>
                  <a:schemeClr val="dk1"/>
                </a:solidFill>
              </a:rPr>
              <a:t>state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TM goes to the right until it finds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#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TM changes to </a:t>
            </a:r>
            <a:r>
              <a:rPr i="1" lang="en-US" sz="1600">
                <a:solidFill>
                  <a:schemeClr val="dk1"/>
                </a:solidFill>
              </a:rPr>
              <a:t>CheckTape</a:t>
            </a:r>
            <a:r>
              <a:rPr lang="en-US" sz="1600">
                <a:solidFill>
                  <a:schemeClr val="dk1"/>
                </a:solidFill>
              </a:rPr>
              <a:t> state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Head starts moving to the left while it sees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9" name="Google Shape;3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925" y="986400"/>
            <a:ext cx="3725350" cy="197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47"/>
          <p:cNvCxnSpPr>
            <a:stCxn id="338" idx="1"/>
          </p:cNvCxnSpPr>
          <p:nvPr/>
        </p:nvCxnSpPr>
        <p:spPr>
          <a:xfrm flipH="1">
            <a:off x="3413525" y="4015350"/>
            <a:ext cx="1077900" cy="123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47"/>
          <p:cNvSpPr/>
          <p:nvPr/>
        </p:nvSpPr>
        <p:spPr>
          <a:xfrm>
            <a:off x="5961975" y="1888700"/>
            <a:ext cx="658800" cy="65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/>
          <p:nvPr/>
        </p:nvSpPr>
        <p:spPr>
          <a:xfrm>
            <a:off x="0" y="236775"/>
            <a:ext cx="5289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7" name="Google Shape;347;p48"/>
          <p:cNvSpPr txBox="1"/>
          <p:nvPr/>
        </p:nvSpPr>
        <p:spPr>
          <a:xfrm>
            <a:off x="317854" y="236775"/>
            <a:ext cx="4938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Turing Machine tape trace example</a:t>
            </a:r>
            <a:endParaRPr/>
          </a:p>
        </p:txBody>
      </p:sp>
      <p:sp>
        <p:nvSpPr>
          <p:cNvPr id="348" name="Google Shape;348;p48"/>
          <p:cNvSpPr/>
          <p:nvPr/>
        </p:nvSpPr>
        <p:spPr>
          <a:xfrm>
            <a:off x="2392768" y="4830226"/>
            <a:ext cx="4387200" cy="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9" name="Google Shape;349;p48"/>
          <p:cNvGraphicFramePr/>
          <p:nvPr/>
        </p:nvGraphicFramePr>
        <p:xfrm>
          <a:off x="533275" y="947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{6ADF99C2-1D1D-4DE5-A93F-3246728C7F0C}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0" name="Google Shape;350;p48"/>
          <p:cNvSpPr/>
          <p:nvPr/>
        </p:nvSpPr>
        <p:spPr>
          <a:xfrm>
            <a:off x="4491425" y="3200550"/>
            <a:ext cx="4225200" cy="1629600"/>
          </a:xfrm>
          <a:prstGeom prst="rect">
            <a:avLst/>
          </a:prstGeom>
          <a:noFill/>
          <a:ln cap="flat" cmpd="sng" w="2857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TM</a:t>
            </a:r>
            <a:r>
              <a:rPr lang="en-US" sz="1600">
                <a:solidFill>
                  <a:schemeClr val="dk1"/>
                </a:solidFill>
              </a:rPr>
              <a:t> finds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lang="en-US" sz="1600">
                <a:solidFill>
                  <a:schemeClr val="dk1"/>
                </a:solidFill>
              </a:rPr>
              <a:t> while in </a:t>
            </a:r>
            <a:r>
              <a:rPr i="1" lang="en-US" sz="1600">
                <a:solidFill>
                  <a:schemeClr val="dk1"/>
                </a:solidFill>
              </a:rPr>
              <a:t>CheckTape</a:t>
            </a:r>
            <a:r>
              <a:rPr lang="en-US" sz="1600">
                <a:solidFill>
                  <a:schemeClr val="dk1"/>
                </a:solidFill>
              </a:rPr>
              <a:t> state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overwrites it with a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>
                <a:solidFill>
                  <a:schemeClr val="dk1"/>
                </a:solidFill>
              </a:rPr>
              <a:t> (accept)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TM</a:t>
            </a:r>
            <a:r>
              <a:rPr lang="en-US" sz="1600">
                <a:solidFill>
                  <a:schemeClr val="dk1"/>
                </a:solidFill>
              </a:rPr>
              <a:t> halts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51" name="Google Shape;35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925" y="986400"/>
            <a:ext cx="3725350" cy="197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48"/>
          <p:cNvCxnSpPr/>
          <p:nvPr/>
        </p:nvCxnSpPr>
        <p:spPr>
          <a:xfrm rot="10800000">
            <a:off x="685250" y="4577825"/>
            <a:ext cx="3799500" cy="173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8"/>
          <p:cNvSpPr/>
          <p:nvPr/>
        </p:nvSpPr>
        <p:spPr>
          <a:xfrm>
            <a:off x="7445775" y="2029450"/>
            <a:ext cx="1031400" cy="92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/>
          <p:nvPr/>
        </p:nvSpPr>
        <p:spPr>
          <a:xfrm>
            <a:off x="0" y="236775"/>
            <a:ext cx="50904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9" name="Google Shape;359;p49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Nondeterministic </a:t>
            </a:r>
            <a:r>
              <a:rPr lang="en-US" sz="2400"/>
              <a:t>Turing Machines</a:t>
            </a:r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2392768" y="4830226"/>
            <a:ext cx="4387200" cy="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9"/>
          <p:cNvSpPr txBox="1"/>
          <p:nvPr/>
        </p:nvSpPr>
        <p:spPr>
          <a:xfrm>
            <a:off x="413525" y="666975"/>
            <a:ext cx="4330800" cy="4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Transition function</a:t>
            </a:r>
            <a:b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δ: Q × Γ → P(Q × Γ × {L, R, N})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 combination of state and tape symbol can go to more than one other state, symbol, and action triplet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All paths happen in parallel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alternative: TM takes the "smartest path" towards accept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Input is accepted if </a:t>
            </a:r>
            <a:r>
              <a:rPr b="1" lang="en-US" sz="1800">
                <a:solidFill>
                  <a:schemeClr val="dk1"/>
                </a:solidFill>
              </a:rPr>
              <a:t>any </a:t>
            </a:r>
            <a:r>
              <a:rPr lang="en-US" sz="1800">
                <a:solidFill>
                  <a:schemeClr val="dk1"/>
                </a:solidFill>
              </a:rPr>
              <a:t>path leads to an accepting state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Input is rejected if </a:t>
            </a:r>
            <a:r>
              <a:rPr b="1" lang="en-US" sz="1800">
                <a:solidFill>
                  <a:schemeClr val="dk1"/>
                </a:solidFill>
              </a:rPr>
              <a:t>all </a:t>
            </a:r>
            <a:r>
              <a:rPr lang="en-US" sz="1800">
                <a:solidFill>
                  <a:schemeClr val="dk1"/>
                </a:solidFill>
              </a:rPr>
              <a:t>paths lead to a rejecting state or are infinite (loops)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62" name="Google Shape;3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450" y="1331350"/>
            <a:ext cx="4150899" cy="305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/>
          <p:nvPr/>
        </p:nvSpPr>
        <p:spPr>
          <a:xfrm>
            <a:off x="0" y="236775"/>
            <a:ext cx="55464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8" name="Google Shape;368;p50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Alan Turing: the father of computation</a:t>
            </a:r>
            <a:endParaRPr/>
          </a:p>
        </p:txBody>
      </p:sp>
      <p:sp>
        <p:nvSpPr>
          <p:cNvPr id="369" name="Google Shape;369;p50"/>
          <p:cNvSpPr/>
          <p:nvPr/>
        </p:nvSpPr>
        <p:spPr>
          <a:xfrm>
            <a:off x="2392768" y="4830226"/>
            <a:ext cx="4387200" cy="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50"/>
          <p:cNvPicPr preferRelativeResize="0"/>
          <p:nvPr/>
        </p:nvPicPr>
        <p:blipFill rotWithShape="1">
          <a:blip r:embed="rId3">
            <a:alphaModFix/>
          </a:blip>
          <a:srcRect b="0" l="21900" r="12918" t="0"/>
          <a:stretch/>
        </p:blipFill>
        <p:spPr>
          <a:xfrm>
            <a:off x="6413375" y="933600"/>
            <a:ext cx="2367651" cy="36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0"/>
          <p:cNvSpPr txBox="1"/>
          <p:nvPr/>
        </p:nvSpPr>
        <p:spPr>
          <a:xfrm>
            <a:off x="317850" y="933600"/>
            <a:ext cx="5759100" cy="3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Alan Mathison Turing (UK 1912 - 1954)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Designed the </a:t>
            </a:r>
            <a:r>
              <a:rPr lang="en-US" sz="1800"/>
              <a:t>TM</a:t>
            </a:r>
            <a:r>
              <a:rPr lang="en-US" sz="1800"/>
              <a:t> to formalize algorithms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Defined computation as problems that can be solved by algorithms and found examples of problems that cannot be computed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Famous for his work during WWII to crack the Enigma code with a computer called Bombe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Among the first to work on AI: the Turing test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AI as machines able to pass as human a given % of the time when chatting with people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Died of suicide in 1951 due to hormone treatments he suffered for his sexual orientation 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/>
          <p:nvPr/>
        </p:nvSpPr>
        <p:spPr>
          <a:xfrm>
            <a:off x="0" y="236775"/>
            <a:ext cx="21105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7" name="Google Shape;377;p51"/>
          <p:cNvSpPr txBox="1"/>
          <p:nvPr/>
        </p:nvSpPr>
        <p:spPr>
          <a:xfrm>
            <a:off x="372292" y="1000717"/>
            <a:ext cx="83994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AutoNum type="arabicPeriod"/>
            </a:pPr>
            <a:r>
              <a:rPr i="0" lang="en-US" sz="2000" u="none" cap="none" strike="noStrike">
                <a:solidFill>
                  <a:srgbClr val="888888"/>
                </a:solidFill>
              </a:rPr>
              <a:t>Turing Machines</a:t>
            </a:r>
            <a:endParaRPr sz="2000">
              <a:solidFill>
                <a:srgbClr val="888888"/>
              </a:solidFill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i="0" lang="en-US" sz="2000" u="none" cap="none" strike="noStrike">
                <a:solidFill>
                  <a:srgbClr val="000000"/>
                </a:solidFill>
              </a:rPr>
              <a:t>Computability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AutoNum type="arabicPeriod"/>
            </a:pPr>
            <a:r>
              <a:rPr i="0" lang="en-US" sz="2000" u="none" cap="none" strike="noStrike">
                <a:solidFill>
                  <a:srgbClr val="888888"/>
                </a:solidFill>
              </a:rPr>
              <a:t>Complexity Classes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378" name="Google Shape;378;p51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Computability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/>
          <p:nvPr/>
        </p:nvSpPr>
        <p:spPr>
          <a:xfrm>
            <a:off x="0" y="236775"/>
            <a:ext cx="21105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4" name="Google Shape;384;p52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Computability</a:t>
            </a:r>
            <a:endParaRPr/>
          </a:p>
        </p:txBody>
      </p:sp>
      <p:sp>
        <p:nvSpPr>
          <p:cNvPr id="385" name="Google Shape;385;p52"/>
          <p:cNvSpPr txBox="1"/>
          <p:nvPr/>
        </p:nvSpPr>
        <p:spPr>
          <a:xfrm>
            <a:off x="317875" y="2621175"/>
            <a:ext cx="81291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Remember: algorithms always terminate.</a:t>
            </a:r>
            <a:r>
              <a:rPr lang="en-US" sz="1800">
                <a:solidFill>
                  <a:schemeClr val="dk1"/>
                </a:solidFill>
              </a:rPr>
              <a:t> For correct inputs, the algorithm must always terminate in a finite number of steps.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 problem is </a:t>
            </a:r>
            <a:r>
              <a:rPr b="1" lang="en-US" sz="1800">
                <a:solidFill>
                  <a:schemeClr val="dk1"/>
                </a:solidFill>
              </a:rPr>
              <a:t>computable</a:t>
            </a:r>
            <a:r>
              <a:rPr lang="en-US" sz="1800">
                <a:solidFill>
                  <a:schemeClr val="dk1"/>
                </a:solidFill>
              </a:rPr>
              <a:t> if there exists an algorithm that solves the problem.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If we can prove that no algorithm can solve a problem in finite time, then the problem is </a:t>
            </a:r>
            <a:r>
              <a:rPr b="1" lang="en-US" sz="1800">
                <a:solidFill>
                  <a:schemeClr val="dk1"/>
                </a:solidFill>
              </a:rPr>
              <a:t>noncomputable.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86" name="Google Shape;386;p52"/>
          <p:cNvSpPr/>
          <p:nvPr/>
        </p:nvSpPr>
        <p:spPr>
          <a:xfrm flipH="1" rot="10800000">
            <a:off x="272150" y="906526"/>
            <a:ext cx="8174682" cy="136452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54" y="0"/>
                </a:lnTo>
                <a:cubicBezTo>
                  <a:pt x="21445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2"/>
          <p:cNvSpPr txBox="1"/>
          <p:nvPr/>
        </p:nvSpPr>
        <p:spPr>
          <a:xfrm>
            <a:off x="317875" y="906525"/>
            <a:ext cx="8003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600"/>
              <a:buFont typeface="Century Schoolbook"/>
              <a:buNone/>
            </a:pPr>
            <a:r>
              <a:rPr b="1" i="0" lang="en-US" sz="1800" u="none" cap="none" strike="noStrike">
                <a:solidFill>
                  <a:srgbClr val="59C7EB"/>
                </a:solidFill>
              </a:rPr>
              <a:t>Definition of algorithm</a:t>
            </a:r>
            <a:br>
              <a:rPr b="1" lang="en-US" sz="1800"/>
            </a:br>
            <a:r>
              <a:rPr i="0" lang="en-US" sz="1800" u="none" cap="none" strike="noStrike">
                <a:solidFill>
                  <a:srgbClr val="000000"/>
                </a:solidFill>
              </a:rPr>
              <a:t>An algorithm is a self-contained step-by-step set of operations to solve a given problem. Algorithms perform calculation, data processing, and/or automated reasoning tasks.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/>
          <p:nvPr/>
        </p:nvSpPr>
        <p:spPr>
          <a:xfrm>
            <a:off x="0" y="236775"/>
            <a:ext cx="35001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3" name="Google Shape;393;p53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The Church-Turing thesis</a:t>
            </a:r>
            <a:endParaRPr/>
          </a:p>
        </p:txBody>
      </p:sp>
      <p:sp>
        <p:nvSpPr>
          <p:cNvPr id="394" name="Google Shape;394;p53"/>
          <p:cNvSpPr txBox="1"/>
          <p:nvPr/>
        </p:nvSpPr>
        <p:spPr>
          <a:xfrm>
            <a:off x="317875" y="1935375"/>
            <a:ext cx="81291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Up to now, our definition of algorithms is </a:t>
            </a:r>
            <a:r>
              <a:rPr i="1" lang="en-US" sz="1800">
                <a:solidFill>
                  <a:schemeClr val="dk1"/>
                </a:solidFill>
              </a:rPr>
              <a:t>intuitive</a:t>
            </a:r>
            <a:r>
              <a:rPr lang="en-US" sz="1800">
                <a:solidFill>
                  <a:schemeClr val="dk1"/>
                </a:solidFill>
              </a:rPr>
              <a:t>: We can tell what is an algorithm and what is not, but we lack a mathematical definition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Alonzo Church and Alan Turing worked in parallel to formally define algorithms and reached equivalent definitions: </a:t>
            </a:r>
            <a:br>
              <a:rPr lang="en-US" sz="1800">
                <a:solidFill>
                  <a:schemeClr val="dk1"/>
                </a:solidFill>
              </a:rPr>
            </a:br>
            <a:r>
              <a:rPr i="1" lang="en-US" sz="1800">
                <a:solidFill>
                  <a:schemeClr val="dk1"/>
                </a:solidFill>
              </a:rPr>
              <a:t>an algorithm is what can be computed by a Turing Machine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It is a </a:t>
            </a:r>
            <a:r>
              <a:rPr i="1" lang="en-US" sz="1800">
                <a:solidFill>
                  <a:schemeClr val="dk1"/>
                </a:solidFill>
              </a:rPr>
              <a:t>thesis</a:t>
            </a:r>
            <a:r>
              <a:rPr lang="en-US" sz="1800">
                <a:solidFill>
                  <a:schemeClr val="dk1"/>
                </a:solidFill>
              </a:rPr>
              <a:t>: a statement from which the rest of Computer Science is derived but that has no formal proof or empirical evidence behind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95" name="Google Shape;395;p53"/>
          <p:cNvSpPr/>
          <p:nvPr/>
        </p:nvSpPr>
        <p:spPr>
          <a:xfrm flipH="1" rot="10800000">
            <a:off x="272150" y="1211317"/>
            <a:ext cx="8174682" cy="41693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54" y="0"/>
                </a:lnTo>
                <a:cubicBezTo>
                  <a:pt x="21445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3"/>
          <p:cNvSpPr txBox="1"/>
          <p:nvPr/>
        </p:nvSpPr>
        <p:spPr>
          <a:xfrm>
            <a:off x="698875" y="1211325"/>
            <a:ext cx="800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600"/>
              <a:buFont typeface="Century Schoolbook"/>
              <a:buNone/>
            </a:pPr>
            <a:r>
              <a:rPr b="1" lang="en-US" sz="1800">
                <a:solidFill>
                  <a:srgbClr val="59C7EB"/>
                </a:solidFill>
              </a:rPr>
              <a:t>Church-Turing thesis: </a:t>
            </a:r>
            <a:r>
              <a:rPr lang="en-US" sz="1800"/>
              <a:t>Intuitive notion of algorithms = Turing Machines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/>
          <p:nvPr/>
        </p:nvSpPr>
        <p:spPr>
          <a:xfrm>
            <a:off x="0" y="236775"/>
            <a:ext cx="61683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2" name="Google Shape;402;p54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A noncomputable problem: </a:t>
            </a:r>
            <a:r>
              <a:rPr lang="en-US" sz="2400"/>
              <a:t>The halting problem</a:t>
            </a:r>
            <a:endParaRPr/>
          </a:p>
        </p:txBody>
      </p:sp>
      <p:sp>
        <p:nvSpPr>
          <p:cNvPr id="403" name="Google Shape;403;p54"/>
          <p:cNvSpPr txBox="1"/>
          <p:nvPr/>
        </p:nvSpPr>
        <p:spPr>
          <a:xfrm>
            <a:off x="424325" y="2592625"/>
            <a:ext cx="8425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Assume that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halts(X)</a:t>
            </a:r>
            <a:r>
              <a:rPr lang="en-US" sz="1800">
                <a:solidFill>
                  <a:schemeClr val="dk1"/>
                </a:solidFill>
              </a:rPr>
              <a:t> is an algorithm that solves the halting problem, 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where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</a:rPr>
              <a:t> is the Python code that is the input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halts(X)</a:t>
            </a:r>
            <a:r>
              <a:rPr lang="en-US" sz="1800">
                <a:solidFill>
                  <a:schemeClr val="dk1"/>
                </a:solidFill>
              </a:rPr>
              <a:t> returns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-US" sz="1800">
                <a:solidFill>
                  <a:schemeClr val="dk1"/>
                </a:solidFill>
              </a:rPr>
              <a:t> if the evaluation of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</a:rPr>
              <a:t> would finish in finite time, 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-US" sz="1800">
                <a:solidFill>
                  <a:schemeClr val="dk1"/>
                </a:solidFill>
              </a:rPr>
              <a:t> otherwise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For example: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halts('(2 + 3)') = True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halts('while True: pass') = False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04" name="Google Shape;404;p54"/>
          <p:cNvSpPr/>
          <p:nvPr/>
        </p:nvSpPr>
        <p:spPr>
          <a:xfrm flipH="1" rot="10800000">
            <a:off x="510975" y="998400"/>
            <a:ext cx="7353990" cy="140367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54" y="0"/>
                </a:lnTo>
                <a:cubicBezTo>
                  <a:pt x="21445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54"/>
          <p:cNvSpPr txBox="1"/>
          <p:nvPr/>
        </p:nvSpPr>
        <p:spPr>
          <a:xfrm>
            <a:off x="596600" y="998400"/>
            <a:ext cx="8003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9C7EB"/>
                </a:solidFill>
              </a:rPr>
              <a:t>The Halting Problem</a:t>
            </a:r>
            <a:endParaRPr b="1" sz="1800">
              <a:solidFill>
                <a:srgbClr val="59C7EB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Input: A string representing a program (e.g. in Python)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Output: If evaluating the input program would ever finish, output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Otherwise, output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b="1" sz="1800">
              <a:solidFill>
                <a:srgbClr val="59C7E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2" y="236765"/>
            <a:ext cx="18507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1" name="Google Shape;141;p28"/>
          <p:cNvSpPr txBox="1"/>
          <p:nvPr/>
        </p:nvSpPr>
        <p:spPr>
          <a:xfrm>
            <a:off x="372292" y="1000717"/>
            <a:ext cx="83994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i="0" lang="en-US" sz="2000" u="none" cap="none" strike="noStrike">
                <a:solidFill>
                  <a:srgbClr val="000000"/>
                </a:solidFill>
              </a:rPr>
              <a:t>Turing Machines</a:t>
            </a:r>
            <a:endParaRPr sz="2000"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i="0" lang="en-US" sz="2000" u="none" cap="none" strike="noStrike">
                <a:solidFill>
                  <a:srgbClr val="000000"/>
                </a:solidFill>
              </a:rPr>
              <a:t>Computability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i="0" lang="en-US" sz="2000" u="none" cap="none" strike="noStrike">
                <a:solidFill>
                  <a:srgbClr val="000000"/>
                </a:solidFill>
              </a:rPr>
              <a:t>Complexity Classes</a:t>
            </a:r>
            <a:endParaRPr/>
          </a:p>
        </p:txBody>
      </p:sp>
      <p:sp>
        <p:nvSpPr>
          <p:cNvPr id="142" name="Google Shape;142;p28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Outline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/>
          <p:nvPr/>
        </p:nvSpPr>
        <p:spPr>
          <a:xfrm>
            <a:off x="0" y="236775"/>
            <a:ext cx="61683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1" name="Google Shape;411;p55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A noncomputable problem: The halting problem</a:t>
            </a:r>
            <a:endParaRPr/>
          </a:p>
        </p:txBody>
      </p:sp>
      <p:sp>
        <p:nvSpPr>
          <p:cNvPr id="412" name="Google Shape;412;p55"/>
          <p:cNvSpPr txBox="1"/>
          <p:nvPr/>
        </p:nvSpPr>
        <p:spPr>
          <a:xfrm>
            <a:off x="424325" y="2592625"/>
            <a:ext cx="8425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Assume that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halts(X)</a:t>
            </a:r>
            <a:r>
              <a:rPr lang="en-US" sz="1800">
                <a:solidFill>
                  <a:schemeClr val="dk1"/>
                </a:solidFill>
              </a:rPr>
              <a:t> is an algorithm that solves the halting problem, 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where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</a:rPr>
              <a:t> is the Python code that is the input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halts(X)</a:t>
            </a:r>
            <a:r>
              <a:rPr lang="en-US" sz="1800">
                <a:solidFill>
                  <a:schemeClr val="dk1"/>
                </a:solidFill>
              </a:rPr>
              <a:t> returns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-US" sz="1800">
                <a:solidFill>
                  <a:schemeClr val="dk1"/>
                </a:solidFill>
              </a:rPr>
              <a:t> if the evaluation of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>
                <a:solidFill>
                  <a:schemeClr val="dk1"/>
                </a:solidFill>
              </a:rPr>
              <a:t> would finish in finite time, 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-US" sz="1800">
                <a:solidFill>
                  <a:schemeClr val="dk1"/>
                </a:solidFill>
              </a:rPr>
              <a:t> otherwise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For example: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halts('(+ 2 3)') = True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halts('while True: pass') = False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13" name="Google Shape;413;p55"/>
          <p:cNvSpPr/>
          <p:nvPr/>
        </p:nvSpPr>
        <p:spPr>
          <a:xfrm flipH="1" rot="10800000">
            <a:off x="510975" y="998400"/>
            <a:ext cx="7353990" cy="140367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54" y="0"/>
                </a:lnTo>
                <a:cubicBezTo>
                  <a:pt x="21445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5"/>
          <p:cNvSpPr txBox="1"/>
          <p:nvPr/>
        </p:nvSpPr>
        <p:spPr>
          <a:xfrm>
            <a:off x="596600" y="998400"/>
            <a:ext cx="8003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9C7EB"/>
                </a:solidFill>
              </a:rPr>
              <a:t>The Halting Problem</a:t>
            </a:r>
            <a:endParaRPr b="1" sz="1800">
              <a:solidFill>
                <a:srgbClr val="59C7EB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Input: A string representing a program (e.g. in Python)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Output: If evaluating the input program would ever finish, output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Otherwise, output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b="1" sz="1800">
              <a:solidFill>
                <a:srgbClr val="59C7EB"/>
              </a:solidFill>
            </a:endParaRPr>
          </a:p>
        </p:txBody>
      </p:sp>
      <p:sp>
        <p:nvSpPr>
          <p:cNvPr id="415" name="Google Shape;415;p55"/>
          <p:cNvSpPr txBox="1"/>
          <p:nvPr/>
        </p:nvSpPr>
        <p:spPr>
          <a:xfrm>
            <a:off x="5380425" y="3746200"/>
            <a:ext cx="360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halts('n = 4;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while sumOfTwoPrimes(n):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n = n + 2') =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55"/>
          <p:cNvSpPr/>
          <p:nvPr/>
        </p:nvSpPr>
        <p:spPr>
          <a:xfrm>
            <a:off x="5396350" y="3759475"/>
            <a:ext cx="3333600" cy="1015800"/>
          </a:xfrm>
          <a:prstGeom prst="rect">
            <a:avLst/>
          </a:prstGeom>
          <a:noFill/>
          <a:ln cap="flat" cmpd="sng" w="28575">
            <a:solidFill>
              <a:srgbClr val="59C7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/>
          <p:nvPr/>
        </p:nvSpPr>
        <p:spPr>
          <a:xfrm>
            <a:off x="0" y="236775"/>
            <a:ext cx="37728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2" name="Google Shape;422;p56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Proof of non-computability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56"/>
          <p:cNvSpPr txBox="1"/>
          <p:nvPr/>
        </p:nvSpPr>
        <p:spPr>
          <a:xfrm>
            <a:off x="348125" y="763825"/>
            <a:ext cx="8425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Proof by reduction to absurdity: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if we assume that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halts(X)</a:t>
            </a:r>
            <a:r>
              <a:rPr lang="en-US" sz="1800">
                <a:solidFill>
                  <a:schemeClr val="dk1"/>
                </a:solidFill>
              </a:rPr>
              <a:t> exists, do we reach a contradiction?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If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halts(X)</a:t>
            </a:r>
            <a:r>
              <a:rPr lang="en-US" sz="1800">
                <a:solidFill>
                  <a:schemeClr val="dk1"/>
                </a:solidFill>
              </a:rPr>
              <a:t> exist, then the following is a recursive algorithm: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24" name="Google Shape;424;p56"/>
          <p:cNvSpPr/>
          <p:nvPr/>
        </p:nvSpPr>
        <p:spPr>
          <a:xfrm flipH="1" rot="10800000">
            <a:off x="2793300" y="1796718"/>
            <a:ext cx="2516562" cy="155007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54" y="0"/>
                </a:lnTo>
                <a:cubicBezTo>
                  <a:pt x="21445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56"/>
          <p:cNvSpPr txBox="1"/>
          <p:nvPr/>
        </p:nvSpPr>
        <p:spPr>
          <a:xfrm>
            <a:off x="2395400" y="1669200"/>
            <a:ext cx="30000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paradox():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halts('paradox()'):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True: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56"/>
          <p:cNvSpPr txBox="1"/>
          <p:nvPr/>
        </p:nvSpPr>
        <p:spPr>
          <a:xfrm>
            <a:off x="348125" y="3346800"/>
            <a:ext cx="8184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if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halts(‘paradox()’) = True</a:t>
            </a:r>
            <a:r>
              <a:rPr lang="en-US" sz="1800">
                <a:solidFill>
                  <a:schemeClr val="dk1"/>
                </a:solidFill>
              </a:rPr>
              <a:t>, the algorithm goes into an infinite loop, so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halts(‘paradox()’)</a:t>
            </a:r>
            <a:r>
              <a:rPr lang="en-US" sz="1800">
                <a:solidFill>
                  <a:schemeClr val="dk1"/>
                </a:solidFill>
              </a:rPr>
              <a:t> cannot be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if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halts(‘paradox()’) = False</a:t>
            </a:r>
            <a:r>
              <a:rPr lang="en-US" sz="1800">
                <a:solidFill>
                  <a:schemeClr val="dk1"/>
                </a:solidFill>
              </a:rPr>
              <a:t>, the algorithm skips the loop and terminates, so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halts(‘paradox()’)</a:t>
            </a:r>
            <a:r>
              <a:rPr lang="en-US" sz="1800">
                <a:solidFill>
                  <a:schemeClr val="dk1"/>
                </a:solidFill>
              </a:rPr>
              <a:t> cannot be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Since it has to be either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-US" sz="1800">
                <a:solidFill>
                  <a:schemeClr val="dk1"/>
                </a:solidFill>
              </a:rPr>
              <a:t> or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-US" sz="1800">
                <a:solidFill>
                  <a:schemeClr val="dk1"/>
                </a:solidFill>
              </a:rPr>
              <a:t>,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halts(X)</a:t>
            </a:r>
            <a:r>
              <a:rPr lang="en-US" sz="1800">
                <a:solidFill>
                  <a:schemeClr val="dk1"/>
                </a:solidFill>
              </a:rPr>
              <a:t> cannot exist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>
            <a:off x="0" y="236775"/>
            <a:ext cx="37728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2" name="Google Shape;432;p57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Proof of non-computability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57"/>
          <p:cNvSpPr txBox="1"/>
          <p:nvPr/>
        </p:nvSpPr>
        <p:spPr>
          <a:xfrm>
            <a:off x="348125" y="763825"/>
            <a:ext cx="8425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Proof by reduction to absurdity: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if we assume that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halts(X)</a:t>
            </a:r>
            <a:r>
              <a:rPr lang="en-US" sz="1800">
                <a:solidFill>
                  <a:schemeClr val="dk1"/>
                </a:solidFill>
              </a:rPr>
              <a:t> exists, do we reach a contradiction?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If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halts(X)</a:t>
            </a:r>
            <a:r>
              <a:rPr lang="en-US" sz="1800">
                <a:solidFill>
                  <a:schemeClr val="dk1"/>
                </a:solidFill>
              </a:rPr>
              <a:t> exist, then the following is a recursive algorithm: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flipH="1" rot="10800000">
            <a:off x="2793300" y="1796718"/>
            <a:ext cx="2516562" cy="155007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54" y="0"/>
                </a:lnTo>
                <a:cubicBezTo>
                  <a:pt x="21445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7"/>
          <p:cNvSpPr txBox="1"/>
          <p:nvPr/>
        </p:nvSpPr>
        <p:spPr>
          <a:xfrm>
            <a:off x="2395400" y="1669200"/>
            <a:ext cx="30000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paradox():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halts('paradox()'):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True: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57"/>
          <p:cNvSpPr txBox="1"/>
          <p:nvPr/>
        </p:nvSpPr>
        <p:spPr>
          <a:xfrm>
            <a:off x="348125" y="3346800"/>
            <a:ext cx="8184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if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halts(‘paradox()’) = True</a:t>
            </a:r>
            <a:r>
              <a:rPr lang="en-US" sz="1800">
                <a:solidFill>
                  <a:schemeClr val="dk1"/>
                </a:solidFill>
              </a:rPr>
              <a:t>, the algorithm goes into an infinite loop, so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halts(‘paradox()’)</a:t>
            </a:r>
            <a:r>
              <a:rPr lang="en-US" sz="1800">
                <a:solidFill>
                  <a:schemeClr val="dk1"/>
                </a:solidFill>
              </a:rPr>
              <a:t> cannot be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if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halts(‘paradox()’) = False</a:t>
            </a:r>
            <a:r>
              <a:rPr lang="en-US" sz="1800">
                <a:solidFill>
                  <a:schemeClr val="dk1"/>
                </a:solidFill>
              </a:rPr>
              <a:t>, the algorithm skips the loop and terminates, so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halts(‘paradox()’)</a:t>
            </a:r>
            <a:r>
              <a:rPr lang="en-US" sz="1800">
                <a:solidFill>
                  <a:schemeClr val="dk1"/>
                </a:solidFill>
              </a:rPr>
              <a:t> cannot be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Since it has to be either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-US" sz="1800">
                <a:solidFill>
                  <a:schemeClr val="dk1"/>
                </a:solidFill>
              </a:rPr>
              <a:t> or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-US" sz="1800">
                <a:solidFill>
                  <a:schemeClr val="dk1"/>
                </a:solidFill>
              </a:rPr>
              <a:t>,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halts(X)</a:t>
            </a:r>
            <a:r>
              <a:rPr lang="en-US" sz="1800">
                <a:solidFill>
                  <a:schemeClr val="dk1"/>
                </a:solidFill>
              </a:rPr>
              <a:t> cannot exist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37" name="Google Shape;437;p57"/>
          <p:cNvSpPr/>
          <p:nvPr/>
        </p:nvSpPr>
        <p:spPr>
          <a:xfrm>
            <a:off x="5682500" y="1839463"/>
            <a:ext cx="3060900" cy="1447500"/>
          </a:xfrm>
          <a:prstGeom prst="rect">
            <a:avLst/>
          </a:prstGeom>
          <a:solidFill>
            <a:srgbClr val="CCEEF9"/>
          </a:solidFill>
          <a:ln cap="flat" cmpd="sng" w="28575">
            <a:solidFill>
              <a:srgbClr val="59C7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Your knowledge of Python is a model of computing!</a:t>
            </a:r>
            <a:br>
              <a:rPr lang="en-US" sz="1800"/>
            </a:br>
            <a:r>
              <a:rPr lang="en-US" sz="1800"/>
              <a:t>Alan Turing showed this for Turing Machines as a general model of computing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8"/>
          <p:cNvSpPr/>
          <p:nvPr/>
        </p:nvSpPr>
        <p:spPr>
          <a:xfrm>
            <a:off x="0" y="236775"/>
            <a:ext cx="37728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3" name="Google Shape;443;p58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Universal Turing Machines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4" name="Google Shape;44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038" y="674272"/>
            <a:ext cx="5266627" cy="24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8"/>
          <p:cNvSpPr txBox="1"/>
          <p:nvPr/>
        </p:nvSpPr>
        <p:spPr>
          <a:xfrm>
            <a:off x="424550" y="3041075"/>
            <a:ext cx="8450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TMs</a:t>
            </a:r>
            <a:r>
              <a:rPr lang="en-US" sz="1800"/>
              <a:t> </a:t>
            </a:r>
            <a:r>
              <a:rPr lang="en-US" sz="1800"/>
              <a:t>can be encoded with finite codes: e.g. state list + transition table + alphabet, etc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 universal Turing Machine simulates a </a:t>
            </a:r>
            <a:r>
              <a:rPr lang="en-US" sz="1800"/>
              <a:t>TM</a:t>
            </a:r>
            <a:r>
              <a:rPr lang="en-US" sz="1800"/>
              <a:t> with a code written on the tape, followed by its input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universal </a:t>
            </a:r>
            <a:r>
              <a:rPr lang="en-US" sz="1800"/>
              <a:t>TM</a:t>
            </a:r>
            <a:r>
              <a:rPr lang="en-US" sz="1800"/>
              <a:t> writes then the output of the simulated </a:t>
            </a:r>
            <a:r>
              <a:rPr lang="en-US" sz="1800"/>
              <a:t>TM</a:t>
            </a:r>
            <a:r>
              <a:rPr lang="en-US" sz="1800"/>
              <a:t> and stops if the simulated </a:t>
            </a:r>
            <a:r>
              <a:rPr lang="en-US" sz="1800"/>
              <a:t>TM</a:t>
            </a:r>
            <a:r>
              <a:rPr lang="en-US" sz="1800"/>
              <a:t> stops</a:t>
            </a:r>
            <a:endParaRPr sz="1800"/>
          </a:p>
        </p:txBody>
      </p:sp>
      <p:sp>
        <p:nvSpPr>
          <p:cNvPr id="446" name="Google Shape;446;p58"/>
          <p:cNvSpPr txBox="1"/>
          <p:nvPr/>
        </p:nvSpPr>
        <p:spPr>
          <a:xfrm>
            <a:off x="5008200" y="4581425"/>
            <a:ext cx="41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https://en.wikipedia.org/wiki/Universal_Turing_machine</a:t>
            </a:r>
            <a:endParaRPr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/>
          <p:nvPr/>
        </p:nvSpPr>
        <p:spPr>
          <a:xfrm>
            <a:off x="0" y="236775"/>
            <a:ext cx="31815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2" name="Google Shape;452;p59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Turing completeness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59"/>
          <p:cNvSpPr txBox="1"/>
          <p:nvPr/>
        </p:nvSpPr>
        <p:spPr>
          <a:xfrm>
            <a:off x="679950" y="1452925"/>
            <a:ext cx="778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4" name="Google Shape;454;p59"/>
          <p:cNvSpPr/>
          <p:nvPr/>
        </p:nvSpPr>
        <p:spPr>
          <a:xfrm flipH="1" rot="10800000">
            <a:off x="479150" y="981949"/>
            <a:ext cx="8015598" cy="140367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54" y="0"/>
                </a:lnTo>
                <a:cubicBezTo>
                  <a:pt x="21445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59"/>
          <p:cNvSpPr txBox="1"/>
          <p:nvPr/>
        </p:nvSpPr>
        <p:spPr>
          <a:xfrm>
            <a:off x="570300" y="1039950"/>
            <a:ext cx="80034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9C7EB"/>
                </a:solidFill>
              </a:rPr>
              <a:t>Turing completeness</a:t>
            </a:r>
            <a:endParaRPr b="1" sz="1800">
              <a:solidFill>
                <a:srgbClr val="59C7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A model of computation (e.g. model of a machine or programming language) is Turing complete if it can be used to simulate a universal Turing Machine. Turing complete models can execute any algorithm.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56" name="Google Shape;456;p59"/>
          <p:cNvSpPr txBox="1"/>
          <p:nvPr/>
        </p:nvSpPr>
        <p:spPr>
          <a:xfrm>
            <a:off x="563100" y="2698200"/>
            <a:ext cx="7847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For example, Python is Turing complete because you can write a code in Python that simulates any Turing Machine and thus, by definition, can execute any 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 practice you can code any algorithm directly in Python without simulating a </a:t>
            </a:r>
            <a:r>
              <a:rPr lang="en-US" sz="1800"/>
              <a:t>TM, the point is that you</a:t>
            </a:r>
            <a:r>
              <a:rPr b="1" lang="en-US" sz="1800"/>
              <a:t> can </a:t>
            </a:r>
            <a:r>
              <a:rPr lang="en-US" sz="1800"/>
              <a:t>simulate a TM, not that it is easy, understandable, or even efficient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0"/>
          <p:cNvSpPr/>
          <p:nvPr/>
        </p:nvSpPr>
        <p:spPr>
          <a:xfrm>
            <a:off x="0" y="236775"/>
            <a:ext cx="49845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62" name="Google Shape;462;p60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Examples of Turing complete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60"/>
          <p:cNvSpPr txBox="1"/>
          <p:nvPr/>
        </p:nvSpPr>
        <p:spPr>
          <a:xfrm>
            <a:off x="201500" y="874100"/>
            <a:ext cx="876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Cellular automata:</a:t>
            </a:r>
            <a:r>
              <a:rPr lang="en-US" sz="1800"/>
              <a:t> models of computation in which cells change state according to extremely simple rules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Structures emerge that, when interacting, can be set up to simulate any TM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Examples are Conway's Game of Life and rule 110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You can learn more in Computational Modelling of Social Systems (WS)</a:t>
            </a:r>
            <a:endParaRPr sz="1800"/>
          </a:p>
        </p:txBody>
      </p:sp>
      <p:pic>
        <p:nvPicPr>
          <p:cNvPr id="464" name="Google Shape;46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50" y="2648725"/>
            <a:ext cx="3918475" cy="19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648" y="2395538"/>
            <a:ext cx="3689775" cy="24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1"/>
          <p:cNvSpPr/>
          <p:nvPr/>
        </p:nvSpPr>
        <p:spPr>
          <a:xfrm>
            <a:off x="0" y="236775"/>
            <a:ext cx="49845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1" name="Google Shape;471;p61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Examples of Turing complete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61"/>
          <p:cNvSpPr txBox="1"/>
          <p:nvPr/>
        </p:nvSpPr>
        <p:spPr>
          <a:xfrm>
            <a:off x="327050" y="874100"/>
            <a:ext cx="8040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Creative games</a:t>
            </a:r>
            <a:r>
              <a:rPr lang="en-US" sz="1800"/>
              <a:t> can be used to build a system that simulates a Universal Turing Machine or other Turing complete models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Sokoban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(Culberson, 1997)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Minecraft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(Youtube video)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Magic the Gathering 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(Churchill, Biderman, &amp; Herrick, 2019)</a:t>
            </a:r>
            <a:endParaRPr sz="1800"/>
          </a:p>
        </p:txBody>
      </p:sp>
      <p:pic>
        <p:nvPicPr>
          <p:cNvPr id="473" name="Google Shape;473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551" y="2524225"/>
            <a:ext cx="2056050" cy="22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6975" y="2524225"/>
            <a:ext cx="2287724" cy="228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97075" y="2524225"/>
            <a:ext cx="1640248" cy="22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2"/>
          <p:cNvSpPr/>
          <p:nvPr/>
        </p:nvSpPr>
        <p:spPr>
          <a:xfrm>
            <a:off x="0" y="236775"/>
            <a:ext cx="21105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1" name="Google Shape;481;p62"/>
          <p:cNvSpPr txBox="1"/>
          <p:nvPr/>
        </p:nvSpPr>
        <p:spPr>
          <a:xfrm>
            <a:off x="372292" y="1000717"/>
            <a:ext cx="83994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AutoNum type="arabicPeriod"/>
            </a:pPr>
            <a:r>
              <a:rPr i="0" lang="en-US" sz="2000" u="none" cap="none" strike="noStrike">
                <a:solidFill>
                  <a:srgbClr val="888888"/>
                </a:solidFill>
              </a:rPr>
              <a:t>Turing Machines</a:t>
            </a:r>
            <a:endParaRPr sz="2000">
              <a:solidFill>
                <a:srgbClr val="888888"/>
              </a:solidFill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AutoNum type="arabicPeriod"/>
            </a:pPr>
            <a:r>
              <a:rPr i="0" lang="en-US" sz="2000" u="none" cap="none" strike="noStrike">
                <a:solidFill>
                  <a:srgbClr val="888888"/>
                </a:solidFill>
              </a:rPr>
              <a:t>Computability</a:t>
            </a:r>
            <a:endParaRPr>
              <a:solidFill>
                <a:srgbClr val="888888"/>
              </a:solidFill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i="0" lang="en-US" sz="2000" u="none" cap="none" strike="noStrike">
                <a:solidFill>
                  <a:schemeClr val="dk1"/>
                </a:solidFill>
              </a:rPr>
              <a:t>Complexity Classes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2" name="Google Shape;482;p62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Computability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3"/>
          <p:cNvSpPr/>
          <p:nvPr/>
        </p:nvSpPr>
        <p:spPr>
          <a:xfrm>
            <a:off x="4977150" y="1064625"/>
            <a:ext cx="3839400" cy="2182500"/>
          </a:xfrm>
          <a:prstGeom prst="rect">
            <a:avLst/>
          </a:prstGeom>
          <a:noFill/>
          <a:ln cap="flat" cmpd="sng" w="28575">
            <a:solidFill>
              <a:srgbClr val="59C7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3"/>
          <p:cNvSpPr/>
          <p:nvPr/>
        </p:nvSpPr>
        <p:spPr>
          <a:xfrm>
            <a:off x="0" y="236775"/>
            <a:ext cx="53031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9" name="Google Shape;489;p63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Time complexity of nondeterministic TM</a:t>
            </a:r>
            <a:endParaRPr/>
          </a:p>
        </p:txBody>
      </p:sp>
      <p:pic>
        <p:nvPicPr>
          <p:cNvPr id="490" name="Google Shape;4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38" y="797350"/>
            <a:ext cx="4654876" cy="2615226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3"/>
          <p:cNvSpPr txBox="1"/>
          <p:nvPr/>
        </p:nvSpPr>
        <p:spPr>
          <a:xfrm>
            <a:off x="272150" y="3319425"/>
            <a:ext cx="8696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Recap: p</a:t>
            </a:r>
            <a:r>
              <a:rPr lang="en-US" sz="1800"/>
              <a:t>reviously, we talked about the </a:t>
            </a:r>
            <a:r>
              <a:rPr lang="en-US" sz="1800"/>
              <a:t>time complexity of algorithms: how running time grows with input size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 terms of a TM, time complexity can be seen as the number of transitions the TM has to do to reach a final state. For a nondeterministic TM, it is the max depth among all execution branches</a:t>
            </a:r>
            <a:endParaRPr sz="1800"/>
          </a:p>
        </p:txBody>
      </p:sp>
      <p:sp>
        <p:nvSpPr>
          <p:cNvPr id="492" name="Google Shape;492;p63"/>
          <p:cNvSpPr txBox="1"/>
          <p:nvPr/>
        </p:nvSpPr>
        <p:spPr>
          <a:xfrm>
            <a:off x="4977150" y="994213"/>
            <a:ext cx="4038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O-notation to characterize scaling of time complexity: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 ⊂ O(log(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 ⊂ O(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 ⊂ O(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log(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 ⊂ O(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⊂ O(2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⊂ O(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i.e., ignore lower order terms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4"/>
          <p:cNvSpPr/>
          <p:nvPr/>
        </p:nvSpPr>
        <p:spPr>
          <a:xfrm>
            <a:off x="0" y="236775"/>
            <a:ext cx="56100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98" name="Google Shape;498;p64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Problem complexity and decision problems</a:t>
            </a:r>
            <a:endParaRPr/>
          </a:p>
        </p:txBody>
      </p:sp>
      <p:sp>
        <p:nvSpPr>
          <p:cNvPr id="499" name="Google Shape;499;p64"/>
          <p:cNvSpPr txBox="1"/>
          <p:nvPr/>
        </p:nvSpPr>
        <p:spPr>
          <a:xfrm>
            <a:off x="498450" y="975700"/>
            <a:ext cx="8208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can talk about the complexity of a problem regarding the time complexity of </a:t>
            </a:r>
            <a:r>
              <a:rPr i="1" lang="en-US" sz="1800"/>
              <a:t>known algorithms </a:t>
            </a:r>
            <a:r>
              <a:rPr lang="en-US" sz="1800"/>
              <a:t>to solve 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This defines a hierarchy: inefficient algorithms with long running time can be implemented for almost any problem, but some problems might not be solvable with faster algorithms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can define sets of problems as </a:t>
            </a:r>
            <a:r>
              <a:rPr b="1" lang="en-US" sz="1800"/>
              <a:t>complexity classes</a:t>
            </a:r>
            <a:r>
              <a:rPr lang="en-US" sz="1800"/>
              <a:t> that relate the problems to the time complexity of the algorithms that can solve them</a:t>
            </a:r>
            <a:endParaRPr sz="1800"/>
          </a:p>
        </p:txBody>
      </p:sp>
      <p:sp>
        <p:nvSpPr>
          <p:cNvPr id="500" name="Google Shape;500;p64"/>
          <p:cNvSpPr txBox="1"/>
          <p:nvPr/>
        </p:nvSpPr>
        <p:spPr>
          <a:xfrm>
            <a:off x="756125" y="3701225"/>
            <a:ext cx="778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1" name="Google Shape;501;p64"/>
          <p:cNvSpPr/>
          <p:nvPr/>
        </p:nvSpPr>
        <p:spPr>
          <a:xfrm flipH="1" rot="10800000">
            <a:off x="555325" y="3230249"/>
            <a:ext cx="8015598" cy="140367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54" y="0"/>
                </a:lnTo>
                <a:cubicBezTo>
                  <a:pt x="21445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64"/>
          <p:cNvSpPr txBox="1"/>
          <p:nvPr/>
        </p:nvSpPr>
        <p:spPr>
          <a:xfrm>
            <a:off x="646475" y="3288250"/>
            <a:ext cx="80034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9C7EB"/>
                </a:solidFill>
              </a:rPr>
              <a:t>Decision problem</a:t>
            </a:r>
            <a:endParaRPr b="1" sz="1800">
              <a:solidFill>
                <a:srgbClr val="59C7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Decision problems have a binary output (true/false) as the solution.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Decision problems can be very general, for example determining if a word belongs to a language is a decision problem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1" y="236775"/>
            <a:ext cx="4464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Type 3 grammars and DFA</a:t>
            </a:r>
            <a:endParaRPr/>
          </a:p>
        </p:txBody>
      </p:sp>
      <p:sp>
        <p:nvSpPr>
          <p:cNvPr id="149" name="Google Shape;149;p29"/>
          <p:cNvSpPr txBox="1"/>
          <p:nvPr/>
        </p:nvSpPr>
        <p:spPr>
          <a:xfrm>
            <a:off x="516625" y="3294500"/>
            <a:ext cx="8563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Type-3 grammars generate regular languages. These languages are exactly all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languages that can be accepted by a </a:t>
            </a:r>
            <a:r>
              <a:rPr b="1" lang="en-US" sz="1800"/>
              <a:t>Finite-State Automaton.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Finite state automata are the simplest machines to recognize patterns</a:t>
            </a:r>
            <a:endParaRPr sz="1800"/>
          </a:p>
        </p:txBody>
      </p:sp>
      <p:sp>
        <p:nvSpPr>
          <p:cNvPr id="150" name="Google Shape;150;p29"/>
          <p:cNvSpPr/>
          <p:nvPr/>
        </p:nvSpPr>
        <p:spPr>
          <a:xfrm flipH="1" rot="10800000">
            <a:off x="1599450" y="1399172"/>
            <a:ext cx="5765742" cy="15542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317" y="0"/>
                </a:lnTo>
                <a:cubicBezTo>
                  <a:pt x="21473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1648523" y="1280138"/>
            <a:ext cx="5667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entury Schoolbook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</a:rPr>
              <a:t>Definition </a:t>
            </a:r>
            <a:r>
              <a:rPr b="1" lang="en-US" sz="1800">
                <a:solidFill>
                  <a:srgbClr val="0070C0"/>
                </a:solidFill>
              </a:rPr>
              <a:t>of</a:t>
            </a:r>
            <a:r>
              <a:rPr b="1" i="0" lang="en-US" sz="1800" u="none" cap="none" strike="noStrike">
                <a:solidFill>
                  <a:srgbClr val="0070C0"/>
                </a:solidFill>
              </a:rPr>
              <a:t> </a:t>
            </a:r>
            <a:r>
              <a:rPr b="1" lang="en-US" sz="1800">
                <a:solidFill>
                  <a:srgbClr val="0070C0"/>
                </a:solidFill>
              </a:rPr>
              <a:t>t</a:t>
            </a:r>
            <a:r>
              <a:rPr b="1" i="0" lang="en-US" sz="1800" u="none" cap="none" strike="noStrike">
                <a:solidFill>
                  <a:srgbClr val="0070C0"/>
                </a:solidFill>
              </a:rPr>
              <a:t>ype 3 grammar</a:t>
            </a:r>
            <a:r>
              <a:rPr b="1" lang="en-US" sz="1800">
                <a:solidFill>
                  <a:srgbClr val="0070C0"/>
                </a:solidFill>
              </a:rPr>
              <a:t>: r</a:t>
            </a:r>
            <a:r>
              <a:rPr b="1" i="0" lang="en-US" sz="1800" u="none" cap="none" strike="noStrike">
                <a:solidFill>
                  <a:srgbClr val="0070C0"/>
                </a:solidFill>
              </a:rPr>
              <a:t>egular </a:t>
            </a:r>
            <a:r>
              <a:rPr b="1" lang="en-US" sz="1800">
                <a:solidFill>
                  <a:srgbClr val="0070C0"/>
                </a:solidFill>
              </a:rPr>
              <a:t>languages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A grammar is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Type 3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or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regular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, if 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	for all (production) rules </a:t>
            </a:r>
            <a:r>
              <a:rPr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in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P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it is true that 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		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is a single variable, i.e.,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 N</a:t>
            </a: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		and</a:t>
            </a:r>
            <a:r>
              <a:rPr lang="en-US" sz="1800"/>
              <a:t>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 Σ ∪ ΣN 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/>
          <p:nvPr/>
        </p:nvSpPr>
        <p:spPr>
          <a:xfrm>
            <a:off x="0" y="236775"/>
            <a:ext cx="19725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8" name="Google Shape;508;p65"/>
          <p:cNvSpPr txBox="1"/>
          <p:nvPr>
            <p:ph idx="4294967295" type="title"/>
          </p:nvPr>
        </p:nvSpPr>
        <p:spPr>
          <a:xfrm>
            <a:off x="272144" y="236775"/>
            <a:ext cx="1806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The P class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756125" y="1415225"/>
            <a:ext cx="778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0" name="Google Shape;510;p65"/>
          <p:cNvSpPr/>
          <p:nvPr/>
        </p:nvSpPr>
        <p:spPr>
          <a:xfrm flipH="1" rot="10800000">
            <a:off x="555325" y="944233"/>
            <a:ext cx="8015598" cy="11284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54" y="0"/>
                </a:lnTo>
                <a:cubicBezTo>
                  <a:pt x="21445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5"/>
          <p:cNvSpPr txBox="1"/>
          <p:nvPr/>
        </p:nvSpPr>
        <p:spPr>
          <a:xfrm>
            <a:off x="646475" y="1002250"/>
            <a:ext cx="80034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9C7EB"/>
                </a:solidFill>
              </a:rPr>
              <a:t>Problem class P</a:t>
            </a:r>
            <a:endParaRPr b="1" sz="1800">
              <a:solidFill>
                <a:srgbClr val="59C7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P</a:t>
            </a:r>
            <a:r>
              <a:rPr lang="en-US" sz="1800">
                <a:solidFill>
                  <a:schemeClr val="dk1"/>
                </a:solidFill>
              </a:rPr>
              <a:t> contains all decision problems that can be solved by a deterministic Turing Machine using a polynomial amount of computation steps (time).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12" name="Google Shape;512;p65"/>
          <p:cNvSpPr txBox="1"/>
          <p:nvPr/>
        </p:nvSpPr>
        <p:spPr>
          <a:xfrm>
            <a:off x="348000" y="3256175"/>
            <a:ext cx="50814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An example of P problem is deciding if there is a path between two vertices in a graph.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You can run DFS on the graph to find the path and since DFS running time is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O(|V|+|E|)</a:t>
            </a:r>
            <a:r>
              <a:rPr lang="en-US" sz="1700"/>
              <a:t>, then the problem belongs to the P class</a:t>
            </a:r>
            <a:endParaRPr sz="1700"/>
          </a:p>
        </p:txBody>
      </p:sp>
      <p:sp>
        <p:nvSpPr>
          <p:cNvPr id="513" name="Google Shape;513;p65"/>
          <p:cNvSpPr txBox="1"/>
          <p:nvPr/>
        </p:nvSpPr>
        <p:spPr>
          <a:xfrm>
            <a:off x="396225" y="2147825"/>
            <a:ext cx="8253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 other words: for each problem in P, there is at least one algorithm that decides its output in a number of steps that grows polynomially with the input size, e.g.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O(n), O(n²), O(n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⁹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⁹)</a:t>
            </a:r>
            <a:r>
              <a:rPr lang="en-US" sz="1800"/>
              <a:t>, also subpolynomial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O(log(n))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⊂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O(n)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65"/>
          <p:cNvSpPr/>
          <p:nvPr/>
        </p:nvSpPr>
        <p:spPr>
          <a:xfrm>
            <a:off x="6001625" y="4030900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5" name="Google Shape;515;p65"/>
          <p:cNvSpPr/>
          <p:nvPr/>
        </p:nvSpPr>
        <p:spPr>
          <a:xfrm>
            <a:off x="6347000" y="3943725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6" name="Google Shape;516;p65"/>
          <p:cNvSpPr/>
          <p:nvPr/>
        </p:nvSpPr>
        <p:spPr>
          <a:xfrm>
            <a:off x="6306425" y="4335700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7" name="Google Shape;517;p65"/>
          <p:cNvSpPr/>
          <p:nvPr/>
        </p:nvSpPr>
        <p:spPr>
          <a:xfrm>
            <a:off x="7017750" y="3746750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8" name="Google Shape;518;p65"/>
          <p:cNvSpPr/>
          <p:nvPr/>
        </p:nvSpPr>
        <p:spPr>
          <a:xfrm>
            <a:off x="7376425" y="3746750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9" name="Google Shape;519;p65"/>
          <p:cNvSpPr/>
          <p:nvPr/>
        </p:nvSpPr>
        <p:spPr>
          <a:xfrm>
            <a:off x="7755050" y="4001075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0" name="Google Shape;520;p65"/>
          <p:cNvSpPr/>
          <p:nvPr/>
        </p:nvSpPr>
        <p:spPr>
          <a:xfrm>
            <a:off x="6743025" y="4160675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1" name="Google Shape;521;p65"/>
          <p:cNvSpPr/>
          <p:nvPr/>
        </p:nvSpPr>
        <p:spPr>
          <a:xfrm>
            <a:off x="7177350" y="4320275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2" name="Google Shape;522;p65"/>
          <p:cNvSpPr/>
          <p:nvPr/>
        </p:nvSpPr>
        <p:spPr>
          <a:xfrm>
            <a:off x="7595450" y="4374575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3" name="Google Shape;523;p65"/>
          <p:cNvSpPr/>
          <p:nvPr/>
        </p:nvSpPr>
        <p:spPr>
          <a:xfrm>
            <a:off x="8013550" y="4335700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4" name="Google Shape;524;p65"/>
          <p:cNvSpPr/>
          <p:nvPr/>
        </p:nvSpPr>
        <p:spPr>
          <a:xfrm>
            <a:off x="8461875" y="4001075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25" name="Google Shape;525;p65"/>
          <p:cNvCxnSpPr>
            <a:stCxn id="514" idx="7"/>
            <a:endCxn id="515" idx="2"/>
          </p:cNvCxnSpPr>
          <p:nvPr/>
        </p:nvCxnSpPr>
        <p:spPr>
          <a:xfrm flipH="1" rot="10800000">
            <a:off x="6137852" y="4023673"/>
            <a:ext cx="2091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65"/>
          <p:cNvCxnSpPr>
            <a:stCxn id="514" idx="5"/>
            <a:endCxn id="516" idx="1"/>
          </p:cNvCxnSpPr>
          <p:nvPr/>
        </p:nvCxnSpPr>
        <p:spPr>
          <a:xfrm>
            <a:off x="6137852" y="4167127"/>
            <a:ext cx="19200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65"/>
          <p:cNvCxnSpPr>
            <a:stCxn id="515" idx="5"/>
            <a:endCxn id="520" idx="2"/>
          </p:cNvCxnSpPr>
          <p:nvPr/>
        </p:nvCxnSpPr>
        <p:spPr>
          <a:xfrm>
            <a:off x="6483227" y="4079952"/>
            <a:ext cx="259800" cy="1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65"/>
          <p:cNvCxnSpPr>
            <a:stCxn id="517" idx="6"/>
            <a:endCxn id="518" idx="2"/>
          </p:cNvCxnSpPr>
          <p:nvPr/>
        </p:nvCxnSpPr>
        <p:spPr>
          <a:xfrm>
            <a:off x="7177350" y="3826550"/>
            <a:ext cx="19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65"/>
          <p:cNvCxnSpPr>
            <a:stCxn id="520" idx="5"/>
            <a:endCxn id="521" idx="2"/>
          </p:cNvCxnSpPr>
          <p:nvPr/>
        </p:nvCxnSpPr>
        <p:spPr>
          <a:xfrm>
            <a:off x="6879252" y="4296902"/>
            <a:ext cx="298200" cy="1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65"/>
          <p:cNvCxnSpPr>
            <a:stCxn id="521" idx="6"/>
            <a:endCxn id="522" idx="2"/>
          </p:cNvCxnSpPr>
          <p:nvPr/>
        </p:nvCxnSpPr>
        <p:spPr>
          <a:xfrm>
            <a:off x="7336950" y="4400075"/>
            <a:ext cx="258600" cy="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65"/>
          <p:cNvCxnSpPr>
            <a:stCxn id="522" idx="7"/>
            <a:endCxn id="519" idx="4"/>
          </p:cNvCxnSpPr>
          <p:nvPr/>
        </p:nvCxnSpPr>
        <p:spPr>
          <a:xfrm flipH="1" rot="10800000">
            <a:off x="7731677" y="4160648"/>
            <a:ext cx="103200" cy="2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65"/>
          <p:cNvCxnSpPr>
            <a:stCxn id="522" idx="6"/>
            <a:endCxn id="523" idx="2"/>
          </p:cNvCxnSpPr>
          <p:nvPr/>
        </p:nvCxnSpPr>
        <p:spPr>
          <a:xfrm flipH="1" rot="10800000">
            <a:off x="7755050" y="4415375"/>
            <a:ext cx="258600" cy="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65"/>
          <p:cNvCxnSpPr>
            <a:stCxn id="523" idx="6"/>
          </p:cNvCxnSpPr>
          <p:nvPr/>
        </p:nvCxnSpPr>
        <p:spPr>
          <a:xfrm flipH="1" rot="10800000">
            <a:off x="8173150" y="4297000"/>
            <a:ext cx="144000" cy="1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65"/>
          <p:cNvSpPr txBox="1"/>
          <p:nvPr/>
        </p:nvSpPr>
        <p:spPr>
          <a:xfrm>
            <a:off x="5758850" y="3826550"/>
            <a:ext cx="2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65"/>
          <p:cNvSpPr txBox="1"/>
          <p:nvPr/>
        </p:nvSpPr>
        <p:spPr>
          <a:xfrm>
            <a:off x="8629538" y="3880775"/>
            <a:ext cx="2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65"/>
          <p:cNvSpPr txBox="1"/>
          <p:nvPr/>
        </p:nvSpPr>
        <p:spPr>
          <a:xfrm>
            <a:off x="5590350" y="3543525"/>
            <a:ext cx="2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p65"/>
          <p:cNvSpPr/>
          <p:nvPr/>
        </p:nvSpPr>
        <p:spPr>
          <a:xfrm>
            <a:off x="5590350" y="3601300"/>
            <a:ext cx="3333600" cy="1117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65"/>
          <p:cNvSpPr txBox="1"/>
          <p:nvPr/>
        </p:nvSpPr>
        <p:spPr>
          <a:xfrm>
            <a:off x="8229600" y="40403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6"/>
          <p:cNvSpPr/>
          <p:nvPr/>
        </p:nvSpPr>
        <p:spPr>
          <a:xfrm>
            <a:off x="0" y="236775"/>
            <a:ext cx="26748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44" name="Google Shape;544;p66"/>
          <p:cNvSpPr txBox="1"/>
          <p:nvPr>
            <p:ph idx="4294967295" type="title"/>
          </p:nvPr>
        </p:nvSpPr>
        <p:spPr>
          <a:xfrm>
            <a:off x="272152" y="236775"/>
            <a:ext cx="2509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Problem verifiers</a:t>
            </a:r>
            <a:endParaRPr/>
          </a:p>
        </p:txBody>
      </p:sp>
      <p:sp>
        <p:nvSpPr>
          <p:cNvPr id="545" name="Google Shape;545;p66"/>
          <p:cNvSpPr txBox="1"/>
          <p:nvPr/>
        </p:nvSpPr>
        <p:spPr>
          <a:xfrm>
            <a:off x="756125" y="1415225"/>
            <a:ext cx="778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6" name="Google Shape;546;p66"/>
          <p:cNvSpPr txBox="1"/>
          <p:nvPr/>
        </p:nvSpPr>
        <p:spPr>
          <a:xfrm>
            <a:off x="396225" y="776225"/>
            <a:ext cx="82536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After solving a problem, you can verify if the solution is correct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 verifier is an algorithm (i.e. </a:t>
            </a:r>
            <a:r>
              <a:rPr lang="en-US" sz="1800"/>
              <a:t>TM</a:t>
            </a:r>
            <a:r>
              <a:rPr lang="en-US" sz="1800"/>
              <a:t>) that takes two inputs: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 description (encoding) of a problem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 candidate solution for the problem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Verifiers return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-US" sz="1800"/>
              <a:t> if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800"/>
              <a:t> is a solution of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/>
              <a:t> and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-US" sz="1800"/>
              <a:t> otherwise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800"/>
              <a:t> is also called </a:t>
            </a:r>
            <a:r>
              <a:rPr i="1" lang="en-US" sz="1800"/>
              <a:t>certificate or </a:t>
            </a:r>
            <a:r>
              <a:rPr b="1" lang="en-US" sz="1800"/>
              <a:t>proof</a:t>
            </a:r>
            <a:r>
              <a:rPr lang="en-US" sz="1800"/>
              <a:t> that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/>
              <a:t> has a solution (decision problem)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However, verifying a solution </a:t>
            </a:r>
            <a:r>
              <a:rPr i="1" lang="en-US" sz="1800"/>
              <a:t>is always</a:t>
            </a:r>
            <a:r>
              <a:rPr lang="en-US" sz="1800"/>
              <a:t> a decision problem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Example for finding path between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/>
              <a:t> and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/>
              <a:t> in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1800"/>
              <a:t>:</a:t>
            </a:r>
            <a:endParaRPr sz="1800"/>
          </a:p>
        </p:txBody>
      </p:sp>
      <p:graphicFrame>
        <p:nvGraphicFramePr>
          <p:cNvPr id="547" name="Google Shape;547;p66"/>
          <p:cNvGraphicFramePr/>
          <p:nvPr/>
        </p:nvGraphicFramePr>
        <p:xfrm>
          <a:off x="125025" y="3567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{6ADF99C2-1D1D-4DE5-A93F-3246728C7F0C}</a:tableStyleId>
              </a:tblPr>
              <a:tblGrid>
                <a:gridCol w="458400"/>
                <a:gridCol w="458400"/>
                <a:gridCol w="458400"/>
                <a:gridCol w="458400"/>
                <a:gridCol w="458400"/>
                <a:gridCol w="458400"/>
                <a:gridCol w="458400"/>
                <a:gridCol w="458400"/>
                <a:gridCol w="458400"/>
                <a:gridCol w="458400"/>
                <a:gridCol w="458400"/>
                <a:gridCol w="458400"/>
                <a:gridCol w="458400"/>
                <a:gridCol w="458400"/>
                <a:gridCol w="458400"/>
                <a:gridCol w="458400"/>
                <a:gridCol w="458400"/>
                <a:gridCol w="458400"/>
                <a:gridCol w="458400"/>
              </a:tblGrid>
              <a:tr h="46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T/F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8" name="Google Shape;548;p66"/>
          <p:cNvSpPr/>
          <p:nvPr/>
        </p:nvSpPr>
        <p:spPr>
          <a:xfrm>
            <a:off x="125025" y="4083175"/>
            <a:ext cx="1375200" cy="35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Vertex list</a:t>
            </a:r>
            <a:endParaRPr/>
          </a:p>
        </p:txBody>
      </p:sp>
      <p:sp>
        <p:nvSpPr>
          <p:cNvPr id="549" name="Google Shape;549;p66"/>
          <p:cNvSpPr/>
          <p:nvPr/>
        </p:nvSpPr>
        <p:spPr>
          <a:xfrm>
            <a:off x="1958625" y="4083175"/>
            <a:ext cx="2292000" cy="35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edge list</a:t>
            </a:r>
            <a:endParaRPr/>
          </a:p>
        </p:txBody>
      </p:sp>
      <p:sp>
        <p:nvSpPr>
          <p:cNvPr id="550" name="Google Shape;550;p66"/>
          <p:cNvSpPr/>
          <p:nvPr/>
        </p:nvSpPr>
        <p:spPr>
          <a:xfrm>
            <a:off x="4661750" y="4083175"/>
            <a:ext cx="994200" cy="35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indices s,t</a:t>
            </a:r>
            <a:endParaRPr/>
          </a:p>
        </p:txBody>
      </p:sp>
      <p:sp>
        <p:nvSpPr>
          <p:cNvPr id="551" name="Google Shape;551;p66"/>
          <p:cNvSpPr/>
          <p:nvPr/>
        </p:nvSpPr>
        <p:spPr>
          <a:xfrm>
            <a:off x="6084225" y="4083175"/>
            <a:ext cx="1888200" cy="35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sequence of nodes</a:t>
            </a:r>
            <a:endParaRPr/>
          </a:p>
        </p:txBody>
      </p:sp>
      <p:sp>
        <p:nvSpPr>
          <p:cNvPr id="552" name="Google Shape;552;p66"/>
          <p:cNvSpPr/>
          <p:nvPr/>
        </p:nvSpPr>
        <p:spPr>
          <a:xfrm>
            <a:off x="8402025" y="4083175"/>
            <a:ext cx="432600" cy="35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V?</a:t>
            </a:r>
            <a:endParaRPr/>
          </a:p>
        </p:txBody>
      </p:sp>
      <p:sp>
        <p:nvSpPr>
          <p:cNvPr id="553" name="Google Shape;553;p66"/>
          <p:cNvSpPr/>
          <p:nvPr/>
        </p:nvSpPr>
        <p:spPr>
          <a:xfrm>
            <a:off x="125025" y="4496275"/>
            <a:ext cx="5530800" cy="248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66"/>
          <p:cNvSpPr/>
          <p:nvPr/>
        </p:nvSpPr>
        <p:spPr>
          <a:xfrm>
            <a:off x="6084225" y="4496275"/>
            <a:ext cx="1888200" cy="248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/>
          <p:nvPr/>
        </p:nvSpPr>
        <p:spPr>
          <a:xfrm>
            <a:off x="0" y="236775"/>
            <a:ext cx="2115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0" name="Google Shape;560;p67"/>
          <p:cNvSpPr txBox="1"/>
          <p:nvPr>
            <p:ph idx="4294967295" type="title"/>
          </p:nvPr>
        </p:nvSpPr>
        <p:spPr>
          <a:xfrm>
            <a:off x="272144" y="236775"/>
            <a:ext cx="1806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The NP class</a:t>
            </a:r>
            <a:endParaRPr/>
          </a:p>
        </p:txBody>
      </p:sp>
      <p:sp>
        <p:nvSpPr>
          <p:cNvPr id="561" name="Google Shape;561;p67"/>
          <p:cNvSpPr txBox="1"/>
          <p:nvPr/>
        </p:nvSpPr>
        <p:spPr>
          <a:xfrm>
            <a:off x="756125" y="1415225"/>
            <a:ext cx="778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2" name="Google Shape;562;p67"/>
          <p:cNvSpPr/>
          <p:nvPr/>
        </p:nvSpPr>
        <p:spPr>
          <a:xfrm flipH="1" rot="10800000">
            <a:off x="555325" y="944250"/>
            <a:ext cx="8015598" cy="135135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54" y="0"/>
                </a:lnTo>
                <a:cubicBezTo>
                  <a:pt x="21445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67"/>
          <p:cNvSpPr txBox="1"/>
          <p:nvPr/>
        </p:nvSpPr>
        <p:spPr>
          <a:xfrm>
            <a:off x="646475" y="1002250"/>
            <a:ext cx="80034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9C7EB"/>
                </a:solidFill>
              </a:rPr>
              <a:t>Problem class NP</a:t>
            </a:r>
            <a:endParaRPr b="1" sz="1800">
              <a:solidFill>
                <a:srgbClr val="59C7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NP is the set of decision problems for which positive problem instances (the answer is True) have proofs verifiable in polynomial time by a deterministic Turing Machine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64" name="Google Shape;564;p67"/>
          <p:cNvSpPr txBox="1"/>
          <p:nvPr/>
        </p:nvSpPr>
        <p:spPr>
          <a:xfrm>
            <a:off x="603075" y="2622775"/>
            <a:ext cx="7937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An equivalent definition of NP is the set of decision problems solvable in polynomial time by a nondeterministic Turing machine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The nondeterministic </a:t>
            </a:r>
            <a:r>
              <a:rPr lang="en-US" sz="1800">
                <a:solidFill>
                  <a:schemeClr val="dk1"/>
                </a:solidFill>
              </a:rPr>
              <a:t>TM</a:t>
            </a:r>
            <a:r>
              <a:rPr lang="en-US" sz="1800">
                <a:solidFill>
                  <a:schemeClr val="dk1"/>
                </a:solidFill>
              </a:rPr>
              <a:t> "guesses" the proof branching and then verifies it deterministically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NP stands for "Nondeterministic Polynomial time"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It does not stand for "Not Polynomial!"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8"/>
          <p:cNvSpPr/>
          <p:nvPr/>
        </p:nvSpPr>
        <p:spPr>
          <a:xfrm>
            <a:off x="741975" y="1868000"/>
            <a:ext cx="3333600" cy="1117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68"/>
          <p:cNvSpPr/>
          <p:nvPr/>
        </p:nvSpPr>
        <p:spPr>
          <a:xfrm>
            <a:off x="0" y="236775"/>
            <a:ext cx="52833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71" name="Google Shape;571;p68"/>
          <p:cNvSpPr txBox="1"/>
          <p:nvPr>
            <p:ph idx="4294967295" type="title"/>
          </p:nvPr>
        </p:nvSpPr>
        <p:spPr>
          <a:xfrm>
            <a:off x="352025" y="236775"/>
            <a:ext cx="5011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NP problem example: Hamiltonian path</a:t>
            </a:r>
            <a:endParaRPr/>
          </a:p>
        </p:txBody>
      </p:sp>
      <p:sp>
        <p:nvSpPr>
          <p:cNvPr id="572" name="Google Shape;572;p68"/>
          <p:cNvSpPr txBox="1"/>
          <p:nvPr/>
        </p:nvSpPr>
        <p:spPr>
          <a:xfrm>
            <a:off x="756125" y="1415225"/>
            <a:ext cx="778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3" name="Google Shape;573;p68"/>
          <p:cNvSpPr/>
          <p:nvPr/>
        </p:nvSpPr>
        <p:spPr>
          <a:xfrm flipH="1" rot="10800000">
            <a:off x="555325" y="791866"/>
            <a:ext cx="8015598" cy="89888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54" y="0"/>
                </a:lnTo>
                <a:cubicBezTo>
                  <a:pt x="21445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68"/>
          <p:cNvSpPr txBox="1"/>
          <p:nvPr/>
        </p:nvSpPr>
        <p:spPr>
          <a:xfrm>
            <a:off x="646475" y="849850"/>
            <a:ext cx="8003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9C7EB"/>
                </a:solidFill>
              </a:rPr>
              <a:t>Hamiltonian path</a:t>
            </a:r>
            <a:endParaRPr b="1" sz="1800">
              <a:solidFill>
                <a:srgbClr val="59C7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A Hamiltonian path is a path in a graph that visits each vertex exactly once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5" name="Google Shape;575;p68"/>
          <p:cNvSpPr txBox="1"/>
          <p:nvPr/>
        </p:nvSpPr>
        <p:spPr>
          <a:xfrm>
            <a:off x="308225" y="3353475"/>
            <a:ext cx="8357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In this definition of path, edges in the path sequence have to be distinct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Decision </a:t>
            </a:r>
            <a:r>
              <a:rPr lang="en-US" sz="1800">
                <a:solidFill>
                  <a:schemeClr val="dk1"/>
                </a:solidFill>
              </a:rPr>
              <a:t>problem, we have to decide if G has a Hamiltonian path or not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also known as </a:t>
            </a:r>
            <a:r>
              <a:rPr i="1" lang="en-US" sz="1800">
                <a:solidFill>
                  <a:schemeClr val="dk1"/>
                </a:solidFill>
              </a:rPr>
              <a:t>"is G traceable?"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Verifying</a:t>
            </a:r>
            <a:r>
              <a:rPr lang="en-US" sz="1800">
                <a:solidFill>
                  <a:schemeClr val="dk1"/>
                </a:solidFill>
              </a:rPr>
              <a:t> that a path is Hamiltionian in G can be done in O(n) (polynomial)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Thus, the problem of deciding if a graph has a Hamiltonian path is</a:t>
            </a:r>
            <a:r>
              <a:rPr b="1" lang="en-US" sz="1800">
                <a:solidFill>
                  <a:schemeClr val="dk1"/>
                </a:solidFill>
              </a:rPr>
              <a:t> NP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576" name="Google Shape;576;p68"/>
          <p:cNvSpPr/>
          <p:nvPr/>
        </p:nvSpPr>
        <p:spPr>
          <a:xfrm>
            <a:off x="1153250" y="2297600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7" name="Google Shape;577;p68"/>
          <p:cNvSpPr/>
          <p:nvPr/>
        </p:nvSpPr>
        <p:spPr>
          <a:xfrm>
            <a:off x="1498625" y="2210425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8" name="Google Shape;578;p68"/>
          <p:cNvSpPr/>
          <p:nvPr/>
        </p:nvSpPr>
        <p:spPr>
          <a:xfrm>
            <a:off x="1458050" y="2602400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9" name="Google Shape;579;p68"/>
          <p:cNvSpPr/>
          <p:nvPr/>
        </p:nvSpPr>
        <p:spPr>
          <a:xfrm>
            <a:off x="2169375" y="2013450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0" name="Google Shape;580;p68"/>
          <p:cNvSpPr/>
          <p:nvPr/>
        </p:nvSpPr>
        <p:spPr>
          <a:xfrm>
            <a:off x="2528050" y="2013450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1" name="Google Shape;581;p68"/>
          <p:cNvSpPr/>
          <p:nvPr/>
        </p:nvSpPr>
        <p:spPr>
          <a:xfrm>
            <a:off x="2906675" y="2267775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2" name="Google Shape;582;p68"/>
          <p:cNvSpPr/>
          <p:nvPr/>
        </p:nvSpPr>
        <p:spPr>
          <a:xfrm>
            <a:off x="1894650" y="2427375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3" name="Google Shape;583;p68"/>
          <p:cNvSpPr/>
          <p:nvPr/>
        </p:nvSpPr>
        <p:spPr>
          <a:xfrm>
            <a:off x="2328975" y="2586975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4" name="Google Shape;584;p68"/>
          <p:cNvSpPr/>
          <p:nvPr/>
        </p:nvSpPr>
        <p:spPr>
          <a:xfrm>
            <a:off x="2747075" y="2641275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5" name="Google Shape;585;p68"/>
          <p:cNvSpPr/>
          <p:nvPr/>
        </p:nvSpPr>
        <p:spPr>
          <a:xfrm>
            <a:off x="3165175" y="2602400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6" name="Google Shape;586;p68"/>
          <p:cNvSpPr/>
          <p:nvPr/>
        </p:nvSpPr>
        <p:spPr>
          <a:xfrm>
            <a:off x="3613500" y="2267775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87" name="Google Shape;587;p68"/>
          <p:cNvCxnSpPr>
            <a:stCxn id="576" idx="7"/>
            <a:endCxn id="577" idx="2"/>
          </p:cNvCxnSpPr>
          <p:nvPr/>
        </p:nvCxnSpPr>
        <p:spPr>
          <a:xfrm flipH="1" rot="10800000">
            <a:off x="1289477" y="2290373"/>
            <a:ext cx="209100" cy="3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68"/>
          <p:cNvCxnSpPr>
            <a:stCxn id="576" idx="5"/>
            <a:endCxn id="578" idx="1"/>
          </p:cNvCxnSpPr>
          <p:nvPr/>
        </p:nvCxnSpPr>
        <p:spPr>
          <a:xfrm>
            <a:off x="1289477" y="2433827"/>
            <a:ext cx="192000" cy="19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68"/>
          <p:cNvCxnSpPr>
            <a:stCxn id="577" idx="5"/>
            <a:endCxn id="582" idx="2"/>
          </p:cNvCxnSpPr>
          <p:nvPr/>
        </p:nvCxnSpPr>
        <p:spPr>
          <a:xfrm>
            <a:off x="1634852" y="2346652"/>
            <a:ext cx="259800" cy="1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68"/>
          <p:cNvCxnSpPr>
            <a:stCxn id="579" idx="6"/>
            <a:endCxn id="580" idx="2"/>
          </p:cNvCxnSpPr>
          <p:nvPr/>
        </p:nvCxnSpPr>
        <p:spPr>
          <a:xfrm>
            <a:off x="2328975" y="2093250"/>
            <a:ext cx="19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68"/>
          <p:cNvCxnSpPr>
            <a:stCxn id="582" idx="5"/>
            <a:endCxn id="583" idx="2"/>
          </p:cNvCxnSpPr>
          <p:nvPr/>
        </p:nvCxnSpPr>
        <p:spPr>
          <a:xfrm>
            <a:off x="2030877" y="2563602"/>
            <a:ext cx="298200" cy="10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68"/>
          <p:cNvCxnSpPr>
            <a:stCxn id="583" idx="6"/>
            <a:endCxn id="584" idx="2"/>
          </p:cNvCxnSpPr>
          <p:nvPr/>
        </p:nvCxnSpPr>
        <p:spPr>
          <a:xfrm>
            <a:off x="2488575" y="2666775"/>
            <a:ext cx="258600" cy="5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68"/>
          <p:cNvCxnSpPr>
            <a:stCxn id="584" idx="7"/>
            <a:endCxn id="581" idx="4"/>
          </p:cNvCxnSpPr>
          <p:nvPr/>
        </p:nvCxnSpPr>
        <p:spPr>
          <a:xfrm flipH="1" rot="10800000">
            <a:off x="2883302" y="2427348"/>
            <a:ext cx="103200" cy="2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68"/>
          <p:cNvCxnSpPr>
            <a:stCxn id="584" idx="6"/>
            <a:endCxn id="585" idx="2"/>
          </p:cNvCxnSpPr>
          <p:nvPr/>
        </p:nvCxnSpPr>
        <p:spPr>
          <a:xfrm flipH="1" rot="10800000">
            <a:off x="2906675" y="2682075"/>
            <a:ext cx="258600" cy="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68"/>
          <p:cNvCxnSpPr>
            <a:stCxn id="585" idx="6"/>
            <a:endCxn id="586" idx="3"/>
          </p:cNvCxnSpPr>
          <p:nvPr/>
        </p:nvCxnSpPr>
        <p:spPr>
          <a:xfrm flipH="1" rot="10800000">
            <a:off x="3324775" y="2404100"/>
            <a:ext cx="312000" cy="27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68"/>
          <p:cNvSpPr txBox="1"/>
          <p:nvPr/>
        </p:nvSpPr>
        <p:spPr>
          <a:xfrm>
            <a:off x="741975" y="1810225"/>
            <a:ext cx="4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97" name="Google Shape;597;p68"/>
          <p:cNvCxnSpPr>
            <a:stCxn id="578" idx="6"/>
            <a:endCxn id="582" idx="3"/>
          </p:cNvCxnSpPr>
          <p:nvPr/>
        </p:nvCxnSpPr>
        <p:spPr>
          <a:xfrm flipH="1" rot="10800000">
            <a:off x="1617650" y="2563700"/>
            <a:ext cx="300300" cy="11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68"/>
          <p:cNvCxnSpPr>
            <a:stCxn id="582" idx="7"/>
            <a:endCxn id="579" idx="4"/>
          </p:cNvCxnSpPr>
          <p:nvPr/>
        </p:nvCxnSpPr>
        <p:spPr>
          <a:xfrm flipH="1" rot="10800000">
            <a:off x="2030877" y="2172948"/>
            <a:ext cx="21840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68"/>
          <p:cNvCxnSpPr>
            <a:stCxn id="580" idx="5"/>
            <a:endCxn id="581" idx="1"/>
          </p:cNvCxnSpPr>
          <p:nvPr/>
        </p:nvCxnSpPr>
        <p:spPr>
          <a:xfrm>
            <a:off x="2664277" y="2149677"/>
            <a:ext cx="265800" cy="14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68"/>
          <p:cNvSpPr/>
          <p:nvPr/>
        </p:nvSpPr>
        <p:spPr>
          <a:xfrm>
            <a:off x="4907300" y="1896888"/>
            <a:ext cx="3333600" cy="1117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8"/>
          <p:cNvSpPr/>
          <p:nvPr/>
        </p:nvSpPr>
        <p:spPr>
          <a:xfrm>
            <a:off x="5318575" y="2326488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2" name="Google Shape;602;p68"/>
          <p:cNvSpPr/>
          <p:nvPr/>
        </p:nvSpPr>
        <p:spPr>
          <a:xfrm>
            <a:off x="5663950" y="2239313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3" name="Google Shape;603;p68"/>
          <p:cNvSpPr/>
          <p:nvPr/>
        </p:nvSpPr>
        <p:spPr>
          <a:xfrm>
            <a:off x="5623375" y="2631288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4" name="Google Shape;604;p68"/>
          <p:cNvSpPr/>
          <p:nvPr/>
        </p:nvSpPr>
        <p:spPr>
          <a:xfrm>
            <a:off x="6334700" y="2042338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5" name="Google Shape;605;p68"/>
          <p:cNvSpPr/>
          <p:nvPr/>
        </p:nvSpPr>
        <p:spPr>
          <a:xfrm>
            <a:off x="6693375" y="2042338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6" name="Google Shape;606;p68"/>
          <p:cNvSpPr/>
          <p:nvPr/>
        </p:nvSpPr>
        <p:spPr>
          <a:xfrm>
            <a:off x="7072000" y="2296663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7" name="Google Shape;607;p68"/>
          <p:cNvSpPr/>
          <p:nvPr/>
        </p:nvSpPr>
        <p:spPr>
          <a:xfrm>
            <a:off x="6059975" y="2456263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8" name="Google Shape;608;p68"/>
          <p:cNvSpPr/>
          <p:nvPr/>
        </p:nvSpPr>
        <p:spPr>
          <a:xfrm>
            <a:off x="6494300" y="2615863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9" name="Google Shape;609;p68"/>
          <p:cNvSpPr/>
          <p:nvPr/>
        </p:nvSpPr>
        <p:spPr>
          <a:xfrm>
            <a:off x="6912400" y="2670163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0" name="Google Shape;610;p68"/>
          <p:cNvSpPr/>
          <p:nvPr/>
        </p:nvSpPr>
        <p:spPr>
          <a:xfrm>
            <a:off x="7330500" y="2631288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1" name="Google Shape;611;p68"/>
          <p:cNvSpPr/>
          <p:nvPr/>
        </p:nvSpPr>
        <p:spPr>
          <a:xfrm>
            <a:off x="7778825" y="2296663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12" name="Google Shape;612;p68"/>
          <p:cNvCxnSpPr>
            <a:stCxn id="601" idx="7"/>
            <a:endCxn id="602" idx="2"/>
          </p:cNvCxnSpPr>
          <p:nvPr/>
        </p:nvCxnSpPr>
        <p:spPr>
          <a:xfrm flipH="1" rot="10800000">
            <a:off x="5454802" y="2319260"/>
            <a:ext cx="2091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68"/>
          <p:cNvCxnSpPr>
            <a:stCxn id="601" idx="5"/>
            <a:endCxn id="603" idx="1"/>
          </p:cNvCxnSpPr>
          <p:nvPr/>
        </p:nvCxnSpPr>
        <p:spPr>
          <a:xfrm>
            <a:off x="5454802" y="2462715"/>
            <a:ext cx="19200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68"/>
          <p:cNvCxnSpPr>
            <a:stCxn id="602" idx="5"/>
            <a:endCxn id="607" idx="2"/>
          </p:cNvCxnSpPr>
          <p:nvPr/>
        </p:nvCxnSpPr>
        <p:spPr>
          <a:xfrm>
            <a:off x="5800177" y="2375540"/>
            <a:ext cx="259800" cy="1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68"/>
          <p:cNvCxnSpPr>
            <a:stCxn id="604" idx="6"/>
            <a:endCxn id="605" idx="2"/>
          </p:cNvCxnSpPr>
          <p:nvPr/>
        </p:nvCxnSpPr>
        <p:spPr>
          <a:xfrm>
            <a:off x="6494300" y="2122138"/>
            <a:ext cx="19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68"/>
          <p:cNvCxnSpPr>
            <a:stCxn id="607" idx="5"/>
            <a:endCxn id="608" idx="2"/>
          </p:cNvCxnSpPr>
          <p:nvPr/>
        </p:nvCxnSpPr>
        <p:spPr>
          <a:xfrm>
            <a:off x="6196202" y="2592490"/>
            <a:ext cx="298200" cy="1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68"/>
          <p:cNvCxnSpPr>
            <a:stCxn id="608" idx="6"/>
            <a:endCxn id="609" idx="2"/>
          </p:cNvCxnSpPr>
          <p:nvPr/>
        </p:nvCxnSpPr>
        <p:spPr>
          <a:xfrm>
            <a:off x="6653900" y="2695663"/>
            <a:ext cx="258600" cy="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68"/>
          <p:cNvCxnSpPr>
            <a:stCxn id="609" idx="7"/>
            <a:endCxn id="606" idx="4"/>
          </p:cNvCxnSpPr>
          <p:nvPr/>
        </p:nvCxnSpPr>
        <p:spPr>
          <a:xfrm flipH="1" rot="10800000">
            <a:off x="7048627" y="2456235"/>
            <a:ext cx="103200" cy="2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68"/>
          <p:cNvCxnSpPr>
            <a:stCxn id="609" idx="6"/>
            <a:endCxn id="610" idx="2"/>
          </p:cNvCxnSpPr>
          <p:nvPr/>
        </p:nvCxnSpPr>
        <p:spPr>
          <a:xfrm flipH="1" rot="10800000">
            <a:off x="7072000" y="2710963"/>
            <a:ext cx="258600" cy="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68"/>
          <p:cNvCxnSpPr>
            <a:stCxn id="610" idx="6"/>
            <a:endCxn id="611" idx="3"/>
          </p:cNvCxnSpPr>
          <p:nvPr/>
        </p:nvCxnSpPr>
        <p:spPr>
          <a:xfrm flipH="1" rot="10800000">
            <a:off x="7490100" y="2432988"/>
            <a:ext cx="312000" cy="2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Google Shape;621;p68"/>
          <p:cNvSpPr txBox="1"/>
          <p:nvPr/>
        </p:nvSpPr>
        <p:spPr>
          <a:xfrm>
            <a:off x="4907300" y="1839113"/>
            <a:ext cx="4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2" name="Google Shape;622;p68"/>
          <p:cNvCxnSpPr>
            <a:stCxn id="603" idx="6"/>
            <a:endCxn id="607" idx="3"/>
          </p:cNvCxnSpPr>
          <p:nvPr/>
        </p:nvCxnSpPr>
        <p:spPr>
          <a:xfrm flipH="1" rot="10800000">
            <a:off x="5782975" y="2592588"/>
            <a:ext cx="300300" cy="1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68"/>
          <p:cNvCxnSpPr>
            <a:stCxn id="607" idx="7"/>
            <a:endCxn id="604" idx="4"/>
          </p:cNvCxnSpPr>
          <p:nvPr/>
        </p:nvCxnSpPr>
        <p:spPr>
          <a:xfrm flipH="1" rot="10800000">
            <a:off x="6196202" y="2201835"/>
            <a:ext cx="21840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68"/>
          <p:cNvCxnSpPr>
            <a:stCxn id="605" idx="5"/>
            <a:endCxn id="606" idx="1"/>
          </p:cNvCxnSpPr>
          <p:nvPr/>
        </p:nvCxnSpPr>
        <p:spPr>
          <a:xfrm>
            <a:off x="6829602" y="2178565"/>
            <a:ext cx="265800" cy="1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68"/>
          <p:cNvCxnSpPr>
            <a:stCxn id="577" idx="7"/>
            <a:endCxn id="579" idx="2"/>
          </p:cNvCxnSpPr>
          <p:nvPr/>
        </p:nvCxnSpPr>
        <p:spPr>
          <a:xfrm flipH="1" rot="10800000">
            <a:off x="1634852" y="2093398"/>
            <a:ext cx="534600" cy="14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68"/>
          <p:cNvSpPr txBox="1"/>
          <p:nvPr/>
        </p:nvSpPr>
        <p:spPr>
          <a:xfrm>
            <a:off x="1312850" y="2954875"/>
            <a:ext cx="20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 a Hamiltonian path</a:t>
            </a:r>
            <a:endParaRPr/>
          </a:p>
        </p:txBody>
      </p:sp>
      <p:sp>
        <p:nvSpPr>
          <p:cNvPr id="627" name="Google Shape;627;p68"/>
          <p:cNvSpPr txBox="1"/>
          <p:nvPr/>
        </p:nvSpPr>
        <p:spPr>
          <a:xfrm>
            <a:off x="5199075" y="2970775"/>
            <a:ext cx="29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does not have</a:t>
            </a:r>
            <a:r>
              <a:rPr lang="en-US"/>
              <a:t> a Hamiltonian path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9"/>
          <p:cNvSpPr/>
          <p:nvPr/>
        </p:nvSpPr>
        <p:spPr>
          <a:xfrm>
            <a:off x="741975" y="1868000"/>
            <a:ext cx="3333600" cy="1117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9"/>
          <p:cNvSpPr/>
          <p:nvPr/>
        </p:nvSpPr>
        <p:spPr>
          <a:xfrm>
            <a:off x="0" y="236775"/>
            <a:ext cx="52833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34" name="Google Shape;634;p69"/>
          <p:cNvSpPr txBox="1"/>
          <p:nvPr>
            <p:ph idx="4294967295" type="title"/>
          </p:nvPr>
        </p:nvSpPr>
        <p:spPr>
          <a:xfrm>
            <a:off x="352025" y="236775"/>
            <a:ext cx="5011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NP problem example: Hamiltonian path</a:t>
            </a:r>
            <a:endParaRPr/>
          </a:p>
        </p:txBody>
      </p:sp>
      <p:sp>
        <p:nvSpPr>
          <p:cNvPr id="635" name="Google Shape;635;p69"/>
          <p:cNvSpPr txBox="1"/>
          <p:nvPr/>
        </p:nvSpPr>
        <p:spPr>
          <a:xfrm>
            <a:off x="756125" y="1415225"/>
            <a:ext cx="778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6" name="Google Shape;636;p69"/>
          <p:cNvSpPr/>
          <p:nvPr/>
        </p:nvSpPr>
        <p:spPr>
          <a:xfrm flipH="1" rot="10800000">
            <a:off x="555325" y="791866"/>
            <a:ext cx="8015598" cy="89888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54" y="0"/>
                </a:lnTo>
                <a:cubicBezTo>
                  <a:pt x="21445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69"/>
          <p:cNvSpPr txBox="1"/>
          <p:nvPr/>
        </p:nvSpPr>
        <p:spPr>
          <a:xfrm>
            <a:off x="646475" y="849850"/>
            <a:ext cx="8003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9C7EB"/>
                </a:solidFill>
              </a:rPr>
              <a:t>Hamiltonian path</a:t>
            </a:r>
            <a:endParaRPr b="1" sz="1800">
              <a:solidFill>
                <a:srgbClr val="59C7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A Hamiltonian path is a path in a graph that visits each vertex exactly once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38" name="Google Shape;638;p69"/>
          <p:cNvSpPr txBox="1"/>
          <p:nvPr/>
        </p:nvSpPr>
        <p:spPr>
          <a:xfrm>
            <a:off x="308225" y="3353475"/>
            <a:ext cx="8357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In this definition of path, edges in the path sequence have to be distinct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Decision problem, we have to decide if G has a Hamiltonian path or not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also known as </a:t>
            </a:r>
            <a:r>
              <a:rPr i="1" lang="en-US" sz="1800">
                <a:solidFill>
                  <a:schemeClr val="dk1"/>
                </a:solidFill>
              </a:rPr>
              <a:t>"is G traceable?"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Verifying</a:t>
            </a:r>
            <a:r>
              <a:rPr lang="en-US" sz="1800">
                <a:solidFill>
                  <a:schemeClr val="dk1"/>
                </a:solidFill>
              </a:rPr>
              <a:t> that a path is Hamiltionian in G can be done in O(|V|+|E|)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Thus, the problem of deciding if a graph has a Hamiltonian path is</a:t>
            </a:r>
            <a:r>
              <a:rPr b="1" lang="en-US" sz="1800">
                <a:solidFill>
                  <a:schemeClr val="dk1"/>
                </a:solidFill>
              </a:rPr>
              <a:t> NP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39" name="Google Shape;639;p69"/>
          <p:cNvSpPr/>
          <p:nvPr/>
        </p:nvSpPr>
        <p:spPr>
          <a:xfrm>
            <a:off x="1153250" y="2297600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0" name="Google Shape;640;p69"/>
          <p:cNvSpPr/>
          <p:nvPr/>
        </p:nvSpPr>
        <p:spPr>
          <a:xfrm>
            <a:off x="1498625" y="2210425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1" name="Google Shape;641;p69"/>
          <p:cNvSpPr/>
          <p:nvPr/>
        </p:nvSpPr>
        <p:spPr>
          <a:xfrm>
            <a:off x="1458050" y="2602400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2" name="Google Shape;642;p69"/>
          <p:cNvSpPr/>
          <p:nvPr/>
        </p:nvSpPr>
        <p:spPr>
          <a:xfrm>
            <a:off x="2169375" y="2013450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3" name="Google Shape;643;p69"/>
          <p:cNvSpPr/>
          <p:nvPr/>
        </p:nvSpPr>
        <p:spPr>
          <a:xfrm>
            <a:off x="2528050" y="2013450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4" name="Google Shape;644;p69"/>
          <p:cNvSpPr/>
          <p:nvPr/>
        </p:nvSpPr>
        <p:spPr>
          <a:xfrm>
            <a:off x="2906675" y="2267775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5" name="Google Shape;645;p69"/>
          <p:cNvSpPr/>
          <p:nvPr/>
        </p:nvSpPr>
        <p:spPr>
          <a:xfrm>
            <a:off x="1894650" y="2427375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6" name="Google Shape;646;p69"/>
          <p:cNvSpPr/>
          <p:nvPr/>
        </p:nvSpPr>
        <p:spPr>
          <a:xfrm>
            <a:off x="2328975" y="2586975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7" name="Google Shape;647;p69"/>
          <p:cNvSpPr/>
          <p:nvPr/>
        </p:nvSpPr>
        <p:spPr>
          <a:xfrm>
            <a:off x="2747075" y="2641275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8" name="Google Shape;648;p69"/>
          <p:cNvSpPr/>
          <p:nvPr/>
        </p:nvSpPr>
        <p:spPr>
          <a:xfrm>
            <a:off x="3165175" y="2602400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9" name="Google Shape;649;p69"/>
          <p:cNvSpPr/>
          <p:nvPr/>
        </p:nvSpPr>
        <p:spPr>
          <a:xfrm>
            <a:off x="3613500" y="2267775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50" name="Google Shape;650;p69"/>
          <p:cNvCxnSpPr>
            <a:stCxn id="639" idx="7"/>
            <a:endCxn id="640" idx="2"/>
          </p:cNvCxnSpPr>
          <p:nvPr/>
        </p:nvCxnSpPr>
        <p:spPr>
          <a:xfrm flipH="1" rot="10800000">
            <a:off x="1289477" y="2290373"/>
            <a:ext cx="209100" cy="3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69"/>
          <p:cNvCxnSpPr>
            <a:stCxn id="639" idx="5"/>
            <a:endCxn id="641" idx="1"/>
          </p:cNvCxnSpPr>
          <p:nvPr/>
        </p:nvCxnSpPr>
        <p:spPr>
          <a:xfrm>
            <a:off x="1289477" y="2433827"/>
            <a:ext cx="192000" cy="19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69"/>
          <p:cNvCxnSpPr>
            <a:stCxn id="640" idx="5"/>
            <a:endCxn id="645" idx="2"/>
          </p:cNvCxnSpPr>
          <p:nvPr/>
        </p:nvCxnSpPr>
        <p:spPr>
          <a:xfrm>
            <a:off x="1634852" y="2346652"/>
            <a:ext cx="259800" cy="1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69"/>
          <p:cNvCxnSpPr>
            <a:stCxn id="642" idx="6"/>
            <a:endCxn id="643" idx="2"/>
          </p:cNvCxnSpPr>
          <p:nvPr/>
        </p:nvCxnSpPr>
        <p:spPr>
          <a:xfrm>
            <a:off x="2328975" y="2093250"/>
            <a:ext cx="19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69"/>
          <p:cNvCxnSpPr>
            <a:stCxn id="645" idx="5"/>
            <a:endCxn id="646" idx="2"/>
          </p:cNvCxnSpPr>
          <p:nvPr/>
        </p:nvCxnSpPr>
        <p:spPr>
          <a:xfrm>
            <a:off x="2030877" y="2563602"/>
            <a:ext cx="298200" cy="10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69"/>
          <p:cNvCxnSpPr>
            <a:stCxn id="646" idx="6"/>
            <a:endCxn id="647" idx="2"/>
          </p:cNvCxnSpPr>
          <p:nvPr/>
        </p:nvCxnSpPr>
        <p:spPr>
          <a:xfrm>
            <a:off x="2488575" y="2666775"/>
            <a:ext cx="258600" cy="5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69"/>
          <p:cNvCxnSpPr>
            <a:stCxn id="647" idx="7"/>
            <a:endCxn id="644" idx="4"/>
          </p:cNvCxnSpPr>
          <p:nvPr/>
        </p:nvCxnSpPr>
        <p:spPr>
          <a:xfrm flipH="1" rot="10800000">
            <a:off x="2883302" y="2427348"/>
            <a:ext cx="103200" cy="2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69"/>
          <p:cNvCxnSpPr>
            <a:stCxn id="647" idx="6"/>
            <a:endCxn id="648" idx="2"/>
          </p:cNvCxnSpPr>
          <p:nvPr/>
        </p:nvCxnSpPr>
        <p:spPr>
          <a:xfrm flipH="1" rot="10800000">
            <a:off x="2906675" y="2682075"/>
            <a:ext cx="258600" cy="3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69"/>
          <p:cNvCxnSpPr>
            <a:stCxn id="648" idx="6"/>
            <a:endCxn id="649" idx="3"/>
          </p:cNvCxnSpPr>
          <p:nvPr/>
        </p:nvCxnSpPr>
        <p:spPr>
          <a:xfrm flipH="1" rot="10800000">
            <a:off x="3324775" y="2404100"/>
            <a:ext cx="312000" cy="27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69"/>
          <p:cNvSpPr txBox="1"/>
          <p:nvPr/>
        </p:nvSpPr>
        <p:spPr>
          <a:xfrm>
            <a:off x="741975" y="1810225"/>
            <a:ext cx="4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0" name="Google Shape;660;p69"/>
          <p:cNvCxnSpPr>
            <a:stCxn id="641" idx="6"/>
            <a:endCxn id="645" idx="3"/>
          </p:cNvCxnSpPr>
          <p:nvPr/>
        </p:nvCxnSpPr>
        <p:spPr>
          <a:xfrm flipH="1" rot="10800000">
            <a:off x="1617650" y="2563700"/>
            <a:ext cx="300300" cy="11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69"/>
          <p:cNvCxnSpPr>
            <a:stCxn id="645" idx="7"/>
            <a:endCxn id="642" idx="4"/>
          </p:cNvCxnSpPr>
          <p:nvPr/>
        </p:nvCxnSpPr>
        <p:spPr>
          <a:xfrm flipH="1" rot="10800000">
            <a:off x="2030877" y="2172948"/>
            <a:ext cx="21840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69"/>
          <p:cNvCxnSpPr>
            <a:stCxn id="643" idx="5"/>
            <a:endCxn id="644" idx="1"/>
          </p:cNvCxnSpPr>
          <p:nvPr/>
        </p:nvCxnSpPr>
        <p:spPr>
          <a:xfrm>
            <a:off x="2664277" y="2149677"/>
            <a:ext cx="265800" cy="14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p69"/>
          <p:cNvSpPr/>
          <p:nvPr/>
        </p:nvSpPr>
        <p:spPr>
          <a:xfrm>
            <a:off x="4907300" y="1896888"/>
            <a:ext cx="3333600" cy="1117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9"/>
          <p:cNvSpPr/>
          <p:nvPr/>
        </p:nvSpPr>
        <p:spPr>
          <a:xfrm>
            <a:off x="5318575" y="2326488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5" name="Google Shape;665;p69"/>
          <p:cNvSpPr/>
          <p:nvPr/>
        </p:nvSpPr>
        <p:spPr>
          <a:xfrm>
            <a:off x="5663950" y="2239313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6" name="Google Shape;666;p69"/>
          <p:cNvSpPr/>
          <p:nvPr/>
        </p:nvSpPr>
        <p:spPr>
          <a:xfrm>
            <a:off x="5623375" y="2631288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7" name="Google Shape;667;p69"/>
          <p:cNvSpPr/>
          <p:nvPr/>
        </p:nvSpPr>
        <p:spPr>
          <a:xfrm>
            <a:off x="6334700" y="2042338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8" name="Google Shape;668;p69"/>
          <p:cNvSpPr/>
          <p:nvPr/>
        </p:nvSpPr>
        <p:spPr>
          <a:xfrm>
            <a:off x="6693375" y="2042338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9" name="Google Shape;669;p69"/>
          <p:cNvSpPr/>
          <p:nvPr/>
        </p:nvSpPr>
        <p:spPr>
          <a:xfrm>
            <a:off x="7072000" y="2296663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0" name="Google Shape;670;p69"/>
          <p:cNvSpPr/>
          <p:nvPr/>
        </p:nvSpPr>
        <p:spPr>
          <a:xfrm>
            <a:off x="6059975" y="2456263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1" name="Google Shape;671;p69"/>
          <p:cNvSpPr/>
          <p:nvPr/>
        </p:nvSpPr>
        <p:spPr>
          <a:xfrm>
            <a:off x="6494300" y="2615863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2" name="Google Shape;672;p69"/>
          <p:cNvSpPr/>
          <p:nvPr/>
        </p:nvSpPr>
        <p:spPr>
          <a:xfrm>
            <a:off x="6912400" y="2670163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3" name="Google Shape;673;p69"/>
          <p:cNvSpPr/>
          <p:nvPr/>
        </p:nvSpPr>
        <p:spPr>
          <a:xfrm>
            <a:off x="7330500" y="2631288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4" name="Google Shape;674;p69"/>
          <p:cNvSpPr/>
          <p:nvPr/>
        </p:nvSpPr>
        <p:spPr>
          <a:xfrm>
            <a:off x="7778825" y="2296663"/>
            <a:ext cx="159600" cy="15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75" name="Google Shape;675;p69"/>
          <p:cNvCxnSpPr>
            <a:stCxn id="664" idx="7"/>
            <a:endCxn id="665" idx="2"/>
          </p:cNvCxnSpPr>
          <p:nvPr/>
        </p:nvCxnSpPr>
        <p:spPr>
          <a:xfrm flipH="1" rot="10800000">
            <a:off x="5454802" y="2319260"/>
            <a:ext cx="2091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69"/>
          <p:cNvCxnSpPr>
            <a:stCxn id="664" idx="5"/>
            <a:endCxn id="666" idx="1"/>
          </p:cNvCxnSpPr>
          <p:nvPr/>
        </p:nvCxnSpPr>
        <p:spPr>
          <a:xfrm>
            <a:off x="5454802" y="2462715"/>
            <a:ext cx="19200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69"/>
          <p:cNvCxnSpPr>
            <a:stCxn id="665" idx="5"/>
            <a:endCxn id="670" idx="2"/>
          </p:cNvCxnSpPr>
          <p:nvPr/>
        </p:nvCxnSpPr>
        <p:spPr>
          <a:xfrm>
            <a:off x="5800177" y="2375540"/>
            <a:ext cx="259800" cy="1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69"/>
          <p:cNvCxnSpPr>
            <a:stCxn id="667" idx="6"/>
            <a:endCxn id="668" idx="2"/>
          </p:cNvCxnSpPr>
          <p:nvPr/>
        </p:nvCxnSpPr>
        <p:spPr>
          <a:xfrm>
            <a:off x="6494300" y="2122138"/>
            <a:ext cx="19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69"/>
          <p:cNvCxnSpPr>
            <a:stCxn id="670" idx="5"/>
            <a:endCxn id="671" idx="2"/>
          </p:cNvCxnSpPr>
          <p:nvPr/>
        </p:nvCxnSpPr>
        <p:spPr>
          <a:xfrm>
            <a:off x="6196202" y="2592490"/>
            <a:ext cx="298200" cy="1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69"/>
          <p:cNvCxnSpPr>
            <a:stCxn id="671" idx="6"/>
            <a:endCxn id="672" idx="2"/>
          </p:cNvCxnSpPr>
          <p:nvPr/>
        </p:nvCxnSpPr>
        <p:spPr>
          <a:xfrm>
            <a:off x="6653900" y="2695663"/>
            <a:ext cx="258600" cy="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69"/>
          <p:cNvCxnSpPr>
            <a:stCxn id="672" idx="7"/>
            <a:endCxn id="669" idx="4"/>
          </p:cNvCxnSpPr>
          <p:nvPr/>
        </p:nvCxnSpPr>
        <p:spPr>
          <a:xfrm flipH="1" rot="10800000">
            <a:off x="7048627" y="2456235"/>
            <a:ext cx="103200" cy="2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69"/>
          <p:cNvCxnSpPr>
            <a:stCxn id="672" idx="6"/>
            <a:endCxn id="673" idx="2"/>
          </p:cNvCxnSpPr>
          <p:nvPr/>
        </p:nvCxnSpPr>
        <p:spPr>
          <a:xfrm flipH="1" rot="10800000">
            <a:off x="7072000" y="2710963"/>
            <a:ext cx="258600" cy="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69"/>
          <p:cNvCxnSpPr>
            <a:stCxn id="673" idx="6"/>
            <a:endCxn id="674" idx="3"/>
          </p:cNvCxnSpPr>
          <p:nvPr/>
        </p:nvCxnSpPr>
        <p:spPr>
          <a:xfrm flipH="1" rot="10800000">
            <a:off x="7490100" y="2432988"/>
            <a:ext cx="312000" cy="2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4" name="Google Shape;684;p69"/>
          <p:cNvSpPr txBox="1"/>
          <p:nvPr/>
        </p:nvSpPr>
        <p:spPr>
          <a:xfrm>
            <a:off x="4907300" y="1839113"/>
            <a:ext cx="4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85" name="Google Shape;685;p69"/>
          <p:cNvCxnSpPr>
            <a:stCxn id="666" idx="6"/>
            <a:endCxn id="670" idx="3"/>
          </p:cNvCxnSpPr>
          <p:nvPr/>
        </p:nvCxnSpPr>
        <p:spPr>
          <a:xfrm flipH="1" rot="10800000">
            <a:off x="5782975" y="2592588"/>
            <a:ext cx="300300" cy="1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69"/>
          <p:cNvCxnSpPr>
            <a:stCxn id="670" idx="7"/>
            <a:endCxn id="667" idx="4"/>
          </p:cNvCxnSpPr>
          <p:nvPr/>
        </p:nvCxnSpPr>
        <p:spPr>
          <a:xfrm flipH="1" rot="10800000">
            <a:off x="6196202" y="2201835"/>
            <a:ext cx="21840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69"/>
          <p:cNvCxnSpPr>
            <a:stCxn id="668" idx="5"/>
            <a:endCxn id="669" idx="1"/>
          </p:cNvCxnSpPr>
          <p:nvPr/>
        </p:nvCxnSpPr>
        <p:spPr>
          <a:xfrm>
            <a:off x="6829602" y="2178565"/>
            <a:ext cx="265800" cy="1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69"/>
          <p:cNvCxnSpPr>
            <a:stCxn id="640" idx="7"/>
            <a:endCxn id="642" idx="2"/>
          </p:cNvCxnSpPr>
          <p:nvPr/>
        </p:nvCxnSpPr>
        <p:spPr>
          <a:xfrm flipH="1" rot="10800000">
            <a:off x="1634852" y="2093398"/>
            <a:ext cx="534600" cy="14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" name="Google Shape;689;p69"/>
          <p:cNvSpPr txBox="1"/>
          <p:nvPr/>
        </p:nvSpPr>
        <p:spPr>
          <a:xfrm>
            <a:off x="1312850" y="2954875"/>
            <a:ext cx="20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 a Hamiltonian path</a:t>
            </a:r>
            <a:endParaRPr/>
          </a:p>
        </p:txBody>
      </p:sp>
      <p:sp>
        <p:nvSpPr>
          <p:cNvPr id="690" name="Google Shape;690;p69"/>
          <p:cNvSpPr txBox="1"/>
          <p:nvPr/>
        </p:nvSpPr>
        <p:spPr>
          <a:xfrm>
            <a:off x="5199075" y="2970775"/>
            <a:ext cx="29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does not have a Hamiltonian path</a:t>
            </a:r>
            <a:endParaRPr/>
          </a:p>
        </p:txBody>
      </p:sp>
      <p:sp>
        <p:nvSpPr>
          <p:cNvPr id="691" name="Google Shape;691;p69"/>
          <p:cNvSpPr/>
          <p:nvPr/>
        </p:nvSpPr>
        <p:spPr>
          <a:xfrm>
            <a:off x="4320325" y="1813250"/>
            <a:ext cx="4383000" cy="1569900"/>
          </a:xfrm>
          <a:prstGeom prst="rect">
            <a:avLst/>
          </a:prstGeom>
          <a:solidFill>
            <a:srgbClr val="E8ECF4"/>
          </a:solidFill>
          <a:ln cap="flat" cmpd="sng" w="28575">
            <a:solidFill>
              <a:srgbClr val="59C7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Finding a Hamiltonian path in G is not that easy!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No known algorithm can find a Hamiltonian path in polynomial time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Known algorithms are pretty much like brute force, e.g. trying all combinations: O(|V|!)</a:t>
            </a:r>
            <a:endParaRPr sz="1500"/>
          </a:p>
        </p:txBody>
      </p:sp>
      <p:cxnSp>
        <p:nvCxnSpPr>
          <p:cNvPr id="692" name="Google Shape;692;p69"/>
          <p:cNvCxnSpPr>
            <a:stCxn id="691" idx="1"/>
          </p:cNvCxnSpPr>
          <p:nvPr/>
        </p:nvCxnSpPr>
        <p:spPr>
          <a:xfrm rot="10800000">
            <a:off x="2648425" y="2402000"/>
            <a:ext cx="1671900" cy="196200"/>
          </a:xfrm>
          <a:prstGeom prst="straightConnector1">
            <a:avLst/>
          </a:prstGeom>
          <a:noFill/>
          <a:ln cap="flat" cmpd="sng" w="38100">
            <a:solidFill>
              <a:srgbClr val="59C7E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0"/>
          <p:cNvSpPr/>
          <p:nvPr/>
        </p:nvSpPr>
        <p:spPr>
          <a:xfrm>
            <a:off x="832025" y="944875"/>
            <a:ext cx="2328600" cy="170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70"/>
          <p:cNvSpPr/>
          <p:nvPr/>
        </p:nvSpPr>
        <p:spPr>
          <a:xfrm>
            <a:off x="0" y="236775"/>
            <a:ext cx="1656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99" name="Google Shape;699;p70"/>
          <p:cNvSpPr txBox="1"/>
          <p:nvPr>
            <p:ph idx="4294967295" type="title"/>
          </p:nvPr>
        </p:nvSpPr>
        <p:spPr>
          <a:xfrm>
            <a:off x="352025" y="236775"/>
            <a:ext cx="5011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P vs NP</a:t>
            </a:r>
            <a:endParaRPr/>
          </a:p>
        </p:txBody>
      </p:sp>
      <p:sp>
        <p:nvSpPr>
          <p:cNvPr id="700" name="Google Shape;700;p70"/>
          <p:cNvSpPr/>
          <p:nvPr/>
        </p:nvSpPr>
        <p:spPr>
          <a:xfrm>
            <a:off x="1004400" y="1364050"/>
            <a:ext cx="1351200" cy="106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</a:t>
            </a:r>
            <a:endParaRPr sz="1800"/>
          </a:p>
        </p:txBody>
      </p:sp>
      <p:sp>
        <p:nvSpPr>
          <p:cNvPr id="701" name="Google Shape;701;p70"/>
          <p:cNvSpPr/>
          <p:nvPr/>
        </p:nvSpPr>
        <p:spPr>
          <a:xfrm>
            <a:off x="4976800" y="1044550"/>
            <a:ext cx="2328600" cy="170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 = NP?</a:t>
            </a:r>
            <a:endParaRPr sz="1800"/>
          </a:p>
        </p:txBody>
      </p:sp>
      <p:sp>
        <p:nvSpPr>
          <p:cNvPr id="702" name="Google Shape;702;p70"/>
          <p:cNvSpPr txBox="1"/>
          <p:nvPr/>
        </p:nvSpPr>
        <p:spPr>
          <a:xfrm>
            <a:off x="2345550" y="1144475"/>
            <a:ext cx="59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NP</a:t>
            </a:r>
            <a:endParaRPr sz="1800"/>
          </a:p>
        </p:txBody>
      </p:sp>
      <p:sp>
        <p:nvSpPr>
          <p:cNvPr id="703" name="Google Shape;703;p70"/>
          <p:cNvSpPr txBox="1"/>
          <p:nvPr/>
        </p:nvSpPr>
        <p:spPr>
          <a:xfrm>
            <a:off x="439150" y="2861225"/>
            <a:ext cx="7991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All problems in P are also in NP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if you can </a:t>
            </a:r>
            <a:r>
              <a:rPr i="1" lang="en-US" sz="1600"/>
              <a:t>decide</a:t>
            </a:r>
            <a:r>
              <a:rPr lang="en-US" sz="1600"/>
              <a:t> it in polynomial time, you can </a:t>
            </a:r>
            <a:r>
              <a:rPr i="1" lang="en-US" sz="1600"/>
              <a:t>verify</a:t>
            </a:r>
            <a:r>
              <a:rPr lang="en-US" sz="1600"/>
              <a:t> it in polynomial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Verifying in polynomial time </a:t>
            </a:r>
            <a:r>
              <a:rPr i="1" lang="en-US" sz="1600"/>
              <a:t>does not imply</a:t>
            </a:r>
            <a:r>
              <a:rPr lang="en-US" sz="1600"/>
              <a:t> deciding in polynomial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However, this is based on the algorithms known for each problem, an NP problem becomes P when a polynomial-time algorithm for it is invented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Proving that P=NP or P≠NP is arguably the most important question in CS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A Clay Millenium Problem: 1,000,000 USD prize for who solves it</a:t>
            </a:r>
            <a:endParaRPr sz="1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1"/>
          <p:cNvSpPr/>
          <p:nvPr/>
        </p:nvSpPr>
        <p:spPr>
          <a:xfrm>
            <a:off x="956875" y="1207575"/>
            <a:ext cx="2801400" cy="165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71"/>
          <p:cNvSpPr/>
          <p:nvPr/>
        </p:nvSpPr>
        <p:spPr>
          <a:xfrm>
            <a:off x="1276275" y="1337450"/>
            <a:ext cx="2189400" cy="853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71"/>
          <p:cNvSpPr/>
          <p:nvPr/>
        </p:nvSpPr>
        <p:spPr>
          <a:xfrm>
            <a:off x="0" y="236775"/>
            <a:ext cx="2937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11" name="Google Shape;711;p71"/>
          <p:cNvSpPr txBox="1"/>
          <p:nvPr>
            <p:ph idx="4294967295" type="title"/>
          </p:nvPr>
        </p:nvSpPr>
        <p:spPr>
          <a:xfrm>
            <a:off x="352025" y="236775"/>
            <a:ext cx="5011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Reducing problems</a:t>
            </a:r>
            <a:endParaRPr/>
          </a:p>
        </p:txBody>
      </p:sp>
      <p:sp>
        <p:nvSpPr>
          <p:cNvPr id="712" name="Google Shape;712;p71"/>
          <p:cNvSpPr txBox="1"/>
          <p:nvPr/>
        </p:nvSpPr>
        <p:spPr>
          <a:xfrm>
            <a:off x="956875" y="812488"/>
            <a:ext cx="13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Problem A</a:t>
            </a:r>
            <a:endParaRPr sz="1800"/>
          </a:p>
        </p:txBody>
      </p:sp>
      <p:sp>
        <p:nvSpPr>
          <p:cNvPr id="713" name="Google Shape;713;p71"/>
          <p:cNvSpPr txBox="1"/>
          <p:nvPr/>
        </p:nvSpPr>
        <p:spPr>
          <a:xfrm>
            <a:off x="439150" y="2937425"/>
            <a:ext cx="8271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Reducing a decision problem A to </a:t>
            </a:r>
            <a:r>
              <a:rPr lang="en-US" sz="1600"/>
              <a:t>another decision </a:t>
            </a:r>
            <a:r>
              <a:rPr lang="en-US" sz="1600"/>
              <a:t>problem B is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to find a function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600"/>
              <a:t> that maps: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all inputs of A that have output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-US" sz="1600"/>
              <a:t> to all inputs of B that have output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all inputs of A that have output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-US" sz="1600">
                <a:solidFill>
                  <a:schemeClr val="dk1"/>
                </a:solidFill>
              </a:rPr>
              <a:t> to all inputs of B that have output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An algorithm that solves problem B can be used to solve problem 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If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1600">
                <a:solidFill>
                  <a:schemeClr val="dk1"/>
                </a:solidFill>
              </a:rPr>
              <a:t>can be applied in polynomial time, we say that A is </a:t>
            </a:r>
            <a:r>
              <a:rPr i="1" lang="en-US" sz="1600">
                <a:solidFill>
                  <a:schemeClr val="dk1"/>
                </a:solidFill>
              </a:rPr>
              <a:t>polynomial time reducible</a:t>
            </a:r>
            <a:r>
              <a:rPr lang="en-US" sz="1600">
                <a:solidFill>
                  <a:schemeClr val="dk1"/>
                </a:solidFill>
              </a:rPr>
              <a:t> to B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In this case, if B is in class P, then A is in class P too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14" name="Google Shape;714;p71"/>
          <p:cNvSpPr/>
          <p:nvPr/>
        </p:nvSpPr>
        <p:spPr>
          <a:xfrm>
            <a:off x="2300975" y="1670150"/>
            <a:ext cx="106500" cy="106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71"/>
          <p:cNvSpPr/>
          <p:nvPr/>
        </p:nvSpPr>
        <p:spPr>
          <a:xfrm>
            <a:off x="2273725" y="2408100"/>
            <a:ext cx="106500" cy="106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71"/>
          <p:cNvSpPr txBox="1"/>
          <p:nvPr/>
        </p:nvSpPr>
        <p:spPr>
          <a:xfrm>
            <a:off x="1783700" y="1264900"/>
            <a:ext cx="6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7" name="Google Shape;717;p71"/>
          <p:cNvSpPr txBox="1"/>
          <p:nvPr/>
        </p:nvSpPr>
        <p:spPr>
          <a:xfrm>
            <a:off x="1029425" y="2371650"/>
            <a:ext cx="6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71"/>
          <p:cNvSpPr/>
          <p:nvPr/>
        </p:nvSpPr>
        <p:spPr>
          <a:xfrm>
            <a:off x="4830125" y="1223900"/>
            <a:ext cx="2801400" cy="165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71"/>
          <p:cNvSpPr/>
          <p:nvPr/>
        </p:nvSpPr>
        <p:spPr>
          <a:xfrm>
            <a:off x="5149525" y="1353775"/>
            <a:ext cx="2189400" cy="853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71"/>
          <p:cNvSpPr txBox="1"/>
          <p:nvPr/>
        </p:nvSpPr>
        <p:spPr>
          <a:xfrm>
            <a:off x="4830125" y="828813"/>
            <a:ext cx="13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Problem B</a:t>
            </a:r>
            <a:endParaRPr sz="1800"/>
          </a:p>
        </p:txBody>
      </p:sp>
      <p:sp>
        <p:nvSpPr>
          <p:cNvPr id="721" name="Google Shape;721;p71"/>
          <p:cNvSpPr/>
          <p:nvPr/>
        </p:nvSpPr>
        <p:spPr>
          <a:xfrm>
            <a:off x="6174225" y="1686475"/>
            <a:ext cx="106500" cy="106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71"/>
          <p:cNvSpPr/>
          <p:nvPr/>
        </p:nvSpPr>
        <p:spPr>
          <a:xfrm>
            <a:off x="6146975" y="2424425"/>
            <a:ext cx="106500" cy="106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71"/>
          <p:cNvSpPr txBox="1"/>
          <p:nvPr/>
        </p:nvSpPr>
        <p:spPr>
          <a:xfrm>
            <a:off x="5656950" y="1281225"/>
            <a:ext cx="6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4" name="Google Shape;724;p71"/>
          <p:cNvSpPr txBox="1"/>
          <p:nvPr/>
        </p:nvSpPr>
        <p:spPr>
          <a:xfrm>
            <a:off x="4902675" y="2387975"/>
            <a:ext cx="6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5" name="Google Shape;725;p71"/>
          <p:cNvCxnSpPr>
            <a:stCxn id="714" idx="6"/>
            <a:endCxn id="721" idx="2"/>
          </p:cNvCxnSpPr>
          <p:nvPr/>
        </p:nvCxnSpPr>
        <p:spPr>
          <a:xfrm>
            <a:off x="2407475" y="1723400"/>
            <a:ext cx="3766800" cy="1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71"/>
          <p:cNvCxnSpPr/>
          <p:nvPr/>
        </p:nvCxnSpPr>
        <p:spPr>
          <a:xfrm>
            <a:off x="2380225" y="2453250"/>
            <a:ext cx="3766800" cy="1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p71"/>
          <p:cNvSpPr txBox="1"/>
          <p:nvPr/>
        </p:nvSpPr>
        <p:spPr>
          <a:xfrm>
            <a:off x="4151550" y="1274200"/>
            <a:ext cx="2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8" name="Google Shape;728;p71"/>
          <p:cNvSpPr txBox="1"/>
          <p:nvPr/>
        </p:nvSpPr>
        <p:spPr>
          <a:xfrm>
            <a:off x="4151550" y="2007750"/>
            <a:ext cx="2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3" name="Google Shape;733;p72"/>
          <p:cNvCxnSpPr>
            <a:stCxn id="734" idx="4"/>
          </p:cNvCxnSpPr>
          <p:nvPr/>
        </p:nvCxnSpPr>
        <p:spPr>
          <a:xfrm flipH="1">
            <a:off x="6560675" y="1462875"/>
            <a:ext cx="65400" cy="48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5" name="Google Shape;735;p72"/>
          <p:cNvCxnSpPr>
            <a:stCxn id="736" idx="4"/>
          </p:cNvCxnSpPr>
          <p:nvPr/>
        </p:nvCxnSpPr>
        <p:spPr>
          <a:xfrm flipH="1">
            <a:off x="7206250" y="1640475"/>
            <a:ext cx="39900" cy="25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72"/>
          <p:cNvCxnSpPr/>
          <p:nvPr/>
        </p:nvCxnSpPr>
        <p:spPr>
          <a:xfrm flipH="1">
            <a:off x="7736403" y="1757678"/>
            <a:ext cx="303900" cy="28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72"/>
          <p:cNvCxnSpPr/>
          <p:nvPr/>
        </p:nvCxnSpPr>
        <p:spPr>
          <a:xfrm flipH="1">
            <a:off x="7928225" y="2211925"/>
            <a:ext cx="416100" cy="5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9" name="Google Shape;739;p72"/>
          <p:cNvSpPr/>
          <p:nvPr/>
        </p:nvSpPr>
        <p:spPr>
          <a:xfrm>
            <a:off x="0" y="236775"/>
            <a:ext cx="3306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40" name="Google Shape;740;p72"/>
          <p:cNvSpPr txBox="1"/>
          <p:nvPr>
            <p:ph idx="4294967295" type="title"/>
          </p:nvPr>
        </p:nvSpPr>
        <p:spPr>
          <a:xfrm>
            <a:off x="352025" y="236775"/>
            <a:ext cx="5011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NP-complete problems</a:t>
            </a:r>
            <a:endParaRPr/>
          </a:p>
        </p:txBody>
      </p:sp>
      <p:sp>
        <p:nvSpPr>
          <p:cNvPr id="741" name="Google Shape;741;p72"/>
          <p:cNvSpPr txBox="1"/>
          <p:nvPr/>
        </p:nvSpPr>
        <p:spPr>
          <a:xfrm>
            <a:off x="379275" y="943975"/>
            <a:ext cx="5236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Some NP problems can be reduced in polynomial time to other NP problems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This determines a network between problems: if we find a polynomial time algorithm that solves one problem, we solve all problems that can be reduced to it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Some special NP problems have the property that any other NP problem can be reduced to them:</a:t>
            </a:r>
            <a:endParaRPr sz="1700"/>
          </a:p>
        </p:txBody>
      </p:sp>
      <p:sp>
        <p:nvSpPr>
          <p:cNvPr id="742" name="Google Shape;742;p72"/>
          <p:cNvSpPr/>
          <p:nvPr/>
        </p:nvSpPr>
        <p:spPr>
          <a:xfrm flipH="1" rot="10800000">
            <a:off x="1698325" y="3306450"/>
            <a:ext cx="6594642" cy="135135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54" y="0"/>
                </a:lnTo>
                <a:cubicBezTo>
                  <a:pt x="21445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72"/>
          <p:cNvSpPr txBox="1"/>
          <p:nvPr/>
        </p:nvSpPr>
        <p:spPr>
          <a:xfrm>
            <a:off x="1789475" y="3364450"/>
            <a:ext cx="64836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9C7EB"/>
                </a:solidFill>
              </a:rPr>
              <a:t>Problem class NP-complete</a:t>
            </a:r>
            <a:endParaRPr b="1" sz="1800">
              <a:solidFill>
                <a:srgbClr val="59C7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A problem  is NP-complete if: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it belongs to the NP class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every other NP problem is polynomial time reducible to it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44" name="Google Shape;744;p72"/>
          <p:cNvSpPr/>
          <p:nvPr/>
        </p:nvSpPr>
        <p:spPr>
          <a:xfrm>
            <a:off x="5842450" y="1032425"/>
            <a:ext cx="2807400" cy="2041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72"/>
          <p:cNvSpPr/>
          <p:nvPr/>
        </p:nvSpPr>
        <p:spPr>
          <a:xfrm>
            <a:off x="5948625" y="1757675"/>
            <a:ext cx="2129400" cy="106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NP-complete</a:t>
            </a:r>
            <a:endParaRPr sz="1800"/>
          </a:p>
        </p:txBody>
      </p:sp>
      <p:sp>
        <p:nvSpPr>
          <p:cNvPr id="746" name="Google Shape;746;p72"/>
          <p:cNvSpPr txBox="1"/>
          <p:nvPr/>
        </p:nvSpPr>
        <p:spPr>
          <a:xfrm>
            <a:off x="7336025" y="1178775"/>
            <a:ext cx="59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NP</a:t>
            </a:r>
            <a:endParaRPr sz="1800"/>
          </a:p>
        </p:txBody>
      </p:sp>
      <p:sp>
        <p:nvSpPr>
          <p:cNvPr id="734" name="Google Shape;734;p72"/>
          <p:cNvSpPr/>
          <p:nvPr/>
        </p:nvSpPr>
        <p:spPr>
          <a:xfrm>
            <a:off x="6572825" y="1356375"/>
            <a:ext cx="106500" cy="106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72"/>
          <p:cNvSpPr/>
          <p:nvPr/>
        </p:nvSpPr>
        <p:spPr>
          <a:xfrm>
            <a:off x="7192900" y="1533975"/>
            <a:ext cx="106500" cy="106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72"/>
          <p:cNvSpPr/>
          <p:nvPr/>
        </p:nvSpPr>
        <p:spPr>
          <a:xfrm>
            <a:off x="7971525" y="1682175"/>
            <a:ext cx="106500" cy="106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72"/>
          <p:cNvSpPr/>
          <p:nvPr/>
        </p:nvSpPr>
        <p:spPr>
          <a:xfrm>
            <a:off x="8307550" y="2160625"/>
            <a:ext cx="106500" cy="106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3"/>
          <p:cNvSpPr/>
          <p:nvPr/>
        </p:nvSpPr>
        <p:spPr>
          <a:xfrm>
            <a:off x="0" y="236775"/>
            <a:ext cx="65727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54" name="Google Shape;754;p73"/>
          <p:cNvSpPr txBox="1"/>
          <p:nvPr>
            <p:ph idx="4294967295" type="title"/>
          </p:nvPr>
        </p:nvSpPr>
        <p:spPr>
          <a:xfrm>
            <a:off x="352025" y="236775"/>
            <a:ext cx="62208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NP-complete example: boolean satisfiability (SAT)</a:t>
            </a:r>
            <a:endParaRPr/>
          </a:p>
        </p:txBody>
      </p:sp>
      <p:sp>
        <p:nvSpPr>
          <p:cNvPr id="755" name="Google Shape;755;p73"/>
          <p:cNvSpPr txBox="1"/>
          <p:nvPr/>
        </p:nvSpPr>
        <p:spPr>
          <a:xfrm>
            <a:off x="379275" y="791575"/>
            <a:ext cx="8357400" cy="4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Boolean formulas in propositional logic use </a:t>
            </a:r>
            <a:r>
              <a:rPr lang="en-US" sz="1700"/>
              <a:t>three operations: </a:t>
            </a:r>
            <a:br>
              <a:rPr lang="en-US" sz="1700"/>
            </a:br>
            <a:r>
              <a:rPr lang="en-US" sz="1700"/>
              <a:t>	</a:t>
            </a:r>
            <a:r>
              <a:rPr lang="en-US" sz="1700"/>
              <a:t>AND (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sz="1700"/>
              <a:t>),  OR (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∨</a:t>
            </a:r>
            <a:r>
              <a:rPr lang="en-US" sz="1700"/>
              <a:t>), and negation (x̄)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Variables are boolean: they can take value True (1) or False (0)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The SAT problem takes a boolean formula as input and returns True if and only if there is some assignment of variables for </a:t>
            </a:r>
            <a:r>
              <a:rPr lang="en-US" sz="1700"/>
              <a:t>which</a:t>
            </a:r>
            <a:r>
              <a:rPr lang="en-US" sz="1700"/>
              <a:t> the formula is True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For example: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∨ x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∨ x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∨ x̄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) ∧ (x̄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∨ x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∨ x̄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) ∧ (x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∨ x̄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br>
              <a:rPr lang="en-US" sz="1800"/>
            </a:br>
            <a:r>
              <a:rPr lang="en-US" sz="1800">
                <a:solidFill>
                  <a:schemeClr val="dk1"/>
                </a:solidFill>
              </a:rPr>
              <a:t>Is satisfiable with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True, 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False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∨ 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∧ (x̄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∨ 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∧ (x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∨ x̄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∧ (x̄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∨ x̄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800">
                <a:solidFill>
                  <a:schemeClr val="dk1"/>
                </a:solidFill>
              </a:rPr>
              <a:t> is not satisfiable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Any NP problem can be reduced to SAT, making it the original NP-complete problem (proof not covered here)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Cook-Levin theorem: finding a halting execution of any nondeterministic TM can be reformulated as satisfying a logical formula, thus SAT is NP-complete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If you find a polynomial-time algorithm to solve SAT, then P=NP (and earn $1M)</a:t>
            </a:r>
            <a:endParaRPr sz="17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4"/>
          <p:cNvSpPr/>
          <p:nvPr/>
        </p:nvSpPr>
        <p:spPr>
          <a:xfrm rot="-5531911">
            <a:off x="6864621" y="2198530"/>
            <a:ext cx="1618792" cy="2474739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74"/>
          <p:cNvSpPr/>
          <p:nvPr/>
        </p:nvSpPr>
        <p:spPr>
          <a:xfrm>
            <a:off x="0" y="236775"/>
            <a:ext cx="65727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62" name="Google Shape;762;p74"/>
          <p:cNvSpPr txBox="1"/>
          <p:nvPr>
            <p:ph idx="4294967295" type="title"/>
          </p:nvPr>
        </p:nvSpPr>
        <p:spPr>
          <a:xfrm>
            <a:off x="352025" y="236775"/>
            <a:ext cx="62208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NP-hard problems</a:t>
            </a:r>
            <a:endParaRPr/>
          </a:p>
        </p:txBody>
      </p:sp>
      <p:sp>
        <p:nvSpPr>
          <p:cNvPr id="763" name="Google Shape;763;p74"/>
          <p:cNvSpPr/>
          <p:nvPr/>
        </p:nvSpPr>
        <p:spPr>
          <a:xfrm flipH="1" rot="10800000">
            <a:off x="1086175" y="1050795"/>
            <a:ext cx="6594642" cy="10851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54" y="0"/>
                </a:lnTo>
                <a:cubicBezTo>
                  <a:pt x="21445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74"/>
          <p:cNvSpPr txBox="1"/>
          <p:nvPr/>
        </p:nvSpPr>
        <p:spPr>
          <a:xfrm>
            <a:off x="1177325" y="1108775"/>
            <a:ext cx="64836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9C7EB"/>
                </a:solidFill>
              </a:rPr>
              <a:t>Problem class NP-hard</a:t>
            </a:r>
            <a:endParaRPr b="1" sz="1800">
              <a:solidFill>
                <a:srgbClr val="59C7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A problem  is NP-hard if: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every NP problem is polynomial time reducible to it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65" name="Google Shape;765;p74"/>
          <p:cNvSpPr txBox="1"/>
          <p:nvPr/>
        </p:nvSpPr>
        <p:spPr>
          <a:xfrm>
            <a:off x="278825" y="2289600"/>
            <a:ext cx="5842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Note that NP-hard </a:t>
            </a:r>
            <a:r>
              <a:rPr lang="en-US" sz="1800"/>
              <a:t>problems do not have to be NP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they don't even have to be decision problems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Informally, they are described as: </a:t>
            </a:r>
            <a:br>
              <a:rPr lang="en-US" sz="1800"/>
            </a:br>
            <a:r>
              <a:rPr i="1" lang="en-US" sz="1800"/>
              <a:t>at least as hard as the hardest problems in NP</a:t>
            </a:r>
            <a:endParaRPr sz="1800"/>
          </a:p>
        </p:txBody>
      </p:sp>
      <p:sp>
        <p:nvSpPr>
          <p:cNvPr id="766" name="Google Shape;766;p74"/>
          <p:cNvSpPr/>
          <p:nvPr/>
        </p:nvSpPr>
        <p:spPr>
          <a:xfrm>
            <a:off x="5624925" y="3286225"/>
            <a:ext cx="2466300" cy="152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74"/>
          <p:cNvSpPr/>
          <p:nvPr/>
        </p:nvSpPr>
        <p:spPr>
          <a:xfrm>
            <a:off x="5867550" y="3953300"/>
            <a:ext cx="705300" cy="68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</a:t>
            </a:r>
            <a:endParaRPr sz="1800"/>
          </a:p>
        </p:txBody>
      </p:sp>
      <p:sp>
        <p:nvSpPr>
          <p:cNvPr id="768" name="Google Shape;768;p74"/>
          <p:cNvSpPr txBox="1"/>
          <p:nvPr/>
        </p:nvSpPr>
        <p:spPr>
          <a:xfrm>
            <a:off x="5867550" y="3452575"/>
            <a:ext cx="59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NP</a:t>
            </a:r>
            <a:endParaRPr sz="1800"/>
          </a:p>
        </p:txBody>
      </p:sp>
      <p:sp>
        <p:nvSpPr>
          <p:cNvPr id="769" name="Google Shape;769;p74"/>
          <p:cNvSpPr txBox="1"/>
          <p:nvPr/>
        </p:nvSpPr>
        <p:spPr>
          <a:xfrm>
            <a:off x="7305900" y="2911025"/>
            <a:ext cx="110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NP-hard</a:t>
            </a:r>
            <a:endParaRPr sz="1800"/>
          </a:p>
        </p:txBody>
      </p:sp>
      <p:sp>
        <p:nvSpPr>
          <p:cNvPr id="770" name="Google Shape;770;p74"/>
          <p:cNvSpPr txBox="1"/>
          <p:nvPr/>
        </p:nvSpPr>
        <p:spPr>
          <a:xfrm>
            <a:off x="6499700" y="3491600"/>
            <a:ext cx="151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NP-complete</a:t>
            </a:r>
            <a:endParaRPr sz="1800"/>
          </a:p>
        </p:txBody>
      </p:sp>
      <p:sp>
        <p:nvSpPr>
          <p:cNvPr id="771" name="Google Shape;771;p74"/>
          <p:cNvSpPr txBox="1"/>
          <p:nvPr/>
        </p:nvSpPr>
        <p:spPr>
          <a:xfrm>
            <a:off x="278825" y="3491600"/>
            <a:ext cx="5456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Often mentioned to convey the lack of polynomial-time algorithms to solve problems that are not decision problems, for example finding a Hamiltonian path in a graph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7859572" y="3447817"/>
            <a:ext cx="978300" cy="11148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7" name="Google Shape;157;p30"/>
          <p:cNvSpPr/>
          <p:nvPr/>
        </p:nvSpPr>
        <p:spPr>
          <a:xfrm flipH="1" rot="10800000">
            <a:off x="1621975" y="910569"/>
            <a:ext cx="5804622" cy="149385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369" y="0"/>
                </a:lnTo>
                <a:cubicBezTo>
                  <a:pt x="21497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1582650" y="986750"/>
            <a:ext cx="584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entury Schoolbook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</a:rPr>
              <a:t>Definition</a:t>
            </a:r>
            <a:r>
              <a:rPr b="1" lang="en-US" sz="1800">
                <a:solidFill>
                  <a:srgbClr val="0070C0"/>
                </a:solidFill>
              </a:rPr>
              <a:t> of Type 2 grammar: </a:t>
            </a:r>
            <a:r>
              <a:rPr b="1" i="0" lang="en-US" sz="1800" u="none" cap="none" strike="noStrike">
                <a:solidFill>
                  <a:srgbClr val="0070C0"/>
                </a:solidFill>
              </a:rPr>
              <a:t>context-free grammar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A grammar is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Type 2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or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context-free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, if </a:t>
            </a:r>
            <a:br>
              <a:rPr lang="en-US" sz="1800"/>
            </a:br>
            <a:r>
              <a:rPr lang="en-US" sz="1800"/>
              <a:t>	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for all (production) rules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w</a:t>
            </a:r>
            <a:r>
              <a:rPr baseline="-2500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</a:rPr>
              <a:t> in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it is true that</a:t>
            </a:r>
            <a:br>
              <a:rPr lang="en-US" sz="1800"/>
            </a:br>
            <a:r>
              <a:rPr lang="en-US" sz="1800"/>
              <a:t>		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is a single variable, i.e.,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 N</a:t>
            </a:r>
            <a:r>
              <a:rPr i="1"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/>
          </a:p>
        </p:txBody>
      </p:sp>
      <p:sp>
        <p:nvSpPr>
          <p:cNvPr id="159" name="Google Shape;159;p30"/>
          <p:cNvSpPr txBox="1"/>
          <p:nvPr/>
        </p:nvSpPr>
        <p:spPr>
          <a:xfrm>
            <a:off x="425451" y="2501400"/>
            <a:ext cx="7263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the definition of a context-free language restricts all permissible words (commands) to variable assignments where the right-hand side can be arbitrarily complex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to process (execute) words of this grammar we need an explicit memory where, in</a:t>
            </a:r>
            <a:r>
              <a:rPr lang="en-US" sz="1800"/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order to process inputs, we can “stack” the complex commands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this is the simplest generalization of the previous language allowing for more complex, layered state structures</a:t>
            </a:r>
            <a:endParaRPr sz="1800"/>
          </a:p>
        </p:txBody>
      </p:sp>
      <p:sp>
        <p:nvSpPr>
          <p:cNvPr id="160" name="Google Shape;160;p30"/>
          <p:cNvSpPr/>
          <p:nvPr/>
        </p:nvSpPr>
        <p:spPr>
          <a:xfrm>
            <a:off x="0" y="236775"/>
            <a:ext cx="36870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Context-free grammars</a:t>
            </a:r>
            <a:endParaRPr/>
          </a:p>
        </p:txBody>
      </p:sp>
      <p:sp>
        <p:nvSpPr>
          <p:cNvPr id="162" name="Google Shape;162;p30"/>
          <p:cNvSpPr txBox="1"/>
          <p:nvPr/>
        </p:nvSpPr>
        <p:spPr>
          <a:xfrm>
            <a:off x="7859572" y="3497325"/>
            <a:ext cx="97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5"/>
          <p:cNvSpPr/>
          <p:nvPr/>
        </p:nvSpPr>
        <p:spPr>
          <a:xfrm>
            <a:off x="-1" y="236765"/>
            <a:ext cx="2392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77" name="Google Shape;777;p75"/>
          <p:cNvSpPr txBox="1"/>
          <p:nvPr/>
        </p:nvSpPr>
        <p:spPr>
          <a:xfrm>
            <a:off x="272150" y="772125"/>
            <a:ext cx="87108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en-US" sz="2000"/>
              <a:t>Turing Machines</a:t>
            </a:r>
            <a:endParaRPr b="1"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The most general model of a computer we have seen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TM</a:t>
            </a:r>
            <a:r>
              <a:rPr lang="en-US" sz="2000"/>
              <a:t> recognize grammars without restrictions</a:t>
            </a:r>
            <a:endParaRPr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Computability</a:t>
            </a:r>
            <a:endParaRPr b="1"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The Church-Turing thesis: Algorithms = </a:t>
            </a:r>
            <a:r>
              <a:rPr lang="en-US" sz="2000"/>
              <a:t>TM</a:t>
            </a:r>
            <a:r>
              <a:rPr lang="en-US" sz="2000"/>
              <a:t>	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Some problems cannot be computed: the halting problem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 model of computation that can simulate a </a:t>
            </a:r>
            <a:r>
              <a:rPr lang="en-US" sz="2000"/>
              <a:t>TM</a:t>
            </a:r>
            <a:r>
              <a:rPr lang="en-US" sz="2000"/>
              <a:t> is Turing complete</a:t>
            </a:r>
            <a:endParaRPr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Complexity classes</a:t>
            </a:r>
            <a:endParaRPr b="1"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Problem class P: decision problems solvable in polynomial time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Problem class NP: problems with proofs verifiable in polynomial time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Polynomial-time reducibility between problems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NP-complete problems and their relationship to P vs NP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NP-hard: general problems without known efficient algorithms</a:t>
            </a:r>
            <a:endParaRPr sz="2000"/>
          </a:p>
        </p:txBody>
      </p:sp>
      <p:sp>
        <p:nvSpPr>
          <p:cNvPr id="778" name="Google Shape;778;p75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Summary</a:t>
            </a:r>
            <a:endParaRPr/>
          </a:p>
        </p:txBody>
      </p:sp>
      <p:grpSp>
        <p:nvGrpSpPr>
          <p:cNvPr id="779" name="Google Shape;779;p75"/>
          <p:cNvGrpSpPr/>
          <p:nvPr/>
        </p:nvGrpSpPr>
        <p:grpSpPr>
          <a:xfrm>
            <a:off x="2392326" y="4927358"/>
            <a:ext cx="4618200" cy="252467"/>
            <a:chOff x="0" y="-1"/>
            <a:chExt cx="4618200" cy="336622"/>
          </a:xfrm>
        </p:grpSpPr>
        <p:sp>
          <p:nvSpPr>
            <p:cNvPr id="780" name="Google Shape;780;p75"/>
            <p:cNvSpPr/>
            <p:nvPr/>
          </p:nvSpPr>
          <p:spPr>
            <a:xfrm>
              <a:off x="0" y="-1"/>
              <a:ext cx="4618200" cy="288900"/>
            </a:xfrm>
            <a:prstGeom prst="rect">
              <a:avLst/>
            </a:prstGeom>
            <a:solidFill>
              <a:srgbClr val="A5E0F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75"/>
            <p:cNvSpPr txBox="1"/>
            <p:nvPr/>
          </p:nvSpPr>
          <p:spPr>
            <a:xfrm>
              <a:off x="45720" y="28821"/>
              <a:ext cx="4526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entury Schoolbook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Introduction to Computation for the Social Sciences</a:t>
              </a:r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6"/>
          <p:cNvSpPr/>
          <p:nvPr/>
        </p:nvSpPr>
        <p:spPr>
          <a:xfrm>
            <a:off x="-1" y="236765"/>
            <a:ext cx="2392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87" name="Google Shape;787;p76"/>
          <p:cNvSpPr txBox="1"/>
          <p:nvPr/>
        </p:nvSpPr>
        <p:spPr>
          <a:xfrm>
            <a:off x="372292" y="772117"/>
            <a:ext cx="8399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/>
              <a:t>Databases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/>
              <a:t>Relational Databases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Structured Query Language (SQL)</a:t>
            </a:r>
            <a:endParaRPr sz="2000"/>
          </a:p>
        </p:txBody>
      </p:sp>
      <p:sp>
        <p:nvSpPr>
          <p:cNvPr id="788" name="Google Shape;788;p76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Next Session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/>
          <p:nvPr/>
        </p:nvSpPr>
        <p:spPr>
          <a:xfrm>
            <a:off x="6312250" y="3786100"/>
            <a:ext cx="1417800" cy="933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8" name="Google Shape;168;p31"/>
          <p:cNvSpPr/>
          <p:nvPr/>
        </p:nvSpPr>
        <p:spPr>
          <a:xfrm flipH="1" rot="10800000">
            <a:off x="1469575" y="903017"/>
            <a:ext cx="6417684" cy="135820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317" y="0"/>
                </a:lnTo>
                <a:cubicBezTo>
                  <a:pt x="21473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1515299" y="903075"/>
            <a:ext cx="6855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entury Schoolbook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</a:rPr>
              <a:t>Definition</a:t>
            </a:r>
            <a:r>
              <a:rPr b="1" lang="en-US" sz="1800">
                <a:solidFill>
                  <a:srgbClr val="0070C0"/>
                </a:solidFill>
              </a:rPr>
              <a:t> of t</a:t>
            </a:r>
            <a:r>
              <a:rPr b="1" i="0" lang="en-US" sz="1800" u="none" cap="none" strike="noStrike">
                <a:solidFill>
                  <a:srgbClr val="0070C0"/>
                </a:solidFill>
              </a:rPr>
              <a:t>ype 1 </a:t>
            </a:r>
            <a:r>
              <a:rPr b="1" lang="en-US" sz="1800">
                <a:solidFill>
                  <a:srgbClr val="0070C0"/>
                </a:solidFill>
              </a:rPr>
              <a:t>grammar: </a:t>
            </a:r>
            <a:r>
              <a:rPr b="1" i="0" lang="en-US" sz="1800" u="none" cap="none" strike="noStrike">
                <a:solidFill>
                  <a:srgbClr val="0070C0"/>
                </a:solidFill>
              </a:rPr>
              <a:t>context-sensitive grammar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Schoolbook"/>
              <a:buNone/>
            </a:pPr>
            <a:r>
              <a:rPr lang="en-US" sz="1800">
                <a:solidFill>
                  <a:schemeClr val="dk1"/>
                </a:solidFill>
              </a:rPr>
              <a:t>A grammar is </a:t>
            </a:r>
            <a:r>
              <a:rPr i="1" lang="en-US" sz="1800">
                <a:solidFill>
                  <a:schemeClr val="dk1"/>
                </a:solidFill>
              </a:rPr>
              <a:t>Type 1</a:t>
            </a:r>
            <a:r>
              <a:rPr lang="en-US" sz="1800">
                <a:solidFill>
                  <a:schemeClr val="dk1"/>
                </a:solidFill>
              </a:rPr>
              <a:t> or </a:t>
            </a:r>
            <a:r>
              <a:rPr i="1" lang="en-US" sz="1800">
                <a:solidFill>
                  <a:schemeClr val="dk1"/>
                </a:solidFill>
              </a:rPr>
              <a:t>context-sensitive</a:t>
            </a:r>
            <a:r>
              <a:rPr lang="en-US" sz="1800">
                <a:solidFill>
                  <a:schemeClr val="dk1"/>
                </a:solidFill>
              </a:rPr>
              <a:t>, if 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	for all (production) rules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w</a:t>
            </a:r>
            <a:r>
              <a:rPr baseline="-2500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</a:rPr>
              <a:t> in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i="1" lang="en-US" sz="1800">
                <a:solidFill>
                  <a:schemeClr val="dk1"/>
                </a:solidFill>
              </a:rPr>
              <a:t>, </a:t>
            </a:r>
            <a:br>
              <a:rPr i="1" lang="en-US" sz="1800">
                <a:solidFill>
                  <a:schemeClr val="dk1"/>
                </a:solidFill>
              </a:rPr>
            </a:br>
            <a:r>
              <a:rPr i="1" lang="en-US" sz="1800">
                <a:solidFill>
                  <a:schemeClr val="dk1"/>
                </a:solidFill>
              </a:rPr>
              <a:t>		</a:t>
            </a:r>
            <a:r>
              <a:rPr lang="en-US" sz="1800">
                <a:solidFill>
                  <a:schemeClr val="dk1"/>
                </a:solidFill>
              </a:rPr>
              <a:t>it holds that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w</a:t>
            </a:r>
            <a:r>
              <a:rPr baseline="-2500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≤ | w</a:t>
            </a:r>
            <a:r>
              <a:rPr baseline="-25000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372292" y="2498114"/>
            <a:ext cx="8399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left-hand side of a rule has to be </a:t>
            </a:r>
            <a:r>
              <a:rPr lang="en-US" sz="1800"/>
              <a:t>at most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as complex as the right-hand side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this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is the logical next step in generalizing a grammar such that the production rules are explicitly context-dependent, i.e., it matters in which exact sequence non-terminal and terminal symbols occur for a certain rule to apply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closest model to complexity on an actual </a:t>
            </a:r>
            <a:br>
              <a:rPr lang="en-US" sz="1800"/>
            </a:br>
            <a:r>
              <a:rPr i="0" lang="en-US" sz="1800" u="none" cap="none" strike="noStrike">
                <a:solidFill>
                  <a:srgbClr val="000000"/>
                </a:solidFill>
              </a:rPr>
              <a:t>programming language that</a:t>
            </a:r>
            <a:r>
              <a:rPr lang="en-US" sz="1800"/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we can </a:t>
            </a:r>
            <a:r>
              <a:rPr lang="en-US" sz="1800"/>
              <a:t>e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xecute</a:t>
            </a:r>
            <a:br>
              <a:rPr lang="en-US" sz="1800"/>
            </a:br>
            <a:r>
              <a:rPr i="0" lang="en-US" sz="1800" u="none" cap="none" strike="noStrike">
                <a:solidFill>
                  <a:srgbClr val="000000"/>
                </a:solidFill>
              </a:rPr>
              <a:t>with finite RAM</a:t>
            </a:r>
            <a:endParaRPr sz="1800"/>
          </a:p>
        </p:txBody>
      </p:sp>
      <p:sp>
        <p:nvSpPr>
          <p:cNvPr id="171" name="Google Shape;171;p31"/>
          <p:cNvSpPr/>
          <p:nvPr/>
        </p:nvSpPr>
        <p:spPr>
          <a:xfrm>
            <a:off x="1" y="236775"/>
            <a:ext cx="4329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Context-sensitive grammars</a:t>
            </a: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6462744" y="3745150"/>
            <a:ext cx="172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700"/>
              <a:buFont typeface="Helvetica Neue"/>
              <a:buNone/>
            </a:pPr>
            <a:r>
              <a:rPr i="0" lang="en-US" sz="20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20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 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700"/>
              <a:buFont typeface="Helvetica Neue"/>
              <a:buNone/>
            </a:pPr>
            <a:r>
              <a:rPr i="0" lang="en-US" sz="20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20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abc 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700"/>
              <a:buFont typeface="Helvetica Neue"/>
              <a:buNone/>
            </a:pPr>
            <a:r>
              <a:rPr i="0" lang="en-US" sz="20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20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/>
          <p:nvPr/>
        </p:nvSpPr>
        <p:spPr>
          <a:xfrm>
            <a:off x="6718050" y="3890450"/>
            <a:ext cx="1415700" cy="8772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9" name="Google Shape;179;p32"/>
          <p:cNvSpPr/>
          <p:nvPr/>
        </p:nvSpPr>
        <p:spPr>
          <a:xfrm flipH="1" rot="10800000">
            <a:off x="326575" y="910505"/>
            <a:ext cx="8303094" cy="12807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317" y="0"/>
                </a:lnTo>
                <a:cubicBezTo>
                  <a:pt x="21473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372292" y="910538"/>
            <a:ext cx="80910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entury Schoolbook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</a:rPr>
              <a:t>Definition</a:t>
            </a:r>
            <a:r>
              <a:rPr b="1" lang="en-US" sz="1800">
                <a:solidFill>
                  <a:srgbClr val="0070C0"/>
                </a:solidFill>
              </a:rPr>
              <a:t> of t</a:t>
            </a:r>
            <a:r>
              <a:rPr b="1" i="0" lang="en-US" sz="1800" u="none" cap="none" strike="noStrike">
                <a:solidFill>
                  <a:srgbClr val="0070C0"/>
                </a:solidFill>
              </a:rPr>
              <a:t>ype 0 grammars: unrestricted grammars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Every grammar is automatically of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Type 0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. The rule of the Grammar are unrestricted. These languages are also known as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recursively enumerable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or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Turing-recognizable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.</a:t>
            </a:r>
            <a:endParaRPr sz="1800"/>
          </a:p>
        </p:txBody>
      </p:sp>
      <p:sp>
        <p:nvSpPr>
          <p:cNvPr id="181" name="Google Shape;181;p32"/>
          <p:cNvSpPr txBox="1"/>
          <p:nvPr/>
        </p:nvSpPr>
        <p:spPr>
          <a:xfrm>
            <a:off x="514779" y="2331656"/>
            <a:ext cx="8399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this</a:t>
            </a:r>
            <a:r>
              <a:rPr lang="en-US" sz="1800"/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lifts the last restriction we imposed on how complex the left-hand side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of a production rule can be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this implies that we need a memory that can keep track of, in principle, infinitely many steps needed to describe the left-hand side in order to execute the right hand side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should be structurally very similar to the Type 1 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computing machine just has </a:t>
            </a:r>
            <a:r>
              <a:rPr lang="en-US" sz="1800"/>
              <a:t>to be able to access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infinite memory</a:t>
            </a:r>
            <a:endParaRPr sz="1800"/>
          </a:p>
        </p:txBody>
      </p:sp>
      <p:sp>
        <p:nvSpPr>
          <p:cNvPr id="182" name="Google Shape;182;p32"/>
          <p:cNvSpPr/>
          <p:nvPr/>
        </p:nvSpPr>
        <p:spPr>
          <a:xfrm>
            <a:off x="0" y="236775"/>
            <a:ext cx="36084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Unrestricted grammars</a:t>
            </a:r>
            <a:endParaRPr/>
          </a:p>
        </p:txBody>
      </p:sp>
      <p:sp>
        <p:nvSpPr>
          <p:cNvPr id="184" name="Google Shape;184;p32"/>
          <p:cNvSpPr txBox="1"/>
          <p:nvPr/>
        </p:nvSpPr>
        <p:spPr>
          <a:xfrm>
            <a:off x="6828900" y="4021250"/>
            <a:ext cx="141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700"/>
              <a:buFont typeface="Helvetica Neue"/>
              <a:buNone/>
            </a:pPr>
            <a:r>
              <a:rPr i="0" lang="en-US" sz="20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i="0" lang="en-US" sz="20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 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700"/>
              <a:buFont typeface="Helvetica Neue"/>
              <a:buNone/>
            </a:pPr>
            <a:r>
              <a:rPr i="0" lang="en-US" sz="20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i="0" lang="en-US" sz="20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33"/>
          <p:cNvGraphicFramePr/>
          <p:nvPr/>
        </p:nvGraphicFramePr>
        <p:xfrm>
          <a:off x="123982" y="12130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{CE0F8F2D-DCFD-4A5F-A283-D37382B55771}</a:tableStyleId>
              </a:tblPr>
              <a:tblGrid>
                <a:gridCol w="551525"/>
                <a:gridCol w="1318175"/>
                <a:gridCol w="1508075"/>
                <a:gridCol w="1684825"/>
                <a:gridCol w="1514000"/>
                <a:gridCol w="1233450"/>
                <a:gridCol w="822475"/>
              </a:tblGrid>
              <a:tr h="30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Type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Type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Automaton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Applications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Rules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Rule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Recognizes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0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0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Recursively enumerated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Turing machine </a:t>
                      </a:r>
                      <a:r>
                        <a:rPr lang="en-US" sz="1100" u="none" cap="none" strike="noStrike"/>
                        <a:t>infinite memory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All possible programs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α,β arbitrary </a:t>
                      </a:r>
                      <a:r>
                        <a:rPr lang="en-US" sz="900" u="none" cap="none" strike="noStrike"/>
                        <a:t>Left at least one Non-term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α-&gt;β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all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0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Context sensitive</a:t>
                      </a:r>
                      <a:br>
                        <a:rPr lang="en-US" sz="1200" u="none" cap="none" strike="noStrike"/>
                      </a:br>
                      <a:r>
                        <a:rPr lang="en-US" sz="1200" u="none" cap="none" strike="noStrike"/>
                        <a:t>Language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Linear bounded Turing machine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Real programming language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Left at least one Non-term</a:t>
                      </a:r>
                      <a:br>
                        <a:rPr lang="en-US" sz="1200" u="none" cap="none" strike="noStrike"/>
                      </a:br>
                      <a:r>
                        <a:rPr lang="en-US" sz="1200" u="none" cap="none" strike="noStrike"/>
                        <a:t>Left shorter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αAβ-&gt;αγβ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a</a:t>
                      </a:r>
                      <a:r>
                        <a:rPr baseline="30000" lang="en-US" sz="1200" u="none" cap="none" strike="noStrike"/>
                        <a:t>n</a:t>
                      </a:r>
                      <a:r>
                        <a:rPr lang="en-US" sz="1200" u="none" cap="none" strike="noStrike"/>
                        <a:t>b</a:t>
                      </a:r>
                      <a:r>
                        <a:rPr baseline="30000" lang="en-US" sz="1200" u="none" cap="none" strike="noStrike"/>
                        <a:t>n</a:t>
                      </a:r>
                      <a:r>
                        <a:rPr lang="en-US" sz="1200" u="none" cap="none" strike="noStrike"/>
                        <a:t>c</a:t>
                      </a:r>
                      <a:r>
                        <a:rPr baseline="30000" lang="en-US" sz="1200" u="none" cap="none" strike="noStrike"/>
                        <a:t>n</a:t>
                      </a:r>
                      <a:endParaRPr baseline="30000" sz="700" u="none" cap="none" strike="noStrike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0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Context free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language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Pushdown automaton,</a:t>
                      </a:r>
                      <a:br>
                        <a:rPr lang="en-US" sz="1200" u="none" cap="none" strike="noStrike"/>
                      </a:br>
                      <a:r>
                        <a:rPr lang="en-US" sz="1200" u="none" cap="none" strike="noStrike"/>
                        <a:t>stack 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Programming language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e.g. brackets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Left only one Non-term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A-&gt;α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α is string of Term and Non-term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a</a:t>
                      </a:r>
                      <a:r>
                        <a:rPr baseline="30000" lang="en-US" sz="1200" u="none" cap="none" strike="noStrike"/>
                        <a:t>n</a:t>
                      </a:r>
                      <a:r>
                        <a:rPr lang="en-US" sz="1200" u="none" cap="none" strike="noStrike"/>
                        <a:t>b</a:t>
                      </a:r>
                      <a:r>
                        <a:rPr baseline="30000" lang="en-US" sz="1200" u="none" cap="none" strike="noStrike"/>
                        <a:t>n</a:t>
                      </a:r>
                      <a:endParaRPr baseline="30000" sz="700" u="none" cap="none" strike="noStrike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Regular expression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Finite state automaton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lexical structure,</a:t>
                      </a:r>
                      <a:br>
                        <a:rPr lang="en-US" sz="1200" u="none" cap="none" strike="noStrike"/>
                      </a:br>
                      <a:r>
                        <a:rPr lang="en-US" sz="1200" u="none" cap="none" strike="noStrike"/>
                        <a:t>hardware implementations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Left only one Non-term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A-&gt; aB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Or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A-&gt;Ba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a</a:t>
                      </a:r>
                      <a:r>
                        <a:rPr baseline="30000" lang="en-US" sz="1200" u="none" cap="none" strike="noStrike"/>
                        <a:t>n</a:t>
                      </a:r>
                      <a:endParaRPr sz="1100"/>
                    </a:p>
                  </a:txBody>
                  <a:tcPr marT="34300" marB="34300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33"/>
          <p:cNvSpPr/>
          <p:nvPr/>
        </p:nvSpPr>
        <p:spPr>
          <a:xfrm>
            <a:off x="0" y="236775"/>
            <a:ext cx="3754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The 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Chomsky Hierarchy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70900" y="4029975"/>
            <a:ext cx="863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More general grammars (i.e. Type 1 and Type 0) require more general computing machines to represent them. Turing machines are an abstract model for these.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/>
        </p:nvSpPr>
        <p:spPr>
          <a:xfrm>
            <a:off x="236713" y="767872"/>
            <a:ext cx="83994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Turing Machines (TM) have a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tape consist</a:t>
            </a:r>
            <a:r>
              <a:rPr lang="en-US" sz="1800"/>
              <a:t>ing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of infinite cells on which each cell either contains input symbol or a special symbol called blank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The machine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can read and write those symbols, one at a time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The machine has a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head pointer which points to cell currently being read and it can move in both directions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The t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ape head can move left and right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The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state register that stores the current </a:t>
            </a:r>
            <a:br>
              <a:rPr lang="en-US" sz="1800"/>
            </a:br>
            <a:r>
              <a:rPr i="0" lang="en-US" sz="1800" u="none" cap="none" strike="noStrike">
                <a:solidFill>
                  <a:srgbClr val="000000"/>
                </a:solidFill>
              </a:rPr>
              <a:t>state of the machine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Set of states is finite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T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able of (finite) instructions describing 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how the machine reads</a:t>
            </a:r>
            <a:r>
              <a:rPr lang="en-US" sz="1800"/>
              <a:t>, writes and </a:t>
            </a:r>
            <a:br>
              <a:rPr lang="en-US" sz="1800"/>
            </a:br>
            <a:r>
              <a:rPr lang="en-US" sz="1800"/>
              <a:t>changes state</a:t>
            </a:r>
            <a:endParaRPr sz="1800"/>
          </a:p>
        </p:txBody>
      </p:sp>
      <p:sp>
        <p:nvSpPr>
          <p:cNvPr id="198" name="Google Shape;198;p34"/>
          <p:cNvSpPr/>
          <p:nvPr/>
        </p:nvSpPr>
        <p:spPr>
          <a:xfrm>
            <a:off x="-4" y="236765"/>
            <a:ext cx="30480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Turing Machines</a:t>
            </a:r>
            <a:endParaRPr/>
          </a:p>
        </p:txBody>
      </p:sp>
      <p:pic>
        <p:nvPicPr>
          <p:cNvPr descr="Picture 1" id="200" name="Google Shape;20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700" y="2258936"/>
            <a:ext cx="3841306" cy="261568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/>
          <p:nvPr/>
        </p:nvSpPr>
        <p:spPr>
          <a:xfrm>
            <a:off x="5891656" y="2258925"/>
            <a:ext cx="21111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 tape</a:t>
            </a:r>
            <a:endParaRPr/>
          </a:p>
        </p:txBody>
      </p:sp>
      <p:sp>
        <p:nvSpPr>
          <p:cNvPr id="202" name="Google Shape;202;p34"/>
          <p:cNvSpPr txBox="1"/>
          <p:nvPr/>
        </p:nvSpPr>
        <p:spPr>
          <a:xfrm>
            <a:off x="7344553" y="3090425"/>
            <a:ext cx="16233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tape head</a:t>
            </a:r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5832458" y="3921926"/>
            <a:ext cx="1687500" cy="58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finite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register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