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Century Schoolbook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D654EF-C1A7-42A5-A28A-D6309DC7286C}">
  <a:tblStyle styleId="{BBD654EF-C1A7-42A5-A28A-D6309DC7286C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 b="off" i="off"/>
      <a:tcStyle>
        <a:fill>
          <a:solidFill>
            <a:srgbClr val="FFFFFF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  <a:tblStyle styleId="{0C392D90-67C8-4943-8136-D16C6C9D2FE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CenturySchoolbook-boldItalic.fntdata"/><Relationship Id="rId61" Type="http://schemas.openxmlformats.org/officeDocument/2006/relationships/font" Target="fonts/CenturySchoolbook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CenturySchoolbook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CenturySchoolbook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c9630c967_0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14c9630c967_0_0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fbde3ccaa0_2_1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1fbde3ccaa0_2_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fbde3ccaa0_0_18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g1fbde3ccaa0_0_1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fbde3ccaa0_0_1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1fbde3ccaa0_0_1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fcfc1a79bb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1fcfc1a79b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fcfc1a79bb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1fcfc1a79bb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fcfc1a79bb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1fcfc1a79bb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fcfc1a79bb_0_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1fcfc1a79bb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fbde3ccaa0_0_2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1fbde3ccaa0_0_2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fbde3ccaa0_0_2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1fbde3ccaa0_0_2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fbde3ccaa0_0_6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1fbde3ccaa0_0_6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9a21e6b142_0_999:notes"/>
          <p:cNvSpPr/>
          <p:nvPr>
            <p:ph idx="2" type="sldImg"/>
          </p:nvPr>
        </p:nvSpPr>
        <p:spPr>
          <a:xfrm>
            <a:off x="-971880" y="812520"/>
            <a:ext cx="95031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9a21e6b142_0_999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19a21e6b142_0_999:notes"/>
          <p:cNvSpPr txBox="1"/>
          <p:nvPr>
            <p:ph idx="12" type="sldNum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fbde3ccaa0_0_2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1fbde3ccaa0_0_2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fbde3ccaa0_0_3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1fbde3ccaa0_0_3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fbde3ccaa0_0_3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1fbde3ccaa0_0_3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fbde3ccaa0_0_3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1fbde3ccaa0_0_3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fbde3ccaa0_0_3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g1fbde3ccaa0_0_3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fbde3ccaa0_0_3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1fbde3ccaa0_0_3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fbde3ccaa0_0_3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1fbde3ccaa0_0_3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fbde3ccaa0_0_6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g1fbde3ccaa0_0_6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1fbde3ccaa0_0_3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g1fbde3ccaa0_0_3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fcfc1a79bb_0_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g1fcfc1a79bb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d587c80ed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1d587c80ed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fbde3ccaa0_0_4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g1fbde3ccaa0_0_4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fcfc1a79bb_0_1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g1fcfc1a79bb_0_1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fcfc1a79bb_0_1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1fcfc1a79bb_0_1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fcfc1a79bb_0_1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g1fcfc1a79bb_0_1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fcfc1a79bb_0_1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g1fcfc1a79bb_0_1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fcfc1a79bb_0_2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g1fcfc1a79bb_0_2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1fbde3ccaa0_0_4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g1fbde3ccaa0_0_4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fcfc1a79bb_0_2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g1fcfc1a79bb_0_2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fbde3ccaa0_0_4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g1fbde3ccaa0_0_4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fcfc1a79bb_0_2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g1fcfc1a79bb_0_2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cfc1a79bb_0_2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1fcfc1a79bb_0_2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322d6c7f92d_0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g322d6c7f92d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fcfc1a79bb_0_2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g1fcfc1a79bb_0_2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fbde3ccaa0_0_48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g1fbde3ccaa0_0_4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22d6c7f92d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g322d6c7f92d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322d6c7f92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g322d6c7f92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2a4f70d67db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g2a4f70d67d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a4f70e4165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g2a4f70e4165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322d6c7f92d_0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g322d6c7f92d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322d6c7f92d_0_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g322d6c7f92d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322d6c7f92d_0_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g322d6c7f92d_0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bde3ccaa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1fbde3ccaa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322d6c7f92d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g322d6c7f92d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322d6c7f92d_0_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g322d6c7f92d_0_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1fbde3ccaa0_2_1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2" name="Google Shape;752;g1fbde3ccaa0_2_1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1fbde3ccaa0_2_2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g1fbde3ccaa0_2_2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fbde3ccaa0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fbde3ccaa0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fbde3ccaa0_2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fbde3ccaa0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fbde3ccaa0_2_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fbde3ccaa0_2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fbde3ccaa0_2_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1fbde3ccaa0_2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457200" y="120339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2" type="body"/>
          </p:nvPr>
        </p:nvSpPr>
        <p:spPr>
          <a:xfrm>
            <a:off x="457200" y="276156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45720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2" type="body"/>
          </p:nvPr>
        </p:nvSpPr>
        <p:spPr>
          <a:xfrm>
            <a:off x="467424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3" type="body"/>
          </p:nvPr>
        </p:nvSpPr>
        <p:spPr>
          <a:xfrm>
            <a:off x="45720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4" type="body"/>
          </p:nvPr>
        </p:nvSpPr>
        <p:spPr>
          <a:xfrm>
            <a:off x="467424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457200" y="120339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2" type="body"/>
          </p:nvPr>
        </p:nvSpPr>
        <p:spPr>
          <a:xfrm>
            <a:off x="3239640" y="120339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3" type="body"/>
          </p:nvPr>
        </p:nvSpPr>
        <p:spPr>
          <a:xfrm>
            <a:off x="6022080" y="120339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4" type="body"/>
          </p:nvPr>
        </p:nvSpPr>
        <p:spPr>
          <a:xfrm>
            <a:off x="457200" y="276156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5" type="body"/>
          </p:nvPr>
        </p:nvSpPr>
        <p:spPr>
          <a:xfrm>
            <a:off x="3239640" y="276156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6" type="body"/>
          </p:nvPr>
        </p:nvSpPr>
        <p:spPr>
          <a:xfrm>
            <a:off x="6022080" y="2761560"/>
            <a:ext cx="26496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_AND_BOD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_AND_BODY_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TITLE_AND_BODY_3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TITLE_AND_BODY_4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4">
  <p:cSld name="TITLE_AND_BODY_5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5">
  <p:cSld name="TITLE_AND_BODY_6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6">
  <p:cSld name="Title and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90" name="Google Shape;90;p2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45720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7">
  <p:cSld name="TITLE_AND_BODY_7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917371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93" name="Google Shape;93;p2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8">
  <p:cSld name="TITLE_AND_BODY_8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96" name="Google Shape;96;p2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showMasterSp="0">
  <p:cSld name="Titel und Inhal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28176" y="4811070"/>
            <a:ext cx="258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9" showMasterSp="0">
  <p:cSld name="Title and Content 2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4"/>
          <p:cNvGrpSpPr/>
          <p:nvPr/>
        </p:nvGrpSpPr>
        <p:grpSpPr>
          <a:xfrm>
            <a:off x="7003774" y="4927357"/>
            <a:ext cx="2140200" cy="254115"/>
            <a:chOff x="0" y="-1"/>
            <a:chExt cx="2140200" cy="338820"/>
          </a:xfrm>
        </p:grpSpPr>
        <p:sp>
          <p:nvSpPr>
            <p:cNvPr id="103" name="Google Shape;103;p24"/>
            <p:cNvSpPr/>
            <p:nvPr/>
          </p:nvSpPr>
          <p:spPr>
            <a:xfrm>
              <a:off x="0" y="-1"/>
              <a:ext cx="2140200" cy="293100"/>
            </a:xfrm>
            <a:prstGeom prst="rect">
              <a:avLst/>
            </a:prstGeom>
            <a:solidFill>
              <a:srgbClr val="CCEEF9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Century Schoolbook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04" name="Google Shape;104;p24"/>
            <p:cNvSpPr txBox="1"/>
            <p:nvPr/>
          </p:nvSpPr>
          <p:spPr>
            <a:xfrm>
              <a:off x="45720" y="31019"/>
              <a:ext cx="20487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Century Schoolbook"/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Winter Semester 2021-22</a:t>
              </a:r>
              <a:endParaRPr/>
            </a:p>
          </p:txBody>
        </p:sp>
      </p:grpSp>
      <p:sp>
        <p:nvSpPr>
          <p:cNvPr id="105" name="Google Shape;105;p24"/>
          <p:cNvSpPr txBox="1"/>
          <p:nvPr>
            <p:ph idx="12" type="sldNum"/>
          </p:nvPr>
        </p:nvSpPr>
        <p:spPr>
          <a:xfrm>
            <a:off x="8917371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grpSp>
        <p:nvGrpSpPr>
          <p:cNvPr id="107" name="Google Shape;107;p24"/>
          <p:cNvGrpSpPr/>
          <p:nvPr/>
        </p:nvGrpSpPr>
        <p:grpSpPr>
          <a:xfrm>
            <a:off x="-2" y="4927358"/>
            <a:ext cx="2392200" cy="252467"/>
            <a:chOff x="-1" y="-1"/>
            <a:chExt cx="2392200" cy="336622"/>
          </a:xfrm>
        </p:grpSpPr>
        <p:sp>
          <p:nvSpPr>
            <p:cNvPr id="108" name="Google Shape;108;p24"/>
            <p:cNvSpPr/>
            <p:nvPr/>
          </p:nvSpPr>
          <p:spPr>
            <a:xfrm>
              <a:off x="-1" y="-1"/>
              <a:ext cx="2392200" cy="288900"/>
            </a:xfrm>
            <a:prstGeom prst="rect">
              <a:avLst/>
            </a:prstGeom>
            <a:solidFill>
              <a:srgbClr val="59C7EB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Century Schoolbook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109" name="Google Shape;109;p24"/>
            <p:cNvSpPr txBox="1"/>
            <p:nvPr/>
          </p:nvSpPr>
          <p:spPr>
            <a:xfrm>
              <a:off x="45719" y="28821"/>
              <a:ext cx="23010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Century Schoolbook"/>
                <a:buNone/>
              </a:pPr>
              <a:r>
                <a:rPr b="0" i="0" lang="en-US" sz="900" u="none" cap="none" strike="noStrike">
                  <a:solidFill>
                    <a:srgbClr val="000000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Session 8, 20.12.2021</a:t>
              </a:r>
              <a:endParaRPr/>
            </a:p>
          </p:txBody>
        </p:sp>
      </p:grpSp>
      <p:pic>
        <p:nvPicPr>
          <p:cNvPr descr="Picture 10" id="110" name="Google Shape;11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79773" y="59974"/>
            <a:ext cx="1541721" cy="593168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4"/>
          <p:cNvSpPr/>
          <p:nvPr/>
        </p:nvSpPr>
        <p:spPr>
          <a:xfrm>
            <a:off x="2392326" y="4927359"/>
            <a:ext cx="4618200" cy="216600"/>
          </a:xfrm>
          <a:prstGeom prst="rect">
            <a:avLst/>
          </a:prstGeom>
          <a:solidFill>
            <a:srgbClr val="A5E0F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entury Schoolbook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Introduction to Computation for the Social Sciences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0">
  <p:cSld name="TITLE_AND_BODY_9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/>
          <p:nvPr>
            <p:ph idx="12" type="sldNum"/>
          </p:nvPr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1">
  <p:cSld name="TITLE_AND_BODY_10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idx="12" type="sldNum"/>
          </p:nvPr>
        </p:nvSpPr>
        <p:spPr>
          <a:xfrm>
            <a:off x="8923997" y="4960317"/>
            <a:ext cx="2199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sz="9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45720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7424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457200" y="205200"/>
            <a:ext cx="82293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45720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467424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3" type="body"/>
          </p:nvPr>
        </p:nvSpPr>
        <p:spPr>
          <a:xfrm>
            <a:off x="45720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457200" y="1203390"/>
            <a:ext cx="40158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67424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3" type="body"/>
          </p:nvPr>
        </p:nvSpPr>
        <p:spPr>
          <a:xfrm>
            <a:off x="467424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45720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2" type="body"/>
          </p:nvPr>
        </p:nvSpPr>
        <p:spPr>
          <a:xfrm>
            <a:off x="467424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3" type="body"/>
          </p:nvPr>
        </p:nvSpPr>
        <p:spPr>
          <a:xfrm>
            <a:off x="457200" y="2761560"/>
            <a:ext cx="82293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7010280" y="4927230"/>
            <a:ext cx="2132280" cy="215190"/>
            <a:chOff x="7010280" y="6569640"/>
            <a:chExt cx="2132280" cy="286920"/>
          </a:xfrm>
        </p:grpSpPr>
        <p:sp>
          <p:nvSpPr>
            <p:cNvPr id="11" name="Google Shape;11;p1"/>
            <p:cNvSpPr/>
            <p:nvPr/>
          </p:nvSpPr>
          <p:spPr>
            <a:xfrm>
              <a:off x="7010280" y="6569640"/>
              <a:ext cx="2132280" cy="286920"/>
            </a:xfrm>
            <a:prstGeom prst="rect">
              <a:avLst/>
            </a:prstGeom>
            <a:solidFill>
              <a:srgbClr val="CCEE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056000" y="6599520"/>
              <a:ext cx="2040840" cy="227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000" lIns="45700" spcFirstLastPara="1" rIns="457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000" u="none" cap="none" strike="noStrike">
                  <a:solidFill>
                    <a:srgbClr val="000000"/>
                  </a:solidFill>
                </a:rPr>
                <a:t>Winter Semester 202</a:t>
              </a:r>
              <a:r>
                <a:rPr lang="en-US" sz="1000"/>
                <a:t>4</a:t>
              </a:r>
              <a:r>
                <a:rPr i="0" lang="en-US" sz="1000" u="none" cap="none" strike="noStrike">
                  <a:solidFill>
                    <a:srgbClr val="000000"/>
                  </a:solidFill>
                </a:rPr>
                <a:t>-2</a:t>
              </a:r>
              <a:r>
                <a:rPr lang="en-US" sz="1000"/>
                <a:t>5</a:t>
              </a:r>
              <a:endParaRPr i="0" sz="1000" u="none" cap="none" strike="noStrike"/>
            </a:p>
          </p:txBody>
        </p:sp>
      </p:grpSp>
      <p:grpSp>
        <p:nvGrpSpPr>
          <p:cNvPr id="13" name="Google Shape;13;p1"/>
          <p:cNvGrpSpPr/>
          <p:nvPr/>
        </p:nvGrpSpPr>
        <p:grpSpPr>
          <a:xfrm>
            <a:off x="360" y="4927230"/>
            <a:ext cx="2390760" cy="215460"/>
            <a:chOff x="360" y="6569640"/>
            <a:chExt cx="2390760" cy="287280"/>
          </a:xfrm>
        </p:grpSpPr>
        <p:sp>
          <p:nvSpPr>
            <p:cNvPr id="14" name="Google Shape;14;p1"/>
            <p:cNvSpPr/>
            <p:nvPr/>
          </p:nvSpPr>
          <p:spPr>
            <a:xfrm>
              <a:off x="360" y="6569640"/>
              <a:ext cx="2390760" cy="287280"/>
            </a:xfrm>
            <a:prstGeom prst="rect">
              <a:avLst/>
            </a:prstGeom>
            <a:solidFill>
              <a:srgbClr val="59C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46080" y="6599880"/>
              <a:ext cx="2299320" cy="2271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000" lIns="45700" spcFirstLastPara="1" rIns="457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000" u="none" cap="none" strike="noStrike">
                  <a:solidFill>
                    <a:srgbClr val="000000"/>
                  </a:solidFill>
                </a:rPr>
                <a:t>Session </a:t>
              </a:r>
              <a:r>
                <a:rPr lang="en-US" sz="1000"/>
                <a:t>13</a:t>
              </a:r>
              <a:r>
                <a:rPr i="0" lang="en-US" sz="1000" u="none" cap="none" strike="noStrike">
                  <a:solidFill>
                    <a:srgbClr val="000000"/>
                  </a:solidFill>
                </a:rPr>
                <a:t>, </a:t>
              </a:r>
              <a:r>
                <a:rPr lang="en-US" sz="1000"/>
                <a:t>15</a:t>
              </a:r>
              <a:r>
                <a:rPr i="0" lang="en-US" sz="1000" u="none" cap="none" strike="noStrike">
                  <a:solidFill>
                    <a:srgbClr val="000000"/>
                  </a:solidFill>
                </a:rPr>
                <a:t>.</a:t>
              </a:r>
              <a:r>
                <a:rPr lang="en-US" sz="1000"/>
                <a:t>01</a:t>
              </a:r>
              <a:r>
                <a:rPr i="0" lang="en-US" sz="1000" u="none" cap="none" strike="noStrike">
                  <a:solidFill>
                    <a:srgbClr val="000000"/>
                  </a:solidFill>
                </a:rPr>
                <a:t>.202</a:t>
              </a:r>
              <a:r>
                <a:rPr lang="en-US" sz="1000"/>
                <a:t>5</a:t>
              </a:r>
              <a:endParaRPr i="0" sz="1000" u="none" cap="none" strike="noStrike"/>
            </a:p>
          </p:txBody>
        </p:sp>
      </p:grpSp>
      <p:pic>
        <p:nvPicPr>
          <p:cNvPr descr="Picture 10" id="16" name="Google Shape;1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494030" y="75515"/>
            <a:ext cx="1540621" cy="59211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/>
          <p:nvPr/>
        </p:nvSpPr>
        <p:spPr>
          <a:xfrm>
            <a:off x="2392200" y="4927230"/>
            <a:ext cx="4616700" cy="215400"/>
          </a:xfrm>
          <a:prstGeom prst="rect">
            <a:avLst/>
          </a:prstGeom>
          <a:solidFill>
            <a:srgbClr val="A5E0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"/>
          <p:cNvSpPr txBox="1"/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Google Shape;19;p1"/>
          <p:cNvSpPr txBox="1"/>
          <p:nvPr>
            <p:ph idx="1" type="body"/>
          </p:nvPr>
        </p:nvSpPr>
        <p:spPr>
          <a:xfrm>
            <a:off x="45720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Google Shape;20;p1"/>
          <p:cNvSpPr/>
          <p:nvPr/>
        </p:nvSpPr>
        <p:spPr>
          <a:xfrm>
            <a:off x="2437920" y="4949910"/>
            <a:ext cx="4525200" cy="1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45700" spcFirstLastPara="1" rIns="457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000" u="none" cap="none" strike="noStrike">
                <a:solidFill>
                  <a:srgbClr val="000000"/>
                </a:solidFill>
              </a:rPr>
              <a:t>Introduction to </a:t>
            </a:r>
            <a:r>
              <a:rPr lang="en-US" sz="1000"/>
              <a:t>Computing</a:t>
            </a:r>
            <a:r>
              <a:rPr i="0" lang="en-US" sz="1000" u="none" cap="none" strike="noStrike">
                <a:solidFill>
                  <a:srgbClr val="000000"/>
                </a:solidFill>
              </a:rPr>
              <a:t> for the Social Sciences</a:t>
            </a:r>
            <a:endParaRPr i="0" sz="1000" u="none" cap="none" strike="noStrike"/>
          </a:p>
        </p:txBody>
      </p:sp>
      <p:sp>
        <p:nvSpPr>
          <p:cNvPr id="21" name="Google Shape;21;p1"/>
          <p:cNvSpPr txBox="1"/>
          <p:nvPr/>
        </p:nvSpPr>
        <p:spPr>
          <a:xfrm>
            <a:off x="8919849" y="4919475"/>
            <a:ext cx="222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www.w3schools.com/sql/default.asp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www.w3schools.com/sql/default.asp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/>
          <p:nvPr/>
        </p:nvSpPr>
        <p:spPr>
          <a:xfrm>
            <a:off x="8982000" y="4970160"/>
            <a:ext cx="160500" cy="15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7"/>
          <p:cNvSpPr/>
          <p:nvPr/>
        </p:nvSpPr>
        <p:spPr>
          <a:xfrm>
            <a:off x="805680" y="1265490"/>
            <a:ext cx="7422600" cy="1452000"/>
          </a:xfrm>
          <a:prstGeom prst="roundRect">
            <a:avLst>
              <a:gd fmla="val 16667" name="adj"/>
            </a:avLst>
          </a:prstGeom>
          <a:solidFill>
            <a:srgbClr val="A5E0F3"/>
          </a:solidFill>
          <a:ln>
            <a:noFill/>
          </a:ln>
          <a:effectLst>
            <a:outerShdw blurRad="38100" rotWithShape="0" dir="5400000" dist="23040">
              <a:srgbClr val="000000">
                <a:alpha val="349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7"/>
          <p:cNvSpPr/>
          <p:nvPr/>
        </p:nvSpPr>
        <p:spPr>
          <a:xfrm>
            <a:off x="402840" y="1354860"/>
            <a:ext cx="82281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45700" spcFirstLastPara="1" rIns="457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00" u="none" cap="none" strike="noStrike">
                <a:solidFill>
                  <a:srgbClr val="000000"/>
                </a:solidFill>
              </a:rPr>
              <a:t>Introduction to Comput</a:t>
            </a:r>
            <a:r>
              <a:rPr lang="en-US" sz="3000"/>
              <a:t>ing</a:t>
            </a:r>
            <a:r>
              <a:rPr lang="en-US" sz="3000"/>
              <a:t> </a:t>
            </a:r>
            <a:endParaRPr sz="3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00" u="none" cap="none" strike="noStrike">
                <a:solidFill>
                  <a:srgbClr val="000000"/>
                </a:solidFill>
              </a:rPr>
              <a:t>for the Social Sciences</a:t>
            </a:r>
            <a:endParaRPr i="0" sz="3000" u="none" cap="none" strike="noStrike"/>
          </a:p>
        </p:txBody>
      </p:sp>
      <p:sp>
        <p:nvSpPr>
          <p:cNvPr id="125" name="Google Shape;125;p27"/>
          <p:cNvSpPr/>
          <p:nvPr/>
        </p:nvSpPr>
        <p:spPr>
          <a:xfrm>
            <a:off x="448560" y="2076000"/>
            <a:ext cx="8136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45700" spcFirstLastPara="1" rIns="457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Session </a:t>
            </a:r>
            <a:r>
              <a:rPr lang="en-US" sz="2400"/>
              <a:t>11 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- </a:t>
            </a:r>
            <a:r>
              <a:rPr lang="en-US" sz="2400"/>
              <a:t>Databases</a:t>
            </a:r>
            <a:endParaRPr i="0" sz="2400" u="none" cap="none" strike="noStrike"/>
          </a:p>
        </p:txBody>
      </p:sp>
      <p:sp>
        <p:nvSpPr>
          <p:cNvPr id="126" name="Google Shape;126;p27"/>
          <p:cNvSpPr/>
          <p:nvPr/>
        </p:nvSpPr>
        <p:spPr>
          <a:xfrm>
            <a:off x="448560" y="2840760"/>
            <a:ext cx="8136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45700" spcFirstLastPara="1" rIns="457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000" u="none" cap="none" strike="noStrike">
                <a:solidFill>
                  <a:srgbClr val="000000"/>
                </a:solidFill>
              </a:rPr>
              <a:t>David Garcia</a:t>
            </a:r>
            <a:endParaRPr i="0" sz="3000" u="none" cap="none" strike="noStrike"/>
          </a:p>
        </p:txBody>
      </p:sp>
      <p:sp>
        <p:nvSpPr>
          <p:cNvPr id="127" name="Google Shape;127;p27"/>
          <p:cNvSpPr/>
          <p:nvPr/>
        </p:nvSpPr>
        <p:spPr>
          <a:xfrm>
            <a:off x="448560" y="3485700"/>
            <a:ext cx="81366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45700" spcFirstLastPara="1" rIns="457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500" u="none" cap="none" strike="noStrike">
                <a:solidFill>
                  <a:srgbClr val="000000"/>
                </a:solidFill>
              </a:rPr>
              <a:t>Winter Semester 202</a:t>
            </a:r>
            <a:r>
              <a:rPr lang="en-US" sz="2500"/>
              <a:t>4</a:t>
            </a:r>
            <a:r>
              <a:rPr i="0" lang="en-US" sz="2500" u="none" cap="none" strike="noStrike">
                <a:solidFill>
                  <a:srgbClr val="000000"/>
                </a:solidFill>
              </a:rPr>
              <a:t>-2</a:t>
            </a:r>
            <a:r>
              <a:rPr lang="en-US" sz="2500"/>
              <a:t>5</a:t>
            </a:r>
            <a:endParaRPr i="0" sz="2500" u="none" cap="none" strike="noStrike"/>
          </a:p>
        </p:txBody>
      </p:sp>
      <p:sp>
        <p:nvSpPr>
          <p:cNvPr id="128" name="Google Shape;128;p27"/>
          <p:cNvSpPr/>
          <p:nvPr/>
        </p:nvSpPr>
        <p:spPr>
          <a:xfrm>
            <a:off x="7145645" y="4462475"/>
            <a:ext cx="1485300" cy="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45700" spcFirstLastPara="1" rIns="457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15</a:t>
            </a:r>
            <a:r>
              <a:rPr i="0" lang="en-US" sz="2000" u="none" cap="none" strike="noStrike">
                <a:solidFill>
                  <a:srgbClr val="000000"/>
                </a:solidFill>
              </a:rPr>
              <a:t>.</a:t>
            </a:r>
            <a:r>
              <a:rPr lang="en-US" sz="2000"/>
              <a:t>01</a:t>
            </a:r>
            <a:r>
              <a:rPr i="0" lang="en-US" sz="2000" u="none" cap="none" strike="noStrike">
                <a:solidFill>
                  <a:srgbClr val="000000"/>
                </a:solidFill>
              </a:rPr>
              <a:t>.202</a:t>
            </a:r>
            <a:r>
              <a:rPr lang="en-US" sz="2000"/>
              <a:t>5</a:t>
            </a:r>
            <a:endParaRPr i="0" sz="2000" u="none" cap="none" strike="noStrik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"/>
          <p:cNvSpPr/>
          <p:nvPr/>
        </p:nvSpPr>
        <p:spPr>
          <a:xfrm>
            <a:off x="5" y="236775"/>
            <a:ext cx="58026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1" name="Google Shape;291;p36"/>
          <p:cNvSpPr txBox="1"/>
          <p:nvPr/>
        </p:nvSpPr>
        <p:spPr>
          <a:xfrm>
            <a:off x="385054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Database example: Vaccine distribution</a:t>
            </a:r>
            <a:endParaRPr/>
          </a:p>
        </p:txBody>
      </p:sp>
      <p:sp>
        <p:nvSpPr>
          <p:cNvPr id="292" name="Google Shape;292;p36"/>
          <p:cNvSpPr txBox="1"/>
          <p:nvPr/>
        </p:nvSpPr>
        <p:spPr>
          <a:xfrm>
            <a:off x="5178072" y="3770667"/>
            <a:ext cx="108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400 Vaccine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centers</a:t>
            </a:r>
            <a:endParaRPr/>
          </a:p>
        </p:txBody>
      </p:sp>
      <p:sp>
        <p:nvSpPr>
          <p:cNvPr id="293" name="Google Shape;293;p36"/>
          <p:cNvSpPr txBox="1"/>
          <p:nvPr/>
        </p:nvSpPr>
        <p:spPr>
          <a:xfrm>
            <a:off x="6362841" y="1026015"/>
            <a:ext cx="26223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chemeClr val="dk1"/>
                </a:solidFill>
              </a:rPr>
              <a:t>Projection of vaccines</a:t>
            </a:r>
            <a:endParaRPr sz="1800"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chemeClr val="dk1"/>
                </a:solidFill>
              </a:rPr>
              <a:t>Notify demands</a:t>
            </a:r>
            <a:endParaRPr sz="1800"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chemeClr val="dk1"/>
                </a:solidFill>
              </a:rPr>
              <a:t>Divide vaccines</a:t>
            </a:r>
            <a:endParaRPr sz="1800"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chemeClr val="dk1"/>
                </a:solidFill>
              </a:rPr>
              <a:t>Accept quota</a:t>
            </a:r>
            <a:endParaRPr sz="1800"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Schedules for vaccination</a:t>
            </a:r>
            <a:endParaRPr sz="18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Accept customer applications</a:t>
            </a:r>
            <a:endParaRPr sz="18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chemeClr val="dk1"/>
                </a:solidFill>
              </a:rPr>
              <a:t>Report number of vaccinations</a:t>
            </a:r>
            <a:endParaRPr sz="1800"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chemeClr val="dk1"/>
                </a:solidFill>
              </a:rPr>
              <a:t>Report remaining vaccines</a:t>
            </a:r>
            <a:endParaRPr sz="1800"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FF0000"/>
                </a:solidFill>
              </a:rPr>
              <a:t>Create summary</a:t>
            </a:r>
            <a:endParaRPr sz="1800">
              <a:solidFill>
                <a:srgbClr val="FF0000"/>
              </a:solidFill>
            </a:endParaRPr>
          </a:p>
        </p:txBody>
      </p:sp>
      <p:grpSp>
        <p:nvGrpSpPr>
          <p:cNvPr id="294" name="Google Shape;294;p36"/>
          <p:cNvGrpSpPr/>
          <p:nvPr/>
        </p:nvGrpSpPr>
        <p:grpSpPr>
          <a:xfrm>
            <a:off x="283278" y="1197793"/>
            <a:ext cx="5802754" cy="3561223"/>
            <a:chOff x="0" y="-227933"/>
            <a:chExt cx="5802754" cy="4748297"/>
          </a:xfrm>
        </p:grpSpPr>
        <p:pic>
          <p:nvPicPr>
            <p:cNvPr descr="Picture 1" id="295" name="Google Shape;295;p36"/>
            <p:cNvPicPr preferRelativeResize="0"/>
            <p:nvPr/>
          </p:nvPicPr>
          <p:blipFill rotWithShape="1">
            <a:blip r:embed="rId3">
              <a:alphaModFix amt="50000"/>
            </a:blip>
            <a:srcRect b="0" l="0" r="0" t="0"/>
            <a:stretch/>
          </p:blipFill>
          <p:spPr>
            <a:xfrm>
              <a:off x="2458086" y="577837"/>
              <a:ext cx="888255" cy="10123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2" id="296" name="Google Shape;296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1162" y="2254011"/>
              <a:ext cx="687093" cy="6839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Google Shape;297;p36"/>
            <p:cNvSpPr txBox="1"/>
            <p:nvPr/>
          </p:nvSpPr>
          <p:spPr>
            <a:xfrm>
              <a:off x="0" y="1019249"/>
              <a:ext cx="13035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80 Mio Customers on internet</a:t>
              </a:r>
              <a:endParaRPr/>
            </a:p>
          </p:txBody>
        </p:sp>
        <p:sp>
          <p:nvSpPr>
            <p:cNvPr id="298" name="Google Shape;298;p36"/>
            <p:cNvSpPr txBox="1"/>
            <p:nvPr/>
          </p:nvSpPr>
          <p:spPr>
            <a:xfrm>
              <a:off x="286838" y="3048676"/>
              <a:ext cx="8394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Physicians</a:t>
              </a:r>
              <a:endParaRPr/>
            </a:p>
          </p:txBody>
        </p:sp>
        <p:sp>
          <p:nvSpPr>
            <p:cNvPr id="299" name="Google Shape;299;p36"/>
            <p:cNvSpPr txBox="1"/>
            <p:nvPr/>
          </p:nvSpPr>
          <p:spPr>
            <a:xfrm>
              <a:off x="4625335" y="866690"/>
              <a:ext cx="1158900" cy="6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 Vaccine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manufacturers</a:t>
              </a:r>
              <a:endParaRPr/>
            </a:p>
          </p:txBody>
        </p:sp>
        <p:cxnSp>
          <p:nvCxnSpPr>
            <p:cNvPr id="300" name="Google Shape;300;p36"/>
            <p:cNvCxnSpPr/>
            <p:nvPr/>
          </p:nvCxnSpPr>
          <p:spPr>
            <a:xfrm flipH="1" rot="10800000">
              <a:off x="1168253" y="1590095"/>
              <a:ext cx="1734000" cy="10059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  <a:effectLst>
              <a:outerShdw blurRad="381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301" name="Google Shape;301;p36"/>
            <p:cNvCxnSpPr/>
            <p:nvPr/>
          </p:nvCxnSpPr>
          <p:spPr>
            <a:xfrm>
              <a:off x="923903" y="693367"/>
              <a:ext cx="1534200" cy="3906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  <a:effectLst>
              <a:outerShdw blurRad="381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302" name="Google Shape;302;p36"/>
            <p:cNvCxnSpPr/>
            <p:nvPr/>
          </p:nvCxnSpPr>
          <p:spPr>
            <a:xfrm flipH="1" rot="10800000">
              <a:off x="3346340" y="539194"/>
              <a:ext cx="1299600" cy="5448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  <a:effectLst>
              <a:outerShdw blurRad="381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303" name="Google Shape;303;p36"/>
            <p:cNvCxnSpPr/>
            <p:nvPr/>
          </p:nvCxnSpPr>
          <p:spPr>
            <a:xfrm>
              <a:off x="2902213" y="1590150"/>
              <a:ext cx="1843200" cy="11133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  <a:effectLst>
              <a:outerShdw blurRad="381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304" name="Google Shape;304;p36"/>
            <p:cNvSpPr txBox="1"/>
            <p:nvPr/>
          </p:nvSpPr>
          <p:spPr>
            <a:xfrm>
              <a:off x="2458094" y="-227933"/>
              <a:ext cx="10566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Database/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DBMS</a:t>
              </a:r>
              <a:endParaRPr/>
            </a:p>
          </p:txBody>
        </p:sp>
        <p:pic>
          <p:nvPicPr>
            <p:cNvPr descr="Picture 2" id="305" name="Google Shape;305;p3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77521" y="2813047"/>
              <a:ext cx="687093" cy="68396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06" name="Google Shape;306;p36"/>
            <p:cNvCxnSpPr/>
            <p:nvPr/>
          </p:nvCxnSpPr>
          <p:spPr>
            <a:xfrm>
              <a:off x="2853923" y="1570752"/>
              <a:ext cx="510600" cy="12588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  <a:effectLst>
              <a:outerShdw blurRad="381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307" name="Google Shape;307;p36"/>
            <p:cNvSpPr txBox="1"/>
            <p:nvPr/>
          </p:nvSpPr>
          <p:spPr>
            <a:xfrm>
              <a:off x="3243031" y="3535164"/>
              <a:ext cx="10494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Mobile vaccination teams</a:t>
              </a:r>
              <a:endParaRPr/>
            </a:p>
          </p:txBody>
        </p:sp>
        <p:sp>
          <p:nvSpPr>
            <p:cNvPr id="308" name="Google Shape;308;p36"/>
            <p:cNvSpPr txBox="1"/>
            <p:nvPr/>
          </p:nvSpPr>
          <p:spPr>
            <a:xfrm>
              <a:off x="1488975" y="3573212"/>
              <a:ext cx="1023900" cy="6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Robert Koch Institute</a:t>
              </a:r>
              <a:endParaRPr/>
            </a:p>
          </p:txBody>
        </p:sp>
        <p:cxnSp>
          <p:nvCxnSpPr>
            <p:cNvPr id="309" name="Google Shape;309;p36"/>
            <p:cNvCxnSpPr/>
            <p:nvPr/>
          </p:nvCxnSpPr>
          <p:spPr>
            <a:xfrm flipH="1" rot="10800000">
              <a:off x="2005911" y="1590248"/>
              <a:ext cx="896400" cy="12228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triangle"/>
              <a:tailEnd len="med" w="med" type="triangle"/>
            </a:ln>
            <a:effectLst>
              <a:outerShdw blurRad="38100" rotWithShape="0" dir="5400000" dist="20000">
                <a:srgbClr val="000000">
                  <a:alpha val="37650"/>
                </a:srgbClr>
              </a:outerShdw>
            </a:effectLst>
          </p:spPr>
        </p:cxnSp>
        <p:pic>
          <p:nvPicPr>
            <p:cNvPr descr="Grafik 30" id="310" name="Google Shape;310;p3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646077" y="222498"/>
              <a:ext cx="852776" cy="6334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rafik 35" id="311" name="Google Shape;311;p3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44515" y="321159"/>
              <a:ext cx="779388" cy="7444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rafik 38" id="312" name="Google Shape;312;p3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745478" y="2303539"/>
              <a:ext cx="1057276" cy="800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rafik 40" id="313" name="Google Shape;313;p3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477273" y="2813047"/>
              <a:ext cx="1057276" cy="8001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"/>
          <p:cNvSpPr txBox="1"/>
          <p:nvPr/>
        </p:nvSpPr>
        <p:spPr>
          <a:xfrm>
            <a:off x="317842" y="861255"/>
            <a:ext cx="8399400" cy="3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What is a database?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Informal </a:t>
            </a:r>
            <a:r>
              <a:rPr lang="en-US" sz="1800"/>
              <a:t>definition</a:t>
            </a:r>
            <a:r>
              <a:rPr lang="en-US" sz="1800"/>
              <a:t>: an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organized collection of data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i="0" lang="en-US" sz="1800" u="none" cap="none" strike="noStrike">
                <a:solidFill>
                  <a:srgbClr val="000000"/>
                </a:solidFill>
              </a:rPr>
              <a:t>an Excel table is a (very simple) database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i="0" lang="en-US" sz="1800" u="none" cap="none" strike="noStrike">
                <a:solidFill>
                  <a:srgbClr val="000000"/>
                </a:solidFill>
              </a:rPr>
              <a:t>enable fast access and the ability to </a:t>
            </a:r>
            <a:r>
              <a:rPr lang="en-US" sz="1800"/>
              <a:t>access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data in a structured </a:t>
            </a:r>
            <a:r>
              <a:rPr lang="en-US" sz="1800"/>
              <a:t>way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/>
              <a:t>What is a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database management system (DBMS)?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i="0" lang="en-US" sz="1800" u="none" cap="none" strike="noStrike">
                <a:solidFill>
                  <a:srgbClr val="000000"/>
                </a:solidFill>
              </a:rPr>
              <a:t>software application that enables interaction of user and the</a:t>
            </a:r>
            <a:br>
              <a:rPr i="0" lang="en-US" sz="1800" u="none" cap="none" strike="noStrike">
                <a:solidFill>
                  <a:srgbClr val="000000"/>
                </a:solidFill>
              </a:rPr>
            </a:br>
            <a:r>
              <a:rPr i="0" lang="en-US" sz="1800" u="none" cap="none" strike="noStrike">
                <a:solidFill>
                  <a:srgbClr val="000000"/>
                </a:solidFill>
              </a:rPr>
              <a:t>actual database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i="0" lang="en-US" sz="1800" u="none" cap="none" strike="noStrike">
                <a:solidFill>
                  <a:srgbClr val="000000"/>
                </a:solidFill>
              </a:rPr>
              <a:t>implements defining, creating, querying, updating and </a:t>
            </a:r>
            <a:br>
              <a:rPr i="0" lang="en-US" sz="1800" u="none" cap="none" strike="noStrike">
                <a:solidFill>
                  <a:srgbClr val="000000"/>
                </a:solidFill>
              </a:rPr>
            </a:br>
            <a:r>
              <a:rPr lang="en-US" sz="1800"/>
              <a:t>administering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a database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i="0" lang="en-US" sz="1800" u="none" cap="none" strike="noStrike">
                <a:solidFill>
                  <a:srgbClr val="000000"/>
                </a:solidFill>
              </a:rPr>
              <a:t>data may be distributed at different locations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i="0" lang="en-US" sz="1800" u="none" cap="none" strike="noStrike">
                <a:solidFill>
                  <a:srgbClr val="000000"/>
                </a:solidFill>
              </a:rPr>
              <a:t>examples</a:t>
            </a:r>
            <a:r>
              <a:rPr lang="en-US" sz="1800"/>
              <a:t>: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MySQL, PostgreSQL, </a:t>
            </a:r>
            <a:r>
              <a:rPr lang="en-US" sz="1800"/>
              <a:t>Access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, Oracle</a:t>
            </a:r>
            <a:endParaRPr sz="1800"/>
          </a:p>
        </p:txBody>
      </p:sp>
      <p:sp>
        <p:nvSpPr>
          <p:cNvPr id="319" name="Google Shape;319;p37"/>
          <p:cNvSpPr/>
          <p:nvPr/>
        </p:nvSpPr>
        <p:spPr>
          <a:xfrm>
            <a:off x="-3" y="236765"/>
            <a:ext cx="20844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20" name="Google Shape;320;p37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Databases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/>
          <p:nvPr/>
        </p:nvSpPr>
        <p:spPr>
          <a:xfrm>
            <a:off x="2" y="236775"/>
            <a:ext cx="34761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26" name="Google Shape;326;p38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Databases and DBMS</a:t>
            </a:r>
            <a:endParaRPr/>
          </a:p>
        </p:txBody>
      </p:sp>
      <p:sp>
        <p:nvSpPr>
          <p:cNvPr id="327" name="Google Shape;327;p38"/>
          <p:cNvSpPr/>
          <p:nvPr/>
        </p:nvSpPr>
        <p:spPr>
          <a:xfrm flipH="1" rot="10800000">
            <a:off x="420450" y="1085758"/>
            <a:ext cx="8303094" cy="134011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306" y="0"/>
                </a:lnTo>
                <a:cubicBezTo>
                  <a:pt x="21468" y="0"/>
                  <a:pt x="21600" y="767"/>
                  <a:pt x="21600" y="1713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8"/>
          <p:cNvSpPr txBox="1"/>
          <p:nvPr/>
        </p:nvSpPr>
        <p:spPr>
          <a:xfrm>
            <a:off x="466181" y="1070340"/>
            <a:ext cx="80910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C7EB"/>
              </a:buClr>
              <a:buSzPts val="1800"/>
              <a:buFont typeface="Century Schoolbook"/>
              <a:buNone/>
            </a:pPr>
            <a:r>
              <a:rPr b="1" i="0" lang="en-US" sz="1800" u="none" cap="none" strike="noStrike">
                <a:solidFill>
                  <a:srgbClr val="59C7EB"/>
                </a:solidFill>
              </a:rPr>
              <a:t>Definition: Database</a:t>
            </a:r>
            <a:endParaRPr b="1" sz="1800"/>
          </a:p>
          <a:p>
            <a:pPr indent="0" lvl="0" marL="0" marR="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Schoolbook"/>
              <a:buNone/>
            </a:pPr>
            <a:r>
              <a:rPr i="0" lang="en-US" sz="1800" u="none" cap="none" strike="noStrike">
                <a:solidFill>
                  <a:srgbClr val="000000"/>
                </a:solidFill>
              </a:rPr>
              <a:t>A </a:t>
            </a:r>
            <a:r>
              <a:rPr i="1" lang="en-US" sz="1800" u="none" cap="none" strike="noStrike">
                <a:solidFill>
                  <a:srgbClr val="000000"/>
                </a:solidFill>
              </a:rPr>
              <a:t>database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(DB) </a:t>
            </a:r>
            <a:r>
              <a:rPr lang="en-US" sz="1800"/>
              <a:t>is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a set of related data and the formal organization and interdependence of these data.  Access and manipulation of data are provided through a corresponding </a:t>
            </a:r>
            <a:r>
              <a:rPr i="1" lang="en-US" sz="1800" u="none" cap="none" strike="noStrike">
                <a:solidFill>
                  <a:srgbClr val="000000"/>
                </a:solidFill>
              </a:rPr>
              <a:t>database management system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(DBMS).</a:t>
            </a:r>
            <a:endParaRPr sz="1800"/>
          </a:p>
        </p:txBody>
      </p:sp>
      <p:pic>
        <p:nvPicPr>
          <p:cNvPr descr="Picture 1" id="329" name="Google Shape;329;p38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1949376" y="2691698"/>
            <a:ext cx="1370000" cy="1561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8"/>
          <p:cNvSpPr txBox="1"/>
          <p:nvPr/>
        </p:nvSpPr>
        <p:spPr>
          <a:xfrm>
            <a:off x="381300" y="4438925"/>
            <a:ext cx="855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 frequent icon to symbolize a database, represented by a hard drive disk platter</a:t>
            </a:r>
            <a:endParaRPr sz="1800"/>
          </a:p>
        </p:txBody>
      </p:sp>
      <p:pic>
        <p:nvPicPr>
          <p:cNvPr id="331" name="Google Shape;33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6225" y="2623924"/>
            <a:ext cx="2115451" cy="177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9"/>
          <p:cNvSpPr/>
          <p:nvPr/>
        </p:nvSpPr>
        <p:spPr>
          <a:xfrm>
            <a:off x="0" y="236775"/>
            <a:ext cx="37812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37" name="Google Shape;337;p39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Characteristics of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 DBMS</a:t>
            </a:r>
            <a:endParaRPr/>
          </a:p>
        </p:txBody>
      </p:sp>
      <p:sp>
        <p:nvSpPr>
          <p:cNvPr id="338" name="Google Shape;338;p39"/>
          <p:cNvSpPr txBox="1"/>
          <p:nvPr/>
        </p:nvSpPr>
        <p:spPr>
          <a:xfrm>
            <a:off x="3252600" y="861175"/>
            <a:ext cx="57729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Characteristics of database management systems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data definition:</a:t>
            </a:r>
            <a:r>
              <a:rPr lang="en-US" sz="1800">
                <a:solidFill>
                  <a:schemeClr val="dk1"/>
                </a:solidFill>
              </a:rPr>
              <a:t> create, modify, delete the definitions defining organization of data, i.e., the relationship among entries in the database</a:t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339" name="Google Shape;339;p39"/>
          <p:cNvGraphicFramePr/>
          <p:nvPr/>
        </p:nvGraphicFramePr>
        <p:xfrm>
          <a:off x="317851" y="12389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{BBD654EF-C1A7-42A5-A28A-D6309DC7286C}</a:tableStyleId>
              </a:tblPr>
              <a:tblGrid>
                <a:gridCol w="572100"/>
                <a:gridCol w="454675"/>
                <a:gridCol w="462500"/>
                <a:gridCol w="673900"/>
                <a:gridCol w="808775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Name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Birth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Class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Product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Num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</a:tr>
              <a:tr h="28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…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…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…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…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…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8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…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…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…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…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…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8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…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…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…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…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…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8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…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…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…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…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…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8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…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…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…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…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…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8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…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…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…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…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…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8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…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…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…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…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…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8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…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…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…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…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…</a:t>
                      </a:r>
                      <a:endParaRPr sz="1100"/>
                    </a:p>
                  </a:txBody>
                  <a:tcPr marT="34300" marB="34300" marR="45725" marL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0"/>
          <p:cNvSpPr/>
          <p:nvPr/>
        </p:nvSpPr>
        <p:spPr>
          <a:xfrm>
            <a:off x="0" y="236775"/>
            <a:ext cx="37812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45" name="Google Shape;345;p40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Characteristics of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 DBMS</a:t>
            </a:r>
            <a:endParaRPr/>
          </a:p>
        </p:txBody>
      </p:sp>
      <p:sp>
        <p:nvSpPr>
          <p:cNvPr id="346" name="Google Shape;346;p40"/>
          <p:cNvSpPr txBox="1"/>
          <p:nvPr/>
        </p:nvSpPr>
        <p:spPr>
          <a:xfrm>
            <a:off x="3252600" y="861175"/>
            <a:ext cx="57729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Characteristics of database management systems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data definition:</a:t>
            </a:r>
            <a:r>
              <a:rPr lang="en-US" sz="1800">
                <a:solidFill>
                  <a:schemeClr val="dk1"/>
                </a:solidFill>
              </a:rPr>
              <a:t> create, modify, delete the definitions defining organization of data, i.e., the relationship among entries in the database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updating</a:t>
            </a:r>
            <a:r>
              <a:rPr lang="en-US" sz="1800">
                <a:solidFill>
                  <a:schemeClr val="dk1"/>
                </a:solidFill>
              </a:rPr>
              <a:t>: Insert, modify and delete the actual content, i.e., individual data entries in the database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347" name="Google Shape;347;p40"/>
          <p:cNvGraphicFramePr/>
          <p:nvPr/>
        </p:nvGraphicFramePr>
        <p:xfrm>
          <a:off x="317851" y="12389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{BBD654EF-C1A7-42A5-A28A-D6309DC7286C}</a:tableStyleId>
              </a:tblPr>
              <a:tblGrid>
                <a:gridCol w="572100"/>
                <a:gridCol w="454675"/>
                <a:gridCol w="462500"/>
                <a:gridCol w="673900"/>
                <a:gridCol w="808775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Name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Birth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Class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Product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Num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</a:tr>
              <a:tr h="28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Hans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1998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T1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Milk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00111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8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Fred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1999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T1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Tea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00222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8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Hans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1998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T1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Tea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00222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8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Anna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2000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W1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Milk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00111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8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Pat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1998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W1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Tea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00222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8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Hans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1998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T1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Milk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00111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8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Anna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2000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W1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Milk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00111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8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Fred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1999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T1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Milk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00111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cxnSp>
        <p:nvCxnSpPr>
          <p:cNvPr id="348" name="Google Shape;348;p40"/>
          <p:cNvCxnSpPr/>
          <p:nvPr/>
        </p:nvCxnSpPr>
        <p:spPr>
          <a:xfrm rot="10800000">
            <a:off x="3295800" y="3648350"/>
            <a:ext cx="783000" cy="390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1"/>
          <p:cNvSpPr/>
          <p:nvPr/>
        </p:nvSpPr>
        <p:spPr>
          <a:xfrm>
            <a:off x="0" y="236775"/>
            <a:ext cx="37812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54" name="Google Shape;354;p41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Characteristics of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 DBMS</a:t>
            </a:r>
            <a:endParaRPr/>
          </a:p>
        </p:txBody>
      </p:sp>
      <p:sp>
        <p:nvSpPr>
          <p:cNvPr id="355" name="Google Shape;355;p41"/>
          <p:cNvSpPr txBox="1"/>
          <p:nvPr/>
        </p:nvSpPr>
        <p:spPr>
          <a:xfrm>
            <a:off x="3252600" y="861175"/>
            <a:ext cx="57729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Characteristics of database management systems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data definition:</a:t>
            </a:r>
            <a:r>
              <a:rPr lang="en-US" sz="1800">
                <a:solidFill>
                  <a:schemeClr val="dk1"/>
                </a:solidFill>
              </a:rPr>
              <a:t> create, modify, delete the definitions defining organization of data, i.e., the relationship among entries in the database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updating</a:t>
            </a:r>
            <a:r>
              <a:rPr lang="en-US" sz="1800">
                <a:solidFill>
                  <a:schemeClr val="dk1"/>
                </a:solidFill>
              </a:rPr>
              <a:t>: Insert, modify and delete the actual content, i.e., individual data entries in the database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retrieval or querying:</a:t>
            </a:r>
            <a:r>
              <a:rPr lang="en-US" sz="1800">
                <a:solidFill>
                  <a:schemeClr val="dk1"/>
                </a:solidFill>
              </a:rPr>
              <a:t> return information, given specific query inputs, that can be used by any downstream application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356" name="Google Shape;356;p41"/>
          <p:cNvGraphicFramePr/>
          <p:nvPr/>
        </p:nvGraphicFramePr>
        <p:xfrm>
          <a:off x="317851" y="12389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{BBD654EF-C1A7-42A5-A28A-D6309DC7286C}</a:tableStyleId>
              </a:tblPr>
              <a:tblGrid>
                <a:gridCol w="572100"/>
                <a:gridCol w="454675"/>
                <a:gridCol w="462500"/>
                <a:gridCol w="673900"/>
                <a:gridCol w="808775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Name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Birth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Class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Product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Num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</a:tr>
              <a:tr h="28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Hans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1998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T1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Milk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00111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8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Fred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1999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T1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Tea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00222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8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Hans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1998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T1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Tea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00222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9FC5E8"/>
                    </a:solidFill>
                  </a:tcPr>
                </a:tc>
              </a:tr>
              <a:tr h="28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Anna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2000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W1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Milk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00111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8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Pat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1998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W1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Tea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00222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9FC5E8"/>
                    </a:solidFill>
                  </a:tcPr>
                </a:tc>
              </a:tr>
              <a:tr h="28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Hans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1998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T1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Milk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00111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8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Anna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2000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W1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Milk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00111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8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Fred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1999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T1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Milk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00111</a:t>
                      </a:r>
                      <a:endParaRPr sz="1100"/>
                    </a:p>
                  </a:txBody>
                  <a:tcPr marT="34300" marB="34300" marR="45725" marL="45725"/>
                </a:tc>
              </a:tr>
            </a:tbl>
          </a:graphicData>
        </a:graphic>
      </p:graphicFrame>
      <p:sp>
        <p:nvSpPr>
          <p:cNvPr id="357" name="Google Shape;357;p41"/>
          <p:cNvSpPr txBox="1"/>
          <p:nvPr/>
        </p:nvSpPr>
        <p:spPr>
          <a:xfrm>
            <a:off x="317550" y="4211850"/>
            <a:ext cx="3781200" cy="4617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Product = Tea and Birth &lt; 1999 ?</a:t>
            </a:r>
            <a:endParaRPr b="1" sz="1800"/>
          </a:p>
        </p:txBody>
      </p:sp>
      <p:cxnSp>
        <p:nvCxnSpPr>
          <p:cNvPr id="358" name="Google Shape;358;p41"/>
          <p:cNvCxnSpPr>
            <a:stCxn id="357" idx="0"/>
          </p:cNvCxnSpPr>
          <p:nvPr/>
        </p:nvCxnSpPr>
        <p:spPr>
          <a:xfrm rot="10800000">
            <a:off x="2191950" y="3789150"/>
            <a:ext cx="16200" cy="422700"/>
          </a:xfrm>
          <a:prstGeom prst="straightConnector1">
            <a:avLst/>
          </a:prstGeom>
          <a:noFill/>
          <a:ln cap="flat" cmpd="sng" w="28575">
            <a:solidFill>
              <a:srgbClr val="9FC5E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2"/>
          <p:cNvSpPr/>
          <p:nvPr/>
        </p:nvSpPr>
        <p:spPr>
          <a:xfrm>
            <a:off x="0" y="236775"/>
            <a:ext cx="37812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64" name="Google Shape;364;p42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Characteristics of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 DBMS</a:t>
            </a:r>
            <a:endParaRPr/>
          </a:p>
        </p:txBody>
      </p:sp>
      <p:sp>
        <p:nvSpPr>
          <p:cNvPr id="365" name="Google Shape;365;p42"/>
          <p:cNvSpPr txBox="1"/>
          <p:nvPr/>
        </p:nvSpPr>
        <p:spPr>
          <a:xfrm>
            <a:off x="3252600" y="861175"/>
            <a:ext cx="5772900" cy="4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Characteristics of database management systems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data definition:</a:t>
            </a:r>
            <a:r>
              <a:rPr lang="en-US" sz="1800">
                <a:solidFill>
                  <a:schemeClr val="dk1"/>
                </a:solidFill>
              </a:rPr>
              <a:t> create, modify, delete the definitions defining organization of data, i.e., the relationship among entries in the database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updating</a:t>
            </a:r>
            <a:r>
              <a:rPr lang="en-US" sz="1800">
                <a:solidFill>
                  <a:schemeClr val="dk1"/>
                </a:solidFill>
              </a:rPr>
              <a:t>: Insert, modify and delete the actual content, i.e., individual data entries in the database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retrieval or querying:</a:t>
            </a:r>
            <a:r>
              <a:rPr lang="en-US" sz="1800">
                <a:solidFill>
                  <a:schemeClr val="dk1"/>
                </a:solidFill>
              </a:rPr>
              <a:t> return information, given specific query inputs, that can be used by any downstream application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administration</a:t>
            </a:r>
            <a:r>
              <a:rPr lang="en-US" sz="1800">
                <a:solidFill>
                  <a:schemeClr val="dk1"/>
                </a:solidFill>
              </a:rPr>
              <a:t>: user management, data security, performance, data integrity, concurrency, protection against database corruption and system failure</a:t>
            </a: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366" name="Google Shape;366;p42"/>
          <p:cNvGraphicFramePr/>
          <p:nvPr/>
        </p:nvGraphicFramePr>
        <p:xfrm>
          <a:off x="317851" y="12389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{BBD654EF-C1A7-42A5-A28A-D6309DC7286C}</a:tableStyleId>
              </a:tblPr>
              <a:tblGrid>
                <a:gridCol w="572100"/>
                <a:gridCol w="454675"/>
                <a:gridCol w="462500"/>
                <a:gridCol w="673900"/>
                <a:gridCol w="808775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Name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Birth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Class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Product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Num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</a:tr>
              <a:tr h="28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Hans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1998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T1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Milk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00111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8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Fred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1999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T1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Tea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00222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8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Hans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1998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T1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Tea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00222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8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Anna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2000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W1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Milk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00111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8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Pat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1998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W1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Tea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00222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8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Hans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1998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T1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Milk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00111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8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Anna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2000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W1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Milk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00111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82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Fred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1999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T1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Milk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00111</a:t>
                      </a:r>
                      <a:endParaRPr sz="1100"/>
                    </a:p>
                  </a:txBody>
                  <a:tcPr marT="34300" marB="34300" marR="45725" marL="45725"/>
                </a:tc>
              </a:tr>
            </a:tbl>
          </a:graphicData>
        </a:graphic>
      </p:graphicFrame>
      <p:pic>
        <p:nvPicPr>
          <p:cNvPr id="367" name="Google Shape;367;p42"/>
          <p:cNvPicPr preferRelativeResize="0"/>
          <p:nvPr/>
        </p:nvPicPr>
        <p:blipFill rotWithShape="1">
          <a:blip r:embed="rId3">
            <a:alphaModFix/>
          </a:blip>
          <a:srcRect b="12384" l="14675" r="16067" t="11685"/>
          <a:stretch/>
        </p:blipFill>
        <p:spPr>
          <a:xfrm flipH="1">
            <a:off x="373250" y="4053200"/>
            <a:ext cx="649800" cy="7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2"/>
          <p:cNvPicPr preferRelativeResize="0"/>
          <p:nvPr/>
        </p:nvPicPr>
        <p:blipFill rotWithShape="1">
          <a:blip r:embed="rId3">
            <a:alphaModFix/>
          </a:blip>
          <a:srcRect b="12384" l="14675" r="16067" t="11685"/>
          <a:stretch/>
        </p:blipFill>
        <p:spPr>
          <a:xfrm flipH="1">
            <a:off x="1344625" y="4053200"/>
            <a:ext cx="649800" cy="7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2"/>
          <p:cNvPicPr preferRelativeResize="0"/>
          <p:nvPr/>
        </p:nvPicPr>
        <p:blipFill rotWithShape="1">
          <a:blip r:embed="rId3">
            <a:alphaModFix/>
          </a:blip>
          <a:srcRect b="12384" l="14675" r="16067" t="11685"/>
          <a:stretch/>
        </p:blipFill>
        <p:spPr>
          <a:xfrm flipH="1">
            <a:off x="2439525" y="4107475"/>
            <a:ext cx="649800" cy="712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0" name="Google Shape;370;p42"/>
          <p:cNvCxnSpPr>
            <a:stCxn id="367" idx="0"/>
          </p:cNvCxnSpPr>
          <p:nvPr/>
        </p:nvCxnSpPr>
        <p:spPr>
          <a:xfrm rot="10800000">
            <a:off x="696650" y="3804800"/>
            <a:ext cx="1500" cy="2484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42"/>
          <p:cNvCxnSpPr/>
          <p:nvPr/>
        </p:nvCxnSpPr>
        <p:spPr>
          <a:xfrm rot="10800000">
            <a:off x="1668775" y="3791063"/>
            <a:ext cx="1500" cy="2484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42"/>
          <p:cNvCxnSpPr/>
          <p:nvPr/>
        </p:nvCxnSpPr>
        <p:spPr>
          <a:xfrm rot="10800000">
            <a:off x="2763675" y="3782875"/>
            <a:ext cx="1500" cy="248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3" name="Google Shape;373;p42"/>
          <p:cNvSpPr txBox="1"/>
          <p:nvPr/>
        </p:nvSpPr>
        <p:spPr>
          <a:xfrm>
            <a:off x="2609575" y="3869500"/>
            <a:ext cx="450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</a:rPr>
              <a:t>X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3"/>
          <p:cNvSpPr txBox="1"/>
          <p:nvPr/>
        </p:nvSpPr>
        <p:spPr>
          <a:xfrm>
            <a:off x="372292" y="772117"/>
            <a:ext cx="83994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</a:rPr>
              <a:t>data independence</a:t>
            </a:r>
            <a:r>
              <a:rPr lang="en-US" sz="1800"/>
              <a:t>: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applications (and users) do not need to worry about </a:t>
            </a:r>
            <a:r>
              <a:rPr b="1" i="0" lang="en-US" sz="1800" u="none" cap="none" strike="noStrike">
                <a:solidFill>
                  <a:srgbClr val="000000"/>
                </a:solidFill>
              </a:rPr>
              <a:t>how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data are structured and stored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b="1" i="0" lang="en-US" sz="1800" u="none" cap="none" strike="noStrike">
                <a:solidFill>
                  <a:srgbClr val="000000"/>
                </a:solidFill>
              </a:rPr>
              <a:t>logical data independence:</a:t>
            </a:r>
            <a:r>
              <a:rPr b="1" lang="en-US" sz="1800"/>
              <a:t>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protection from changes to logical structure of the data e.g., add new entity or attribute without affecting usage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b="1" i="0" lang="en-US" sz="1800" u="none" cap="none" strike="noStrike">
                <a:solidFill>
                  <a:srgbClr val="000000"/>
                </a:solidFill>
              </a:rPr>
              <a:t>physical data independence:</a:t>
            </a:r>
            <a:r>
              <a:rPr b="1" lang="en-US" sz="1800"/>
              <a:t>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protection from physical layout changes e.g., </a:t>
            </a:r>
            <a:r>
              <a:rPr lang="en-US" sz="1800"/>
              <a:t>user does not have to care about info. coding, disk space, etc.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</a:rPr>
              <a:t>standardization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data formats, accessing data methods, etc. are platform independent</a:t>
            </a:r>
            <a:endParaRPr sz="1800"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i="0" lang="en-US" sz="1800" u="none" cap="none" strike="noStrike">
                <a:solidFill>
                  <a:srgbClr val="000000"/>
                </a:solidFill>
              </a:rPr>
              <a:t>recall: problems parsing .csv file with conflict events in Python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flexible output schemas serving different users and purposes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</a:rPr>
              <a:t>concurrency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allow for simultaneous usage by many users without problem of conflicting updates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robust protocols that avoid database corruption</a:t>
            </a:r>
            <a:endParaRPr sz="1800"/>
          </a:p>
        </p:txBody>
      </p:sp>
      <p:sp>
        <p:nvSpPr>
          <p:cNvPr id="379" name="Google Shape;379;p43"/>
          <p:cNvSpPr/>
          <p:nvPr/>
        </p:nvSpPr>
        <p:spPr>
          <a:xfrm>
            <a:off x="2" y="236775"/>
            <a:ext cx="37578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80" name="Google Shape;380;p43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Why to use a database?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/>
          <p:nvPr/>
        </p:nvSpPr>
        <p:spPr>
          <a:xfrm>
            <a:off x="0" y="236775"/>
            <a:ext cx="54174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86" name="Google Shape;386;p44"/>
          <p:cNvSpPr txBox="1"/>
          <p:nvPr>
            <p:ph idx="4294967295" type="title"/>
          </p:nvPr>
        </p:nvSpPr>
        <p:spPr>
          <a:xfrm>
            <a:off x="272151" y="236775"/>
            <a:ext cx="50358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Database Transactions: ACID properties</a:t>
            </a:r>
            <a:endParaRPr/>
          </a:p>
        </p:txBody>
      </p:sp>
      <p:sp>
        <p:nvSpPr>
          <p:cNvPr id="387" name="Google Shape;387;p44"/>
          <p:cNvSpPr txBox="1"/>
          <p:nvPr/>
        </p:nvSpPr>
        <p:spPr>
          <a:xfrm>
            <a:off x="383600" y="859675"/>
            <a:ext cx="8259600" cy="40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Schoolbook"/>
              <a:buNone/>
            </a:pPr>
            <a:r>
              <a:rPr b="1" lang="en-US" sz="1800"/>
              <a:t>A t</a:t>
            </a:r>
            <a:r>
              <a:rPr b="1" i="0" lang="en-US" sz="1800" u="none" cap="none" strike="noStrike">
                <a:solidFill>
                  <a:srgbClr val="000000"/>
                </a:solidFill>
              </a:rPr>
              <a:t>ransaction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is a series of data manipulations that must not be interrupted</a:t>
            </a:r>
            <a:r>
              <a:rPr lang="en-US" sz="1800"/>
              <a:t>. All operations in a transaction have to be fully performed or completely rewinded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Schoolbook"/>
              <a:buNone/>
            </a:pPr>
            <a:r>
              <a:rPr lang="en-US" sz="1800"/>
              <a:t>Database transactions have the following properties: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</a:rPr>
              <a:t>Atomicity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means that each transaction stands on its own, rewind is possible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</a:rPr>
              <a:t>Consistency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ensuring that any transaction that succeeds maintains the validity of the database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</a:rPr>
              <a:t>Isolation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ensures that it does not matter whether we execute our transactions serially or concurrently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</a:rPr>
              <a:t>Durability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requires that any transaction that has completed will survive permanently (also for error, crash, loss of power)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5"/>
          <p:cNvSpPr/>
          <p:nvPr/>
        </p:nvSpPr>
        <p:spPr>
          <a:xfrm>
            <a:off x="0" y="236775"/>
            <a:ext cx="30924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93" name="Google Shape;393;p45"/>
          <p:cNvSpPr txBox="1"/>
          <p:nvPr/>
        </p:nvSpPr>
        <p:spPr>
          <a:xfrm>
            <a:off x="372292" y="772117"/>
            <a:ext cx="83994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Char char="•"/>
            </a:pPr>
            <a:r>
              <a:rPr lang="en-US" sz="2000">
                <a:solidFill>
                  <a:srgbClr val="888888"/>
                </a:solidFill>
              </a:rPr>
              <a:t>Databases</a:t>
            </a:r>
            <a:endParaRPr sz="2000">
              <a:solidFill>
                <a:srgbClr val="888888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Relational Databases</a:t>
            </a:r>
            <a:endParaRPr sz="2000"/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Char char="•"/>
            </a:pPr>
            <a:r>
              <a:rPr lang="en-US" sz="2000">
                <a:solidFill>
                  <a:srgbClr val="888888"/>
                </a:solidFill>
              </a:rPr>
              <a:t>Structured Query Language (SQL)</a:t>
            </a:r>
            <a:endParaRPr sz="2000">
              <a:solidFill>
                <a:srgbClr val="888888"/>
              </a:solidFill>
            </a:endParaRPr>
          </a:p>
        </p:txBody>
      </p:sp>
      <p:sp>
        <p:nvSpPr>
          <p:cNvPr id="394" name="Google Shape;394;p45"/>
          <p:cNvSpPr txBox="1"/>
          <p:nvPr>
            <p:ph idx="4294967295" type="title"/>
          </p:nvPr>
        </p:nvSpPr>
        <p:spPr>
          <a:xfrm>
            <a:off x="272142" y="236765"/>
            <a:ext cx="7957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Relational Databases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/>
          <p:nvPr/>
        </p:nvSpPr>
        <p:spPr>
          <a:xfrm>
            <a:off x="0" y="236790"/>
            <a:ext cx="2796000" cy="4317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7674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8"/>
          <p:cNvSpPr/>
          <p:nvPr/>
        </p:nvSpPr>
        <p:spPr>
          <a:xfrm>
            <a:off x="272160" y="236790"/>
            <a:ext cx="79560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45700" spcFirstLastPara="1" rIns="457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Course Outline</a:t>
            </a:r>
            <a:endParaRPr i="0" sz="2400" u="none" cap="none" strike="noStrike"/>
          </a:p>
        </p:txBody>
      </p:sp>
      <p:sp>
        <p:nvSpPr>
          <p:cNvPr id="136" name="Google Shape;136;p28"/>
          <p:cNvSpPr/>
          <p:nvPr/>
        </p:nvSpPr>
        <p:spPr>
          <a:xfrm>
            <a:off x="437650" y="1116675"/>
            <a:ext cx="7525500" cy="41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45700" spcFirstLastPara="1" rIns="45700" wrap="square" tIns="45000">
            <a:noAutofit/>
          </a:bodyPr>
          <a:lstStyle/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A7A7A7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rgbClr val="A7A7A7"/>
                </a:solidFill>
              </a:rPr>
              <a:t>Session 8: Time Comp</a:t>
            </a:r>
            <a:r>
              <a:rPr lang="en-US" sz="1600">
                <a:solidFill>
                  <a:srgbClr val="A7A7A7"/>
                </a:solidFill>
              </a:rPr>
              <a:t>lexity</a:t>
            </a:r>
            <a:endParaRPr i="0" sz="1600" u="none" cap="none" strike="noStrike">
              <a:solidFill>
                <a:srgbClr val="A7A7A7"/>
              </a:solidFill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A7A7A7"/>
              </a:buClr>
              <a:buSzPts val="1600"/>
              <a:buChar char="•"/>
            </a:pPr>
            <a:r>
              <a:rPr i="0" lang="en-US" sz="1600" u="none" cap="none" strike="noStrike">
                <a:solidFill>
                  <a:srgbClr val="A7A7A7"/>
                </a:solidFill>
              </a:rPr>
              <a:t>Session 9: </a:t>
            </a:r>
            <a:r>
              <a:rPr lang="en-US" sz="1600">
                <a:solidFill>
                  <a:srgbClr val="A7A7A7"/>
                </a:solidFill>
              </a:rPr>
              <a:t>Formal Languages and Automata</a:t>
            </a:r>
            <a:endParaRPr sz="1600">
              <a:solidFill>
                <a:schemeClr val="dk2"/>
              </a:solidFill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</a:rPr>
              <a:t>Today: </a:t>
            </a:r>
            <a:r>
              <a:rPr lang="en-US" sz="1600">
                <a:solidFill>
                  <a:schemeClr val="dk1"/>
                </a:solidFill>
              </a:rPr>
              <a:t>Session 11: Databases</a:t>
            </a:r>
            <a:endParaRPr sz="1600">
              <a:solidFill>
                <a:schemeClr val="dk1"/>
              </a:solidFill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</a:rPr>
              <a:t>17.01: </a:t>
            </a:r>
            <a:r>
              <a:rPr lang="en-US" sz="1600">
                <a:solidFill>
                  <a:schemeClr val="dk1"/>
                </a:solidFill>
              </a:rPr>
              <a:t>Session 10: Turing Machines and Complexity Classes </a:t>
            </a:r>
            <a:r>
              <a:rPr b="1" lang="en-US" sz="1600">
                <a:solidFill>
                  <a:schemeClr val="dk1"/>
                </a:solidFill>
              </a:rPr>
              <a:t>- ROOM D406</a:t>
            </a:r>
            <a:endParaRPr b="1" sz="1600">
              <a:solidFill>
                <a:schemeClr val="dk1"/>
              </a:solidFill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</a:rPr>
              <a:t>29.01: </a:t>
            </a:r>
            <a:r>
              <a:rPr i="0" lang="en-US" sz="1600" u="none" cap="none" strike="noStrike">
                <a:solidFill>
                  <a:schemeClr val="dk1"/>
                </a:solidFill>
              </a:rPr>
              <a:t>Session 1</a:t>
            </a:r>
            <a:r>
              <a:rPr lang="en-US" sz="1600">
                <a:solidFill>
                  <a:schemeClr val="dk1"/>
                </a:solidFill>
              </a:rPr>
              <a:t>2+13</a:t>
            </a:r>
            <a:r>
              <a:rPr i="0" lang="en-US" sz="1600" u="none" cap="none" strike="noStrike">
                <a:solidFill>
                  <a:schemeClr val="dk1"/>
                </a:solidFill>
              </a:rPr>
              <a:t>: Parallel Programming + Social Science Applications</a:t>
            </a:r>
            <a:endParaRPr i="0" sz="1600" u="none" cap="none" strike="noStrike">
              <a:solidFill>
                <a:schemeClr val="dk1"/>
              </a:solidFill>
            </a:endParaRPr>
          </a:p>
          <a:p>
            <a:pPr indent="-284400" lvl="0" marL="285840" marR="0" rtl="0" algn="l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A7A7A7"/>
              </a:buClr>
              <a:buSzPts val="1600"/>
              <a:buChar char="•"/>
            </a:pPr>
            <a:r>
              <a:rPr lang="en-US" sz="1600">
                <a:solidFill>
                  <a:srgbClr val="A7A7A7"/>
                </a:solidFill>
              </a:rPr>
              <a:t>05.02: </a:t>
            </a:r>
            <a:r>
              <a:rPr i="0" lang="en-US" sz="1600" u="none" cap="none" strike="noStrike">
                <a:solidFill>
                  <a:srgbClr val="A7A7A7"/>
                </a:solidFill>
              </a:rPr>
              <a:t>Session 1</a:t>
            </a:r>
            <a:r>
              <a:rPr lang="en-US" sz="1600">
                <a:solidFill>
                  <a:srgbClr val="A7A7A7"/>
                </a:solidFill>
              </a:rPr>
              <a:t>4</a:t>
            </a:r>
            <a:r>
              <a:rPr i="0" lang="en-US" sz="1600" u="none" cap="none" strike="noStrike">
                <a:solidFill>
                  <a:srgbClr val="A7A7A7"/>
                </a:solidFill>
              </a:rPr>
              <a:t>: Exam Review</a:t>
            </a:r>
            <a:endParaRPr sz="1600">
              <a:solidFill>
                <a:srgbClr val="A7A7A7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6"/>
          <p:cNvSpPr txBox="1"/>
          <p:nvPr/>
        </p:nvSpPr>
        <p:spPr>
          <a:xfrm>
            <a:off x="372300" y="772125"/>
            <a:ext cx="8615100" cy="4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000000"/>
                </a:solidFill>
              </a:rPr>
              <a:t>Database models fundamentally define database structure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sets logical structure of the database</a:t>
            </a:r>
            <a:r>
              <a:rPr lang="en-US" sz="1800"/>
              <a:t> in terms of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data storage</a:t>
            </a:r>
            <a:r>
              <a:rPr lang="en-US" sz="1800"/>
              <a:t>,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organization</a:t>
            </a:r>
            <a:r>
              <a:rPr lang="en-US" sz="1800"/>
              <a:t>, and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manipulation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ultimately about how the relationship between related information is represented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examples: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b="1" i="0" lang="en-US" sz="1800" u="none" cap="none" strike="noStrike">
                <a:solidFill>
                  <a:srgbClr val="000000"/>
                </a:solidFill>
              </a:rPr>
              <a:t>flat model</a:t>
            </a:r>
            <a:r>
              <a:rPr lang="en-US" sz="1800"/>
              <a:t>, a.k.a. spreadsheets:</a:t>
            </a:r>
            <a:endParaRPr sz="1800"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i="0" lang="en-US" sz="1800" u="none" cap="none" strike="noStrike">
                <a:solidFill>
                  <a:srgbClr val="000000"/>
                </a:solidFill>
              </a:rPr>
              <a:t>single, two-dimensional array of data elements</a:t>
            </a:r>
            <a:endParaRPr sz="1800"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i="0" lang="en-US" sz="1800" u="none" cap="none" strike="noStrike">
                <a:solidFill>
                  <a:srgbClr val="000000"/>
                </a:solidFill>
              </a:rPr>
              <a:t>members of a row are related, i.e., an “entry”</a:t>
            </a:r>
            <a:endParaRPr sz="1800"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i="0" lang="en-US" sz="1800" u="none" cap="none" strike="noStrike">
                <a:solidFill>
                  <a:srgbClr val="000000"/>
                </a:solidFill>
              </a:rPr>
              <a:t>members of a column describe the same property or characteristic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b="1" i="0" lang="en-US" sz="1800" u="none" cap="none" strike="noStrike">
                <a:solidFill>
                  <a:srgbClr val="000000"/>
                </a:solidFill>
              </a:rPr>
              <a:t>relational model:</a:t>
            </a:r>
            <a:endParaRPr b="1" sz="1800"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i="0" lang="en-US" sz="1800" u="none" cap="none" strike="noStrike">
                <a:solidFill>
                  <a:srgbClr val="000000"/>
                </a:solidFill>
              </a:rPr>
              <a:t>representation through sets of linked tables that share a common key</a:t>
            </a:r>
            <a:endParaRPr sz="1800"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i="0" lang="en-US" sz="1800" u="none" cap="none" strike="noStrike">
                <a:solidFill>
                  <a:srgbClr val="000000"/>
                </a:solidFill>
              </a:rPr>
              <a:t>intuition: many spreadsheets storing specific pieces of information linked via a unique key</a:t>
            </a:r>
            <a:endParaRPr sz="1800"/>
          </a:p>
        </p:txBody>
      </p:sp>
      <p:sp>
        <p:nvSpPr>
          <p:cNvPr id="400" name="Google Shape;400;p46"/>
          <p:cNvSpPr/>
          <p:nvPr/>
        </p:nvSpPr>
        <p:spPr>
          <a:xfrm>
            <a:off x="-5" y="236765"/>
            <a:ext cx="30255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01" name="Google Shape;401;p46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Database Models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6" name="Google Shape;406;p47"/>
          <p:cNvGraphicFramePr/>
          <p:nvPr/>
        </p:nvGraphicFramePr>
        <p:xfrm>
          <a:off x="755576" y="10854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{BBD654EF-C1A7-42A5-A28A-D6309DC7286C}</a:tableStyleId>
              </a:tblPr>
              <a:tblGrid>
                <a:gridCol w="1164125"/>
                <a:gridCol w="1164125"/>
                <a:gridCol w="1164125"/>
                <a:gridCol w="972100"/>
                <a:gridCol w="1224125"/>
                <a:gridCol w="1296150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Name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Birth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Class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Product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Productnr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Date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Hans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1998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T1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Milk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00111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06.03.2020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Fred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1999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T1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Tea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00222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06.03.2020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Hans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1998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T1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Tea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00222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06.03.2020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Anna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2000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W1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Milk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00111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06.03.2020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Verena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1998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W1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Tea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00222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07.03.2020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Hans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1998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T1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Milk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00111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07.03.2020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Anna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2000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W1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Milk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00111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08.03.2020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Fred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1999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T1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Milk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00111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08.03.2020</a:t>
                      </a:r>
                      <a:endParaRPr sz="1100"/>
                    </a:p>
                  </a:txBody>
                  <a:tcPr marT="34300" marB="34300" marR="45725" marL="45725"/>
                </a:tc>
              </a:tr>
            </a:tbl>
          </a:graphicData>
        </a:graphic>
      </p:graphicFrame>
      <p:sp>
        <p:nvSpPr>
          <p:cNvPr id="407" name="Google Shape;407;p47"/>
          <p:cNvSpPr/>
          <p:nvPr/>
        </p:nvSpPr>
        <p:spPr>
          <a:xfrm>
            <a:off x="0" y="236775"/>
            <a:ext cx="32334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08" name="Google Shape;408;p47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Flat model example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3" name="Google Shape;413;p48"/>
          <p:cNvGraphicFramePr/>
          <p:nvPr/>
        </p:nvGraphicFramePr>
        <p:xfrm>
          <a:off x="755576" y="10854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{BBD654EF-C1A7-42A5-A28A-D6309DC7286C}</a:tableStyleId>
              </a:tblPr>
              <a:tblGrid>
                <a:gridCol w="1164125"/>
                <a:gridCol w="1164125"/>
                <a:gridCol w="1164125"/>
                <a:gridCol w="972100"/>
                <a:gridCol w="1224125"/>
                <a:gridCol w="1296150"/>
              </a:tblGrid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Name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Birth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Class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Product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Productnr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Date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Hans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1998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T1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Milk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00111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06.03.2020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Fred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1999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T1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Tea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00222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06.03.2020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Hans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1998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T1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Tea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00222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06.03.2020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Anna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2000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W1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Milk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00111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06.03.2020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Verena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1998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W1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Tea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00222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07.03.2020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Hans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1998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T1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Milk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00111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07.03.2020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Anna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2000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W1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Milk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00111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08.03.2020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Fred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1999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T1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Milk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00111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08.03.2020</a:t>
                      </a:r>
                      <a:endParaRPr sz="1100"/>
                    </a:p>
                  </a:txBody>
                  <a:tcPr marT="34300" marB="34300" marR="45725" marL="45725"/>
                </a:tc>
              </a:tr>
            </a:tbl>
          </a:graphicData>
        </a:graphic>
      </p:graphicFrame>
      <p:sp>
        <p:nvSpPr>
          <p:cNvPr id="414" name="Google Shape;414;p48"/>
          <p:cNvSpPr txBox="1"/>
          <p:nvPr/>
        </p:nvSpPr>
        <p:spPr>
          <a:xfrm>
            <a:off x="4509232" y="521776"/>
            <a:ext cx="159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Identical entries</a:t>
            </a:r>
            <a:endParaRPr/>
          </a:p>
        </p:txBody>
      </p:sp>
      <p:cxnSp>
        <p:nvCxnSpPr>
          <p:cNvPr id="415" name="Google Shape;415;p48"/>
          <p:cNvCxnSpPr/>
          <p:nvPr/>
        </p:nvCxnSpPr>
        <p:spPr>
          <a:xfrm flipH="1">
            <a:off x="4551395" y="798775"/>
            <a:ext cx="316500" cy="953400"/>
          </a:xfrm>
          <a:prstGeom prst="straightConnector1">
            <a:avLst/>
          </a:prstGeom>
          <a:noFill/>
          <a:ln cap="flat" cmpd="sng" w="25400">
            <a:solidFill>
              <a:srgbClr val="DD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416" name="Google Shape;416;p48"/>
          <p:cNvCxnSpPr/>
          <p:nvPr/>
        </p:nvCxnSpPr>
        <p:spPr>
          <a:xfrm flipH="1">
            <a:off x="5600075" y="798775"/>
            <a:ext cx="118800" cy="577500"/>
          </a:xfrm>
          <a:prstGeom prst="straightConnector1">
            <a:avLst/>
          </a:prstGeom>
          <a:noFill/>
          <a:ln cap="flat" cmpd="sng" w="25400">
            <a:solidFill>
              <a:srgbClr val="DD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417" name="Google Shape;417;p48"/>
          <p:cNvSpPr/>
          <p:nvPr/>
        </p:nvSpPr>
        <p:spPr>
          <a:xfrm>
            <a:off x="0" y="236775"/>
            <a:ext cx="32334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18" name="Google Shape;418;p48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Flat model example</a:t>
            </a:r>
            <a:endParaRPr/>
          </a:p>
        </p:txBody>
      </p:sp>
      <p:sp>
        <p:nvSpPr>
          <p:cNvPr id="419" name="Google Shape;419;p48"/>
          <p:cNvSpPr txBox="1"/>
          <p:nvPr/>
        </p:nvSpPr>
        <p:spPr>
          <a:xfrm>
            <a:off x="704375" y="3750000"/>
            <a:ext cx="7743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Data is repeated across the table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Inefficient use of space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 sz="1800"/>
              <a:t>Problems updating: what if Productnr of Milk is now 00333?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4" name="Google Shape;424;p49"/>
          <p:cNvGraphicFramePr/>
          <p:nvPr/>
        </p:nvGraphicFramePr>
        <p:xfrm>
          <a:off x="4783559" y="12344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{BBD654EF-C1A7-42A5-A28A-D6309DC7286C}</a:tableStyleId>
              </a:tblPr>
              <a:tblGrid>
                <a:gridCol w="684350"/>
                <a:gridCol w="1094300"/>
                <a:gridCol w="1279475"/>
                <a:gridCol w="1081100"/>
              </a:tblGrid>
              <a:tr h="33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Nr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Name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Birth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Class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Hans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1998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T1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Fred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1999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T1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Anna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2000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W1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Verena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1998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W1</a:t>
                      </a:r>
                      <a:endParaRPr sz="1100"/>
                    </a:p>
                  </a:txBody>
                  <a:tcPr marT="34300" marB="34300" marR="45725" marL="45725"/>
                </a:tc>
              </a:tr>
            </a:tbl>
          </a:graphicData>
        </a:graphic>
      </p:graphicFrame>
      <p:graphicFrame>
        <p:nvGraphicFramePr>
          <p:cNvPr id="425" name="Google Shape;425;p49"/>
          <p:cNvGraphicFramePr/>
          <p:nvPr/>
        </p:nvGraphicFramePr>
        <p:xfrm>
          <a:off x="4783559" y="36166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{BBD654EF-C1A7-42A5-A28A-D6309DC7286C}</a:tableStyleId>
              </a:tblPr>
              <a:tblGrid>
                <a:gridCol w="599300"/>
                <a:gridCol w="1019725"/>
                <a:gridCol w="1320025"/>
              </a:tblGrid>
              <a:tr h="26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Nr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Product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Productnr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Milk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00111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Tea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00222</a:t>
                      </a:r>
                      <a:endParaRPr sz="1100"/>
                    </a:p>
                  </a:txBody>
                  <a:tcPr marT="34300" marB="34300" marR="45725" marL="45725"/>
                </a:tc>
              </a:tr>
            </a:tbl>
          </a:graphicData>
        </a:graphic>
      </p:graphicFrame>
      <p:graphicFrame>
        <p:nvGraphicFramePr>
          <p:cNvPr id="426" name="Google Shape;426;p49"/>
          <p:cNvGraphicFramePr/>
          <p:nvPr/>
        </p:nvGraphicFramePr>
        <p:xfrm>
          <a:off x="384639" y="10355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{BBD654EF-C1A7-42A5-A28A-D6309DC7286C}</a:tableStyleId>
              </a:tblPr>
              <a:tblGrid>
                <a:gridCol w="647625"/>
                <a:gridCol w="1282825"/>
                <a:gridCol w="796425"/>
                <a:gridCol w="988150"/>
              </a:tblGrid>
              <a:tr h="264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Nr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Date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Name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Product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06.03.2020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06.03.2020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06.03.2020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06.03.2020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07.03.2020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07.03.2020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08.03.2020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08.03.2020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/>
                </a:tc>
              </a:tr>
            </a:tbl>
          </a:graphicData>
        </a:graphic>
      </p:graphicFrame>
      <p:sp>
        <p:nvSpPr>
          <p:cNvPr id="427" name="Google Shape;427;p49"/>
          <p:cNvSpPr txBox="1"/>
          <p:nvPr/>
        </p:nvSpPr>
        <p:spPr>
          <a:xfrm>
            <a:off x="4723969" y="922991"/>
            <a:ext cx="128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 Names</a:t>
            </a:r>
            <a:endParaRPr/>
          </a:p>
        </p:txBody>
      </p:sp>
      <p:sp>
        <p:nvSpPr>
          <p:cNvPr id="428" name="Google Shape;428;p49"/>
          <p:cNvSpPr txBox="1"/>
          <p:nvPr/>
        </p:nvSpPr>
        <p:spPr>
          <a:xfrm>
            <a:off x="4723969" y="3260216"/>
            <a:ext cx="137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 Product</a:t>
            </a:r>
            <a:endParaRPr/>
          </a:p>
        </p:txBody>
      </p:sp>
      <p:sp>
        <p:nvSpPr>
          <p:cNvPr id="429" name="Google Shape;429;p49"/>
          <p:cNvSpPr txBox="1"/>
          <p:nvPr/>
        </p:nvSpPr>
        <p:spPr>
          <a:xfrm>
            <a:off x="344068" y="737036"/>
            <a:ext cx="149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 purchase</a:t>
            </a:r>
            <a:endParaRPr/>
          </a:p>
        </p:txBody>
      </p:sp>
      <p:sp>
        <p:nvSpPr>
          <p:cNvPr id="430" name="Google Shape;430;p49"/>
          <p:cNvSpPr txBox="1"/>
          <p:nvPr/>
        </p:nvSpPr>
        <p:spPr>
          <a:xfrm>
            <a:off x="2357849" y="3905750"/>
            <a:ext cx="137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i="0" lang="en-US" sz="1800" u="none" cap="none" strike="noStrike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Primary key</a:t>
            </a:r>
            <a:endParaRPr b="1">
              <a:solidFill>
                <a:srgbClr val="4A86E8"/>
              </a:solidFill>
            </a:endParaRPr>
          </a:p>
        </p:txBody>
      </p:sp>
      <p:cxnSp>
        <p:nvCxnSpPr>
          <p:cNvPr id="431" name="Google Shape;431;p49"/>
          <p:cNvCxnSpPr/>
          <p:nvPr/>
        </p:nvCxnSpPr>
        <p:spPr>
          <a:xfrm rot="10800000">
            <a:off x="700234" y="3492552"/>
            <a:ext cx="1611900" cy="551700"/>
          </a:xfrm>
          <a:prstGeom prst="straightConnector1">
            <a:avLst/>
          </a:prstGeom>
          <a:noFill/>
          <a:ln cap="flat" cmpd="sng" w="25400">
            <a:solidFill>
              <a:srgbClr val="4A86E8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432" name="Google Shape;432;p49"/>
          <p:cNvCxnSpPr/>
          <p:nvPr/>
        </p:nvCxnSpPr>
        <p:spPr>
          <a:xfrm flipH="1" rot="10800000">
            <a:off x="3596716" y="4031973"/>
            <a:ext cx="1186800" cy="38700"/>
          </a:xfrm>
          <a:prstGeom prst="straightConnector1">
            <a:avLst/>
          </a:prstGeom>
          <a:noFill/>
          <a:ln cap="flat" cmpd="sng" w="25400">
            <a:solidFill>
              <a:srgbClr val="4A86E8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433" name="Google Shape;433;p49"/>
          <p:cNvCxnSpPr/>
          <p:nvPr/>
        </p:nvCxnSpPr>
        <p:spPr>
          <a:xfrm flipH="1" rot="10800000">
            <a:off x="3521428" y="2592023"/>
            <a:ext cx="1534800" cy="1406700"/>
          </a:xfrm>
          <a:prstGeom prst="straightConnector1">
            <a:avLst/>
          </a:prstGeom>
          <a:noFill/>
          <a:ln cap="flat" cmpd="sng" w="25400">
            <a:solidFill>
              <a:srgbClr val="4A86E8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434" name="Google Shape;434;p49"/>
          <p:cNvSpPr/>
          <p:nvPr/>
        </p:nvSpPr>
        <p:spPr>
          <a:xfrm>
            <a:off x="0" y="236775"/>
            <a:ext cx="45015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35" name="Google Shape;435;p49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Building a relational database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" name="Google Shape;440;p50"/>
          <p:cNvGraphicFramePr/>
          <p:nvPr/>
        </p:nvGraphicFramePr>
        <p:xfrm>
          <a:off x="4783559" y="12344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{BBD654EF-C1A7-42A5-A28A-D6309DC7286C}</a:tableStyleId>
              </a:tblPr>
              <a:tblGrid>
                <a:gridCol w="684350"/>
                <a:gridCol w="1094300"/>
                <a:gridCol w="1279475"/>
                <a:gridCol w="1081100"/>
              </a:tblGrid>
              <a:tr h="33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Nr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Name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Birth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Class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Hans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1998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T1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CE6F2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Fred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1999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T1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CE6F2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Anna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2000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W1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CE6F2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Verena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1998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W1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1" name="Google Shape;441;p50"/>
          <p:cNvGraphicFramePr/>
          <p:nvPr/>
        </p:nvGraphicFramePr>
        <p:xfrm>
          <a:off x="4783559" y="36166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{BBD654EF-C1A7-42A5-A28A-D6309DC7286C}</a:tableStyleId>
              </a:tblPr>
              <a:tblGrid>
                <a:gridCol w="599300"/>
                <a:gridCol w="1019725"/>
                <a:gridCol w="1320025"/>
              </a:tblGrid>
              <a:tr h="26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Nr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Product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Productnr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Milk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00111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Tea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00222</a:t>
                      </a:r>
                      <a:endParaRPr sz="1100"/>
                    </a:p>
                  </a:txBody>
                  <a:tcPr marT="34300" marB="34300" marR="45725" marL="45725"/>
                </a:tc>
              </a:tr>
            </a:tbl>
          </a:graphicData>
        </a:graphic>
      </p:graphicFrame>
      <p:graphicFrame>
        <p:nvGraphicFramePr>
          <p:cNvPr id="442" name="Google Shape;442;p50"/>
          <p:cNvGraphicFramePr/>
          <p:nvPr/>
        </p:nvGraphicFramePr>
        <p:xfrm>
          <a:off x="384639" y="10355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{BBD654EF-C1A7-42A5-A28A-D6309DC7286C}</a:tableStyleId>
              </a:tblPr>
              <a:tblGrid>
                <a:gridCol w="647625"/>
                <a:gridCol w="1282825"/>
                <a:gridCol w="796425"/>
                <a:gridCol w="988150"/>
              </a:tblGrid>
              <a:tr h="264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Nr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Date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Name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Product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06.03.2020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06.03.2020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06.03.2020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06.03.2020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07.03.2020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07.03.2020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08.03.2020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08.03.2020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/>
                </a:tc>
              </a:tr>
            </a:tbl>
          </a:graphicData>
        </a:graphic>
      </p:graphicFrame>
      <p:sp>
        <p:nvSpPr>
          <p:cNvPr id="443" name="Google Shape;443;p50"/>
          <p:cNvSpPr txBox="1"/>
          <p:nvPr/>
        </p:nvSpPr>
        <p:spPr>
          <a:xfrm>
            <a:off x="4723969" y="922991"/>
            <a:ext cx="128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 Names</a:t>
            </a:r>
            <a:endParaRPr/>
          </a:p>
        </p:txBody>
      </p:sp>
      <p:sp>
        <p:nvSpPr>
          <p:cNvPr id="444" name="Google Shape;444;p50"/>
          <p:cNvSpPr txBox="1"/>
          <p:nvPr/>
        </p:nvSpPr>
        <p:spPr>
          <a:xfrm>
            <a:off x="4723969" y="3260216"/>
            <a:ext cx="137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 Product</a:t>
            </a:r>
            <a:endParaRPr/>
          </a:p>
        </p:txBody>
      </p:sp>
      <p:sp>
        <p:nvSpPr>
          <p:cNvPr id="445" name="Google Shape;445;p50"/>
          <p:cNvSpPr txBox="1"/>
          <p:nvPr/>
        </p:nvSpPr>
        <p:spPr>
          <a:xfrm>
            <a:off x="344068" y="737036"/>
            <a:ext cx="149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 purchase</a:t>
            </a:r>
            <a:endParaRPr/>
          </a:p>
        </p:txBody>
      </p:sp>
      <p:cxnSp>
        <p:nvCxnSpPr>
          <p:cNvPr id="446" name="Google Shape;446;p50"/>
          <p:cNvCxnSpPr/>
          <p:nvPr/>
        </p:nvCxnSpPr>
        <p:spPr>
          <a:xfrm>
            <a:off x="3866486" y="3405977"/>
            <a:ext cx="1092900" cy="568500"/>
          </a:xfrm>
          <a:prstGeom prst="straightConnector1">
            <a:avLst/>
          </a:prstGeom>
          <a:noFill/>
          <a:ln cap="flat" cmpd="sng" w="2540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447" name="Google Shape;447;p50"/>
          <p:cNvCxnSpPr/>
          <p:nvPr/>
        </p:nvCxnSpPr>
        <p:spPr>
          <a:xfrm>
            <a:off x="3053166" y="1494941"/>
            <a:ext cx="1882200" cy="238200"/>
          </a:xfrm>
          <a:prstGeom prst="straightConnector1">
            <a:avLst/>
          </a:prstGeom>
          <a:noFill/>
          <a:ln cap="flat" cmpd="sng" w="25400">
            <a:solidFill>
              <a:srgbClr val="6AA84F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448" name="Google Shape;448;p50"/>
          <p:cNvSpPr/>
          <p:nvPr/>
        </p:nvSpPr>
        <p:spPr>
          <a:xfrm>
            <a:off x="0" y="236775"/>
            <a:ext cx="45015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49" name="Google Shape;449;p50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Building a relational database</a:t>
            </a:r>
            <a:endParaRPr/>
          </a:p>
        </p:txBody>
      </p:sp>
      <p:sp>
        <p:nvSpPr>
          <p:cNvPr id="450" name="Google Shape;450;p50"/>
          <p:cNvSpPr txBox="1"/>
          <p:nvPr/>
        </p:nvSpPr>
        <p:spPr>
          <a:xfrm>
            <a:off x="344076" y="3898625"/>
            <a:ext cx="3522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Foreign</a:t>
            </a:r>
            <a:r>
              <a:rPr b="1" i="0" lang="en-US" sz="1800" u="none" cap="none" strike="noStrike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 keys reference primary keys</a:t>
            </a:r>
            <a:br>
              <a:rPr b="1" i="0" lang="en-US" sz="1800" u="none" cap="none" strike="noStrike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800" u="none" cap="none" strike="noStrike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(on another table or </a:t>
            </a:r>
            <a:r>
              <a:rPr b="1" lang="en-US" sz="180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same table)</a:t>
            </a:r>
            <a:endParaRPr b="1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5" name="Google Shape;455;p51"/>
          <p:cNvGraphicFramePr/>
          <p:nvPr/>
        </p:nvGraphicFramePr>
        <p:xfrm>
          <a:off x="5194596" y="11899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{BBD654EF-C1A7-42A5-A28A-D6309DC7286C}</a:tableStyleId>
              </a:tblPr>
              <a:tblGrid>
                <a:gridCol w="686025"/>
                <a:gridCol w="1084875"/>
                <a:gridCol w="945400"/>
                <a:gridCol w="914400"/>
              </a:tblGrid>
              <a:tr h="33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Nr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Name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Birth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Class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Hans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1998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CE6F2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Fred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1999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CE6F2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Anna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2000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CE6F2"/>
                    </a:solidFill>
                  </a:tcPr>
                </a:tc>
              </a:tr>
              <a:tr h="30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Verena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1998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6" name="Google Shape;456;p51"/>
          <p:cNvGraphicFramePr/>
          <p:nvPr/>
        </p:nvGraphicFramePr>
        <p:xfrm>
          <a:off x="5191754" y="40381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{BBD654EF-C1A7-42A5-A28A-D6309DC7286C}</a:tableStyleId>
              </a:tblPr>
              <a:tblGrid>
                <a:gridCol w="599300"/>
                <a:gridCol w="1019725"/>
                <a:gridCol w="1320025"/>
              </a:tblGrid>
              <a:tr h="9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Nr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Product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Productnr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Milk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00111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Tea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00222</a:t>
                      </a:r>
                      <a:endParaRPr sz="1100"/>
                    </a:p>
                  </a:txBody>
                  <a:tcPr marT="34300" marB="34300" marR="45725" marL="45725"/>
                </a:tc>
              </a:tr>
            </a:tbl>
          </a:graphicData>
        </a:graphic>
      </p:graphicFrame>
      <p:graphicFrame>
        <p:nvGraphicFramePr>
          <p:cNvPr id="457" name="Google Shape;457;p51"/>
          <p:cNvGraphicFramePr/>
          <p:nvPr/>
        </p:nvGraphicFramePr>
        <p:xfrm>
          <a:off x="418039" y="11173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{BBD654EF-C1A7-42A5-A28A-D6309DC7286C}</a:tableStyleId>
              </a:tblPr>
              <a:tblGrid>
                <a:gridCol w="647625"/>
                <a:gridCol w="1282825"/>
                <a:gridCol w="796425"/>
                <a:gridCol w="988150"/>
              </a:tblGrid>
              <a:tr h="264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Nr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Date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Name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Product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06.03.2020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06.03.2020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06.03.2020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06.03.2020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07.03.2020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07.03.2020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08.03.2020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08.03.2020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/>
                </a:tc>
              </a:tr>
            </a:tbl>
          </a:graphicData>
        </a:graphic>
      </p:graphicFrame>
      <p:sp>
        <p:nvSpPr>
          <p:cNvPr id="458" name="Google Shape;458;p51"/>
          <p:cNvSpPr txBox="1"/>
          <p:nvPr/>
        </p:nvSpPr>
        <p:spPr>
          <a:xfrm>
            <a:off x="5204729" y="822216"/>
            <a:ext cx="128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 Names</a:t>
            </a:r>
            <a:endParaRPr/>
          </a:p>
        </p:txBody>
      </p:sp>
      <p:sp>
        <p:nvSpPr>
          <p:cNvPr id="459" name="Google Shape;459;p51"/>
          <p:cNvSpPr txBox="1"/>
          <p:nvPr/>
        </p:nvSpPr>
        <p:spPr>
          <a:xfrm>
            <a:off x="5118680" y="3720449"/>
            <a:ext cx="137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 Product</a:t>
            </a:r>
            <a:endParaRPr/>
          </a:p>
        </p:txBody>
      </p:sp>
      <p:sp>
        <p:nvSpPr>
          <p:cNvPr id="460" name="Google Shape;460;p51"/>
          <p:cNvSpPr txBox="1"/>
          <p:nvPr/>
        </p:nvSpPr>
        <p:spPr>
          <a:xfrm>
            <a:off x="463758" y="782264"/>
            <a:ext cx="149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 purchase</a:t>
            </a:r>
            <a:endParaRPr/>
          </a:p>
        </p:txBody>
      </p:sp>
      <p:graphicFrame>
        <p:nvGraphicFramePr>
          <p:cNvPr id="461" name="Google Shape;461;p51"/>
          <p:cNvGraphicFramePr/>
          <p:nvPr/>
        </p:nvGraphicFramePr>
        <p:xfrm>
          <a:off x="7018302" y="30156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{BBD654EF-C1A7-42A5-A28A-D6309DC7286C}</a:tableStyleId>
              </a:tblPr>
              <a:tblGrid>
                <a:gridCol w="712700"/>
                <a:gridCol w="1094300"/>
              </a:tblGrid>
              <a:tr h="33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Nr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Name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T1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CE6F2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W1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CE6F2"/>
                    </a:solidFill>
                  </a:tcPr>
                </a:tc>
              </a:tr>
            </a:tbl>
          </a:graphicData>
        </a:graphic>
      </p:graphicFrame>
      <p:sp>
        <p:nvSpPr>
          <p:cNvPr id="462" name="Google Shape;462;p51"/>
          <p:cNvSpPr txBox="1"/>
          <p:nvPr/>
        </p:nvSpPr>
        <p:spPr>
          <a:xfrm>
            <a:off x="6963352" y="2718288"/>
            <a:ext cx="131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 Classes</a:t>
            </a:r>
            <a:endParaRPr/>
          </a:p>
        </p:txBody>
      </p:sp>
      <p:sp>
        <p:nvSpPr>
          <p:cNvPr id="463" name="Google Shape;463;p51"/>
          <p:cNvSpPr/>
          <p:nvPr/>
        </p:nvSpPr>
        <p:spPr>
          <a:xfrm>
            <a:off x="0" y="236775"/>
            <a:ext cx="61926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64" name="Google Shape;464;p51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R</a:t>
            </a:r>
            <a:r>
              <a:rPr lang="en-US" sz="2400"/>
              <a:t>elational database: normal form example</a:t>
            </a:r>
            <a:endParaRPr/>
          </a:p>
        </p:txBody>
      </p:sp>
      <p:sp>
        <p:nvSpPr>
          <p:cNvPr id="465" name="Google Shape;465;p51"/>
          <p:cNvSpPr txBox="1"/>
          <p:nvPr/>
        </p:nvSpPr>
        <p:spPr>
          <a:xfrm>
            <a:off x="371075" y="3759600"/>
            <a:ext cx="4412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Relational database designs can be standardized using normal forms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For example here: Class should be its own table</a:t>
            </a:r>
            <a:endParaRPr sz="1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0" name="Google Shape;470;p52"/>
          <p:cNvGraphicFramePr/>
          <p:nvPr/>
        </p:nvGraphicFramePr>
        <p:xfrm>
          <a:off x="5194596" y="11899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{BBD654EF-C1A7-42A5-A28A-D6309DC7286C}</a:tableStyleId>
              </a:tblPr>
              <a:tblGrid>
                <a:gridCol w="686025"/>
                <a:gridCol w="1084875"/>
                <a:gridCol w="945400"/>
                <a:gridCol w="914400"/>
              </a:tblGrid>
              <a:tr h="33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Nr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Name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Birth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Class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Hans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1998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B6D7A8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Fred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1999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B6D7A8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Anna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2000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B6D7A8"/>
                    </a:solidFill>
                  </a:tcPr>
                </a:tc>
              </a:tr>
              <a:tr h="304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Verena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1998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1" name="Google Shape;471;p52"/>
          <p:cNvGraphicFramePr/>
          <p:nvPr/>
        </p:nvGraphicFramePr>
        <p:xfrm>
          <a:off x="5191754" y="40381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{BBD654EF-C1A7-42A5-A28A-D6309DC7286C}</a:tableStyleId>
              </a:tblPr>
              <a:tblGrid>
                <a:gridCol w="599300"/>
                <a:gridCol w="1019725"/>
                <a:gridCol w="1320025"/>
              </a:tblGrid>
              <a:tr h="9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Nr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Product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Productnr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Milk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00111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Tea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00222</a:t>
                      </a:r>
                      <a:endParaRPr sz="1100"/>
                    </a:p>
                  </a:txBody>
                  <a:tcPr marT="34300" marB="34300" marR="45725" marL="45725"/>
                </a:tc>
              </a:tr>
            </a:tbl>
          </a:graphicData>
        </a:graphic>
      </p:graphicFrame>
      <p:graphicFrame>
        <p:nvGraphicFramePr>
          <p:cNvPr id="472" name="Google Shape;472;p52"/>
          <p:cNvGraphicFramePr/>
          <p:nvPr/>
        </p:nvGraphicFramePr>
        <p:xfrm>
          <a:off x="418039" y="11173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{BBD654EF-C1A7-42A5-A28A-D6309DC7286C}</a:tableStyleId>
              </a:tblPr>
              <a:tblGrid>
                <a:gridCol w="647625"/>
                <a:gridCol w="1282825"/>
                <a:gridCol w="796425"/>
                <a:gridCol w="988150"/>
              </a:tblGrid>
              <a:tr h="264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Nr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Date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Name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Product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06.03.2020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06.03.2020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06.03.2020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06.03.2020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07.03.2020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07.03.2020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08.03.2020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08.03.2020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  <p:sp>
        <p:nvSpPr>
          <p:cNvPr id="473" name="Google Shape;473;p52"/>
          <p:cNvSpPr txBox="1"/>
          <p:nvPr/>
        </p:nvSpPr>
        <p:spPr>
          <a:xfrm>
            <a:off x="358451" y="794900"/>
            <a:ext cx="158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purchase</a:t>
            </a:r>
            <a:endParaRPr/>
          </a:p>
        </p:txBody>
      </p:sp>
      <p:sp>
        <p:nvSpPr>
          <p:cNvPr id="474" name="Google Shape;474;p52"/>
          <p:cNvSpPr txBox="1"/>
          <p:nvPr/>
        </p:nvSpPr>
        <p:spPr>
          <a:xfrm>
            <a:off x="5118680" y="3720449"/>
            <a:ext cx="137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 Product</a:t>
            </a:r>
            <a:endParaRPr/>
          </a:p>
        </p:txBody>
      </p:sp>
      <p:sp>
        <p:nvSpPr>
          <p:cNvPr id="475" name="Google Shape;475;p52"/>
          <p:cNvSpPr txBox="1"/>
          <p:nvPr/>
        </p:nvSpPr>
        <p:spPr>
          <a:xfrm>
            <a:off x="5118680" y="866784"/>
            <a:ext cx="149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Names</a:t>
            </a:r>
            <a:endParaRPr/>
          </a:p>
        </p:txBody>
      </p:sp>
      <p:graphicFrame>
        <p:nvGraphicFramePr>
          <p:cNvPr id="476" name="Google Shape;476;p52"/>
          <p:cNvGraphicFramePr/>
          <p:nvPr/>
        </p:nvGraphicFramePr>
        <p:xfrm>
          <a:off x="7018302" y="30156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{BBD654EF-C1A7-42A5-A28A-D6309DC7286C}</a:tableStyleId>
              </a:tblPr>
              <a:tblGrid>
                <a:gridCol w="712700"/>
                <a:gridCol w="1094300"/>
              </a:tblGrid>
              <a:tr h="331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Nr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Name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T1</a:t>
                      </a:r>
                      <a:endParaRPr sz="1100"/>
                    </a:p>
                  </a:txBody>
                  <a:tcPr marT="34300" marB="34300" marR="45725" marL="45725"/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W1</a:t>
                      </a:r>
                      <a:endParaRPr sz="1100"/>
                    </a:p>
                  </a:txBody>
                  <a:tcPr marT="34300" marB="34300" marR="45725" marL="45725"/>
                </a:tc>
              </a:tr>
            </a:tbl>
          </a:graphicData>
        </a:graphic>
      </p:graphicFrame>
      <p:sp>
        <p:nvSpPr>
          <p:cNvPr id="477" name="Google Shape;477;p52"/>
          <p:cNvSpPr txBox="1"/>
          <p:nvPr/>
        </p:nvSpPr>
        <p:spPr>
          <a:xfrm>
            <a:off x="6963352" y="2718288"/>
            <a:ext cx="131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 Classes</a:t>
            </a:r>
            <a:endParaRPr/>
          </a:p>
        </p:txBody>
      </p:sp>
      <p:cxnSp>
        <p:nvCxnSpPr>
          <p:cNvPr id="478" name="Google Shape;478;p52"/>
          <p:cNvCxnSpPr/>
          <p:nvPr/>
        </p:nvCxnSpPr>
        <p:spPr>
          <a:xfrm>
            <a:off x="3862873" y="3515324"/>
            <a:ext cx="1685100" cy="973800"/>
          </a:xfrm>
          <a:prstGeom prst="straightConnector1">
            <a:avLst/>
          </a:prstGeom>
          <a:noFill/>
          <a:ln cap="flat" cmpd="sng" w="25400">
            <a:solidFill>
              <a:srgbClr val="38761D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479" name="Google Shape;479;p52"/>
          <p:cNvCxnSpPr/>
          <p:nvPr/>
        </p:nvCxnSpPr>
        <p:spPr>
          <a:xfrm>
            <a:off x="3006670" y="1486694"/>
            <a:ext cx="2455200" cy="174300"/>
          </a:xfrm>
          <a:prstGeom prst="straightConnector1">
            <a:avLst/>
          </a:prstGeom>
          <a:noFill/>
          <a:ln cap="flat" cmpd="sng" w="25400">
            <a:solidFill>
              <a:srgbClr val="38761D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480" name="Google Shape;480;p52"/>
          <p:cNvCxnSpPr/>
          <p:nvPr/>
        </p:nvCxnSpPr>
        <p:spPr>
          <a:xfrm flipH="1">
            <a:off x="7515774" y="2258837"/>
            <a:ext cx="961800" cy="1248600"/>
          </a:xfrm>
          <a:prstGeom prst="straightConnector1">
            <a:avLst/>
          </a:prstGeom>
          <a:noFill/>
          <a:ln cap="flat" cmpd="sng" w="25400">
            <a:solidFill>
              <a:srgbClr val="38761D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481" name="Google Shape;481;p52"/>
          <p:cNvSpPr/>
          <p:nvPr/>
        </p:nvSpPr>
        <p:spPr>
          <a:xfrm>
            <a:off x="0" y="236775"/>
            <a:ext cx="61926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82" name="Google Shape;482;p52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Relational database: normal form example</a:t>
            </a:r>
            <a:endParaRPr/>
          </a:p>
        </p:txBody>
      </p:sp>
      <p:sp>
        <p:nvSpPr>
          <p:cNvPr id="483" name="Google Shape;483;p52"/>
          <p:cNvSpPr txBox="1"/>
          <p:nvPr/>
        </p:nvSpPr>
        <p:spPr>
          <a:xfrm>
            <a:off x="358450" y="3911150"/>
            <a:ext cx="3939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Now we can update the name of a class to another one without having to edit the purchase table</a:t>
            </a:r>
            <a:endParaRPr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3"/>
          <p:cNvSpPr/>
          <p:nvPr/>
        </p:nvSpPr>
        <p:spPr>
          <a:xfrm>
            <a:off x="0" y="236775"/>
            <a:ext cx="46737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89" name="Google Shape;489;p53"/>
          <p:cNvSpPr txBox="1"/>
          <p:nvPr/>
        </p:nvSpPr>
        <p:spPr>
          <a:xfrm>
            <a:off x="372292" y="772117"/>
            <a:ext cx="83994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Char char="•"/>
            </a:pPr>
            <a:r>
              <a:rPr lang="en-US" sz="2000">
                <a:solidFill>
                  <a:srgbClr val="888888"/>
                </a:solidFill>
              </a:rPr>
              <a:t>Databases</a:t>
            </a:r>
            <a:endParaRPr sz="2000">
              <a:solidFill>
                <a:srgbClr val="888888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Char char="•"/>
            </a:pPr>
            <a:r>
              <a:rPr lang="en-US" sz="2000">
                <a:solidFill>
                  <a:srgbClr val="888888"/>
                </a:solidFill>
              </a:rPr>
              <a:t>Relational Databases</a:t>
            </a:r>
            <a:endParaRPr sz="2000">
              <a:solidFill>
                <a:srgbClr val="888888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Structured Query Language (SQL)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888888"/>
              </a:solidFill>
            </a:endParaRPr>
          </a:p>
        </p:txBody>
      </p:sp>
      <p:sp>
        <p:nvSpPr>
          <p:cNvPr id="490" name="Google Shape;490;p53"/>
          <p:cNvSpPr txBox="1"/>
          <p:nvPr>
            <p:ph idx="4294967295" type="title"/>
          </p:nvPr>
        </p:nvSpPr>
        <p:spPr>
          <a:xfrm>
            <a:off x="272142" y="236765"/>
            <a:ext cx="7957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/>
              <a:t>Structured Query Language (SQL)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4"/>
          <p:cNvSpPr txBox="1"/>
          <p:nvPr/>
        </p:nvSpPr>
        <p:spPr>
          <a:xfrm>
            <a:off x="372292" y="772117"/>
            <a:ext cx="8399400" cy="39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special-purpose language specifically developed for managing data through relational database systems</a:t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consists of three (co-dependent) language definitions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data definition language (DDL)</a:t>
            </a:r>
            <a:endParaRPr sz="1800"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i="0" lang="en-US" sz="1800" u="none" cap="none" strike="noStrike">
                <a:solidFill>
                  <a:srgbClr val="000000"/>
                </a:solidFill>
              </a:rPr>
              <a:t>define relational </a:t>
            </a:r>
            <a:r>
              <a:rPr b="1" i="0" lang="en-US" sz="1800" u="none" cap="none" strike="noStrike">
                <a:solidFill>
                  <a:srgbClr val="000000"/>
                </a:solidFill>
              </a:rPr>
              <a:t>schemata</a:t>
            </a:r>
            <a:endParaRPr b="1" i="0" sz="1800" u="none" cap="none" strike="noStrike">
              <a:solidFill>
                <a:srgbClr val="000000"/>
              </a:solidFill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i="0" lang="en-US" sz="1800" u="none" cap="none" strike="noStrike">
                <a:solidFill>
                  <a:srgbClr val="000000"/>
                </a:solidFill>
              </a:rPr>
              <a:t>create/ alter/ delete tables and their attributes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data manipulation language (DML)</a:t>
            </a:r>
            <a:endParaRPr sz="1800"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i="0" lang="en-US" sz="1800" u="none" cap="none" strike="noStrike">
                <a:solidFill>
                  <a:srgbClr val="000000"/>
                </a:solidFill>
              </a:rPr>
              <a:t>insert/ delete/ modify entries in tables</a:t>
            </a:r>
            <a:endParaRPr sz="1800"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b="1" i="0" lang="en-US" sz="1800" u="none" cap="none" strike="noStrike">
                <a:solidFill>
                  <a:srgbClr val="000000"/>
                </a:solidFill>
              </a:rPr>
              <a:t>query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one or more tables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data control language (DCL)</a:t>
            </a:r>
            <a:endParaRPr sz="1800"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i="0" lang="en-US" sz="1800" u="none" cap="none" strike="noStrike">
                <a:solidFill>
                  <a:srgbClr val="000000"/>
                </a:solidFill>
              </a:rPr>
              <a:t>control </a:t>
            </a:r>
            <a:r>
              <a:rPr b="1" i="0" lang="en-US" sz="1800" u="none" cap="none" strike="noStrike">
                <a:solidFill>
                  <a:srgbClr val="000000"/>
                </a:solidFill>
              </a:rPr>
              <a:t>access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to data stored in database</a:t>
            </a:r>
            <a:endParaRPr sz="1800"/>
          </a:p>
          <a:p>
            <a: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i="0" lang="en-US" sz="1800" u="none" cap="none" strike="noStrike">
                <a:solidFill>
                  <a:srgbClr val="000000"/>
                </a:solidFill>
              </a:rPr>
              <a:t>grant/ revoke/ modify user access rights</a:t>
            </a:r>
            <a:endParaRPr sz="1800"/>
          </a:p>
        </p:txBody>
      </p:sp>
      <p:sp>
        <p:nvSpPr>
          <p:cNvPr id="496" name="Google Shape;496;p54"/>
          <p:cNvSpPr/>
          <p:nvPr/>
        </p:nvSpPr>
        <p:spPr>
          <a:xfrm>
            <a:off x="-6" y="236765"/>
            <a:ext cx="46893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97" name="Google Shape;497;p54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SQL Programming Language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2" name="Google Shape;502;p55"/>
          <p:cNvCxnSpPr/>
          <p:nvPr/>
        </p:nvCxnSpPr>
        <p:spPr>
          <a:xfrm flipH="1" rot="10800000">
            <a:off x="2358257" y="3726525"/>
            <a:ext cx="2981100" cy="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3" name="Google Shape;503;p55"/>
          <p:cNvCxnSpPr/>
          <p:nvPr/>
        </p:nvCxnSpPr>
        <p:spPr>
          <a:xfrm flipH="1" rot="10800000">
            <a:off x="2318250" y="4207725"/>
            <a:ext cx="2981100" cy="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04" name="Google Shape;504;p55"/>
          <p:cNvSpPr/>
          <p:nvPr/>
        </p:nvSpPr>
        <p:spPr>
          <a:xfrm>
            <a:off x="3514375" y="3475575"/>
            <a:ext cx="1310400" cy="1002000"/>
          </a:xfrm>
          <a:prstGeom prst="diamond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5"/>
          <p:cNvSpPr txBox="1"/>
          <p:nvPr/>
        </p:nvSpPr>
        <p:spPr>
          <a:xfrm>
            <a:off x="372292" y="772117"/>
            <a:ext cx="8399400" cy="24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/>
              <a:t>SQL is a 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very high-level programming language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performance is good because actual operations are optimized well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many different standards but typical DBMS support all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execution is highly parallelizable by construction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SQL is a </a:t>
            </a:r>
            <a:r>
              <a:rPr i="1" lang="en-US" sz="1800"/>
              <a:t>declarative language</a:t>
            </a:r>
            <a:endParaRPr i="1"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You define what you want, the DBMS takes care of how to do it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You can also do "procedural SQL" with special instructions but it is very inefficient</a:t>
            </a:r>
            <a:endParaRPr sz="1800"/>
          </a:p>
        </p:txBody>
      </p:sp>
      <p:sp>
        <p:nvSpPr>
          <p:cNvPr id="506" name="Google Shape;506;p55"/>
          <p:cNvSpPr/>
          <p:nvPr/>
        </p:nvSpPr>
        <p:spPr>
          <a:xfrm>
            <a:off x="-6" y="236765"/>
            <a:ext cx="46893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07" name="Google Shape;507;p55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SQL Programming Language</a:t>
            </a:r>
            <a:endParaRPr/>
          </a:p>
        </p:txBody>
      </p:sp>
      <p:pic>
        <p:nvPicPr>
          <p:cNvPr id="508" name="Google Shape;508;p55"/>
          <p:cNvPicPr preferRelativeResize="0"/>
          <p:nvPr/>
        </p:nvPicPr>
        <p:blipFill rotWithShape="1">
          <a:blip r:embed="rId3">
            <a:alphaModFix/>
          </a:blip>
          <a:srcRect b="12384" l="14675" r="16067" t="11685"/>
          <a:stretch/>
        </p:blipFill>
        <p:spPr>
          <a:xfrm flipH="1">
            <a:off x="1325700" y="3432475"/>
            <a:ext cx="992543" cy="1088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" id="509" name="Google Shape;509;p55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>
            <a:off x="6385625" y="3412400"/>
            <a:ext cx="1070177" cy="1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55"/>
          <p:cNvSpPr/>
          <p:nvPr/>
        </p:nvSpPr>
        <p:spPr>
          <a:xfrm>
            <a:off x="5453975" y="3209325"/>
            <a:ext cx="2270400" cy="15345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55"/>
          <p:cNvSpPr txBox="1"/>
          <p:nvPr/>
        </p:nvSpPr>
        <p:spPr>
          <a:xfrm>
            <a:off x="6636163" y="3412400"/>
            <a:ext cx="5691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DB</a:t>
            </a:r>
            <a:endParaRPr b="1" sz="1700"/>
          </a:p>
        </p:txBody>
      </p:sp>
      <p:sp>
        <p:nvSpPr>
          <p:cNvPr id="512" name="Google Shape;512;p55"/>
          <p:cNvSpPr txBox="1"/>
          <p:nvPr/>
        </p:nvSpPr>
        <p:spPr>
          <a:xfrm>
            <a:off x="5453982" y="3209325"/>
            <a:ext cx="83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/>
              <a:t>DBMS</a:t>
            </a:r>
            <a:endParaRPr b="1" sz="1700"/>
          </a:p>
        </p:txBody>
      </p:sp>
      <p:sp>
        <p:nvSpPr>
          <p:cNvPr id="513" name="Google Shape;513;p55"/>
          <p:cNvSpPr txBox="1"/>
          <p:nvPr/>
        </p:nvSpPr>
        <p:spPr>
          <a:xfrm>
            <a:off x="3712225" y="3668775"/>
            <a:ext cx="91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SQL</a:t>
            </a:r>
            <a:endParaRPr b="1" sz="2800"/>
          </a:p>
        </p:txBody>
      </p:sp>
      <p:sp>
        <p:nvSpPr>
          <p:cNvPr id="514" name="Google Shape;514;p55"/>
          <p:cNvSpPr txBox="1"/>
          <p:nvPr/>
        </p:nvSpPr>
        <p:spPr>
          <a:xfrm>
            <a:off x="2451988" y="3312075"/>
            <a:ext cx="112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Query</a:t>
            </a:r>
            <a:endParaRPr b="1" sz="1800"/>
          </a:p>
        </p:txBody>
      </p:sp>
      <p:sp>
        <p:nvSpPr>
          <p:cNvPr id="515" name="Google Shape;515;p55"/>
          <p:cNvSpPr txBox="1"/>
          <p:nvPr/>
        </p:nvSpPr>
        <p:spPr>
          <a:xfrm>
            <a:off x="2486938" y="4207725"/>
            <a:ext cx="112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Result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/>
          <p:nvPr/>
        </p:nvSpPr>
        <p:spPr>
          <a:xfrm>
            <a:off x="-1" y="236765"/>
            <a:ext cx="23922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2" name="Google Shape;142;p29"/>
          <p:cNvSpPr txBox="1"/>
          <p:nvPr/>
        </p:nvSpPr>
        <p:spPr>
          <a:xfrm>
            <a:off x="372292" y="772117"/>
            <a:ext cx="83994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Databases</a:t>
            </a:r>
            <a:endParaRPr sz="2000"/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Relational Databases</a:t>
            </a:r>
            <a:endParaRPr sz="2000"/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Structured Query Language (SQL)</a:t>
            </a:r>
            <a:endParaRPr sz="2000"/>
          </a:p>
        </p:txBody>
      </p:sp>
      <p:sp>
        <p:nvSpPr>
          <p:cNvPr id="143" name="Google Shape;143;p29"/>
          <p:cNvSpPr txBox="1"/>
          <p:nvPr>
            <p:ph idx="4294967295" type="title"/>
          </p:nvPr>
        </p:nvSpPr>
        <p:spPr>
          <a:xfrm>
            <a:off x="272142" y="236765"/>
            <a:ext cx="7957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Overview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6"/>
          <p:cNvSpPr/>
          <p:nvPr/>
        </p:nvSpPr>
        <p:spPr>
          <a:xfrm>
            <a:off x="-3" y="236775"/>
            <a:ext cx="23721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21" name="Google Shape;521;p56"/>
          <p:cNvSpPr txBox="1"/>
          <p:nvPr/>
        </p:nvSpPr>
        <p:spPr>
          <a:xfrm>
            <a:off x="317859" y="236775"/>
            <a:ext cx="2101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Tables in SQL</a:t>
            </a:r>
            <a:endParaRPr/>
          </a:p>
        </p:txBody>
      </p:sp>
      <p:pic>
        <p:nvPicPr>
          <p:cNvPr descr="Picture 1" id="522" name="Google Shape;52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7825" y="1944350"/>
            <a:ext cx="4136400" cy="2696151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56"/>
          <p:cNvSpPr/>
          <p:nvPr/>
        </p:nvSpPr>
        <p:spPr>
          <a:xfrm flipH="1" rot="10800000">
            <a:off x="373475" y="843065"/>
            <a:ext cx="8303094" cy="68353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306" y="0"/>
                </a:lnTo>
                <a:cubicBezTo>
                  <a:pt x="21468" y="0"/>
                  <a:pt x="21600" y="767"/>
                  <a:pt x="21600" y="1713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56"/>
          <p:cNvSpPr txBox="1"/>
          <p:nvPr/>
        </p:nvSpPr>
        <p:spPr>
          <a:xfrm>
            <a:off x="419206" y="827640"/>
            <a:ext cx="809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C7EB"/>
              </a:buClr>
              <a:buSzPts val="1800"/>
              <a:buFont typeface="Century Schoolbook"/>
              <a:buNone/>
            </a:pPr>
            <a:r>
              <a:rPr b="1" lang="en-US" sz="1800">
                <a:solidFill>
                  <a:srgbClr val="59C7EB"/>
                </a:solidFill>
              </a:rPr>
              <a:t>Tables </a:t>
            </a:r>
            <a:endParaRPr b="1" sz="1800">
              <a:solidFill>
                <a:srgbClr val="59C7E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C7EB"/>
              </a:buClr>
              <a:buSzPts val="1800"/>
              <a:buFont typeface="Century Schoolbook"/>
              <a:buNone/>
            </a:pPr>
            <a:r>
              <a:rPr lang="en-US" sz="1800">
                <a:solidFill>
                  <a:schemeClr val="dk1"/>
                </a:solidFill>
              </a:rPr>
              <a:t>A</a:t>
            </a:r>
            <a:r>
              <a:rPr lang="en-US" sz="1800">
                <a:solidFill>
                  <a:schemeClr val="dk1"/>
                </a:solidFill>
              </a:rPr>
              <a:t> multiset of tuples coding the attributes specified by the database schema.</a:t>
            </a:r>
            <a:endParaRPr sz="1800"/>
          </a:p>
        </p:txBody>
      </p:sp>
      <p:sp>
        <p:nvSpPr>
          <p:cNvPr id="525" name="Google Shape;525;p56"/>
          <p:cNvSpPr txBox="1"/>
          <p:nvPr/>
        </p:nvSpPr>
        <p:spPr>
          <a:xfrm>
            <a:off x="373475" y="1632425"/>
            <a:ext cx="4221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T</a:t>
            </a:r>
            <a:r>
              <a:rPr lang="en-US" sz="1800">
                <a:solidFill>
                  <a:schemeClr val="dk1"/>
                </a:solidFill>
              </a:rPr>
              <a:t>ables are also called relations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Tuples are also called rows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Attributes are also called columns</a:t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7"/>
          <p:cNvSpPr/>
          <p:nvPr/>
        </p:nvSpPr>
        <p:spPr>
          <a:xfrm>
            <a:off x="-3" y="236775"/>
            <a:ext cx="23721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31" name="Google Shape;531;p57"/>
          <p:cNvSpPr txBox="1"/>
          <p:nvPr/>
        </p:nvSpPr>
        <p:spPr>
          <a:xfrm>
            <a:off x="317859" y="236775"/>
            <a:ext cx="2101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Tables in SQL</a:t>
            </a:r>
            <a:endParaRPr/>
          </a:p>
        </p:txBody>
      </p:sp>
      <p:pic>
        <p:nvPicPr>
          <p:cNvPr descr="Picture 1" id="532" name="Google Shape;532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7825" y="1944350"/>
            <a:ext cx="4136400" cy="2696151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57"/>
          <p:cNvSpPr/>
          <p:nvPr/>
        </p:nvSpPr>
        <p:spPr>
          <a:xfrm flipH="1" rot="10800000">
            <a:off x="373475" y="843065"/>
            <a:ext cx="8303094" cy="68353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306" y="0"/>
                </a:lnTo>
                <a:cubicBezTo>
                  <a:pt x="21468" y="0"/>
                  <a:pt x="21600" y="767"/>
                  <a:pt x="21600" y="1713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57"/>
          <p:cNvSpPr txBox="1"/>
          <p:nvPr/>
        </p:nvSpPr>
        <p:spPr>
          <a:xfrm>
            <a:off x="419206" y="827640"/>
            <a:ext cx="809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C7EB"/>
              </a:buClr>
              <a:buSzPts val="1800"/>
              <a:buFont typeface="Century Schoolbook"/>
              <a:buNone/>
            </a:pPr>
            <a:r>
              <a:rPr b="1" lang="en-US" sz="1800">
                <a:solidFill>
                  <a:srgbClr val="59C7EB"/>
                </a:solidFill>
              </a:rPr>
              <a:t>Tables </a:t>
            </a:r>
            <a:endParaRPr b="1" sz="1800">
              <a:solidFill>
                <a:srgbClr val="59C7E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C7EB"/>
              </a:buClr>
              <a:buSzPts val="1800"/>
              <a:buFont typeface="Century Schoolbook"/>
              <a:buNone/>
            </a:pPr>
            <a:r>
              <a:rPr lang="en-US" sz="1800">
                <a:solidFill>
                  <a:schemeClr val="dk1"/>
                </a:solidFill>
              </a:rPr>
              <a:t>A multiset of tuples coding the attributes specified by the database schema.</a:t>
            </a:r>
            <a:endParaRPr sz="1800"/>
          </a:p>
        </p:txBody>
      </p:sp>
      <p:sp>
        <p:nvSpPr>
          <p:cNvPr id="535" name="Google Shape;535;p57"/>
          <p:cNvSpPr txBox="1"/>
          <p:nvPr/>
        </p:nvSpPr>
        <p:spPr>
          <a:xfrm>
            <a:off x="373475" y="1632425"/>
            <a:ext cx="4221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-US" sz="1800">
                <a:solidFill>
                  <a:srgbClr val="FF0000"/>
                </a:solidFill>
              </a:rPr>
              <a:t>Tables are also called relations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Tuples are also called rows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Attributes are also called columns</a:t>
            </a:r>
            <a:endParaRPr sz="1800"/>
          </a:p>
        </p:txBody>
      </p:sp>
      <p:sp>
        <p:nvSpPr>
          <p:cNvPr id="536" name="Google Shape;536;p57"/>
          <p:cNvSpPr/>
          <p:nvPr/>
        </p:nvSpPr>
        <p:spPr>
          <a:xfrm>
            <a:off x="4554775" y="2027650"/>
            <a:ext cx="4025700" cy="24426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7" name="Google Shape;537;p57"/>
          <p:cNvSpPr txBox="1"/>
          <p:nvPr/>
        </p:nvSpPr>
        <p:spPr>
          <a:xfrm>
            <a:off x="2754775" y="3652398"/>
            <a:ext cx="18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entury Schoolbook"/>
              <a:buNone/>
            </a:pPr>
            <a:r>
              <a:rPr b="1" lang="en-US" sz="1800">
                <a:solidFill>
                  <a:srgbClr val="FF0000"/>
                </a:solidFill>
              </a:rPr>
              <a:t>Table (relation)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8"/>
          <p:cNvSpPr/>
          <p:nvPr/>
        </p:nvSpPr>
        <p:spPr>
          <a:xfrm>
            <a:off x="-3" y="236775"/>
            <a:ext cx="23721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43" name="Google Shape;543;p58"/>
          <p:cNvSpPr txBox="1"/>
          <p:nvPr/>
        </p:nvSpPr>
        <p:spPr>
          <a:xfrm>
            <a:off x="317859" y="236775"/>
            <a:ext cx="2101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Tables in SQL</a:t>
            </a:r>
            <a:endParaRPr/>
          </a:p>
        </p:txBody>
      </p:sp>
      <p:pic>
        <p:nvPicPr>
          <p:cNvPr descr="Picture 1" id="544" name="Google Shape;54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7825" y="1944350"/>
            <a:ext cx="4136400" cy="2696151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58"/>
          <p:cNvSpPr/>
          <p:nvPr/>
        </p:nvSpPr>
        <p:spPr>
          <a:xfrm flipH="1" rot="10800000">
            <a:off x="373475" y="843065"/>
            <a:ext cx="8303094" cy="68353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306" y="0"/>
                </a:lnTo>
                <a:cubicBezTo>
                  <a:pt x="21468" y="0"/>
                  <a:pt x="21600" y="767"/>
                  <a:pt x="21600" y="1713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58"/>
          <p:cNvSpPr txBox="1"/>
          <p:nvPr/>
        </p:nvSpPr>
        <p:spPr>
          <a:xfrm>
            <a:off x="419206" y="827640"/>
            <a:ext cx="809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C7EB"/>
              </a:buClr>
              <a:buSzPts val="1800"/>
              <a:buFont typeface="Century Schoolbook"/>
              <a:buNone/>
            </a:pPr>
            <a:r>
              <a:rPr b="1" lang="en-US" sz="1800">
                <a:solidFill>
                  <a:srgbClr val="59C7EB"/>
                </a:solidFill>
              </a:rPr>
              <a:t>Tables </a:t>
            </a:r>
            <a:endParaRPr b="1" sz="1800">
              <a:solidFill>
                <a:srgbClr val="59C7E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C7EB"/>
              </a:buClr>
              <a:buSzPts val="1800"/>
              <a:buFont typeface="Century Schoolbook"/>
              <a:buNone/>
            </a:pPr>
            <a:r>
              <a:rPr lang="en-US" sz="1800">
                <a:solidFill>
                  <a:schemeClr val="dk1"/>
                </a:solidFill>
              </a:rPr>
              <a:t>A multiset of </a:t>
            </a:r>
            <a:r>
              <a:rPr lang="en-US" sz="1800">
                <a:solidFill>
                  <a:srgbClr val="FF0000"/>
                </a:solidFill>
              </a:rPr>
              <a:t>tuples</a:t>
            </a:r>
            <a:r>
              <a:rPr lang="en-US" sz="1800">
                <a:solidFill>
                  <a:schemeClr val="dk1"/>
                </a:solidFill>
              </a:rPr>
              <a:t> coding the attributes specified by the database schema.</a:t>
            </a:r>
            <a:endParaRPr sz="1800"/>
          </a:p>
        </p:txBody>
      </p:sp>
      <p:sp>
        <p:nvSpPr>
          <p:cNvPr id="547" name="Google Shape;547;p58"/>
          <p:cNvSpPr txBox="1"/>
          <p:nvPr/>
        </p:nvSpPr>
        <p:spPr>
          <a:xfrm>
            <a:off x="373475" y="1632425"/>
            <a:ext cx="4221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Tables are also called relations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-US" sz="1800">
                <a:solidFill>
                  <a:srgbClr val="FF0000"/>
                </a:solidFill>
              </a:rPr>
              <a:t>Tuples are also called rows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A</a:t>
            </a:r>
            <a:r>
              <a:rPr lang="en-US" sz="1800">
                <a:solidFill>
                  <a:schemeClr val="dk1"/>
                </a:solidFill>
              </a:rPr>
              <a:t>ttributes are also called columns</a:t>
            </a:r>
            <a:endParaRPr sz="1800"/>
          </a:p>
        </p:txBody>
      </p:sp>
      <p:sp>
        <p:nvSpPr>
          <p:cNvPr id="548" name="Google Shape;548;p58"/>
          <p:cNvSpPr/>
          <p:nvPr/>
        </p:nvSpPr>
        <p:spPr>
          <a:xfrm>
            <a:off x="4554775" y="3930050"/>
            <a:ext cx="4025700" cy="5403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58"/>
          <p:cNvSpPr txBox="1"/>
          <p:nvPr/>
        </p:nvSpPr>
        <p:spPr>
          <a:xfrm>
            <a:off x="3014375" y="3996873"/>
            <a:ext cx="18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entury Schoolbook"/>
              <a:buNone/>
            </a:pPr>
            <a:r>
              <a:rPr b="1" lang="en-US" sz="1800">
                <a:solidFill>
                  <a:srgbClr val="FF0000"/>
                </a:solidFill>
              </a:rPr>
              <a:t>Row (tuple)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9"/>
          <p:cNvSpPr/>
          <p:nvPr/>
        </p:nvSpPr>
        <p:spPr>
          <a:xfrm>
            <a:off x="-3" y="236775"/>
            <a:ext cx="23721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55" name="Google Shape;555;p59"/>
          <p:cNvSpPr txBox="1"/>
          <p:nvPr/>
        </p:nvSpPr>
        <p:spPr>
          <a:xfrm>
            <a:off x="317859" y="236775"/>
            <a:ext cx="2101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Tables in SQL</a:t>
            </a:r>
            <a:endParaRPr/>
          </a:p>
        </p:txBody>
      </p:sp>
      <p:pic>
        <p:nvPicPr>
          <p:cNvPr descr="Picture 1" id="556" name="Google Shape;55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7825" y="1944350"/>
            <a:ext cx="4136400" cy="2696151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59"/>
          <p:cNvSpPr/>
          <p:nvPr/>
        </p:nvSpPr>
        <p:spPr>
          <a:xfrm flipH="1" rot="10800000">
            <a:off x="373475" y="843065"/>
            <a:ext cx="8303094" cy="68353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306" y="0"/>
                </a:lnTo>
                <a:cubicBezTo>
                  <a:pt x="21468" y="0"/>
                  <a:pt x="21600" y="767"/>
                  <a:pt x="21600" y="1713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59"/>
          <p:cNvSpPr txBox="1"/>
          <p:nvPr/>
        </p:nvSpPr>
        <p:spPr>
          <a:xfrm>
            <a:off x="419206" y="827640"/>
            <a:ext cx="809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C7EB"/>
              </a:buClr>
              <a:buSzPts val="1800"/>
              <a:buFont typeface="Century Schoolbook"/>
              <a:buNone/>
            </a:pPr>
            <a:r>
              <a:rPr b="1" lang="en-US" sz="1800">
                <a:solidFill>
                  <a:srgbClr val="59C7EB"/>
                </a:solidFill>
              </a:rPr>
              <a:t>Tables </a:t>
            </a:r>
            <a:endParaRPr b="1" sz="1800">
              <a:solidFill>
                <a:srgbClr val="59C7E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C7EB"/>
              </a:buClr>
              <a:buSzPts val="1800"/>
              <a:buFont typeface="Century Schoolbook"/>
              <a:buNone/>
            </a:pPr>
            <a:r>
              <a:rPr lang="en-US" sz="1800">
                <a:solidFill>
                  <a:schemeClr val="dk1"/>
                </a:solidFill>
              </a:rPr>
              <a:t>A </a:t>
            </a:r>
            <a:r>
              <a:rPr lang="en-US" sz="1800">
                <a:solidFill>
                  <a:srgbClr val="FF0000"/>
                </a:solidFill>
              </a:rPr>
              <a:t>multiset</a:t>
            </a:r>
            <a:r>
              <a:rPr lang="en-US" sz="1800">
                <a:solidFill>
                  <a:schemeClr val="dk1"/>
                </a:solidFill>
              </a:rPr>
              <a:t> of </a:t>
            </a:r>
            <a:r>
              <a:rPr lang="en-US" sz="1800">
                <a:solidFill>
                  <a:srgbClr val="FF0000"/>
                </a:solidFill>
              </a:rPr>
              <a:t>tuples</a:t>
            </a:r>
            <a:r>
              <a:rPr lang="en-US" sz="1800">
                <a:solidFill>
                  <a:schemeClr val="dk1"/>
                </a:solidFill>
              </a:rPr>
              <a:t> coding the attributes specified by the database schema.</a:t>
            </a:r>
            <a:endParaRPr sz="1800"/>
          </a:p>
        </p:txBody>
      </p:sp>
      <p:sp>
        <p:nvSpPr>
          <p:cNvPr id="559" name="Google Shape;559;p59"/>
          <p:cNvSpPr txBox="1"/>
          <p:nvPr/>
        </p:nvSpPr>
        <p:spPr>
          <a:xfrm>
            <a:off x="373475" y="1632425"/>
            <a:ext cx="4221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Tables are also called relations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-US" sz="1800">
                <a:solidFill>
                  <a:srgbClr val="FF0000"/>
                </a:solidFill>
              </a:rPr>
              <a:t>Tuples are also called rows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A</a:t>
            </a:r>
            <a:r>
              <a:rPr lang="en-US" sz="1800">
                <a:solidFill>
                  <a:schemeClr val="dk1"/>
                </a:solidFill>
              </a:rPr>
              <a:t>ttributes are also called columns</a:t>
            </a:r>
            <a:endParaRPr sz="1800"/>
          </a:p>
        </p:txBody>
      </p:sp>
      <p:sp>
        <p:nvSpPr>
          <p:cNvPr id="560" name="Google Shape;560;p59"/>
          <p:cNvSpPr/>
          <p:nvPr/>
        </p:nvSpPr>
        <p:spPr>
          <a:xfrm>
            <a:off x="4554775" y="3930050"/>
            <a:ext cx="4025700" cy="5403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59"/>
          <p:cNvSpPr txBox="1"/>
          <p:nvPr/>
        </p:nvSpPr>
        <p:spPr>
          <a:xfrm>
            <a:off x="3014375" y="3996873"/>
            <a:ext cx="18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entury Schoolbook"/>
              <a:buNone/>
            </a:pPr>
            <a:r>
              <a:rPr b="1" lang="en-US" sz="1800">
                <a:solidFill>
                  <a:srgbClr val="FF0000"/>
                </a:solidFill>
              </a:rPr>
              <a:t>Row (tuple)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562" name="Google Shape;562;p59"/>
          <p:cNvSpPr txBox="1"/>
          <p:nvPr/>
        </p:nvSpPr>
        <p:spPr>
          <a:xfrm>
            <a:off x="458350" y="4405325"/>
            <a:ext cx="45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Can we have the same row twice?</a:t>
            </a:r>
            <a:endParaRPr b="1"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0"/>
          <p:cNvSpPr/>
          <p:nvPr/>
        </p:nvSpPr>
        <p:spPr>
          <a:xfrm>
            <a:off x="-3" y="236775"/>
            <a:ext cx="23721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68" name="Google Shape;568;p60"/>
          <p:cNvSpPr txBox="1"/>
          <p:nvPr/>
        </p:nvSpPr>
        <p:spPr>
          <a:xfrm>
            <a:off x="317859" y="236775"/>
            <a:ext cx="2101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Tables in SQL</a:t>
            </a:r>
            <a:endParaRPr/>
          </a:p>
        </p:txBody>
      </p:sp>
      <p:pic>
        <p:nvPicPr>
          <p:cNvPr descr="Picture 1" id="569" name="Google Shape;569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7825" y="1944350"/>
            <a:ext cx="4136400" cy="2696151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60"/>
          <p:cNvSpPr/>
          <p:nvPr/>
        </p:nvSpPr>
        <p:spPr>
          <a:xfrm flipH="1" rot="10800000">
            <a:off x="373475" y="843065"/>
            <a:ext cx="8303094" cy="68353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306" y="0"/>
                </a:lnTo>
                <a:cubicBezTo>
                  <a:pt x="21468" y="0"/>
                  <a:pt x="21600" y="767"/>
                  <a:pt x="21600" y="1713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60"/>
          <p:cNvSpPr txBox="1"/>
          <p:nvPr/>
        </p:nvSpPr>
        <p:spPr>
          <a:xfrm>
            <a:off x="419206" y="827640"/>
            <a:ext cx="809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C7EB"/>
              </a:buClr>
              <a:buSzPts val="1800"/>
              <a:buFont typeface="Century Schoolbook"/>
              <a:buNone/>
            </a:pPr>
            <a:r>
              <a:rPr b="1" lang="en-US" sz="1800">
                <a:solidFill>
                  <a:srgbClr val="59C7EB"/>
                </a:solidFill>
              </a:rPr>
              <a:t>Tables </a:t>
            </a:r>
            <a:endParaRPr b="1" sz="1800">
              <a:solidFill>
                <a:srgbClr val="59C7E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C7EB"/>
              </a:buClr>
              <a:buSzPts val="1800"/>
              <a:buFont typeface="Century Schoolbook"/>
              <a:buNone/>
            </a:pPr>
            <a:r>
              <a:rPr lang="en-US" sz="1800">
                <a:solidFill>
                  <a:schemeClr val="dk1"/>
                </a:solidFill>
              </a:rPr>
              <a:t>A multiset of tuples coding the </a:t>
            </a:r>
            <a:r>
              <a:rPr lang="en-US" sz="1800">
                <a:solidFill>
                  <a:srgbClr val="FF0000"/>
                </a:solidFill>
              </a:rPr>
              <a:t>attributes</a:t>
            </a:r>
            <a:r>
              <a:rPr lang="en-US" sz="1800">
                <a:solidFill>
                  <a:schemeClr val="dk1"/>
                </a:solidFill>
              </a:rPr>
              <a:t> specified by the database schema.</a:t>
            </a:r>
            <a:endParaRPr sz="1800"/>
          </a:p>
        </p:txBody>
      </p:sp>
      <p:sp>
        <p:nvSpPr>
          <p:cNvPr id="572" name="Google Shape;572;p60"/>
          <p:cNvSpPr txBox="1"/>
          <p:nvPr/>
        </p:nvSpPr>
        <p:spPr>
          <a:xfrm>
            <a:off x="373475" y="1632425"/>
            <a:ext cx="4221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Tables are also called relations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Tuples are also called rows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-US" sz="1800">
                <a:solidFill>
                  <a:srgbClr val="FF0000"/>
                </a:solidFill>
              </a:rPr>
              <a:t>Attributes are also called columns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573" name="Google Shape;573;p60"/>
          <p:cNvSpPr/>
          <p:nvPr/>
        </p:nvSpPr>
        <p:spPr>
          <a:xfrm>
            <a:off x="7100700" y="2340800"/>
            <a:ext cx="1409400" cy="21294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60"/>
          <p:cNvSpPr txBox="1"/>
          <p:nvPr/>
        </p:nvSpPr>
        <p:spPr>
          <a:xfrm>
            <a:off x="6042875" y="4505725"/>
            <a:ext cx="227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entury Schoolbook"/>
              <a:buNone/>
            </a:pPr>
            <a:r>
              <a:rPr b="1" lang="en-US" sz="1800">
                <a:solidFill>
                  <a:srgbClr val="FF0000"/>
                </a:solidFill>
              </a:rPr>
              <a:t>Column (attribute)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1"/>
          <p:cNvSpPr/>
          <p:nvPr/>
        </p:nvSpPr>
        <p:spPr>
          <a:xfrm>
            <a:off x="-3" y="236775"/>
            <a:ext cx="23721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80" name="Google Shape;580;p61"/>
          <p:cNvSpPr txBox="1"/>
          <p:nvPr/>
        </p:nvSpPr>
        <p:spPr>
          <a:xfrm>
            <a:off x="317859" y="236775"/>
            <a:ext cx="2101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Tables in SQL</a:t>
            </a:r>
            <a:endParaRPr/>
          </a:p>
        </p:txBody>
      </p:sp>
      <p:pic>
        <p:nvPicPr>
          <p:cNvPr descr="Picture 1" id="581" name="Google Shape;581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7825" y="1944350"/>
            <a:ext cx="4136400" cy="2696151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61"/>
          <p:cNvSpPr/>
          <p:nvPr/>
        </p:nvSpPr>
        <p:spPr>
          <a:xfrm flipH="1" rot="10800000">
            <a:off x="373475" y="843065"/>
            <a:ext cx="8303094" cy="68353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306" y="0"/>
                </a:lnTo>
                <a:cubicBezTo>
                  <a:pt x="21468" y="0"/>
                  <a:pt x="21600" y="767"/>
                  <a:pt x="21600" y="1713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61"/>
          <p:cNvSpPr txBox="1"/>
          <p:nvPr/>
        </p:nvSpPr>
        <p:spPr>
          <a:xfrm>
            <a:off x="419206" y="827640"/>
            <a:ext cx="809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C7EB"/>
              </a:buClr>
              <a:buSzPts val="1800"/>
              <a:buFont typeface="Century Schoolbook"/>
              <a:buNone/>
            </a:pPr>
            <a:r>
              <a:rPr b="1" lang="en-US" sz="1800">
                <a:solidFill>
                  <a:srgbClr val="59C7EB"/>
                </a:solidFill>
              </a:rPr>
              <a:t>Tables </a:t>
            </a:r>
            <a:endParaRPr b="1" sz="1800">
              <a:solidFill>
                <a:srgbClr val="59C7EB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C7EB"/>
              </a:buClr>
              <a:buSzPts val="1800"/>
              <a:buFont typeface="Century Schoolbook"/>
              <a:buNone/>
            </a:pPr>
            <a:r>
              <a:rPr lang="en-US" sz="1800">
                <a:solidFill>
                  <a:schemeClr val="dk1"/>
                </a:solidFill>
              </a:rPr>
              <a:t>A multiset of tuples coding the </a:t>
            </a:r>
            <a:r>
              <a:rPr lang="en-US" sz="1800">
                <a:solidFill>
                  <a:srgbClr val="FF0000"/>
                </a:solidFill>
              </a:rPr>
              <a:t>attributes</a:t>
            </a:r>
            <a:r>
              <a:rPr lang="en-US" sz="1800">
                <a:solidFill>
                  <a:schemeClr val="dk1"/>
                </a:solidFill>
              </a:rPr>
              <a:t> specified by the </a:t>
            </a:r>
            <a:r>
              <a:rPr lang="en-US" sz="1800">
                <a:solidFill>
                  <a:srgbClr val="FF0000"/>
                </a:solidFill>
              </a:rPr>
              <a:t>database schema</a:t>
            </a:r>
            <a:r>
              <a:rPr lang="en-US" sz="1800">
                <a:solidFill>
                  <a:schemeClr val="dk1"/>
                </a:solidFill>
              </a:rPr>
              <a:t>.</a:t>
            </a:r>
            <a:endParaRPr sz="1800"/>
          </a:p>
        </p:txBody>
      </p:sp>
      <p:sp>
        <p:nvSpPr>
          <p:cNvPr id="584" name="Google Shape;584;p61"/>
          <p:cNvSpPr txBox="1"/>
          <p:nvPr/>
        </p:nvSpPr>
        <p:spPr>
          <a:xfrm>
            <a:off x="373475" y="1632425"/>
            <a:ext cx="4221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Tables are also called relations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Tuples are also called rows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Attributes are also called columns</a:t>
            </a:r>
            <a:endParaRPr sz="1800"/>
          </a:p>
        </p:txBody>
      </p:sp>
      <p:sp>
        <p:nvSpPr>
          <p:cNvPr id="585" name="Google Shape;585;p61"/>
          <p:cNvSpPr/>
          <p:nvPr/>
        </p:nvSpPr>
        <p:spPr>
          <a:xfrm>
            <a:off x="4595375" y="2019825"/>
            <a:ext cx="3914700" cy="7536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61"/>
          <p:cNvSpPr txBox="1"/>
          <p:nvPr/>
        </p:nvSpPr>
        <p:spPr>
          <a:xfrm>
            <a:off x="6372925" y="1632425"/>
            <a:ext cx="2271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entury Schoolbook"/>
              <a:buNone/>
            </a:pPr>
            <a:r>
              <a:rPr b="1" lang="en-US" sz="1800">
                <a:solidFill>
                  <a:srgbClr val="FF0000"/>
                </a:solidFill>
              </a:rPr>
              <a:t>Schema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2"/>
          <p:cNvSpPr txBox="1"/>
          <p:nvPr/>
        </p:nvSpPr>
        <p:spPr>
          <a:xfrm>
            <a:off x="372292" y="1108742"/>
            <a:ext cx="8399400" cy="25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Data Types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atomic types: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i="0" lang="en-US" sz="1800" u="none" cap="none" strike="noStrike">
                <a:solidFill>
                  <a:srgbClr val="000000"/>
                </a:solidFill>
              </a:rPr>
              <a:t>characters: CHAR(20), VARCHAR(50)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i="0" lang="en-US" sz="1800" u="none" cap="none" strike="noStrike">
                <a:solidFill>
                  <a:srgbClr val="000000"/>
                </a:solidFill>
              </a:rPr>
              <a:t>numbers: INT, BIGINT, SMALLINT, FLOAT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i="0" lang="en-US" sz="1800" u="none" cap="none" strike="noStrike">
                <a:solidFill>
                  <a:srgbClr val="000000"/>
                </a:solidFill>
              </a:rPr>
              <a:t>others: MONEY, DATETIME, …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i="0" lang="en-US" sz="1800" u="none" cap="none" strike="noStrike">
                <a:solidFill>
                  <a:srgbClr val="000000"/>
                </a:solidFill>
              </a:rPr>
              <a:t>every attribute (column) must have an atomic type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i="0" lang="en-US" sz="1800" u="none" cap="none" strike="noStrike">
                <a:solidFill>
                  <a:srgbClr val="000000"/>
                </a:solidFill>
              </a:rPr>
              <a:t>consequently tables in SQL are </a:t>
            </a:r>
            <a:r>
              <a:rPr b="1" i="0" lang="en-US" sz="1800" u="none" cap="none" strike="noStrike">
                <a:solidFill>
                  <a:srgbClr val="000000"/>
                </a:solidFill>
              </a:rPr>
              <a:t>always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flat</a:t>
            </a:r>
            <a:r>
              <a:rPr lang="en-US" sz="1800"/>
              <a:t>: Cells (in principle) should not contain lists or matrices</a:t>
            </a:r>
            <a:endParaRPr sz="1800"/>
          </a:p>
        </p:txBody>
      </p:sp>
      <p:sp>
        <p:nvSpPr>
          <p:cNvPr id="592" name="Google Shape;592;p62"/>
          <p:cNvSpPr/>
          <p:nvPr/>
        </p:nvSpPr>
        <p:spPr>
          <a:xfrm>
            <a:off x="-6" y="236765"/>
            <a:ext cx="46893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593" name="Google Shape;593;p62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SQL </a:t>
            </a:r>
            <a:r>
              <a:rPr lang="en-US" sz="2400"/>
              <a:t>Data types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3"/>
          <p:cNvSpPr txBox="1"/>
          <p:nvPr/>
        </p:nvSpPr>
        <p:spPr>
          <a:xfrm>
            <a:off x="317842" y="1053967"/>
            <a:ext cx="8399400" cy="3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Table Schema</a:t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b="1" i="0" lang="en-US" sz="1800" u="none" cap="none" strike="noStrike">
                <a:solidFill>
                  <a:srgbClr val="000000"/>
                </a:solidFill>
              </a:rPr>
              <a:t>schema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of a table is its name, attributes and their types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i="0" lang="en-US" sz="1800" u="none" cap="none" strike="noStrike">
                <a:solidFill>
                  <a:srgbClr val="000000"/>
                </a:solidFill>
              </a:rPr>
              <a:t>in our example:</a:t>
            </a:r>
            <a:br>
              <a:rPr i="0" lang="en-US" sz="1800" u="none" cap="none" strike="noStrike">
                <a:solidFill>
                  <a:srgbClr val="000000"/>
                </a:solidFill>
              </a:rPr>
            </a:br>
            <a:r>
              <a:rPr i="0" lang="en-US" sz="1800" u="none" cap="none" strike="noStrike">
                <a:solidFill>
                  <a:srgbClr val="000000"/>
                </a:solidFill>
              </a:rPr>
              <a:t>Product: (</a:t>
            </a:r>
            <a:r>
              <a:rPr i="0" lang="en-US" sz="1800" u="sng" cap="none" strike="noStrike">
                <a:solidFill>
                  <a:srgbClr val="000000"/>
                </a:solidFill>
              </a:rPr>
              <a:t>Pname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: </a:t>
            </a:r>
            <a:r>
              <a:rPr i="1" lang="en-US" sz="1800" u="none" cap="none" strike="noStrike">
                <a:solidFill>
                  <a:srgbClr val="000000"/>
                </a:solidFill>
              </a:rPr>
              <a:t>string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, Price: </a:t>
            </a:r>
            <a:r>
              <a:rPr i="1" lang="en-US" sz="1800" u="none" cap="none" strike="noStrike">
                <a:solidFill>
                  <a:srgbClr val="000000"/>
                </a:solidFill>
              </a:rPr>
              <a:t>float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, Manufacturer: </a:t>
            </a:r>
            <a:r>
              <a:rPr i="1" lang="en-US" sz="1800" u="none" cap="none" strike="noStrike">
                <a:solidFill>
                  <a:srgbClr val="000000"/>
                </a:solidFill>
              </a:rPr>
              <a:t>string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)</a:t>
            </a:r>
            <a:endParaRPr i="0" sz="18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b="1" lang="en-US" sz="1800"/>
              <a:t>a </a:t>
            </a:r>
            <a:r>
              <a:rPr b="1" i="0" lang="en-US" sz="1800" u="none" cap="none" strike="noStrike">
                <a:solidFill>
                  <a:srgbClr val="000000"/>
                </a:solidFill>
              </a:rPr>
              <a:t>key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is a minimal subset of attributes that acts as a unique identifier for tuples in a relation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i="0" lang="en-US" sz="1800" u="none" cap="none" strike="noStrike">
                <a:solidFill>
                  <a:srgbClr val="000000"/>
                </a:solidFill>
              </a:rPr>
              <a:t>implicit constraint on which tuples can be in a relation</a:t>
            </a:r>
            <a:endParaRPr sz="1800"/>
          </a:p>
          <a:p>
            <a: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if two tuples in the same table agree on the values of the key, they must be the same tuple!</a:t>
            </a:r>
            <a:endParaRPr sz="1800"/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</a:pPr>
            <a:r>
              <a:rPr i="0" lang="en-US" sz="1800" u="none" cap="none" strike="noStrike">
                <a:solidFill>
                  <a:srgbClr val="000000"/>
                </a:solidFill>
              </a:rPr>
              <a:t>notation: in schema key is underlined - </a:t>
            </a:r>
            <a:r>
              <a:rPr lang="en-US" sz="1800" u="sng">
                <a:solidFill>
                  <a:schemeClr val="dk1"/>
                </a:solidFill>
              </a:rPr>
              <a:t>Pname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 in our example</a:t>
            </a:r>
            <a:endParaRPr sz="1800"/>
          </a:p>
        </p:txBody>
      </p:sp>
      <p:sp>
        <p:nvSpPr>
          <p:cNvPr id="599" name="Google Shape;599;p63"/>
          <p:cNvSpPr/>
          <p:nvPr/>
        </p:nvSpPr>
        <p:spPr>
          <a:xfrm>
            <a:off x="-6" y="236765"/>
            <a:ext cx="46893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00" name="Google Shape;600;p63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SQL </a:t>
            </a:r>
            <a:r>
              <a:rPr lang="en-US" sz="2400"/>
              <a:t>Schema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4"/>
          <p:cNvSpPr txBox="1"/>
          <p:nvPr/>
        </p:nvSpPr>
        <p:spPr>
          <a:xfrm>
            <a:off x="501654" y="818237"/>
            <a:ext cx="839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CREATE: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Schoolbook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CREATE TABLE </a:t>
            </a:r>
            <a:r>
              <a:rPr i="0" lang="en-US" sz="1600" u="none" cap="none" strike="noStrike">
                <a:solidFill>
                  <a:srgbClr val="000000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</a:t>
            </a:r>
            <a:r>
              <a:rPr lang="en-US" sz="1600"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table</a:t>
            </a:r>
            <a:r>
              <a:rPr i="0" lang="en-US" sz="1600" u="none" cap="none" strike="noStrike">
                <a:solidFill>
                  <a:srgbClr val="000000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(col1 INTEGER, col2 VARCHAR(50),  </a:t>
            </a:r>
            <a:r>
              <a:rPr b="1" i="0" lang="en-US" sz="1600" u="none" cap="none" strike="noStrike">
                <a:solidFill>
                  <a:srgbClr val="000000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PRIMARY KEY </a:t>
            </a:r>
            <a:r>
              <a:rPr i="0" lang="en-US" sz="1600" u="none" cap="none" strike="noStrike">
                <a:solidFill>
                  <a:srgbClr val="000000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(col1));</a:t>
            </a:r>
            <a:endParaRPr sz="1600">
              <a:highlight>
                <a:srgbClr val="DCE6F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6" name="Google Shape;606;p64"/>
          <p:cNvSpPr/>
          <p:nvPr/>
        </p:nvSpPr>
        <p:spPr>
          <a:xfrm>
            <a:off x="-6" y="236765"/>
            <a:ext cx="46893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07" name="Google Shape;607;p64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SQL </a:t>
            </a:r>
            <a:r>
              <a:rPr lang="en-US" sz="2400"/>
              <a:t>data definition language</a:t>
            </a:r>
            <a:endParaRPr/>
          </a:p>
        </p:txBody>
      </p:sp>
      <p:graphicFrame>
        <p:nvGraphicFramePr>
          <p:cNvPr id="608" name="Google Shape;608;p64"/>
          <p:cNvGraphicFramePr/>
          <p:nvPr/>
        </p:nvGraphicFramePr>
        <p:xfrm>
          <a:off x="2142650" y="211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{0C392D90-67C8-4943-8136-D16C6C9D2FEB}</a:tableStyleId>
              </a:tblPr>
              <a:tblGrid>
                <a:gridCol w="1840425"/>
                <a:gridCol w="18404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888888"/>
                          </a:solidFill>
                        </a:rPr>
                        <a:t>col1</a:t>
                      </a:r>
                      <a:endParaRPr sz="1800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888888"/>
                          </a:solidFill>
                        </a:rPr>
                        <a:t>col2</a:t>
                      </a:r>
                      <a:endParaRPr sz="1800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09" name="Google Shape;609;p64"/>
          <p:cNvSpPr txBox="1"/>
          <p:nvPr/>
        </p:nvSpPr>
        <p:spPr>
          <a:xfrm>
            <a:off x="2103500" y="1712925"/>
            <a:ext cx="45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extable</a:t>
            </a:r>
            <a:endParaRPr sz="1800"/>
          </a:p>
        </p:txBody>
      </p:sp>
      <p:sp>
        <p:nvSpPr>
          <p:cNvPr id="610" name="Google Shape;610;p64"/>
          <p:cNvSpPr txBox="1"/>
          <p:nvPr/>
        </p:nvSpPr>
        <p:spPr>
          <a:xfrm>
            <a:off x="469725" y="4196200"/>
            <a:ext cx="829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Initializes an empty table with the specified schema: name, attributes, and keys</a:t>
            </a:r>
            <a:endParaRPr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5"/>
          <p:cNvSpPr txBox="1"/>
          <p:nvPr/>
        </p:nvSpPr>
        <p:spPr>
          <a:xfrm>
            <a:off x="517304" y="906212"/>
            <a:ext cx="83994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INSERT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Schoolbook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INSERT INTO </a:t>
            </a:r>
            <a:r>
              <a:rPr i="0" lang="en-US" sz="1800" u="none" cap="none" strike="noStrike">
                <a:solidFill>
                  <a:srgbClr val="000000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phone_book (name, number) </a:t>
            </a:r>
            <a:r>
              <a:rPr b="1" i="0" lang="en-US" sz="1800" u="none" cap="none" strike="noStrike">
                <a:solidFill>
                  <a:srgbClr val="000000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VALUES </a:t>
            </a:r>
            <a:r>
              <a:rPr i="0" lang="en-US" sz="1800" u="none" cap="none" strike="noStrike">
                <a:solidFill>
                  <a:srgbClr val="000000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('John Doe', ‘555-1212');</a:t>
            </a:r>
            <a:endParaRPr i="0" sz="1800" u="none" cap="none" strike="noStrike">
              <a:solidFill>
                <a:srgbClr val="000000"/>
              </a:solidFill>
              <a:highlight>
                <a:srgbClr val="DCE6F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Schoolbook"/>
              <a:buNone/>
            </a:pPr>
            <a:r>
              <a:t/>
            </a:r>
            <a:endParaRPr sz="1800">
              <a:highlight>
                <a:srgbClr val="DCE6F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Schoolbook"/>
              <a:buNone/>
            </a:pPr>
            <a:r>
              <a:t/>
            </a:r>
            <a:endParaRPr sz="1800">
              <a:highlight>
                <a:srgbClr val="DCE6F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Schoolbook"/>
              <a:buNone/>
            </a:pPr>
            <a:r>
              <a:t/>
            </a:r>
            <a:endParaRPr sz="1800">
              <a:highlight>
                <a:srgbClr val="DCE6F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Schoolbook"/>
              <a:buNone/>
            </a:pPr>
            <a:r>
              <a:t/>
            </a:r>
            <a:endParaRPr sz="1800">
              <a:highlight>
                <a:srgbClr val="DCE6F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Schoolbook"/>
              <a:buNone/>
            </a:pPr>
            <a:r>
              <a:t/>
            </a:r>
            <a:endParaRPr sz="1800">
              <a:highlight>
                <a:srgbClr val="DCE6F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Schoolbook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Schoolbook"/>
              <a:buNone/>
            </a:pPr>
            <a:r>
              <a:t/>
            </a:r>
            <a:endParaRPr/>
          </a:p>
        </p:txBody>
      </p:sp>
      <p:sp>
        <p:nvSpPr>
          <p:cNvPr id="616" name="Google Shape;616;p65"/>
          <p:cNvSpPr/>
          <p:nvPr/>
        </p:nvSpPr>
        <p:spPr>
          <a:xfrm>
            <a:off x="0" y="236775"/>
            <a:ext cx="49479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17" name="Google Shape;617;p65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SQL </a:t>
            </a:r>
            <a:r>
              <a:rPr lang="en-US" sz="2400"/>
              <a:t>d</a:t>
            </a:r>
            <a:r>
              <a:rPr lang="en-US" sz="2400"/>
              <a:t>ata manipulation language</a:t>
            </a:r>
            <a:endParaRPr/>
          </a:p>
        </p:txBody>
      </p:sp>
      <p:graphicFrame>
        <p:nvGraphicFramePr>
          <p:cNvPr id="618" name="Google Shape;618;p65"/>
          <p:cNvGraphicFramePr/>
          <p:nvPr/>
        </p:nvGraphicFramePr>
        <p:xfrm>
          <a:off x="4987050" y="246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{0C392D90-67C8-4943-8136-D16C6C9D2FEB}</a:tableStyleId>
              </a:tblPr>
              <a:tblGrid>
                <a:gridCol w="1840425"/>
                <a:gridCol w="18404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888888"/>
                          </a:solidFill>
                        </a:rPr>
                        <a:t>name</a:t>
                      </a:r>
                      <a:endParaRPr sz="1800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888888"/>
                          </a:solidFill>
                        </a:rPr>
                        <a:t>number</a:t>
                      </a:r>
                      <a:endParaRPr sz="1800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Jane Doe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333-333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Max Mustermann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4949-4900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DD0000"/>
                          </a:solidFill>
                        </a:rPr>
                        <a:t>John Doe</a:t>
                      </a:r>
                      <a:endParaRPr>
                        <a:solidFill>
                          <a:srgbClr val="DD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DD0000"/>
                          </a:solidFill>
                        </a:rPr>
                        <a:t>555-1212</a:t>
                      </a:r>
                      <a:endParaRPr>
                        <a:solidFill>
                          <a:srgbClr val="DD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19" name="Google Shape;619;p65"/>
          <p:cNvSpPr txBox="1"/>
          <p:nvPr/>
        </p:nvSpPr>
        <p:spPr>
          <a:xfrm>
            <a:off x="4947900" y="2066650"/>
            <a:ext cx="45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phone_book</a:t>
            </a:r>
            <a:endParaRPr sz="1800"/>
          </a:p>
        </p:txBody>
      </p:sp>
      <p:graphicFrame>
        <p:nvGraphicFramePr>
          <p:cNvPr id="620" name="Google Shape;620;p65"/>
          <p:cNvGraphicFramePr/>
          <p:nvPr/>
        </p:nvGraphicFramePr>
        <p:xfrm>
          <a:off x="357000" y="246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{0C392D90-67C8-4943-8136-D16C6C9D2FEB}</a:tableStyleId>
              </a:tblPr>
              <a:tblGrid>
                <a:gridCol w="1840425"/>
                <a:gridCol w="18404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888888"/>
                          </a:solidFill>
                        </a:rPr>
                        <a:t>name</a:t>
                      </a:r>
                      <a:endParaRPr sz="1800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888888"/>
                          </a:solidFill>
                        </a:rPr>
                        <a:t>number</a:t>
                      </a:r>
                      <a:endParaRPr sz="1800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Jane Doe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333-333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Max Mustermann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4949-4900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21" name="Google Shape;621;p65"/>
          <p:cNvSpPr txBox="1"/>
          <p:nvPr/>
        </p:nvSpPr>
        <p:spPr>
          <a:xfrm>
            <a:off x="317850" y="2066650"/>
            <a:ext cx="45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phone_book</a:t>
            </a:r>
            <a:endParaRPr sz="1800"/>
          </a:p>
        </p:txBody>
      </p:sp>
      <p:sp>
        <p:nvSpPr>
          <p:cNvPr id="622" name="Google Shape;622;p65"/>
          <p:cNvSpPr txBox="1"/>
          <p:nvPr/>
        </p:nvSpPr>
        <p:spPr>
          <a:xfrm>
            <a:off x="1474200" y="4208825"/>
            <a:ext cx="10611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before</a:t>
            </a:r>
            <a:endParaRPr sz="1800"/>
          </a:p>
        </p:txBody>
      </p:sp>
      <p:sp>
        <p:nvSpPr>
          <p:cNvPr id="623" name="Google Shape;623;p65"/>
          <p:cNvSpPr txBox="1"/>
          <p:nvPr/>
        </p:nvSpPr>
        <p:spPr>
          <a:xfrm>
            <a:off x="6215600" y="4283125"/>
            <a:ext cx="10611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after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/>
          <p:nvPr/>
        </p:nvSpPr>
        <p:spPr>
          <a:xfrm>
            <a:off x="-1" y="236765"/>
            <a:ext cx="23922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9" name="Google Shape;149;p30"/>
          <p:cNvSpPr txBox="1"/>
          <p:nvPr/>
        </p:nvSpPr>
        <p:spPr>
          <a:xfrm>
            <a:off x="372292" y="772117"/>
            <a:ext cx="83994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Databases</a:t>
            </a:r>
            <a:endParaRPr sz="2000"/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Relational Databases</a:t>
            </a:r>
            <a:endParaRPr sz="2000"/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Structured Query Language (SQL)</a:t>
            </a:r>
            <a:endParaRPr sz="2000"/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NoSQL databases</a:t>
            </a:r>
            <a:endParaRPr sz="2000"/>
          </a:p>
        </p:txBody>
      </p:sp>
      <p:sp>
        <p:nvSpPr>
          <p:cNvPr id="150" name="Google Shape;150;p30"/>
          <p:cNvSpPr txBox="1"/>
          <p:nvPr>
            <p:ph idx="4294967295" type="title"/>
          </p:nvPr>
        </p:nvSpPr>
        <p:spPr>
          <a:xfrm>
            <a:off x="272142" y="236765"/>
            <a:ext cx="7957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entury Schoolbook"/>
              <a:buNone/>
            </a:pPr>
            <a:r>
              <a:rPr lang="en-US" sz="2400"/>
              <a:t>Overview</a:t>
            </a:r>
            <a:endParaRPr/>
          </a:p>
        </p:txBody>
      </p:sp>
      <p:pic>
        <p:nvPicPr>
          <p:cNvPr id="151" name="Google Shape;1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0775" y="741038"/>
            <a:ext cx="2345600" cy="366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0"/>
          <p:cNvSpPr txBox="1"/>
          <p:nvPr/>
        </p:nvSpPr>
        <p:spPr>
          <a:xfrm>
            <a:off x="5574075" y="4402450"/>
            <a:ext cx="295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Recommended: </a:t>
            </a:r>
            <a:r>
              <a:rPr lang="en-US" sz="1800"/>
              <a:t>Chapter 4</a:t>
            </a:r>
            <a:endParaRPr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66"/>
          <p:cNvSpPr txBox="1"/>
          <p:nvPr/>
        </p:nvSpPr>
        <p:spPr>
          <a:xfrm>
            <a:off x="517304" y="906212"/>
            <a:ext cx="83994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UPDATE</a:t>
            </a:r>
            <a:endParaRPr/>
          </a:p>
          <a:p>
            <a:pPr indent="0" lvl="2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Schoolbook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UPDATE</a:t>
            </a:r>
            <a:r>
              <a:rPr i="0" lang="en-US" sz="1800" u="none" cap="none" strike="noStrike">
                <a:solidFill>
                  <a:srgbClr val="000000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Table1    </a:t>
            </a:r>
            <a:r>
              <a:rPr b="1" i="0" lang="en-US" sz="1800" u="none" cap="none" strike="noStrike">
                <a:solidFill>
                  <a:srgbClr val="000000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SET</a:t>
            </a:r>
            <a:r>
              <a:rPr i="0" lang="en-US" sz="1800" u="none" cap="none" strike="noStrike">
                <a:solidFill>
                  <a:srgbClr val="000000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C1 = C1 + 1  </a:t>
            </a:r>
            <a:r>
              <a:rPr b="1" i="0" lang="en-US" sz="1800" u="none" cap="none" strike="noStrike">
                <a:solidFill>
                  <a:srgbClr val="000000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  <a:r>
              <a:rPr i="0" lang="en-US" sz="1800" u="none" cap="none" strike="noStrike">
                <a:solidFill>
                  <a:srgbClr val="000000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C2 = ‘a‘</a:t>
            </a:r>
            <a:endParaRPr i="0" sz="1800" u="none" cap="none" strike="noStrike">
              <a:solidFill>
                <a:srgbClr val="000000"/>
              </a:solidFill>
              <a:highlight>
                <a:srgbClr val="DCE6F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914400" lvl="2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Schoolbook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Schoolbook"/>
              <a:buNone/>
            </a:pPr>
            <a:r>
              <a:t/>
            </a:r>
            <a:endParaRPr/>
          </a:p>
        </p:txBody>
      </p:sp>
      <p:sp>
        <p:nvSpPr>
          <p:cNvPr id="629" name="Google Shape;629;p66"/>
          <p:cNvSpPr/>
          <p:nvPr/>
        </p:nvSpPr>
        <p:spPr>
          <a:xfrm>
            <a:off x="0" y="236775"/>
            <a:ext cx="49479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30" name="Google Shape;630;p66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SQL </a:t>
            </a:r>
            <a:r>
              <a:rPr lang="en-US" sz="2400"/>
              <a:t>data manipulation language</a:t>
            </a:r>
            <a:endParaRPr/>
          </a:p>
        </p:txBody>
      </p:sp>
      <p:graphicFrame>
        <p:nvGraphicFramePr>
          <p:cNvPr id="631" name="Google Shape;631;p66"/>
          <p:cNvGraphicFramePr/>
          <p:nvPr/>
        </p:nvGraphicFramePr>
        <p:xfrm>
          <a:off x="861575" y="219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{0C392D90-67C8-4943-8136-D16C6C9D2FEB}</a:tableStyleId>
              </a:tblPr>
              <a:tblGrid>
                <a:gridCol w="1840425"/>
                <a:gridCol w="18404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888888"/>
                          </a:solidFill>
                        </a:rPr>
                        <a:t>C1</a:t>
                      </a:r>
                      <a:endParaRPr sz="1800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888888"/>
                          </a:solidFill>
                        </a:rPr>
                        <a:t>C2</a:t>
                      </a:r>
                      <a:endParaRPr sz="1800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32" name="Google Shape;632;p66"/>
          <p:cNvSpPr txBox="1"/>
          <p:nvPr/>
        </p:nvSpPr>
        <p:spPr>
          <a:xfrm>
            <a:off x="822425" y="1789425"/>
            <a:ext cx="45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Table1</a:t>
            </a:r>
            <a:endParaRPr sz="1800"/>
          </a:p>
        </p:txBody>
      </p:sp>
      <p:graphicFrame>
        <p:nvGraphicFramePr>
          <p:cNvPr id="633" name="Google Shape;633;p66"/>
          <p:cNvGraphicFramePr/>
          <p:nvPr/>
        </p:nvGraphicFramePr>
        <p:xfrm>
          <a:off x="4987050" y="219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{0C392D90-67C8-4943-8136-D16C6C9D2FEB}</a:tableStyleId>
              </a:tblPr>
              <a:tblGrid>
                <a:gridCol w="1840425"/>
                <a:gridCol w="18404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888888"/>
                          </a:solidFill>
                        </a:rPr>
                        <a:t>C1</a:t>
                      </a:r>
                      <a:endParaRPr sz="1800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888888"/>
                          </a:solidFill>
                        </a:rPr>
                        <a:t>C2</a:t>
                      </a:r>
                      <a:endParaRPr sz="1800">
                        <a:solidFill>
                          <a:srgbClr val="888888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DD0000"/>
                          </a:solidFill>
                        </a:rPr>
                        <a:t>2</a:t>
                      </a:r>
                      <a:endParaRPr>
                        <a:solidFill>
                          <a:srgbClr val="DD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DD0000"/>
                          </a:solidFill>
                        </a:rPr>
                        <a:t>4</a:t>
                      </a:r>
                      <a:endParaRPr>
                        <a:solidFill>
                          <a:srgbClr val="DD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34" name="Google Shape;634;p66"/>
          <p:cNvSpPr txBox="1"/>
          <p:nvPr/>
        </p:nvSpPr>
        <p:spPr>
          <a:xfrm>
            <a:off x="4947900" y="1789425"/>
            <a:ext cx="450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Table1</a:t>
            </a:r>
            <a:endParaRPr sz="1800"/>
          </a:p>
        </p:txBody>
      </p:sp>
      <p:sp>
        <p:nvSpPr>
          <p:cNvPr id="635" name="Google Shape;635;p66"/>
          <p:cNvSpPr txBox="1"/>
          <p:nvPr/>
        </p:nvSpPr>
        <p:spPr>
          <a:xfrm>
            <a:off x="1474200" y="4208825"/>
            <a:ext cx="10611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before</a:t>
            </a:r>
            <a:endParaRPr sz="1800"/>
          </a:p>
        </p:txBody>
      </p:sp>
      <p:sp>
        <p:nvSpPr>
          <p:cNvPr id="636" name="Google Shape;636;p66"/>
          <p:cNvSpPr txBox="1"/>
          <p:nvPr/>
        </p:nvSpPr>
        <p:spPr>
          <a:xfrm>
            <a:off x="6215600" y="4283125"/>
            <a:ext cx="10611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after</a:t>
            </a:r>
            <a:endParaRPr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67"/>
          <p:cNvSpPr txBox="1"/>
          <p:nvPr/>
        </p:nvSpPr>
        <p:spPr>
          <a:xfrm>
            <a:off x="501654" y="818237"/>
            <a:ext cx="83994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DELETE</a:t>
            </a:r>
            <a:endParaRPr sz="1800"/>
          </a:p>
          <a:p>
            <a:pPr indent="0" lvl="0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DELETE</a:t>
            </a:r>
            <a:r>
              <a:rPr i="0" lang="en-US" sz="1800" u="none" cap="none" strike="noStrike">
                <a:solidFill>
                  <a:srgbClr val="000000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i="0" lang="en-US" sz="1800" u="none" cap="none" strike="noStrike">
                <a:solidFill>
                  <a:srgbClr val="000000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example </a:t>
            </a:r>
            <a:r>
              <a:rPr b="1" i="0" lang="en-US" sz="1800" u="none" cap="none" strike="noStrike">
                <a:solidFill>
                  <a:srgbClr val="000000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  <a:r>
              <a:rPr i="0" lang="en-US" sz="1800" u="none" cap="none" strike="noStrike">
                <a:solidFill>
                  <a:srgbClr val="000000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column2 = ’N';</a:t>
            </a:r>
            <a:endParaRPr sz="1800">
              <a:highlight>
                <a:srgbClr val="DCE6F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DROP</a:t>
            </a:r>
            <a:endParaRPr sz="1800"/>
          </a:p>
          <a:p>
            <a:pPr indent="0" lvl="0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DROP TABLE</a:t>
            </a:r>
            <a:r>
              <a:rPr lang="en-US" sz="1800"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table_name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Many things can be dropped: indices, columns, whole databases…</a:t>
            </a:r>
            <a:endParaRPr sz="1800"/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i="0" lang="en-US" sz="1800" u="none" cap="none" strike="noStrike">
                <a:solidFill>
                  <a:srgbClr val="000000"/>
                </a:solidFill>
              </a:rPr>
              <a:t>ROLLBACK 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/>
              <a:t>D</a:t>
            </a:r>
            <a:r>
              <a:rPr i="0" lang="en-US" sz="1800" u="none" cap="none" strike="noStrike">
                <a:solidFill>
                  <a:srgbClr val="000000"/>
                </a:solidFill>
              </a:rPr>
              <a:t>iscards all data changes since the last COMMIT or ROLLBACK</a:t>
            </a:r>
            <a:endParaRPr sz="1800"/>
          </a:p>
          <a:p>
            <a: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By default, a set of manipulations are part of a transaction that is executed and finished when we call COMMIT</a:t>
            </a:r>
            <a:endParaRPr sz="1800"/>
          </a:p>
        </p:txBody>
      </p:sp>
      <p:sp>
        <p:nvSpPr>
          <p:cNvPr id="642" name="Google Shape;642;p67"/>
          <p:cNvSpPr/>
          <p:nvPr/>
        </p:nvSpPr>
        <p:spPr>
          <a:xfrm>
            <a:off x="0" y="236775"/>
            <a:ext cx="49479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43" name="Google Shape;643;p67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SQL </a:t>
            </a:r>
            <a:r>
              <a:rPr lang="en-US" sz="2400"/>
              <a:t>data manipulation language</a:t>
            </a:r>
            <a:endParaRPr/>
          </a:p>
        </p:txBody>
      </p:sp>
      <p:sp>
        <p:nvSpPr>
          <p:cNvPr id="644" name="Google Shape;644;p67"/>
          <p:cNvSpPr txBox="1"/>
          <p:nvPr/>
        </p:nvSpPr>
        <p:spPr>
          <a:xfrm>
            <a:off x="1233025" y="4291675"/>
            <a:ext cx="758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SQL tutorial: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https://www.w3schools.com/sql/default.asp</a:t>
            </a:r>
            <a:br>
              <a:rPr lang="en-US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8"/>
          <p:cNvSpPr txBox="1"/>
          <p:nvPr/>
        </p:nvSpPr>
        <p:spPr>
          <a:xfrm>
            <a:off x="317862" y="788300"/>
            <a:ext cx="8399400" cy="20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/>
              <a:t>SQL queries allow us to define what data to receive from a database</a:t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Basic form of a SQL query: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457200" lvl="2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Schoolbook"/>
              <a:buNone/>
            </a:pPr>
            <a:r>
              <a:rPr i="0" lang="en-US" sz="1800" u="none" cap="none" strike="noStrike">
                <a:solidFill>
                  <a:srgbClr val="000000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&lt;attributes&gt; FROM     &lt;one or more relations&gt; WHERE  &lt;conditions&gt;</a:t>
            </a:r>
            <a:endParaRPr/>
          </a:p>
        </p:txBody>
      </p:sp>
      <p:sp>
        <p:nvSpPr>
          <p:cNvPr id="650" name="Google Shape;650;p68"/>
          <p:cNvSpPr/>
          <p:nvPr/>
        </p:nvSpPr>
        <p:spPr>
          <a:xfrm>
            <a:off x="-6" y="236765"/>
            <a:ext cx="46893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51" name="Google Shape;651;p68"/>
          <p:cNvSpPr txBox="1"/>
          <p:nvPr/>
        </p:nvSpPr>
        <p:spPr>
          <a:xfrm>
            <a:off x="317859" y="236775"/>
            <a:ext cx="19524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SQL </a:t>
            </a:r>
            <a:r>
              <a:rPr lang="en-US" sz="2400"/>
              <a:t>Queries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9"/>
          <p:cNvSpPr txBox="1"/>
          <p:nvPr/>
        </p:nvSpPr>
        <p:spPr>
          <a:xfrm>
            <a:off x="394062" y="940700"/>
            <a:ext cx="8399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</a:rPr>
              <a:t>selection example:</a:t>
            </a:r>
            <a:endParaRPr b="1" sz="1800"/>
          </a:p>
          <a:p>
            <a:pPr indent="457200" lvl="2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Schoolbook"/>
              <a:buNone/>
            </a:pPr>
            <a:r>
              <a:rPr i="0" lang="en-US" sz="1800" u="none" cap="none" strike="noStrike">
                <a:solidFill>
                  <a:srgbClr val="000000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* FROM  Product  WHERE  Manufacturer = ‘Gizmo Works’</a:t>
            </a:r>
            <a:endParaRPr sz="1800">
              <a:highlight>
                <a:srgbClr val="DCE6F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69"/>
          <p:cNvSpPr/>
          <p:nvPr/>
        </p:nvSpPr>
        <p:spPr>
          <a:xfrm>
            <a:off x="-6" y="236765"/>
            <a:ext cx="46893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58" name="Google Shape;658;p69"/>
          <p:cNvSpPr txBox="1"/>
          <p:nvPr/>
        </p:nvSpPr>
        <p:spPr>
          <a:xfrm>
            <a:off x="317839" y="236775"/>
            <a:ext cx="42348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SQL </a:t>
            </a:r>
            <a:r>
              <a:rPr lang="en-US" sz="2400"/>
              <a:t>Queries: selection</a:t>
            </a:r>
            <a:endParaRPr/>
          </a:p>
        </p:txBody>
      </p:sp>
      <p:pic>
        <p:nvPicPr>
          <p:cNvPr descr="Picture 1" id="659" name="Google Shape;659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8500" y="1887000"/>
            <a:ext cx="4136400" cy="2696151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69"/>
          <p:cNvSpPr/>
          <p:nvPr/>
        </p:nvSpPr>
        <p:spPr>
          <a:xfrm>
            <a:off x="2487625" y="2727325"/>
            <a:ext cx="3699900" cy="7536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0"/>
          <p:cNvSpPr txBox="1"/>
          <p:nvPr/>
        </p:nvSpPr>
        <p:spPr>
          <a:xfrm>
            <a:off x="317862" y="893450"/>
            <a:ext cx="83994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800"/>
              <a:t>selection + </a:t>
            </a:r>
            <a:r>
              <a:rPr b="1" i="0" lang="en-US" sz="1800" u="none" cap="none" strike="noStrike">
                <a:solidFill>
                  <a:srgbClr val="000000"/>
                </a:solidFill>
              </a:rPr>
              <a:t>projection example</a:t>
            </a:r>
            <a:r>
              <a:rPr b="1" lang="en-US" sz="1800"/>
              <a:t>:</a:t>
            </a:r>
            <a:endParaRPr b="1" sz="1800"/>
          </a:p>
          <a:p>
            <a:pPr indent="0" lvl="2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Schoolbook"/>
              <a:buNone/>
            </a:pPr>
            <a:r>
              <a:rPr i="0" lang="en-US" sz="1800" u="none" cap="none" strike="noStrike">
                <a:solidFill>
                  <a:srgbClr val="000000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Pname, Price FROM  Product  WHERE  Manufacturer = ‘Gizmo Works’</a:t>
            </a:r>
            <a:endParaRPr i="0" sz="1800" u="none" cap="none" strike="noStrike">
              <a:solidFill>
                <a:srgbClr val="000000"/>
              </a:solidFill>
              <a:highlight>
                <a:srgbClr val="DCE6F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70"/>
          <p:cNvSpPr/>
          <p:nvPr/>
        </p:nvSpPr>
        <p:spPr>
          <a:xfrm>
            <a:off x="1" y="236775"/>
            <a:ext cx="53367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67" name="Google Shape;667;p70"/>
          <p:cNvSpPr txBox="1"/>
          <p:nvPr/>
        </p:nvSpPr>
        <p:spPr>
          <a:xfrm>
            <a:off x="317854" y="236775"/>
            <a:ext cx="5688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SQL </a:t>
            </a:r>
            <a:r>
              <a:rPr lang="en-US" sz="2400"/>
              <a:t>Queries: selection + projection</a:t>
            </a:r>
            <a:endParaRPr/>
          </a:p>
        </p:txBody>
      </p:sp>
      <p:pic>
        <p:nvPicPr>
          <p:cNvPr descr="Picture 1" id="668" name="Google Shape;668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8500" y="1887000"/>
            <a:ext cx="4136400" cy="2696151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70"/>
          <p:cNvSpPr/>
          <p:nvPr/>
        </p:nvSpPr>
        <p:spPr>
          <a:xfrm>
            <a:off x="2468500" y="2727325"/>
            <a:ext cx="2466600" cy="7536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71"/>
          <p:cNvSpPr txBox="1"/>
          <p:nvPr/>
        </p:nvSpPr>
        <p:spPr>
          <a:xfrm>
            <a:off x="317862" y="893450"/>
            <a:ext cx="839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2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Schoolbook"/>
              <a:buNone/>
            </a:pPr>
            <a:r>
              <a:rPr i="0" lang="en-US" sz="1800" u="none" cap="none" strike="noStrike">
                <a:solidFill>
                  <a:srgbClr val="000000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AVG(Price</a:t>
            </a:r>
            <a:r>
              <a:rPr lang="en-US" sz="1800"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i="0" lang="en-US" sz="1800" u="none" cap="none" strike="noStrike">
                <a:solidFill>
                  <a:srgbClr val="000000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FROM  Product  WHERE  Manufacturer = ‘Gizmo Works’</a:t>
            </a:r>
            <a:endParaRPr/>
          </a:p>
        </p:txBody>
      </p:sp>
      <p:sp>
        <p:nvSpPr>
          <p:cNvPr id="675" name="Google Shape;675;p71"/>
          <p:cNvSpPr/>
          <p:nvPr/>
        </p:nvSpPr>
        <p:spPr>
          <a:xfrm>
            <a:off x="1" y="236775"/>
            <a:ext cx="53367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76" name="Google Shape;676;p71"/>
          <p:cNvSpPr txBox="1"/>
          <p:nvPr/>
        </p:nvSpPr>
        <p:spPr>
          <a:xfrm>
            <a:off x="317854" y="236775"/>
            <a:ext cx="5688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Aggregation in SQL</a:t>
            </a:r>
            <a:endParaRPr/>
          </a:p>
        </p:txBody>
      </p:sp>
      <p:pic>
        <p:nvPicPr>
          <p:cNvPr descr="Picture 1" id="677" name="Google Shape;677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3650" y="1648000"/>
            <a:ext cx="4136400" cy="2696151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71"/>
          <p:cNvSpPr/>
          <p:nvPr/>
        </p:nvSpPr>
        <p:spPr>
          <a:xfrm>
            <a:off x="2515175" y="2488325"/>
            <a:ext cx="1195200" cy="7536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9" name="Google Shape;679;p71"/>
          <p:cNvCxnSpPr>
            <a:stCxn id="678" idx="3"/>
          </p:cNvCxnSpPr>
          <p:nvPr/>
        </p:nvCxnSpPr>
        <p:spPr>
          <a:xfrm>
            <a:off x="3710375" y="2865125"/>
            <a:ext cx="2895000" cy="82200"/>
          </a:xfrm>
          <a:prstGeom prst="straightConnector1">
            <a:avLst/>
          </a:prstGeom>
          <a:noFill/>
          <a:ln cap="flat" cmpd="sng" w="28575">
            <a:solidFill>
              <a:srgbClr val="DD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680" name="Google Shape;680;p71"/>
          <p:cNvGraphicFramePr/>
          <p:nvPr/>
        </p:nvGraphicFramePr>
        <p:xfrm>
          <a:off x="6633304" y="2619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{BBD654EF-C1A7-42A5-A28A-D6309DC7286C}</a:tableStyleId>
              </a:tblPr>
              <a:tblGrid>
                <a:gridCol w="1030475"/>
              </a:tblGrid>
              <a:tr h="34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AVG(Price)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</a:tr>
              <a:tr h="413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$24.99</a:t>
                      </a:r>
                      <a:endParaRPr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72"/>
          <p:cNvSpPr txBox="1"/>
          <p:nvPr/>
        </p:nvSpPr>
        <p:spPr>
          <a:xfrm>
            <a:off x="317862" y="893450"/>
            <a:ext cx="839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2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entury Schoolbook"/>
              <a:buNone/>
            </a:pPr>
            <a:r>
              <a:rPr i="0" lang="en-US" sz="1800" u="none" cap="none" strike="noStrike">
                <a:solidFill>
                  <a:srgbClr val="000000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 AVG(Price</a:t>
            </a:r>
            <a:r>
              <a:rPr lang="en-US" sz="1800"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i="0" lang="en-US" sz="1800" u="none" cap="none" strike="noStrike">
                <a:solidFill>
                  <a:srgbClr val="000000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FROM  Product  </a:t>
            </a:r>
            <a:r>
              <a:rPr lang="en-US" sz="1800"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GROUP BY</a:t>
            </a:r>
            <a:r>
              <a:rPr i="0" lang="en-US" sz="1800" u="none" cap="none" strike="noStrike">
                <a:solidFill>
                  <a:srgbClr val="000000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Manufacturer </a:t>
            </a:r>
            <a:endParaRPr/>
          </a:p>
        </p:txBody>
      </p:sp>
      <p:sp>
        <p:nvSpPr>
          <p:cNvPr id="686" name="Google Shape;686;p72"/>
          <p:cNvSpPr/>
          <p:nvPr/>
        </p:nvSpPr>
        <p:spPr>
          <a:xfrm>
            <a:off x="1" y="236775"/>
            <a:ext cx="53367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87" name="Google Shape;687;p72"/>
          <p:cNvSpPr txBox="1"/>
          <p:nvPr/>
        </p:nvSpPr>
        <p:spPr>
          <a:xfrm>
            <a:off x="317854" y="236775"/>
            <a:ext cx="5688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Grouping and aggregating</a:t>
            </a:r>
            <a:r>
              <a:rPr lang="en-US" sz="2400"/>
              <a:t> in SQL</a:t>
            </a:r>
            <a:endParaRPr/>
          </a:p>
        </p:txBody>
      </p:sp>
      <p:pic>
        <p:nvPicPr>
          <p:cNvPr descr="Picture 1" id="688" name="Google Shape;688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3650" y="1648000"/>
            <a:ext cx="4136400" cy="2696151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72"/>
          <p:cNvSpPr/>
          <p:nvPr/>
        </p:nvSpPr>
        <p:spPr>
          <a:xfrm>
            <a:off x="2549275" y="2477600"/>
            <a:ext cx="2349600" cy="7536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0" name="Google Shape;690;p72"/>
          <p:cNvCxnSpPr>
            <a:stCxn id="689" idx="3"/>
          </p:cNvCxnSpPr>
          <p:nvPr/>
        </p:nvCxnSpPr>
        <p:spPr>
          <a:xfrm flipH="1" rot="10800000">
            <a:off x="4898875" y="2611400"/>
            <a:ext cx="1096500" cy="243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691" name="Google Shape;691;p72"/>
          <p:cNvGraphicFramePr/>
          <p:nvPr/>
        </p:nvGraphicFramePr>
        <p:xfrm>
          <a:off x="6005854" y="2011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{BBD654EF-C1A7-42A5-A28A-D6309DC7286C}</a:tableStyleId>
              </a:tblPr>
              <a:tblGrid>
                <a:gridCol w="1780450"/>
                <a:gridCol w="1197875"/>
              </a:tblGrid>
              <a:tr h="100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Manufacturer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AVG(Price)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</a:tr>
              <a:tr h="41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GizmoWorks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$24.99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</a:tr>
              <a:tr h="41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Canon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$149.99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</a:tr>
              <a:tr h="41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Hitachi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$203.99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92" name="Google Shape;692;p72"/>
          <p:cNvSpPr/>
          <p:nvPr/>
        </p:nvSpPr>
        <p:spPr>
          <a:xfrm>
            <a:off x="2549275" y="3284725"/>
            <a:ext cx="2349600" cy="3693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72"/>
          <p:cNvSpPr/>
          <p:nvPr/>
        </p:nvSpPr>
        <p:spPr>
          <a:xfrm>
            <a:off x="2549275" y="3707550"/>
            <a:ext cx="2349600" cy="3693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4" name="Google Shape;694;p72"/>
          <p:cNvCxnSpPr/>
          <p:nvPr/>
        </p:nvCxnSpPr>
        <p:spPr>
          <a:xfrm flipH="1" rot="10800000">
            <a:off x="4928125" y="3018675"/>
            <a:ext cx="1032300" cy="444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5" name="Google Shape;695;p72"/>
          <p:cNvCxnSpPr/>
          <p:nvPr/>
        </p:nvCxnSpPr>
        <p:spPr>
          <a:xfrm flipH="1" rot="10800000">
            <a:off x="4887475" y="3460750"/>
            <a:ext cx="1107900" cy="443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6" name="Google Shape;696;p72"/>
          <p:cNvSpPr txBox="1"/>
          <p:nvPr/>
        </p:nvSpPr>
        <p:spPr>
          <a:xfrm>
            <a:off x="1778700" y="4344150"/>
            <a:ext cx="741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More about aggregation and grouping in Tutorial sessions</a:t>
            </a:r>
            <a:endParaRPr b="1"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73"/>
          <p:cNvSpPr txBox="1"/>
          <p:nvPr/>
        </p:nvSpPr>
        <p:spPr>
          <a:xfrm>
            <a:off x="542329" y="1328712"/>
            <a:ext cx="839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2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Schoolbook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  <a:r>
              <a:rPr i="0" lang="en-US" sz="1800" u="none" cap="none" strike="noStrike">
                <a:solidFill>
                  <a:srgbClr val="000000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* </a:t>
            </a:r>
            <a:r>
              <a:rPr b="1" i="0" lang="en-US" sz="1800" u="none" cap="none" strike="noStrike">
                <a:solidFill>
                  <a:srgbClr val="000000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i="0" lang="en-US" sz="1800" u="none" cap="none" strike="noStrike">
                <a:solidFill>
                  <a:srgbClr val="000000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purchase, Product</a:t>
            </a:r>
            <a:r>
              <a:rPr i="0" lang="en-US" sz="1800" u="none" cap="none" strike="noStrike">
                <a:solidFill>
                  <a:srgbClr val="000000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  <a:r>
              <a:rPr lang="en-US" sz="1800"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purchase.Product=Product.Nr</a:t>
            </a:r>
            <a:r>
              <a:rPr i="0" lang="en-US" sz="1800" u="none" cap="none" strike="noStrike">
                <a:solidFill>
                  <a:srgbClr val="000000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</p:txBody>
      </p:sp>
      <p:sp>
        <p:nvSpPr>
          <p:cNvPr id="702" name="Google Shape;702;p73"/>
          <p:cNvSpPr/>
          <p:nvPr/>
        </p:nvSpPr>
        <p:spPr>
          <a:xfrm>
            <a:off x="0" y="236775"/>
            <a:ext cx="49479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03" name="Google Shape;703;p73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SQL </a:t>
            </a:r>
            <a:r>
              <a:rPr lang="en-US" sz="2400"/>
              <a:t>manual join</a:t>
            </a:r>
            <a:endParaRPr/>
          </a:p>
        </p:txBody>
      </p:sp>
      <p:graphicFrame>
        <p:nvGraphicFramePr>
          <p:cNvPr id="704" name="Google Shape;704;p73"/>
          <p:cNvGraphicFramePr/>
          <p:nvPr/>
        </p:nvGraphicFramePr>
        <p:xfrm>
          <a:off x="5344704" y="24914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{BBD654EF-C1A7-42A5-A28A-D6309DC7286C}</a:tableStyleId>
              </a:tblPr>
              <a:tblGrid>
                <a:gridCol w="599300"/>
                <a:gridCol w="1019725"/>
                <a:gridCol w="1320025"/>
              </a:tblGrid>
              <a:tr h="9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Nr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Product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Productnr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Milk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00111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Tea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00222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05" name="Google Shape;705;p73"/>
          <p:cNvGraphicFramePr/>
          <p:nvPr/>
        </p:nvGraphicFramePr>
        <p:xfrm>
          <a:off x="646226" y="21211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{BBD654EF-C1A7-42A5-A28A-D6309DC7286C}</a:tableStyleId>
              </a:tblPr>
              <a:tblGrid>
                <a:gridCol w="647625"/>
                <a:gridCol w="1282825"/>
                <a:gridCol w="796425"/>
                <a:gridCol w="988150"/>
              </a:tblGrid>
              <a:tr h="264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Nr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Date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Name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Product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06.03.2020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06.03.2020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06.03.2020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06.03.2020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07.03.2020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3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07.03.2020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3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08.03.2020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4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08.03.2020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4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06" name="Google Shape;706;p73"/>
          <p:cNvSpPr txBox="1"/>
          <p:nvPr/>
        </p:nvSpPr>
        <p:spPr>
          <a:xfrm>
            <a:off x="586635" y="1798757"/>
            <a:ext cx="128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purchase</a:t>
            </a:r>
            <a:endParaRPr/>
          </a:p>
        </p:txBody>
      </p:sp>
      <p:sp>
        <p:nvSpPr>
          <p:cNvPr id="707" name="Google Shape;707;p73"/>
          <p:cNvSpPr txBox="1"/>
          <p:nvPr/>
        </p:nvSpPr>
        <p:spPr>
          <a:xfrm>
            <a:off x="5271630" y="2173674"/>
            <a:ext cx="137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endParaRPr/>
          </a:p>
        </p:txBody>
      </p:sp>
      <p:sp>
        <p:nvSpPr>
          <p:cNvPr id="708" name="Google Shape;708;p73"/>
          <p:cNvSpPr txBox="1"/>
          <p:nvPr/>
        </p:nvSpPr>
        <p:spPr>
          <a:xfrm>
            <a:off x="482725" y="867000"/>
            <a:ext cx="810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Join resembles a </a:t>
            </a:r>
            <a:r>
              <a:rPr i="1" lang="en-US" sz="1800">
                <a:solidFill>
                  <a:schemeClr val="dk1"/>
                </a:solidFill>
              </a:rPr>
              <a:t>merge</a:t>
            </a:r>
            <a:r>
              <a:rPr lang="en-US" sz="1800">
                <a:solidFill>
                  <a:schemeClr val="dk1"/>
                </a:solidFill>
              </a:rPr>
              <a:t> or </a:t>
            </a:r>
            <a:r>
              <a:rPr i="1" lang="en-US" sz="1800">
                <a:solidFill>
                  <a:schemeClr val="dk1"/>
                </a:solidFill>
              </a:rPr>
              <a:t>product</a:t>
            </a:r>
            <a:r>
              <a:rPr lang="en-US" sz="1800">
                <a:solidFill>
                  <a:schemeClr val="dk1"/>
                </a:solidFill>
              </a:rPr>
              <a:t> operation in other languages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74"/>
          <p:cNvSpPr/>
          <p:nvPr/>
        </p:nvSpPr>
        <p:spPr>
          <a:xfrm>
            <a:off x="0" y="236775"/>
            <a:ext cx="49479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14" name="Google Shape;714;p74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SQL </a:t>
            </a:r>
            <a:r>
              <a:rPr lang="en-US" sz="2400"/>
              <a:t>manual </a:t>
            </a:r>
            <a:r>
              <a:rPr lang="en-US" sz="2400"/>
              <a:t>join</a:t>
            </a:r>
            <a:endParaRPr/>
          </a:p>
        </p:txBody>
      </p:sp>
      <p:graphicFrame>
        <p:nvGraphicFramePr>
          <p:cNvPr id="715" name="Google Shape;715;p74"/>
          <p:cNvGraphicFramePr/>
          <p:nvPr/>
        </p:nvGraphicFramePr>
        <p:xfrm>
          <a:off x="810014" y="21211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{BBD654EF-C1A7-42A5-A28A-D6309DC7286C}</a:tableStyleId>
              </a:tblPr>
              <a:tblGrid>
                <a:gridCol w="752800"/>
                <a:gridCol w="1636075"/>
                <a:gridCol w="887225"/>
                <a:gridCol w="1388800"/>
                <a:gridCol w="1365425"/>
                <a:gridCol w="1155125"/>
              </a:tblGrid>
              <a:tr h="264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Nr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Date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Name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purchase.</a:t>
                      </a:r>
                      <a:r>
                        <a:rPr lang="en-US" sz="1400" u="none" cap="none" strike="noStrike"/>
                        <a:t>Product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Product.Product</a:t>
                      </a:r>
                      <a:endParaRPr sz="1400" u="none" cap="none" strike="noStrike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Productnr</a:t>
                      </a:r>
                      <a:endParaRPr sz="1400" u="none" cap="none" strike="noStrike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06.03.2020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Milk</a:t>
                      </a:r>
                      <a:endParaRPr sz="1400" u="none" cap="none" strike="noStrike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00111</a:t>
                      </a:r>
                      <a:endParaRPr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06.03.2020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Tea</a:t>
                      </a:r>
                      <a:endParaRPr sz="1400" u="none" cap="none" strike="noStrike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00222</a:t>
                      </a:r>
                      <a:endParaRPr sz="1400" u="none" cap="none" strike="noStrike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06.03.2020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Tea</a:t>
                      </a:r>
                      <a:endParaRPr sz="1400" u="none" cap="none" strike="noStrike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00222</a:t>
                      </a:r>
                      <a:endParaRPr sz="1400" u="none" cap="none" strike="noStrike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06.03.2020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Milk</a:t>
                      </a:r>
                      <a:endParaRPr sz="1400" u="none" cap="none" strike="noStrike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00111</a:t>
                      </a:r>
                      <a:endParaRPr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16" name="Google Shape;716;p74"/>
          <p:cNvSpPr txBox="1"/>
          <p:nvPr/>
        </p:nvSpPr>
        <p:spPr>
          <a:xfrm>
            <a:off x="425379" y="1051812"/>
            <a:ext cx="839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2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Schoolbook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  <a:r>
              <a:rPr i="0" lang="en-US" sz="1800" u="none" cap="none" strike="noStrike">
                <a:solidFill>
                  <a:srgbClr val="000000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* </a:t>
            </a:r>
            <a:r>
              <a:rPr b="1" i="0" lang="en-US" sz="1800" u="none" cap="none" strike="noStrike">
                <a:solidFill>
                  <a:srgbClr val="000000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i="0" lang="en-US" sz="1800" u="none" cap="none" strike="noStrike">
                <a:solidFill>
                  <a:srgbClr val="000000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purchase, Product</a:t>
            </a:r>
            <a:r>
              <a:rPr i="0" lang="en-US" sz="1800" u="none" cap="none" strike="noStrike">
                <a:solidFill>
                  <a:srgbClr val="000000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WHERE</a:t>
            </a:r>
            <a:r>
              <a:rPr lang="en-US" sz="1800"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purchase.Product=Product.Nr</a:t>
            </a:r>
            <a:r>
              <a:rPr i="0" lang="en-US" sz="1800" u="none" cap="none" strike="noStrike">
                <a:solidFill>
                  <a:srgbClr val="000000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/>
          </a:p>
        </p:txBody>
      </p:sp>
      <p:sp>
        <p:nvSpPr>
          <p:cNvPr id="717" name="Google Shape;717;p74"/>
          <p:cNvSpPr txBox="1"/>
          <p:nvPr/>
        </p:nvSpPr>
        <p:spPr>
          <a:xfrm>
            <a:off x="508625" y="1619525"/>
            <a:ext cx="550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Result:</a:t>
            </a:r>
            <a:endParaRPr sz="1800"/>
          </a:p>
        </p:txBody>
      </p:sp>
      <p:sp>
        <p:nvSpPr>
          <p:cNvPr id="718" name="Google Shape;718;p74"/>
          <p:cNvSpPr txBox="1"/>
          <p:nvPr/>
        </p:nvSpPr>
        <p:spPr>
          <a:xfrm>
            <a:off x="609150" y="3789750"/>
            <a:ext cx="8264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Why are there now only four rows when purchase had 8?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Why are there new column names?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-US" sz="1800">
                <a:solidFill>
                  <a:schemeClr val="dk1"/>
                </a:solidFill>
              </a:rPr>
              <a:t>How many rows would we get with</a:t>
            </a: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chemeClr val="dk1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  <a:r>
              <a:rPr lang="en-US" sz="1800">
                <a:solidFill>
                  <a:schemeClr val="dk1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* </a:t>
            </a:r>
            <a:r>
              <a:rPr b="1" lang="en-US" sz="1800">
                <a:solidFill>
                  <a:schemeClr val="dk1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lang="en-US" sz="1800">
                <a:solidFill>
                  <a:schemeClr val="dk1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purchase, Product;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solidFill>
                  <a:schemeClr val="dk1"/>
                </a:solidFill>
              </a:rPr>
              <a:t>?</a:t>
            </a:r>
            <a:endParaRPr sz="18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75"/>
          <p:cNvSpPr/>
          <p:nvPr/>
        </p:nvSpPr>
        <p:spPr>
          <a:xfrm>
            <a:off x="0" y="236775"/>
            <a:ext cx="49479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24" name="Google Shape;724;p75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Better naming of columns</a:t>
            </a:r>
            <a:endParaRPr/>
          </a:p>
        </p:txBody>
      </p:sp>
      <p:graphicFrame>
        <p:nvGraphicFramePr>
          <p:cNvPr id="725" name="Google Shape;725;p75"/>
          <p:cNvGraphicFramePr/>
          <p:nvPr/>
        </p:nvGraphicFramePr>
        <p:xfrm>
          <a:off x="4884204" y="18818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{BBD654EF-C1A7-42A5-A28A-D6309DC7286C}</a:tableStyleId>
              </a:tblPr>
              <a:tblGrid>
                <a:gridCol w="891350"/>
                <a:gridCol w="1155100"/>
                <a:gridCol w="1668575"/>
              </a:tblGrid>
              <a:tr h="9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>
                          <a:solidFill>
                            <a:srgbClr val="DD0000"/>
                          </a:solidFill>
                        </a:rPr>
                        <a:t>ProductID</a:t>
                      </a:r>
                      <a:endParaRPr sz="1100">
                        <a:solidFill>
                          <a:srgbClr val="DD0000"/>
                        </a:solidFill>
                      </a:endParaRPr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Product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Productnr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Milk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00111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Tea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00222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6" name="Google Shape;726;p75"/>
          <p:cNvGraphicFramePr/>
          <p:nvPr/>
        </p:nvGraphicFramePr>
        <p:xfrm>
          <a:off x="542314" y="12821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{BBD654EF-C1A7-42A5-A28A-D6309DC7286C}</a:tableStyleId>
              </a:tblPr>
              <a:tblGrid>
                <a:gridCol w="647625"/>
                <a:gridCol w="1282825"/>
                <a:gridCol w="796425"/>
                <a:gridCol w="988150"/>
              </a:tblGrid>
              <a:tr h="264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ID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Date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Name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>
                          <a:solidFill>
                            <a:srgbClr val="DD0000"/>
                          </a:solidFill>
                        </a:rPr>
                        <a:t>ProductID</a:t>
                      </a:r>
                      <a:endParaRPr sz="1100">
                        <a:solidFill>
                          <a:srgbClr val="DD0000"/>
                        </a:solidFill>
                      </a:endParaRPr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06.03.2020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06.03.2020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06.03.2020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06.03.2020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5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07.03.2020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3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6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07.03.2020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3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7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08.03.2020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4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8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08.03.2020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/>
                        <a:t>4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27" name="Google Shape;727;p75"/>
          <p:cNvSpPr txBox="1"/>
          <p:nvPr/>
        </p:nvSpPr>
        <p:spPr>
          <a:xfrm>
            <a:off x="482722" y="959707"/>
            <a:ext cx="128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purchase</a:t>
            </a:r>
            <a:endParaRPr/>
          </a:p>
        </p:txBody>
      </p:sp>
      <p:sp>
        <p:nvSpPr>
          <p:cNvPr id="728" name="Google Shape;728;p75"/>
          <p:cNvSpPr txBox="1"/>
          <p:nvPr/>
        </p:nvSpPr>
        <p:spPr>
          <a:xfrm>
            <a:off x="4947905" y="1476724"/>
            <a:ext cx="1373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endParaRPr/>
          </a:p>
        </p:txBody>
      </p:sp>
      <p:sp>
        <p:nvSpPr>
          <p:cNvPr id="729" name="Google Shape;729;p75"/>
          <p:cNvSpPr txBox="1"/>
          <p:nvPr/>
        </p:nvSpPr>
        <p:spPr>
          <a:xfrm>
            <a:off x="542325" y="4009625"/>
            <a:ext cx="838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References to keys of other columns are called </a:t>
            </a:r>
            <a:r>
              <a:rPr b="1" lang="en-US" sz="1800"/>
              <a:t>foreign keys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Naming can be done in a smart way to simplify expected joins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1"/>
          <p:cNvSpPr/>
          <p:nvPr/>
        </p:nvSpPr>
        <p:spPr>
          <a:xfrm>
            <a:off x="5" y="236775"/>
            <a:ext cx="57384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8" name="Google Shape;158;p31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Database</a:t>
            </a:r>
            <a:r>
              <a:rPr lang="en-US" sz="2400"/>
              <a:t> example: Flight reservations</a:t>
            </a:r>
            <a:endParaRPr/>
          </a:p>
        </p:txBody>
      </p:sp>
      <p:pic>
        <p:nvPicPr>
          <p:cNvPr descr="Picture 1" id="159" name="Google Shape;159;p31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3243704" y="2220635"/>
            <a:ext cx="701782" cy="7839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2" id="160" name="Google Shape;16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6153" y="3613458"/>
            <a:ext cx="542851" cy="5296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2" id="161" name="Google Shape;16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6153" y="1884124"/>
            <a:ext cx="542851" cy="5296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2" id="162" name="Google Shape;162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4193" y="3525150"/>
            <a:ext cx="542851" cy="5296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2" id="163" name="Google Shape;16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2293" y="2060593"/>
            <a:ext cx="542852" cy="52966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1"/>
          <p:cNvSpPr txBox="1"/>
          <p:nvPr/>
        </p:nvSpPr>
        <p:spPr>
          <a:xfrm>
            <a:off x="537325" y="2568945"/>
            <a:ext cx="1373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Customer on internet</a:t>
            </a:r>
            <a:endParaRPr/>
          </a:p>
        </p:txBody>
      </p:sp>
      <p:sp>
        <p:nvSpPr>
          <p:cNvPr id="165" name="Google Shape;165;p31"/>
          <p:cNvSpPr txBox="1"/>
          <p:nvPr/>
        </p:nvSpPr>
        <p:spPr>
          <a:xfrm>
            <a:off x="839487" y="4140542"/>
            <a:ext cx="1130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Travel agency</a:t>
            </a:r>
            <a:endParaRPr/>
          </a:p>
        </p:txBody>
      </p:sp>
      <p:sp>
        <p:nvSpPr>
          <p:cNvPr id="166" name="Google Shape;166;p31"/>
          <p:cNvSpPr txBox="1"/>
          <p:nvPr/>
        </p:nvSpPr>
        <p:spPr>
          <a:xfrm>
            <a:off x="5831246" y="2499911"/>
            <a:ext cx="60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Airline</a:t>
            </a:r>
            <a:endParaRPr/>
          </a:p>
        </p:txBody>
      </p:sp>
      <p:sp>
        <p:nvSpPr>
          <p:cNvPr id="167" name="Google Shape;167;p31"/>
          <p:cNvSpPr txBox="1"/>
          <p:nvPr/>
        </p:nvSpPr>
        <p:spPr>
          <a:xfrm>
            <a:off x="5654315" y="4190484"/>
            <a:ext cx="1140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Airport</a:t>
            </a:r>
            <a:endParaRPr/>
          </a:p>
        </p:txBody>
      </p:sp>
      <p:sp>
        <p:nvSpPr>
          <p:cNvPr id="168" name="Google Shape;168;p31"/>
          <p:cNvSpPr/>
          <p:nvPr/>
        </p:nvSpPr>
        <p:spPr>
          <a:xfrm>
            <a:off x="1767992" y="2869398"/>
            <a:ext cx="1358748" cy="72694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1"/>
          <p:cNvSpPr/>
          <p:nvPr/>
        </p:nvSpPr>
        <p:spPr>
          <a:xfrm>
            <a:off x="1406094" y="2367097"/>
            <a:ext cx="1720656" cy="19818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31"/>
          <p:cNvSpPr/>
          <p:nvPr/>
        </p:nvSpPr>
        <p:spPr>
          <a:xfrm>
            <a:off x="4062444" y="2220641"/>
            <a:ext cx="1543698" cy="305748"/>
          </a:xfrm>
          <a:custGeom>
            <a:rect b="b" l="l" r="r" t="t"/>
            <a:pathLst>
              <a:path extrusionOk="0" h="21600" w="2160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31"/>
          <p:cNvSpPr/>
          <p:nvPr/>
        </p:nvSpPr>
        <p:spPr>
          <a:xfrm>
            <a:off x="4062444" y="2867297"/>
            <a:ext cx="1543698" cy="81901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381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31"/>
          <p:cNvSpPr txBox="1"/>
          <p:nvPr/>
        </p:nvSpPr>
        <p:spPr>
          <a:xfrm>
            <a:off x="3068885" y="1593725"/>
            <a:ext cx="111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Database/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DBMS</a:t>
            </a:r>
            <a:endParaRPr/>
          </a:p>
        </p:txBody>
      </p:sp>
      <p:sp>
        <p:nvSpPr>
          <p:cNvPr id="173" name="Google Shape;173;p31"/>
          <p:cNvSpPr txBox="1"/>
          <p:nvPr/>
        </p:nvSpPr>
        <p:spPr>
          <a:xfrm>
            <a:off x="6795233" y="1193065"/>
            <a:ext cx="2186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Flight Reservation</a:t>
            </a:r>
            <a:endParaRPr sz="18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Seat reservation</a:t>
            </a:r>
            <a:endParaRPr sz="18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Special meals</a:t>
            </a:r>
            <a:endParaRPr sz="18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Cancel reservation</a:t>
            </a:r>
            <a:endParaRPr sz="18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Cancel flight</a:t>
            </a:r>
            <a:endParaRPr sz="18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Checkin</a:t>
            </a:r>
            <a:endParaRPr sz="18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Checkout </a:t>
            </a:r>
            <a:endParaRPr sz="18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Payment </a:t>
            </a:r>
            <a:endParaRPr sz="18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Security </a:t>
            </a:r>
            <a:endParaRPr sz="18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1800"/>
              <a:t>Reduced mobility</a:t>
            </a:r>
            <a:endParaRPr sz="18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76"/>
          <p:cNvSpPr txBox="1"/>
          <p:nvPr/>
        </p:nvSpPr>
        <p:spPr>
          <a:xfrm>
            <a:off x="517304" y="1363412"/>
            <a:ext cx="8399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2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Schoolbook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SELECT</a:t>
            </a:r>
            <a:r>
              <a:rPr i="0" lang="en-US" sz="1800" u="none" cap="none" strike="noStrike">
                <a:solidFill>
                  <a:srgbClr val="000000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* </a:t>
            </a:r>
            <a:r>
              <a:rPr b="1" i="0" lang="en-US" sz="1800" u="none" cap="none" strike="noStrike">
                <a:solidFill>
                  <a:srgbClr val="000000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FROM</a:t>
            </a:r>
            <a:r>
              <a:rPr i="0" lang="en-US" sz="1800" u="none" cap="none" strike="noStrike">
                <a:solidFill>
                  <a:srgbClr val="000000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purchase</a:t>
            </a:r>
            <a:r>
              <a:rPr i="0" lang="en-US" sz="1800" u="none" cap="none" strike="noStrike">
                <a:solidFill>
                  <a:srgbClr val="000000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INNER JOIN</a:t>
            </a:r>
            <a:r>
              <a:rPr i="0" lang="en-US" sz="1800" u="none" cap="none" strike="noStrike">
                <a:solidFill>
                  <a:srgbClr val="000000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Product</a:t>
            </a:r>
            <a:r>
              <a:rPr i="0" lang="en-US" sz="1800" u="none" cap="none" strike="noStrike">
                <a:solidFill>
                  <a:srgbClr val="000000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1800" u="none" cap="none" strike="noStrike">
                <a:solidFill>
                  <a:srgbClr val="000000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USING</a:t>
            </a:r>
            <a:r>
              <a:rPr i="0" lang="en-US" sz="1800" u="none" cap="none" strike="noStrike">
                <a:solidFill>
                  <a:srgbClr val="000000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1800"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Product</a:t>
            </a:r>
            <a:r>
              <a:rPr i="0" lang="en-US" sz="1800" u="none" cap="none" strike="noStrike">
                <a:solidFill>
                  <a:srgbClr val="000000"/>
                </a:solidFill>
                <a:highlight>
                  <a:srgbClr val="DCE6F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ID);</a:t>
            </a:r>
            <a:endParaRPr i="0" sz="1800" u="none" cap="none" strike="noStrike">
              <a:solidFill>
                <a:srgbClr val="000000"/>
              </a:solidFill>
              <a:highlight>
                <a:srgbClr val="DCE6F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2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Schoolbook"/>
              <a:buNone/>
            </a:pPr>
            <a:r>
              <a:t/>
            </a:r>
            <a:endParaRPr/>
          </a:p>
        </p:txBody>
      </p:sp>
      <p:sp>
        <p:nvSpPr>
          <p:cNvPr id="735" name="Google Shape;735;p76"/>
          <p:cNvSpPr/>
          <p:nvPr/>
        </p:nvSpPr>
        <p:spPr>
          <a:xfrm>
            <a:off x="0" y="236775"/>
            <a:ext cx="49479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36" name="Google Shape;736;p76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SQL INNER </a:t>
            </a:r>
            <a:r>
              <a:rPr lang="en-US" sz="2400"/>
              <a:t>JOIN</a:t>
            </a:r>
            <a:endParaRPr/>
          </a:p>
        </p:txBody>
      </p:sp>
      <p:graphicFrame>
        <p:nvGraphicFramePr>
          <p:cNvPr id="737" name="Google Shape;737;p76"/>
          <p:cNvGraphicFramePr/>
          <p:nvPr/>
        </p:nvGraphicFramePr>
        <p:xfrm>
          <a:off x="808814" y="23967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{BBD654EF-C1A7-42A5-A28A-D6309DC7286C}</a:tableStyleId>
              </a:tblPr>
              <a:tblGrid>
                <a:gridCol w="752800"/>
                <a:gridCol w="1636075"/>
                <a:gridCol w="887225"/>
                <a:gridCol w="1388800"/>
                <a:gridCol w="1365425"/>
                <a:gridCol w="1155125"/>
              </a:tblGrid>
              <a:tr h="264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Nr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Date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Name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ProductID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Product</a:t>
                      </a:r>
                      <a:endParaRPr sz="1400" u="none" cap="none" strike="noStrike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Productnr</a:t>
                      </a:r>
                      <a:endParaRPr sz="1400" u="none" cap="none" strike="noStrike"/>
                    </a:p>
                  </a:txBody>
                  <a:tcPr marT="34300" marB="34300" marR="45725" marL="45725">
                    <a:solidFill>
                      <a:srgbClr val="D9D9D9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06.03.2020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Milk</a:t>
                      </a:r>
                      <a:endParaRPr sz="1400" u="none" cap="none" strike="noStrike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00111</a:t>
                      </a:r>
                      <a:endParaRPr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06.03.2020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Tea</a:t>
                      </a:r>
                      <a:endParaRPr sz="1400" u="none" cap="none" strike="noStrike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00222</a:t>
                      </a:r>
                      <a:endParaRPr sz="1400" u="none" cap="none" strike="noStrike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06.03.2020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2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Tea</a:t>
                      </a:r>
                      <a:endParaRPr sz="1400" u="none" cap="none" strike="noStrike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00222</a:t>
                      </a:r>
                      <a:endParaRPr sz="1400" u="none" cap="none" strike="noStrike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</a:tr>
              <a:tr h="27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4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06.03.2020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3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100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Milk</a:t>
                      </a:r>
                      <a:endParaRPr sz="1400" u="none" cap="none" strike="noStrike"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00111</a:t>
                      </a:r>
                      <a:endParaRPr/>
                    </a:p>
                  </a:txBody>
                  <a:tcPr marT="34300" marB="34300" marR="45725" marL="457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38" name="Google Shape;738;p76"/>
          <p:cNvSpPr txBox="1"/>
          <p:nvPr/>
        </p:nvSpPr>
        <p:spPr>
          <a:xfrm>
            <a:off x="507425" y="1895075"/>
            <a:ext cx="550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Result:</a:t>
            </a:r>
            <a:endParaRPr sz="18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77"/>
          <p:cNvSpPr/>
          <p:nvPr/>
        </p:nvSpPr>
        <p:spPr>
          <a:xfrm>
            <a:off x="0" y="236775"/>
            <a:ext cx="49479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44" name="Google Shape;744;p77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SQL </a:t>
            </a:r>
            <a:r>
              <a:rPr lang="en-US" sz="2400"/>
              <a:t>other</a:t>
            </a:r>
            <a:r>
              <a:rPr i="0" lang="en-US" sz="2400" u="none" cap="none" strike="noStrike">
                <a:solidFill>
                  <a:srgbClr val="000000"/>
                </a:solidFill>
              </a:rPr>
              <a:t> </a:t>
            </a:r>
            <a:r>
              <a:rPr lang="en-US" sz="2400"/>
              <a:t>JOIN operations</a:t>
            </a:r>
            <a:endParaRPr/>
          </a:p>
        </p:txBody>
      </p:sp>
      <p:sp>
        <p:nvSpPr>
          <p:cNvPr id="745" name="Google Shape;745;p77"/>
          <p:cNvSpPr txBox="1"/>
          <p:nvPr/>
        </p:nvSpPr>
        <p:spPr>
          <a:xfrm>
            <a:off x="488600" y="3425650"/>
            <a:ext cx="7985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There are different kinds of joins based on set operations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If values are missing from one of the columns, they are set to </a:t>
            </a:r>
            <a:r>
              <a:rPr i="1" lang="en-US" sz="1800"/>
              <a:t>NULL</a:t>
            </a:r>
            <a:endParaRPr i="1" sz="1800"/>
          </a:p>
        </p:txBody>
      </p:sp>
      <p:sp>
        <p:nvSpPr>
          <p:cNvPr id="746" name="Google Shape;746;p77"/>
          <p:cNvSpPr txBox="1"/>
          <p:nvPr/>
        </p:nvSpPr>
        <p:spPr>
          <a:xfrm>
            <a:off x="965325" y="4072650"/>
            <a:ext cx="758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More on </a:t>
            </a:r>
            <a:r>
              <a:rPr lang="en-US" sz="1800">
                <a:solidFill>
                  <a:schemeClr val="dk1"/>
                </a:solidFill>
              </a:rPr>
              <a:t>SQL tutorial: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https://www.w3schools.com/sql/default.asp</a:t>
            </a:r>
            <a:br>
              <a:rPr lang="en-US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</p:txBody>
      </p:sp>
      <p:pic>
        <p:nvPicPr>
          <p:cNvPr id="747" name="Google Shape;747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852" y="1148198"/>
            <a:ext cx="2601453" cy="1779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36186" y="1148189"/>
            <a:ext cx="2601453" cy="1779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2624" y="1157827"/>
            <a:ext cx="2601453" cy="1779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78"/>
          <p:cNvSpPr/>
          <p:nvPr/>
        </p:nvSpPr>
        <p:spPr>
          <a:xfrm>
            <a:off x="-5" y="236765"/>
            <a:ext cx="26415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55" name="Google Shape;755;p78"/>
          <p:cNvSpPr txBox="1"/>
          <p:nvPr/>
        </p:nvSpPr>
        <p:spPr>
          <a:xfrm>
            <a:off x="317862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i="0" lang="en-US" sz="2400" u="none" cap="none" strike="noStrike">
                <a:solidFill>
                  <a:srgbClr val="000000"/>
                </a:solidFill>
              </a:rPr>
              <a:t>SQL i</a:t>
            </a:r>
            <a:r>
              <a:rPr lang="en-US" sz="2400"/>
              <a:t>njections</a:t>
            </a:r>
            <a:endParaRPr/>
          </a:p>
        </p:txBody>
      </p:sp>
      <p:pic>
        <p:nvPicPr>
          <p:cNvPr id="756" name="Google Shape;756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4087" y="902275"/>
            <a:ext cx="4162313" cy="234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78"/>
          <p:cNvPicPr preferRelativeResize="0"/>
          <p:nvPr/>
        </p:nvPicPr>
        <p:blipFill rotWithShape="1">
          <a:blip r:embed="rId4">
            <a:alphaModFix/>
          </a:blip>
          <a:srcRect b="0" l="46360" r="0" t="0"/>
          <a:stretch/>
        </p:blipFill>
        <p:spPr>
          <a:xfrm>
            <a:off x="349175" y="902275"/>
            <a:ext cx="4084561" cy="23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78"/>
          <p:cNvSpPr txBox="1"/>
          <p:nvPr/>
        </p:nvSpPr>
        <p:spPr>
          <a:xfrm>
            <a:off x="383600" y="3370550"/>
            <a:ext cx="8165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A SQL injection is a security attack to a database that inputs SQL code as user input (e.g. user name).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If the database permissions are not well set, it </a:t>
            </a:r>
            <a:r>
              <a:rPr lang="en-US" sz="1800"/>
              <a:t>could</a:t>
            </a:r>
            <a:r>
              <a:rPr lang="en-US" sz="1800"/>
              <a:t> be executed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It can be used to delete the database, for illicit data export, or to gain access to other parts of the system</a:t>
            </a:r>
            <a:endParaRPr sz="18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79"/>
          <p:cNvSpPr/>
          <p:nvPr/>
        </p:nvSpPr>
        <p:spPr>
          <a:xfrm>
            <a:off x="0" y="236775"/>
            <a:ext cx="16596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64" name="Google Shape;764;p79"/>
          <p:cNvSpPr txBox="1"/>
          <p:nvPr>
            <p:ph idx="4294967295" type="title"/>
          </p:nvPr>
        </p:nvSpPr>
        <p:spPr>
          <a:xfrm>
            <a:off x="272142" y="236765"/>
            <a:ext cx="7957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-US" sz="2400"/>
              <a:t>Summary</a:t>
            </a:r>
            <a:endParaRPr sz="2400"/>
          </a:p>
        </p:txBody>
      </p:sp>
      <p:sp>
        <p:nvSpPr>
          <p:cNvPr id="765" name="Google Shape;765;p79"/>
          <p:cNvSpPr txBox="1"/>
          <p:nvPr/>
        </p:nvSpPr>
        <p:spPr>
          <a:xfrm>
            <a:off x="244800" y="811275"/>
            <a:ext cx="86544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Databases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Technology to centralize, manage, and provide access to data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DBMS is software that handles the DB </a:t>
            </a:r>
            <a:r>
              <a:rPr lang="en-US" sz="2000">
                <a:solidFill>
                  <a:schemeClr val="dk1"/>
                </a:solidFill>
              </a:rPr>
              <a:t>while</a:t>
            </a:r>
            <a:r>
              <a:rPr lang="en-US" sz="2000">
                <a:solidFill>
                  <a:schemeClr val="dk1"/>
                </a:solidFill>
              </a:rPr>
              <a:t> we just operate with it</a:t>
            </a:r>
            <a:endParaRPr sz="2000"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Relational Databases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When tables refer to each other: more efficient storage and update</a:t>
            </a:r>
            <a:endParaRPr sz="2000"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solidFill>
                  <a:schemeClr val="dk1"/>
                </a:solidFill>
              </a:rPr>
              <a:t>Structured Query Language (SQL)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2000">
                <a:solidFill>
                  <a:schemeClr val="dk1"/>
                </a:solidFill>
              </a:rPr>
              <a:t>The most used language for relational databases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/>
          <p:nvPr/>
        </p:nvSpPr>
        <p:spPr>
          <a:xfrm>
            <a:off x="5" y="236775"/>
            <a:ext cx="58026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385054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Database example: Vaccine distribution</a:t>
            </a:r>
            <a:endParaRPr/>
          </a:p>
        </p:txBody>
      </p:sp>
      <p:sp>
        <p:nvSpPr>
          <p:cNvPr id="180" name="Google Shape;180;p32"/>
          <p:cNvSpPr txBox="1"/>
          <p:nvPr/>
        </p:nvSpPr>
        <p:spPr>
          <a:xfrm>
            <a:off x="5178072" y="3770667"/>
            <a:ext cx="108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400 Vaccine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centers</a:t>
            </a:r>
            <a:endParaRPr/>
          </a:p>
        </p:txBody>
      </p:sp>
      <p:sp>
        <p:nvSpPr>
          <p:cNvPr id="181" name="Google Shape;181;p32"/>
          <p:cNvSpPr txBox="1"/>
          <p:nvPr/>
        </p:nvSpPr>
        <p:spPr>
          <a:xfrm>
            <a:off x="6362841" y="1026015"/>
            <a:ext cx="26223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FF0000"/>
                </a:solidFill>
              </a:rPr>
              <a:t>Projection of vaccines</a:t>
            </a:r>
            <a:endParaRPr sz="18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Notify demands</a:t>
            </a:r>
            <a:endParaRPr sz="18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Divide vaccines</a:t>
            </a:r>
            <a:endParaRPr sz="18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Accept quota</a:t>
            </a:r>
            <a:endParaRPr sz="18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Schedules for vaccination</a:t>
            </a:r>
            <a:endParaRPr sz="18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Accept customer applications</a:t>
            </a:r>
            <a:endParaRPr sz="18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Report number of vaccinations</a:t>
            </a:r>
            <a:endParaRPr sz="18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Report remaining vaccines</a:t>
            </a:r>
            <a:endParaRPr sz="18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Create summary</a:t>
            </a:r>
            <a:endParaRPr sz="1800"/>
          </a:p>
        </p:txBody>
      </p:sp>
      <p:grpSp>
        <p:nvGrpSpPr>
          <p:cNvPr id="182" name="Google Shape;182;p32"/>
          <p:cNvGrpSpPr/>
          <p:nvPr/>
        </p:nvGrpSpPr>
        <p:grpSpPr>
          <a:xfrm>
            <a:off x="283278" y="1197793"/>
            <a:ext cx="5802754" cy="3561223"/>
            <a:chOff x="0" y="-227933"/>
            <a:chExt cx="5802754" cy="4748297"/>
          </a:xfrm>
        </p:grpSpPr>
        <p:pic>
          <p:nvPicPr>
            <p:cNvPr descr="Picture 1" id="183" name="Google Shape;183;p32"/>
            <p:cNvPicPr preferRelativeResize="0"/>
            <p:nvPr/>
          </p:nvPicPr>
          <p:blipFill rotWithShape="1">
            <a:blip r:embed="rId3">
              <a:alphaModFix amt="50000"/>
            </a:blip>
            <a:srcRect b="0" l="0" r="0" t="0"/>
            <a:stretch/>
          </p:blipFill>
          <p:spPr>
            <a:xfrm>
              <a:off x="2458086" y="577837"/>
              <a:ext cx="888255" cy="10123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2" id="184" name="Google Shape;184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1162" y="2254011"/>
              <a:ext cx="687093" cy="6839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Google Shape;185;p32"/>
            <p:cNvSpPr txBox="1"/>
            <p:nvPr/>
          </p:nvSpPr>
          <p:spPr>
            <a:xfrm>
              <a:off x="0" y="1019249"/>
              <a:ext cx="13035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80 Mio Customers on internet</a:t>
              </a:r>
              <a:endParaRPr/>
            </a:p>
          </p:txBody>
        </p:sp>
        <p:sp>
          <p:nvSpPr>
            <p:cNvPr id="186" name="Google Shape;186;p32"/>
            <p:cNvSpPr txBox="1"/>
            <p:nvPr/>
          </p:nvSpPr>
          <p:spPr>
            <a:xfrm>
              <a:off x="286838" y="3048676"/>
              <a:ext cx="8394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Physicians</a:t>
              </a:r>
              <a:endParaRPr/>
            </a:p>
          </p:txBody>
        </p:sp>
        <p:sp>
          <p:nvSpPr>
            <p:cNvPr id="187" name="Google Shape;187;p32"/>
            <p:cNvSpPr txBox="1"/>
            <p:nvPr/>
          </p:nvSpPr>
          <p:spPr>
            <a:xfrm>
              <a:off x="4625335" y="866690"/>
              <a:ext cx="1158900" cy="6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 Vaccine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manufacturers</a:t>
              </a:r>
              <a:endParaRPr/>
            </a:p>
          </p:txBody>
        </p:sp>
        <p:cxnSp>
          <p:nvCxnSpPr>
            <p:cNvPr id="188" name="Google Shape;188;p32"/>
            <p:cNvCxnSpPr/>
            <p:nvPr/>
          </p:nvCxnSpPr>
          <p:spPr>
            <a:xfrm flipH="1" rot="10800000">
              <a:off x="1168253" y="1590095"/>
              <a:ext cx="1734000" cy="10059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  <a:effectLst>
              <a:outerShdw blurRad="381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189" name="Google Shape;189;p32"/>
            <p:cNvCxnSpPr/>
            <p:nvPr/>
          </p:nvCxnSpPr>
          <p:spPr>
            <a:xfrm>
              <a:off x="923903" y="693367"/>
              <a:ext cx="1534200" cy="3906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  <a:effectLst>
              <a:outerShdw blurRad="381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190" name="Google Shape;190;p32"/>
            <p:cNvCxnSpPr/>
            <p:nvPr/>
          </p:nvCxnSpPr>
          <p:spPr>
            <a:xfrm flipH="1" rot="10800000">
              <a:off x="3346340" y="539194"/>
              <a:ext cx="1299600" cy="5448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triangle"/>
              <a:tailEnd len="med" w="med" type="triangle"/>
            </a:ln>
            <a:effectLst>
              <a:outerShdw blurRad="381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191" name="Google Shape;191;p32"/>
            <p:cNvCxnSpPr/>
            <p:nvPr/>
          </p:nvCxnSpPr>
          <p:spPr>
            <a:xfrm>
              <a:off x="2902213" y="1590150"/>
              <a:ext cx="1843200" cy="11133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  <a:effectLst>
              <a:outerShdw blurRad="381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192" name="Google Shape;192;p32"/>
            <p:cNvSpPr txBox="1"/>
            <p:nvPr/>
          </p:nvSpPr>
          <p:spPr>
            <a:xfrm>
              <a:off x="2458094" y="-227933"/>
              <a:ext cx="10566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Database/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DBMS</a:t>
              </a:r>
              <a:endParaRPr/>
            </a:p>
          </p:txBody>
        </p:sp>
        <p:pic>
          <p:nvPicPr>
            <p:cNvPr descr="Picture 2" id="193" name="Google Shape;193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77521" y="2813047"/>
              <a:ext cx="687093" cy="68396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4" name="Google Shape;194;p32"/>
            <p:cNvCxnSpPr/>
            <p:nvPr/>
          </p:nvCxnSpPr>
          <p:spPr>
            <a:xfrm>
              <a:off x="2853923" y="1570752"/>
              <a:ext cx="510600" cy="12588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  <a:effectLst>
              <a:outerShdw blurRad="381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195" name="Google Shape;195;p32"/>
            <p:cNvSpPr txBox="1"/>
            <p:nvPr/>
          </p:nvSpPr>
          <p:spPr>
            <a:xfrm>
              <a:off x="3243031" y="3535164"/>
              <a:ext cx="10494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Mobile vaccination teams</a:t>
              </a:r>
              <a:endParaRPr/>
            </a:p>
          </p:txBody>
        </p:sp>
        <p:sp>
          <p:nvSpPr>
            <p:cNvPr id="196" name="Google Shape;196;p32"/>
            <p:cNvSpPr txBox="1"/>
            <p:nvPr/>
          </p:nvSpPr>
          <p:spPr>
            <a:xfrm>
              <a:off x="1488975" y="3573212"/>
              <a:ext cx="1023900" cy="6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Robert Koch Institute</a:t>
              </a:r>
              <a:endParaRPr/>
            </a:p>
          </p:txBody>
        </p:sp>
        <p:cxnSp>
          <p:nvCxnSpPr>
            <p:cNvPr id="197" name="Google Shape;197;p32"/>
            <p:cNvCxnSpPr/>
            <p:nvPr/>
          </p:nvCxnSpPr>
          <p:spPr>
            <a:xfrm flipH="1" rot="10800000">
              <a:off x="2005911" y="1590248"/>
              <a:ext cx="896400" cy="12228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  <a:effectLst>
              <a:outerShdw blurRad="38100" rotWithShape="0" dir="5400000" dist="20000">
                <a:srgbClr val="000000">
                  <a:alpha val="37650"/>
                </a:srgbClr>
              </a:outerShdw>
            </a:effectLst>
          </p:spPr>
        </p:cxnSp>
        <p:pic>
          <p:nvPicPr>
            <p:cNvPr descr="Grafik 30" id="198" name="Google Shape;198;p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646077" y="222498"/>
              <a:ext cx="852776" cy="6334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rafik 35" id="199" name="Google Shape;199;p3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44515" y="321159"/>
              <a:ext cx="779388" cy="7444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rafik 38" id="200" name="Google Shape;200;p3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745478" y="2303539"/>
              <a:ext cx="1057276" cy="800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rafik 40" id="201" name="Google Shape;201;p3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477273" y="2813047"/>
              <a:ext cx="1057276" cy="8001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/>
          <p:nvPr/>
        </p:nvSpPr>
        <p:spPr>
          <a:xfrm>
            <a:off x="5" y="236775"/>
            <a:ext cx="58026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385054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Database example: Vaccine distribution</a:t>
            </a:r>
            <a:endParaRPr/>
          </a:p>
        </p:txBody>
      </p:sp>
      <p:sp>
        <p:nvSpPr>
          <p:cNvPr id="208" name="Google Shape;208;p33"/>
          <p:cNvSpPr txBox="1"/>
          <p:nvPr/>
        </p:nvSpPr>
        <p:spPr>
          <a:xfrm>
            <a:off x="5178072" y="3770667"/>
            <a:ext cx="108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400 Vaccine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centers</a:t>
            </a:r>
            <a:endParaRPr/>
          </a:p>
        </p:txBody>
      </p:sp>
      <p:sp>
        <p:nvSpPr>
          <p:cNvPr id="209" name="Google Shape;209;p33"/>
          <p:cNvSpPr txBox="1"/>
          <p:nvPr/>
        </p:nvSpPr>
        <p:spPr>
          <a:xfrm>
            <a:off x="6362841" y="1026015"/>
            <a:ext cx="26223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chemeClr val="dk1"/>
                </a:solidFill>
              </a:rPr>
              <a:t>Projection of vaccines</a:t>
            </a:r>
            <a:endParaRPr sz="1800"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FF0000"/>
                </a:solidFill>
              </a:rPr>
              <a:t>Notify demands</a:t>
            </a:r>
            <a:endParaRPr sz="1800">
              <a:solidFill>
                <a:srgbClr val="FF0000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FF0000"/>
                </a:solidFill>
              </a:rPr>
              <a:t>Divide vaccines</a:t>
            </a:r>
            <a:endParaRPr sz="1800">
              <a:solidFill>
                <a:srgbClr val="FF0000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FF0000"/>
                </a:solidFill>
              </a:rPr>
              <a:t>Accept quota</a:t>
            </a:r>
            <a:endParaRPr sz="1800">
              <a:solidFill>
                <a:srgbClr val="FF0000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Schedules for vaccination</a:t>
            </a:r>
            <a:endParaRPr sz="18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Accept customer applications</a:t>
            </a:r>
            <a:endParaRPr sz="18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Report number of vaccinations</a:t>
            </a:r>
            <a:endParaRPr sz="18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Report remaining vaccines</a:t>
            </a:r>
            <a:endParaRPr sz="18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Create summary</a:t>
            </a:r>
            <a:endParaRPr sz="1800"/>
          </a:p>
        </p:txBody>
      </p:sp>
      <p:grpSp>
        <p:nvGrpSpPr>
          <p:cNvPr id="210" name="Google Shape;210;p33"/>
          <p:cNvGrpSpPr/>
          <p:nvPr/>
        </p:nvGrpSpPr>
        <p:grpSpPr>
          <a:xfrm>
            <a:off x="283278" y="1197793"/>
            <a:ext cx="5802754" cy="3561223"/>
            <a:chOff x="0" y="-227933"/>
            <a:chExt cx="5802754" cy="4748297"/>
          </a:xfrm>
        </p:grpSpPr>
        <p:pic>
          <p:nvPicPr>
            <p:cNvPr descr="Picture 1" id="211" name="Google Shape;211;p33"/>
            <p:cNvPicPr preferRelativeResize="0"/>
            <p:nvPr/>
          </p:nvPicPr>
          <p:blipFill rotWithShape="1">
            <a:blip r:embed="rId3">
              <a:alphaModFix amt="50000"/>
            </a:blip>
            <a:srcRect b="0" l="0" r="0" t="0"/>
            <a:stretch/>
          </p:blipFill>
          <p:spPr>
            <a:xfrm>
              <a:off x="2458086" y="577837"/>
              <a:ext cx="888255" cy="10123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2" id="212" name="Google Shape;212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1162" y="2254011"/>
              <a:ext cx="687093" cy="6839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Google Shape;213;p33"/>
            <p:cNvSpPr txBox="1"/>
            <p:nvPr/>
          </p:nvSpPr>
          <p:spPr>
            <a:xfrm>
              <a:off x="0" y="1019249"/>
              <a:ext cx="13035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80 Mio Customers on internet</a:t>
              </a:r>
              <a:endParaRPr/>
            </a:p>
          </p:txBody>
        </p:sp>
        <p:sp>
          <p:nvSpPr>
            <p:cNvPr id="214" name="Google Shape;214;p33"/>
            <p:cNvSpPr txBox="1"/>
            <p:nvPr/>
          </p:nvSpPr>
          <p:spPr>
            <a:xfrm>
              <a:off x="286838" y="3048676"/>
              <a:ext cx="8394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Physicians</a:t>
              </a:r>
              <a:endParaRPr/>
            </a:p>
          </p:txBody>
        </p:sp>
        <p:sp>
          <p:nvSpPr>
            <p:cNvPr id="215" name="Google Shape;215;p33"/>
            <p:cNvSpPr txBox="1"/>
            <p:nvPr/>
          </p:nvSpPr>
          <p:spPr>
            <a:xfrm>
              <a:off x="4625335" y="866690"/>
              <a:ext cx="1158900" cy="6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 Vaccine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manufacturers</a:t>
              </a:r>
              <a:endParaRPr/>
            </a:p>
          </p:txBody>
        </p:sp>
        <p:cxnSp>
          <p:nvCxnSpPr>
            <p:cNvPr id="216" name="Google Shape;216;p33"/>
            <p:cNvCxnSpPr/>
            <p:nvPr/>
          </p:nvCxnSpPr>
          <p:spPr>
            <a:xfrm flipH="1" rot="10800000">
              <a:off x="1168253" y="1590095"/>
              <a:ext cx="1734000" cy="10059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  <a:effectLst>
              <a:outerShdw blurRad="381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217" name="Google Shape;217;p33"/>
            <p:cNvCxnSpPr/>
            <p:nvPr/>
          </p:nvCxnSpPr>
          <p:spPr>
            <a:xfrm>
              <a:off x="923903" y="693367"/>
              <a:ext cx="1534200" cy="3906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  <a:effectLst>
              <a:outerShdw blurRad="381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218" name="Google Shape;218;p33"/>
            <p:cNvCxnSpPr/>
            <p:nvPr/>
          </p:nvCxnSpPr>
          <p:spPr>
            <a:xfrm flipH="1" rot="10800000">
              <a:off x="3346340" y="539194"/>
              <a:ext cx="1299600" cy="5448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  <a:effectLst>
              <a:outerShdw blurRad="381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219" name="Google Shape;219;p33"/>
            <p:cNvCxnSpPr/>
            <p:nvPr/>
          </p:nvCxnSpPr>
          <p:spPr>
            <a:xfrm>
              <a:off x="2902213" y="1590150"/>
              <a:ext cx="1843200" cy="11133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triangle"/>
              <a:tailEnd len="med" w="med" type="triangle"/>
            </a:ln>
            <a:effectLst>
              <a:outerShdw blurRad="381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220" name="Google Shape;220;p33"/>
            <p:cNvSpPr txBox="1"/>
            <p:nvPr/>
          </p:nvSpPr>
          <p:spPr>
            <a:xfrm>
              <a:off x="2458094" y="-227933"/>
              <a:ext cx="10566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Database/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DBMS</a:t>
              </a:r>
              <a:endParaRPr/>
            </a:p>
          </p:txBody>
        </p:sp>
        <p:pic>
          <p:nvPicPr>
            <p:cNvPr descr="Picture 2" id="221" name="Google Shape;221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77521" y="2813047"/>
              <a:ext cx="687093" cy="68396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22" name="Google Shape;222;p33"/>
            <p:cNvCxnSpPr/>
            <p:nvPr/>
          </p:nvCxnSpPr>
          <p:spPr>
            <a:xfrm>
              <a:off x="2853923" y="1570752"/>
              <a:ext cx="510600" cy="12588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triangle"/>
              <a:tailEnd len="med" w="med" type="triangle"/>
            </a:ln>
            <a:effectLst>
              <a:outerShdw blurRad="381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223" name="Google Shape;223;p33"/>
            <p:cNvSpPr txBox="1"/>
            <p:nvPr/>
          </p:nvSpPr>
          <p:spPr>
            <a:xfrm>
              <a:off x="3243031" y="3535164"/>
              <a:ext cx="10494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Mobile vaccination teams</a:t>
              </a:r>
              <a:endParaRPr/>
            </a:p>
          </p:txBody>
        </p:sp>
        <p:sp>
          <p:nvSpPr>
            <p:cNvPr id="224" name="Google Shape;224;p33"/>
            <p:cNvSpPr txBox="1"/>
            <p:nvPr/>
          </p:nvSpPr>
          <p:spPr>
            <a:xfrm>
              <a:off x="1488975" y="3573212"/>
              <a:ext cx="1023900" cy="6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Robert Koch Institute</a:t>
              </a:r>
              <a:endParaRPr/>
            </a:p>
          </p:txBody>
        </p:sp>
        <p:cxnSp>
          <p:nvCxnSpPr>
            <p:cNvPr id="225" name="Google Shape;225;p33"/>
            <p:cNvCxnSpPr/>
            <p:nvPr/>
          </p:nvCxnSpPr>
          <p:spPr>
            <a:xfrm flipH="1" rot="10800000">
              <a:off x="2005911" y="1590248"/>
              <a:ext cx="896400" cy="12228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  <a:effectLst>
              <a:outerShdw blurRad="38100" rotWithShape="0" dir="5400000" dist="20000">
                <a:srgbClr val="000000">
                  <a:alpha val="37650"/>
                </a:srgbClr>
              </a:outerShdw>
            </a:effectLst>
          </p:spPr>
        </p:cxnSp>
        <p:pic>
          <p:nvPicPr>
            <p:cNvPr descr="Grafik 30" id="226" name="Google Shape;226;p3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646077" y="222498"/>
              <a:ext cx="852776" cy="6334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rafik 35" id="227" name="Google Shape;227;p3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44515" y="321159"/>
              <a:ext cx="779388" cy="7444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rafik 38" id="228" name="Google Shape;228;p3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745478" y="2303539"/>
              <a:ext cx="1057276" cy="800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rafik 40" id="229" name="Google Shape;229;p3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477273" y="2813047"/>
              <a:ext cx="1057276" cy="8001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/>
          <p:nvPr/>
        </p:nvSpPr>
        <p:spPr>
          <a:xfrm>
            <a:off x="5" y="236775"/>
            <a:ext cx="58026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5" name="Google Shape;235;p34"/>
          <p:cNvSpPr txBox="1"/>
          <p:nvPr/>
        </p:nvSpPr>
        <p:spPr>
          <a:xfrm>
            <a:off x="385054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Database example: Vaccine distribution</a:t>
            </a:r>
            <a:endParaRPr/>
          </a:p>
        </p:txBody>
      </p:sp>
      <p:sp>
        <p:nvSpPr>
          <p:cNvPr id="236" name="Google Shape;236;p34"/>
          <p:cNvSpPr txBox="1"/>
          <p:nvPr/>
        </p:nvSpPr>
        <p:spPr>
          <a:xfrm>
            <a:off x="5178072" y="3770667"/>
            <a:ext cx="108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400 Vaccine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centers</a:t>
            </a:r>
            <a:endParaRPr/>
          </a:p>
        </p:txBody>
      </p:sp>
      <p:sp>
        <p:nvSpPr>
          <p:cNvPr id="237" name="Google Shape;237;p34"/>
          <p:cNvSpPr txBox="1"/>
          <p:nvPr/>
        </p:nvSpPr>
        <p:spPr>
          <a:xfrm>
            <a:off x="6362841" y="1026015"/>
            <a:ext cx="26223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chemeClr val="dk1"/>
                </a:solidFill>
              </a:rPr>
              <a:t>Projection of vaccines</a:t>
            </a:r>
            <a:endParaRPr sz="1800"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Notify demands</a:t>
            </a:r>
            <a:endParaRPr sz="18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Divide vaccines</a:t>
            </a:r>
            <a:endParaRPr sz="18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Accept quota</a:t>
            </a:r>
            <a:endParaRPr sz="18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FF0000"/>
                </a:solidFill>
              </a:rPr>
              <a:t>Schedules for vaccination</a:t>
            </a:r>
            <a:endParaRPr sz="1800">
              <a:solidFill>
                <a:srgbClr val="FF0000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FF0000"/>
                </a:solidFill>
              </a:rPr>
              <a:t>Accept customer applications</a:t>
            </a:r>
            <a:endParaRPr sz="1800">
              <a:solidFill>
                <a:srgbClr val="FF0000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Report number of vaccinations</a:t>
            </a:r>
            <a:endParaRPr sz="18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Report remaining vaccines</a:t>
            </a:r>
            <a:endParaRPr sz="18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Create summary</a:t>
            </a:r>
            <a:endParaRPr sz="1800"/>
          </a:p>
        </p:txBody>
      </p:sp>
      <p:grpSp>
        <p:nvGrpSpPr>
          <p:cNvPr id="238" name="Google Shape;238;p34"/>
          <p:cNvGrpSpPr/>
          <p:nvPr/>
        </p:nvGrpSpPr>
        <p:grpSpPr>
          <a:xfrm>
            <a:off x="283278" y="1197793"/>
            <a:ext cx="5802754" cy="3561223"/>
            <a:chOff x="0" y="-227933"/>
            <a:chExt cx="5802754" cy="4748297"/>
          </a:xfrm>
        </p:grpSpPr>
        <p:pic>
          <p:nvPicPr>
            <p:cNvPr descr="Picture 1" id="239" name="Google Shape;239;p34"/>
            <p:cNvPicPr preferRelativeResize="0"/>
            <p:nvPr/>
          </p:nvPicPr>
          <p:blipFill rotWithShape="1">
            <a:blip r:embed="rId3">
              <a:alphaModFix amt="50000"/>
            </a:blip>
            <a:srcRect b="0" l="0" r="0" t="0"/>
            <a:stretch/>
          </p:blipFill>
          <p:spPr>
            <a:xfrm>
              <a:off x="2458086" y="577837"/>
              <a:ext cx="888255" cy="10123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2" id="240" name="Google Shape;240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1162" y="2254011"/>
              <a:ext cx="687093" cy="6839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" name="Google Shape;241;p34"/>
            <p:cNvSpPr txBox="1"/>
            <p:nvPr/>
          </p:nvSpPr>
          <p:spPr>
            <a:xfrm>
              <a:off x="0" y="1019249"/>
              <a:ext cx="13035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80 Mio Customers on internet</a:t>
              </a:r>
              <a:endParaRPr/>
            </a:p>
          </p:txBody>
        </p:sp>
        <p:sp>
          <p:nvSpPr>
            <p:cNvPr id="242" name="Google Shape;242;p34"/>
            <p:cNvSpPr txBox="1"/>
            <p:nvPr/>
          </p:nvSpPr>
          <p:spPr>
            <a:xfrm>
              <a:off x="286838" y="3048676"/>
              <a:ext cx="8394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Physicians</a:t>
              </a:r>
              <a:endParaRPr/>
            </a:p>
          </p:txBody>
        </p:sp>
        <p:sp>
          <p:nvSpPr>
            <p:cNvPr id="243" name="Google Shape;243;p34"/>
            <p:cNvSpPr txBox="1"/>
            <p:nvPr/>
          </p:nvSpPr>
          <p:spPr>
            <a:xfrm>
              <a:off x="4625335" y="866690"/>
              <a:ext cx="1158900" cy="6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 Vaccine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manufacturers</a:t>
              </a:r>
              <a:endParaRPr/>
            </a:p>
          </p:txBody>
        </p:sp>
        <p:cxnSp>
          <p:nvCxnSpPr>
            <p:cNvPr id="244" name="Google Shape;244;p34"/>
            <p:cNvCxnSpPr/>
            <p:nvPr/>
          </p:nvCxnSpPr>
          <p:spPr>
            <a:xfrm flipH="1" rot="10800000">
              <a:off x="1168253" y="1590095"/>
              <a:ext cx="1734000" cy="10059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triangle"/>
              <a:tailEnd len="med" w="med" type="triangle"/>
            </a:ln>
            <a:effectLst>
              <a:outerShdw blurRad="381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245" name="Google Shape;245;p34"/>
            <p:cNvCxnSpPr/>
            <p:nvPr/>
          </p:nvCxnSpPr>
          <p:spPr>
            <a:xfrm>
              <a:off x="923903" y="693367"/>
              <a:ext cx="1534200" cy="3906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triangle"/>
              <a:tailEnd len="med" w="med" type="triangle"/>
            </a:ln>
            <a:effectLst>
              <a:outerShdw blurRad="381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246" name="Google Shape;246;p34"/>
            <p:cNvCxnSpPr/>
            <p:nvPr/>
          </p:nvCxnSpPr>
          <p:spPr>
            <a:xfrm flipH="1" rot="10800000">
              <a:off x="3346340" y="539194"/>
              <a:ext cx="1299600" cy="5448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  <a:effectLst>
              <a:outerShdw blurRad="381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247" name="Google Shape;247;p34"/>
            <p:cNvCxnSpPr/>
            <p:nvPr/>
          </p:nvCxnSpPr>
          <p:spPr>
            <a:xfrm>
              <a:off x="2902213" y="1590150"/>
              <a:ext cx="1843200" cy="11133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  <a:effectLst>
              <a:outerShdw blurRad="381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248" name="Google Shape;248;p34"/>
            <p:cNvSpPr txBox="1"/>
            <p:nvPr/>
          </p:nvSpPr>
          <p:spPr>
            <a:xfrm>
              <a:off x="2458094" y="-227933"/>
              <a:ext cx="10566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Database/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DBMS</a:t>
              </a:r>
              <a:endParaRPr/>
            </a:p>
          </p:txBody>
        </p:sp>
        <p:pic>
          <p:nvPicPr>
            <p:cNvPr descr="Picture 2" id="249" name="Google Shape;249;p3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77521" y="2813047"/>
              <a:ext cx="687093" cy="68396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0" name="Google Shape;250;p34"/>
            <p:cNvCxnSpPr/>
            <p:nvPr/>
          </p:nvCxnSpPr>
          <p:spPr>
            <a:xfrm>
              <a:off x="2853923" y="1570752"/>
              <a:ext cx="510600" cy="12588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  <a:effectLst>
              <a:outerShdw blurRad="381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251" name="Google Shape;251;p34"/>
            <p:cNvSpPr txBox="1"/>
            <p:nvPr/>
          </p:nvSpPr>
          <p:spPr>
            <a:xfrm>
              <a:off x="3243031" y="3535164"/>
              <a:ext cx="10494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Mobile vaccination teams</a:t>
              </a:r>
              <a:endParaRPr/>
            </a:p>
          </p:txBody>
        </p:sp>
        <p:sp>
          <p:nvSpPr>
            <p:cNvPr id="252" name="Google Shape;252;p34"/>
            <p:cNvSpPr txBox="1"/>
            <p:nvPr/>
          </p:nvSpPr>
          <p:spPr>
            <a:xfrm>
              <a:off x="1488975" y="3573212"/>
              <a:ext cx="1023900" cy="6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Robert Koch Institute</a:t>
              </a:r>
              <a:endParaRPr/>
            </a:p>
          </p:txBody>
        </p:sp>
        <p:cxnSp>
          <p:nvCxnSpPr>
            <p:cNvPr id="253" name="Google Shape;253;p34"/>
            <p:cNvCxnSpPr/>
            <p:nvPr/>
          </p:nvCxnSpPr>
          <p:spPr>
            <a:xfrm flipH="1" rot="10800000">
              <a:off x="2005911" y="1590248"/>
              <a:ext cx="896400" cy="12228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  <a:effectLst>
              <a:outerShdw blurRad="38100" rotWithShape="0" dir="5400000" dist="20000">
                <a:srgbClr val="000000">
                  <a:alpha val="37650"/>
                </a:srgbClr>
              </a:outerShdw>
            </a:effectLst>
          </p:spPr>
        </p:cxnSp>
        <p:pic>
          <p:nvPicPr>
            <p:cNvPr descr="Grafik 30" id="254" name="Google Shape;254;p3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646077" y="222498"/>
              <a:ext cx="852776" cy="6334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rafik 35" id="255" name="Google Shape;255;p3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44515" y="321159"/>
              <a:ext cx="779388" cy="7444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rafik 38" id="256" name="Google Shape;256;p3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745478" y="2303539"/>
              <a:ext cx="1057276" cy="800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rafik 40" id="257" name="Google Shape;257;p3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477273" y="2813047"/>
              <a:ext cx="1057276" cy="8001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/>
          <p:nvPr/>
        </p:nvSpPr>
        <p:spPr>
          <a:xfrm>
            <a:off x="5" y="236775"/>
            <a:ext cx="5802600" cy="432600"/>
          </a:xfrm>
          <a:prstGeom prst="rect">
            <a:avLst/>
          </a:prstGeom>
          <a:solidFill>
            <a:srgbClr val="A5E0F3"/>
          </a:solidFill>
          <a:ln>
            <a:noFill/>
          </a:ln>
          <a:effectLst>
            <a:outerShdw blurRad="50800" rotWithShape="0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Schoolbook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63" name="Google Shape;263;p35"/>
          <p:cNvSpPr txBox="1"/>
          <p:nvPr/>
        </p:nvSpPr>
        <p:spPr>
          <a:xfrm>
            <a:off x="385054" y="236765"/>
            <a:ext cx="7866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Schoolbook"/>
              <a:buNone/>
            </a:pPr>
            <a:r>
              <a:rPr lang="en-US" sz="2400"/>
              <a:t>Database example: Vaccine distribution</a:t>
            </a:r>
            <a:endParaRPr/>
          </a:p>
        </p:txBody>
      </p:sp>
      <p:sp>
        <p:nvSpPr>
          <p:cNvPr id="264" name="Google Shape;264;p35"/>
          <p:cNvSpPr txBox="1"/>
          <p:nvPr/>
        </p:nvSpPr>
        <p:spPr>
          <a:xfrm>
            <a:off x="5178072" y="3770667"/>
            <a:ext cx="108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400 Vaccine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centers</a:t>
            </a:r>
            <a:endParaRPr/>
          </a:p>
        </p:txBody>
      </p:sp>
      <p:sp>
        <p:nvSpPr>
          <p:cNvPr id="265" name="Google Shape;265;p35"/>
          <p:cNvSpPr txBox="1"/>
          <p:nvPr/>
        </p:nvSpPr>
        <p:spPr>
          <a:xfrm>
            <a:off x="6362841" y="1026015"/>
            <a:ext cx="26223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chemeClr val="dk1"/>
                </a:solidFill>
              </a:rPr>
              <a:t>Projection of vaccines</a:t>
            </a:r>
            <a:endParaRPr sz="1800"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chemeClr val="dk1"/>
                </a:solidFill>
              </a:rPr>
              <a:t>Notify demands</a:t>
            </a:r>
            <a:endParaRPr sz="1800"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chemeClr val="dk1"/>
                </a:solidFill>
              </a:rPr>
              <a:t>Divide vaccines</a:t>
            </a:r>
            <a:endParaRPr sz="1800"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chemeClr val="dk1"/>
                </a:solidFill>
              </a:rPr>
              <a:t>Accept quota</a:t>
            </a:r>
            <a:endParaRPr sz="1800">
              <a:solidFill>
                <a:schemeClr val="dk1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Schedules for vaccination</a:t>
            </a:r>
            <a:endParaRPr sz="18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Accept customer applications</a:t>
            </a:r>
            <a:endParaRPr sz="1800"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FF0000"/>
                </a:solidFill>
              </a:rPr>
              <a:t>Report number of vaccinations</a:t>
            </a:r>
            <a:endParaRPr sz="1800">
              <a:solidFill>
                <a:srgbClr val="FF0000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FF0000"/>
                </a:solidFill>
              </a:rPr>
              <a:t>Report remaining vaccines</a:t>
            </a:r>
            <a:endParaRPr sz="1800">
              <a:solidFill>
                <a:srgbClr val="FF0000"/>
              </a:solidFill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i="0" lang="en-US" sz="1800" u="none" cap="none" strike="noStrike">
                <a:solidFill>
                  <a:srgbClr val="000000"/>
                </a:solidFill>
              </a:rPr>
              <a:t>Create summary</a:t>
            </a:r>
            <a:endParaRPr sz="1800"/>
          </a:p>
        </p:txBody>
      </p:sp>
      <p:grpSp>
        <p:nvGrpSpPr>
          <p:cNvPr id="266" name="Google Shape;266;p35"/>
          <p:cNvGrpSpPr/>
          <p:nvPr/>
        </p:nvGrpSpPr>
        <p:grpSpPr>
          <a:xfrm>
            <a:off x="283278" y="1197793"/>
            <a:ext cx="5802754" cy="3561223"/>
            <a:chOff x="0" y="-227933"/>
            <a:chExt cx="5802754" cy="4748297"/>
          </a:xfrm>
        </p:grpSpPr>
        <p:pic>
          <p:nvPicPr>
            <p:cNvPr descr="Picture 1" id="267" name="Google Shape;267;p35"/>
            <p:cNvPicPr preferRelativeResize="0"/>
            <p:nvPr/>
          </p:nvPicPr>
          <p:blipFill rotWithShape="1">
            <a:blip r:embed="rId3">
              <a:alphaModFix amt="50000"/>
            </a:blip>
            <a:srcRect b="0" l="0" r="0" t="0"/>
            <a:stretch/>
          </p:blipFill>
          <p:spPr>
            <a:xfrm>
              <a:off x="2458086" y="577837"/>
              <a:ext cx="888255" cy="10123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cture 2" id="268" name="Google Shape;268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1162" y="2254011"/>
              <a:ext cx="687093" cy="6839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9" name="Google Shape;269;p35"/>
            <p:cNvSpPr txBox="1"/>
            <p:nvPr/>
          </p:nvSpPr>
          <p:spPr>
            <a:xfrm>
              <a:off x="0" y="1019249"/>
              <a:ext cx="13035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80 Mio Customers on internet</a:t>
              </a:r>
              <a:endParaRPr/>
            </a:p>
          </p:txBody>
        </p:sp>
        <p:sp>
          <p:nvSpPr>
            <p:cNvPr id="270" name="Google Shape;270;p35"/>
            <p:cNvSpPr txBox="1"/>
            <p:nvPr/>
          </p:nvSpPr>
          <p:spPr>
            <a:xfrm>
              <a:off x="286838" y="3048676"/>
              <a:ext cx="839400" cy="4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Physicians</a:t>
              </a:r>
              <a:endParaRPr/>
            </a:p>
          </p:txBody>
        </p:sp>
        <p:sp>
          <p:nvSpPr>
            <p:cNvPr id="271" name="Google Shape;271;p35"/>
            <p:cNvSpPr txBox="1"/>
            <p:nvPr/>
          </p:nvSpPr>
          <p:spPr>
            <a:xfrm>
              <a:off x="4625335" y="866690"/>
              <a:ext cx="1158900" cy="6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 Vaccine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manufacturers</a:t>
              </a:r>
              <a:endParaRPr/>
            </a:p>
          </p:txBody>
        </p:sp>
        <p:cxnSp>
          <p:nvCxnSpPr>
            <p:cNvPr id="272" name="Google Shape;272;p35"/>
            <p:cNvCxnSpPr/>
            <p:nvPr/>
          </p:nvCxnSpPr>
          <p:spPr>
            <a:xfrm flipH="1" rot="10800000">
              <a:off x="1168253" y="1590095"/>
              <a:ext cx="1734000" cy="10059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  <a:effectLst>
              <a:outerShdw blurRad="381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273" name="Google Shape;273;p35"/>
            <p:cNvCxnSpPr/>
            <p:nvPr/>
          </p:nvCxnSpPr>
          <p:spPr>
            <a:xfrm>
              <a:off x="923903" y="693367"/>
              <a:ext cx="1534200" cy="3906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  <a:effectLst>
              <a:outerShdw blurRad="381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274" name="Google Shape;274;p35"/>
            <p:cNvCxnSpPr/>
            <p:nvPr/>
          </p:nvCxnSpPr>
          <p:spPr>
            <a:xfrm flipH="1" rot="10800000">
              <a:off x="3346340" y="539194"/>
              <a:ext cx="1299600" cy="5448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  <a:effectLst>
              <a:outerShdw blurRad="38100" rotWithShape="0" dir="5400000" dist="20000">
                <a:srgbClr val="000000">
                  <a:alpha val="37650"/>
                </a:srgbClr>
              </a:outerShdw>
            </a:effectLst>
          </p:spPr>
        </p:cxnSp>
        <p:cxnSp>
          <p:nvCxnSpPr>
            <p:cNvPr id="275" name="Google Shape;275;p35"/>
            <p:cNvCxnSpPr/>
            <p:nvPr/>
          </p:nvCxnSpPr>
          <p:spPr>
            <a:xfrm>
              <a:off x="2902213" y="1590150"/>
              <a:ext cx="1843200" cy="11133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triangle"/>
              <a:tailEnd len="med" w="med" type="triangle"/>
            </a:ln>
            <a:effectLst>
              <a:outerShdw blurRad="381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276" name="Google Shape;276;p35"/>
            <p:cNvSpPr txBox="1"/>
            <p:nvPr/>
          </p:nvSpPr>
          <p:spPr>
            <a:xfrm>
              <a:off x="2458094" y="-227933"/>
              <a:ext cx="1056600" cy="86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Database/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DBMS</a:t>
              </a:r>
              <a:endParaRPr/>
            </a:p>
          </p:txBody>
        </p:sp>
        <p:pic>
          <p:nvPicPr>
            <p:cNvPr descr="Picture 2" id="277" name="Google Shape;277;p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177521" y="2813047"/>
              <a:ext cx="687093" cy="68396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8" name="Google Shape;278;p35"/>
            <p:cNvCxnSpPr/>
            <p:nvPr/>
          </p:nvCxnSpPr>
          <p:spPr>
            <a:xfrm>
              <a:off x="2853923" y="1570752"/>
              <a:ext cx="510600" cy="12588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med" w="med" type="triangle"/>
              <a:tailEnd len="med" w="med" type="triangle"/>
            </a:ln>
            <a:effectLst>
              <a:outerShdw blurRad="38100" rotWithShape="0" dir="5400000" dist="20000">
                <a:srgbClr val="000000">
                  <a:alpha val="37650"/>
                </a:srgbClr>
              </a:outerShdw>
            </a:effectLst>
          </p:spPr>
        </p:cxnSp>
        <p:sp>
          <p:nvSpPr>
            <p:cNvPr id="279" name="Google Shape;279;p35"/>
            <p:cNvSpPr txBox="1"/>
            <p:nvPr/>
          </p:nvSpPr>
          <p:spPr>
            <a:xfrm>
              <a:off x="3243031" y="3535164"/>
              <a:ext cx="10494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Mobile vaccination teams</a:t>
              </a:r>
              <a:endParaRPr/>
            </a:p>
          </p:txBody>
        </p:sp>
        <p:sp>
          <p:nvSpPr>
            <p:cNvPr id="280" name="Google Shape;280;p35"/>
            <p:cNvSpPr txBox="1"/>
            <p:nvPr/>
          </p:nvSpPr>
          <p:spPr>
            <a:xfrm>
              <a:off x="1488975" y="3573212"/>
              <a:ext cx="1023900" cy="6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Calibri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Robert Koch Institute</a:t>
              </a:r>
              <a:endParaRPr/>
            </a:p>
          </p:txBody>
        </p:sp>
        <p:cxnSp>
          <p:nvCxnSpPr>
            <p:cNvPr id="281" name="Google Shape;281;p35"/>
            <p:cNvCxnSpPr/>
            <p:nvPr/>
          </p:nvCxnSpPr>
          <p:spPr>
            <a:xfrm flipH="1" rot="10800000">
              <a:off x="2005911" y="1590248"/>
              <a:ext cx="896400" cy="12228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med" w="med" type="triangle"/>
              <a:tailEnd len="med" w="med" type="triangle"/>
            </a:ln>
            <a:effectLst>
              <a:outerShdw blurRad="38100" rotWithShape="0" dir="5400000" dist="20000">
                <a:srgbClr val="000000">
                  <a:alpha val="37650"/>
                </a:srgbClr>
              </a:outerShdw>
            </a:effectLst>
          </p:spPr>
        </p:cxnSp>
        <p:pic>
          <p:nvPicPr>
            <p:cNvPr descr="Grafik 30" id="282" name="Google Shape;282;p3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646077" y="222498"/>
              <a:ext cx="852776" cy="63349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rafik 35" id="283" name="Google Shape;283;p3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44515" y="321159"/>
              <a:ext cx="779388" cy="7444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rafik 38" id="284" name="Google Shape;284;p3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745478" y="2303539"/>
              <a:ext cx="1057276" cy="800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rafik 40" id="285" name="Google Shape;285;p3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477273" y="2813047"/>
              <a:ext cx="1057276" cy="8001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