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0" r:id="rId2"/>
    <p:sldId id="261" r:id="rId3"/>
    <p:sldId id="257" r:id="rId4"/>
    <p:sldId id="258" r:id="rId5"/>
    <p:sldId id="259" r:id="rId6"/>
  </p:sldIdLst>
  <p:sldSz cx="12192000" cy="6858000"/>
  <p:notesSz cx="6858000" cy="9144000"/>
  <p:custDataLst>
    <p:tags r:id="rId8"/>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9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32AA8-3E94-477B-B2D4-660D4BB18BF7}" type="datetimeFigureOut">
              <a:rPr lang="en-US" smtClean="0"/>
              <a:t>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F05C5-9D76-4F56-90D3-B4D3CE5878E4}" type="slidenum">
              <a:rPr lang="en-US" smtClean="0"/>
              <a:t>‹#›</a:t>
            </a:fld>
            <a:endParaRPr lang="en-US"/>
          </a:p>
        </p:txBody>
      </p:sp>
    </p:spTree>
    <p:extLst>
      <p:ext uri="{BB962C8B-B14F-4D97-AF65-F5344CB8AC3E}">
        <p14:creationId xmlns:p14="http://schemas.microsoft.com/office/powerpoint/2010/main" val="2149741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jaxenter.com/jax-awards-2015"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www.usatoday.com/story/tech/news/2017/01/18/netflix-shares-up-q4-subscriber-additions/96710172/" TargetMode="External"/><Relationship Id="rId4" Type="http://schemas.openxmlformats.org/officeDocument/2006/relationships/hyperlink" Target="https://blog.newrelic.com/2016/02/04/data-culture-survey-results-faster-deploymen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Netflix:</a:t>
            </a:r>
          </a:p>
          <a:p>
            <a:r>
              <a:rPr lang="en-US" sz="1200" b="0" i="0" kern="1200" dirty="0" smtClean="0">
                <a:solidFill>
                  <a:schemeClr val="tx1"/>
                </a:solidFill>
                <a:effectLst/>
                <a:latin typeface="+mn-lt"/>
                <a:ea typeface="+mn-ea"/>
                <a:cs typeface="+mn-cs"/>
              </a:rPr>
              <a:t>Netflix is the king of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In 2015, </a:t>
            </a:r>
            <a:r>
              <a:rPr lang="en-US" sz="1200" b="0" i="0" kern="1200" dirty="0" err="1" smtClean="0">
                <a:solidFill>
                  <a:schemeClr val="tx1"/>
                </a:solidFill>
                <a:effectLst/>
                <a:latin typeface="+mn-lt"/>
                <a:ea typeface="+mn-ea"/>
                <a:cs typeface="+mn-cs"/>
              </a:rPr>
              <a:t>JAX</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a:rPr>
              <a:t>unanimously selected</a:t>
            </a:r>
            <a:r>
              <a:rPr lang="en-US" sz="1200" b="0" i="0" kern="1200" dirty="0" smtClean="0">
                <a:solidFill>
                  <a:schemeClr val="tx1"/>
                </a:solidFill>
                <a:effectLst/>
                <a:latin typeface="+mn-lt"/>
                <a:ea typeface="+mn-ea"/>
                <a:cs typeface="+mn-cs"/>
              </a:rPr>
              <a:t> Netflix for the Special Jury award, citing the developer team’s huge influence on innovation and IT. In order to keep up with booming demand, Netflix began to move a monolithic architecture to a cloud-based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architecture in 2009. At this time, the term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didn’t even exist. Operating on a monolithic architecture, Netflix was dealing with rapid growing pains and constant outages when Amazon’s servers went down. Thanks to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architecture and modern UI technology, Netflix engineers deploy code </a:t>
            </a:r>
            <a:r>
              <a:rPr lang="en-US" sz="1200" b="0" i="0" u="none" strike="noStrike" kern="1200" dirty="0" smtClean="0">
                <a:solidFill>
                  <a:schemeClr val="tx1"/>
                </a:solidFill>
                <a:effectLst/>
                <a:latin typeface="+mn-lt"/>
                <a:ea typeface="+mn-ea"/>
                <a:cs typeface="+mn-cs"/>
                <a:hlinkClick r:id="rId4"/>
              </a:rPr>
              <a:t>thousands of times per day</a:t>
            </a:r>
            <a:r>
              <a:rPr lang="en-US" sz="1200" b="0" i="0" kern="1200" dirty="0" smtClean="0">
                <a:solidFill>
                  <a:schemeClr val="tx1"/>
                </a:solidFill>
                <a:effectLst/>
                <a:latin typeface="+mn-lt"/>
                <a:ea typeface="+mn-ea"/>
                <a:cs typeface="+mn-cs"/>
              </a:rPr>
              <a:t>. Today Netflix services </a:t>
            </a:r>
            <a:r>
              <a:rPr lang="en-US" sz="1200" b="0" i="0" u="none" strike="noStrike" kern="1200" dirty="0" smtClean="0">
                <a:solidFill>
                  <a:schemeClr val="tx1"/>
                </a:solidFill>
                <a:effectLst/>
                <a:latin typeface="+mn-lt"/>
                <a:ea typeface="+mn-ea"/>
                <a:cs typeface="+mn-cs"/>
                <a:hlinkClick r:id="rId5"/>
              </a:rPr>
              <a:t>93.8 million users globally</a:t>
            </a:r>
            <a:r>
              <a:rPr lang="en-US" sz="1200" b="0" i="0" kern="1200" dirty="0" smtClean="0">
                <a:solidFill>
                  <a:schemeClr val="tx1"/>
                </a:solidFill>
                <a:effectLst/>
                <a:latin typeface="+mn-lt"/>
                <a:ea typeface="+mn-ea"/>
                <a:cs typeface="+mn-cs"/>
              </a:rPr>
              <a:t>, streaming more than ten billion hours of movies and shows.</a:t>
            </a:r>
          </a:p>
          <a:p>
            <a:r>
              <a:rPr lang="en-US" dirty="0" smtClean="0"/>
              <a:t/>
            </a:r>
            <a:br>
              <a:rPr lang="en-US" dirty="0" smtClean="0"/>
            </a:br>
            <a:r>
              <a:rPr lang="en-US" sz="1200" b="0" i="0" kern="1200" dirty="0" smtClean="0">
                <a:solidFill>
                  <a:schemeClr val="tx1"/>
                </a:solidFill>
                <a:effectLst/>
                <a:latin typeface="+mn-lt"/>
                <a:ea typeface="+mn-ea"/>
                <a:cs typeface="+mn-cs"/>
              </a:rPr>
              <a:t>Amazon:</a:t>
            </a:r>
          </a:p>
          <a:p>
            <a:r>
              <a:rPr lang="en-US" sz="1200" b="0" i="0" kern="1200" dirty="0" smtClean="0">
                <a:solidFill>
                  <a:schemeClr val="tx1"/>
                </a:solidFill>
                <a:effectLst/>
                <a:latin typeface="+mn-lt"/>
                <a:ea typeface="+mn-ea"/>
                <a:cs typeface="+mn-cs"/>
              </a:rPr>
              <a:t>Before, when amazon was on a monolithic server, it was hard to predict how to meet the fluctuating traffic demands. As a result, Amazon was bleeding money and most of the server capacity was wasted during downtimes. Moving to the Amazon Web Services (AWS) cloud allowed Amazon to scale up or down when necessary, reduce the number and duration of outages, and save money. </a:t>
            </a:r>
            <a:r>
              <a:rPr lang="en-US" sz="1200" b="0" i="0" kern="1200" dirty="0" err="1" smtClean="0">
                <a:solidFill>
                  <a:schemeClr val="tx1"/>
                </a:solidFill>
                <a:effectLst/>
                <a:latin typeface="+mn-lt"/>
                <a:ea typeface="+mn-ea"/>
                <a:cs typeface="+mn-cs"/>
              </a:rPr>
              <a:t>Microservice</a:t>
            </a:r>
            <a:r>
              <a:rPr lang="en-US" sz="1200" b="0" i="0" kern="1200" dirty="0" smtClean="0">
                <a:solidFill>
                  <a:schemeClr val="tx1"/>
                </a:solidFill>
                <a:effectLst/>
                <a:latin typeface="+mn-lt"/>
                <a:ea typeface="+mn-ea"/>
                <a:cs typeface="+mn-cs"/>
              </a:rPr>
              <a:t> architecture allowed Amazon to transition to continuous deployment, and now Amazon engineers deploy code every </a:t>
            </a:r>
            <a:r>
              <a:rPr lang="en-US" sz="1200" b="0" i="0" u="none" strike="noStrike" kern="1200" dirty="0" smtClean="0">
                <a:solidFill>
                  <a:schemeClr val="tx1"/>
                </a:solidFill>
                <a:effectLst/>
                <a:latin typeface="+mn-lt"/>
                <a:ea typeface="+mn-ea"/>
                <a:cs typeface="+mn-cs"/>
                <a:hlinkClick r:id="rId4"/>
              </a:rPr>
              <a:t>11.7 seconds</a:t>
            </a:r>
            <a:r>
              <a:rPr lang="en-US" sz="1200" b="0" i="0" kern="1200" dirty="0" smtClean="0">
                <a:solidFill>
                  <a:schemeClr val="tx1"/>
                </a:solidFill>
                <a:effectLst/>
                <a:latin typeface="+mn-lt"/>
                <a:ea typeface="+mn-ea"/>
                <a:cs typeface="+mn-cs"/>
              </a:rPr>
              <a:t>.</a:t>
            </a:r>
          </a:p>
          <a:p>
            <a:r>
              <a:rPr lang="en-US" dirty="0" smtClean="0"/>
              <a:t/>
            </a:r>
            <a:br>
              <a:rPr lang="en-US" dirty="0" smtClean="0"/>
            </a:br>
            <a:r>
              <a:rPr lang="en-US" sz="1200" b="0" i="0" kern="1200" dirty="0" smtClean="0">
                <a:solidFill>
                  <a:schemeClr val="tx1"/>
                </a:solidFill>
                <a:effectLst/>
                <a:latin typeface="+mn-lt"/>
                <a:ea typeface="+mn-ea"/>
                <a:cs typeface="+mn-cs"/>
              </a:rPr>
              <a:t>Apple:</a:t>
            </a:r>
          </a:p>
          <a:p>
            <a:r>
              <a:rPr lang="en-US" sz="1200" b="0" i="0" kern="1200" dirty="0" smtClean="0">
                <a:solidFill>
                  <a:schemeClr val="tx1"/>
                </a:solidFill>
                <a:effectLst/>
                <a:latin typeface="+mn-lt"/>
                <a:ea typeface="+mn-ea"/>
                <a:cs typeface="+mn-cs"/>
              </a:rPr>
              <a:t>Apple’s relation to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can be highlighted in a different way. Apple developed Swift for building both iOS and Mac </a:t>
            </a:r>
            <a:r>
              <a:rPr lang="en-US" sz="1200" b="0" i="0" kern="1200" dirty="0" err="1" smtClean="0">
                <a:solidFill>
                  <a:schemeClr val="tx1"/>
                </a:solidFill>
                <a:effectLst/>
                <a:latin typeface="+mn-lt"/>
                <a:ea typeface="+mn-ea"/>
                <a:cs typeface="+mn-cs"/>
              </a:rPr>
              <a:t>OSX</a:t>
            </a:r>
            <a:r>
              <a:rPr lang="en-US" sz="1200" b="0" i="0" kern="1200" dirty="0" smtClean="0">
                <a:solidFill>
                  <a:schemeClr val="tx1"/>
                </a:solidFill>
                <a:effectLst/>
                <a:latin typeface="+mn-lt"/>
                <a:ea typeface="+mn-ea"/>
                <a:cs typeface="+mn-cs"/>
              </a:rPr>
              <a:t> applications. Swift code can be used to build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frameworks, which gives developers a wide range of opportunity. It is possible to build light-weight containers in Swift, which is an integral part of continuous deployment.</a:t>
            </a:r>
          </a:p>
          <a:p>
            <a:endParaRPr lang="en-US" dirty="0"/>
          </a:p>
        </p:txBody>
      </p:sp>
      <p:sp>
        <p:nvSpPr>
          <p:cNvPr id="4" name="Slide Number Placeholder 3"/>
          <p:cNvSpPr>
            <a:spLocks noGrp="1"/>
          </p:cNvSpPr>
          <p:nvPr>
            <p:ph type="sldNum" sz="quarter" idx="10"/>
          </p:nvPr>
        </p:nvSpPr>
        <p:spPr/>
        <p:txBody>
          <a:bodyPr/>
          <a:lstStyle/>
          <a:p>
            <a:r>
              <a:rPr lang="en-US" smtClean="0">
                <a:solidFill>
                  <a:srgbClr val="6E6F73"/>
                </a:solidFill>
              </a:rPr>
              <a:t>Notes view: </a:t>
            </a:r>
            <a:fld id="{128CEAFE-FA94-43E5-B0FF-D47E1CCDD1B4}" type="slidenum">
              <a:rPr lang="en-US" smtClean="0">
                <a:solidFill>
                  <a:srgbClr val="6E6F73"/>
                </a:solidFill>
              </a:rPr>
              <a:pPr/>
              <a:t>1</a:t>
            </a:fld>
            <a:endParaRPr lang="en-US" dirty="0">
              <a:solidFill>
                <a:srgbClr val="6E6F73"/>
              </a:solidFill>
            </a:endParaRPr>
          </a:p>
        </p:txBody>
      </p:sp>
    </p:spTree>
    <p:extLst>
      <p:ext uri="{BB962C8B-B14F-4D97-AF65-F5344CB8AC3E}">
        <p14:creationId xmlns:p14="http://schemas.microsoft.com/office/powerpoint/2010/main" val="1748622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overall</a:t>
            </a:r>
            <a:r>
              <a:rPr lang="en-US" baseline="0" dirty="0" smtClean="0"/>
              <a:t> solution 4 BC (</a:t>
            </a:r>
            <a:r>
              <a:rPr lang="en-US" baseline="0" dirty="0" err="1" smtClean="0"/>
              <a:t>tios</a:t>
            </a:r>
            <a:r>
              <a:rPr lang="en-US" baseline="0" dirty="0" smtClean="0"/>
              <a:t> que </a:t>
            </a:r>
            <a:r>
              <a:rPr lang="en-US" baseline="0" dirty="0" err="1" smtClean="0"/>
              <a:t>compra</a:t>
            </a:r>
            <a:r>
              <a:rPr lang="en-US" baseline="0" dirty="0" smtClean="0"/>
              <a:t> items </a:t>
            </a:r>
            <a:r>
              <a:rPr lang="en-US" baseline="0" dirty="0" err="1" smtClean="0"/>
              <a:t>en</a:t>
            </a:r>
            <a:r>
              <a:rPr lang="en-US" baseline="0" dirty="0" smtClean="0"/>
              <a:t> </a:t>
            </a:r>
            <a:r>
              <a:rPr lang="en-US" baseline="0" dirty="0" err="1" smtClean="0"/>
              <a:t>NRT</a:t>
            </a:r>
            <a:r>
              <a:rPr lang="en-US" baseline="0" dirty="0" smtClean="0"/>
              <a:t> y le </a:t>
            </a:r>
            <a:r>
              <a:rPr lang="en-US" baseline="0" dirty="0" err="1" smtClean="0"/>
              <a:t>vamos</a:t>
            </a:r>
            <a:r>
              <a:rPr lang="en-US" baseline="0" dirty="0" smtClean="0"/>
              <a:t> a </a:t>
            </a:r>
            <a:r>
              <a:rPr lang="en-US" baseline="0" dirty="0" err="1" smtClean="0"/>
              <a:t>recomendar</a:t>
            </a:r>
            <a:r>
              <a:rPr lang="en-US" baseline="0" dirty="0" smtClean="0"/>
              <a:t> </a:t>
            </a:r>
            <a:r>
              <a:rPr lang="en-US" baseline="0" dirty="0" err="1" smtClean="0"/>
              <a:t>otros</a:t>
            </a:r>
            <a:r>
              <a:rPr lang="en-US" baseline="0" dirty="0" smtClean="0"/>
              <a:t> )</a:t>
            </a:r>
          </a:p>
          <a:p>
            <a:r>
              <a:rPr lang="en-US" baseline="0" dirty="0" smtClean="0"/>
              <a:t>2) LA </a:t>
            </a:r>
            <a:r>
              <a:rPr lang="en-US" baseline="0" dirty="0" err="1" smtClean="0"/>
              <a:t>solucion</a:t>
            </a:r>
            <a:r>
              <a:rPr lang="en-US" baseline="0" dirty="0" smtClean="0"/>
              <a:t> </a:t>
            </a:r>
            <a:r>
              <a:rPr lang="en-US" baseline="0" dirty="0" err="1" smtClean="0"/>
              <a:t>propuesta</a:t>
            </a:r>
            <a:r>
              <a:rPr lang="en-US" baseline="0" dirty="0" smtClean="0"/>
              <a:t> </a:t>
            </a:r>
          </a:p>
          <a:p>
            <a:r>
              <a:rPr lang="en-US" baseline="0" dirty="0" smtClean="0"/>
              <a:t>1 slide de background  (quick refresher of technologies per container)</a:t>
            </a:r>
            <a:endParaRPr lang="en-US" dirty="0"/>
          </a:p>
        </p:txBody>
      </p:sp>
      <p:sp>
        <p:nvSpPr>
          <p:cNvPr id="4" name="Slide Number Placeholder 3"/>
          <p:cNvSpPr>
            <a:spLocks noGrp="1"/>
          </p:cNvSpPr>
          <p:nvPr>
            <p:ph type="sldNum" sz="quarter" idx="10"/>
          </p:nvPr>
        </p:nvSpPr>
        <p:spPr/>
        <p:txBody>
          <a:bodyPr/>
          <a:lstStyle/>
          <a:p>
            <a:r>
              <a:rPr lang="en-US" dirty="0">
                <a:solidFill>
                  <a:srgbClr val="6E6F73"/>
                </a:solidFill>
              </a:rPr>
              <a:t>Notes view: </a:t>
            </a:r>
            <a:fld id="{128CEAFE-FA94-43E5-B0FF-D47E1CCDD1B4}" type="slidenum">
              <a:rPr lang="en-US" smtClean="0">
                <a:solidFill>
                  <a:srgbClr val="6E6F73"/>
                </a:solidFill>
              </a:rPr>
              <a:pPr/>
              <a:t>3</a:t>
            </a:fld>
            <a:endParaRPr lang="en-US" dirty="0">
              <a:solidFill>
                <a:srgbClr val="6E6F73"/>
              </a:solidFill>
            </a:endParaRPr>
          </a:p>
        </p:txBody>
      </p:sp>
    </p:spTree>
    <p:extLst>
      <p:ext uri="{BB962C8B-B14F-4D97-AF65-F5344CB8AC3E}">
        <p14:creationId xmlns:p14="http://schemas.microsoft.com/office/powerpoint/2010/main" val="1634261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4239567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2392359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3C15A8-0857-493F-BB30-65FEEA755A3A}"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56DC8-36FB-48C8-BD94-5EE5FE012EF5}" type="slidenum">
              <a:rPr lang="en-US" smtClean="0"/>
              <a:t>‹#›</a:t>
            </a:fld>
            <a:endParaRPr lang="en-US"/>
          </a:p>
        </p:txBody>
      </p:sp>
    </p:spTree>
    <p:extLst>
      <p:ext uri="{BB962C8B-B14F-4D97-AF65-F5344CB8AC3E}">
        <p14:creationId xmlns:p14="http://schemas.microsoft.com/office/powerpoint/2010/main" val="3877467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3C15A8-0857-493F-BB30-65FEEA755A3A}"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56DC8-36FB-48C8-BD94-5EE5FE012EF5}" type="slidenum">
              <a:rPr lang="en-US" smtClean="0"/>
              <a:t>‹#›</a:t>
            </a:fld>
            <a:endParaRPr lang="en-US"/>
          </a:p>
        </p:txBody>
      </p:sp>
    </p:spTree>
    <p:extLst>
      <p:ext uri="{BB962C8B-B14F-4D97-AF65-F5344CB8AC3E}">
        <p14:creationId xmlns:p14="http://schemas.microsoft.com/office/powerpoint/2010/main" val="84778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3C15A8-0857-493F-BB30-65FEEA755A3A}"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56DC8-36FB-48C8-BD94-5EE5FE012EF5}" type="slidenum">
              <a:rPr lang="en-US" smtClean="0"/>
              <a:t>‹#›</a:t>
            </a:fld>
            <a:endParaRPr lang="en-US"/>
          </a:p>
        </p:txBody>
      </p:sp>
    </p:spTree>
    <p:extLst>
      <p:ext uri="{BB962C8B-B14F-4D97-AF65-F5344CB8AC3E}">
        <p14:creationId xmlns:p14="http://schemas.microsoft.com/office/powerpoint/2010/main" val="3764815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eaLnBrk="1">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smtClean="0"/>
              <a:t>Click to add title</a:t>
            </a:r>
            <a:endParaRPr lang="en-US" dirty="0"/>
          </a:p>
        </p:txBody>
      </p:sp>
      <p:sp>
        <p:nvSpPr>
          <p:cNvPr id="10" name="FooterSimple"/>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Containerized architecture is the key to face some</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1455316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extLst mod="1">
    <p:ext uri="{DCECCB84-F9BA-43D5-87BE-67443E8EF086}">
      <p15:sldGuideLst xmlns:p15="http://schemas.microsoft.com/office/powerpoint/2012/main">
        <p15:guide id="4294967295" orient="horz" pos="43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3C15A8-0857-493F-BB30-65FEEA755A3A}"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56DC8-36FB-48C8-BD94-5EE5FE012EF5}" type="slidenum">
              <a:rPr lang="en-US" smtClean="0"/>
              <a:t>‹#›</a:t>
            </a:fld>
            <a:endParaRPr lang="en-US"/>
          </a:p>
        </p:txBody>
      </p:sp>
    </p:spTree>
    <p:extLst>
      <p:ext uri="{BB962C8B-B14F-4D97-AF65-F5344CB8AC3E}">
        <p14:creationId xmlns:p14="http://schemas.microsoft.com/office/powerpoint/2010/main" val="326435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3C15A8-0857-493F-BB30-65FEEA755A3A}"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56DC8-36FB-48C8-BD94-5EE5FE012EF5}" type="slidenum">
              <a:rPr lang="en-US" smtClean="0"/>
              <a:t>‹#›</a:t>
            </a:fld>
            <a:endParaRPr lang="en-US"/>
          </a:p>
        </p:txBody>
      </p:sp>
    </p:spTree>
    <p:extLst>
      <p:ext uri="{BB962C8B-B14F-4D97-AF65-F5344CB8AC3E}">
        <p14:creationId xmlns:p14="http://schemas.microsoft.com/office/powerpoint/2010/main" val="1330314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3C15A8-0857-493F-BB30-65FEEA755A3A}"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56DC8-36FB-48C8-BD94-5EE5FE012EF5}" type="slidenum">
              <a:rPr lang="en-US" smtClean="0"/>
              <a:t>‹#›</a:t>
            </a:fld>
            <a:endParaRPr lang="en-US"/>
          </a:p>
        </p:txBody>
      </p:sp>
    </p:spTree>
    <p:extLst>
      <p:ext uri="{BB962C8B-B14F-4D97-AF65-F5344CB8AC3E}">
        <p14:creationId xmlns:p14="http://schemas.microsoft.com/office/powerpoint/2010/main" val="2603714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3C15A8-0857-493F-BB30-65FEEA755A3A}" type="datetimeFigureOut">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E56DC8-36FB-48C8-BD94-5EE5FE012EF5}" type="slidenum">
              <a:rPr lang="en-US" smtClean="0"/>
              <a:t>‹#›</a:t>
            </a:fld>
            <a:endParaRPr lang="en-US"/>
          </a:p>
        </p:txBody>
      </p:sp>
    </p:spTree>
    <p:extLst>
      <p:ext uri="{BB962C8B-B14F-4D97-AF65-F5344CB8AC3E}">
        <p14:creationId xmlns:p14="http://schemas.microsoft.com/office/powerpoint/2010/main" val="502523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3C15A8-0857-493F-BB30-65FEEA755A3A}" type="datetimeFigureOut">
              <a:rPr lang="en-US" smtClean="0"/>
              <a:t>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E56DC8-36FB-48C8-BD94-5EE5FE012EF5}" type="slidenum">
              <a:rPr lang="en-US" smtClean="0"/>
              <a:t>‹#›</a:t>
            </a:fld>
            <a:endParaRPr lang="en-US"/>
          </a:p>
        </p:txBody>
      </p:sp>
    </p:spTree>
    <p:extLst>
      <p:ext uri="{BB962C8B-B14F-4D97-AF65-F5344CB8AC3E}">
        <p14:creationId xmlns:p14="http://schemas.microsoft.com/office/powerpoint/2010/main" val="2654603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3C15A8-0857-493F-BB30-65FEEA755A3A}" type="datetimeFigureOut">
              <a:rPr lang="en-US" smtClean="0"/>
              <a:t>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E56DC8-36FB-48C8-BD94-5EE5FE012EF5}" type="slidenum">
              <a:rPr lang="en-US" smtClean="0"/>
              <a:t>‹#›</a:t>
            </a:fld>
            <a:endParaRPr lang="en-US"/>
          </a:p>
        </p:txBody>
      </p:sp>
    </p:spTree>
    <p:extLst>
      <p:ext uri="{BB962C8B-B14F-4D97-AF65-F5344CB8AC3E}">
        <p14:creationId xmlns:p14="http://schemas.microsoft.com/office/powerpoint/2010/main" val="1160216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C15A8-0857-493F-BB30-65FEEA755A3A}"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56DC8-36FB-48C8-BD94-5EE5FE012EF5}" type="slidenum">
              <a:rPr lang="en-US" smtClean="0"/>
              <a:t>‹#›</a:t>
            </a:fld>
            <a:endParaRPr lang="en-US"/>
          </a:p>
        </p:txBody>
      </p:sp>
    </p:spTree>
    <p:extLst>
      <p:ext uri="{BB962C8B-B14F-4D97-AF65-F5344CB8AC3E}">
        <p14:creationId xmlns:p14="http://schemas.microsoft.com/office/powerpoint/2010/main" val="4255410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C15A8-0857-493F-BB30-65FEEA755A3A}"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56DC8-36FB-48C8-BD94-5EE5FE012EF5}" type="slidenum">
              <a:rPr lang="en-US" smtClean="0"/>
              <a:t>‹#›</a:t>
            </a:fld>
            <a:endParaRPr lang="en-US"/>
          </a:p>
        </p:txBody>
      </p:sp>
    </p:spTree>
    <p:extLst>
      <p:ext uri="{BB962C8B-B14F-4D97-AF65-F5344CB8AC3E}">
        <p14:creationId xmlns:p14="http://schemas.microsoft.com/office/powerpoint/2010/main" val="3703851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15"/>
            </p:custDataLst>
            <p:extLst>
              <p:ext uri="{D42A27DB-BD31-4B8C-83A1-F6EECF244321}">
                <p14:modId xmlns:p14="http://schemas.microsoft.com/office/powerpoint/2010/main" val="42184225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 name="think-cell Slide" r:id="rId17" imgW="473" imgH="476" progId="TCLayout.ActiveDocument.1">
                  <p:embed/>
                </p:oleObj>
              </mc:Choice>
              <mc:Fallback>
                <p:oleObj name="think-cell Slide" r:id="rId17" imgW="473" imgH="476"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1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lnSpc>
                <a:spcPct val="90000"/>
              </a:lnSpc>
              <a:spcBef>
                <a:spcPct val="0"/>
              </a:spcBef>
              <a:spcAft>
                <a:spcPct val="0"/>
              </a:spcAft>
            </a:pPr>
            <a:endParaRPr lang="en-US" sz="4400" b="0" i="0" baseline="0" dirty="0">
              <a:latin typeface="Calibri Light" panose="020F0302020204030204" pitchFamily="34" charset="0"/>
              <a:ea typeface="+mj-ea"/>
              <a:cs typeface="+mj-cs"/>
              <a:sym typeface="Calibri Light" panose="020F0302020204030204" pitchFamily="34" charset="0"/>
            </a:endParaRP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C15A8-0857-493F-BB30-65FEEA755A3A}" type="datetimeFigureOut">
              <a:rPr lang="en-US" smtClean="0"/>
              <a:t>1/29/2019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E56DC8-36FB-48C8-BD94-5EE5FE012EF5}" type="slidenum">
              <a:rPr lang="en-US" smtClean="0"/>
              <a:t>‹#›</a:t>
            </a:fld>
            <a:endParaRPr lang="en-US"/>
          </a:p>
        </p:txBody>
      </p:sp>
    </p:spTree>
    <p:extLst>
      <p:ext uri="{BB962C8B-B14F-4D97-AF65-F5344CB8AC3E}">
        <p14:creationId xmlns:p14="http://schemas.microsoft.com/office/powerpoint/2010/main" val="4069006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accent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xml"/><Relationship Id="rId7" Type="http://schemas.openxmlformats.org/officeDocument/2006/relationships/oleObject" Target="../embeddings/oleObject2.bin"/><Relationship Id="rId12" Type="http://schemas.openxmlformats.org/officeDocument/2006/relationships/image" Target="../media/image5.jpeg"/><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notesSlide" Target="../notesSlides/notesSlide1.xml"/><Relationship Id="rId11" Type="http://schemas.openxmlformats.org/officeDocument/2006/relationships/image" Target="../media/image4.png"/><Relationship Id="rId5" Type="http://schemas.openxmlformats.org/officeDocument/2006/relationships/slideLayout" Target="../slideLayouts/slideLayout12.xml"/><Relationship Id="rId10" Type="http://schemas.openxmlformats.org/officeDocument/2006/relationships/image" Target="../media/image3.jpeg"/><Relationship Id="rId4" Type="http://schemas.openxmlformats.org/officeDocument/2006/relationships/tags" Target="../tags/tag7.xm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0.png"/><Relationship Id="rId3" Type="http://schemas.openxmlformats.org/officeDocument/2006/relationships/tags" Target="../tags/tag11.xml"/><Relationship Id="rId7" Type="http://schemas.openxmlformats.org/officeDocument/2006/relationships/notesSlide" Target="../notesSlides/notesSlide2.xml"/><Relationship Id="rId12" Type="http://schemas.openxmlformats.org/officeDocument/2006/relationships/image" Target="../media/image9.png"/><Relationship Id="rId2" Type="http://schemas.openxmlformats.org/officeDocument/2006/relationships/tags" Target="../tags/tag10.xml"/><Relationship Id="rId16" Type="http://schemas.openxmlformats.org/officeDocument/2006/relationships/image" Target="../media/image13.png"/><Relationship Id="rId1" Type="http://schemas.openxmlformats.org/officeDocument/2006/relationships/vmlDrawing" Target="../drawings/vmlDrawing4.vml"/><Relationship Id="rId6" Type="http://schemas.openxmlformats.org/officeDocument/2006/relationships/slideLayout" Target="../slideLayouts/slideLayout12.xml"/><Relationship Id="rId11" Type="http://schemas.openxmlformats.org/officeDocument/2006/relationships/image" Target="../media/image8.png"/><Relationship Id="rId5" Type="http://schemas.openxmlformats.org/officeDocument/2006/relationships/tags" Target="../tags/tag13.xml"/><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tags" Target="../tags/tag12.xml"/><Relationship Id="rId9" Type="http://schemas.openxmlformats.org/officeDocument/2006/relationships/image" Target="../media/image6.emf"/><Relationship Id="rId1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hyperlink" Target="http://vldb.org/pvldb/vol5/p1724_tilmannrabl_vldb2012.pdf" TargetMode="External"/></Relationships>
</file>

<file path=ppt/slides/_rels/slide5.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4.xml"/><Relationship Id="rId4"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41608032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7" imgW="473" imgH="476" progId="TCLayout.ActiveDocument.1">
                  <p:embed/>
                </p:oleObj>
              </mc:Choice>
              <mc:Fallback>
                <p:oleObj name="think-cell Slide" r:id="rId7" imgW="473" imgH="476"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a:xfrm>
            <a:off x="630000" y="622800"/>
            <a:ext cx="10933350" cy="664797"/>
          </a:xfrm>
        </p:spPr>
        <p:txBody>
          <a:bodyPr/>
          <a:lstStyle/>
          <a:p>
            <a:r>
              <a:rPr lang="en-US" dirty="0" smtClean="0"/>
              <a:t>Containerized architecture </a:t>
            </a:r>
            <a:r>
              <a:rPr lang="en-US" dirty="0" smtClean="0"/>
              <a:t>is the key to face some current industry problems nowadays</a:t>
            </a:r>
            <a:endParaRPr lang="en-US" dirty="0"/>
          </a:p>
        </p:txBody>
      </p:sp>
      <p:pic>
        <p:nvPicPr>
          <p:cNvPr id="3" name="Picture 2"/>
          <p:cNvPicPr>
            <a:picLocks noChangeAspect="1"/>
          </p:cNvPicPr>
          <p:nvPr/>
        </p:nvPicPr>
        <p:blipFill>
          <a:blip r:embed="rId9"/>
          <a:stretch>
            <a:fillRect/>
          </a:stretch>
        </p:blipFill>
        <p:spPr>
          <a:xfrm>
            <a:off x="930416" y="1986740"/>
            <a:ext cx="5104624" cy="4088838"/>
          </a:xfrm>
          <a:prstGeom prst="rect">
            <a:avLst/>
          </a:prstGeom>
        </p:spPr>
      </p:pic>
      <p:pic>
        <p:nvPicPr>
          <p:cNvPr id="186370" name="Picture 2" descr="https://media.metrolatam.com/2018/03/20/net1-e9191ebc5a9bd992cd15b9f244b0c710-1200x800.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87540" y="1986740"/>
            <a:ext cx="2009313" cy="1339542"/>
          </a:xfrm>
          <a:prstGeom prst="rect">
            <a:avLst/>
          </a:prstGeom>
          <a:noFill/>
          <a:extLst>
            <a:ext uri="{909E8E84-426E-40DD-AFC4-6F175D3DCCD1}">
              <a14:hiddenFill xmlns:a14="http://schemas.microsoft.com/office/drawing/2010/main">
                <a:solidFill>
                  <a:srgbClr val="FFFFFF"/>
                </a:solidFill>
              </a14:hiddenFill>
            </a:ext>
          </a:extLst>
        </p:spPr>
      </p:pic>
      <p:pic>
        <p:nvPicPr>
          <p:cNvPr id="186372" name="Picture 4" descr="Resultado de imagen de amazo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21039" y="3326282"/>
            <a:ext cx="2142316" cy="1843857"/>
          </a:xfrm>
          <a:prstGeom prst="rect">
            <a:avLst/>
          </a:prstGeom>
          <a:noFill/>
          <a:extLst>
            <a:ext uri="{909E8E84-426E-40DD-AFC4-6F175D3DCCD1}">
              <a14:hiddenFill xmlns:a14="http://schemas.microsoft.com/office/drawing/2010/main">
                <a:solidFill>
                  <a:srgbClr val="FFFFFF"/>
                </a:solidFill>
              </a14:hiddenFill>
            </a:ext>
          </a:extLst>
        </p:spPr>
      </p:pic>
      <p:pic>
        <p:nvPicPr>
          <p:cNvPr id="186374" name="Picture 6" descr="Resultado de imagen de steam"/>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321039" y="4838009"/>
            <a:ext cx="2169450" cy="1220316"/>
          </a:xfrm>
          <a:prstGeom prst="rect">
            <a:avLst/>
          </a:prstGeom>
          <a:noFill/>
          <a:extLst>
            <a:ext uri="{909E8E84-426E-40DD-AFC4-6F175D3DCCD1}">
              <a14:hiddenFill xmlns:a14="http://schemas.microsoft.com/office/drawing/2010/main">
                <a:solidFill>
                  <a:srgbClr val="FFFFFF"/>
                </a:solidFill>
              </a14:hiddenFill>
            </a:ext>
          </a:extLst>
        </p:spPr>
      </p:pic>
      <p:sp>
        <p:nvSpPr>
          <p:cNvPr id="8" name="NavigationIcon"/>
          <p:cNvSpPr>
            <a:spLocks noChangeAspect="1" noEditPoints="1"/>
          </p:cNvSpPr>
          <p:nvPr>
            <p:custDataLst>
              <p:tags r:id="rId4"/>
            </p:custDataLst>
          </p:nvPr>
        </p:nvSpPr>
        <p:spPr bwMode="auto">
          <a:xfrm>
            <a:off x="11644824" y="150080"/>
            <a:ext cx="457200" cy="331355"/>
          </a:xfrm>
          <a:custGeom>
            <a:avLst/>
            <a:gdLst>
              <a:gd name="T0" fmla="*/ 859 w 881"/>
              <a:gd name="T1" fmla="*/ 504 h 638"/>
              <a:gd name="T2" fmla="*/ 821 w 881"/>
              <a:gd name="T3" fmla="*/ 504 h 638"/>
              <a:gd name="T4" fmla="*/ 821 w 881"/>
              <a:gd name="T5" fmla="*/ 422 h 638"/>
              <a:gd name="T6" fmla="*/ 604 w 881"/>
              <a:gd name="T7" fmla="*/ 79 h 638"/>
              <a:gd name="T8" fmla="*/ 604 w 881"/>
              <a:gd name="T9" fmla="*/ 216 h 638"/>
              <a:gd name="T10" fmla="*/ 582 w 881"/>
              <a:gd name="T11" fmla="*/ 238 h 638"/>
              <a:gd name="T12" fmla="*/ 560 w 881"/>
              <a:gd name="T13" fmla="*/ 216 h 638"/>
              <a:gd name="T14" fmla="*/ 560 w 881"/>
              <a:gd name="T15" fmla="*/ 61 h 638"/>
              <a:gd name="T16" fmla="*/ 560 w 881"/>
              <a:gd name="T17" fmla="*/ 61 h 638"/>
              <a:gd name="T18" fmla="*/ 560 w 881"/>
              <a:gd name="T19" fmla="*/ 22 h 638"/>
              <a:gd name="T20" fmla="*/ 538 w 881"/>
              <a:gd name="T21" fmla="*/ 0 h 638"/>
              <a:gd name="T22" fmla="*/ 342 w 881"/>
              <a:gd name="T23" fmla="*/ 0 h 638"/>
              <a:gd name="T24" fmla="*/ 320 w 881"/>
              <a:gd name="T25" fmla="*/ 22 h 638"/>
              <a:gd name="T26" fmla="*/ 320 w 881"/>
              <a:gd name="T27" fmla="*/ 61 h 638"/>
              <a:gd name="T28" fmla="*/ 320 w 881"/>
              <a:gd name="T29" fmla="*/ 61 h 638"/>
              <a:gd name="T30" fmla="*/ 320 w 881"/>
              <a:gd name="T31" fmla="*/ 216 h 638"/>
              <a:gd name="T32" fmla="*/ 298 w 881"/>
              <a:gd name="T33" fmla="*/ 238 h 638"/>
              <a:gd name="T34" fmla="*/ 276 w 881"/>
              <a:gd name="T35" fmla="*/ 216 h 638"/>
              <a:gd name="T36" fmla="*/ 276 w 881"/>
              <a:gd name="T37" fmla="*/ 79 h 638"/>
              <a:gd name="T38" fmla="*/ 60 w 881"/>
              <a:gd name="T39" fmla="*/ 422 h 638"/>
              <a:gd name="T40" fmla="*/ 60 w 881"/>
              <a:gd name="T41" fmla="*/ 504 h 638"/>
              <a:gd name="T42" fmla="*/ 22 w 881"/>
              <a:gd name="T43" fmla="*/ 504 h 638"/>
              <a:gd name="T44" fmla="*/ 0 w 881"/>
              <a:gd name="T45" fmla="*/ 526 h 638"/>
              <a:gd name="T46" fmla="*/ 0 w 881"/>
              <a:gd name="T47" fmla="*/ 616 h 638"/>
              <a:gd name="T48" fmla="*/ 22 w 881"/>
              <a:gd name="T49" fmla="*/ 638 h 638"/>
              <a:gd name="T50" fmla="*/ 859 w 881"/>
              <a:gd name="T51" fmla="*/ 638 h 638"/>
              <a:gd name="T52" fmla="*/ 881 w 881"/>
              <a:gd name="T53" fmla="*/ 616 h 638"/>
              <a:gd name="T54" fmla="*/ 881 w 881"/>
              <a:gd name="T55" fmla="*/ 526 h 638"/>
              <a:gd name="T56" fmla="*/ 859 w 881"/>
              <a:gd name="T57" fmla="*/ 504 h 638"/>
              <a:gd name="T58" fmla="*/ 686 w 881"/>
              <a:gd name="T59" fmla="*/ 503 h 638"/>
              <a:gd name="T60" fmla="*/ 194 w 881"/>
              <a:gd name="T61" fmla="*/ 503 h 638"/>
              <a:gd name="T62" fmla="*/ 172 w 881"/>
              <a:gd name="T63" fmla="*/ 481 h 638"/>
              <a:gd name="T64" fmla="*/ 194 w 881"/>
              <a:gd name="T65" fmla="*/ 459 h 638"/>
              <a:gd name="T66" fmla="*/ 686 w 881"/>
              <a:gd name="T67" fmla="*/ 459 h 638"/>
              <a:gd name="T68" fmla="*/ 708 w 881"/>
              <a:gd name="T69" fmla="*/ 481 h 638"/>
              <a:gd name="T70" fmla="*/ 686 w 881"/>
              <a:gd name="T71" fmla="*/ 503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1" h="638">
                <a:moveTo>
                  <a:pt x="859" y="504"/>
                </a:moveTo>
                <a:cubicBezTo>
                  <a:pt x="821" y="504"/>
                  <a:pt x="821" y="504"/>
                  <a:pt x="821" y="504"/>
                </a:cubicBezTo>
                <a:cubicBezTo>
                  <a:pt x="821" y="422"/>
                  <a:pt x="821" y="422"/>
                  <a:pt x="821" y="422"/>
                </a:cubicBezTo>
                <a:cubicBezTo>
                  <a:pt x="821" y="271"/>
                  <a:pt x="732" y="141"/>
                  <a:pt x="604" y="79"/>
                </a:cubicBezTo>
                <a:cubicBezTo>
                  <a:pt x="604" y="216"/>
                  <a:pt x="604" y="216"/>
                  <a:pt x="604" y="216"/>
                </a:cubicBezTo>
                <a:cubicBezTo>
                  <a:pt x="604" y="228"/>
                  <a:pt x="594" y="238"/>
                  <a:pt x="582" y="238"/>
                </a:cubicBezTo>
                <a:cubicBezTo>
                  <a:pt x="570" y="238"/>
                  <a:pt x="560" y="228"/>
                  <a:pt x="560" y="216"/>
                </a:cubicBezTo>
                <a:cubicBezTo>
                  <a:pt x="560" y="61"/>
                  <a:pt x="560" y="61"/>
                  <a:pt x="560" y="61"/>
                </a:cubicBezTo>
                <a:cubicBezTo>
                  <a:pt x="560" y="61"/>
                  <a:pt x="560" y="61"/>
                  <a:pt x="560" y="61"/>
                </a:cubicBezTo>
                <a:cubicBezTo>
                  <a:pt x="560" y="22"/>
                  <a:pt x="560" y="22"/>
                  <a:pt x="560" y="22"/>
                </a:cubicBezTo>
                <a:cubicBezTo>
                  <a:pt x="560" y="10"/>
                  <a:pt x="550" y="0"/>
                  <a:pt x="538" y="0"/>
                </a:cubicBezTo>
                <a:cubicBezTo>
                  <a:pt x="342" y="0"/>
                  <a:pt x="342" y="0"/>
                  <a:pt x="342" y="0"/>
                </a:cubicBezTo>
                <a:cubicBezTo>
                  <a:pt x="330" y="0"/>
                  <a:pt x="320" y="10"/>
                  <a:pt x="320" y="22"/>
                </a:cubicBezTo>
                <a:cubicBezTo>
                  <a:pt x="320" y="61"/>
                  <a:pt x="320" y="61"/>
                  <a:pt x="320" y="61"/>
                </a:cubicBezTo>
                <a:cubicBezTo>
                  <a:pt x="320" y="61"/>
                  <a:pt x="320" y="61"/>
                  <a:pt x="320" y="61"/>
                </a:cubicBezTo>
                <a:cubicBezTo>
                  <a:pt x="320" y="216"/>
                  <a:pt x="320" y="216"/>
                  <a:pt x="320" y="216"/>
                </a:cubicBezTo>
                <a:cubicBezTo>
                  <a:pt x="320" y="228"/>
                  <a:pt x="310" y="238"/>
                  <a:pt x="298" y="238"/>
                </a:cubicBezTo>
                <a:cubicBezTo>
                  <a:pt x="286" y="238"/>
                  <a:pt x="276" y="228"/>
                  <a:pt x="276" y="216"/>
                </a:cubicBezTo>
                <a:cubicBezTo>
                  <a:pt x="276" y="79"/>
                  <a:pt x="276" y="79"/>
                  <a:pt x="276" y="79"/>
                </a:cubicBezTo>
                <a:cubicBezTo>
                  <a:pt x="148" y="141"/>
                  <a:pt x="60" y="271"/>
                  <a:pt x="60" y="422"/>
                </a:cubicBezTo>
                <a:cubicBezTo>
                  <a:pt x="60" y="504"/>
                  <a:pt x="60" y="504"/>
                  <a:pt x="60" y="504"/>
                </a:cubicBezTo>
                <a:cubicBezTo>
                  <a:pt x="22" y="504"/>
                  <a:pt x="22" y="504"/>
                  <a:pt x="22" y="504"/>
                </a:cubicBezTo>
                <a:cubicBezTo>
                  <a:pt x="9" y="504"/>
                  <a:pt x="0" y="514"/>
                  <a:pt x="0" y="526"/>
                </a:cubicBezTo>
                <a:cubicBezTo>
                  <a:pt x="0" y="616"/>
                  <a:pt x="0" y="616"/>
                  <a:pt x="0" y="616"/>
                </a:cubicBezTo>
                <a:cubicBezTo>
                  <a:pt x="0" y="628"/>
                  <a:pt x="9" y="638"/>
                  <a:pt x="22" y="638"/>
                </a:cubicBezTo>
                <a:cubicBezTo>
                  <a:pt x="859" y="638"/>
                  <a:pt x="859" y="638"/>
                  <a:pt x="859" y="638"/>
                </a:cubicBezTo>
                <a:cubicBezTo>
                  <a:pt x="871" y="638"/>
                  <a:pt x="881" y="628"/>
                  <a:pt x="881" y="616"/>
                </a:cubicBezTo>
                <a:cubicBezTo>
                  <a:pt x="881" y="526"/>
                  <a:pt x="881" y="526"/>
                  <a:pt x="881" y="526"/>
                </a:cubicBezTo>
                <a:cubicBezTo>
                  <a:pt x="881" y="514"/>
                  <a:pt x="871" y="504"/>
                  <a:pt x="859" y="504"/>
                </a:cubicBezTo>
                <a:close/>
                <a:moveTo>
                  <a:pt x="686" y="503"/>
                </a:moveTo>
                <a:cubicBezTo>
                  <a:pt x="194" y="503"/>
                  <a:pt x="194" y="503"/>
                  <a:pt x="194" y="503"/>
                </a:cubicBezTo>
                <a:cubicBezTo>
                  <a:pt x="182" y="503"/>
                  <a:pt x="172" y="493"/>
                  <a:pt x="172" y="481"/>
                </a:cubicBezTo>
                <a:cubicBezTo>
                  <a:pt x="172" y="469"/>
                  <a:pt x="182" y="459"/>
                  <a:pt x="194" y="459"/>
                </a:cubicBezTo>
                <a:cubicBezTo>
                  <a:pt x="686" y="459"/>
                  <a:pt x="686" y="459"/>
                  <a:pt x="686" y="459"/>
                </a:cubicBezTo>
                <a:cubicBezTo>
                  <a:pt x="698" y="459"/>
                  <a:pt x="708" y="469"/>
                  <a:pt x="708" y="481"/>
                </a:cubicBezTo>
                <a:cubicBezTo>
                  <a:pt x="708" y="493"/>
                  <a:pt x="698" y="503"/>
                  <a:pt x="686" y="503"/>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spTree>
    <p:extLst>
      <p:ext uri="{BB962C8B-B14F-4D97-AF65-F5344CB8AC3E}">
        <p14:creationId xmlns:p14="http://schemas.microsoft.com/office/powerpoint/2010/main" val="4730896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extLst>
              <p:ext uri="{D42A27DB-BD31-4B8C-83A1-F6EECF244321}">
                <p14:modId xmlns:p14="http://schemas.microsoft.com/office/powerpoint/2010/main" val="24798366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5" imgW="473" imgH="476" progId="TCLayout.ActiveDocument.1">
                  <p:embed/>
                </p:oleObj>
              </mc:Choice>
              <mc:Fallback>
                <p:oleObj name="think-cell Slide" r:id="rId5" imgW="473" imgH="476"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2" name="Rectangle 2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n-US" sz="4400" dirty="0">
              <a:latin typeface="Calibri Light" panose="020F0302020204030204" pitchFamily="34" charset="0"/>
              <a:ea typeface="+mj-ea"/>
              <a:cs typeface="+mj-cs"/>
              <a:sym typeface="Calibri Light" panose="020F0302020204030204" pitchFamily="34" charset="0"/>
            </a:endParaRPr>
          </a:p>
        </p:txBody>
      </p:sp>
      <p:sp>
        <p:nvSpPr>
          <p:cNvPr id="14" name="Rounded Rectangle 13"/>
          <p:cNvSpPr/>
          <p:nvPr/>
        </p:nvSpPr>
        <p:spPr>
          <a:xfrm>
            <a:off x="8403020" y="2795145"/>
            <a:ext cx="3137339" cy="2681294"/>
          </a:xfrm>
          <a:prstGeom prst="roundRect">
            <a:avLst/>
          </a:prstGeom>
          <a:solidFill>
            <a:srgbClr val="FFFFFF"/>
          </a:solidFill>
          <a:ln w="38100">
            <a:solidFill>
              <a:schemeClr val="tx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prstClr val="white">
                  <a:lumMod val="50000"/>
                </a:prstClr>
              </a:solidFill>
            </a:endParaRPr>
          </a:p>
        </p:txBody>
      </p:sp>
      <p:sp>
        <p:nvSpPr>
          <p:cNvPr id="2" name="Title 1"/>
          <p:cNvSpPr>
            <a:spLocks noGrp="1"/>
          </p:cNvSpPr>
          <p:nvPr>
            <p:ph type="title"/>
          </p:nvPr>
        </p:nvSpPr>
        <p:spPr>
          <a:xfrm>
            <a:off x="914480" y="1895041"/>
            <a:ext cx="10933350" cy="332399"/>
          </a:xfrm>
        </p:spPr>
        <p:txBody>
          <a:bodyPr/>
          <a:lstStyle/>
          <a:p>
            <a:r>
              <a:rPr lang="en-US" dirty="0" smtClean="0"/>
              <a:t>Hints &amp; Tips….</a:t>
            </a:r>
            <a:endParaRPr lang="en-US" dirty="0"/>
          </a:p>
        </p:txBody>
      </p:sp>
      <p:sp>
        <p:nvSpPr>
          <p:cNvPr id="5" name="Title 1"/>
          <p:cNvSpPr txBox="1">
            <a:spLocks/>
          </p:cNvSpPr>
          <p:nvPr/>
        </p:nvSpPr>
        <p:spPr>
          <a:xfrm>
            <a:off x="788631" y="961214"/>
            <a:ext cx="1093335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a:lstStyle>
          <a:p>
            <a:r>
              <a:rPr lang="en-US" dirty="0" smtClean="0">
                <a:solidFill>
                  <a:schemeClr val="accent1">
                    <a:lumMod val="50000"/>
                  </a:schemeClr>
                </a:solidFill>
              </a:rPr>
              <a:t>Docker compose file manages all involved containers and defines their configuration</a:t>
            </a:r>
            <a:endParaRPr lang="en-US" dirty="0">
              <a:solidFill>
                <a:schemeClr val="accent1">
                  <a:lumMod val="50000"/>
                </a:schemeClr>
              </a:solidFill>
            </a:endParaRPr>
          </a:p>
        </p:txBody>
      </p:sp>
      <p:sp>
        <p:nvSpPr>
          <p:cNvPr id="7" name="TextBox 6"/>
          <p:cNvSpPr txBox="1"/>
          <p:nvPr/>
        </p:nvSpPr>
        <p:spPr>
          <a:xfrm>
            <a:off x="735243" y="3835001"/>
            <a:ext cx="7533261" cy="328287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There are 5 services: falcon, zookeeper, </a:t>
            </a:r>
            <a:r>
              <a:rPr lang="en-US" dirty="0" err="1" smtClean="0">
                <a:solidFill>
                  <a:srgbClr val="575757"/>
                </a:solidFill>
              </a:rPr>
              <a:t>kafka</a:t>
            </a:r>
            <a:r>
              <a:rPr lang="en-US" dirty="0">
                <a:solidFill>
                  <a:srgbClr val="575757"/>
                </a:solidFill>
              </a:rPr>
              <a:t>,</a:t>
            </a:r>
            <a:r>
              <a:rPr lang="en-US" dirty="0" smtClean="0">
                <a:solidFill>
                  <a:srgbClr val="575757"/>
                </a:solidFill>
              </a:rPr>
              <a:t> spark, Cassandra, with its </a:t>
            </a:r>
            <a:r>
              <a:rPr lang="en-US" dirty="0" err="1" smtClean="0">
                <a:solidFill>
                  <a:srgbClr val="575757"/>
                </a:solidFill>
              </a:rPr>
              <a:t>respectives</a:t>
            </a:r>
            <a:r>
              <a:rPr lang="en-US" dirty="0" smtClean="0">
                <a:solidFill>
                  <a:srgbClr val="575757"/>
                </a:solidFill>
              </a:rPr>
              <a:t> names:</a:t>
            </a:r>
            <a:br>
              <a:rPr lang="en-US" dirty="0" smtClean="0">
                <a:solidFill>
                  <a:srgbClr val="575757"/>
                </a:solidFill>
              </a:rPr>
            </a:br>
            <a:r>
              <a:rPr lang="en-US" dirty="0" err="1" smtClean="0">
                <a:solidFill>
                  <a:srgbClr val="575757"/>
                </a:solidFill>
              </a:rPr>
              <a:t>falcon_container</a:t>
            </a:r>
            <a:r>
              <a:rPr lang="en-US" dirty="0" smtClean="0">
                <a:solidFill>
                  <a:srgbClr val="575757"/>
                </a:solidFill>
              </a:rPr>
              <a:t>, </a:t>
            </a:r>
            <a:r>
              <a:rPr lang="en-US" dirty="0" err="1" smtClean="0">
                <a:solidFill>
                  <a:srgbClr val="575757"/>
                </a:solidFill>
              </a:rPr>
              <a:t>zookeeper_container</a:t>
            </a:r>
            <a:r>
              <a:rPr lang="en-US" dirty="0" smtClean="0">
                <a:solidFill>
                  <a:srgbClr val="575757"/>
                </a:solidFill>
              </a:rPr>
              <a:t>, </a:t>
            </a:r>
            <a:r>
              <a:rPr lang="en-US" dirty="0" err="1" smtClean="0">
                <a:solidFill>
                  <a:srgbClr val="575757"/>
                </a:solidFill>
              </a:rPr>
              <a:t>kafka_container</a:t>
            </a:r>
            <a:r>
              <a:rPr lang="en-US" dirty="0" smtClean="0">
                <a:solidFill>
                  <a:srgbClr val="575757"/>
                </a:solidFill>
              </a:rPr>
              <a:t>, </a:t>
            </a:r>
            <a:r>
              <a:rPr lang="en-US" dirty="0" err="1" smtClean="0">
                <a:solidFill>
                  <a:srgbClr val="575757"/>
                </a:solidFill>
              </a:rPr>
              <a:t>spark_container</a:t>
            </a:r>
            <a:r>
              <a:rPr lang="en-US" dirty="0" smtClean="0">
                <a:solidFill>
                  <a:srgbClr val="575757"/>
                </a:solidFill>
              </a:rPr>
              <a:t>, </a:t>
            </a:r>
            <a:r>
              <a:rPr lang="en-US" dirty="0" err="1" smtClean="0">
                <a:solidFill>
                  <a:srgbClr val="575757"/>
                </a:solidFill>
              </a:rPr>
              <a:t>Cassandra_container</a:t>
            </a:r>
            <a:endParaRPr lang="en-US" dirty="0" smtClean="0">
              <a:solidFill>
                <a:srgbClr val="575757"/>
              </a:solidFill>
            </a:endParaRPr>
          </a:p>
          <a:p>
            <a:endParaRPr lang="en-US" dirty="0" smtClean="0">
              <a:solidFill>
                <a:srgbClr val="575757"/>
              </a:solidFill>
            </a:endParaRPr>
          </a:p>
          <a:p>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Both Spark and Cassandra containers need some folders in your host to be mapped:</a:t>
            </a:r>
          </a:p>
          <a:p>
            <a:pPr marL="742950" lvl="1" indent="-285750">
              <a:buFont typeface="Arial" panose="020B0604020202020204" pitchFamily="34" charset="0"/>
              <a:buChar char="•"/>
            </a:pPr>
            <a:r>
              <a:rPr lang="en-US" dirty="0" err="1" smtClean="0">
                <a:solidFill>
                  <a:srgbClr val="575757"/>
                </a:solidFill>
              </a:rPr>
              <a:t>WWM-docker-bc</a:t>
            </a:r>
            <a:r>
              <a:rPr lang="en-US" dirty="0" smtClean="0">
                <a:solidFill>
                  <a:srgbClr val="575757"/>
                </a:solidFill>
              </a:rPr>
              <a:t> should </a:t>
            </a:r>
            <a:r>
              <a:rPr lang="en-US" dirty="0">
                <a:solidFill>
                  <a:srgbClr val="575757"/>
                </a:solidFill>
              </a:rPr>
              <a:t>be mapped to /</a:t>
            </a:r>
            <a:r>
              <a:rPr lang="en-US" dirty="0" smtClean="0">
                <a:solidFill>
                  <a:srgbClr val="575757"/>
                </a:solidFill>
              </a:rPr>
              <a:t>home/</a:t>
            </a:r>
            <a:r>
              <a:rPr lang="en-US" dirty="0" err="1" smtClean="0">
                <a:solidFill>
                  <a:srgbClr val="575757"/>
                </a:solidFill>
              </a:rPr>
              <a:t>jovyan</a:t>
            </a:r>
            <a:r>
              <a:rPr lang="en-US" dirty="0" smtClean="0">
                <a:solidFill>
                  <a:srgbClr val="575757"/>
                </a:solidFill>
              </a:rPr>
              <a:t>/work in spark container</a:t>
            </a:r>
          </a:p>
          <a:p>
            <a:pPr marL="742950" lvl="1" indent="-285750">
              <a:buFont typeface="Arial" panose="020B0604020202020204" pitchFamily="34" charset="0"/>
              <a:buChar char="•"/>
            </a:pPr>
            <a:r>
              <a:rPr lang="en-US" dirty="0" smtClean="0">
                <a:solidFill>
                  <a:srgbClr val="575757"/>
                </a:solidFill>
              </a:rPr>
              <a:t>Cassandra folder should be mapped to /</a:t>
            </a:r>
            <a:r>
              <a:rPr lang="en-US" dirty="0" err="1" smtClean="0">
                <a:solidFill>
                  <a:srgbClr val="575757"/>
                </a:solidFill>
              </a:rPr>
              <a:t>bdr</a:t>
            </a:r>
            <a:r>
              <a:rPr lang="en-US" dirty="0" smtClean="0">
                <a:solidFill>
                  <a:srgbClr val="575757"/>
                </a:solidFill>
              </a:rPr>
              <a:t> in Cassandra container</a:t>
            </a:r>
          </a:p>
          <a:p>
            <a:pPr marL="285750" indent="-285750">
              <a:buFont typeface="Arial" panose="020B0604020202020204" pitchFamily="34" charset="0"/>
              <a:buChar char="•"/>
            </a:pPr>
            <a:endParaRPr lang="en-US" dirty="0">
              <a:solidFill>
                <a:srgbClr val="575757"/>
              </a:solidFill>
            </a:endParaRPr>
          </a:p>
          <a:p>
            <a:pPr marL="285750" indent="-285750">
              <a:buFont typeface="Arial" panose="020B0604020202020204" pitchFamily="34" charset="0"/>
              <a:buChar char="•"/>
            </a:pPr>
            <a:r>
              <a:rPr lang="en-US" dirty="0" smtClean="0">
                <a:solidFill>
                  <a:srgbClr val="575757"/>
                </a:solidFill>
              </a:rPr>
              <a:t>Spark container will need to map ports 8888 , 4040, and 4141 with the same host ports</a:t>
            </a:r>
          </a:p>
          <a:p>
            <a:pPr lvl="1"/>
            <a:endParaRPr lang="en-US" dirty="0" smtClean="0">
              <a:solidFill>
                <a:srgbClr val="575757"/>
              </a:solidFill>
            </a:endParaRPr>
          </a:p>
          <a:p>
            <a:pPr lvl="1"/>
            <a:endParaRPr lang="en-US" dirty="0" smtClean="0">
              <a:solidFill>
                <a:srgbClr val="575757"/>
              </a:solidFill>
            </a:endParaRPr>
          </a:p>
          <a:p>
            <a:pPr marL="742950" lvl="1" indent="-285750">
              <a:buFont typeface="Arial" panose="020B0604020202020204" pitchFamily="34" charset="0"/>
              <a:buChar char="•"/>
            </a:pPr>
            <a:endParaRPr lang="en-US" dirty="0" smtClean="0">
              <a:solidFill>
                <a:srgbClr val="575757"/>
              </a:solidFill>
            </a:endParaRPr>
          </a:p>
          <a:p>
            <a:pPr marL="285750" indent="-285750">
              <a:buFont typeface="Arial" panose="020B0604020202020204" pitchFamily="34" charset="0"/>
              <a:buChar char="•"/>
            </a:pPr>
            <a:endParaRPr lang="en-US" dirty="0" smtClean="0">
              <a:solidFill>
                <a:srgbClr val="575757"/>
              </a:solidFill>
            </a:endParaRPr>
          </a:p>
          <a:p>
            <a:pPr marL="285750" indent="-285750">
              <a:buFont typeface="Arial" panose="020B0604020202020204" pitchFamily="34" charset="0"/>
              <a:buChar char="•"/>
            </a:pPr>
            <a:endParaRPr lang="en-US" dirty="0" smtClean="0">
              <a:solidFill>
                <a:srgbClr val="575757"/>
              </a:solidFill>
            </a:endParaRPr>
          </a:p>
          <a:p>
            <a:endParaRPr lang="en-US" dirty="0" smtClean="0">
              <a:solidFill>
                <a:srgbClr val="575757"/>
              </a:solidFill>
            </a:endParaRPr>
          </a:p>
        </p:txBody>
      </p:sp>
      <p:sp>
        <p:nvSpPr>
          <p:cNvPr id="4" name="Rounded Rectangle 3"/>
          <p:cNvSpPr/>
          <p:nvPr/>
        </p:nvSpPr>
        <p:spPr>
          <a:xfrm>
            <a:off x="8672052" y="2795145"/>
            <a:ext cx="935915" cy="2681294"/>
          </a:xfrm>
          <a:prstGeom prst="roundRect">
            <a:avLst/>
          </a:prstGeom>
          <a:solidFill>
            <a:srgbClr val="FFFFFF"/>
          </a:solidFill>
          <a:ln w="3810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prstClr val="white">
                  <a:lumMod val="50000"/>
                </a:prstClr>
              </a:solidFill>
            </a:endParaRPr>
          </a:p>
        </p:txBody>
      </p:sp>
      <p:sp>
        <p:nvSpPr>
          <p:cNvPr id="8" name="Rounded Rectangle 7"/>
          <p:cNvSpPr/>
          <p:nvPr/>
        </p:nvSpPr>
        <p:spPr>
          <a:xfrm>
            <a:off x="9728094" y="2831082"/>
            <a:ext cx="1472006" cy="349823"/>
          </a:xfrm>
          <a:prstGeom prst="roundRect">
            <a:avLst/>
          </a:prstGeom>
          <a:solidFill>
            <a:srgbClr val="FFFFFF"/>
          </a:solidFill>
          <a:ln w="3810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r>
              <a:rPr lang="en-US" kern="0" dirty="0" smtClean="0">
                <a:solidFill>
                  <a:schemeClr val="accent1">
                    <a:lumMod val="50000"/>
                  </a:schemeClr>
                </a:solidFill>
              </a:rPr>
              <a:t>Falcon</a:t>
            </a:r>
            <a:endParaRPr lang="en-US" kern="0" dirty="0">
              <a:solidFill>
                <a:schemeClr val="accent1">
                  <a:lumMod val="50000"/>
                </a:schemeClr>
              </a:solidFill>
            </a:endParaRPr>
          </a:p>
        </p:txBody>
      </p:sp>
      <p:sp>
        <p:nvSpPr>
          <p:cNvPr id="9" name="Rounded Rectangle 8"/>
          <p:cNvSpPr/>
          <p:nvPr/>
        </p:nvSpPr>
        <p:spPr>
          <a:xfrm>
            <a:off x="9728094" y="3404075"/>
            <a:ext cx="1472006" cy="349823"/>
          </a:xfrm>
          <a:prstGeom prst="roundRect">
            <a:avLst/>
          </a:prstGeom>
          <a:solidFill>
            <a:srgbClr val="FFFFFF"/>
          </a:solidFill>
          <a:ln w="3810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r>
              <a:rPr lang="en-US" kern="0" dirty="0" err="1" smtClean="0">
                <a:solidFill>
                  <a:schemeClr val="accent1">
                    <a:lumMod val="50000"/>
                  </a:schemeClr>
                </a:solidFill>
              </a:rPr>
              <a:t>zookeper</a:t>
            </a:r>
            <a:endParaRPr lang="en-US" kern="0" dirty="0">
              <a:solidFill>
                <a:schemeClr val="accent1">
                  <a:lumMod val="50000"/>
                </a:schemeClr>
              </a:solidFill>
            </a:endParaRPr>
          </a:p>
        </p:txBody>
      </p:sp>
      <p:sp>
        <p:nvSpPr>
          <p:cNvPr id="10" name="Rounded Rectangle 9"/>
          <p:cNvSpPr/>
          <p:nvPr/>
        </p:nvSpPr>
        <p:spPr>
          <a:xfrm>
            <a:off x="9728094" y="3990193"/>
            <a:ext cx="1472006" cy="349823"/>
          </a:xfrm>
          <a:prstGeom prst="roundRect">
            <a:avLst/>
          </a:prstGeom>
          <a:solidFill>
            <a:srgbClr val="FFFFFF"/>
          </a:solidFill>
          <a:ln w="3810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r>
              <a:rPr lang="en-US" kern="0" dirty="0" smtClean="0">
                <a:solidFill>
                  <a:schemeClr val="accent1">
                    <a:lumMod val="50000"/>
                  </a:schemeClr>
                </a:solidFill>
              </a:rPr>
              <a:t>spark</a:t>
            </a:r>
            <a:endParaRPr lang="en-US" kern="0" dirty="0">
              <a:solidFill>
                <a:schemeClr val="accent1">
                  <a:lumMod val="50000"/>
                </a:schemeClr>
              </a:solidFill>
            </a:endParaRPr>
          </a:p>
        </p:txBody>
      </p:sp>
      <p:sp>
        <p:nvSpPr>
          <p:cNvPr id="11" name="Rounded Rectangle 10"/>
          <p:cNvSpPr/>
          <p:nvPr/>
        </p:nvSpPr>
        <p:spPr>
          <a:xfrm>
            <a:off x="9728094" y="4557252"/>
            <a:ext cx="1472006" cy="349823"/>
          </a:xfrm>
          <a:prstGeom prst="roundRect">
            <a:avLst/>
          </a:prstGeom>
          <a:solidFill>
            <a:srgbClr val="FFFFFF"/>
          </a:solidFill>
          <a:ln w="3810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r>
              <a:rPr lang="en-US" kern="0" dirty="0" smtClean="0">
                <a:solidFill>
                  <a:schemeClr val="accent1">
                    <a:lumMod val="50000"/>
                  </a:schemeClr>
                </a:solidFill>
              </a:rPr>
              <a:t>Cassandra</a:t>
            </a:r>
            <a:endParaRPr lang="en-US" kern="0" dirty="0">
              <a:solidFill>
                <a:schemeClr val="accent1">
                  <a:lumMod val="50000"/>
                </a:schemeClr>
              </a:solidFill>
            </a:endParaRPr>
          </a:p>
        </p:txBody>
      </p:sp>
      <p:sp>
        <p:nvSpPr>
          <p:cNvPr id="12" name="Rounded Rectangle 11"/>
          <p:cNvSpPr/>
          <p:nvPr/>
        </p:nvSpPr>
        <p:spPr>
          <a:xfrm>
            <a:off x="9728094" y="5126616"/>
            <a:ext cx="1472006" cy="349823"/>
          </a:xfrm>
          <a:prstGeom prst="roundRect">
            <a:avLst/>
          </a:prstGeom>
          <a:solidFill>
            <a:srgbClr val="FFFFFF"/>
          </a:solidFill>
          <a:ln w="3810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r>
              <a:rPr lang="en-US" kern="0" dirty="0" err="1" smtClean="0">
                <a:solidFill>
                  <a:schemeClr val="accent1">
                    <a:lumMod val="50000"/>
                  </a:schemeClr>
                </a:solidFill>
              </a:rPr>
              <a:t>kafka</a:t>
            </a:r>
            <a:endParaRPr lang="en-US" kern="0" dirty="0">
              <a:solidFill>
                <a:schemeClr val="accent1">
                  <a:lumMod val="50000"/>
                </a:schemeClr>
              </a:solidFill>
            </a:endParaRPr>
          </a:p>
        </p:txBody>
      </p:sp>
      <p:sp>
        <p:nvSpPr>
          <p:cNvPr id="6" name="Left Brace 5"/>
          <p:cNvSpPr/>
          <p:nvPr/>
        </p:nvSpPr>
        <p:spPr>
          <a:xfrm>
            <a:off x="8902343" y="2078982"/>
            <a:ext cx="475332" cy="909569"/>
          </a:xfrm>
          <a:prstGeom prst="leftBrace">
            <a:avLst/>
          </a:prstGeom>
          <a:ln w="28575" cap="rnd">
            <a:solidFill>
              <a:schemeClr val="tx1">
                <a:lumMod val="60000"/>
                <a:lumOff val="40000"/>
              </a:schemeClr>
            </a:solidFill>
            <a:prstDash val="solid"/>
            <a:round/>
          </a:ln>
          <a:effectLst>
            <a:outerShdw blurRad="50800" dist="38100" dir="2700000" algn="tl" rotWithShape="0">
              <a:schemeClr val="tx2">
                <a:alpha val="40000"/>
              </a:schemeClr>
            </a:outerShdw>
          </a:effectLst>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575757"/>
              </a:solidFill>
            </a:endParaRPr>
          </a:p>
        </p:txBody>
      </p:sp>
      <p:sp>
        <p:nvSpPr>
          <p:cNvPr id="13" name="Title 1"/>
          <p:cNvSpPr txBox="1">
            <a:spLocks/>
          </p:cNvSpPr>
          <p:nvPr/>
        </p:nvSpPr>
        <p:spPr>
          <a:xfrm>
            <a:off x="7994560" y="1922849"/>
            <a:ext cx="2290897" cy="2492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a:lstStyle>
          <a:p>
            <a:r>
              <a:rPr lang="en-US" sz="1800" dirty="0" smtClean="0">
                <a:solidFill>
                  <a:schemeClr val="accent1">
                    <a:lumMod val="50000"/>
                  </a:schemeClr>
                </a:solidFill>
              </a:rPr>
              <a:t>Docker-</a:t>
            </a:r>
            <a:r>
              <a:rPr lang="en-US" sz="1800" dirty="0" err="1" smtClean="0">
                <a:solidFill>
                  <a:schemeClr val="accent1">
                    <a:lumMod val="50000"/>
                  </a:schemeClr>
                </a:solidFill>
              </a:rPr>
              <a:t>compose.yml</a:t>
            </a:r>
            <a:endParaRPr lang="en-US" sz="1800" dirty="0">
              <a:solidFill>
                <a:schemeClr val="accent1">
                  <a:lumMod val="50000"/>
                </a:schemeClr>
              </a:solidFill>
            </a:endParaRPr>
          </a:p>
        </p:txBody>
      </p:sp>
      <p:grpSp>
        <p:nvGrpSpPr>
          <p:cNvPr id="16" name="Group 15"/>
          <p:cNvGrpSpPr/>
          <p:nvPr/>
        </p:nvGrpSpPr>
        <p:grpSpPr>
          <a:xfrm>
            <a:off x="11211237" y="163520"/>
            <a:ext cx="807515" cy="417325"/>
            <a:chOff x="11068624" y="314522"/>
            <a:chExt cx="807515" cy="417325"/>
          </a:xfrm>
        </p:grpSpPr>
        <p:sp>
          <p:nvSpPr>
            <p:cNvPr id="17" name="Rectangle 16"/>
            <p:cNvSpPr/>
            <p:nvPr/>
          </p:nvSpPr>
          <p:spPr>
            <a:xfrm>
              <a:off x="11399620" y="314522"/>
              <a:ext cx="120971" cy="126942"/>
            </a:xfrm>
            <a:prstGeom prst="rect">
              <a:avLst/>
            </a:prstGeom>
            <a:solidFill>
              <a:schemeClr val="tx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sp>
          <p:nvSpPr>
            <p:cNvPr id="18" name="Rectangle 17"/>
            <p:cNvSpPr/>
            <p:nvPr/>
          </p:nvSpPr>
          <p:spPr>
            <a:xfrm>
              <a:off x="11579368" y="456037"/>
              <a:ext cx="296771" cy="126942"/>
            </a:xfrm>
            <a:prstGeom prst="rect">
              <a:avLst/>
            </a:prstGeom>
            <a:solidFill>
              <a:schemeClr val="tx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sp>
          <p:nvSpPr>
            <p:cNvPr id="19" name="Rectangle 18"/>
            <p:cNvSpPr/>
            <p:nvPr/>
          </p:nvSpPr>
          <p:spPr>
            <a:xfrm>
              <a:off x="11399620" y="604905"/>
              <a:ext cx="120971" cy="126942"/>
            </a:xfrm>
            <a:prstGeom prst="rect">
              <a:avLst/>
            </a:prstGeom>
            <a:solidFill>
              <a:schemeClr val="tx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sp>
          <p:nvSpPr>
            <p:cNvPr id="20" name="Rectangle 19"/>
            <p:cNvSpPr/>
            <p:nvPr/>
          </p:nvSpPr>
          <p:spPr>
            <a:xfrm>
              <a:off x="11246524" y="456037"/>
              <a:ext cx="120971" cy="126942"/>
            </a:xfrm>
            <a:prstGeom prst="rect">
              <a:avLst/>
            </a:prstGeom>
            <a:solidFill>
              <a:schemeClr val="tx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sp>
          <p:nvSpPr>
            <p:cNvPr id="21" name="Oval 20"/>
            <p:cNvSpPr/>
            <p:nvPr/>
          </p:nvSpPr>
          <p:spPr>
            <a:xfrm>
              <a:off x="11068624" y="467368"/>
              <a:ext cx="122795" cy="111632"/>
            </a:xfrm>
            <a:prstGeom prst="ellipse">
              <a:avLst/>
            </a:prstGeom>
            <a:solidFill>
              <a:schemeClr val="tx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grpSp>
    </p:spTree>
    <p:extLst>
      <p:ext uri="{BB962C8B-B14F-4D97-AF65-F5344CB8AC3E}">
        <p14:creationId xmlns:p14="http://schemas.microsoft.com/office/powerpoint/2010/main" val="25756545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3"/>
            </p:custDataLst>
            <p:extLst>
              <p:ext uri="{D42A27DB-BD31-4B8C-83A1-F6EECF244321}">
                <p14:modId xmlns:p14="http://schemas.microsoft.com/office/powerpoint/2010/main" val="25636259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7" name="think-cell Slide" r:id="rId8" imgW="216" imgH="216" progId="TCLayout.ActiveDocument.1">
                  <p:embed/>
                </p:oleObj>
              </mc:Choice>
              <mc:Fallback>
                <p:oleObj name="think-cell Slide" r:id="rId8" imgW="216" imgH="216"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3" name="Rectangle 2" hidden="1"/>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n-US" sz="4400" dirty="0">
              <a:latin typeface="Calibri Light" panose="020F0302020204030204" pitchFamily="34" charset="0"/>
              <a:ea typeface="+mj-ea"/>
              <a:cs typeface="+mj-cs"/>
              <a:sym typeface="Calibri Light" panose="020F0302020204030204" pitchFamily="34" charset="0"/>
            </a:endParaRPr>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7698" y="1870956"/>
            <a:ext cx="6856917" cy="3573357"/>
          </a:xfrm>
          <a:prstGeom prst="rect">
            <a:avLst/>
          </a:prstGeom>
        </p:spPr>
      </p:pic>
      <p:sp>
        <p:nvSpPr>
          <p:cNvPr id="2" name="Title 1"/>
          <p:cNvSpPr>
            <a:spLocks noGrp="1"/>
          </p:cNvSpPr>
          <p:nvPr>
            <p:ph type="title"/>
          </p:nvPr>
        </p:nvSpPr>
        <p:spPr>
          <a:xfrm>
            <a:off x="630000" y="372097"/>
            <a:ext cx="10933350" cy="332399"/>
          </a:xfrm>
          <a:ln cap="rnd">
            <a:noFill/>
          </a:ln>
        </p:spPr>
        <p:txBody>
          <a:bodyPr/>
          <a:lstStyle/>
          <a:p>
            <a:r>
              <a:rPr lang="en-US" dirty="0" smtClean="0">
                <a:latin typeface="+mj-lt"/>
              </a:rPr>
              <a:t>Containerized based </a:t>
            </a:r>
            <a:r>
              <a:rPr lang="en-US" dirty="0" smtClean="0">
                <a:latin typeface="+mj-lt"/>
              </a:rPr>
              <a:t>Spark Architecture for E-commerce</a:t>
            </a:r>
            <a:endParaRPr lang="en-US" dirty="0">
              <a:latin typeface="+mj-lt"/>
            </a:endParaRPr>
          </a:p>
        </p:txBody>
      </p:sp>
      <p:sp>
        <p:nvSpPr>
          <p:cNvPr id="42" name="Rectangle 41"/>
          <p:cNvSpPr/>
          <p:nvPr/>
        </p:nvSpPr>
        <p:spPr>
          <a:xfrm>
            <a:off x="1031150" y="1495298"/>
            <a:ext cx="3134191" cy="338554"/>
          </a:xfrm>
          <a:prstGeom prst="rect">
            <a:avLst/>
          </a:prstGeom>
        </p:spPr>
        <p:txBody>
          <a:bodyPr wrap="none">
            <a:spAutoFit/>
          </a:bodyPr>
          <a:lstStyle/>
          <a:p>
            <a:r>
              <a:rPr lang="en-GB" sz="1600" b="1" dirty="0" smtClean="0">
                <a:solidFill>
                  <a:srgbClr val="575757">
                    <a:lumMod val="100000"/>
                  </a:srgbClr>
                </a:solidFill>
              </a:rPr>
              <a:t>General architecture and tools</a:t>
            </a:r>
            <a:endParaRPr lang="en-US" sz="1600" dirty="0">
              <a:solidFill>
                <a:srgbClr val="575757"/>
              </a:solidFill>
            </a:endParaRPr>
          </a:p>
        </p:txBody>
      </p:sp>
      <p:grpSp>
        <p:nvGrpSpPr>
          <p:cNvPr id="117" name="bcgBugs_NutsAndBolts"/>
          <p:cNvGrpSpPr>
            <a:grpSpLocks noChangeAspect="1"/>
          </p:cNvGrpSpPr>
          <p:nvPr/>
        </p:nvGrpSpPr>
        <p:grpSpPr bwMode="auto">
          <a:xfrm>
            <a:off x="742974" y="1476574"/>
            <a:ext cx="343165" cy="343501"/>
            <a:chOff x="2818" y="1137"/>
            <a:chExt cx="2044" cy="2046"/>
          </a:xfrm>
        </p:grpSpPr>
        <p:sp>
          <p:nvSpPr>
            <p:cNvPr id="118" name="AutoShape 11"/>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19" name="Freeform 118"/>
            <p:cNvSpPr>
              <a:spLocks noEditPoints="1"/>
            </p:cNvSpPr>
            <p:nvPr/>
          </p:nvSpPr>
          <p:spPr bwMode="auto">
            <a:xfrm>
              <a:off x="2943" y="1393"/>
              <a:ext cx="1798" cy="1581"/>
            </a:xfrm>
            <a:custGeom>
              <a:avLst/>
              <a:gdLst>
                <a:gd name="T0" fmla="*/ 320 w 879"/>
                <a:gd name="T1" fmla="*/ 321 h 772"/>
                <a:gd name="T2" fmla="*/ 279 w 879"/>
                <a:gd name="T3" fmla="*/ 339 h 772"/>
                <a:gd name="T4" fmla="*/ 217 w 879"/>
                <a:gd name="T5" fmla="*/ 449 h 772"/>
                <a:gd name="T6" fmla="*/ 169 w 879"/>
                <a:gd name="T7" fmla="*/ 407 h 772"/>
                <a:gd name="T8" fmla="*/ 345 w 879"/>
                <a:gd name="T9" fmla="*/ 742 h 772"/>
                <a:gd name="T10" fmla="*/ 398 w 879"/>
                <a:gd name="T11" fmla="*/ 772 h 772"/>
                <a:gd name="T12" fmla="*/ 494 w 879"/>
                <a:gd name="T13" fmla="*/ 724 h 772"/>
                <a:gd name="T14" fmla="*/ 514 w 879"/>
                <a:gd name="T15" fmla="*/ 638 h 772"/>
                <a:gd name="T16" fmla="*/ 319 w 879"/>
                <a:gd name="T17" fmla="*/ 404 h 772"/>
                <a:gd name="T18" fmla="*/ 267 w 879"/>
                <a:gd name="T19" fmla="*/ 531 h 772"/>
                <a:gd name="T20" fmla="*/ 291 w 879"/>
                <a:gd name="T21" fmla="*/ 570 h 772"/>
                <a:gd name="T22" fmla="*/ 395 w 879"/>
                <a:gd name="T23" fmla="*/ 529 h 772"/>
                <a:gd name="T24" fmla="*/ 291 w 879"/>
                <a:gd name="T25" fmla="*/ 570 h 772"/>
                <a:gd name="T26" fmla="*/ 341 w 879"/>
                <a:gd name="T27" fmla="*/ 652 h 772"/>
                <a:gd name="T28" fmla="*/ 446 w 879"/>
                <a:gd name="T29" fmla="*/ 611 h 772"/>
                <a:gd name="T30" fmla="*/ 479 w 879"/>
                <a:gd name="T31" fmla="*/ 675 h 772"/>
                <a:gd name="T32" fmla="*/ 408 w 879"/>
                <a:gd name="T33" fmla="*/ 725 h 772"/>
                <a:gd name="T34" fmla="*/ 469 w 879"/>
                <a:gd name="T35" fmla="*/ 649 h 772"/>
                <a:gd name="T36" fmla="*/ 479 w 879"/>
                <a:gd name="T37" fmla="*/ 675 h 772"/>
                <a:gd name="T38" fmla="*/ 276 w 879"/>
                <a:gd name="T39" fmla="*/ 289 h 772"/>
                <a:gd name="T40" fmla="*/ 84 w 879"/>
                <a:gd name="T41" fmla="*/ 430 h 772"/>
                <a:gd name="T42" fmla="*/ 1 w 879"/>
                <a:gd name="T43" fmla="*/ 307 h 772"/>
                <a:gd name="T44" fmla="*/ 61 w 879"/>
                <a:gd name="T45" fmla="*/ 241 h 772"/>
                <a:gd name="T46" fmla="*/ 276 w 879"/>
                <a:gd name="T47" fmla="*/ 132 h 772"/>
                <a:gd name="T48" fmla="*/ 357 w 879"/>
                <a:gd name="T49" fmla="*/ 257 h 772"/>
                <a:gd name="T50" fmla="*/ 700 w 879"/>
                <a:gd name="T51" fmla="*/ 345 h 772"/>
                <a:gd name="T52" fmla="*/ 600 w 879"/>
                <a:gd name="T53" fmla="*/ 285 h 772"/>
                <a:gd name="T54" fmla="*/ 498 w 879"/>
                <a:gd name="T55" fmla="*/ 342 h 772"/>
                <a:gd name="T56" fmla="*/ 496 w 879"/>
                <a:gd name="T57" fmla="*/ 459 h 772"/>
                <a:gd name="T58" fmla="*/ 596 w 879"/>
                <a:gd name="T59" fmla="*/ 519 h 772"/>
                <a:gd name="T60" fmla="*/ 698 w 879"/>
                <a:gd name="T61" fmla="*/ 462 h 772"/>
                <a:gd name="T62" fmla="*/ 700 w 879"/>
                <a:gd name="T63" fmla="*/ 345 h 772"/>
                <a:gd name="T64" fmla="*/ 558 w 879"/>
                <a:gd name="T65" fmla="*/ 427 h 772"/>
                <a:gd name="T66" fmla="*/ 638 w 879"/>
                <a:gd name="T67" fmla="*/ 378 h 772"/>
                <a:gd name="T68" fmla="*/ 604 w 879"/>
                <a:gd name="T69" fmla="*/ 61 h 772"/>
                <a:gd name="T70" fmla="*/ 503 w 879"/>
                <a:gd name="T71" fmla="*/ 1 h 772"/>
                <a:gd name="T72" fmla="*/ 401 w 879"/>
                <a:gd name="T73" fmla="*/ 58 h 772"/>
                <a:gd name="T74" fmla="*/ 399 w 879"/>
                <a:gd name="T75" fmla="*/ 175 h 772"/>
                <a:gd name="T76" fmla="*/ 500 w 879"/>
                <a:gd name="T77" fmla="*/ 235 h 772"/>
                <a:gd name="T78" fmla="*/ 602 w 879"/>
                <a:gd name="T79" fmla="*/ 178 h 772"/>
                <a:gd name="T80" fmla="*/ 604 w 879"/>
                <a:gd name="T81" fmla="*/ 61 h 772"/>
                <a:gd name="T82" fmla="*/ 461 w 879"/>
                <a:gd name="T83" fmla="*/ 143 h 772"/>
                <a:gd name="T84" fmla="*/ 541 w 879"/>
                <a:gd name="T85" fmla="*/ 94 h 772"/>
                <a:gd name="T86" fmla="*/ 876 w 879"/>
                <a:gd name="T87" fmla="*/ 128 h 772"/>
                <a:gd name="T88" fmla="*/ 776 w 879"/>
                <a:gd name="T89" fmla="*/ 67 h 772"/>
                <a:gd name="T90" fmla="*/ 673 w 879"/>
                <a:gd name="T91" fmla="*/ 124 h 772"/>
                <a:gd name="T92" fmla="*/ 672 w 879"/>
                <a:gd name="T93" fmla="*/ 241 h 772"/>
                <a:gd name="T94" fmla="*/ 772 w 879"/>
                <a:gd name="T95" fmla="*/ 301 h 772"/>
                <a:gd name="T96" fmla="*/ 874 w 879"/>
                <a:gd name="T97" fmla="*/ 245 h 772"/>
                <a:gd name="T98" fmla="*/ 876 w 879"/>
                <a:gd name="T99" fmla="*/ 128 h 772"/>
                <a:gd name="T100" fmla="*/ 734 w 879"/>
                <a:gd name="T101" fmla="*/ 209 h 772"/>
                <a:gd name="T102" fmla="*/ 814 w 879"/>
                <a:gd name="T103" fmla="*/ 16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79" h="772">
                  <a:moveTo>
                    <a:pt x="514" y="638"/>
                  </a:moveTo>
                  <a:cubicBezTo>
                    <a:pt x="320" y="321"/>
                    <a:pt x="320" y="321"/>
                    <a:pt x="320" y="321"/>
                  </a:cubicBezTo>
                  <a:cubicBezTo>
                    <a:pt x="295" y="329"/>
                    <a:pt x="295" y="329"/>
                    <a:pt x="295" y="329"/>
                  </a:cubicBezTo>
                  <a:cubicBezTo>
                    <a:pt x="279" y="339"/>
                    <a:pt x="279" y="339"/>
                    <a:pt x="279" y="339"/>
                  </a:cubicBezTo>
                  <a:cubicBezTo>
                    <a:pt x="295" y="365"/>
                    <a:pt x="295" y="365"/>
                    <a:pt x="295" y="365"/>
                  </a:cubicBezTo>
                  <a:cubicBezTo>
                    <a:pt x="217" y="449"/>
                    <a:pt x="217" y="449"/>
                    <a:pt x="217" y="449"/>
                  </a:cubicBezTo>
                  <a:cubicBezTo>
                    <a:pt x="185" y="397"/>
                    <a:pt x="185" y="397"/>
                    <a:pt x="185" y="397"/>
                  </a:cubicBezTo>
                  <a:cubicBezTo>
                    <a:pt x="169" y="407"/>
                    <a:pt x="169" y="407"/>
                    <a:pt x="169" y="407"/>
                  </a:cubicBezTo>
                  <a:cubicBezTo>
                    <a:pt x="151" y="425"/>
                    <a:pt x="151" y="425"/>
                    <a:pt x="151" y="425"/>
                  </a:cubicBezTo>
                  <a:cubicBezTo>
                    <a:pt x="345" y="742"/>
                    <a:pt x="345" y="742"/>
                    <a:pt x="345" y="742"/>
                  </a:cubicBezTo>
                  <a:cubicBezTo>
                    <a:pt x="354" y="756"/>
                    <a:pt x="368" y="766"/>
                    <a:pt x="384" y="770"/>
                  </a:cubicBezTo>
                  <a:cubicBezTo>
                    <a:pt x="389" y="771"/>
                    <a:pt x="394" y="772"/>
                    <a:pt x="398" y="772"/>
                  </a:cubicBezTo>
                  <a:cubicBezTo>
                    <a:pt x="410" y="772"/>
                    <a:pt x="421" y="769"/>
                    <a:pt x="431" y="763"/>
                  </a:cubicBezTo>
                  <a:cubicBezTo>
                    <a:pt x="494" y="724"/>
                    <a:pt x="494" y="724"/>
                    <a:pt x="494" y="724"/>
                  </a:cubicBezTo>
                  <a:cubicBezTo>
                    <a:pt x="508" y="716"/>
                    <a:pt x="518" y="702"/>
                    <a:pt x="522" y="686"/>
                  </a:cubicBezTo>
                  <a:cubicBezTo>
                    <a:pt x="526" y="669"/>
                    <a:pt x="523" y="653"/>
                    <a:pt x="514" y="638"/>
                  </a:cubicBezTo>
                  <a:close/>
                  <a:moveTo>
                    <a:pt x="241" y="488"/>
                  </a:moveTo>
                  <a:cubicBezTo>
                    <a:pt x="319" y="404"/>
                    <a:pt x="319" y="404"/>
                    <a:pt x="319" y="404"/>
                  </a:cubicBezTo>
                  <a:cubicBezTo>
                    <a:pt x="345" y="447"/>
                    <a:pt x="345" y="447"/>
                    <a:pt x="345" y="447"/>
                  </a:cubicBezTo>
                  <a:cubicBezTo>
                    <a:pt x="267" y="531"/>
                    <a:pt x="267" y="531"/>
                    <a:pt x="267" y="531"/>
                  </a:cubicBezTo>
                  <a:lnTo>
                    <a:pt x="241" y="488"/>
                  </a:lnTo>
                  <a:close/>
                  <a:moveTo>
                    <a:pt x="291" y="570"/>
                  </a:moveTo>
                  <a:cubicBezTo>
                    <a:pt x="369" y="486"/>
                    <a:pt x="369" y="486"/>
                    <a:pt x="369" y="486"/>
                  </a:cubicBezTo>
                  <a:cubicBezTo>
                    <a:pt x="395" y="529"/>
                    <a:pt x="395" y="529"/>
                    <a:pt x="395" y="529"/>
                  </a:cubicBezTo>
                  <a:cubicBezTo>
                    <a:pt x="317" y="613"/>
                    <a:pt x="317" y="613"/>
                    <a:pt x="317" y="613"/>
                  </a:cubicBezTo>
                  <a:lnTo>
                    <a:pt x="291" y="570"/>
                  </a:lnTo>
                  <a:close/>
                  <a:moveTo>
                    <a:pt x="368" y="695"/>
                  </a:moveTo>
                  <a:cubicBezTo>
                    <a:pt x="341" y="652"/>
                    <a:pt x="341" y="652"/>
                    <a:pt x="341" y="652"/>
                  </a:cubicBezTo>
                  <a:cubicBezTo>
                    <a:pt x="419" y="568"/>
                    <a:pt x="419" y="568"/>
                    <a:pt x="419" y="568"/>
                  </a:cubicBezTo>
                  <a:cubicBezTo>
                    <a:pt x="446" y="611"/>
                    <a:pt x="446" y="611"/>
                    <a:pt x="446" y="611"/>
                  </a:cubicBezTo>
                  <a:lnTo>
                    <a:pt x="368" y="695"/>
                  </a:lnTo>
                  <a:close/>
                  <a:moveTo>
                    <a:pt x="479" y="675"/>
                  </a:moveTo>
                  <a:cubicBezTo>
                    <a:pt x="478" y="680"/>
                    <a:pt x="475" y="684"/>
                    <a:pt x="471" y="687"/>
                  </a:cubicBezTo>
                  <a:cubicBezTo>
                    <a:pt x="408" y="725"/>
                    <a:pt x="408" y="725"/>
                    <a:pt x="408" y="725"/>
                  </a:cubicBezTo>
                  <a:cubicBezTo>
                    <a:pt x="405" y="727"/>
                    <a:pt x="401" y="728"/>
                    <a:pt x="397" y="728"/>
                  </a:cubicBezTo>
                  <a:cubicBezTo>
                    <a:pt x="469" y="649"/>
                    <a:pt x="469" y="649"/>
                    <a:pt x="469" y="649"/>
                  </a:cubicBezTo>
                  <a:cubicBezTo>
                    <a:pt x="477" y="661"/>
                    <a:pt x="477" y="661"/>
                    <a:pt x="477" y="661"/>
                  </a:cubicBezTo>
                  <a:cubicBezTo>
                    <a:pt x="479" y="666"/>
                    <a:pt x="480" y="671"/>
                    <a:pt x="479" y="675"/>
                  </a:cubicBezTo>
                  <a:close/>
                  <a:moveTo>
                    <a:pt x="354" y="264"/>
                  </a:moveTo>
                  <a:cubicBezTo>
                    <a:pt x="276" y="289"/>
                    <a:pt x="276" y="289"/>
                    <a:pt x="276" y="289"/>
                  </a:cubicBezTo>
                  <a:cubicBezTo>
                    <a:pt x="141" y="372"/>
                    <a:pt x="141" y="372"/>
                    <a:pt x="141" y="372"/>
                  </a:cubicBezTo>
                  <a:cubicBezTo>
                    <a:pt x="84" y="430"/>
                    <a:pt x="84" y="430"/>
                    <a:pt x="84" y="430"/>
                  </a:cubicBezTo>
                  <a:cubicBezTo>
                    <a:pt x="82" y="432"/>
                    <a:pt x="78" y="432"/>
                    <a:pt x="76" y="429"/>
                  </a:cubicBezTo>
                  <a:cubicBezTo>
                    <a:pt x="1" y="307"/>
                    <a:pt x="1" y="307"/>
                    <a:pt x="1" y="307"/>
                  </a:cubicBezTo>
                  <a:cubicBezTo>
                    <a:pt x="0" y="305"/>
                    <a:pt x="0" y="302"/>
                    <a:pt x="2" y="301"/>
                  </a:cubicBezTo>
                  <a:cubicBezTo>
                    <a:pt x="61" y="241"/>
                    <a:pt x="61" y="241"/>
                    <a:pt x="61" y="241"/>
                  </a:cubicBezTo>
                  <a:cubicBezTo>
                    <a:pt x="196" y="158"/>
                    <a:pt x="196" y="158"/>
                    <a:pt x="196" y="158"/>
                  </a:cubicBezTo>
                  <a:cubicBezTo>
                    <a:pt x="276" y="132"/>
                    <a:pt x="276" y="132"/>
                    <a:pt x="276" y="132"/>
                  </a:cubicBezTo>
                  <a:cubicBezTo>
                    <a:pt x="278" y="132"/>
                    <a:pt x="280" y="133"/>
                    <a:pt x="282" y="134"/>
                  </a:cubicBezTo>
                  <a:cubicBezTo>
                    <a:pt x="357" y="257"/>
                    <a:pt x="357" y="257"/>
                    <a:pt x="357" y="257"/>
                  </a:cubicBezTo>
                  <a:cubicBezTo>
                    <a:pt x="358" y="260"/>
                    <a:pt x="357" y="263"/>
                    <a:pt x="354" y="264"/>
                  </a:cubicBezTo>
                  <a:close/>
                  <a:moveTo>
                    <a:pt x="700" y="345"/>
                  </a:moveTo>
                  <a:cubicBezTo>
                    <a:pt x="700" y="342"/>
                    <a:pt x="698" y="338"/>
                    <a:pt x="695" y="337"/>
                  </a:cubicBezTo>
                  <a:cubicBezTo>
                    <a:pt x="600" y="285"/>
                    <a:pt x="600" y="285"/>
                    <a:pt x="600" y="285"/>
                  </a:cubicBezTo>
                  <a:cubicBezTo>
                    <a:pt x="597" y="283"/>
                    <a:pt x="593" y="284"/>
                    <a:pt x="590" y="285"/>
                  </a:cubicBezTo>
                  <a:cubicBezTo>
                    <a:pt x="498" y="342"/>
                    <a:pt x="498" y="342"/>
                    <a:pt x="498" y="342"/>
                  </a:cubicBezTo>
                  <a:cubicBezTo>
                    <a:pt x="495" y="344"/>
                    <a:pt x="493" y="347"/>
                    <a:pt x="493" y="351"/>
                  </a:cubicBezTo>
                  <a:cubicBezTo>
                    <a:pt x="496" y="459"/>
                    <a:pt x="496" y="459"/>
                    <a:pt x="496" y="459"/>
                  </a:cubicBezTo>
                  <a:cubicBezTo>
                    <a:pt x="496" y="463"/>
                    <a:pt x="498" y="466"/>
                    <a:pt x="501" y="468"/>
                  </a:cubicBezTo>
                  <a:cubicBezTo>
                    <a:pt x="596" y="519"/>
                    <a:pt x="596" y="519"/>
                    <a:pt x="596" y="519"/>
                  </a:cubicBezTo>
                  <a:cubicBezTo>
                    <a:pt x="599" y="521"/>
                    <a:pt x="603" y="521"/>
                    <a:pt x="606" y="519"/>
                  </a:cubicBezTo>
                  <a:cubicBezTo>
                    <a:pt x="698" y="462"/>
                    <a:pt x="698" y="462"/>
                    <a:pt x="698" y="462"/>
                  </a:cubicBezTo>
                  <a:cubicBezTo>
                    <a:pt x="701" y="460"/>
                    <a:pt x="703" y="457"/>
                    <a:pt x="703" y="454"/>
                  </a:cubicBezTo>
                  <a:lnTo>
                    <a:pt x="700" y="345"/>
                  </a:lnTo>
                  <a:close/>
                  <a:moveTo>
                    <a:pt x="623" y="442"/>
                  </a:moveTo>
                  <a:cubicBezTo>
                    <a:pt x="600" y="456"/>
                    <a:pt x="572" y="449"/>
                    <a:pt x="558" y="427"/>
                  </a:cubicBezTo>
                  <a:cubicBezTo>
                    <a:pt x="544" y="405"/>
                    <a:pt x="551" y="376"/>
                    <a:pt x="573" y="362"/>
                  </a:cubicBezTo>
                  <a:cubicBezTo>
                    <a:pt x="596" y="349"/>
                    <a:pt x="624" y="356"/>
                    <a:pt x="638" y="378"/>
                  </a:cubicBezTo>
                  <a:cubicBezTo>
                    <a:pt x="652" y="400"/>
                    <a:pt x="645" y="429"/>
                    <a:pt x="623" y="442"/>
                  </a:cubicBezTo>
                  <a:close/>
                  <a:moveTo>
                    <a:pt x="604" y="61"/>
                  </a:moveTo>
                  <a:cubicBezTo>
                    <a:pt x="604" y="58"/>
                    <a:pt x="602" y="55"/>
                    <a:pt x="599" y="53"/>
                  </a:cubicBezTo>
                  <a:cubicBezTo>
                    <a:pt x="503" y="1"/>
                    <a:pt x="503" y="1"/>
                    <a:pt x="503" y="1"/>
                  </a:cubicBezTo>
                  <a:cubicBezTo>
                    <a:pt x="500" y="0"/>
                    <a:pt x="496" y="0"/>
                    <a:pt x="493" y="2"/>
                  </a:cubicBezTo>
                  <a:cubicBezTo>
                    <a:pt x="401" y="58"/>
                    <a:pt x="401" y="58"/>
                    <a:pt x="401" y="58"/>
                  </a:cubicBezTo>
                  <a:cubicBezTo>
                    <a:pt x="398" y="60"/>
                    <a:pt x="396" y="63"/>
                    <a:pt x="396" y="67"/>
                  </a:cubicBezTo>
                  <a:cubicBezTo>
                    <a:pt x="399" y="175"/>
                    <a:pt x="399" y="175"/>
                    <a:pt x="399" y="175"/>
                  </a:cubicBezTo>
                  <a:cubicBezTo>
                    <a:pt x="399" y="179"/>
                    <a:pt x="401" y="182"/>
                    <a:pt x="404" y="184"/>
                  </a:cubicBezTo>
                  <a:cubicBezTo>
                    <a:pt x="500" y="235"/>
                    <a:pt x="500" y="235"/>
                    <a:pt x="500" y="235"/>
                  </a:cubicBezTo>
                  <a:cubicBezTo>
                    <a:pt x="503" y="237"/>
                    <a:pt x="507" y="237"/>
                    <a:pt x="510" y="235"/>
                  </a:cubicBezTo>
                  <a:cubicBezTo>
                    <a:pt x="602" y="178"/>
                    <a:pt x="602" y="178"/>
                    <a:pt x="602" y="178"/>
                  </a:cubicBezTo>
                  <a:cubicBezTo>
                    <a:pt x="605" y="177"/>
                    <a:pt x="607" y="173"/>
                    <a:pt x="607" y="170"/>
                  </a:cubicBezTo>
                  <a:lnTo>
                    <a:pt x="604" y="61"/>
                  </a:lnTo>
                  <a:close/>
                  <a:moveTo>
                    <a:pt x="526" y="158"/>
                  </a:moveTo>
                  <a:cubicBezTo>
                    <a:pt x="504" y="172"/>
                    <a:pt x="475" y="165"/>
                    <a:pt x="461" y="143"/>
                  </a:cubicBezTo>
                  <a:cubicBezTo>
                    <a:pt x="448" y="121"/>
                    <a:pt x="455" y="92"/>
                    <a:pt x="477" y="78"/>
                  </a:cubicBezTo>
                  <a:cubicBezTo>
                    <a:pt x="499" y="65"/>
                    <a:pt x="528" y="72"/>
                    <a:pt x="541" y="94"/>
                  </a:cubicBezTo>
                  <a:cubicBezTo>
                    <a:pt x="555" y="116"/>
                    <a:pt x="548" y="145"/>
                    <a:pt x="526" y="158"/>
                  </a:cubicBezTo>
                  <a:close/>
                  <a:moveTo>
                    <a:pt x="876" y="128"/>
                  </a:moveTo>
                  <a:cubicBezTo>
                    <a:pt x="876" y="124"/>
                    <a:pt x="874" y="121"/>
                    <a:pt x="871" y="119"/>
                  </a:cubicBezTo>
                  <a:cubicBezTo>
                    <a:pt x="776" y="67"/>
                    <a:pt x="776" y="67"/>
                    <a:pt x="776" y="67"/>
                  </a:cubicBezTo>
                  <a:cubicBezTo>
                    <a:pt x="773" y="66"/>
                    <a:pt x="769" y="66"/>
                    <a:pt x="766" y="68"/>
                  </a:cubicBezTo>
                  <a:cubicBezTo>
                    <a:pt x="673" y="124"/>
                    <a:pt x="673" y="124"/>
                    <a:pt x="673" y="124"/>
                  </a:cubicBezTo>
                  <a:cubicBezTo>
                    <a:pt x="670" y="126"/>
                    <a:pt x="669" y="129"/>
                    <a:pt x="669" y="133"/>
                  </a:cubicBezTo>
                  <a:cubicBezTo>
                    <a:pt x="672" y="241"/>
                    <a:pt x="672" y="241"/>
                    <a:pt x="672" y="241"/>
                  </a:cubicBezTo>
                  <a:cubicBezTo>
                    <a:pt x="672" y="245"/>
                    <a:pt x="674" y="248"/>
                    <a:pt x="677" y="250"/>
                  </a:cubicBezTo>
                  <a:cubicBezTo>
                    <a:pt x="772" y="301"/>
                    <a:pt x="772" y="301"/>
                    <a:pt x="772" y="301"/>
                  </a:cubicBezTo>
                  <a:cubicBezTo>
                    <a:pt x="775" y="303"/>
                    <a:pt x="779" y="303"/>
                    <a:pt x="782" y="301"/>
                  </a:cubicBezTo>
                  <a:cubicBezTo>
                    <a:pt x="874" y="245"/>
                    <a:pt x="874" y="245"/>
                    <a:pt x="874" y="245"/>
                  </a:cubicBezTo>
                  <a:cubicBezTo>
                    <a:pt x="877" y="243"/>
                    <a:pt x="879" y="239"/>
                    <a:pt x="879" y="236"/>
                  </a:cubicBezTo>
                  <a:lnTo>
                    <a:pt x="876" y="128"/>
                  </a:lnTo>
                  <a:close/>
                  <a:moveTo>
                    <a:pt x="798" y="224"/>
                  </a:moveTo>
                  <a:cubicBezTo>
                    <a:pt x="776" y="238"/>
                    <a:pt x="747" y="231"/>
                    <a:pt x="734" y="209"/>
                  </a:cubicBezTo>
                  <a:cubicBezTo>
                    <a:pt x="720" y="187"/>
                    <a:pt x="727" y="158"/>
                    <a:pt x="749" y="144"/>
                  </a:cubicBezTo>
                  <a:cubicBezTo>
                    <a:pt x="771" y="131"/>
                    <a:pt x="800" y="138"/>
                    <a:pt x="814" y="160"/>
                  </a:cubicBezTo>
                  <a:cubicBezTo>
                    <a:pt x="827" y="182"/>
                    <a:pt x="820" y="211"/>
                    <a:pt x="798" y="22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pic>
        <p:nvPicPr>
          <p:cNvPr id="5" name="Picture 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569721" y="1880832"/>
            <a:ext cx="595142" cy="399657"/>
          </a:xfrm>
          <a:prstGeom prst="rect">
            <a:avLst/>
          </a:prstGeom>
        </p:spPr>
      </p:pic>
      <p:pic>
        <p:nvPicPr>
          <p:cNvPr id="6" name="Picture 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569721" y="2574270"/>
            <a:ext cx="595142" cy="440086"/>
          </a:xfrm>
          <a:prstGeom prst="rect">
            <a:avLst/>
          </a:prstGeom>
        </p:spPr>
      </p:pic>
      <p:grpSp>
        <p:nvGrpSpPr>
          <p:cNvPr id="13" name="Group 12"/>
          <p:cNvGrpSpPr/>
          <p:nvPr/>
        </p:nvGrpSpPr>
        <p:grpSpPr>
          <a:xfrm>
            <a:off x="7380771" y="3308137"/>
            <a:ext cx="1229896" cy="358147"/>
            <a:chOff x="7380771" y="2902777"/>
            <a:chExt cx="1229896" cy="358147"/>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380771" y="2902777"/>
              <a:ext cx="425951" cy="358147"/>
            </a:xfrm>
            <a:prstGeom prst="rect">
              <a:avLst/>
            </a:prstGeom>
          </p:spPr>
        </p:pic>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987069" y="2902777"/>
              <a:ext cx="623598" cy="358147"/>
            </a:xfrm>
            <a:prstGeom prst="rect">
              <a:avLst/>
            </a:prstGeom>
          </p:spPr>
        </p:pic>
      </p:grpSp>
      <p:pic>
        <p:nvPicPr>
          <p:cNvPr id="9" name="Picture 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523835" y="3960065"/>
            <a:ext cx="686914" cy="686914"/>
          </a:xfrm>
          <a:prstGeom prst="rect">
            <a:avLst/>
          </a:prstGeom>
        </p:spPr>
      </p:pic>
      <p:pic>
        <p:nvPicPr>
          <p:cNvPr id="10" name="Picture 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486912" y="4977330"/>
            <a:ext cx="760761" cy="348300"/>
          </a:xfrm>
          <a:prstGeom prst="rect">
            <a:avLst/>
          </a:prstGeom>
        </p:spPr>
      </p:pic>
      <p:sp>
        <p:nvSpPr>
          <p:cNvPr id="55" name="ee4pContent1"/>
          <p:cNvSpPr txBox="1"/>
          <p:nvPr/>
        </p:nvSpPr>
        <p:spPr>
          <a:xfrm>
            <a:off x="8781408" y="1143221"/>
            <a:ext cx="3243481" cy="4952227"/>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108000" lvl="1" indent="0">
              <a:buClr>
                <a:srgbClr val="29BA74">
                  <a:lumMod val="100000"/>
                </a:srgbClr>
              </a:buClr>
              <a:buSzPct val="100000"/>
              <a:buFont typeface="Trebuchet MS" panose="020B0603020202020204" pitchFamily="34" charset="0"/>
              <a:buNone/>
            </a:pPr>
            <a:r>
              <a:rPr lang="en-GB" sz="1600" b="1" dirty="0">
                <a:solidFill>
                  <a:srgbClr val="575757">
                    <a:lumMod val="100000"/>
                  </a:srgbClr>
                </a:solidFill>
              </a:rPr>
              <a:t> </a:t>
            </a:r>
            <a:r>
              <a:rPr lang="en-GB" sz="1600" b="1" dirty="0" smtClean="0">
                <a:solidFill>
                  <a:srgbClr val="575757">
                    <a:lumMod val="100000"/>
                  </a:srgbClr>
                </a:solidFill>
              </a:rPr>
              <a:t>       Architecture Summary</a:t>
            </a:r>
            <a:endParaRPr lang="en-GB" sz="1050" b="1" dirty="0">
              <a:solidFill>
                <a:srgbClr val="575757">
                  <a:lumMod val="100000"/>
                </a:srgbClr>
              </a:solidFill>
            </a:endParaRPr>
          </a:p>
          <a:p>
            <a:pPr marL="108000" lvl="1" indent="0">
              <a:buClr>
                <a:srgbClr val="29BA74">
                  <a:lumMod val="100000"/>
                </a:srgbClr>
              </a:buClr>
              <a:buSzPct val="100000"/>
              <a:buFont typeface="Trebuchet MS" panose="020B0603020202020204" pitchFamily="34" charset="0"/>
              <a:buNone/>
            </a:pPr>
            <a:endParaRPr lang="en-GB" sz="1050" b="1" dirty="0">
              <a:solidFill>
                <a:srgbClr val="575757">
                  <a:lumMod val="100000"/>
                </a:srgbClr>
              </a:solidFill>
            </a:endParaRPr>
          </a:p>
          <a:p>
            <a:pPr lvl="1">
              <a:buClr>
                <a:srgbClr val="29BA74">
                  <a:lumMod val="100000"/>
                </a:srgbClr>
              </a:buClr>
              <a:buSzPct val="100000"/>
            </a:pPr>
            <a:r>
              <a:rPr lang="en-US" sz="1200" b="1" dirty="0" smtClean="0">
                <a:solidFill>
                  <a:srgbClr val="575757">
                    <a:lumMod val="100000"/>
                  </a:srgbClr>
                </a:solidFill>
              </a:rPr>
              <a:t>Customer interaction process</a:t>
            </a:r>
          </a:p>
          <a:p>
            <a:pPr lvl="2">
              <a:buClr>
                <a:srgbClr val="29BA74">
                  <a:lumMod val="100000"/>
                </a:srgbClr>
              </a:buClr>
              <a:buSzPct val="100000"/>
            </a:pPr>
            <a:r>
              <a:rPr lang="en-US" sz="1100" dirty="0" smtClean="0">
                <a:solidFill>
                  <a:srgbClr val="575757">
                    <a:lumMod val="100000"/>
                  </a:srgbClr>
                </a:solidFill>
              </a:rPr>
              <a:t>Real time shopping emulation</a:t>
            </a:r>
          </a:p>
          <a:p>
            <a:pPr lvl="2">
              <a:buClr>
                <a:srgbClr val="29BA74">
                  <a:lumMod val="100000"/>
                </a:srgbClr>
              </a:buClr>
              <a:buSzPct val="100000"/>
            </a:pPr>
            <a:r>
              <a:rPr lang="en-US" sz="1100" dirty="0" smtClean="0">
                <a:solidFill>
                  <a:srgbClr val="575757">
                    <a:lumMod val="100000"/>
                  </a:srgbClr>
                </a:solidFill>
              </a:rPr>
              <a:t>Web server queues events on Kafka</a:t>
            </a:r>
          </a:p>
          <a:p>
            <a:pPr lvl="2">
              <a:buClr>
                <a:srgbClr val="29BA74">
                  <a:lumMod val="100000"/>
                </a:srgbClr>
              </a:buClr>
              <a:buSzPct val="100000"/>
            </a:pPr>
            <a:endParaRPr lang="en-US" sz="1100" dirty="0">
              <a:solidFill>
                <a:srgbClr val="575757">
                  <a:lumMod val="100000"/>
                </a:srgbClr>
              </a:solidFill>
            </a:endParaRPr>
          </a:p>
          <a:p>
            <a:pPr lvl="1">
              <a:buClr>
                <a:srgbClr val="29BA74">
                  <a:lumMod val="100000"/>
                </a:srgbClr>
              </a:buClr>
              <a:buSzPct val="100000"/>
            </a:pPr>
            <a:r>
              <a:rPr lang="en-US" sz="1200" b="1" dirty="0" smtClean="0">
                <a:solidFill>
                  <a:srgbClr val="575757">
                    <a:lumMod val="100000"/>
                  </a:srgbClr>
                </a:solidFill>
              </a:rPr>
              <a:t>Low Latency Queuing system</a:t>
            </a:r>
          </a:p>
          <a:p>
            <a:pPr lvl="2">
              <a:buClr>
                <a:srgbClr val="29BA74">
                  <a:lumMod val="100000"/>
                </a:srgbClr>
              </a:buClr>
              <a:buSzPct val="100000"/>
            </a:pPr>
            <a:r>
              <a:rPr lang="en-US" sz="1100" dirty="0" smtClean="0">
                <a:solidFill>
                  <a:srgbClr val="575757">
                    <a:lumMod val="100000"/>
                  </a:srgbClr>
                </a:solidFill>
              </a:rPr>
              <a:t>Events are buffered within Kafka</a:t>
            </a:r>
          </a:p>
          <a:p>
            <a:pPr lvl="2">
              <a:buClr>
                <a:srgbClr val="29BA74">
                  <a:lumMod val="100000"/>
                </a:srgbClr>
              </a:buClr>
              <a:buSzPct val="100000"/>
            </a:pPr>
            <a:r>
              <a:rPr lang="en-US" sz="1100" dirty="0" smtClean="0">
                <a:solidFill>
                  <a:srgbClr val="575757">
                    <a:lumMod val="100000"/>
                  </a:srgbClr>
                </a:solidFill>
              </a:rPr>
              <a:t>Pub/Sub  messaging Paradigm </a:t>
            </a:r>
          </a:p>
          <a:p>
            <a:pPr lvl="2">
              <a:buClr>
                <a:srgbClr val="29BA74">
                  <a:lumMod val="100000"/>
                </a:srgbClr>
              </a:buClr>
              <a:buSzPct val="100000"/>
            </a:pPr>
            <a:endParaRPr lang="en-US" sz="1100" dirty="0" smtClean="0">
              <a:solidFill>
                <a:srgbClr val="575757">
                  <a:lumMod val="100000"/>
                </a:srgbClr>
              </a:solidFill>
            </a:endParaRPr>
          </a:p>
          <a:p>
            <a:pPr lvl="1">
              <a:buClr>
                <a:srgbClr val="29BA74">
                  <a:lumMod val="100000"/>
                </a:srgbClr>
              </a:buClr>
              <a:buSzPct val="100000"/>
            </a:pPr>
            <a:r>
              <a:rPr lang="en-US" sz="1200" b="1" dirty="0" smtClean="0">
                <a:solidFill>
                  <a:srgbClr val="575757">
                    <a:lumMod val="100000"/>
                  </a:srgbClr>
                </a:solidFill>
              </a:rPr>
              <a:t>Spark Process</a:t>
            </a:r>
          </a:p>
          <a:p>
            <a:pPr lvl="2">
              <a:buClr>
                <a:srgbClr val="29BA74">
                  <a:lumMod val="100000"/>
                </a:srgbClr>
              </a:buClr>
              <a:buSzPct val="100000"/>
            </a:pPr>
            <a:r>
              <a:rPr lang="en-US" sz="1100" dirty="0" smtClean="0">
                <a:solidFill>
                  <a:srgbClr val="575757">
                    <a:lumMod val="100000"/>
                  </a:srgbClr>
                </a:solidFill>
              </a:rPr>
              <a:t>(Near) Real time event processing</a:t>
            </a:r>
          </a:p>
          <a:p>
            <a:pPr lvl="2">
              <a:buClr>
                <a:srgbClr val="29BA74">
                  <a:lumMod val="100000"/>
                </a:srgbClr>
              </a:buClr>
              <a:buSzPct val="100000"/>
            </a:pPr>
            <a:r>
              <a:rPr lang="en-US" sz="1100" dirty="0" smtClean="0">
                <a:solidFill>
                  <a:srgbClr val="575757">
                    <a:lumMod val="100000"/>
                  </a:srgbClr>
                </a:solidFill>
              </a:rPr>
              <a:t>Lambda, implementations</a:t>
            </a:r>
          </a:p>
          <a:p>
            <a:pPr lvl="2">
              <a:buClr>
                <a:srgbClr val="29BA74">
                  <a:lumMod val="100000"/>
                </a:srgbClr>
              </a:buClr>
              <a:buSzPct val="100000"/>
            </a:pPr>
            <a:r>
              <a:rPr lang="en-US" sz="1100" dirty="0" smtClean="0">
                <a:solidFill>
                  <a:srgbClr val="575757">
                    <a:lumMod val="100000"/>
                  </a:srgbClr>
                </a:solidFill>
              </a:rPr>
              <a:t>Hands-on Examples</a:t>
            </a:r>
          </a:p>
          <a:p>
            <a:pPr lvl="2">
              <a:buClr>
                <a:srgbClr val="29BA74">
                  <a:lumMod val="100000"/>
                </a:srgbClr>
              </a:buClr>
              <a:buSzPct val="100000"/>
            </a:pPr>
            <a:endParaRPr lang="en-US" sz="1100" dirty="0">
              <a:solidFill>
                <a:srgbClr val="575757">
                  <a:lumMod val="100000"/>
                </a:srgbClr>
              </a:solidFill>
            </a:endParaRPr>
          </a:p>
          <a:p>
            <a:pPr lvl="1">
              <a:buClr>
                <a:srgbClr val="29BA74">
                  <a:lumMod val="100000"/>
                </a:srgbClr>
              </a:buClr>
              <a:buSzPct val="100000"/>
            </a:pPr>
            <a:r>
              <a:rPr lang="en-US" sz="1200" b="1" dirty="0" smtClean="0">
                <a:solidFill>
                  <a:srgbClr val="575757">
                    <a:lumMod val="100000"/>
                  </a:srgbClr>
                </a:solidFill>
              </a:rPr>
              <a:t>Recommendation Engine</a:t>
            </a:r>
            <a:endParaRPr lang="en-US" sz="1200" b="1" dirty="0">
              <a:solidFill>
                <a:srgbClr val="575757">
                  <a:lumMod val="100000"/>
                </a:srgbClr>
              </a:solidFill>
            </a:endParaRPr>
          </a:p>
          <a:p>
            <a:pPr lvl="2">
              <a:buClr>
                <a:srgbClr val="29BA74">
                  <a:lumMod val="100000"/>
                </a:srgbClr>
              </a:buClr>
              <a:buSzPct val="100000"/>
            </a:pPr>
            <a:r>
              <a:rPr lang="en-US" sz="1100" dirty="0" smtClean="0">
                <a:solidFill>
                  <a:srgbClr val="575757">
                    <a:lumMod val="100000"/>
                  </a:srgbClr>
                </a:solidFill>
              </a:rPr>
              <a:t>Basic AI application on Spark</a:t>
            </a:r>
          </a:p>
          <a:p>
            <a:pPr lvl="2">
              <a:buClr>
                <a:srgbClr val="29BA74">
                  <a:lumMod val="100000"/>
                </a:srgbClr>
              </a:buClr>
              <a:buSzPct val="100000"/>
            </a:pPr>
            <a:r>
              <a:rPr lang="en-US" sz="1100" dirty="0" smtClean="0">
                <a:solidFill>
                  <a:srgbClr val="575757">
                    <a:lumMod val="100000"/>
                  </a:srgbClr>
                </a:solidFill>
              </a:rPr>
              <a:t>Product recommendations</a:t>
            </a:r>
          </a:p>
          <a:p>
            <a:pPr lvl="2">
              <a:buClr>
                <a:srgbClr val="29BA74">
                  <a:lumMod val="100000"/>
                </a:srgbClr>
              </a:buClr>
              <a:buSzPct val="100000"/>
            </a:pPr>
            <a:endParaRPr lang="en-US" sz="1100" dirty="0">
              <a:solidFill>
                <a:srgbClr val="575757">
                  <a:lumMod val="100000"/>
                </a:srgbClr>
              </a:solidFill>
            </a:endParaRPr>
          </a:p>
          <a:p>
            <a:pPr lvl="1">
              <a:buClr>
                <a:srgbClr val="29BA74">
                  <a:lumMod val="100000"/>
                </a:srgbClr>
              </a:buClr>
              <a:buSzPct val="100000"/>
            </a:pPr>
            <a:r>
              <a:rPr lang="en-US" sz="1200" b="1" dirty="0" smtClean="0">
                <a:solidFill>
                  <a:srgbClr val="575757">
                    <a:lumMod val="100000"/>
                  </a:srgbClr>
                </a:solidFill>
              </a:rPr>
              <a:t>Results storage</a:t>
            </a:r>
          </a:p>
          <a:p>
            <a:pPr lvl="2">
              <a:buClr>
                <a:srgbClr val="29BA74">
                  <a:lumMod val="100000"/>
                </a:srgbClr>
              </a:buClr>
              <a:buSzPct val="100000"/>
            </a:pPr>
            <a:r>
              <a:rPr lang="en-US" sz="1100" dirty="0" smtClean="0">
                <a:solidFill>
                  <a:srgbClr val="575757">
                    <a:lumMod val="100000"/>
                  </a:srgbClr>
                </a:solidFill>
              </a:rPr>
              <a:t>Recommendations are stored in NoSQL DB</a:t>
            </a:r>
          </a:p>
          <a:p>
            <a:pPr marL="432000" lvl="2" indent="0">
              <a:buClr>
                <a:srgbClr val="29BA74">
                  <a:lumMod val="100000"/>
                </a:srgbClr>
              </a:buClr>
              <a:buSzPct val="100000"/>
              <a:buFont typeface="Trebuchet MS" panose="020B0603020202020204" pitchFamily="34" charset="0"/>
              <a:buNone/>
            </a:pPr>
            <a:endParaRPr lang="en-US" sz="1100" dirty="0" smtClean="0">
              <a:solidFill>
                <a:srgbClr val="575757">
                  <a:lumMod val="100000"/>
                </a:srgbClr>
              </a:solidFill>
            </a:endParaRPr>
          </a:p>
          <a:p>
            <a:pPr marL="108000" lvl="1" indent="0">
              <a:buClr>
                <a:srgbClr val="29BA74">
                  <a:lumMod val="100000"/>
                </a:srgbClr>
              </a:buClr>
              <a:buSzPct val="100000"/>
              <a:buFont typeface="Trebuchet MS" panose="020B0603020202020204" pitchFamily="34" charset="0"/>
              <a:buNone/>
            </a:pPr>
            <a:r>
              <a:rPr lang="en-US" sz="1100" dirty="0">
                <a:solidFill>
                  <a:srgbClr val="575757">
                    <a:lumMod val="100000"/>
                  </a:srgbClr>
                </a:solidFill>
              </a:rPr>
              <a:t> </a:t>
            </a:r>
            <a:r>
              <a:rPr lang="en-US" sz="1100" dirty="0" smtClean="0">
                <a:solidFill>
                  <a:srgbClr val="575757">
                    <a:lumMod val="100000"/>
                  </a:srgbClr>
                </a:solidFill>
              </a:rPr>
              <a:t>    </a:t>
            </a:r>
            <a:r>
              <a:rPr lang="en-US" sz="1200" b="1" dirty="0" smtClean="0">
                <a:solidFill>
                  <a:srgbClr val="575757">
                    <a:lumMod val="100000"/>
                  </a:srgbClr>
                </a:solidFill>
              </a:rPr>
              <a:t>DB/Web Interface</a:t>
            </a:r>
          </a:p>
          <a:p>
            <a:pPr lvl="2">
              <a:buClr>
                <a:srgbClr val="29BA74">
                  <a:lumMod val="100000"/>
                </a:srgbClr>
              </a:buClr>
              <a:buSzPct val="100000"/>
            </a:pPr>
            <a:r>
              <a:rPr lang="en-US" sz="1100" dirty="0" smtClean="0">
                <a:solidFill>
                  <a:srgbClr val="575757">
                    <a:lumMod val="100000"/>
                  </a:srgbClr>
                </a:solidFill>
              </a:rPr>
              <a:t>Results can be actively requested via HTTP trough Falcon</a:t>
            </a:r>
            <a:endParaRPr lang="en-US" sz="1100" dirty="0">
              <a:solidFill>
                <a:srgbClr val="575757">
                  <a:lumMod val="100000"/>
                </a:srgbClr>
              </a:solidFill>
            </a:endParaRPr>
          </a:p>
          <a:p>
            <a:pPr marL="432000" lvl="2" indent="0">
              <a:buClr>
                <a:srgbClr val="29BA74">
                  <a:lumMod val="100000"/>
                </a:srgbClr>
              </a:buClr>
              <a:buSzPct val="100000"/>
              <a:buFont typeface="Trebuchet MS" panose="020B0603020202020204" pitchFamily="34" charset="0"/>
              <a:buNone/>
            </a:pPr>
            <a:endParaRPr lang="en-US" sz="1100" dirty="0">
              <a:solidFill>
                <a:srgbClr val="575757">
                  <a:lumMod val="100000"/>
                </a:srgbClr>
              </a:solidFill>
            </a:endParaRPr>
          </a:p>
        </p:txBody>
      </p:sp>
      <p:sp>
        <p:nvSpPr>
          <p:cNvPr id="62" name="Oval 20"/>
          <p:cNvSpPr>
            <a:spLocks noChangeAspect="1" noChangeArrowheads="1"/>
          </p:cNvSpPr>
          <p:nvPr/>
        </p:nvSpPr>
        <p:spPr bwMode="auto">
          <a:xfrm>
            <a:off x="1065824" y="2876230"/>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prstClr val="white"/>
                </a:solidFill>
              </a:rPr>
              <a:t>1</a:t>
            </a:r>
            <a:endParaRPr lang="en-US" sz="1200" dirty="0">
              <a:solidFill>
                <a:prstClr val="white"/>
              </a:solidFill>
            </a:endParaRPr>
          </a:p>
        </p:txBody>
      </p:sp>
      <p:sp>
        <p:nvSpPr>
          <p:cNvPr id="63" name="Oval 20"/>
          <p:cNvSpPr>
            <a:spLocks noChangeAspect="1" noChangeArrowheads="1"/>
          </p:cNvSpPr>
          <p:nvPr/>
        </p:nvSpPr>
        <p:spPr bwMode="auto">
          <a:xfrm>
            <a:off x="2905155" y="2105782"/>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prstClr val="white"/>
                </a:solidFill>
              </a:rPr>
              <a:t>2</a:t>
            </a:r>
            <a:endParaRPr lang="en-US" sz="1200" dirty="0">
              <a:solidFill>
                <a:prstClr val="white"/>
              </a:solidFill>
            </a:endParaRPr>
          </a:p>
        </p:txBody>
      </p:sp>
      <p:sp>
        <p:nvSpPr>
          <p:cNvPr id="64" name="Oval 20"/>
          <p:cNvSpPr>
            <a:spLocks noChangeAspect="1" noChangeArrowheads="1"/>
          </p:cNvSpPr>
          <p:nvPr/>
        </p:nvSpPr>
        <p:spPr bwMode="auto">
          <a:xfrm>
            <a:off x="4711905" y="2755252"/>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prstClr val="white"/>
                </a:solidFill>
              </a:rPr>
              <a:t>3</a:t>
            </a:r>
            <a:endParaRPr lang="en-US" sz="1200" dirty="0">
              <a:solidFill>
                <a:prstClr val="white"/>
              </a:solidFill>
            </a:endParaRPr>
          </a:p>
        </p:txBody>
      </p:sp>
      <p:sp>
        <p:nvSpPr>
          <p:cNvPr id="66" name="Oval 20"/>
          <p:cNvSpPr>
            <a:spLocks noChangeAspect="1" noChangeArrowheads="1"/>
          </p:cNvSpPr>
          <p:nvPr/>
        </p:nvSpPr>
        <p:spPr bwMode="auto">
          <a:xfrm>
            <a:off x="4538394" y="4361192"/>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prstClr val="white"/>
                </a:solidFill>
              </a:rPr>
              <a:t>5</a:t>
            </a:r>
            <a:endParaRPr lang="en-US" sz="1200" dirty="0">
              <a:solidFill>
                <a:prstClr val="white"/>
              </a:solidFill>
            </a:endParaRPr>
          </a:p>
        </p:txBody>
      </p:sp>
      <p:sp>
        <p:nvSpPr>
          <p:cNvPr id="67" name="Oval 20"/>
          <p:cNvSpPr>
            <a:spLocks noChangeAspect="1" noChangeArrowheads="1"/>
          </p:cNvSpPr>
          <p:nvPr/>
        </p:nvSpPr>
        <p:spPr bwMode="auto">
          <a:xfrm>
            <a:off x="5075306" y="2760592"/>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prstClr val="white"/>
                </a:solidFill>
              </a:rPr>
              <a:t>4</a:t>
            </a:r>
            <a:endParaRPr lang="en-US" sz="1200" dirty="0">
              <a:solidFill>
                <a:prstClr val="white"/>
              </a:solidFill>
            </a:endParaRPr>
          </a:p>
        </p:txBody>
      </p:sp>
      <p:sp>
        <p:nvSpPr>
          <p:cNvPr id="68" name="Oval 20"/>
          <p:cNvSpPr>
            <a:spLocks noChangeAspect="1" noChangeArrowheads="1"/>
          </p:cNvSpPr>
          <p:nvPr/>
        </p:nvSpPr>
        <p:spPr bwMode="auto">
          <a:xfrm>
            <a:off x="2380820" y="4061165"/>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prstClr val="white"/>
                </a:solidFill>
              </a:rPr>
              <a:t>6</a:t>
            </a:r>
            <a:endParaRPr lang="en-US" sz="1200" dirty="0">
              <a:solidFill>
                <a:prstClr val="white"/>
              </a:solidFill>
            </a:endParaRPr>
          </a:p>
        </p:txBody>
      </p:sp>
      <p:sp>
        <p:nvSpPr>
          <p:cNvPr id="69" name="Oval 20"/>
          <p:cNvSpPr>
            <a:spLocks noChangeAspect="1" noChangeArrowheads="1"/>
          </p:cNvSpPr>
          <p:nvPr/>
        </p:nvSpPr>
        <p:spPr bwMode="auto">
          <a:xfrm>
            <a:off x="8744484" y="1507236"/>
            <a:ext cx="253645" cy="25364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prstClr val="white"/>
                </a:solidFill>
              </a:rPr>
              <a:t>1</a:t>
            </a:r>
            <a:endParaRPr lang="en-US" sz="1200" dirty="0">
              <a:solidFill>
                <a:prstClr val="white"/>
              </a:solidFill>
            </a:endParaRPr>
          </a:p>
        </p:txBody>
      </p:sp>
      <p:sp>
        <p:nvSpPr>
          <p:cNvPr id="70" name="Oval 20"/>
          <p:cNvSpPr>
            <a:spLocks noChangeAspect="1" noChangeArrowheads="1"/>
          </p:cNvSpPr>
          <p:nvPr/>
        </p:nvSpPr>
        <p:spPr bwMode="auto">
          <a:xfrm>
            <a:off x="8744484" y="2137796"/>
            <a:ext cx="253645" cy="25364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prstClr val="white"/>
                </a:solidFill>
              </a:rPr>
              <a:t>2</a:t>
            </a:r>
            <a:endParaRPr lang="en-US" sz="1200" dirty="0">
              <a:solidFill>
                <a:prstClr val="white"/>
              </a:solidFill>
            </a:endParaRPr>
          </a:p>
        </p:txBody>
      </p:sp>
      <p:sp>
        <p:nvSpPr>
          <p:cNvPr id="71" name="Oval 20"/>
          <p:cNvSpPr>
            <a:spLocks noChangeAspect="1" noChangeArrowheads="1"/>
          </p:cNvSpPr>
          <p:nvPr/>
        </p:nvSpPr>
        <p:spPr bwMode="auto">
          <a:xfrm>
            <a:off x="8744484" y="2870136"/>
            <a:ext cx="253645" cy="25364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prstClr val="white"/>
                </a:solidFill>
              </a:rPr>
              <a:t>3</a:t>
            </a:r>
            <a:endParaRPr lang="en-US" sz="1200" dirty="0">
              <a:solidFill>
                <a:prstClr val="white"/>
              </a:solidFill>
            </a:endParaRPr>
          </a:p>
        </p:txBody>
      </p:sp>
      <p:sp>
        <p:nvSpPr>
          <p:cNvPr id="72" name="Oval 20"/>
          <p:cNvSpPr>
            <a:spLocks noChangeAspect="1" noChangeArrowheads="1"/>
          </p:cNvSpPr>
          <p:nvPr/>
        </p:nvSpPr>
        <p:spPr bwMode="auto">
          <a:xfrm>
            <a:off x="8744484" y="3748160"/>
            <a:ext cx="253645" cy="25364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prstClr val="white"/>
                </a:solidFill>
              </a:rPr>
              <a:t>4</a:t>
            </a:r>
            <a:endParaRPr lang="en-US" sz="1200" dirty="0">
              <a:solidFill>
                <a:prstClr val="white"/>
              </a:solidFill>
            </a:endParaRPr>
          </a:p>
        </p:txBody>
      </p:sp>
      <p:sp>
        <p:nvSpPr>
          <p:cNvPr id="73" name="Oval 20"/>
          <p:cNvSpPr>
            <a:spLocks noChangeAspect="1" noChangeArrowheads="1"/>
          </p:cNvSpPr>
          <p:nvPr/>
        </p:nvSpPr>
        <p:spPr bwMode="auto">
          <a:xfrm>
            <a:off x="8744484" y="4440530"/>
            <a:ext cx="253645" cy="25364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prstClr val="white"/>
                </a:solidFill>
              </a:rPr>
              <a:t>5</a:t>
            </a:r>
            <a:endParaRPr lang="en-US" sz="1200" dirty="0">
              <a:solidFill>
                <a:prstClr val="white"/>
              </a:solidFill>
            </a:endParaRPr>
          </a:p>
        </p:txBody>
      </p:sp>
      <p:sp>
        <p:nvSpPr>
          <p:cNvPr id="74" name="Oval 20"/>
          <p:cNvSpPr>
            <a:spLocks noChangeAspect="1" noChangeArrowheads="1"/>
          </p:cNvSpPr>
          <p:nvPr/>
        </p:nvSpPr>
        <p:spPr bwMode="auto">
          <a:xfrm>
            <a:off x="8744484" y="5132900"/>
            <a:ext cx="253645" cy="25364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smtClean="0">
                <a:solidFill>
                  <a:prstClr val="white"/>
                </a:solidFill>
              </a:rPr>
              <a:t>6</a:t>
            </a:r>
            <a:endParaRPr lang="en-US" sz="1200" dirty="0">
              <a:solidFill>
                <a:prstClr val="white"/>
              </a:solidFill>
            </a:endParaRPr>
          </a:p>
        </p:txBody>
      </p:sp>
      <p:grpSp>
        <p:nvGrpSpPr>
          <p:cNvPr id="166" name="bcgBugs_ShoppingCart"/>
          <p:cNvGrpSpPr>
            <a:grpSpLocks noChangeAspect="1"/>
          </p:cNvGrpSpPr>
          <p:nvPr/>
        </p:nvGrpSpPr>
        <p:grpSpPr bwMode="auto">
          <a:xfrm>
            <a:off x="344251" y="2193325"/>
            <a:ext cx="438305" cy="438734"/>
            <a:chOff x="2818" y="1137"/>
            <a:chExt cx="2044" cy="2046"/>
          </a:xfrm>
        </p:grpSpPr>
        <p:sp>
          <p:nvSpPr>
            <p:cNvPr id="167"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8" name="Freeform 167"/>
            <p:cNvSpPr>
              <a:spLocks noEditPoints="1"/>
            </p:cNvSpPr>
            <p:nvPr/>
          </p:nvSpPr>
          <p:spPr bwMode="auto">
            <a:xfrm>
              <a:off x="2945" y="1385"/>
              <a:ext cx="1780" cy="1544"/>
            </a:xfrm>
            <a:custGeom>
              <a:avLst/>
              <a:gdLst>
                <a:gd name="T0" fmla="*/ 199 w 870"/>
                <a:gd name="T1" fmla="*/ 98 h 754"/>
                <a:gd name="T2" fmla="*/ 210 w 870"/>
                <a:gd name="T3" fmla="*/ 142 h 754"/>
                <a:gd name="T4" fmla="*/ 360 w 870"/>
                <a:gd name="T5" fmla="*/ 189 h 754"/>
                <a:gd name="T6" fmla="*/ 217 w 870"/>
                <a:gd name="T7" fmla="*/ 199 h 754"/>
                <a:gd name="T8" fmla="*/ 356 w 870"/>
                <a:gd name="T9" fmla="*/ 254 h 754"/>
                <a:gd name="T10" fmla="*/ 356 w 870"/>
                <a:gd name="T11" fmla="*/ 306 h 754"/>
                <a:gd name="T12" fmla="*/ 246 w 870"/>
                <a:gd name="T13" fmla="*/ 362 h 754"/>
                <a:gd name="T14" fmla="*/ 360 w 870"/>
                <a:gd name="T15" fmla="*/ 371 h 754"/>
                <a:gd name="T16" fmla="*/ 261 w 870"/>
                <a:gd name="T17" fmla="*/ 418 h 754"/>
                <a:gd name="T18" fmla="*/ 263 w 870"/>
                <a:gd name="T19" fmla="*/ 465 h 754"/>
                <a:gd name="T20" fmla="*/ 814 w 870"/>
                <a:gd name="T21" fmla="*/ 465 h 754"/>
                <a:gd name="T22" fmla="*/ 721 w 870"/>
                <a:gd name="T23" fmla="*/ 418 h 754"/>
                <a:gd name="T24" fmla="*/ 721 w 870"/>
                <a:gd name="T25" fmla="*/ 366 h 754"/>
                <a:gd name="T26" fmla="*/ 838 w 870"/>
                <a:gd name="T27" fmla="*/ 311 h 754"/>
                <a:gd name="T28" fmla="*/ 716 w 870"/>
                <a:gd name="T29" fmla="*/ 301 h 754"/>
                <a:gd name="T30" fmla="*/ 843 w 870"/>
                <a:gd name="T31" fmla="*/ 254 h 754"/>
                <a:gd name="T32" fmla="*/ 850 w 870"/>
                <a:gd name="T33" fmla="*/ 194 h 754"/>
                <a:gd name="T34" fmla="*/ 716 w 870"/>
                <a:gd name="T35" fmla="*/ 147 h 754"/>
                <a:gd name="T36" fmla="*/ 864 w 870"/>
                <a:gd name="T37" fmla="*/ 138 h 754"/>
                <a:gd name="T38" fmla="*/ 856 w 870"/>
                <a:gd name="T39" fmla="*/ 84 h 754"/>
                <a:gd name="T40" fmla="*/ 405 w 870"/>
                <a:gd name="T41" fmla="*/ 418 h 754"/>
                <a:gd name="T42" fmla="*/ 405 w 870"/>
                <a:gd name="T43" fmla="*/ 366 h 754"/>
                <a:gd name="T44" fmla="*/ 518 w 870"/>
                <a:gd name="T45" fmla="*/ 413 h 754"/>
                <a:gd name="T46" fmla="*/ 405 w 870"/>
                <a:gd name="T47" fmla="*/ 306 h 754"/>
                <a:gd name="T48" fmla="*/ 405 w 870"/>
                <a:gd name="T49" fmla="*/ 254 h 754"/>
                <a:gd name="T50" fmla="*/ 518 w 870"/>
                <a:gd name="T51" fmla="*/ 301 h 754"/>
                <a:gd name="T52" fmla="*/ 405 w 870"/>
                <a:gd name="T53" fmla="*/ 194 h 754"/>
                <a:gd name="T54" fmla="*/ 405 w 870"/>
                <a:gd name="T55" fmla="*/ 142 h 754"/>
                <a:gd name="T56" fmla="*/ 518 w 870"/>
                <a:gd name="T57" fmla="*/ 189 h 754"/>
                <a:gd name="T58" fmla="*/ 563 w 870"/>
                <a:gd name="T59" fmla="*/ 418 h 754"/>
                <a:gd name="T60" fmla="*/ 563 w 870"/>
                <a:gd name="T61" fmla="*/ 366 h 754"/>
                <a:gd name="T62" fmla="*/ 676 w 870"/>
                <a:gd name="T63" fmla="*/ 413 h 754"/>
                <a:gd name="T64" fmla="*/ 563 w 870"/>
                <a:gd name="T65" fmla="*/ 306 h 754"/>
                <a:gd name="T66" fmla="*/ 563 w 870"/>
                <a:gd name="T67" fmla="*/ 254 h 754"/>
                <a:gd name="T68" fmla="*/ 676 w 870"/>
                <a:gd name="T69" fmla="*/ 301 h 754"/>
                <a:gd name="T70" fmla="*/ 563 w 870"/>
                <a:gd name="T71" fmla="*/ 194 h 754"/>
                <a:gd name="T72" fmla="*/ 563 w 870"/>
                <a:gd name="T73" fmla="*/ 142 h 754"/>
                <a:gd name="T74" fmla="*/ 676 w 870"/>
                <a:gd name="T75" fmla="*/ 189 h 754"/>
                <a:gd name="T76" fmla="*/ 224 w 870"/>
                <a:gd name="T77" fmla="*/ 558 h 754"/>
                <a:gd name="T78" fmla="*/ 22 w 870"/>
                <a:gd name="T79" fmla="*/ 44 h 754"/>
                <a:gd name="T80" fmla="*/ 135 w 870"/>
                <a:gd name="T81" fmla="*/ 0 h 754"/>
                <a:gd name="T82" fmla="*/ 737 w 870"/>
                <a:gd name="T83" fmla="*/ 514 h 754"/>
                <a:gd name="T84" fmla="*/ 677 w 870"/>
                <a:gd name="T85" fmla="*/ 754 h 754"/>
                <a:gd name="T86" fmla="*/ 754 w 870"/>
                <a:gd name="T87" fmla="*/ 677 h 754"/>
                <a:gd name="T88" fmla="*/ 205 w 870"/>
                <a:gd name="T89" fmla="*/ 677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0" h="754">
                  <a:moveTo>
                    <a:pt x="856" y="84"/>
                  </a:moveTo>
                  <a:cubicBezTo>
                    <a:pt x="213" y="84"/>
                    <a:pt x="213" y="84"/>
                    <a:pt x="213" y="84"/>
                  </a:cubicBezTo>
                  <a:cubicBezTo>
                    <a:pt x="205" y="84"/>
                    <a:pt x="199" y="91"/>
                    <a:pt x="199" y="98"/>
                  </a:cubicBezTo>
                  <a:cubicBezTo>
                    <a:pt x="199" y="99"/>
                    <a:pt x="199" y="99"/>
                    <a:pt x="199" y="100"/>
                  </a:cubicBezTo>
                  <a:cubicBezTo>
                    <a:pt x="205" y="138"/>
                    <a:pt x="205" y="138"/>
                    <a:pt x="205" y="138"/>
                  </a:cubicBezTo>
                  <a:cubicBezTo>
                    <a:pt x="206" y="140"/>
                    <a:pt x="208" y="142"/>
                    <a:pt x="210" y="142"/>
                  </a:cubicBezTo>
                  <a:cubicBezTo>
                    <a:pt x="356" y="142"/>
                    <a:pt x="356" y="142"/>
                    <a:pt x="356" y="142"/>
                  </a:cubicBezTo>
                  <a:cubicBezTo>
                    <a:pt x="358" y="142"/>
                    <a:pt x="360" y="144"/>
                    <a:pt x="360" y="147"/>
                  </a:cubicBezTo>
                  <a:cubicBezTo>
                    <a:pt x="360" y="189"/>
                    <a:pt x="360" y="189"/>
                    <a:pt x="360" y="189"/>
                  </a:cubicBezTo>
                  <a:cubicBezTo>
                    <a:pt x="360" y="191"/>
                    <a:pt x="358" y="194"/>
                    <a:pt x="356" y="194"/>
                  </a:cubicBezTo>
                  <a:cubicBezTo>
                    <a:pt x="221" y="194"/>
                    <a:pt x="221" y="194"/>
                    <a:pt x="221" y="194"/>
                  </a:cubicBezTo>
                  <a:cubicBezTo>
                    <a:pt x="218" y="194"/>
                    <a:pt x="216" y="196"/>
                    <a:pt x="217" y="199"/>
                  </a:cubicBezTo>
                  <a:cubicBezTo>
                    <a:pt x="226" y="250"/>
                    <a:pt x="226" y="250"/>
                    <a:pt x="226" y="250"/>
                  </a:cubicBezTo>
                  <a:cubicBezTo>
                    <a:pt x="226" y="252"/>
                    <a:pt x="228" y="254"/>
                    <a:pt x="231" y="254"/>
                  </a:cubicBezTo>
                  <a:cubicBezTo>
                    <a:pt x="356" y="254"/>
                    <a:pt x="356" y="254"/>
                    <a:pt x="356" y="254"/>
                  </a:cubicBezTo>
                  <a:cubicBezTo>
                    <a:pt x="358" y="254"/>
                    <a:pt x="360" y="256"/>
                    <a:pt x="360" y="259"/>
                  </a:cubicBezTo>
                  <a:cubicBezTo>
                    <a:pt x="360" y="301"/>
                    <a:pt x="360" y="301"/>
                    <a:pt x="360" y="301"/>
                  </a:cubicBezTo>
                  <a:cubicBezTo>
                    <a:pt x="360" y="304"/>
                    <a:pt x="358" y="306"/>
                    <a:pt x="356" y="306"/>
                  </a:cubicBezTo>
                  <a:cubicBezTo>
                    <a:pt x="241" y="306"/>
                    <a:pt x="241" y="306"/>
                    <a:pt x="241" y="306"/>
                  </a:cubicBezTo>
                  <a:cubicBezTo>
                    <a:pt x="239" y="306"/>
                    <a:pt x="236" y="309"/>
                    <a:pt x="237" y="311"/>
                  </a:cubicBezTo>
                  <a:cubicBezTo>
                    <a:pt x="246" y="362"/>
                    <a:pt x="246" y="362"/>
                    <a:pt x="246" y="362"/>
                  </a:cubicBezTo>
                  <a:cubicBezTo>
                    <a:pt x="246" y="364"/>
                    <a:pt x="248" y="366"/>
                    <a:pt x="251" y="366"/>
                  </a:cubicBezTo>
                  <a:cubicBezTo>
                    <a:pt x="356" y="366"/>
                    <a:pt x="356" y="366"/>
                    <a:pt x="356" y="366"/>
                  </a:cubicBezTo>
                  <a:cubicBezTo>
                    <a:pt x="358" y="366"/>
                    <a:pt x="360" y="368"/>
                    <a:pt x="360" y="371"/>
                  </a:cubicBezTo>
                  <a:cubicBezTo>
                    <a:pt x="360" y="413"/>
                    <a:pt x="360" y="413"/>
                    <a:pt x="360" y="413"/>
                  </a:cubicBezTo>
                  <a:cubicBezTo>
                    <a:pt x="360" y="416"/>
                    <a:pt x="358" y="418"/>
                    <a:pt x="356" y="418"/>
                  </a:cubicBezTo>
                  <a:cubicBezTo>
                    <a:pt x="261" y="418"/>
                    <a:pt x="261" y="418"/>
                    <a:pt x="261" y="418"/>
                  </a:cubicBezTo>
                  <a:cubicBezTo>
                    <a:pt x="257" y="418"/>
                    <a:pt x="255" y="421"/>
                    <a:pt x="256" y="424"/>
                  </a:cubicBezTo>
                  <a:cubicBezTo>
                    <a:pt x="263" y="464"/>
                    <a:pt x="263" y="464"/>
                    <a:pt x="263" y="464"/>
                  </a:cubicBezTo>
                  <a:cubicBezTo>
                    <a:pt x="263" y="465"/>
                    <a:pt x="263" y="465"/>
                    <a:pt x="263" y="465"/>
                  </a:cubicBezTo>
                  <a:cubicBezTo>
                    <a:pt x="263" y="473"/>
                    <a:pt x="270" y="479"/>
                    <a:pt x="277" y="479"/>
                  </a:cubicBezTo>
                  <a:cubicBezTo>
                    <a:pt x="800" y="479"/>
                    <a:pt x="800" y="479"/>
                    <a:pt x="800" y="479"/>
                  </a:cubicBezTo>
                  <a:cubicBezTo>
                    <a:pt x="808" y="479"/>
                    <a:pt x="814" y="473"/>
                    <a:pt x="814" y="465"/>
                  </a:cubicBezTo>
                  <a:cubicBezTo>
                    <a:pt x="821" y="424"/>
                    <a:pt x="821" y="424"/>
                    <a:pt x="821" y="424"/>
                  </a:cubicBezTo>
                  <a:cubicBezTo>
                    <a:pt x="821" y="421"/>
                    <a:pt x="819" y="418"/>
                    <a:pt x="816" y="418"/>
                  </a:cubicBezTo>
                  <a:cubicBezTo>
                    <a:pt x="721" y="418"/>
                    <a:pt x="721" y="418"/>
                    <a:pt x="721" y="418"/>
                  </a:cubicBezTo>
                  <a:cubicBezTo>
                    <a:pt x="718" y="418"/>
                    <a:pt x="716" y="416"/>
                    <a:pt x="716" y="413"/>
                  </a:cubicBezTo>
                  <a:cubicBezTo>
                    <a:pt x="716" y="371"/>
                    <a:pt x="716" y="371"/>
                    <a:pt x="716" y="371"/>
                  </a:cubicBezTo>
                  <a:cubicBezTo>
                    <a:pt x="716" y="368"/>
                    <a:pt x="718" y="366"/>
                    <a:pt x="721" y="366"/>
                  </a:cubicBezTo>
                  <a:cubicBezTo>
                    <a:pt x="826" y="366"/>
                    <a:pt x="826" y="366"/>
                    <a:pt x="826" y="366"/>
                  </a:cubicBezTo>
                  <a:cubicBezTo>
                    <a:pt x="828" y="366"/>
                    <a:pt x="830" y="364"/>
                    <a:pt x="831" y="362"/>
                  </a:cubicBezTo>
                  <a:cubicBezTo>
                    <a:pt x="838" y="311"/>
                    <a:pt x="838" y="311"/>
                    <a:pt x="838" y="311"/>
                  </a:cubicBezTo>
                  <a:cubicBezTo>
                    <a:pt x="839" y="309"/>
                    <a:pt x="836" y="306"/>
                    <a:pt x="834" y="306"/>
                  </a:cubicBezTo>
                  <a:cubicBezTo>
                    <a:pt x="721" y="306"/>
                    <a:pt x="721" y="306"/>
                    <a:pt x="721" y="306"/>
                  </a:cubicBezTo>
                  <a:cubicBezTo>
                    <a:pt x="718" y="306"/>
                    <a:pt x="716" y="304"/>
                    <a:pt x="716" y="301"/>
                  </a:cubicBezTo>
                  <a:cubicBezTo>
                    <a:pt x="716" y="259"/>
                    <a:pt x="716" y="259"/>
                    <a:pt x="716" y="259"/>
                  </a:cubicBezTo>
                  <a:cubicBezTo>
                    <a:pt x="716" y="256"/>
                    <a:pt x="718" y="254"/>
                    <a:pt x="721" y="254"/>
                  </a:cubicBezTo>
                  <a:cubicBezTo>
                    <a:pt x="843" y="254"/>
                    <a:pt x="843" y="254"/>
                    <a:pt x="843" y="254"/>
                  </a:cubicBezTo>
                  <a:cubicBezTo>
                    <a:pt x="845" y="254"/>
                    <a:pt x="847" y="252"/>
                    <a:pt x="848" y="250"/>
                  </a:cubicBezTo>
                  <a:cubicBezTo>
                    <a:pt x="855" y="199"/>
                    <a:pt x="855" y="199"/>
                    <a:pt x="855" y="199"/>
                  </a:cubicBezTo>
                  <a:cubicBezTo>
                    <a:pt x="856" y="196"/>
                    <a:pt x="853" y="194"/>
                    <a:pt x="850" y="194"/>
                  </a:cubicBezTo>
                  <a:cubicBezTo>
                    <a:pt x="721" y="194"/>
                    <a:pt x="721" y="194"/>
                    <a:pt x="721" y="194"/>
                  </a:cubicBezTo>
                  <a:cubicBezTo>
                    <a:pt x="718" y="194"/>
                    <a:pt x="716" y="191"/>
                    <a:pt x="716" y="189"/>
                  </a:cubicBezTo>
                  <a:cubicBezTo>
                    <a:pt x="716" y="147"/>
                    <a:pt x="716" y="147"/>
                    <a:pt x="716" y="147"/>
                  </a:cubicBezTo>
                  <a:cubicBezTo>
                    <a:pt x="716" y="144"/>
                    <a:pt x="718" y="142"/>
                    <a:pt x="721" y="142"/>
                  </a:cubicBezTo>
                  <a:cubicBezTo>
                    <a:pt x="860" y="142"/>
                    <a:pt x="860" y="142"/>
                    <a:pt x="860" y="142"/>
                  </a:cubicBezTo>
                  <a:cubicBezTo>
                    <a:pt x="862" y="142"/>
                    <a:pt x="864" y="140"/>
                    <a:pt x="864" y="138"/>
                  </a:cubicBezTo>
                  <a:cubicBezTo>
                    <a:pt x="870" y="99"/>
                    <a:pt x="870" y="99"/>
                    <a:pt x="870" y="99"/>
                  </a:cubicBezTo>
                  <a:cubicBezTo>
                    <a:pt x="870" y="99"/>
                    <a:pt x="870" y="99"/>
                    <a:pt x="870" y="98"/>
                  </a:cubicBezTo>
                  <a:cubicBezTo>
                    <a:pt x="870" y="91"/>
                    <a:pt x="863" y="84"/>
                    <a:pt x="856" y="84"/>
                  </a:cubicBezTo>
                  <a:close/>
                  <a:moveTo>
                    <a:pt x="518" y="413"/>
                  </a:moveTo>
                  <a:cubicBezTo>
                    <a:pt x="518" y="416"/>
                    <a:pt x="516" y="418"/>
                    <a:pt x="513" y="418"/>
                  </a:cubicBezTo>
                  <a:cubicBezTo>
                    <a:pt x="405" y="418"/>
                    <a:pt x="405" y="418"/>
                    <a:pt x="405" y="418"/>
                  </a:cubicBezTo>
                  <a:cubicBezTo>
                    <a:pt x="403" y="418"/>
                    <a:pt x="400" y="416"/>
                    <a:pt x="400" y="413"/>
                  </a:cubicBezTo>
                  <a:cubicBezTo>
                    <a:pt x="400" y="371"/>
                    <a:pt x="400" y="371"/>
                    <a:pt x="400" y="371"/>
                  </a:cubicBezTo>
                  <a:cubicBezTo>
                    <a:pt x="400" y="368"/>
                    <a:pt x="403" y="366"/>
                    <a:pt x="405" y="366"/>
                  </a:cubicBezTo>
                  <a:cubicBezTo>
                    <a:pt x="513" y="366"/>
                    <a:pt x="513" y="366"/>
                    <a:pt x="513" y="366"/>
                  </a:cubicBezTo>
                  <a:cubicBezTo>
                    <a:pt x="516" y="366"/>
                    <a:pt x="518" y="368"/>
                    <a:pt x="518" y="371"/>
                  </a:cubicBezTo>
                  <a:cubicBezTo>
                    <a:pt x="518" y="413"/>
                    <a:pt x="518" y="413"/>
                    <a:pt x="518" y="413"/>
                  </a:cubicBezTo>
                  <a:close/>
                  <a:moveTo>
                    <a:pt x="518" y="301"/>
                  </a:moveTo>
                  <a:cubicBezTo>
                    <a:pt x="518" y="304"/>
                    <a:pt x="516" y="306"/>
                    <a:pt x="513" y="306"/>
                  </a:cubicBezTo>
                  <a:cubicBezTo>
                    <a:pt x="405" y="306"/>
                    <a:pt x="405" y="306"/>
                    <a:pt x="405" y="306"/>
                  </a:cubicBezTo>
                  <a:cubicBezTo>
                    <a:pt x="403" y="306"/>
                    <a:pt x="400" y="304"/>
                    <a:pt x="400" y="301"/>
                  </a:cubicBezTo>
                  <a:cubicBezTo>
                    <a:pt x="400" y="259"/>
                    <a:pt x="400" y="259"/>
                    <a:pt x="400" y="259"/>
                  </a:cubicBezTo>
                  <a:cubicBezTo>
                    <a:pt x="400" y="256"/>
                    <a:pt x="403" y="254"/>
                    <a:pt x="405" y="254"/>
                  </a:cubicBezTo>
                  <a:cubicBezTo>
                    <a:pt x="513" y="254"/>
                    <a:pt x="513" y="254"/>
                    <a:pt x="513" y="254"/>
                  </a:cubicBezTo>
                  <a:cubicBezTo>
                    <a:pt x="516" y="254"/>
                    <a:pt x="518" y="256"/>
                    <a:pt x="518" y="259"/>
                  </a:cubicBezTo>
                  <a:cubicBezTo>
                    <a:pt x="518" y="301"/>
                    <a:pt x="518" y="301"/>
                    <a:pt x="518" y="301"/>
                  </a:cubicBezTo>
                  <a:close/>
                  <a:moveTo>
                    <a:pt x="518" y="189"/>
                  </a:moveTo>
                  <a:cubicBezTo>
                    <a:pt x="518" y="191"/>
                    <a:pt x="516" y="194"/>
                    <a:pt x="513" y="194"/>
                  </a:cubicBezTo>
                  <a:cubicBezTo>
                    <a:pt x="405" y="194"/>
                    <a:pt x="405" y="194"/>
                    <a:pt x="405" y="194"/>
                  </a:cubicBezTo>
                  <a:cubicBezTo>
                    <a:pt x="403" y="194"/>
                    <a:pt x="400" y="191"/>
                    <a:pt x="400" y="189"/>
                  </a:cubicBezTo>
                  <a:cubicBezTo>
                    <a:pt x="400" y="147"/>
                    <a:pt x="400" y="147"/>
                    <a:pt x="400" y="147"/>
                  </a:cubicBezTo>
                  <a:cubicBezTo>
                    <a:pt x="400" y="144"/>
                    <a:pt x="403" y="142"/>
                    <a:pt x="405" y="142"/>
                  </a:cubicBezTo>
                  <a:cubicBezTo>
                    <a:pt x="513" y="142"/>
                    <a:pt x="513" y="142"/>
                    <a:pt x="513" y="142"/>
                  </a:cubicBezTo>
                  <a:cubicBezTo>
                    <a:pt x="516" y="142"/>
                    <a:pt x="518" y="144"/>
                    <a:pt x="518" y="147"/>
                  </a:cubicBezTo>
                  <a:cubicBezTo>
                    <a:pt x="518" y="189"/>
                    <a:pt x="518" y="189"/>
                    <a:pt x="518" y="189"/>
                  </a:cubicBezTo>
                  <a:close/>
                  <a:moveTo>
                    <a:pt x="676" y="413"/>
                  </a:moveTo>
                  <a:cubicBezTo>
                    <a:pt x="676" y="416"/>
                    <a:pt x="674" y="418"/>
                    <a:pt x="671" y="418"/>
                  </a:cubicBezTo>
                  <a:cubicBezTo>
                    <a:pt x="563" y="418"/>
                    <a:pt x="563" y="418"/>
                    <a:pt x="563" y="418"/>
                  </a:cubicBezTo>
                  <a:cubicBezTo>
                    <a:pt x="561" y="418"/>
                    <a:pt x="558" y="416"/>
                    <a:pt x="558" y="413"/>
                  </a:cubicBezTo>
                  <a:cubicBezTo>
                    <a:pt x="558" y="371"/>
                    <a:pt x="558" y="371"/>
                    <a:pt x="558" y="371"/>
                  </a:cubicBezTo>
                  <a:cubicBezTo>
                    <a:pt x="558" y="368"/>
                    <a:pt x="561" y="366"/>
                    <a:pt x="563" y="366"/>
                  </a:cubicBezTo>
                  <a:cubicBezTo>
                    <a:pt x="671" y="366"/>
                    <a:pt x="671" y="366"/>
                    <a:pt x="671" y="366"/>
                  </a:cubicBezTo>
                  <a:cubicBezTo>
                    <a:pt x="674" y="366"/>
                    <a:pt x="676" y="368"/>
                    <a:pt x="676" y="371"/>
                  </a:cubicBezTo>
                  <a:cubicBezTo>
                    <a:pt x="676" y="413"/>
                    <a:pt x="676" y="413"/>
                    <a:pt x="676" y="413"/>
                  </a:cubicBezTo>
                  <a:close/>
                  <a:moveTo>
                    <a:pt x="676" y="301"/>
                  </a:moveTo>
                  <a:cubicBezTo>
                    <a:pt x="676" y="304"/>
                    <a:pt x="674" y="306"/>
                    <a:pt x="671" y="306"/>
                  </a:cubicBezTo>
                  <a:cubicBezTo>
                    <a:pt x="563" y="306"/>
                    <a:pt x="563" y="306"/>
                    <a:pt x="563" y="306"/>
                  </a:cubicBezTo>
                  <a:cubicBezTo>
                    <a:pt x="561" y="306"/>
                    <a:pt x="558" y="304"/>
                    <a:pt x="558" y="301"/>
                  </a:cubicBezTo>
                  <a:cubicBezTo>
                    <a:pt x="558" y="259"/>
                    <a:pt x="558" y="259"/>
                    <a:pt x="558" y="259"/>
                  </a:cubicBezTo>
                  <a:cubicBezTo>
                    <a:pt x="558" y="256"/>
                    <a:pt x="561" y="254"/>
                    <a:pt x="563" y="254"/>
                  </a:cubicBezTo>
                  <a:cubicBezTo>
                    <a:pt x="671" y="254"/>
                    <a:pt x="671" y="254"/>
                    <a:pt x="671" y="254"/>
                  </a:cubicBezTo>
                  <a:cubicBezTo>
                    <a:pt x="674" y="254"/>
                    <a:pt x="676" y="256"/>
                    <a:pt x="676" y="259"/>
                  </a:cubicBezTo>
                  <a:cubicBezTo>
                    <a:pt x="676" y="301"/>
                    <a:pt x="676" y="301"/>
                    <a:pt x="676" y="301"/>
                  </a:cubicBezTo>
                  <a:close/>
                  <a:moveTo>
                    <a:pt x="676" y="189"/>
                  </a:moveTo>
                  <a:cubicBezTo>
                    <a:pt x="676" y="191"/>
                    <a:pt x="674" y="194"/>
                    <a:pt x="671" y="194"/>
                  </a:cubicBezTo>
                  <a:cubicBezTo>
                    <a:pt x="563" y="194"/>
                    <a:pt x="563" y="194"/>
                    <a:pt x="563" y="194"/>
                  </a:cubicBezTo>
                  <a:cubicBezTo>
                    <a:pt x="561" y="194"/>
                    <a:pt x="558" y="191"/>
                    <a:pt x="558" y="189"/>
                  </a:cubicBezTo>
                  <a:cubicBezTo>
                    <a:pt x="558" y="147"/>
                    <a:pt x="558" y="147"/>
                    <a:pt x="558" y="147"/>
                  </a:cubicBezTo>
                  <a:cubicBezTo>
                    <a:pt x="558" y="144"/>
                    <a:pt x="561" y="142"/>
                    <a:pt x="563" y="142"/>
                  </a:cubicBezTo>
                  <a:cubicBezTo>
                    <a:pt x="671" y="142"/>
                    <a:pt x="671" y="142"/>
                    <a:pt x="671" y="142"/>
                  </a:cubicBezTo>
                  <a:cubicBezTo>
                    <a:pt x="674" y="142"/>
                    <a:pt x="676" y="144"/>
                    <a:pt x="676" y="147"/>
                  </a:cubicBezTo>
                  <a:cubicBezTo>
                    <a:pt x="676" y="189"/>
                    <a:pt x="676" y="189"/>
                    <a:pt x="676" y="189"/>
                  </a:cubicBezTo>
                  <a:close/>
                  <a:moveTo>
                    <a:pt x="759" y="536"/>
                  </a:moveTo>
                  <a:cubicBezTo>
                    <a:pt x="759" y="548"/>
                    <a:pt x="749" y="558"/>
                    <a:pt x="737" y="558"/>
                  </a:cubicBezTo>
                  <a:cubicBezTo>
                    <a:pt x="224" y="558"/>
                    <a:pt x="224" y="558"/>
                    <a:pt x="224" y="558"/>
                  </a:cubicBezTo>
                  <a:cubicBezTo>
                    <a:pt x="214" y="558"/>
                    <a:pt x="204" y="550"/>
                    <a:pt x="203" y="540"/>
                  </a:cubicBezTo>
                  <a:cubicBezTo>
                    <a:pt x="117" y="44"/>
                    <a:pt x="117" y="44"/>
                    <a:pt x="117" y="44"/>
                  </a:cubicBezTo>
                  <a:cubicBezTo>
                    <a:pt x="22" y="44"/>
                    <a:pt x="22" y="44"/>
                    <a:pt x="22" y="44"/>
                  </a:cubicBezTo>
                  <a:cubicBezTo>
                    <a:pt x="10" y="44"/>
                    <a:pt x="0" y="35"/>
                    <a:pt x="0" y="22"/>
                  </a:cubicBezTo>
                  <a:cubicBezTo>
                    <a:pt x="0" y="10"/>
                    <a:pt x="10" y="0"/>
                    <a:pt x="22" y="0"/>
                  </a:cubicBezTo>
                  <a:cubicBezTo>
                    <a:pt x="135" y="0"/>
                    <a:pt x="135" y="0"/>
                    <a:pt x="135" y="0"/>
                  </a:cubicBezTo>
                  <a:cubicBezTo>
                    <a:pt x="146" y="0"/>
                    <a:pt x="155" y="8"/>
                    <a:pt x="157" y="19"/>
                  </a:cubicBezTo>
                  <a:cubicBezTo>
                    <a:pt x="243" y="514"/>
                    <a:pt x="243" y="514"/>
                    <a:pt x="243" y="514"/>
                  </a:cubicBezTo>
                  <a:cubicBezTo>
                    <a:pt x="737" y="514"/>
                    <a:pt x="737" y="514"/>
                    <a:pt x="737" y="514"/>
                  </a:cubicBezTo>
                  <a:cubicBezTo>
                    <a:pt x="749" y="514"/>
                    <a:pt x="759" y="524"/>
                    <a:pt x="759" y="536"/>
                  </a:cubicBezTo>
                  <a:close/>
                  <a:moveTo>
                    <a:pt x="754" y="677"/>
                  </a:moveTo>
                  <a:cubicBezTo>
                    <a:pt x="754" y="720"/>
                    <a:pt x="720" y="754"/>
                    <a:pt x="677" y="754"/>
                  </a:cubicBezTo>
                  <a:cubicBezTo>
                    <a:pt x="635" y="754"/>
                    <a:pt x="600" y="720"/>
                    <a:pt x="600" y="677"/>
                  </a:cubicBezTo>
                  <a:cubicBezTo>
                    <a:pt x="600" y="635"/>
                    <a:pt x="635" y="600"/>
                    <a:pt x="677" y="600"/>
                  </a:cubicBezTo>
                  <a:cubicBezTo>
                    <a:pt x="720" y="600"/>
                    <a:pt x="754" y="635"/>
                    <a:pt x="754" y="677"/>
                  </a:cubicBezTo>
                  <a:close/>
                  <a:moveTo>
                    <a:pt x="358" y="677"/>
                  </a:moveTo>
                  <a:cubicBezTo>
                    <a:pt x="358" y="720"/>
                    <a:pt x="324" y="754"/>
                    <a:pt x="281" y="754"/>
                  </a:cubicBezTo>
                  <a:cubicBezTo>
                    <a:pt x="239" y="754"/>
                    <a:pt x="205" y="720"/>
                    <a:pt x="205" y="677"/>
                  </a:cubicBezTo>
                  <a:cubicBezTo>
                    <a:pt x="205" y="635"/>
                    <a:pt x="239" y="600"/>
                    <a:pt x="281" y="600"/>
                  </a:cubicBezTo>
                  <a:cubicBezTo>
                    <a:pt x="324" y="600"/>
                    <a:pt x="358" y="635"/>
                    <a:pt x="358" y="67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33" name="NavigationIcon"/>
          <p:cNvSpPr>
            <a:spLocks noChangeAspect="1" noEditPoints="1"/>
          </p:cNvSpPr>
          <p:nvPr>
            <p:custDataLst>
              <p:tags r:id="rId5"/>
            </p:custDataLst>
          </p:nvPr>
        </p:nvSpPr>
        <p:spPr bwMode="auto">
          <a:xfrm>
            <a:off x="11644824" y="150080"/>
            <a:ext cx="457200" cy="331355"/>
          </a:xfrm>
          <a:custGeom>
            <a:avLst/>
            <a:gdLst>
              <a:gd name="T0" fmla="*/ 859 w 881"/>
              <a:gd name="T1" fmla="*/ 504 h 638"/>
              <a:gd name="T2" fmla="*/ 821 w 881"/>
              <a:gd name="T3" fmla="*/ 504 h 638"/>
              <a:gd name="T4" fmla="*/ 821 w 881"/>
              <a:gd name="T5" fmla="*/ 422 h 638"/>
              <a:gd name="T6" fmla="*/ 604 w 881"/>
              <a:gd name="T7" fmla="*/ 79 h 638"/>
              <a:gd name="T8" fmla="*/ 604 w 881"/>
              <a:gd name="T9" fmla="*/ 216 h 638"/>
              <a:gd name="T10" fmla="*/ 582 w 881"/>
              <a:gd name="T11" fmla="*/ 238 h 638"/>
              <a:gd name="T12" fmla="*/ 560 w 881"/>
              <a:gd name="T13" fmla="*/ 216 h 638"/>
              <a:gd name="T14" fmla="*/ 560 w 881"/>
              <a:gd name="T15" fmla="*/ 61 h 638"/>
              <a:gd name="T16" fmla="*/ 560 w 881"/>
              <a:gd name="T17" fmla="*/ 61 h 638"/>
              <a:gd name="T18" fmla="*/ 560 w 881"/>
              <a:gd name="T19" fmla="*/ 22 h 638"/>
              <a:gd name="T20" fmla="*/ 538 w 881"/>
              <a:gd name="T21" fmla="*/ 0 h 638"/>
              <a:gd name="T22" fmla="*/ 342 w 881"/>
              <a:gd name="T23" fmla="*/ 0 h 638"/>
              <a:gd name="T24" fmla="*/ 320 w 881"/>
              <a:gd name="T25" fmla="*/ 22 h 638"/>
              <a:gd name="T26" fmla="*/ 320 w 881"/>
              <a:gd name="T27" fmla="*/ 61 h 638"/>
              <a:gd name="T28" fmla="*/ 320 w 881"/>
              <a:gd name="T29" fmla="*/ 61 h 638"/>
              <a:gd name="T30" fmla="*/ 320 w 881"/>
              <a:gd name="T31" fmla="*/ 216 h 638"/>
              <a:gd name="T32" fmla="*/ 298 w 881"/>
              <a:gd name="T33" fmla="*/ 238 h 638"/>
              <a:gd name="T34" fmla="*/ 276 w 881"/>
              <a:gd name="T35" fmla="*/ 216 h 638"/>
              <a:gd name="T36" fmla="*/ 276 w 881"/>
              <a:gd name="T37" fmla="*/ 79 h 638"/>
              <a:gd name="T38" fmla="*/ 60 w 881"/>
              <a:gd name="T39" fmla="*/ 422 h 638"/>
              <a:gd name="T40" fmla="*/ 60 w 881"/>
              <a:gd name="T41" fmla="*/ 504 h 638"/>
              <a:gd name="T42" fmla="*/ 22 w 881"/>
              <a:gd name="T43" fmla="*/ 504 h 638"/>
              <a:gd name="T44" fmla="*/ 0 w 881"/>
              <a:gd name="T45" fmla="*/ 526 h 638"/>
              <a:gd name="T46" fmla="*/ 0 w 881"/>
              <a:gd name="T47" fmla="*/ 616 h 638"/>
              <a:gd name="T48" fmla="*/ 22 w 881"/>
              <a:gd name="T49" fmla="*/ 638 h 638"/>
              <a:gd name="T50" fmla="*/ 859 w 881"/>
              <a:gd name="T51" fmla="*/ 638 h 638"/>
              <a:gd name="T52" fmla="*/ 881 w 881"/>
              <a:gd name="T53" fmla="*/ 616 h 638"/>
              <a:gd name="T54" fmla="*/ 881 w 881"/>
              <a:gd name="T55" fmla="*/ 526 h 638"/>
              <a:gd name="T56" fmla="*/ 859 w 881"/>
              <a:gd name="T57" fmla="*/ 504 h 638"/>
              <a:gd name="T58" fmla="*/ 686 w 881"/>
              <a:gd name="T59" fmla="*/ 503 h 638"/>
              <a:gd name="T60" fmla="*/ 194 w 881"/>
              <a:gd name="T61" fmla="*/ 503 h 638"/>
              <a:gd name="T62" fmla="*/ 172 w 881"/>
              <a:gd name="T63" fmla="*/ 481 h 638"/>
              <a:gd name="T64" fmla="*/ 194 w 881"/>
              <a:gd name="T65" fmla="*/ 459 h 638"/>
              <a:gd name="T66" fmla="*/ 686 w 881"/>
              <a:gd name="T67" fmla="*/ 459 h 638"/>
              <a:gd name="T68" fmla="*/ 708 w 881"/>
              <a:gd name="T69" fmla="*/ 481 h 638"/>
              <a:gd name="T70" fmla="*/ 686 w 881"/>
              <a:gd name="T71" fmla="*/ 503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1" h="638">
                <a:moveTo>
                  <a:pt x="859" y="504"/>
                </a:moveTo>
                <a:cubicBezTo>
                  <a:pt x="821" y="504"/>
                  <a:pt x="821" y="504"/>
                  <a:pt x="821" y="504"/>
                </a:cubicBezTo>
                <a:cubicBezTo>
                  <a:pt x="821" y="422"/>
                  <a:pt x="821" y="422"/>
                  <a:pt x="821" y="422"/>
                </a:cubicBezTo>
                <a:cubicBezTo>
                  <a:pt x="821" y="271"/>
                  <a:pt x="732" y="141"/>
                  <a:pt x="604" y="79"/>
                </a:cubicBezTo>
                <a:cubicBezTo>
                  <a:pt x="604" y="216"/>
                  <a:pt x="604" y="216"/>
                  <a:pt x="604" y="216"/>
                </a:cubicBezTo>
                <a:cubicBezTo>
                  <a:pt x="604" y="228"/>
                  <a:pt x="594" y="238"/>
                  <a:pt x="582" y="238"/>
                </a:cubicBezTo>
                <a:cubicBezTo>
                  <a:pt x="570" y="238"/>
                  <a:pt x="560" y="228"/>
                  <a:pt x="560" y="216"/>
                </a:cubicBezTo>
                <a:cubicBezTo>
                  <a:pt x="560" y="61"/>
                  <a:pt x="560" y="61"/>
                  <a:pt x="560" y="61"/>
                </a:cubicBezTo>
                <a:cubicBezTo>
                  <a:pt x="560" y="61"/>
                  <a:pt x="560" y="61"/>
                  <a:pt x="560" y="61"/>
                </a:cubicBezTo>
                <a:cubicBezTo>
                  <a:pt x="560" y="22"/>
                  <a:pt x="560" y="22"/>
                  <a:pt x="560" y="22"/>
                </a:cubicBezTo>
                <a:cubicBezTo>
                  <a:pt x="560" y="10"/>
                  <a:pt x="550" y="0"/>
                  <a:pt x="538" y="0"/>
                </a:cubicBezTo>
                <a:cubicBezTo>
                  <a:pt x="342" y="0"/>
                  <a:pt x="342" y="0"/>
                  <a:pt x="342" y="0"/>
                </a:cubicBezTo>
                <a:cubicBezTo>
                  <a:pt x="330" y="0"/>
                  <a:pt x="320" y="10"/>
                  <a:pt x="320" y="22"/>
                </a:cubicBezTo>
                <a:cubicBezTo>
                  <a:pt x="320" y="61"/>
                  <a:pt x="320" y="61"/>
                  <a:pt x="320" y="61"/>
                </a:cubicBezTo>
                <a:cubicBezTo>
                  <a:pt x="320" y="61"/>
                  <a:pt x="320" y="61"/>
                  <a:pt x="320" y="61"/>
                </a:cubicBezTo>
                <a:cubicBezTo>
                  <a:pt x="320" y="216"/>
                  <a:pt x="320" y="216"/>
                  <a:pt x="320" y="216"/>
                </a:cubicBezTo>
                <a:cubicBezTo>
                  <a:pt x="320" y="228"/>
                  <a:pt x="310" y="238"/>
                  <a:pt x="298" y="238"/>
                </a:cubicBezTo>
                <a:cubicBezTo>
                  <a:pt x="286" y="238"/>
                  <a:pt x="276" y="228"/>
                  <a:pt x="276" y="216"/>
                </a:cubicBezTo>
                <a:cubicBezTo>
                  <a:pt x="276" y="79"/>
                  <a:pt x="276" y="79"/>
                  <a:pt x="276" y="79"/>
                </a:cubicBezTo>
                <a:cubicBezTo>
                  <a:pt x="148" y="141"/>
                  <a:pt x="60" y="271"/>
                  <a:pt x="60" y="422"/>
                </a:cubicBezTo>
                <a:cubicBezTo>
                  <a:pt x="60" y="504"/>
                  <a:pt x="60" y="504"/>
                  <a:pt x="60" y="504"/>
                </a:cubicBezTo>
                <a:cubicBezTo>
                  <a:pt x="22" y="504"/>
                  <a:pt x="22" y="504"/>
                  <a:pt x="22" y="504"/>
                </a:cubicBezTo>
                <a:cubicBezTo>
                  <a:pt x="9" y="504"/>
                  <a:pt x="0" y="514"/>
                  <a:pt x="0" y="526"/>
                </a:cubicBezTo>
                <a:cubicBezTo>
                  <a:pt x="0" y="616"/>
                  <a:pt x="0" y="616"/>
                  <a:pt x="0" y="616"/>
                </a:cubicBezTo>
                <a:cubicBezTo>
                  <a:pt x="0" y="628"/>
                  <a:pt x="9" y="638"/>
                  <a:pt x="22" y="638"/>
                </a:cubicBezTo>
                <a:cubicBezTo>
                  <a:pt x="859" y="638"/>
                  <a:pt x="859" y="638"/>
                  <a:pt x="859" y="638"/>
                </a:cubicBezTo>
                <a:cubicBezTo>
                  <a:pt x="871" y="638"/>
                  <a:pt x="881" y="628"/>
                  <a:pt x="881" y="616"/>
                </a:cubicBezTo>
                <a:cubicBezTo>
                  <a:pt x="881" y="526"/>
                  <a:pt x="881" y="526"/>
                  <a:pt x="881" y="526"/>
                </a:cubicBezTo>
                <a:cubicBezTo>
                  <a:pt x="881" y="514"/>
                  <a:pt x="871" y="504"/>
                  <a:pt x="859" y="504"/>
                </a:cubicBezTo>
                <a:close/>
                <a:moveTo>
                  <a:pt x="686" y="503"/>
                </a:moveTo>
                <a:cubicBezTo>
                  <a:pt x="194" y="503"/>
                  <a:pt x="194" y="503"/>
                  <a:pt x="194" y="503"/>
                </a:cubicBezTo>
                <a:cubicBezTo>
                  <a:pt x="182" y="503"/>
                  <a:pt x="172" y="493"/>
                  <a:pt x="172" y="481"/>
                </a:cubicBezTo>
                <a:cubicBezTo>
                  <a:pt x="172" y="469"/>
                  <a:pt x="182" y="459"/>
                  <a:pt x="194" y="459"/>
                </a:cubicBezTo>
                <a:cubicBezTo>
                  <a:pt x="686" y="459"/>
                  <a:pt x="686" y="459"/>
                  <a:pt x="686" y="459"/>
                </a:cubicBezTo>
                <a:cubicBezTo>
                  <a:pt x="698" y="459"/>
                  <a:pt x="708" y="469"/>
                  <a:pt x="708" y="481"/>
                </a:cubicBezTo>
                <a:cubicBezTo>
                  <a:pt x="708" y="493"/>
                  <a:pt x="698" y="503"/>
                  <a:pt x="686" y="503"/>
                </a:cubicBezTo>
                <a:close/>
              </a:path>
            </a:pathLst>
          </a:custGeom>
          <a:solidFill>
            <a:schemeClr val="bg1">
              <a:lumMod val="10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spTree>
    <p:custDataLst>
      <p:tags r:id="rId2"/>
    </p:custDataLst>
    <p:extLst>
      <p:ext uri="{BB962C8B-B14F-4D97-AF65-F5344CB8AC3E}">
        <p14:creationId xmlns:p14="http://schemas.microsoft.com/office/powerpoint/2010/main" val="12599798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0933200" cy="470898"/>
          </a:xfrm>
        </p:spPr>
        <p:txBody>
          <a:bodyPr/>
          <a:lstStyle/>
          <a:p>
            <a:r>
              <a:rPr lang="en-US" dirty="0" smtClean="0"/>
              <a:t> A little reminder about Cassandra DB…</a:t>
            </a:r>
            <a:endParaRPr lang="en-US" dirty="0"/>
          </a:p>
        </p:txBody>
      </p:sp>
      <p:cxnSp>
        <p:nvCxnSpPr>
          <p:cNvPr id="35" name="Straight Connector 34"/>
          <p:cNvCxnSpPr/>
          <p:nvPr/>
        </p:nvCxnSpPr>
        <p:spPr>
          <a:xfrm>
            <a:off x="294720" y="2223710"/>
            <a:ext cx="11245850" cy="0"/>
          </a:xfrm>
          <a:prstGeom prst="line">
            <a:avLst/>
          </a:prstGeom>
          <a:ln w="38100" cap="rnd">
            <a:solidFill>
              <a:schemeClr val="tx1">
                <a:lumMod val="60000"/>
                <a:lumOff val="40000"/>
              </a:schemeClr>
            </a:solidFill>
            <a:prstDash val="solid"/>
            <a:round/>
            <a:tailEnd type="triangle" w="lg" len="lg"/>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rot="18900000">
            <a:off x="320618" y="2133708"/>
            <a:ext cx="180000" cy="180000"/>
          </a:xfrm>
          <a:prstGeom prst="rect">
            <a:avLst/>
          </a:prstGeom>
          <a:solidFill>
            <a:schemeClr val="accent1">
              <a:lumMod val="50000"/>
            </a:scheme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40" name="TextBox 39"/>
          <p:cNvSpPr txBox="1"/>
          <p:nvPr/>
        </p:nvSpPr>
        <p:spPr>
          <a:xfrm>
            <a:off x="146621" y="2524207"/>
            <a:ext cx="2048527" cy="44556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i="1" dirty="0" smtClean="0">
                <a:solidFill>
                  <a:srgbClr val="7F7F7F"/>
                </a:solidFill>
              </a:rPr>
              <a:t>Amazon develops Dynamo</a:t>
            </a:r>
          </a:p>
          <a:p>
            <a:r>
              <a:rPr lang="en-US" sz="1200" i="1" dirty="0" smtClean="0">
                <a:solidFill>
                  <a:srgbClr val="7F7F7F"/>
                </a:solidFill>
              </a:rPr>
              <a:t>Google creates </a:t>
            </a:r>
            <a:r>
              <a:rPr lang="en-US" sz="1200" i="1" dirty="0" err="1" smtClean="0">
                <a:solidFill>
                  <a:srgbClr val="7F7F7F"/>
                </a:solidFill>
              </a:rPr>
              <a:t>BigTable</a:t>
            </a:r>
            <a:endParaRPr lang="en-US" sz="1200" i="1" dirty="0" smtClean="0">
              <a:solidFill>
                <a:srgbClr val="7F7F7F"/>
              </a:solidFill>
            </a:endParaRPr>
          </a:p>
        </p:txBody>
      </p:sp>
      <p:sp>
        <p:nvSpPr>
          <p:cNvPr id="45" name="Rectangle 44"/>
          <p:cNvSpPr/>
          <p:nvPr/>
        </p:nvSpPr>
        <p:spPr>
          <a:xfrm rot="18900000">
            <a:off x="2367077" y="2133708"/>
            <a:ext cx="180000" cy="180000"/>
          </a:xfrm>
          <a:prstGeom prst="rect">
            <a:avLst/>
          </a:prstGeom>
          <a:solidFill>
            <a:schemeClr val="accent1">
              <a:lumMod val="50000"/>
            </a:scheme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50" name="Rectangle 49"/>
          <p:cNvSpPr/>
          <p:nvPr/>
        </p:nvSpPr>
        <p:spPr>
          <a:xfrm rot="18900000">
            <a:off x="4776793" y="2133708"/>
            <a:ext cx="180000" cy="180000"/>
          </a:xfrm>
          <a:prstGeom prst="rect">
            <a:avLst/>
          </a:prstGeom>
          <a:solidFill>
            <a:schemeClr val="accent1">
              <a:lumMod val="50000"/>
            </a:scheme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51" name="TextBox 50"/>
          <p:cNvSpPr txBox="1"/>
          <p:nvPr/>
        </p:nvSpPr>
        <p:spPr>
          <a:xfrm>
            <a:off x="2310701" y="2523831"/>
            <a:ext cx="2048527" cy="44556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i="1" dirty="0" smtClean="0">
                <a:solidFill>
                  <a:srgbClr val="7F7F7F"/>
                </a:solidFill>
              </a:rPr>
              <a:t>Facebook creates Cassandra</a:t>
            </a:r>
          </a:p>
        </p:txBody>
      </p:sp>
      <p:sp>
        <p:nvSpPr>
          <p:cNvPr id="52" name="TextBox 51"/>
          <p:cNvSpPr txBox="1"/>
          <p:nvPr/>
        </p:nvSpPr>
        <p:spPr>
          <a:xfrm>
            <a:off x="4040406" y="2523831"/>
            <a:ext cx="2048527" cy="44556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i="1" dirty="0" smtClean="0">
                <a:solidFill>
                  <a:srgbClr val="7F7F7F"/>
                </a:solidFill>
              </a:rPr>
              <a:t>Cassandra is released as open source project</a:t>
            </a:r>
          </a:p>
        </p:txBody>
      </p:sp>
      <p:sp>
        <p:nvSpPr>
          <p:cNvPr id="53" name="Rectangle 52"/>
          <p:cNvSpPr/>
          <p:nvPr/>
        </p:nvSpPr>
        <p:spPr>
          <a:xfrm rot="18900000">
            <a:off x="7120595" y="2133708"/>
            <a:ext cx="180000" cy="180000"/>
          </a:xfrm>
          <a:prstGeom prst="rect">
            <a:avLst/>
          </a:prstGeom>
          <a:solidFill>
            <a:schemeClr val="accent1">
              <a:lumMod val="50000"/>
            </a:scheme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62" name="TextBox 61"/>
          <p:cNvSpPr txBox="1"/>
          <p:nvPr/>
        </p:nvSpPr>
        <p:spPr>
          <a:xfrm>
            <a:off x="6128419" y="2523830"/>
            <a:ext cx="2048527" cy="44556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i="1" dirty="0" smtClean="0">
                <a:solidFill>
                  <a:srgbClr val="7F7F7F"/>
                </a:solidFill>
              </a:rPr>
              <a:t>Cassandra becomes top level project at Apache foundation</a:t>
            </a:r>
          </a:p>
        </p:txBody>
      </p:sp>
      <p:sp>
        <p:nvSpPr>
          <p:cNvPr id="63" name="Rectangle 62"/>
          <p:cNvSpPr/>
          <p:nvPr/>
        </p:nvSpPr>
        <p:spPr>
          <a:xfrm rot="18900000">
            <a:off x="9827025" y="2125542"/>
            <a:ext cx="180000" cy="180000"/>
          </a:xfrm>
          <a:prstGeom prst="rect">
            <a:avLst/>
          </a:prstGeom>
          <a:solidFill>
            <a:schemeClr val="accent1">
              <a:lumMod val="50000"/>
            </a:scheme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smtClean="0">
              <a:solidFill>
                <a:srgbClr val="FFFFFF"/>
              </a:solidFill>
            </a:endParaRPr>
          </a:p>
        </p:txBody>
      </p:sp>
      <p:sp>
        <p:nvSpPr>
          <p:cNvPr id="64" name="TextBox 63"/>
          <p:cNvSpPr txBox="1"/>
          <p:nvPr/>
        </p:nvSpPr>
        <p:spPr>
          <a:xfrm>
            <a:off x="9020041" y="2478270"/>
            <a:ext cx="2048527" cy="7678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i="1" dirty="0" smtClean="0">
                <a:solidFill>
                  <a:srgbClr val="7F7F7F"/>
                </a:solidFill>
              </a:rPr>
              <a:t>Cassandra is widely used abroad by different companies such as:</a:t>
            </a:r>
            <a:br>
              <a:rPr lang="en-US" sz="1200" i="1" dirty="0" smtClean="0">
                <a:solidFill>
                  <a:srgbClr val="7F7F7F"/>
                </a:solidFill>
              </a:rPr>
            </a:br>
            <a:r>
              <a:rPr lang="en-US" sz="1200" i="1" dirty="0" smtClean="0">
                <a:solidFill>
                  <a:srgbClr val="7F7F7F"/>
                </a:solidFill>
              </a:rPr>
              <a:t>Apple, </a:t>
            </a:r>
            <a:r>
              <a:rPr lang="en-US" sz="1200" i="1" dirty="0" err="1" smtClean="0">
                <a:solidFill>
                  <a:srgbClr val="7F7F7F"/>
                </a:solidFill>
              </a:rPr>
              <a:t>Facebook,Netflix</a:t>
            </a:r>
            <a:r>
              <a:rPr lang="en-US" sz="1200" i="1" dirty="0" smtClean="0">
                <a:solidFill>
                  <a:srgbClr val="7F7F7F"/>
                </a:solidFill>
              </a:rPr>
              <a:t>..</a:t>
            </a:r>
          </a:p>
        </p:txBody>
      </p:sp>
      <p:sp>
        <p:nvSpPr>
          <p:cNvPr id="65" name="TextBox 64"/>
          <p:cNvSpPr txBox="1"/>
          <p:nvPr/>
        </p:nvSpPr>
        <p:spPr>
          <a:xfrm>
            <a:off x="190020" y="1705426"/>
            <a:ext cx="509878" cy="44556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i="1" dirty="0" smtClean="0">
                <a:solidFill>
                  <a:srgbClr val="002060"/>
                </a:solidFill>
              </a:rPr>
              <a:t>2007</a:t>
            </a:r>
          </a:p>
        </p:txBody>
      </p:sp>
      <p:sp>
        <p:nvSpPr>
          <p:cNvPr id="67" name="TextBox 66"/>
          <p:cNvSpPr txBox="1"/>
          <p:nvPr/>
        </p:nvSpPr>
        <p:spPr>
          <a:xfrm>
            <a:off x="2225996" y="1762890"/>
            <a:ext cx="509878" cy="44556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i="1" dirty="0" smtClean="0">
                <a:solidFill>
                  <a:srgbClr val="002060"/>
                </a:solidFill>
              </a:rPr>
              <a:t>2008</a:t>
            </a:r>
          </a:p>
        </p:txBody>
      </p:sp>
      <p:sp>
        <p:nvSpPr>
          <p:cNvPr id="68" name="TextBox 67"/>
          <p:cNvSpPr txBox="1"/>
          <p:nvPr/>
        </p:nvSpPr>
        <p:spPr>
          <a:xfrm>
            <a:off x="4654655" y="1727329"/>
            <a:ext cx="509878" cy="44556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i="1" dirty="0" smtClean="0">
                <a:solidFill>
                  <a:srgbClr val="002060"/>
                </a:solidFill>
              </a:rPr>
              <a:t>2008</a:t>
            </a:r>
          </a:p>
        </p:txBody>
      </p:sp>
      <p:sp>
        <p:nvSpPr>
          <p:cNvPr id="69" name="TextBox 68"/>
          <p:cNvSpPr txBox="1"/>
          <p:nvPr/>
        </p:nvSpPr>
        <p:spPr>
          <a:xfrm>
            <a:off x="6967261" y="1710423"/>
            <a:ext cx="509878" cy="44556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i="1" dirty="0" smtClean="0">
                <a:solidFill>
                  <a:srgbClr val="002060"/>
                </a:solidFill>
              </a:rPr>
              <a:t>2010</a:t>
            </a:r>
          </a:p>
        </p:txBody>
      </p:sp>
      <p:sp>
        <p:nvSpPr>
          <p:cNvPr id="70" name="TextBox 69"/>
          <p:cNvSpPr txBox="1"/>
          <p:nvPr/>
        </p:nvSpPr>
        <p:spPr>
          <a:xfrm>
            <a:off x="9457233" y="1699032"/>
            <a:ext cx="1174142" cy="44556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i="1" dirty="0" smtClean="0">
                <a:solidFill>
                  <a:srgbClr val="002060"/>
                </a:solidFill>
              </a:rPr>
              <a:t>Nowadays…</a:t>
            </a:r>
          </a:p>
        </p:txBody>
      </p:sp>
      <p:sp>
        <p:nvSpPr>
          <p:cNvPr id="4" name="TextBox 3"/>
          <p:cNvSpPr txBox="1"/>
          <p:nvPr/>
        </p:nvSpPr>
        <p:spPr>
          <a:xfrm>
            <a:off x="294720" y="4003284"/>
            <a:ext cx="5870448" cy="170408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Distributed No SQL DB</a:t>
            </a:r>
          </a:p>
          <a:p>
            <a:pPr marL="285750" indent="-285750">
              <a:buFont typeface="Arial" panose="020B0604020202020204" pitchFamily="34" charset="0"/>
              <a:buChar char="•"/>
            </a:pPr>
            <a:r>
              <a:rPr lang="en-US" dirty="0" smtClean="0">
                <a:solidFill>
                  <a:srgbClr val="575757"/>
                </a:solidFill>
              </a:rPr>
              <a:t>Provides Availability and Partition tolerance</a:t>
            </a:r>
          </a:p>
          <a:p>
            <a:pPr marL="285750" indent="-285750">
              <a:buFont typeface="Arial" panose="020B0604020202020204" pitchFamily="34" charset="0"/>
              <a:buChar char="•"/>
            </a:pPr>
            <a:r>
              <a:rPr lang="en-US" dirty="0" smtClean="0">
                <a:solidFill>
                  <a:srgbClr val="575757"/>
                </a:solidFill>
              </a:rPr>
              <a:t>Key value oriented with a salt of column structure</a:t>
            </a:r>
          </a:p>
          <a:p>
            <a:pPr marL="285750" indent="-285750">
              <a:buFont typeface="Arial" panose="020B0604020202020204" pitchFamily="34" charset="0"/>
              <a:buChar char="•"/>
            </a:pPr>
            <a:r>
              <a:rPr lang="en-US" dirty="0" smtClean="0">
                <a:solidFill>
                  <a:srgbClr val="575757"/>
                </a:solidFill>
              </a:rPr>
              <a:t>Highly scalable and Peer2Peer</a:t>
            </a:r>
          </a:p>
          <a:p>
            <a:pPr marL="285750" indent="-285750">
              <a:buFont typeface="Arial" panose="020B0604020202020204" pitchFamily="34" charset="0"/>
              <a:buChar char="•"/>
            </a:pPr>
            <a:r>
              <a:rPr lang="en-US" dirty="0" smtClean="0">
                <a:solidFill>
                  <a:srgbClr val="575757"/>
                </a:solidFill>
              </a:rPr>
              <a:t>Highly scalable*</a:t>
            </a:r>
          </a:p>
          <a:p>
            <a:pPr marL="285750" indent="-285750">
              <a:buFont typeface="Arial" panose="020B0604020202020204" pitchFamily="34" charset="0"/>
              <a:buChar char="•"/>
            </a:pPr>
            <a:endParaRPr lang="en-US" dirty="0" smtClean="0">
              <a:solidFill>
                <a:srgbClr val="575757"/>
              </a:solidFill>
            </a:endParaRPr>
          </a:p>
          <a:p>
            <a:endParaRPr lang="en-US" dirty="0" err="1" smtClean="0">
              <a:solidFill>
                <a:srgbClr val="575757"/>
              </a:solidFill>
            </a:endParaRPr>
          </a:p>
        </p:txBody>
      </p:sp>
      <p:sp>
        <p:nvSpPr>
          <p:cNvPr id="5" name="Rectangle 4"/>
          <p:cNvSpPr/>
          <p:nvPr/>
        </p:nvSpPr>
        <p:spPr>
          <a:xfrm>
            <a:off x="0" y="6326151"/>
            <a:ext cx="11563200" cy="461665"/>
          </a:xfrm>
          <a:prstGeom prst="rect">
            <a:avLst/>
          </a:prstGeom>
        </p:spPr>
        <p:txBody>
          <a:bodyPr wrap="square">
            <a:spAutoFit/>
          </a:bodyPr>
          <a:lstStyle/>
          <a:p>
            <a:r>
              <a:rPr lang="es-ES" sz="800" dirty="0">
                <a:solidFill>
                  <a:srgbClr val="222222"/>
                </a:solidFill>
                <a:latin typeface="Arial" panose="020B0604020202020204" pitchFamily="34" charset="0"/>
              </a:rPr>
              <a:t> </a:t>
            </a:r>
            <a:r>
              <a:rPr lang="es-ES" sz="800" dirty="0" smtClean="0">
                <a:solidFill>
                  <a:srgbClr val="222222"/>
                </a:solidFill>
                <a:latin typeface="Arial" panose="020B0604020202020204" pitchFamily="34" charset="0"/>
              </a:rPr>
              <a:t>* </a:t>
            </a:r>
            <a:r>
              <a:rPr lang="es-ES" sz="800" dirty="0" err="1" smtClean="0">
                <a:solidFill>
                  <a:srgbClr val="222222"/>
                </a:solidFill>
                <a:latin typeface="Arial" panose="020B0604020202020204" pitchFamily="34" charset="0"/>
              </a:rPr>
              <a:t>Rabl</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Tilmann</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Sadoghi</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Mohammad</a:t>
            </a:r>
            <a:r>
              <a:rPr lang="es-ES" sz="800" dirty="0">
                <a:solidFill>
                  <a:srgbClr val="222222"/>
                </a:solidFill>
                <a:latin typeface="Arial" panose="020B0604020202020204" pitchFamily="34" charset="0"/>
              </a:rPr>
              <a:t>; Jacobsen, Hans-</a:t>
            </a:r>
            <a:r>
              <a:rPr lang="es-ES" sz="800" dirty="0" err="1">
                <a:solidFill>
                  <a:srgbClr val="222222"/>
                </a:solidFill>
                <a:latin typeface="Arial" panose="020B0604020202020204" pitchFamily="34" charset="0"/>
              </a:rPr>
              <a:t>Arno</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Villamor</a:t>
            </a:r>
            <a:r>
              <a:rPr lang="es-ES" sz="800" dirty="0">
                <a:solidFill>
                  <a:srgbClr val="222222"/>
                </a:solidFill>
                <a:latin typeface="Arial" panose="020B0604020202020204" pitchFamily="34" charset="0"/>
              </a:rPr>
              <a:t>, Sergio </a:t>
            </a:r>
            <a:r>
              <a:rPr lang="es-ES" sz="800" dirty="0" err="1">
                <a:solidFill>
                  <a:srgbClr val="222222"/>
                </a:solidFill>
                <a:latin typeface="Arial" panose="020B0604020202020204" pitchFamily="34" charset="0"/>
              </a:rPr>
              <a:t>Gomez</a:t>
            </a:r>
            <a:r>
              <a:rPr lang="es-ES" sz="800" dirty="0">
                <a:solidFill>
                  <a:srgbClr val="222222"/>
                </a:solidFill>
                <a:latin typeface="Arial" panose="020B0604020202020204" pitchFamily="34" charset="0"/>
              </a:rPr>
              <a:t>-; Mulero -, </a:t>
            </a:r>
            <a:r>
              <a:rPr lang="es-ES" sz="800" dirty="0" err="1">
                <a:solidFill>
                  <a:srgbClr val="222222"/>
                </a:solidFill>
                <a:latin typeface="Arial" panose="020B0604020202020204" pitchFamily="34" charset="0"/>
              </a:rPr>
              <a:t>Victor</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Muntes</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Mankovskii</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Serge</a:t>
            </a:r>
            <a:r>
              <a:rPr lang="es-ES" sz="800" dirty="0">
                <a:solidFill>
                  <a:srgbClr val="222222"/>
                </a:solidFill>
                <a:latin typeface="Arial" panose="020B0604020202020204" pitchFamily="34" charset="0"/>
              </a:rPr>
              <a:t> (27 de agosto de 2012). </a:t>
            </a:r>
            <a:r>
              <a:rPr lang="es-ES" sz="800" dirty="0">
                <a:solidFill>
                  <a:srgbClr val="663366"/>
                </a:solidFill>
                <a:latin typeface="Arial" panose="020B0604020202020204" pitchFamily="34" charset="0"/>
                <a:hlinkClick r:id="rId4"/>
              </a:rPr>
              <a:t>«</a:t>
            </a:r>
            <a:r>
              <a:rPr lang="es-ES" sz="800" dirty="0" err="1">
                <a:solidFill>
                  <a:srgbClr val="663366"/>
                </a:solidFill>
                <a:latin typeface="Arial" panose="020B0604020202020204" pitchFamily="34" charset="0"/>
                <a:hlinkClick r:id="rId4"/>
              </a:rPr>
              <a:t>Solving</a:t>
            </a:r>
            <a:r>
              <a:rPr lang="es-ES" sz="800" dirty="0">
                <a:solidFill>
                  <a:srgbClr val="663366"/>
                </a:solidFill>
                <a:latin typeface="Arial" panose="020B0604020202020204" pitchFamily="34" charset="0"/>
                <a:hlinkClick r:id="rId4"/>
              </a:rPr>
              <a:t> Big Data </a:t>
            </a:r>
            <a:r>
              <a:rPr lang="es-ES" sz="800" dirty="0" err="1">
                <a:solidFill>
                  <a:srgbClr val="663366"/>
                </a:solidFill>
                <a:latin typeface="Arial" panose="020B0604020202020204" pitchFamily="34" charset="0"/>
                <a:hlinkClick r:id="rId4"/>
              </a:rPr>
              <a:t>Challenges</a:t>
            </a:r>
            <a:r>
              <a:rPr lang="es-ES" sz="800" dirty="0">
                <a:solidFill>
                  <a:srgbClr val="663366"/>
                </a:solidFill>
                <a:latin typeface="Arial" panose="020B0604020202020204" pitchFamily="34" charset="0"/>
                <a:hlinkClick r:id="rId4"/>
              </a:rPr>
              <a:t> </a:t>
            </a:r>
            <a:r>
              <a:rPr lang="es-ES" sz="800" dirty="0" err="1">
                <a:solidFill>
                  <a:srgbClr val="663366"/>
                </a:solidFill>
                <a:latin typeface="Arial" panose="020B0604020202020204" pitchFamily="34" charset="0"/>
                <a:hlinkClick r:id="rId4"/>
              </a:rPr>
              <a:t>for</a:t>
            </a:r>
            <a:r>
              <a:rPr lang="es-ES" sz="800" dirty="0">
                <a:solidFill>
                  <a:srgbClr val="663366"/>
                </a:solidFill>
                <a:latin typeface="Arial" panose="020B0604020202020204" pitchFamily="34" charset="0"/>
                <a:hlinkClick r:id="rId4"/>
              </a:rPr>
              <a:t> Enterprise </a:t>
            </a:r>
            <a:r>
              <a:rPr lang="es-ES" sz="800" dirty="0" err="1">
                <a:solidFill>
                  <a:srgbClr val="663366"/>
                </a:solidFill>
                <a:latin typeface="Arial" panose="020B0604020202020204" pitchFamily="34" charset="0"/>
                <a:hlinkClick r:id="rId4"/>
              </a:rPr>
              <a:t>Application</a:t>
            </a:r>
            <a:r>
              <a:rPr lang="es-ES" sz="800" dirty="0">
                <a:solidFill>
                  <a:srgbClr val="663366"/>
                </a:solidFill>
                <a:latin typeface="Arial" panose="020B0604020202020204" pitchFamily="34" charset="0"/>
                <a:hlinkClick r:id="rId4"/>
              </a:rPr>
              <a:t> Performance Management»</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VLDB</a:t>
            </a:r>
            <a:r>
              <a:rPr lang="es-ES" sz="800" dirty="0">
                <a:solidFill>
                  <a:srgbClr val="222222"/>
                </a:solidFill>
                <a:latin typeface="Arial" panose="020B0604020202020204" pitchFamily="34" charset="0"/>
              </a:rPr>
              <a:t>. Consultado el 25 de julio de 2013. «In </a:t>
            </a:r>
            <a:r>
              <a:rPr lang="es-ES" sz="800" dirty="0" err="1">
                <a:solidFill>
                  <a:srgbClr val="222222"/>
                </a:solidFill>
                <a:latin typeface="Arial" panose="020B0604020202020204" pitchFamily="34" charset="0"/>
              </a:rPr>
              <a:t>terms</a:t>
            </a:r>
            <a:r>
              <a:rPr lang="es-ES" sz="800" dirty="0">
                <a:solidFill>
                  <a:srgbClr val="222222"/>
                </a:solidFill>
                <a:latin typeface="Arial" panose="020B0604020202020204" pitchFamily="34" charset="0"/>
              </a:rPr>
              <a:t> of </a:t>
            </a:r>
            <a:r>
              <a:rPr lang="es-ES" sz="800" dirty="0" err="1">
                <a:solidFill>
                  <a:srgbClr val="222222"/>
                </a:solidFill>
                <a:latin typeface="Arial" panose="020B0604020202020204" pitchFamily="34" charset="0"/>
              </a:rPr>
              <a:t>scalability</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there</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is</a:t>
            </a:r>
            <a:r>
              <a:rPr lang="es-ES" sz="800" dirty="0">
                <a:solidFill>
                  <a:srgbClr val="222222"/>
                </a:solidFill>
                <a:latin typeface="Arial" panose="020B0604020202020204" pitchFamily="34" charset="0"/>
              </a:rPr>
              <a:t> a </a:t>
            </a:r>
            <a:r>
              <a:rPr lang="es-ES" sz="800" dirty="0" err="1">
                <a:solidFill>
                  <a:srgbClr val="222222"/>
                </a:solidFill>
                <a:latin typeface="Arial" panose="020B0604020202020204" pitchFamily="34" charset="0"/>
              </a:rPr>
              <a:t>clear</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winner</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throughout</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our</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experiments</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Cassandra</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achieves</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the</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highest</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throughput</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for</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the</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maximum</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number</a:t>
            </a:r>
            <a:r>
              <a:rPr lang="es-ES" sz="800" dirty="0">
                <a:solidFill>
                  <a:srgbClr val="222222"/>
                </a:solidFill>
                <a:latin typeface="Arial" panose="020B0604020202020204" pitchFamily="34" charset="0"/>
              </a:rPr>
              <a:t> of </a:t>
            </a:r>
            <a:r>
              <a:rPr lang="es-ES" sz="800" dirty="0" err="1">
                <a:solidFill>
                  <a:srgbClr val="222222"/>
                </a:solidFill>
                <a:latin typeface="Arial" panose="020B0604020202020204" pitchFamily="34" charset="0"/>
              </a:rPr>
              <a:t>nodes</a:t>
            </a:r>
            <a:r>
              <a:rPr lang="es-ES" sz="800" dirty="0">
                <a:solidFill>
                  <a:srgbClr val="222222"/>
                </a:solidFill>
                <a:latin typeface="Arial" panose="020B0604020202020204" pitchFamily="34" charset="0"/>
              </a:rPr>
              <a:t> in </a:t>
            </a:r>
            <a:r>
              <a:rPr lang="es-ES" sz="800" dirty="0" err="1">
                <a:solidFill>
                  <a:srgbClr val="222222"/>
                </a:solidFill>
                <a:latin typeface="Arial" panose="020B0604020202020204" pitchFamily="34" charset="0"/>
              </a:rPr>
              <a:t>all</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experiments</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this</a:t>
            </a:r>
            <a:r>
              <a:rPr lang="es-ES" sz="800" dirty="0">
                <a:solidFill>
                  <a:srgbClr val="222222"/>
                </a:solidFill>
                <a:latin typeface="Arial" panose="020B0604020202020204" pitchFamily="34" charset="0"/>
              </a:rPr>
              <a:t> comes at </a:t>
            </a:r>
            <a:r>
              <a:rPr lang="es-ES" sz="800" dirty="0" err="1">
                <a:solidFill>
                  <a:srgbClr val="222222"/>
                </a:solidFill>
                <a:latin typeface="Arial" panose="020B0604020202020204" pitchFamily="34" charset="0"/>
              </a:rPr>
              <a:t>the</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price</a:t>
            </a:r>
            <a:r>
              <a:rPr lang="es-ES" sz="800" dirty="0">
                <a:solidFill>
                  <a:srgbClr val="222222"/>
                </a:solidFill>
                <a:latin typeface="Arial" panose="020B0604020202020204" pitchFamily="34" charset="0"/>
              </a:rPr>
              <a:t> of </a:t>
            </a:r>
            <a:r>
              <a:rPr lang="es-ES" sz="800" dirty="0" err="1">
                <a:solidFill>
                  <a:srgbClr val="222222"/>
                </a:solidFill>
                <a:latin typeface="Arial" panose="020B0604020202020204" pitchFamily="34" charset="0"/>
              </a:rPr>
              <a:t>high</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write</a:t>
            </a:r>
            <a:r>
              <a:rPr lang="es-ES" sz="800" dirty="0">
                <a:solidFill>
                  <a:srgbClr val="222222"/>
                </a:solidFill>
                <a:latin typeface="Arial" panose="020B0604020202020204" pitchFamily="34" charset="0"/>
              </a:rPr>
              <a:t> and </a:t>
            </a:r>
            <a:r>
              <a:rPr lang="es-ES" sz="800" dirty="0" err="1">
                <a:solidFill>
                  <a:srgbClr val="222222"/>
                </a:solidFill>
                <a:latin typeface="Arial" panose="020B0604020202020204" pitchFamily="34" charset="0"/>
              </a:rPr>
              <a:t>read</a:t>
            </a:r>
            <a:r>
              <a:rPr lang="es-ES" sz="800" dirty="0">
                <a:solidFill>
                  <a:srgbClr val="222222"/>
                </a:solidFill>
                <a:latin typeface="Arial" panose="020B0604020202020204" pitchFamily="34" charset="0"/>
              </a:rPr>
              <a:t> </a:t>
            </a:r>
            <a:r>
              <a:rPr lang="es-ES" sz="800" dirty="0" err="1">
                <a:solidFill>
                  <a:srgbClr val="222222"/>
                </a:solidFill>
                <a:latin typeface="Arial" panose="020B0604020202020204" pitchFamily="34" charset="0"/>
              </a:rPr>
              <a:t>latencies</a:t>
            </a:r>
            <a:r>
              <a:rPr lang="es-ES" sz="800" dirty="0">
                <a:solidFill>
                  <a:srgbClr val="222222"/>
                </a:solidFill>
                <a:latin typeface="Arial" panose="020B0604020202020204" pitchFamily="34" charset="0"/>
              </a:rPr>
              <a:t>».</a:t>
            </a:r>
            <a:endParaRPr lang="en-US" sz="800" dirty="0"/>
          </a:p>
        </p:txBody>
      </p:sp>
      <p:sp>
        <p:nvSpPr>
          <p:cNvPr id="73" name="Title 1"/>
          <p:cNvSpPr txBox="1">
            <a:spLocks/>
          </p:cNvSpPr>
          <p:nvPr/>
        </p:nvSpPr>
        <p:spPr>
          <a:xfrm>
            <a:off x="697167" y="3526573"/>
            <a:ext cx="10933200" cy="332399"/>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mj-lt"/>
                <a:ea typeface="+mj-ea"/>
                <a:cs typeface="+mj-cs"/>
                <a:sym typeface="Trebuchet MS" panose="020B0603020202020204" pitchFamily="34" charset="0"/>
              </a:defRPr>
            </a:lvl1pPr>
          </a:lstStyle>
          <a:p>
            <a:r>
              <a:rPr lang="en-US" sz="2400" dirty="0" smtClean="0"/>
              <a:t>Properties</a:t>
            </a:r>
            <a:endParaRPr lang="en-US" sz="2400" dirty="0"/>
          </a:p>
        </p:txBody>
      </p:sp>
      <p:sp>
        <p:nvSpPr>
          <p:cNvPr id="23" name="Oval 22"/>
          <p:cNvSpPr>
            <a:spLocks noChangeAspect="1"/>
          </p:cNvSpPr>
          <p:nvPr/>
        </p:nvSpPr>
        <p:spPr>
          <a:xfrm>
            <a:off x="6395894" y="4329349"/>
            <a:ext cx="1070720" cy="1070720"/>
          </a:xfrm>
          <a:prstGeom prst="ellipse">
            <a:avLst/>
          </a:prstGeom>
          <a:noFill/>
          <a:ln w="38100">
            <a:solidFill>
              <a:schemeClr val="accent1">
                <a:lumMod val="75000"/>
                <a:lumOff val="25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4400" dirty="0">
              <a:solidFill>
                <a:srgbClr val="29BA74"/>
              </a:solidFill>
            </a:endParaRPr>
          </a:p>
        </p:txBody>
      </p:sp>
      <p:sp>
        <p:nvSpPr>
          <p:cNvPr id="44" name="Oval 43"/>
          <p:cNvSpPr>
            <a:spLocks noChangeAspect="1"/>
          </p:cNvSpPr>
          <p:nvPr/>
        </p:nvSpPr>
        <p:spPr>
          <a:xfrm>
            <a:off x="6708300" y="5185077"/>
            <a:ext cx="455163" cy="426900"/>
          </a:xfrm>
          <a:prstGeom prst="ellipse">
            <a:avLst/>
          </a:prstGeom>
          <a:solidFill>
            <a:srgbClr val="FFFFFF"/>
          </a:solidFill>
          <a:ln w="3810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grpSp>
        <p:nvGrpSpPr>
          <p:cNvPr id="56" name="bcgBugs_Database"/>
          <p:cNvGrpSpPr>
            <a:grpSpLocks noChangeAspect="1"/>
          </p:cNvGrpSpPr>
          <p:nvPr/>
        </p:nvGrpSpPr>
        <p:grpSpPr bwMode="auto">
          <a:xfrm>
            <a:off x="6799465" y="5261978"/>
            <a:ext cx="272831" cy="273098"/>
            <a:chOff x="2818" y="1137"/>
            <a:chExt cx="2044" cy="2046"/>
          </a:xfrm>
        </p:grpSpPr>
        <p:sp>
          <p:nvSpPr>
            <p:cNvPr id="57"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5"/>
            <p:cNvSpPr>
              <a:spLocks noEditPoints="1"/>
            </p:cNvSpPr>
            <p:nvPr/>
          </p:nvSpPr>
          <p:spPr bwMode="auto">
            <a:xfrm>
              <a:off x="3043" y="1272"/>
              <a:ext cx="1596" cy="177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9" name="Oval 58"/>
          <p:cNvSpPr>
            <a:spLocks noChangeAspect="1"/>
          </p:cNvSpPr>
          <p:nvPr/>
        </p:nvSpPr>
        <p:spPr>
          <a:xfrm>
            <a:off x="6708300" y="4156000"/>
            <a:ext cx="455163" cy="426900"/>
          </a:xfrm>
          <a:prstGeom prst="ellipse">
            <a:avLst/>
          </a:prstGeom>
          <a:solidFill>
            <a:srgbClr val="FFFFFF"/>
          </a:solidFill>
          <a:ln w="3810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grpSp>
        <p:nvGrpSpPr>
          <p:cNvPr id="60" name="bcgBugs_Database"/>
          <p:cNvGrpSpPr>
            <a:grpSpLocks noChangeAspect="1"/>
          </p:cNvGrpSpPr>
          <p:nvPr/>
        </p:nvGrpSpPr>
        <p:grpSpPr bwMode="auto">
          <a:xfrm>
            <a:off x="6799465" y="4232901"/>
            <a:ext cx="272831" cy="273098"/>
            <a:chOff x="2818" y="1137"/>
            <a:chExt cx="2044" cy="2046"/>
          </a:xfrm>
        </p:grpSpPr>
        <p:sp>
          <p:nvSpPr>
            <p:cNvPr id="61"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
            <p:cNvSpPr>
              <a:spLocks noEditPoints="1"/>
            </p:cNvSpPr>
            <p:nvPr/>
          </p:nvSpPr>
          <p:spPr bwMode="auto">
            <a:xfrm>
              <a:off x="3043" y="1272"/>
              <a:ext cx="1596" cy="177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1" name="Oval 70"/>
          <p:cNvSpPr>
            <a:spLocks noChangeAspect="1"/>
          </p:cNvSpPr>
          <p:nvPr/>
        </p:nvSpPr>
        <p:spPr>
          <a:xfrm>
            <a:off x="8190431" y="4372045"/>
            <a:ext cx="1070720" cy="1070720"/>
          </a:xfrm>
          <a:prstGeom prst="ellipse">
            <a:avLst/>
          </a:prstGeom>
          <a:noFill/>
          <a:ln w="38100">
            <a:solidFill>
              <a:schemeClr val="accent1">
                <a:lumMod val="75000"/>
                <a:lumOff val="25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4400" dirty="0">
              <a:solidFill>
                <a:srgbClr val="29BA74"/>
              </a:solidFill>
            </a:endParaRPr>
          </a:p>
        </p:txBody>
      </p:sp>
      <p:sp>
        <p:nvSpPr>
          <p:cNvPr id="72" name="Oval 71"/>
          <p:cNvSpPr>
            <a:spLocks noChangeAspect="1"/>
          </p:cNvSpPr>
          <p:nvPr/>
        </p:nvSpPr>
        <p:spPr>
          <a:xfrm>
            <a:off x="8502837" y="5227773"/>
            <a:ext cx="455163" cy="426900"/>
          </a:xfrm>
          <a:prstGeom prst="ellipse">
            <a:avLst/>
          </a:prstGeom>
          <a:solidFill>
            <a:srgbClr val="FFFFFF"/>
          </a:solidFill>
          <a:ln w="3810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grpSp>
        <p:nvGrpSpPr>
          <p:cNvPr id="74" name="bcgBugs_Database"/>
          <p:cNvGrpSpPr>
            <a:grpSpLocks noChangeAspect="1"/>
          </p:cNvGrpSpPr>
          <p:nvPr/>
        </p:nvGrpSpPr>
        <p:grpSpPr bwMode="auto">
          <a:xfrm>
            <a:off x="8594002" y="5304674"/>
            <a:ext cx="272831" cy="273098"/>
            <a:chOff x="2818" y="1137"/>
            <a:chExt cx="2044" cy="2046"/>
          </a:xfrm>
        </p:grpSpPr>
        <p:sp>
          <p:nvSpPr>
            <p:cNvPr id="75"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
            <p:cNvSpPr>
              <a:spLocks noEditPoints="1"/>
            </p:cNvSpPr>
            <p:nvPr/>
          </p:nvSpPr>
          <p:spPr bwMode="auto">
            <a:xfrm>
              <a:off x="3043" y="1272"/>
              <a:ext cx="1596" cy="177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7" name="Oval 76"/>
          <p:cNvSpPr>
            <a:spLocks noChangeAspect="1"/>
          </p:cNvSpPr>
          <p:nvPr/>
        </p:nvSpPr>
        <p:spPr>
          <a:xfrm>
            <a:off x="8502837" y="4134528"/>
            <a:ext cx="455163" cy="426900"/>
          </a:xfrm>
          <a:prstGeom prst="ellipse">
            <a:avLst/>
          </a:prstGeom>
          <a:solidFill>
            <a:srgbClr val="FFFFFF"/>
          </a:solidFill>
          <a:ln w="3810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grpSp>
        <p:nvGrpSpPr>
          <p:cNvPr id="78" name="bcgBugs_Database"/>
          <p:cNvGrpSpPr>
            <a:grpSpLocks noChangeAspect="1"/>
          </p:cNvGrpSpPr>
          <p:nvPr/>
        </p:nvGrpSpPr>
        <p:grpSpPr bwMode="auto">
          <a:xfrm>
            <a:off x="8594002" y="4211429"/>
            <a:ext cx="272831" cy="273098"/>
            <a:chOff x="2818" y="1137"/>
            <a:chExt cx="2044" cy="2046"/>
          </a:xfrm>
        </p:grpSpPr>
        <p:sp>
          <p:nvSpPr>
            <p:cNvPr id="79"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5"/>
            <p:cNvSpPr>
              <a:spLocks noEditPoints="1"/>
            </p:cNvSpPr>
            <p:nvPr/>
          </p:nvSpPr>
          <p:spPr bwMode="auto">
            <a:xfrm>
              <a:off x="3043" y="1272"/>
              <a:ext cx="1596" cy="177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Oval 80"/>
          <p:cNvSpPr>
            <a:spLocks noChangeAspect="1"/>
          </p:cNvSpPr>
          <p:nvPr/>
        </p:nvSpPr>
        <p:spPr>
          <a:xfrm>
            <a:off x="7949198" y="4693839"/>
            <a:ext cx="431418" cy="404629"/>
          </a:xfrm>
          <a:prstGeom prst="ellipse">
            <a:avLst/>
          </a:prstGeom>
          <a:solidFill>
            <a:srgbClr val="FFFFFF"/>
          </a:solidFill>
          <a:ln w="3810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grpSp>
        <p:nvGrpSpPr>
          <p:cNvPr id="82" name="bcgBugs_Database"/>
          <p:cNvGrpSpPr>
            <a:grpSpLocks noChangeAspect="1"/>
          </p:cNvGrpSpPr>
          <p:nvPr/>
        </p:nvGrpSpPr>
        <p:grpSpPr bwMode="auto">
          <a:xfrm>
            <a:off x="8040363" y="4762716"/>
            <a:ext cx="258598" cy="258851"/>
            <a:chOff x="2818" y="1137"/>
            <a:chExt cx="2044" cy="2046"/>
          </a:xfrm>
        </p:grpSpPr>
        <p:sp>
          <p:nvSpPr>
            <p:cNvPr id="83"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5"/>
            <p:cNvSpPr>
              <a:spLocks noEditPoints="1"/>
            </p:cNvSpPr>
            <p:nvPr/>
          </p:nvSpPr>
          <p:spPr bwMode="auto">
            <a:xfrm>
              <a:off x="3043" y="1272"/>
              <a:ext cx="1596" cy="177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6" name="Oval 85"/>
          <p:cNvSpPr>
            <a:spLocks noChangeAspect="1"/>
          </p:cNvSpPr>
          <p:nvPr/>
        </p:nvSpPr>
        <p:spPr>
          <a:xfrm>
            <a:off x="9002070" y="4691459"/>
            <a:ext cx="455163" cy="426900"/>
          </a:xfrm>
          <a:prstGeom prst="ellipse">
            <a:avLst/>
          </a:prstGeom>
          <a:solidFill>
            <a:srgbClr val="FFFFFF"/>
          </a:solidFill>
          <a:ln w="3810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grpSp>
        <p:nvGrpSpPr>
          <p:cNvPr id="87" name="bcgBugs_Database"/>
          <p:cNvGrpSpPr>
            <a:grpSpLocks noChangeAspect="1"/>
          </p:cNvGrpSpPr>
          <p:nvPr/>
        </p:nvGrpSpPr>
        <p:grpSpPr bwMode="auto">
          <a:xfrm>
            <a:off x="9111853" y="4780435"/>
            <a:ext cx="272831" cy="273098"/>
            <a:chOff x="2818" y="1137"/>
            <a:chExt cx="2044" cy="2046"/>
          </a:xfrm>
        </p:grpSpPr>
        <p:sp>
          <p:nvSpPr>
            <p:cNvPr id="88"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5"/>
            <p:cNvSpPr>
              <a:spLocks noEditPoints="1"/>
            </p:cNvSpPr>
            <p:nvPr/>
          </p:nvSpPr>
          <p:spPr bwMode="auto">
            <a:xfrm>
              <a:off x="3043" y="1272"/>
              <a:ext cx="1596" cy="177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7" name="Oval 106"/>
          <p:cNvSpPr>
            <a:spLocks noChangeAspect="1"/>
          </p:cNvSpPr>
          <p:nvPr/>
        </p:nvSpPr>
        <p:spPr>
          <a:xfrm>
            <a:off x="10147146" y="4459669"/>
            <a:ext cx="1070720" cy="1070720"/>
          </a:xfrm>
          <a:prstGeom prst="ellipse">
            <a:avLst/>
          </a:prstGeom>
          <a:noFill/>
          <a:ln w="38100">
            <a:solidFill>
              <a:schemeClr val="accent1">
                <a:lumMod val="75000"/>
                <a:lumOff val="25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4400" dirty="0">
              <a:solidFill>
                <a:srgbClr val="29BA74"/>
              </a:solidFill>
            </a:endParaRPr>
          </a:p>
        </p:txBody>
      </p:sp>
      <p:sp>
        <p:nvSpPr>
          <p:cNvPr id="108" name="Oval 107"/>
          <p:cNvSpPr>
            <a:spLocks noChangeAspect="1"/>
          </p:cNvSpPr>
          <p:nvPr/>
        </p:nvSpPr>
        <p:spPr>
          <a:xfrm>
            <a:off x="10412940" y="5297897"/>
            <a:ext cx="455163" cy="426900"/>
          </a:xfrm>
          <a:prstGeom prst="ellipse">
            <a:avLst/>
          </a:prstGeom>
          <a:solidFill>
            <a:srgbClr val="FFFFFF"/>
          </a:solidFill>
          <a:ln w="3810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grpSp>
        <p:nvGrpSpPr>
          <p:cNvPr id="109" name="bcgBugs_Database"/>
          <p:cNvGrpSpPr>
            <a:grpSpLocks noChangeAspect="1"/>
          </p:cNvGrpSpPr>
          <p:nvPr/>
        </p:nvGrpSpPr>
        <p:grpSpPr bwMode="auto">
          <a:xfrm>
            <a:off x="10550717" y="5376256"/>
            <a:ext cx="272831" cy="273098"/>
            <a:chOff x="2818" y="1137"/>
            <a:chExt cx="2044" cy="2046"/>
          </a:xfrm>
        </p:grpSpPr>
        <p:sp>
          <p:nvSpPr>
            <p:cNvPr id="110"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5"/>
            <p:cNvSpPr>
              <a:spLocks noEditPoints="1"/>
            </p:cNvSpPr>
            <p:nvPr/>
          </p:nvSpPr>
          <p:spPr bwMode="auto">
            <a:xfrm>
              <a:off x="2918" y="1253"/>
              <a:ext cx="1596" cy="177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2" name="Oval 111"/>
          <p:cNvSpPr>
            <a:spLocks noChangeAspect="1"/>
          </p:cNvSpPr>
          <p:nvPr/>
        </p:nvSpPr>
        <p:spPr>
          <a:xfrm>
            <a:off x="10459552" y="4206110"/>
            <a:ext cx="455163" cy="426900"/>
          </a:xfrm>
          <a:prstGeom prst="ellipse">
            <a:avLst/>
          </a:prstGeom>
          <a:solidFill>
            <a:srgbClr val="FFFFFF"/>
          </a:solidFill>
          <a:ln w="3810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grpSp>
        <p:nvGrpSpPr>
          <p:cNvPr id="113" name="bcgBugs_Database"/>
          <p:cNvGrpSpPr>
            <a:grpSpLocks noChangeAspect="1"/>
          </p:cNvGrpSpPr>
          <p:nvPr/>
        </p:nvGrpSpPr>
        <p:grpSpPr bwMode="auto">
          <a:xfrm>
            <a:off x="10550717" y="4283011"/>
            <a:ext cx="272831" cy="273098"/>
            <a:chOff x="2818" y="1137"/>
            <a:chExt cx="2044" cy="2046"/>
          </a:xfrm>
        </p:grpSpPr>
        <p:sp>
          <p:nvSpPr>
            <p:cNvPr id="114"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5"/>
            <p:cNvSpPr>
              <a:spLocks noEditPoints="1"/>
            </p:cNvSpPr>
            <p:nvPr/>
          </p:nvSpPr>
          <p:spPr bwMode="auto">
            <a:xfrm>
              <a:off x="3043" y="1272"/>
              <a:ext cx="1596" cy="177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6" name="Oval 115"/>
          <p:cNvSpPr>
            <a:spLocks noChangeAspect="1"/>
          </p:cNvSpPr>
          <p:nvPr/>
        </p:nvSpPr>
        <p:spPr>
          <a:xfrm>
            <a:off x="9905913" y="4765421"/>
            <a:ext cx="431418" cy="404629"/>
          </a:xfrm>
          <a:prstGeom prst="ellipse">
            <a:avLst/>
          </a:prstGeom>
          <a:solidFill>
            <a:srgbClr val="FFFFFF"/>
          </a:solidFill>
          <a:ln w="3810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grpSp>
        <p:nvGrpSpPr>
          <p:cNvPr id="117" name="bcgBugs_Database"/>
          <p:cNvGrpSpPr>
            <a:grpSpLocks noChangeAspect="1"/>
          </p:cNvGrpSpPr>
          <p:nvPr/>
        </p:nvGrpSpPr>
        <p:grpSpPr bwMode="auto">
          <a:xfrm>
            <a:off x="9997078" y="4834298"/>
            <a:ext cx="258598" cy="258851"/>
            <a:chOff x="2818" y="1137"/>
            <a:chExt cx="2044" cy="2046"/>
          </a:xfrm>
        </p:grpSpPr>
        <p:sp>
          <p:nvSpPr>
            <p:cNvPr id="118"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5"/>
            <p:cNvSpPr>
              <a:spLocks noEditPoints="1"/>
            </p:cNvSpPr>
            <p:nvPr/>
          </p:nvSpPr>
          <p:spPr bwMode="auto">
            <a:xfrm>
              <a:off x="3043" y="1272"/>
              <a:ext cx="1596" cy="177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0" name="Oval 119"/>
          <p:cNvSpPr>
            <a:spLocks noChangeAspect="1"/>
          </p:cNvSpPr>
          <p:nvPr/>
        </p:nvSpPr>
        <p:spPr>
          <a:xfrm>
            <a:off x="10958785" y="4763041"/>
            <a:ext cx="455163" cy="426900"/>
          </a:xfrm>
          <a:prstGeom prst="ellipse">
            <a:avLst/>
          </a:prstGeom>
          <a:solidFill>
            <a:srgbClr val="FFFFFF"/>
          </a:solidFill>
          <a:ln w="3810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grpSp>
        <p:nvGrpSpPr>
          <p:cNvPr id="121" name="bcgBugs_Database"/>
          <p:cNvGrpSpPr>
            <a:grpSpLocks noChangeAspect="1"/>
          </p:cNvGrpSpPr>
          <p:nvPr/>
        </p:nvGrpSpPr>
        <p:grpSpPr bwMode="auto">
          <a:xfrm>
            <a:off x="11068568" y="4852017"/>
            <a:ext cx="272831" cy="273098"/>
            <a:chOff x="2818" y="1137"/>
            <a:chExt cx="2044" cy="2046"/>
          </a:xfrm>
        </p:grpSpPr>
        <p:sp>
          <p:nvSpPr>
            <p:cNvPr id="122"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5"/>
            <p:cNvSpPr>
              <a:spLocks noEditPoints="1"/>
            </p:cNvSpPr>
            <p:nvPr/>
          </p:nvSpPr>
          <p:spPr bwMode="auto">
            <a:xfrm>
              <a:off x="3043" y="1272"/>
              <a:ext cx="1596" cy="177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4" name="Oval 123"/>
          <p:cNvSpPr>
            <a:spLocks noChangeAspect="1"/>
          </p:cNvSpPr>
          <p:nvPr/>
        </p:nvSpPr>
        <p:spPr>
          <a:xfrm>
            <a:off x="10073717" y="4387503"/>
            <a:ext cx="431418" cy="404629"/>
          </a:xfrm>
          <a:prstGeom prst="ellipse">
            <a:avLst/>
          </a:prstGeom>
          <a:solidFill>
            <a:srgbClr val="FFFFFF"/>
          </a:solidFill>
          <a:ln w="3810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grpSp>
        <p:nvGrpSpPr>
          <p:cNvPr id="125" name="bcgBugs_Database"/>
          <p:cNvGrpSpPr>
            <a:grpSpLocks noChangeAspect="1"/>
          </p:cNvGrpSpPr>
          <p:nvPr/>
        </p:nvGrpSpPr>
        <p:grpSpPr bwMode="auto">
          <a:xfrm>
            <a:off x="10164882" y="4456380"/>
            <a:ext cx="258598" cy="258851"/>
            <a:chOff x="2818" y="1137"/>
            <a:chExt cx="2044" cy="2046"/>
          </a:xfrm>
        </p:grpSpPr>
        <p:sp>
          <p:nvSpPr>
            <p:cNvPr id="126"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5"/>
            <p:cNvSpPr>
              <a:spLocks noEditPoints="1"/>
            </p:cNvSpPr>
            <p:nvPr/>
          </p:nvSpPr>
          <p:spPr bwMode="auto">
            <a:xfrm>
              <a:off x="3043" y="1272"/>
              <a:ext cx="1596" cy="177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Oval 127"/>
          <p:cNvSpPr>
            <a:spLocks noChangeAspect="1"/>
          </p:cNvSpPr>
          <p:nvPr/>
        </p:nvSpPr>
        <p:spPr>
          <a:xfrm>
            <a:off x="10907269" y="4411306"/>
            <a:ext cx="430438" cy="403710"/>
          </a:xfrm>
          <a:prstGeom prst="ellipse">
            <a:avLst/>
          </a:prstGeom>
          <a:solidFill>
            <a:srgbClr val="FFFFFF"/>
          </a:solidFill>
          <a:ln w="3810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grpSp>
        <p:nvGrpSpPr>
          <p:cNvPr id="129" name="bcgBugs_Database"/>
          <p:cNvGrpSpPr>
            <a:grpSpLocks noChangeAspect="1"/>
          </p:cNvGrpSpPr>
          <p:nvPr/>
        </p:nvGrpSpPr>
        <p:grpSpPr bwMode="auto">
          <a:xfrm>
            <a:off x="10983143" y="4478097"/>
            <a:ext cx="258598" cy="258851"/>
            <a:chOff x="2818" y="1137"/>
            <a:chExt cx="2044" cy="2046"/>
          </a:xfrm>
        </p:grpSpPr>
        <p:sp>
          <p:nvSpPr>
            <p:cNvPr id="130"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5"/>
            <p:cNvSpPr>
              <a:spLocks noEditPoints="1"/>
            </p:cNvSpPr>
            <p:nvPr/>
          </p:nvSpPr>
          <p:spPr bwMode="auto">
            <a:xfrm>
              <a:off x="3043" y="1272"/>
              <a:ext cx="1596" cy="177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2" name="Oval 131"/>
          <p:cNvSpPr>
            <a:spLocks noChangeAspect="1"/>
          </p:cNvSpPr>
          <p:nvPr/>
        </p:nvSpPr>
        <p:spPr>
          <a:xfrm>
            <a:off x="10874849" y="5189941"/>
            <a:ext cx="431418" cy="404629"/>
          </a:xfrm>
          <a:prstGeom prst="ellipse">
            <a:avLst/>
          </a:prstGeom>
          <a:solidFill>
            <a:srgbClr val="FFFFFF"/>
          </a:solidFill>
          <a:ln w="3810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grpSp>
        <p:nvGrpSpPr>
          <p:cNvPr id="133" name="bcgBugs_Database"/>
          <p:cNvGrpSpPr>
            <a:grpSpLocks noChangeAspect="1"/>
          </p:cNvGrpSpPr>
          <p:nvPr/>
        </p:nvGrpSpPr>
        <p:grpSpPr bwMode="auto">
          <a:xfrm>
            <a:off x="10966014" y="5258818"/>
            <a:ext cx="258598" cy="258851"/>
            <a:chOff x="2818" y="1137"/>
            <a:chExt cx="2044" cy="2046"/>
          </a:xfrm>
        </p:grpSpPr>
        <p:sp>
          <p:nvSpPr>
            <p:cNvPr id="134"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5"/>
            <p:cNvSpPr>
              <a:spLocks noEditPoints="1"/>
            </p:cNvSpPr>
            <p:nvPr/>
          </p:nvSpPr>
          <p:spPr bwMode="auto">
            <a:xfrm>
              <a:off x="3043" y="1272"/>
              <a:ext cx="1596" cy="177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6" name="Oval 135"/>
          <p:cNvSpPr>
            <a:spLocks noChangeAspect="1"/>
          </p:cNvSpPr>
          <p:nvPr/>
        </p:nvSpPr>
        <p:spPr>
          <a:xfrm>
            <a:off x="10002585" y="5141513"/>
            <a:ext cx="431418" cy="404629"/>
          </a:xfrm>
          <a:prstGeom prst="ellipse">
            <a:avLst/>
          </a:prstGeom>
          <a:solidFill>
            <a:srgbClr val="FFFFFF"/>
          </a:solidFill>
          <a:ln w="38100">
            <a:gradFill flip="none" rotWithShape="1">
              <a:gsLst>
                <a:gs pos="0">
                  <a:schemeClr val="accent5"/>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grpSp>
        <p:nvGrpSpPr>
          <p:cNvPr id="137" name="bcgBugs_Database"/>
          <p:cNvGrpSpPr>
            <a:grpSpLocks noChangeAspect="1"/>
          </p:cNvGrpSpPr>
          <p:nvPr/>
        </p:nvGrpSpPr>
        <p:grpSpPr bwMode="auto">
          <a:xfrm>
            <a:off x="10093750" y="5210390"/>
            <a:ext cx="258598" cy="258851"/>
            <a:chOff x="2818" y="1137"/>
            <a:chExt cx="2044" cy="2046"/>
          </a:xfrm>
        </p:grpSpPr>
        <p:sp>
          <p:nvSpPr>
            <p:cNvPr id="138"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5"/>
            <p:cNvSpPr>
              <a:spLocks noEditPoints="1"/>
            </p:cNvSpPr>
            <p:nvPr/>
          </p:nvSpPr>
          <p:spPr bwMode="auto">
            <a:xfrm>
              <a:off x="3043" y="1272"/>
              <a:ext cx="1596" cy="177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0" name="Group 139"/>
          <p:cNvGrpSpPr>
            <a:grpSpLocks noChangeAspect="1"/>
          </p:cNvGrpSpPr>
          <p:nvPr/>
        </p:nvGrpSpPr>
        <p:grpSpPr>
          <a:xfrm>
            <a:off x="7548521" y="4690406"/>
            <a:ext cx="306910" cy="306910"/>
            <a:chOff x="982662" y="1847850"/>
            <a:chExt cx="269875" cy="269875"/>
          </a:xfrm>
        </p:grpSpPr>
        <p:sp>
          <p:nvSpPr>
            <p:cNvPr id="141"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42"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143" name="Group 142"/>
          <p:cNvGrpSpPr>
            <a:grpSpLocks noChangeAspect="1"/>
          </p:cNvGrpSpPr>
          <p:nvPr/>
        </p:nvGrpSpPr>
        <p:grpSpPr>
          <a:xfrm>
            <a:off x="9529245" y="4731059"/>
            <a:ext cx="306910" cy="306910"/>
            <a:chOff x="982662" y="1847850"/>
            <a:chExt cx="269875" cy="269875"/>
          </a:xfrm>
        </p:grpSpPr>
        <p:sp>
          <p:nvSpPr>
            <p:cNvPr id="144"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45"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7" name="TextBox 6"/>
          <p:cNvSpPr txBox="1"/>
          <p:nvPr/>
        </p:nvSpPr>
        <p:spPr>
          <a:xfrm>
            <a:off x="6087191" y="5649354"/>
            <a:ext cx="1695539" cy="31830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100k op/s</a:t>
            </a:r>
          </a:p>
        </p:txBody>
      </p:sp>
      <p:sp>
        <p:nvSpPr>
          <p:cNvPr id="147" name="TextBox 146"/>
          <p:cNvSpPr txBox="1"/>
          <p:nvPr/>
        </p:nvSpPr>
        <p:spPr>
          <a:xfrm>
            <a:off x="8040363" y="5722668"/>
            <a:ext cx="1383130" cy="29171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2</a:t>
            </a:r>
            <a:r>
              <a:rPr lang="en-US" dirty="0" smtClean="0">
                <a:solidFill>
                  <a:srgbClr val="575757"/>
                </a:solidFill>
              </a:rPr>
              <a:t>00k op/s</a:t>
            </a:r>
          </a:p>
        </p:txBody>
      </p:sp>
      <p:sp>
        <p:nvSpPr>
          <p:cNvPr id="148" name="TextBox 147"/>
          <p:cNvSpPr txBox="1"/>
          <p:nvPr/>
        </p:nvSpPr>
        <p:spPr>
          <a:xfrm>
            <a:off x="10085532" y="5781010"/>
            <a:ext cx="1383130" cy="29171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400k op/s</a:t>
            </a:r>
          </a:p>
        </p:txBody>
      </p:sp>
      <p:sp>
        <p:nvSpPr>
          <p:cNvPr id="149" name="TextBox 148"/>
          <p:cNvSpPr txBox="1"/>
          <p:nvPr/>
        </p:nvSpPr>
        <p:spPr>
          <a:xfrm>
            <a:off x="6689950" y="4679523"/>
            <a:ext cx="443698" cy="39052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2</a:t>
            </a:r>
            <a:endParaRPr lang="en-US" dirty="0" smtClean="0">
              <a:solidFill>
                <a:srgbClr val="575757"/>
              </a:solidFill>
            </a:endParaRPr>
          </a:p>
        </p:txBody>
      </p:sp>
      <p:sp>
        <p:nvSpPr>
          <p:cNvPr id="150" name="TextBox 149"/>
          <p:cNvSpPr txBox="1"/>
          <p:nvPr/>
        </p:nvSpPr>
        <p:spPr>
          <a:xfrm>
            <a:off x="8463874" y="4719355"/>
            <a:ext cx="443698" cy="39052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4</a:t>
            </a:r>
          </a:p>
        </p:txBody>
      </p:sp>
      <p:sp>
        <p:nvSpPr>
          <p:cNvPr id="151" name="TextBox 150"/>
          <p:cNvSpPr txBox="1"/>
          <p:nvPr/>
        </p:nvSpPr>
        <p:spPr>
          <a:xfrm>
            <a:off x="10428913" y="4791320"/>
            <a:ext cx="443698" cy="39052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8</a:t>
            </a:r>
            <a:endParaRPr lang="en-US" dirty="0" smtClean="0">
              <a:solidFill>
                <a:srgbClr val="575757"/>
              </a:solidFill>
            </a:endParaRPr>
          </a:p>
        </p:txBody>
      </p:sp>
      <p:grpSp>
        <p:nvGrpSpPr>
          <p:cNvPr id="100" name="Group 99"/>
          <p:cNvGrpSpPr/>
          <p:nvPr/>
        </p:nvGrpSpPr>
        <p:grpSpPr>
          <a:xfrm>
            <a:off x="11211237" y="163520"/>
            <a:ext cx="807515" cy="417325"/>
            <a:chOff x="11068624" y="314522"/>
            <a:chExt cx="807515" cy="417325"/>
          </a:xfrm>
        </p:grpSpPr>
        <p:sp>
          <p:nvSpPr>
            <p:cNvPr id="101" name="Rectangle 100"/>
            <p:cNvSpPr/>
            <p:nvPr/>
          </p:nvSpPr>
          <p:spPr>
            <a:xfrm>
              <a:off x="11399620" y="314522"/>
              <a:ext cx="120971" cy="126942"/>
            </a:xfrm>
            <a:prstGeom prst="rect">
              <a:avLst/>
            </a:prstGeom>
            <a:solidFill>
              <a:schemeClr val="bg2">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sp>
          <p:nvSpPr>
            <p:cNvPr id="102" name="Rectangle 101"/>
            <p:cNvSpPr/>
            <p:nvPr/>
          </p:nvSpPr>
          <p:spPr>
            <a:xfrm>
              <a:off x="11579368" y="456037"/>
              <a:ext cx="296771" cy="126942"/>
            </a:xfrm>
            <a:prstGeom prst="rect">
              <a:avLst/>
            </a:prstGeom>
            <a:solidFill>
              <a:schemeClr val="bg2">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sp>
          <p:nvSpPr>
            <p:cNvPr id="103" name="Rectangle 102"/>
            <p:cNvSpPr/>
            <p:nvPr/>
          </p:nvSpPr>
          <p:spPr>
            <a:xfrm>
              <a:off x="11399620" y="604905"/>
              <a:ext cx="120971" cy="126942"/>
            </a:xfrm>
            <a:prstGeom prst="rect">
              <a:avLst/>
            </a:prstGeom>
            <a:solidFill>
              <a:schemeClr val="tx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sp>
          <p:nvSpPr>
            <p:cNvPr id="104" name="Rectangle 103"/>
            <p:cNvSpPr/>
            <p:nvPr/>
          </p:nvSpPr>
          <p:spPr>
            <a:xfrm>
              <a:off x="11246524" y="456037"/>
              <a:ext cx="120971" cy="126942"/>
            </a:xfrm>
            <a:prstGeom prst="rect">
              <a:avLst/>
            </a:prstGeom>
            <a:solidFill>
              <a:schemeClr val="bg2">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sp>
          <p:nvSpPr>
            <p:cNvPr id="105" name="Oval 104"/>
            <p:cNvSpPr/>
            <p:nvPr/>
          </p:nvSpPr>
          <p:spPr>
            <a:xfrm>
              <a:off x="11068624" y="467368"/>
              <a:ext cx="122795" cy="111632"/>
            </a:xfrm>
            <a:prstGeom prst="ellipse">
              <a:avLst/>
            </a:prstGeom>
            <a:solidFill>
              <a:schemeClr val="bg2">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grpSp>
    </p:spTree>
    <p:custDataLst>
      <p:tags r:id="rId1"/>
    </p:custDataLst>
    <p:extLst>
      <p:ext uri="{BB962C8B-B14F-4D97-AF65-F5344CB8AC3E}">
        <p14:creationId xmlns:p14="http://schemas.microsoft.com/office/powerpoint/2010/main" val="17761557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3"/>
            </p:custDataLst>
            <p:extLst>
              <p:ext uri="{D42A27DB-BD31-4B8C-83A1-F6EECF244321}">
                <p14:modId xmlns:p14="http://schemas.microsoft.com/office/powerpoint/2010/main" val="225403794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6" imgW="473" imgH="476" progId="TCLayout.ActiveDocument.1">
                  <p:embed/>
                </p:oleObj>
              </mc:Choice>
              <mc:Fallback>
                <p:oleObj name="think-cell Slide" r:id="rId6" imgW="473" imgH="47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cxnSp>
        <p:nvCxnSpPr>
          <p:cNvPr id="54" name="Straight Connector 53"/>
          <p:cNvCxnSpPr/>
          <p:nvPr/>
        </p:nvCxnSpPr>
        <p:spPr>
          <a:xfrm flipH="1">
            <a:off x="2030512" y="5308522"/>
            <a:ext cx="7263933" cy="8159"/>
          </a:xfrm>
          <a:prstGeom prst="line">
            <a:avLst/>
          </a:prstGeom>
          <a:ln w="38100" cap="rnd">
            <a:solidFill>
              <a:schemeClr val="tx2"/>
            </a:solidFill>
            <a:prstDash val="dash"/>
            <a:round/>
            <a:head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95710" y="957455"/>
            <a:ext cx="1692737" cy="470898"/>
          </a:xfrm>
        </p:spPr>
        <p:txBody>
          <a:bodyPr/>
          <a:lstStyle/>
          <a:p>
            <a:r>
              <a:rPr lang="en-US" dirty="0" smtClean="0"/>
              <a:t>Spark</a:t>
            </a:r>
            <a:endParaRPr lang="en-US" dirty="0"/>
          </a:p>
        </p:txBody>
      </p:sp>
      <p:sp>
        <p:nvSpPr>
          <p:cNvPr id="4" name="TextBox 3"/>
          <p:cNvSpPr txBox="1"/>
          <p:nvPr/>
        </p:nvSpPr>
        <p:spPr>
          <a:xfrm>
            <a:off x="281413" y="1457664"/>
            <a:ext cx="5870448" cy="170408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Framework for cluster computing</a:t>
            </a:r>
          </a:p>
          <a:p>
            <a:pPr marL="285750" indent="-285750">
              <a:buFont typeface="Arial" panose="020B0604020202020204" pitchFamily="34" charset="0"/>
              <a:buChar char="•"/>
            </a:pPr>
            <a:r>
              <a:rPr lang="en-US" dirty="0" smtClean="0">
                <a:solidFill>
                  <a:srgbClr val="575757"/>
                </a:solidFill>
              </a:rPr>
              <a:t>Maintained by Apache in response to Map Reduce</a:t>
            </a:r>
          </a:p>
          <a:p>
            <a:pPr marL="285750" indent="-285750">
              <a:buFont typeface="Arial" panose="020B0604020202020204" pitchFamily="34" charset="0"/>
              <a:buChar char="•"/>
            </a:pPr>
            <a:r>
              <a:rPr lang="en-US" dirty="0" smtClean="0">
                <a:solidFill>
                  <a:srgbClr val="575757"/>
                </a:solidFill>
              </a:rPr>
              <a:t>Really useful on iterative algorithms</a:t>
            </a:r>
          </a:p>
          <a:p>
            <a:pPr marL="285750" indent="-285750">
              <a:buFont typeface="Arial" panose="020B0604020202020204" pitchFamily="34" charset="0"/>
              <a:buChar char="•"/>
            </a:pPr>
            <a:r>
              <a:rPr lang="en-US" dirty="0" smtClean="0">
                <a:solidFill>
                  <a:srgbClr val="575757"/>
                </a:solidFill>
              </a:rPr>
              <a:t>API reachable via spark context</a:t>
            </a:r>
            <a:endParaRPr lang="en-US" dirty="0">
              <a:solidFill>
                <a:srgbClr val="575757"/>
              </a:solidFill>
            </a:endParaRPr>
          </a:p>
          <a:p>
            <a:pPr marL="285750" indent="-285750">
              <a:buFont typeface="Arial" panose="020B0604020202020204" pitchFamily="34" charset="0"/>
              <a:buChar char="•"/>
            </a:pPr>
            <a:r>
              <a:rPr lang="en-US" dirty="0" err="1" smtClean="0">
                <a:solidFill>
                  <a:srgbClr val="575757"/>
                </a:solidFill>
              </a:rPr>
              <a:t>RDDs</a:t>
            </a:r>
            <a:r>
              <a:rPr lang="en-US" dirty="0" smtClean="0">
                <a:solidFill>
                  <a:srgbClr val="575757"/>
                </a:solidFill>
              </a:rPr>
              <a:t> and </a:t>
            </a:r>
            <a:r>
              <a:rPr lang="en-US" dirty="0" err="1" smtClean="0">
                <a:solidFill>
                  <a:srgbClr val="575757"/>
                </a:solidFill>
              </a:rPr>
              <a:t>Dataframes</a:t>
            </a:r>
            <a:r>
              <a:rPr lang="en-US" dirty="0" smtClean="0">
                <a:solidFill>
                  <a:srgbClr val="575757"/>
                </a:solidFill>
              </a:rPr>
              <a:t> are its basics objects</a:t>
            </a:r>
          </a:p>
          <a:p>
            <a:endParaRPr lang="en-US" dirty="0" err="1" smtClean="0">
              <a:solidFill>
                <a:srgbClr val="575757"/>
              </a:solidFill>
            </a:endParaRPr>
          </a:p>
        </p:txBody>
      </p:sp>
      <p:cxnSp>
        <p:nvCxnSpPr>
          <p:cNvPr id="8" name="Straight Connector 7"/>
          <p:cNvCxnSpPr/>
          <p:nvPr/>
        </p:nvCxnSpPr>
        <p:spPr>
          <a:xfrm flipH="1">
            <a:off x="2018150" y="4487300"/>
            <a:ext cx="7263933" cy="8159"/>
          </a:xfrm>
          <a:prstGeom prst="line">
            <a:avLst/>
          </a:prstGeom>
          <a:ln w="38100" cap="rnd">
            <a:solidFill>
              <a:schemeClr val="tx2"/>
            </a:solidFill>
            <a:prstDash val="solid"/>
            <a:round/>
            <a:headEnd type="triangle"/>
          </a:ln>
        </p:spPr>
        <p:style>
          <a:lnRef idx="1">
            <a:schemeClr val="accent1"/>
          </a:lnRef>
          <a:fillRef idx="0">
            <a:schemeClr val="accent1"/>
          </a:fillRef>
          <a:effectRef idx="0">
            <a:schemeClr val="accent1"/>
          </a:effectRef>
          <a:fontRef idx="minor">
            <a:schemeClr val="tx1"/>
          </a:fontRef>
        </p:style>
      </p:cxnSp>
      <p:sp>
        <p:nvSpPr>
          <p:cNvPr id="9" name="Left Brace 8"/>
          <p:cNvSpPr/>
          <p:nvPr/>
        </p:nvSpPr>
        <p:spPr>
          <a:xfrm rot="16200000">
            <a:off x="2355159" y="4228842"/>
            <a:ext cx="448727" cy="1122744"/>
          </a:xfrm>
          <a:prstGeom prst="leftBrace">
            <a:avLst/>
          </a:prstGeom>
          <a:ln w="9525" cap="rnd">
            <a:solidFill>
              <a:schemeClr val="tx2">
                <a:lumMod val="50000"/>
              </a:schemeClr>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Left Brace 26"/>
          <p:cNvSpPr/>
          <p:nvPr/>
        </p:nvSpPr>
        <p:spPr>
          <a:xfrm rot="16200000">
            <a:off x="3503215" y="4239748"/>
            <a:ext cx="448727" cy="1122744"/>
          </a:xfrm>
          <a:prstGeom prst="leftBrace">
            <a:avLst/>
          </a:prstGeom>
          <a:ln w="9525" cap="rnd">
            <a:solidFill>
              <a:schemeClr val="tx2">
                <a:lumMod val="50000"/>
              </a:schemeClr>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Left Brace 27"/>
          <p:cNvSpPr/>
          <p:nvPr/>
        </p:nvSpPr>
        <p:spPr>
          <a:xfrm rot="16200000">
            <a:off x="4667816" y="4228843"/>
            <a:ext cx="448727" cy="1122744"/>
          </a:xfrm>
          <a:prstGeom prst="leftBrace">
            <a:avLst/>
          </a:prstGeom>
          <a:ln w="9525" cap="rnd">
            <a:solidFill>
              <a:schemeClr val="tx2">
                <a:lumMod val="50000"/>
              </a:schemeClr>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e 28"/>
          <p:cNvSpPr/>
          <p:nvPr/>
        </p:nvSpPr>
        <p:spPr>
          <a:xfrm rot="16200000">
            <a:off x="5815872" y="4239749"/>
            <a:ext cx="448727" cy="1122744"/>
          </a:xfrm>
          <a:prstGeom prst="leftBrace">
            <a:avLst/>
          </a:prstGeom>
          <a:ln w="9525" cap="rnd">
            <a:solidFill>
              <a:schemeClr val="tx2">
                <a:lumMod val="50000"/>
              </a:schemeClr>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Left Brace 29"/>
          <p:cNvSpPr/>
          <p:nvPr/>
        </p:nvSpPr>
        <p:spPr>
          <a:xfrm rot="16200000">
            <a:off x="6980474" y="4228842"/>
            <a:ext cx="448727" cy="1122744"/>
          </a:xfrm>
          <a:prstGeom prst="leftBrace">
            <a:avLst/>
          </a:prstGeom>
          <a:ln w="9525" cap="rnd">
            <a:solidFill>
              <a:schemeClr val="tx2">
                <a:lumMod val="50000"/>
              </a:schemeClr>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e 30"/>
          <p:cNvSpPr/>
          <p:nvPr/>
        </p:nvSpPr>
        <p:spPr>
          <a:xfrm rot="16200000">
            <a:off x="8128530" y="4239748"/>
            <a:ext cx="448727" cy="1122744"/>
          </a:xfrm>
          <a:prstGeom prst="leftBrace">
            <a:avLst/>
          </a:prstGeom>
          <a:ln w="9525" cap="rnd">
            <a:solidFill>
              <a:schemeClr val="tx2">
                <a:lumMod val="50000"/>
              </a:schemeClr>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p:cNvCxnSpPr/>
          <p:nvPr/>
        </p:nvCxnSpPr>
        <p:spPr>
          <a:xfrm>
            <a:off x="3166206" y="4267055"/>
            <a:ext cx="0" cy="228404"/>
          </a:xfrm>
          <a:prstGeom prst="line">
            <a:avLst/>
          </a:prstGeom>
          <a:ln w="22225" cap="rnd">
            <a:solidFill>
              <a:schemeClr val="accent1">
                <a:lumMod val="90000"/>
                <a:lumOff val="1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330807" y="4267055"/>
            <a:ext cx="0" cy="228404"/>
          </a:xfrm>
          <a:prstGeom prst="line">
            <a:avLst/>
          </a:prstGeom>
          <a:ln w="22225" cap="rnd">
            <a:solidFill>
              <a:schemeClr val="accent1">
                <a:lumMod val="90000"/>
                <a:lumOff val="1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478864" y="4267055"/>
            <a:ext cx="0" cy="228404"/>
          </a:xfrm>
          <a:prstGeom prst="line">
            <a:avLst/>
          </a:prstGeom>
          <a:ln w="22225" cap="rnd">
            <a:solidFill>
              <a:schemeClr val="accent1">
                <a:lumMod val="90000"/>
                <a:lumOff val="1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643465" y="4267055"/>
            <a:ext cx="0" cy="228404"/>
          </a:xfrm>
          <a:prstGeom prst="line">
            <a:avLst/>
          </a:prstGeom>
          <a:ln w="22225" cap="rnd">
            <a:solidFill>
              <a:schemeClr val="accent1">
                <a:lumMod val="90000"/>
                <a:lumOff val="1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749665" y="4267055"/>
            <a:ext cx="0" cy="228404"/>
          </a:xfrm>
          <a:prstGeom prst="line">
            <a:avLst/>
          </a:prstGeom>
          <a:ln w="22225" cap="rnd">
            <a:solidFill>
              <a:schemeClr val="accent1">
                <a:lumMod val="90000"/>
                <a:lumOff val="1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914266" y="4267055"/>
            <a:ext cx="0" cy="228404"/>
          </a:xfrm>
          <a:prstGeom prst="line">
            <a:avLst/>
          </a:prstGeom>
          <a:ln w="22225" cap="rnd">
            <a:solidFill>
              <a:schemeClr val="accent1">
                <a:lumMod val="90000"/>
                <a:lumOff val="1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61132" y="4421768"/>
            <a:ext cx="856527" cy="14738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rgbClr val="575757"/>
                </a:solidFill>
              </a:rPr>
              <a:t>Time</a:t>
            </a:r>
          </a:p>
        </p:txBody>
      </p:sp>
      <p:sp>
        <p:nvSpPr>
          <p:cNvPr id="15" name="Rounded Rectangle 14"/>
          <p:cNvSpPr/>
          <p:nvPr/>
        </p:nvSpPr>
        <p:spPr>
          <a:xfrm>
            <a:off x="2244676" y="5084968"/>
            <a:ext cx="717630" cy="397954"/>
          </a:xfrm>
          <a:prstGeom prst="roundRect">
            <a:avLst/>
          </a:prstGeom>
          <a:solidFill>
            <a:srgbClr val="FFFFFF"/>
          </a:solidFill>
          <a:ln w="38100">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r>
              <a:rPr lang="en-US" kern="0" dirty="0" err="1" smtClean="0">
                <a:solidFill>
                  <a:schemeClr val="bg1">
                    <a:lumMod val="50000"/>
                  </a:schemeClr>
                </a:solidFill>
              </a:rPr>
              <a:t>RDD</a:t>
            </a:r>
            <a:r>
              <a:rPr lang="en-US" kern="0" dirty="0" smtClean="0">
                <a:solidFill>
                  <a:schemeClr val="bg1">
                    <a:lumMod val="50000"/>
                  </a:schemeClr>
                </a:solidFill>
              </a:rPr>
              <a:t> 1</a:t>
            </a:r>
            <a:endParaRPr lang="en-US" kern="0" dirty="0">
              <a:solidFill>
                <a:schemeClr val="bg1">
                  <a:lumMod val="50000"/>
                </a:schemeClr>
              </a:solidFill>
            </a:endParaRPr>
          </a:p>
        </p:txBody>
      </p:sp>
      <p:sp>
        <p:nvSpPr>
          <p:cNvPr id="43" name="Rounded Rectangle 42"/>
          <p:cNvSpPr/>
          <p:nvPr/>
        </p:nvSpPr>
        <p:spPr>
          <a:xfrm>
            <a:off x="3368763" y="5096613"/>
            <a:ext cx="717630" cy="397954"/>
          </a:xfrm>
          <a:prstGeom prst="roundRect">
            <a:avLst/>
          </a:prstGeom>
          <a:solidFill>
            <a:srgbClr val="FFFFFF"/>
          </a:solidFill>
          <a:ln w="38100">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r>
              <a:rPr lang="en-US" kern="0" dirty="0" smtClean="0">
                <a:solidFill>
                  <a:schemeClr val="bg1">
                    <a:lumMod val="50000"/>
                  </a:schemeClr>
                </a:solidFill>
              </a:rPr>
              <a:t>RDD2</a:t>
            </a:r>
            <a:endParaRPr lang="en-US" kern="0" dirty="0">
              <a:solidFill>
                <a:schemeClr val="bg1">
                  <a:lumMod val="50000"/>
                </a:schemeClr>
              </a:solidFill>
            </a:endParaRPr>
          </a:p>
        </p:txBody>
      </p:sp>
      <p:sp>
        <p:nvSpPr>
          <p:cNvPr id="44" name="Rounded Rectangle 43"/>
          <p:cNvSpPr/>
          <p:nvPr/>
        </p:nvSpPr>
        <p:spPr>
          <a:xfrm>
            <a:off x="4538392" y="5099293"/>
            <a:ext cx="717630" cy="397954"/>
          </a:xfrm>
          <a:prstGeom prst="roundRect">
            <a:avLst/>
          </a:prstGeom>
          <a:solidFill>
            <a:srgbClr val="FFFFFF"/>
          </a:solidFill>
          <a:ln w="38100">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r>
              <a:rPr lang="en-US" kern="0" dirty="0" smtClean="0">
                <a:solidFill>
                  <a:schemeClr val="bg1">
                    <a:lumMod val="50000"/>
                  </a:schemeClr>
                </a:solidFill>
              </a:rPr>
              <a:t>RDD3</a:t>
            </a:r>
            <a:endParaRPr lang="en-US" kern="0" dirty="0">
              <a:solidFill>
                <a:schemeClr val="bg1">
                  <a:lumMod val="50000"/>
                </a:schemeClr>
              </a:solidFill>
            </a:endParaRPr>
          </a:p>
        </p:txBody>
      </p:sp>
      <p:sp>
        <p:nvSpPr>
          <p:cNvPr id="46" name="Rounded Rectangle 45"/>
          <p:cNvSpPr/>
          <p:nvPr/>
        </p:nvSpPr>
        <p:spPr>
          <a:xfrm>
            <a:off x="5662479" y="5110938"/>
            <a:ext cx="717630" cy="397954"/>
          </a:xfrm>
          <a:prstGeom prst="roundRect">
            <a:avLst/>
          </a:prstGeom>
          <a:solidFill>
            <a:srgbClr val="FFFFFF"/>
          </a:solidFill>
          <a:ln w="38100">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r>
              <a:rPr lang="en-US" kern="0" dirty="0" err="1" smtClean="0">
                <a:solidFill>
                  <a:schemeClr val="bg1">
                    <a:lumMod val="50000"/>
                  </a:schemeClr>
                </a:solidFill>
              </a:rPr>
              <a:t>RDD</a:t>
            </a:r>
            <a:r>
              <a:rPr lang="en-US" kern="0" dirty="0" smtClean="0">
                <a:solidFill>
                  <a:schemeClr val="bg1">
                    <a:lumMod val="50000"/>
                  </a:schemeClr>
                </a:solidFill>
              </a:rPr>
              <a:t> 3</a:t>
            </a:r>
            <a:endParaRPr lang="en-US" kern="0" dirty="0">
              <a:solidFill>
                <a:schemeClr val="bg1">
                  <a:lumMod val="50000"/>
                </a:schemeClr>
              </a:solidFill>
            </a:endParaRPr>
          </a:p>
        </p:txBody>
      </p:sp>
      <p:sp>
        <p:nvSpPr>
          <p:cNvPr id="47" name="Rounded Rectangle 46"/>
          <p:cNvSpPr/>
          <p:nvPr/>
        </p:nvSpPr>
        <p:spPr>
          <a:xfrm>
            <a:off x="6812987" y="5084968"/>
            <a:ext cx="717630" cy="397954"/>
          </a:xfrm>
          <a:prstGeom prst="roundRect">
            <a:avLst/>
          </a:prstGeom>
          <a:solidFill>
            <a:srgbClr val="FFFFFF"/>
          </a:solidFill>
          <a:ln w="38100">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r>
              <a:rPr lang="en-US" kern="0" dirty="0" err="1" smtClean="0">
                <a:solidFill>
                  <a:schemeClr val="bg1">
                    <a:lumMod val="50000"/>
                  </a:schemeClr>
                </a:solidFill>
              </a:rPr>
              <a:t>RDD</a:t>
            </a:r>
            <a:r>
              <a:rPr lang="en-US" kern="0" dirty="0" smtClean="0">
                <a:solidFill>
                  <a:schemeClr val="bg1">
                    <a:lumMod val="50000"/>
                  </a:schemeClr>
                </a:solidFill>
              </a:rPr>
              <a:t> 4</a:t>
            </a:r>
            <a:endParaRPr lang="en-US" kern="0" dirty="0">
              <a:solidFill>
                <a:schemeClr val="bg1">
                  <a:lumMod val="50000"/>
                </a:schemeClr>
              </a:solidFill>
            </a:endParaRPr>
          </a:p>
        </p:txBody>
      </p:sp>
      <p:sp>
        <p:nvSpPr>
          <p:cNvPr id="48" name="Rounded Rectangle 47"/>
          <p:cNvSpPr/>
          <p:nvPr/>
        </p:nvSpPr>
        <p:spPr>
          <a:xfrm>
            <a:off x="7937074" y="5096613"/>
            <a:ext cx="717630" cy="397954"/>
          </a:xfrm>
          <a:prstGeom prst="roundRect">
            <a:avLst/>
          </a:prstGeom>
          <a:solidFill>
            <a:srgbClr val="FFFFFF"/>
          </a:solidFill>
          <a:ln w="38100">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r>
              <a:rPr lang="en-US" kern="0" dirty="0" err="1" smtClean="0">
                <a:solidFill>
                  <a:schemeClr val="bg1">
                    <a:lumMod val="50000"/>
                  </a:schemeClr>
                </a:solidFill>
              </a:rPr>
              <a:t>RDD</a:t>
            </a:r>
            <a:r>
              <a:rPr lang="en-US" kern="0" dirty="0" smtClean="0">
                <a:solidFill>
                  <a:schemeClr val="bg1">
                    <a:lumMod val="50000"/>
                  </a:schemeClr>
                </a:solidFill>
              </a:rPr>
              <a:t> 5</a:t>
            </a:r>
            <a:endParaRPr lang="en-US" kern="0" dirty="0">
              <a:solidFill>
                <a:schemeClr val="bg1">
                  <a:lumMod val="50000"/>
                </a:schemeClr>
              </a:solidFill>
            </a:endParaRPr>
          </a:p>
        </p:txBody>
      </p:sp>
      <p:sp>
        <p:nvSpPr>
          <p:cNvPr id="49" name="TextBox 48"/>
          <p:cNvSpPr txBox="1"/>
          <p:nvPr/>
        </p:nvSpPr>
        <p:spPr>
          <a:xfrm>
            <a:off x="856424" y="5206120"/>
            <a:ext cx="1281170" cy="25763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smtClean="0">
                <a:solidFill>
                  <a:srgbClr val="575757"/>
                </a:solidFill>
              </a:rPr>
              <a:t>Dstream</a:t>
            </a:r>
            <a:endParaRPr lang="en-US" sz="2000" dirty="0" smtClean="0">
              <a:solidFill>
                <a:srgbClr val="575757"/>
              </a:solidFill>
            </a:endParaRPr>
          </a:p>
        </p:txBody>
      </p:sp>
      <p:sp>
        <p:nvSpPr>
          <p:cNvPr id="18" name="Rectangle 17"/>
          <p:cNvSpPr/>
          <p:nvPr/>
        </p:nvSpPr>
        <p:spPr>
          <a:xfrm>
            <a:off x="6096000" y="1662084"/>
            <a:ext cx="6096000" cy="923330"/>
          </a:xfrm>
          <a:prstGeom prst="rect">
            <a:avLst/>
          </a:prstGeom>
        </p:spPr>
        <p:txBody>
          <a:bodyPr>
            <a:spAutoFit/>
          </a:bodyPr>
          <a:lstStyle/>
          <a:p>
            <a:pPr marL="285750" indent="-285750">
              <a:buFont typeface="Arial" panose="020B0604020202020204" pitchFamily="34" charset="0"/>
              <a:buChar char="•"/>
            </a:pPr>
            <a:r>
              <a:rPr lang="en-US" dirty="0">
                <a:solidFill>
                  <a:srgbClr val="575757"/>
                </a:solidFill>
              </a:rPr>
              <a:t>Spark Streaming is spark component that allows us to perform streaming analytics</a:t>
            </a:r>
          </a:p>
          <a:p>
            <a:pPr marL="285750" indent="-285750">
              <a:buFont typeface="Arial" panose="020B0604020202020204" pitchFamily="34" charset="0"/>
              <a:buChar char="•"/>
            </a:pPr>
            <a:r>
              <a:rPr lang="en-US" dirty="0">
                <a:solidFill>
                  <a:srgbClr val="575757"/>
                </a:solidFill>
              </a:rPr>
              <a:t>Spark Streaming operates over micro batches</a:t>
            </a:r>
          </a:p>
        </p:txBody>
      </p:sp>
      <p:sp>
        <p:nvSpPr>
          <p:cNvPr id="19" name="Rectangle 18"/>
          <p:cNvSpPr/>
          <p:nvPr/>
        </p:nvSpPr>
        <p:spPr>
          <a:xfrm>
            <a:off x="6380109" y="903976"/>
            <a:ext cx="3151760" cy="646331"/>
          </a:xfrm>
          <a:prstGeom prst="rect">
            <a:avLst/>
          </a:prstGeom>
        </p:spPr>
        <p:txBody>
          <a:bodyPr wrap="none">
            <a:spAutoFit/>
          </a:bodyPr>
          <a:lstStyle/>
          <a:p>
            <a:r>
              <a:rPr lang="en-US" sz="3600" dirty="0">
                <a:solidFill>
                  <a:schemeClr val="accent5">
                    <a:lumMod val="50000"/>
                  </a:schemeClr>
                </a:solidFill>
              </a:rPr>
              <a:t>Spark</a:t>
            </a:r>
            <a:r>
              <a:rPr lang="en-US" dirty="0">
                <a:solidFill>
                  <a:schemeClr val="accent5">
                    <a:lumMod val="50000"/>
                  </a:schemeClr>
                </a:solidFill>
              </a:rPr>
              <a:t> </a:t>
            </a:r>
            <a:r>
              <a:rPr lang="en-US" sz="3600" dirty="0">
                <a:solidFill>
                  <a:schemeClr val="accent5">
                    <a:lumMod val="50000"/>
                  </a:schemeClr>
                </a:solidFill>
              </a:rPr>
              <a:t>streaming</a:t>
            </a:r>
          </a:p>
        </p:txBody>
      </p:sp>
      <p:sp>
        <p:nvSpPr>
          <p:cNvPr id="20" name="Curved Up Arrow 19"/>
          <p:cNvSpPr/>
          <p:nvPr/>
        </p:nvSpPr>
        <p:spPr>
          <a:xfrm>
            <a:off x="2388447" y="5636709"/>
            <a:ext cx="428263" cy="329663"/>
          </a:xfrm>
          <a:prstGeom prst="curvedUpArrow">
            <a:avLst/>
          </a:prstGeom>
          <a:solidFill>
            <a:srgbClr val="FFFFFF"/>
          </a:solidFill>
          <a:ln w="38100">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sp>
        <p:nvSpPr>
          <p:cNvPr id="55" name="Curved Up Arrow 54"/>
          <p:cNvSpPr/>
          <p:nvPr/>
        </p:nvSpPr>
        <p:spPr>
          <a:xfrm>
            <a:off x="3513446" y="5659855"/>
            <a:ext cx="428263" cy="329663"/>
          </a:xfrm>
          <a:prstGeom prst="curvedUpArrow">
            <a:avLst/>
          </a:prstGeom>
          <a:solidFill>
            <a:srgbClr val="FFFFFF"/>
          </a:solidFill>
          <a:ln w="38100">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sp>
        <p:nvSpPr>
          <p:cNvPr id="56" name="Curved Up Arrow 55"/>
          <p:cNvSpPr/>
          <p:nvPr/>
        </p:nvSpPr>
        <p:spPr>
          <a:xfrm>
            <a:off x="4678047" y="5639852"/>
            <a:ext cx="428263" cy="329663"/>
          </a:xfrm>
          <a:prstGeom prst="curvedUpArrow">
            <a:avLst/>
          </a:prstGeom>
          <a:solidFill>
            <a:srgbClr val="FFFFFF"/>
          </a:solidFill>
          <a:ln w="38100">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sp>
        <p:nvSpPr>
          <p:cNvPr id="58" name="Curved Up Arrow 57"/>
          <p:cNvSpPr/>
          <p:nvPr/>
        </p:nvSpPr>
        <p:spPr>
          <a:xfrm>
            <a:off x="5777709" y="5640346"/>
            <a:ext cx="428263" cy="329663"/>
          </a:xfrm>
          <a:prstGeom prst="curvedUpArrow">
            <a:avLst/>
          </a:prstGeom>
          <a:solidFill>
            <a:srgbClr val="FFFFFF"/>
          </a:solidFill>
          <a:ln w="38100">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sp>
        <p:nvSpPr>
          <p:cNvPr id="59" name="Curved Up Arrow 58"/>
          <p:cNvSpPr/>
          <p:nvPr/>
        </p:nvSpPr>
        <p:spPr>
          <a:xfrm>
            <a:off x="6902708" y="5663492"/>
            <a:ext cx="428263" cy="329663"/>
          </a:xfrm>
          <a:prstGeom prst="curvedUpArrow">
            <a:avLst/>
          </a:prstGeom>
          <a:solidFill>
            <a:srgbClr val="FFFFFF"/>
          </a:solidFill>
          <a:ln w="38100">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sp>
        <p:nvSpPr>
          <p:cNvPr id="60" name="Curved Up Arrow 59"/>
          <p:cNvSpPr/>
          <p:nvPr/>
        </p:nvSpPr>
        <p:spPr>
          <a:xfrm>
            <a:off x="8067309" y="5643489"/>
            <a:ext cx="428263" cy="329663"/>
          </a:xfrm>
          <a:prstGeom prst="curvedUpArrow">
            <a:avLst/>
          </a:prstGeom>
          <a:solidFill>
            <a:srgbClr val="FFFFFF"/>
          </a:solidFill>
          <a:ln w="38100">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sp>
        <p:nvSpPr>
          <p:cNvPr id="39" name="TextBox 38"/>
          <p:cNvSpPr txBox="1"/>
          <p:nvPr/>
        </p:nvSpPr>
        <p:spPr>
          <a:xfrm>
            <a:off x="3727577" y="6037266"/>
            <a:ext cx="3050985" cy="4806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rgbClr val="575757"/>
                </a:solidFill>
              </a:rPr>
              <a:t>Actions/transformations</a:t>
            </a:r>
          </a:p>
        </p:txBody>
      </p:sp>
      <p:cxnSp>
        <p:nvCxnSpPr>
          <p:cNvPr id="6" name="Straight Arrow Connector 5"/>
          <p:cNvCxnSpPr/>
          <p:nvPr/>
        </p:nvCxnSpPr>
        <p:spPr>
          <a:xfrm>
            <a:off x="2041649" y="3768162"/>
            <a:ext cx="214131" cy="593413"/>
          </a:xfrm>
          <a:prstGeom prst="straightConnector1">
            <a:avLst/>
          </a:prstGeom>
          <a:ln w="38100" cap="rnd">
            <a:solidFill>
              <a:schemeClr val="accent3">
                <a:lumMod val="75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291910" y="3757150"/>
            <a:ext cx="214131" cy="593413"/>
          </a:xfrm>
          <a:prstGeom prst="straightConnector1">
            <a:avLst/>
          </a:prstGeom>
          <a:ln w="38100" cap="rnd">
            <a:solidFill>
              <a:schemeClr val="accent3">
                <a:lumMod val="75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3337717" y="3752365"/>
            <a:ext cx="214131" cy="593413"/>
          </a:xfrm>
          <a:prstGeom prst="straightConnector1">
            <a:avLst/>
          </a:prstGeom>
          <a:ln w="38100" cap="rnd">
            <a:solidFill>
              <a:schemeClr val="accent3">
                <a:lumMod val="75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587978" y="3741353"/>
            <a:ext cx="214131" cy="593413"/>
          </a:xfrm>
          <a:prstGeom prst="straightConnector1">
            <a:avLst/>
          </a:prstGeom>
          <a:ln w="38100" cap="rnd">
            <a:solidFill>
              <a:schemeClr val="accent3">
                <a:lumMod val="75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499385" y="3737024"/>
            <a:ext cx="214131" cy="593413"/>
          </a:xfrm>
          <a:prstGeom prst="straightConnector1">
            <a:avLst/>
          </a:prstGeom>
          <a:ln w="38100" cap="rnd">
            <a:solidFill>
              <a:schemeClr val="accent3">
                <a:lumMod val="75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754508" y="3751676"/>
            <a:ext cx="214131" cy="593413"/>
          </a:xfrm>
          <a:prstGeom prst="straightConnector1">
            <a:avLst/>
          </a:prstGeom>
          <a:ln w="38100" cap="rnd">
            <a:solidFill>
              <a:schemeClr val="accent3">
                <a:lumMod val="75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63506" y="3605130"/>
            <a:ext cx="1078143" cy="24013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rgbClr val="575757"/>
                </a:solidFill>
              </a:rPr>
              <a:t>Events</a:t>
            </a:r>
          </a:p>
        </p:txBody>
      </p:sp>
      <p:cxnSp>
        <p:nvCxnSpPr>
          <p:cNvPr id="57" name="Straight Arrow Connector 56"/>
          <p:cNvCxnSpPr/>
          <p:nvPr/>
        </p:nvCxnSpPr>
        <p:spPr>
          <a:xfrm>
            <a:off x="2872485" y="3727646"/>
            <a:ext cx="214131" cy="593413"/>
          </a:xfrm>
          <a:prstGeom prst="straightConnector1">
            <a:avLst/>
          </a:prstGeom>
          <a:ln w="38100" cap="rnd">
            <a:solidFill>
              <a:schemeClr val="accent3">
                <a:lumMod val="75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7" name="Flowchart: Connector 6"/>
          <p:cNvSpPr/>
          <p:nvPr/>
        </p:nvSpPr>
        <p:spPr>
          <a:xfrm>
            <a:off x="2543281" y="4016231"/>
            <a:ext cx="64306" cy="45719"/>
          </a:xfrm>
          <a:prstGeom prst="flowChartConnector">
            <a:avLst/>
          </a:prstGeom>
          <a:solidFill>
            <a:schemeClr val="accent3">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sp>
        <p:nvSpPr>
          <p:cNvPr id="61" name="Flowchart: Connector 60"/>
          <p:cNvSpPr/>
          <p:nvPr/>
        </p:nvSpPr>
        <p:spPr>
          <a:xfrm>
            <a:off x="2761389" y="4016230"/>
            <a:ext cx="64306" cy="45719"/>
          </a:xfrm>
          <a:prstGeom prst="flowChartConnector">
            <a:avLst/>
          </a:prstGeom>
          <a:solidFill>
            <a:schemeClr val="accent3">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dirty="0">
              <a:solidFill>
                <a:schemeClr val="bg1">
                  <a:lumMod val="50000"/>
                </a:schemeClr>
              </a:solidFill>
            </a:endParaRPr>
          </a:p>
        </p:txBody>
      </p:sp>
    </p:spTree>
    <p:custDataLst>
      <p:tags r:id="rId2"/>
    </p:custDataLst>
    <p:extLst>
      <p:ext uri="{BB962C8B-B14F-4D97-AF65-F5344CB8AC3E}">
        <p14:creationId xmlns:p14="http://schemas.microsoft.com/office/powerpoint/2010/main" val="4934323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BCG_MODE" val="Documentation"/>
  <p:tag name="BCG_DESIGN" val="Title only"/>
  <p:tag name="EE4P_LAYOUT_ID" val="D"/>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XI37Up3RQZ65Tkdi6XHmkQ"/>
</p:tagLst>
</file>

<file path=ppt/tags/tag13.xml><?xml version="1.0" encoding="utf-8"?>
<p:tagLst xmlns:a="http://schemas.openxmlformats.org/drawingml/2006/main" xmlns:r="http://schemas.openxmlformats.org/officeDocument/2006/relationships" xmlns:p="http://schemas.openxmlformats.org/presentationml/2006/main">
  <p:tag name="EE4P_ELEMENTWIZARD_ID" val="HardHat"/>
</p:tagLst>
</file>

<file path=ppt/tags/tag14.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15.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xB6LyRXsTX2NkPubhcvHPw"/>
</p:tagLst>
</file>

<file path=ppt/tags/tag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ya2tMfSKShSKIsq.zg4AAw"/>
</p:tagLst>
</file>

<file path=ppt/tags/tag7.xml><?xml version="1.0" encoding="utf-8"?>
<p:tagLst xmlns:a="http://schemas.openxmlformats.org/drawingml/2006/main" xmlns:r="http://schemas.openxmlformats.org/officeDocument/2006/relationships" xmlns:p="http://schemas.openxmlformats.org/presentationml/2006/main">
  <p:tag name="EE4P_ELEMENTWIZARD_ID" val="HardHat"/>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E0bfjsuCRo2OSYksfHLla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360</Words>
  <Application>Microsoft Office PowerPoint</Application>
  <PresentationFormat>Widescreen</PresentationFormat>
  <Paragraphs>118</Paragraphs>
  <Slides>5</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1" baseType="lpstr">
      <vt:lpstr>Arial</vt:lpstr>
      <vt:lpstr>Calibri</vt:lpstr>
      <vt:lpstr>Calibri Light</vt:lpstr>
      <vt:lpstr>Trebuchet MS</vt:lpstr>
      <vt:lpstr>Office Theme</vt:lpstr>
      <vt:lpstr>think-cell Slide</vt:lpstr>
      <vt:lpstr>Containerized architecture is the key to face some current industry problems nowadays</vt:lpstr>
      <vt:lpstr>Hints &amp; Tips….</vt:lpstr>
      <vt:lpstr>Containerized based Spark Architecture for E-commerce</vt:lpstr>
      <vt:lpstr> A little reminder about Cassandra DB…</vt:lpstr>
      <vt:lpstr>Spark</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based Spark Architecture for E-commerce</dc:title>
  <dc:creator>Garcia, David</dc:creator>
  <cp:lastModifiedBy>Garcia, David</cp:lastModifiedBy>
  <cp:revision>2</cp:revision>
  <dcterms:created xsi:type="dcterms:W3CDTF">2019-01-29T15:45:09Z</dcterms:created>
  <dcterms:modified xsi:type="dcterms:W3CDTF">2019-01-29T16:01:57Z</dcterms:modified>
</cp:coreProperties>
</file>