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06/02/2014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70 Grupo"/>
          <p:cNvGrpSpPr/>
          <p:nvPr/>
        </p:nvGrpSpPr>
        <p:grpSpPr>
          <a:xfrm>
            <a:off x="-252536" y="-99392"/>
            <a:ext cx="5002460" cy="7317432"/>
            <a:chOff x="899592" y="-99392"/>
            <a:chExt cx="5002460" cy="7317432"/>
          </a:xfrm>
        </p:grpSpPr>
        <p:sp>
          <p:nvSpPr>
            <p:cNvPr id="4" name="3 Rectángulo"/>
            <p:cNvSpPr/>
            <p:nvPr/>
          </p:nvSpPr>
          <p:spPr>
            <a:xfrm>
              <a:off x="2339752" y="576064"/>
              <a:ext cx="2088232" cy="6480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Query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Repository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5 Elipse"/>
            <p:cNvSpPr/>
            <p:nvPr/>
          </p:nvSpPr>
          <p:spPr>
            <a:xfrm>
              <a:off x="2512343" y="-99392"/>
              <a:ext cx="1728192" cy="459432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Repository</a:t>
              </a:r>
              <a:r>
                <a:rPr lang="es-ES" sz="1400" dirty="0" smtClean="0"/>
                <a:t> URL</a:t>
              </a:r>
              <a:endParaRPr lang="es-ES" sz="1400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2583755" y="1512168"/>
              <a:ext cx="1618680" cy="404664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Dependency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Graph</a:t>
              </a:r>
              <a:endParaRPr lang="es-ES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2339752" y="2204864"/>
              <a:ext cx="2088232" cy="6480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Graph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Mining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algorithm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2305248" y="3212976"/>
              <a:ext cx="2160240" cy="504056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Common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fragment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Results</a:t>
              </a:r>
              <a:endParaRPr lang="es-ES" sz="14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352873" y="5661248"/>
              <a:ext cx="2075111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Fragment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catalog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smtClean="0">
                  <a:solidFill>
                    <a:schemeClr val="tx1"/>
                  </a:solidFill>
                </a:rPr>
                <a:t>and </a:t>
              </a:r>
              <a:r>
                <a:rPr lang="es-ES" dirty="0" err="1" smtClean="0">
                  <a:solidFill>
                    <a:schemeClr val="tx1"/>
                  </a:solidFill>
                </a:rPr>
                <a:t>instances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to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smtClean="0">
                  <a:solidFill>
                    <a:schemeClr val="tx1"/>
                  </a:solidFill>
                </a:rPr>
                <a:t>RDF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813820" y="4048497"/>
              <a:ext cx="2088232" cy="6480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Get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statistics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from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fragments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2" name="11 Elipse"/>
            <p:cNvSpPr/>
            <p:nvPr/>
          </p:nvSpPr>
          <p:spPr>
            <a:xfrm>
              <a:off x="2743225" y="6858000"/>
              <a:ext cx="1290518" cy="3600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RDF</a:t>
              </a:r>
              <a:endParaRPr lang="es-ES" sz="1400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4067944" y="5011985"/>
              <a:ext cx="1584176" cy="360040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Statistics</a:t>
              </a:r>
              <a:endParaRPr lang="es-ES" sz="1400" dirty="0"/>
            </a:p>
          </p:txBody>
        </p:sp>
        <p:cxnSp>
          <p:nvCxnSpPr>
            <p:cNvPr id="15" name="14 Conector recto de flecha"/>
            <p:cNvCxnSpPr>
              <a:stCxn id="6" idx="4"/>
              <a:endCxn id="4" idx="0"/>
            </p:cNvCxnSpPr>
            <p:nvPr/>
          </p:nvCxnSpPr>
          <p:spPr>
            <a:xfrm>
              <a:off x="3376439" y="360040"/>
              <a:ext cx="7429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stCxn id="4" idx="2"/>
              <a:endCxn id="7" idx="0"/>
            </p:cNvCxnSpPr>
            <p:nvPr/>
          </p:nvCxnSpPr>
          <p:spPr>
            <a:xfrm>
              <a:off x="3383868" y="1224136"/>
              <a:ext cx="922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>
              <a:stCxn id="7" idx="4"/>
              <a:endCxn id="8" idx="0"/>
            </p:cNvCxnSpPr>
            <p:nvPr/>
          </p:nvCxnSpPr>
          <p:spPr>
            <a:xfrm flipH="1">
              <a:off x="3383868" y="1916832"/>
              <a:ext cx="9227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21 Conector recto de flecha"/>
            <p:cNvCxnSpPr>
              <a:stCxn id="8" idx="2"/>
              <a:endCxn id="9" idx="0"/>
            </p:cNvCxnSpPr>
            <p:nvPr/>
          </p:nvCxnSpPr>
          <p:spPr>
            <a:xfrm>
              <a:off x="3383868" y="2852936"/>
              <a:ext cx="150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24 Conector recto de flecha"/>
            <p:cNvCxnSpPr>
              <a:stCxn id="9" idx="4"/>
              <a:endCxn id="10" idx="0"/>
            </p:cNvCxnSpPr>
            <p:nvPr/>
          </p:nvCxnSpPr>
          <p:spPr>
            <a:xfrm>
              <a:off x="3385368" y="3717032"/>
              <a:ext cx="5061" cy="19442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27 Conector recto de flecha"/>
            <p:cNvCxnSpPr>
              <a:stCxn id="9" idx="4"/>
              <a:endCxn id="11" idx="0"/>
            </p:cNvCxnSpPr>
            <p:nvPr/>
          </p:nvCxnSpPr>
          <p:spPr>
            <a:xfrm>
              <a:off x="3385368" y="3717032"/>
              <a:ext cx="1472568" cy="331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30 Conector recto de flecha"/>
            <p:cNvCxnSpPr>
              <a:stCxn id="11" idx="2"/>
              <a:endCxn id="13" idx="0"/>
            </p:cNvCxnSpPr>
            <p:nvPr/>
          </p:nvCxnSpPr>
          <p:spPr>
            <a:xfrm>
              <a:off x="4857936" y="4696569"/>
              <a:ext cx="2096" cy="3154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>
              <a:stCxn id="10" idx="2"/>
              <a:endCxn id="12" idx="0"/>
            </p:cNvCxnSpPr>
            <p:nvPr/>
          </p:nvCxnSpPr>
          <p:spPr>
            <a:xfrm flipH="1">
              <a:off x="3388484" y="6453336"/>
              <a:ext cx="1945" cy="4046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22 Rectángulo"/>
            <p:cNvSpPr/>
            <p:nvPr/>
          </p:nvSpPr>
          <p:spPr>
            <a:xfrm>
              <a:off x="899592" y="4049688"/>
              <a:ext cx="2088232" cy="6480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Instantiate</a:t>
              </a:r>
              <a:r>
                <a:rPr lang="es-ES" dirty="0" smtClean="0">
                  <a:solidFill>
                    <a:schemeClr val="tx1"/>
                  </a:solidFill>
                </a:rPr>
                <a:t>  </a:t>
              </a:r>
              <a:r>
                <a:rPr lang="es-ES" dirty="0" err="1" smtClean="0">
                  <a:solidFill>
                    <a:schemeClr val="tx1"/>
                  </a:solidFill>
                </a:rPr>
                <a:t>results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32 Conector recto de flecha"/>
            <p:cNvCxnSpPr>
              <a:stCxn id="9" idx="4"/>
              <a:endCxn id="23" idx="0"/>
            </p:cNvCxnSpPr>
            <p:nvPr/>
          </p:nvCxnSpPr>
          <p:spPr>
            <a:xfrm flipH="1">
              <a:off x="1943708" y="3717032"/>
              <a:ext cx="1441660" cy="332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39 Elipse"/>
            <p:cNvSpPr/>
            <p:nvPr/>
          </p:nvSpPr>
          <p:spPr>
            <a:xfrm>
              <a:off x="973095" y="5031934"/>
              <a:ext cx="1944216" cy="576064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Fragment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Instances</a:t>
              </a:r>
              <a:endParaRPr lang="es-ES" sz="1400" dirty="0"/>
            </a:p>
          </p:txBody>
        </p:sp>
        <p:cxnSp>
          <p:nvCxnSpPr>
            <p:cNvPr id="41" name="40 Conector recto de flecha"/>
            <p:cNvCxnSpPr>
              <a:stCxn id="23" idx="2"/>
              <a:endCxn id="40" idx="0"/>
            </p:cNvCxnSpPr>
            <p:nvPr/>
          </p:nvCxnSpPr>
          <p:spPr>
            <a:xfrm>
              <a:off x="1943708" y="4697760"/>
              <a:ext cx="1495" cy="3341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>
              <a:stCxn id="40" idx="4"/>
              <a:endCxn id="10" idx="1"/>
            </p:cNvCxnSpPr>
            <p:nvPr/>
          </p:nvCxnSpPr>
          <p:spPr>
            <a:xfrm>
              <a:off x="1945203" y="5607998"/>
              <a:ext cx="407670" cy="4492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63 Grupo"/>
          <p:cNvGrpSpPr/>
          <p:nvPr/>
        </p:nvGrpSpPr>
        <p:grpSpPr>
          <a:xfrm>
            <a:off x="4970140" y="-1611560"/>
            <a:ext cx="5002460" cy="8829600"/>
            <a:chOff x="4970140" y="-1611560"/>
            <a:chExt cx="5002460" cy="8829600"/>
          </a:xfrm>
        </p:grpSpPr>
        <p:grpSp>
          <p:nvGrpSpPr>
            <p:cNvPr id="65" name="79 Grupo"/>
            <p:cNvGrpSpPr/>
            <p:nvPr/>
          </p:nvGrpSpPr>
          <p:grpSpPr>
            <a:xfrm>
              <a:off x="4970140" y="-1611560"/>
              <a:ext cx="5002460" cy="8829600"/>
              <a:chOff x="4970140" y="-1611560"/>
              <a:chExt cx="5002460" cy="8829600"/>
            </a:xfrm>
          </p:grpSpPr>
          <p:grpSp>
            <p:nvGrpSpPr>
              <p:cNvPr id="70" name="70 Grupo"/>
              <p:cNvGrpSpPr/>
              <p:nvPr/>
            </p:nvGrpSpPr>
            <p:grpSpPr>
              <a:xfrm>
                <a:off x="4970140" y="-1611560"/>
                <a:ext cx="5002460" cy="8829600"/>
                <a:chOff x="899592" y="-1611560"/>
                <a:chExt cx="5002460" cy="8829600"/>
              </a:xfrm>
            </p:grpSpPr>
            <p:sp>
              <p:nvSpPr>
                <p:cNvPr id="73" name="72 Rectángulo"/>
                <p:cNvSpPr/>
                <p:nvPr/>
              </p:nvSpPr>
              <p:spPr>
                <a:xfrm>
                  <a:off x="2330227" y="-936104"/>
                  <a:ext cx="2088232" cy="64807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err="1" smtClean="0">
                      <a:solidFill>
                        <a:schemeClr val="tx1"/>
                      </a:solidFill>
                    </a:rPr>
                    <a:t>Query</a:t>
                  </a:r>
                  <a:r>
                    <a:rPr lang="es-E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s-ES" dirty="0" err="1" smtClean="0">
                      <a:solidFill>
                        <a:schemeClr val="tx1"/>
                      </a:solidFill>
                    </a:rPr>
                    <a:t>Repository</a:t>
                  </a:r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73 Elipse"/>
                <p:cNvSpPr/>
                <p:nvPr/>
              </p:nvSpPr>
              <p:spPr>
                <a:xfrm>
                  <a:off x="2502818" y="-1611560"/>
                  <a:ext cx="1728192" cy="459432"/>
                </a:xfrm>
                <a:prstGeom prst="ellips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Repository</a:t>
                  </a:r>
                  <a:endParaRPr lang="es-ES" sz="1400" dirty="0"/>
                </a:p>
              </p:txBody>
            </p:sp>
            <p:sp>
              <p:nvSpPr>
                <p:cNvPr id="75" name="74 Elipse"/>
                <p:cNvSpPr/>
                <p:nvPr/>
              </p:nvSpPr>
              <p:spPr>
                <a:xfrm>
                  <a:off x="2574230" y="0"/>
                  <a:ext cx="1618680" cy="404664"/>
                </a:xfrm>
                <a:prstGeom prst="ellips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Dependency</a:t>
                  </a:r>
                  <a:r>
                    <a:rPr lang="es-ES" sz="1400" dirty="0" smtClean="0"/>
                    <a:t> </a:t>
                  </a:r>
                  <a:r>
                    <a:rPr lang="es-ES" sz="1400" dirty="0" err="1" smtClean="0"/>
                    <a:t>Graph</a:t>
                  </a:r>
                  <a:endParaRPr lang="es-ES" sz="1400" dirty="0"/>
                </a:p>
              </p:txBody>
            </p:sp>
            <p:sp>
              <p:nvSpPr>
                <p:cNvPr id="76" name="75 Rectángulo"/>
                <p:cNvSpPr/>
                <p:nvPr/>
              </p:nvSpPr>
              <p:spPr>
                <a:xfrm>
                  <a:off x="2339752" y="2204864"/>
                  <a:ext cx="2088232" cy="64807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err="1" smtClean="0">
                      <a:solidFill>
                        <a:schemeClr val="tx1"/>
                      </a:solidFill>
                    </a:rPr>
                    <a:t>Graph</a:t>
                  </a:r>
                  <a:r>
                    <a:rPr lang="es-E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s-ES" dirty="0" err="1" smtClean="0">
                      <a:solidFill>
                        <a:schemeClr val="tx1"/>
                      </a:solidFill>
                    </a:rPr>
                    <a:t>Mining</a:t>
                  </a:r>
                  <a:r>
                    <a:rPr lang="es-E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s-ES" dirty="0" err="1" smtClean="0">
                      <a:solidFill>
                        <a:schemeClr val="tx1"/>
                      </a:solidFill>
                    </a:rPr>
                    <a:t>algorithm</a:t>
                  </a:r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76 Elipse"/>
                <p:cNvSpPr/>
                <p:nvPr/>
              </p:nvSpPr>
              <p:spPr>
                <a:xfrm>
                  <a:off x="2305248" y="3212976"/>
                  <a:ext cx="2160240" cy="504056"/>
                </a:xfrm>
                <a:prstGeom prst="ellips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Common</a:t>
                  </a:r>
                  <a:r>
                    <a:rPr lang="es-ES" sz="1400" dirty="0" smtClean="0"/>
                    <a:t> </a:t>
                  </a:r>
                  <a:r>
                    <a:rPr lang="es-ES" sz="1400" dirty="0" err="1" smtClean="0"/>
                    <a:t>fragment</a:t>
                  </a:r>
                  <a:r>
                    <a:rPr lang="es-ES" sz="1400" dirty="0" smtClean="0"/>
                    <a:t> </a:t>
                  </a:r>
                  <a:r>
                    <a:rPr lang="es-ES" sz="1400" dirty="0" err="1" smtClean="0"/>
                    <a:t>Results</a:t>
                  </a:r>
                  <a:endParaRPr lang="es-ES" sz="1400" dirty="0"/>
                </a:p>
              </p:txBody>
            </p:sp>
            <p:sp>
              <p:nvSpPr>
                <p:cNvPr id="78" name="77 Rectángulo"/>
                <p:cNvSpPr/>
                <p:nvPr/>
              </p:nvSpPr>
              <p:spPr>
                <a:xfrm>
                  <a:off x="2352873" y="5661248"/>
                  <a:ext cx="2075111" cy="79208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err="1" smtClean="0">
                      <a:solidFill>
                        <a:schemeClr val="tx1"/>
                      </a:solidFill>
                    </a:rPr>
                    <a:t>Fragment</a:t>
                  </a:r>
                  <a:r>
                    <a:rPr lang="es-E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s-ES" dirty="0" err="1" smtClean="0">
                      <a:solidFill>
                        <a:schemeClr val="tx1"/>
                      </a:solidFill>
                    </a:rPr>
                    <a:t>catalog</a:t>
                  </a:r>
                  <a:r>
                    <a:rPr lang="es-ES" dirty="0" smtClean="0">
                      <a:solidFill>
                        <a:schemeClr val="tx1"/>
                      </a:solidFill>
                    </a:rPr>
                    <a:t> and </a:t>
                  </a:r>
                  <a:r>
                    <a:rPr lang="es-ES" dirty="0" err="1" smtClean="0">
                      <a:solidFill>
                        <a:schemeClr val="tx1"/>
                      </a:solidFill>
                    </a:rPr>
                    <a:t>instances</a:t>
                  </a:r>
                  <a:r>
                    <a:rPr lang="es-E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s-ES" dirty="0" err="1" smtClean="0">
                      <a:solidFill>
                        <a:schemeClr val="tx1"/>
                      </a:solidFill>
                    </a:rPr>
                    <a:t>to</a:t>
                  </a:r>
                  <a:r>
                    <a:rPr lang="es-E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s-ES" dirty="0" smtClean="0">
                      <a:solidFill>
                        <a:schemeClr val="tx1"/>
                      </a:solidFill>
                    </a:rPr>
                    <a:t>RDF</a:t>
                  </a:r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78 Rectángulo"/>
                <p:cNvSpPr/>
                <p:nvPr/>
              </p:nvSpPr>
              <p:spPr>
                <a:xfrm>
                  <a:off x="3813820" y="4048497"/>
                  <a:ext cx="2088232" cy="64807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err="1" smtClean="0">
                      <a:solidFill>
                        <a:schemeClr val="tx1"/>
                      </a:solidFill>
                    </a:rPr>
                    <a:t>Get</a:t>
                  </a:r>
                  <a:r>
                    <a:rPr lang="es-E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s-ES" dirty="0" err="1" smtClean="0">
                      <a:solidFill>
                        <a:schemeClr val="tx1"/>
                      </a:solidFill>
                    </a:rPr>
                    <a:t>statistics</a:t>
                  </a:r>
                  <a:r>
                    <a:rPr lang="es-E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s-ES" dirty="0" err="1" smtClean="0">
                      <a:solidFill>
                        <a:schemeClr val="tx1"/>
                      </a:solidFill>
                    </a:rPr>
                    <a:t>from</a:t>
                  </a:r>
                  <a:r>
                    <a:rPr lang="es-E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s-ES" dirty="0" err="1" smtClean="0">
                      <a:solidFill>
                        <a:schemeClr val="tx1"/>
                      </a:solidFill>
                    </a:rPr>
                    <a:t>fragments</a:t>
                  </a:r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79 Elipse"/>
                <p:cNvSpPr/>
                <p:nvPr/>
              </p:nvSpPr>
              <p:spPr>
                <a:xfrm>
                  <a:off x="2743225" y="6858000"/>
                  <a:ext cx="1290518" cy="360040"/>
                </a:xfrm>
                <a:prstGeom prst="ellips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RDF</a:t>
                  </a:r>
                  <a:endParaRPr lang="es-ES" sz="1400" dirty="0"/>
                </a:p>
              </p:txBody>
            </p:sp>
            <p:sp>
              <p:nvSpPr>
                <p:cNvPr id="81" name="80 Elipse"/>
                <p:cNvSpPr/>
                <p:nvPr/>
              </p:nvSpPr>
              <p:spPr>
                <a:xfrm>
                  <a:off x="4067944" y="5011985"/>
                  <a:ext cx="1584176" cy="360040"/>
                </a:xfrm>
                <a:prstGeom prst="ellips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Statistics</a:t>
                  </a:r>
                  <a:endParaRPr lang="es-ES" sz="1400" dirty="0"/>
                </a:p>
              </p:txBody>
            </p:sp>
            <p:cxnSp>
              <p:nvCxnSpPr>
                <p:cNvPr id="82" name="81 Conector recto de flecha"/>
                <p:cNvCxnSpPr>
                  <a:stCxn id="74" idx="4"/>
                  <a:endCxn id="73" idx="0"/>
                </p:cNvCxnSpPr>
                <p:nvPr/>
              </p:nvCxnSpPr>
              <p:spPr>
                <a:xfrm>
                  <a:off x="3366914" y="-1152128"/>
                  <a:ext cx="7429" cy="2160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82 Conector recto de flecha"/>
                <p:cNvCxnSpPr>
                  <a:stCxn id="73" idx="2"/>
                  <a:endCxn id="75" idx="0"/>
                </p:cNvCxnSpPr>
                <p:nvPr/>
              </p:nvCxnSpPr>
              <p:spPr>
                <a:xfrm>
                  <a:off x="3374343" y="-288032"/>
                  <a:ext cx="9227" cy="28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83 Conector recto de flecha"/>
                <p:cNvCxnSpPr>
                  <a:stCxn id="76" idx="2"/>
                  <a:endCxn id="77" idx="0"/>
                </p:cNvCxnSpPr>
                <p:nvPr/>
              </p:nvCxnSpPr>
              <p:spPr>
                <a:xfrm>
                  <a:off x="3383868" y="2852936"/>
                  <a:ext cx="1500" cy="3600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84 Conector recto de flecha"/>
                <p:cNvCxnSpPr>
                  <a:stCxn id="77" idx="4"/>
                  <a:endCxn id="78" idx="0"/>
                </p:cNvCxnSpPr>
                <p:nvPr/>
              </p:nvCxnSpPr>
              <p:spPr>
                <a:xfrm>
                  <a:off x="3385368" y="3717032"/>
                  <a:ext cx="5061" cy="194421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85 Conector recto de flecha"/>
                <p:cNvCxnSpPr>
                  <a:stCxn id="77" idx="4"/>
                  <a:endCxn id="79" idx="0"/>
                </p:cNvCxnSpPr>
                <p:nvPr/>
              </p:nvCxnSpPr>
              <p:spPr>
                <a:xfrm>
                  <a:off x="3385368" y="3717032"/>
                  <a:ext cx="1472568" cy="33146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86 Conector recto de flecha"/>
                <p:cNvCxnSpPr>
                  <a:stCxn id="79" idx="2"/>
                  <a:endCxn id="81" idx="0"/>
                </p:cNvCxnSpPr>
                <p:nvPr/>
              </p:nvCxnSpPr>
              <p:spPr>
                <a:xfrm>
                  <a:off x="4857936" y="4696569"/>
                  <a:ext cx="2096" cy="31541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87 Conector recto de flecha"/>
                <p:cNvCxnSpPr>
                  <a:stCxn id="78" idx="2"/>
                  <a:endCxn id="80" idx="0"/>
                </p:cNvCxnSpPr>
                <p:nvPr/>
              </p:nvCxnSpPr>
              <p:spPr>
                <a:xfrm flipH="1">
                  <a:off x="3388484" y="6453336"/>
                  <a:ext cx="1945" cy="4046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88 Rectángulo"/>
                <p:cNvSpPr/>
                <p:nvPr/>
              </p:nvSpPr>
              <p:spPr>
                <a:xfrm>
                  <a:off x="899592" y="4049688"/>
                  <a:ext cx="2088232" cy="64807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err="1" smtClean="0">
                      <a:solidFill>
                        <a:schemeClr val="tx1"/>
                      </a:solidFill>
                    </a:rPr>
                    <a:t>Instantiate</a:t>
                  </a:r>
                  <a:r>
                    <a:rPr lang="es-E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s-E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s-ES" dirty="0" err="1" smtClean="0">
                      <a:solidFill>
                        <a:schemeClr val="tx1"/>
                      </a:solidFill>
                    </a:rPr>
                    <a:t>abstract</a:t>
                  </a:r>
                  <a:endParaRPr lang="es-E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s-E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s-ES" dirty="0" err="1" smtClean="0">
                      <a:solidFill>
                        <a:schemeClr val="tx1"/>
                      </a:solidFill>
                    </a:rPr>
                    <a:t>results</a:t>
                  </a:r>
                  <a:endParaRPr lang="es-E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89 Conector recto de flecha"/>
                <p:cNvCxnSpPr>
                  <a:stCxn id="77" idx="4"/>
                  <a:endCxn id="89" idx="0"/>
                </p:cNvCxnSpPr>
                <p:nvPr/>
              </p:nvCxnSpPr>
              <p:spPr>
                <a:xfrm flipH="1">
                  <a:off x="1943708" y="3717032"/>
                  <a:ext cx="1441660" cy="3326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90 Elipse"/>
                <p:cNvSpPr/>
                <p:nvPr/>
              </p:nvSpPr>
              <p:spPr>
                <a:xfrm>
                  <a:off x="973095" y="5031934"/>
                  <a:ext cx="1944216" cy="576064"/>
                </a:xfrm>
                <a:prstGeom prst="ellips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Fragment</a:t>
                  </a:r>
                  <a:r>
                    <a:rPr lang="es-ES" sz="1400" dirty="0" smtClean="0"/>
                    <a:t> </a:t>
                  </a:r>
                  <a:r>
                    <a:rPr lang="es-ES" sz="1400" dirty="0" err="1" smtClean="0"/>
                    <a:t>Instances</a:t>
                  </a:r>
                  <a:endParaRPr lang="es-ES" sz="1400" dirty="0"/>
                </a:p>
              </p:txBody>
            </p:sp>
            <p:cxnSp>
              <p:nvCxnSpPr>
                <p:cNvPr id="92" name="91 Conector recto de flecha"/>
                <p:cNvCxnSpPr>
                  <a:stCxn id="89" idx="2"/>
                  <a:endCxn id="91" idx="0"/>
                </p:cNvCxnSpPr>
                <p:nvPr/>
              </p:nvCxnSpPr>
              <p:spPr>
                <a:xfrm>
                  <a:off x="1943708" y="4697760"/>
                  <a:ext cx="1495" cy="3341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92 Conector recto de flecha"/>
                <p:cNvCxnSpPr>
                  <a:stCxn id="91" idx="4"/>
                  <a:endCxn id="78" idx="1"/>
                </p:cNvCxnSpPr>
                <p:nvPr/>
              </p:nvCxnSpPr>
              <p:spPr>
                <a:xfrm>
                  <a:off x="1945203" y="5607998"/>
                  <a:ext cx="407670" cy="4492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71 Rectángulo"/>
              <p:cNvSpPr/>
              <p:nvPr/>
            </p:nvSpPr>
            <p:spPr>
              <a:xfrm>
                <a:off x="6410300" y="692696"/>
                <a:ext cx="2088232" cy="6480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 smtClean="0">
                    <a:solidFill>
                      <a:schemeClr val="tx1"/>
                    </a:solidFill>
                  </a:rPr>
                  <a:t>CreateAbstract</a:t>
                </a:r>
                <a:r>
                  <a:rPr lang="es-ES" dirty="0" smtClean="0">
                    <a:solidFill>
                      <a:schemeClr val="tx1"/>
                    </a:solidFill>
                  </a:rPr>
                  <a:t/>
                </a:r>
                <a:br>
                  <a:rPr lang="es-ES" dirty="0" smtClean="0">
                    <a:solidFill>
                      <a:schemeClr val="tx1"/>
                    </a:solidFill>
                  </a:rPr>
                </a:br>
                <a:r>
                  <a:rPr lang="es-ES" dirty="0" err="1" smtClean="0">
                    <a:solidFill>
                      <a:schemeClr val="tx1"/>
                    </a:solidFill>
                  </a:rPr>
                  <a:t>Catalog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65 Elipse"/>
            <p:cNvSpPr/>
            <p:nvPr/>
          </p:nvSpPr>
          <p:spPr>
            <a:xfrm>
              <a:off x="6233517" y="1584176"/>
              <a:ext cx="2448272" cy="404664"/>
            </a:xfrm>
            <a:prstGeom prst="ellips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/>
                <a:t>Abstract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Dependency</a:t>
              </a:r>
              <a:r>
                <a:rPr lang="es-ES" sz="1400" dirty="0" smtClean="0"/>
                <a:t> </a:t>
              </a:r>
              <a:r>
                <a:rPr lang="es-ES" sz="1400" dirty="0" err="1" smtClean="0"/>
                <a:t>Graph</a:t>
              </a:r>
              <a:endParaRPr lang="es-ES" sz="1400" dirty="0"/>
            </a:p>
          </p:txBody>
        </p:sp>
        <p:cxnSp>
          <p:nvCxnSpPr>
            <p:cNvPr id="67" name="66 Conector recto de flecha"/>
            <p:cNvCxnSpPr>
              <a:stCxn id="75" idx="4"/>
              <a:endCxn id="72" idx="0"/>
            </p:cNvCxnSpPr>
            <p:nvPr/>
          </p:nvCxnSpPr>
          <p:spPr>
            <a:xfrm>
              <a:off x="7454118" y="404664"/>
              <a:ext cx="29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stCxn id="72" idx="2"/>
              <a:endCxn id="66" idx="0"/>
            </p:cNvCxnSpPr>
            <p:nvPr/>
          </p:nvCxnSpPr>
          <p:spPr>
            <a:xfrm>
              <a:off x="7454416" y="1340768"/>
              <a:ext cx="3237" cy="2434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68 Conector recto de flecha"/>
            <p:cNvCxnSpPr>
              <a:stCxn id="66" idx="4"/>
              <a:endCxn id="76" idx="0"/>
            </p:cNvCxnSpPr>
            <p:nvPr/>
          </p:nvCxnSpPr>
          <p:spPr>
            <a:xfrm flipH="1">
              <a:off x="7454416" y="1988840"/>
              <a:ext cx="3237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103 Grupo"/>
          <p:cNvGrpSpPr/>
          <p:nvPr/>
        </p:nvGrpSpPr>
        <p:grpSpPr>
          <a:xfrm>
            <a:off x="-108520" y="-1611560"/>
            <a:ext cx="10081120" cy="8829600"/>
            <a:chOff x="-108520" y="-1611560"/>
            <a:chExt cx="10081120" cy="8829600"/>
          </a:xfrm>
        </p:grpSpPr>
        <p:grpSp>
          <p:nvGrpSpPr>
            <p:cNvPr id="2" name="70 Grupo"/>
            <p:cNvGrpSpPr/>
            <p:nvPr/>
          </p:nvGrpSpPr>
          <p:grpSpPr>
            <a:xfrm>
              <a:off x="-108520" y="-99392"/>
              <a:ext cx="5002460" cy="7317432"/>
              <a:chOff x="899592" y="-99392"/>
              <a:chExt cx="5002460" cy="7317432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2339752" y="576064"/>
                <a:ext cx="208823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 smtClean="0"/>
                  <a:t>Retrieve</a:t>
                </a:r>
                <a:r>
                  <a:rPr lang="es-ES" dirty="0" smtClean="0"/>
                  <a:t> OPMW </a:t>
                </a:r>
                <a:r>
                  <a:rPr lang="es-ES" dirty="0" err="1" smtClean="0"/>
                  <a:t>templates</a:t>
                </a:r>
                <a:endParaRPr lang="es-ES" dirty="0"/>
              </a:p>
            </p:txBody>
          </p:sp>
          <p:sp>
            <p:nvSpPr>
              <p:cNvPr id="6" name="5 Elipse"/>
              <p:cNvSpPr/>
              <p:nvPr/>
            </p:nvSpPr>
            <p:spPr>
              <a:xfrm>
                <a:off x="2512343" y="-99392"/>
                <a:ext cx="1728192" cy="459432"/>
              </a:xfrm>
              <a:prstGeom prst="ellips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/>
                  <a:t>OPMW</a:t>
                </a:r>
                <a:br>
                  <a:rPr lang="es-ES" sz="1400" dirty="0" smtClean="0"/>
                </a:br>
                <a:r>
                  <a:rPr lang="es-ES" sz="1400" dirty="0" err="1" smtClean="0"/>
                  <a:t>Repository</a:t>
                </a:r>
                <a:endParaRPr lang="es-ES" sz="1400" dirty="0"/>
              </a:p>
            </p:txBody>
          </p:sp>
          <p:sp>
            <p:nvSpPr>
              <p:cNvPr id="7" name="6 Elipse"/>
              <p:cNvSpPr/>
              <p:nvPr/>
            </p:nvSpPr>
            <p:spPr>
              <a:xfrm>
                <a:off x="2583755" y="1512168"/>
                <a:ext cx="1618680" cy="404664"/>
              </a:xfrm>
              <a:prstGeom prst="ellips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err="1" smtClean="0"/>
                  <a:t>Dependency</a:t>
                </a:r>
                <a:r>
                  <a:rPr lang="es-ES" sz="1400" dirty="0" smtClean="0"/>
                  <a:t> </a:t>
                </a:r>
                <a:r>
                  <a:rPr lang="es-ES" sz="1400" dirty="0" err="1" smtClean="0"/>
                  <a:t>Graph</a:t>
                </a:r>
                <a:endParaRPr lang="es-ES" sz="1400" dirty="0"/>
              </a:p>
            </p:txBody>
          </p:sp>
          <p:sp>
            <p:nvSpPr>
              <p:cNvPr id="8" name="7 Rectángulo"/>
              <p:cNvSpPr/>
              <p:nvPr/>
            </p:nvSpPr>
            <p:spPr>
              <a:xfrm>
                <a:off x="2339752" y="2204864"/>
                <a:ext cx="208823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SUBDUE</a:t>
                </a:r>
                <a:endParaRPr lang="es-ES" dirty="0"/>
              </a:p>
            </p:txBody>
          </p:sp>
          <p:sp>
            <p:nvSpPr>
              <p:cNvPr id="9" name="8 Elipse"/>
              <p:cNvSpPr/>
              <p:nvPr/>
            </p:nvSpPr>
            <p:spPr>
              <a:xfrm>
                <a:off x="2305248" y="3212976"/>
                <a:ext cx="2160240" cy="504056"/>
              </a:xfrm>
              <a:prstGeom prst="ellips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err="1" smtClean="0"/>
                  <a:t>Common</a:t>
                </a:r>
                <a:r>
                  <a:rPr lang="es-ES" sz="1400" dirty="0" smtClean="0"/>
                  <a:t> </a:t>
                </a:r>
                <a:r>
                  <a:rPr lang="es-ES" sz="1400" dirty="0" err="1" smtClean="0"/>
                  <a:t>fragment</a:t>
                </a:r>
                <a:r>
                  <a:rPr lang="es-ES" sz="1400" dirty="0" smtClean="0"/>
                  <a:t> </a:t>
                </a:r>
                <a:r>
                  <a:rPr lang="es-ES" sz="1400" dirty="0" err="1" smtClean="0"/>
                  <a:t>Results</a:t>
                </a:r>
                <a:endParaRPr lang="es-ES" sz="1400" dirty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2352873" y="5661248"/>
                <a:ext cx="2075111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 smtClean="0"/>
                  <a:t>Fragment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catalog</a:t>
                </a:r>
                <a:r>
                  <a:rPr lang="es-ES" dirty="0" smtClean="0"/>
                  <a:t> </a:t>
                </a:r>
                <a:r>
                  <a:rPr lang="es-ES" dirty="0" smtClean="0"/>
                  <a:t>and </a:t>
                </a:r>
                <a:r>
                  <a:rPr lang="es-ES" dirty="0" err="1" smtClean="0"/>
                  <a:t>instances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to</a:t>
                </a:r>
                <a:r>
                  <a:rPr lang="es-ES" dirty="0" smtClean="0"/>
                  <a:t> WF-FD</a:t>
                </a:r>
                <a:endParaRPr lang="es-ES" dirty="0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3813820" y="4048497"/>
                <a:ext cx="208823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 smtClean="0"/>
                  <a:t>Get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statistics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from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fragments</a:t>
                </a:r>
                <a:r>
                  <a:rPr lang="es-ES" dirty="0" smtClean="0"/>
                  <a:t> SUBDUE</a:t>
                </a:r>
                <a:endParaRPr lang="es-ES" dirty="0"/>
              </a:p>
            </p:txBody>
          </p:sp>
          <p:sp>
            <p:nvSpPr>
              <p:cNvPr id="12" name="11 Elipse"/>
              <p:cNvSpPr/>
              <p:nvPr/>
            </p:nvSpPr>
            <p:spPr>
              <a:xfrm>
                <a:off x="2743225" y="6858000"/>
                <a:ext cx="1290518" cy="360040"/>
              </a:xfrm>
              <a:prstGeom prst="ellips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smtClean="0"/>
                  <a:t>RDF</a:t>
                </a:r>
                <a:endParaRPr lang="es-ES" sz="1400" dirty="0"/>
              </a:p>
            </p:txBody>
          </p:sp>
          <p:sp>
            <p:nvSpPr>
              <p:cNvPr id="13" name="12 Elipse"/>
              <p:cNvSpPr/>
              <p:nvPr/>
            </p:nvSpPr>
            <p:spPr>
              <a:xfrm>
                <a:off x="4067944" y="5011985"/>
                <a:ext cx="1584176" cy="360040"/>
              </a:xfrm>
              <a:prstGeom prst="ellips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err="1" smtClean="0"/>
                  <a:t>Statistics</a:t>
                </a:r>
                <a:endParaRPr lang="es-ES" sz="1400" dirty="0"/>
              </a:p>
            </p:txBody>
          </p:sp>
          <p:cxnSp>
            <p:nvCxnSpPr>
              <p:cNvPr id="15" name="14 Conector recto de flecha"/>
              <p:cNvCxnSpPr>
                <a:stCxn id="6" idx="4"/>
                <a:endCxn id="4" idx="0"/>
              </p:cNvCxnSpPr>
              <p:nvPr/>
            </p:nvCxnSpPr>
            <p:spPr>
              <a:xfrm>
                <a:off x="3376439" y="360040"/>
                <a:ext cx="7429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 de flecha"/>
              <p:cNvCxnSpPr>
                <a:stCxn id="4" idx="2"/>
                <a:endCxn id="7" idx="0"/>
              </p:cNvCxnSpPr>
              <p:nvPr/>
            </p:nvCxnSpPr>
            <p:spPr>
              <a:xfrm>
                <a:off x="3383868" y="1224136"/>
                <a:ext cx="9227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 de flecha"/>
              <p:cNvCxnSpPr>
                <a:stCxn id="7" idx="4"/>
                <a:endCxn id="8" idx="0"/>
              </p:cNvCxnSpPr>
              <p:nvPr/>
            </p:nvCxnSpPr>
            <p:spPr>
              <a:xfrm flipH="1">
                <a:off x="3383868" y="1916832"/>
                <a:ext cx="9227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21 Conector recto de flecha"/>
              <p:cNvCxnSpPr>
                <a:stCxn id="8" idx="2"/>
                <a:endCxn id="9" idx="0"/>
              </p:cNvCxnSpPr>
              <p:nvPr/>
            </p:nvCxnSpPr>
            <p:spPr>
              <a:xfrm>
                <a:off x="3383868" y="2852936"/>
                <a:ext cx="1500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 de flecha"/>
              <p:cNvCxnSpPr>
                <a:stCxn id="9" idx="4"/>
                <a:endCxn id="10" idx="0"/>
              </p:cNvCxnSpPr>
              <p:nvPr/>
            </p:nvCxnSpPr>
            <p:spPr>
              <a:xfrm>
                <a:off x="3385368" y="3717032"/>
                <a:ext cx="5061" cy="19442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27 Conector recto de flecha"/>
              <p:cNvCxnSpPr>
                <a:stCxn id="9" idx="4"/>
                <a:endCxn id="11" idx="0"/>
              </p:cNvCxnSpPr>
              <p:nvPr/>
            </p:nvCxnSpPr>
            <p:spPr>
              <a:xfrm>
                <a:off x="3385368" y="3717032"/>
                <a:ext cx="1472568" cy="3314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30 Conector recto de flecha"/>
              <p:cNvCxnSpPr>
                <a:stCxn id="11" idx="2"/>
                <a:endCxn id="13" idx="0"/>
              </p:cNvCxnSpPr>
              <p:nvPr/>
            </p:nvCxnSpPr>
            <p:spPr>
              <a:xfrm>
                <a:off x="4857936" y="4696569"/>
                <a:ext cx="2096" cy="315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>
                <a:stCxn id="10" idx="2"/>
                <a:endCxn id="12" idx="0"/>
              </p:cNvCxnSpPr>
              <p:nvPr/>
            </p:nvCxnSpPr>
            <p:spPr>
              <a:xfrm flipH="1">
                <a:off x="3388484" y="6453336"/>
                <a:ext cx="1945" cy="4046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22 Rectángulo"/>
              <p:cNvSpPr/>
              <p:nvPr/>
            </p:nvSpPr>
            <p:spPr>
              <a:xfrm>
                <a:off x="899592" y="4049688"/>
                <a:ext cx="208823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 smtClean="0"/>
                  <a:t>Instantiate</a:t>
                </a:r>
                <a:r>
                  <a:rPr lang="es-ES" dirty="0" smtClean="0"/>
                  <a:t>  </a:t>
                </a:r>
                <a:r>
                  <a:rPr lang="es-ES" dirty="0" err="1" smtClean="0"/>
                  <a:t>results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SUBDUE</a:t>
                </a:r>
                <a:endParaRPr lang="es-ES" dirty="0"/>
              </a:p>
            </p:txBody>
          </p:sp>
          <p:cxnSp>
            <p:nvCxnSpPr>
              <p:cNvPr id="33" name="32 Conector recto de flecha"/>
              <p:cNvCxnSpPr>
                <a:stCxn id="9" idx="4"/>
                <a:endCxn id="23" idx="0"/>
              </p:cNvCxnSpPr>
              <p:nvPr/>
            </p:nvCxnSpPr>
            <p:spPr>
              <a:xfrm flipH="1">
                <a:off x="1943708" y="3717032"/>
                <a:ext cx="1441660" cy="332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39 Elipse"/>
              <p:cNvSpPr/>
              <p:nvPr/>
            </p:nvSpPr>
            <p:spPr>
              <a:xfrm>
                <a:off x="973095" y="5031934"/>
                <a:ext cx="1944216" cy="576064"/>
              </a:xfrm>
              <a:prstGeom prst="ellips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err="1" smtClean="0"/>
                  <a:t>Fragment</a:t>
                </a:r>
                <a:r>
                  <a:rPr lang="es-ES" sz="1400" dirty="0" smtClean="0"/>
                  <a:t> </a:t>
                </a:r>
                <a:r>
                  <a:rPr lang="es-ES" sz="1400" dirty="0" err="1" smtClean="0"/>
                  <a:t>Instances</a:t>
                </a:r>
                <a:endParaRPr lang="es-ES" sz="1400" dirty="0"/>
              </a:p>
            </p:txBody>
          </p:sp>
          <p:cxnSp>
            <p:nvCxnSpPr>
              <p:cNvPr id="41" name="40 Conector recto de flecha"/>
              <p:cNvCxnSpPr>
                <a:stCxn id="23" idx="2"/>
                <a:endCxn id="40" idx="0"/>
              </p:cNvCxnSpPr>
              <p:nvPr/>
            </p:nvCxnSpPr>
            <p:spPr>
              <a:xfrm>
                <a:off x="1943708" y="4697760"/>
                <a:ext cx="1495" cy="3341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44 Conector recto de flecha"/>
              <p:cNvCxnSpPr>
                <a:stCxn id="40" idx="4"/>
                <a:endCxn id="10" idx="1"/>
              </p:cNvCxnSpPr>
              <p:nvPr/>
            </p:nvCxnSpPr>
            <p:spPr>
              <a:xfrm>
                <a:off x="1945203" y="5607998"/>
                <a:ext cx="407670" cy="4492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102 Grupo"/>
            <p:cNvGrpSpPr/>
            <p:nvPr/>
          </p:nvGrpSpPr>
          <p:grpSpPr>
            <a:xfrm>
              <a:off x="4970140" y="-1611560"/>
              <a:ext cx="5002460" cy="8829600"/>
              <a:chOff x="4970140" y="-1611560"/>
              <a:chExt cx="5002460" cy="8829600"/>
            </a:xfrm>
          </p:grpSpPr>
          <p:grpSp>
            <p:nvGrpSpPr>
              <p:cNvPr id="80" name="79 Grupo"/>
              <p:cNvGrpSpPr/>
              <p:nvPr/>
            </p:nvGrpSpPr>
            <p:grpSpPr>
              <a:xfrm>
                <a:off x="4970140" y="-1611560"/>
                <a:ext cx="5002460" cy="8829600"/>
                <a:chOff x="4970140" y="-1611560"/>
                <a:chExt cx="5002460" cy="8829600"/>
              </a:xfrm>
            </p:grpSpPr>
            <p:grpSp>
              <p:nvGrpSpPr>
                <p:cNvPr id="26" name="70 Grupo"/>
                <p:cNvGrpSpPr/>
                <p:nvPr/>
              </p:nvGrpSpPr>
              <p:grpSpPr>
                <a:xfrm>
                  <a:off x="4970140" y="-1611560"/>
                  <a:ext cx="5002460" cy="8829600"/>
                  <a:chOff x="899592" y="-1611560"/>
                  <a:chExt cx="5002460" cy="8829600"/>
                </a:xfrm>
              </p:grpSpPr>
              <p:sp>
                <p:nvSpPr>
                  <p:cNvPr id="27" name="26 Rectángulo"/>
                  <p:cNvSpPr/>
                  <p:nvPr/>
                </p:nvSpPr>
                <p:spPr>
                  <a:xfrm>
                    <a:off x="2330227" y="-936104"/>
                    <a:ext cx="2088232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 err="1" smtClean="0"/>
                      <a:t>Retrieve</a:t>
                    </a:r>
                    <a:r>
                      <a:rPr lang="es-ES" dirty="0" smtClean="0"/>
                      <a:t> OPMW </a:t>
                    </a:r>
                    <a:r>
                      <a:rPr lang="es-ES" dirty="0" err="1" smtClean="0"/>
                      <a:t>templates</a:t>
                    </a:r>
                    <a:endParaRPr lang="es-ES" dirty="0"/>
                  </a:p>
                </p:txBody>
              </p:sp>
              <p:sp>
                <p:nvSpPr>
                  <p:cNvPr id="29" name="28 Elipse"/>
                  <p:cNvSpPr/>
                  <p:nvPr/>
                </p:nvSpPr>
                <p:spPr>
                  <a:xfrm>
                    <a:off x="2502818" y="-1611560"/>
                    <a:ext cx="1728192" cy="459432"/>
                  </a:xfrm>
                  <a:prstGeom prst="ellipse">
                    <a:avLst/>
                  </a:prstGeom>
                  <a:ln w="2857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smtClean="0"/>
                      <a:t>OPMW</a:t>
                    </a:r>
                    <a:br>
                      <a:rPr lang="es-ES" sz="1400" dirty="0" smtClean="0"/>
                    </a:br>
                    <a:r>
                      <a:rPr lang="es-ES" sz="1400" dirty="0" err="1" smtClean="0"/>
                      <a:t>Repository</a:t>
                    </a:r>
                    <a:endParaRPr lang="es-ES" sz="1400" dirty="0"/>
                  </a:p>
                </p:txBody>
              </p:sp>
              <p:sp>
                <p:nvSpPr>
                  <p:cNvPr id="30" name="29 Elipse"/>
                  <p:cNvSpPr/>
                  <p:nvPr/>
                </p:nvSpPr>
                <p:spPr>
                  <a:xfrm>
                    <a:off x="2574230" y="0"/>
                    <a:ext cx="1618680" cy="404664"/>
                  </a:xfrm>
                  <a:prstGeom prst="ellipse">
                    <a:avLst/>
                  </a:prstGeom>
                  <a:ln w="2857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err="1" smtClean="0"/>
                      <a:t>Dependency</a:t>
                    </a:r>
                    <a:r>
                      <a:rPr lang="es-ES" sz="1400" dirty="0" smtClean="0"/>
                      <a:t> </a:t>
                    </a:r>
                    <a:r>
                      <a:rPr lang="es-ES" sz="1400" dirty="0" err="1" smtClean="0"/>
                      <a:t>Graph</a:t>
                    </a:r>
                    <a:endParaRPr lang="es-ES" sz="1400" dirty="0"/>
                  </a:p>
                </p:txBody>
              </p:sp>
              <p:sp>
                <p:nvSpPr>
                  <p:cNvPr id="32" name="31 Rectángulo"/>
                  <p:cNvSpPr/>
                  <p:nvPr/>
                </p:nvSpPr>
                <p:spPr>
                  <a:xfrm>
                    <a:off x="2339752" y="2204864"/>
                    <a:ext cx="2088232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 smtClean="0"/>
                      <a:t>SUBDUE</a:t>
                    </a:r>
                    <a:endParaRPr lang="es-ES" dirty="0"/>
                  </a:p>
                </p:txBody>
              </p:sp>
              <p:sp>
                <p:nvSpPr>
                  <p:cNvPr id="35" name="34 Elipse"/>
                  <p:cNvSpPr/>
                  <p:nvPr/>
                </p:nvSpPr>
                <p:spPr>
                  <a:xfrm>
                    <a:off x="2305248" y="3212976"/>
                    <a:ext cx="2160240" cy="504056"/>
                  </a:xfrm>
                  <a:prstGeom prst="ellipse">
                    <a:avLst/>
                  </a:prstGeom>
                  <a:ln w="2857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err="1" smtClean="0"/>
                      <a:t>Common</a:t>
                    </a:r>
                    <a:r>
                      <a:rPr lang="es-ES" sz="1400" dirty="0" smtClean="0"/>
                      <a:t> </a:t>
                    </a:r>
                    <a:r>
                      <a:rPr lang="es-ES" sz="1400" dirty="0" err="1" smtClean="0"/>
                      <a:t>fragment</a:t>
                    </a:r>
                    <a:r>
                      <a:rPr lang="es-ES" sz="1400" dirty="0" smtClean="0"/>
                      <a:t> </a:t>
                    </a:r>
                    <a:r>
                      <a:rPr lang="es-ES" sz="1400" dirty="0" err="1" smtClean="0"/>
                      <a:t>Results</a:t>
                    </a:r>
                    <a:endParaRPr lang="es-ES" sz="1400" dirty="0"/>
                  </a:p>
                </p:txBody>
              </p:sp>
              <p:sp>
                <p:nvSpPr>
                  <p:cNvPr id="36" name="35 Rectángulo"/>
                  <p:cNvSpPr/>
                  <p:nvPr/>
                </p:nvSpPr>
                <p:spPr>
                  <a:xfrm>
                    <a:off x="2352873" y="5661248"/>
                    <a:ext cx="2075111" cy="79208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 err="1" smtClean="0"/>
                      <a:t>Fragment</a:t>
                    </a:r>
                    <a:r>
                      <a:rPr lang="es-ES" dirty="0" smtClean="0"/>
                      <a:t> </a:t>
                    </a:r>
                    <a:r>
                      <a:rPr lang="es-ES" dirty="0" err="1" smtClean="0"/>
                      <a:t>catalog</a:t>
                    </a:r>
                    <a:r>
                      <a:rPr lang="es-ES" dirty="0" smtClean="0"/>
                      <a:t> </a:t>
                    </a:r>
                    <a:r>
                      <a:rPr lang="es-ES" dirty="0" smtClean="0"/>
                      <a:t>and </a:t>
                    </a:r>
                    <a:r>
                      <a:rPr lang="es-ES" dirty="0" err="1" smtClean="0"/>
                      <a:t>instances</a:t>
                    </a:r>
                    <a:r>
                      <a:rPr lang="es-ES" dirty="0" smtClean="0"/>
                      <a:t> </a:t>
                    </a:r>
                    <a:r>
                      <a:rPr lang="es-ES" dirty="0" err="1" smtClean="0"/>
                      <a:t>to</a:t>
                    </a:r>
                    <a:r>
                      <a:rPr lang="es-ES" dirty="0" smtClean="0"/>
                      <a:t> WF-FD</a:t>
                    </a:r>
                    <a:endParaRPr lang="es-ES" dirty="0"/>
                  </a:p>
                </p:txBody>
              </p:sp>
              <p:sp>
                <p:nvSpPr>
                  <p:cNvPr id="37" name="36 Rectángulo"/>
                  <p:cNvSpPr/>
                  <p:nvPr/>
                </p:nvSpPr>
                <p:spPr>
                  <a:xfrm>
                    <a:off x="3813820" y="4048497"/>
                    <a:ext cx="2088232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 err="1" smtClean="0"/>
                      <a:t>Get</a:t>
                    </a:r>
                    <a:r>
                      <a:rPr lang="es-ES" dirty="0" smtClean="0"/>
                      <a:t> </a:t>
                    </a:r>
                    <a:r>
                      <a:rPr lang="es-ES" dirty="0" err="1" smtClean="0"/>
                      <a:t>statistics</a:t>
                    </a:r>
                    <a:r>
                      <a:rPr lang="es-ES" dirty="0" smtClean="0"/>
                      <a:t> </a:t>
                    </a:r>
                    <a:r>
                      <a:rPr lang="es-ES" dirty="0" err="1" smtClean="0"/>
                      <a:t>from</a:t>
                    </a:r>
                    <a:r>
                      <a:rPr lang="es-ES" dirty="0" smtClean="0"/>
                      <a:t> </a:t>
                    </a:r>
                    <a:r>
                      <a:rPr lang="es-ES" dirty="0" err="1" smtClean="0"/>
                      <a:t>fragments</a:t>
                    </a:r>
                    <a:r>
                      <a:rPr lang="es-ES" dirty="0" smtClean="0"/>
                      <a:t> SUBDUE</a:t>
                    </a:r>
                    <a:endParaRPr lang="es-ES" dirty="0"/>
                  </a:p>
                </p:txBody>
              </p:sp>
              <p:sp>
                <p:nvSpPr>
                  <p:cNvPr id="38" name="37 Elipse"/>
                  <p:cNvSpPr/>
                  <p:nvPr/>
                </p:nvSpPr>
                <p:spPr>
                  <a:xfrm>
                    <a:off x="2743225" y="6858000"/>
                    <a:ext cx="1290518" cy="360040"/>
                  </a:xfrm>
                  <a:prstGeom prst="ellipse">
                    <a:avLst/>
                  </a:prstGeom>
                  <a:ln w="2857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smtClean="0"/>
                      <a:t>RDF</a:t>
                    </a:r>
                    <a:endParaRPr lang="es-ES" sz="1400" dirty="0"/>
                  </a:p>
                </p:txBody>
              </p:sp>
              <p:sp>
                <p:nvSpPr>
                  <p:cNvPr id="39" name="38 Elipse"/>
                  <p:cNvSpPr/>
                  <p:nvPr/>
                </p:nvSpPr>
                <p:spPr>
                  <a:xfrm>
                    <a:off x="4067944" y="5011985"/>
                    <a:ext cx="1584176" cy="360040"/>
                  </a:xfrm>
                  <a:prstGeom prst="ellipse">
                    <a:avLst/>
                  </a:prstGeom>
                  <a:ln w="2857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err="1" smtClean="0"/>
                      <a:t>Statistics</a:t>
                    </a:r>
                    <a:endParaRPr lang="es-ES" sz="1400" dirty="0"/>
                  </a:p>
                </p:txBody>
              </p:sp>
              <p:cxnSp>
                <p:nvCxnSpPr>
                  <p:cNvPr id="42" name="41 Conector recto de flecha"/>
                  <p:cNvCxnSpPr>
                    <a:stCxn id="29" idx="4"/>
                    <a:endCxn id="27" idx="0"/>
                  </p:cNvCxnSpPr>
                  <p:nvPr/>
                </p:nvCxnSpPr>
                <p:spPr>
                  <a:xfrm>
                    <a:off x="3366914" y="-1152128"/>
                    <a:ext cx="7429" cy="21602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42 Conector recto de flecha"/>
                  <p:cNvCxnSpPr>
                    <a:stCxn id="27" idx="2"/>
                    <a:endCxn id="30" idx="0"/>
                  </p:cNvCxnSpPr>
                  <p:nvPr/>
                </p:nvCxnSpPr>
                <p:spPr>
                  <a:xfrm>
                    <a:off x="3374343" y="-288032"/>
                    <a:ext cx="9227" cy="28803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45 Conector recto de flecha"/>
                  <p:cNvCxnSpPr>
                    <a:stCxn id="32" idx="2"/>
                    <a:endCxn id="35" idx="0"/>
                  </p:cNvCxnSpPr>
                  <p:nvPr/>
                </p:nvCxnSpPr>
                <p:spPr>
                  <a:xfrm>
                    <a:off x="3383868" y="2852936"/>
                    <a:ext cx="1500" cy="36004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46 Conector recto de flecha"/>
                  <p:cNvCxnSpPr>
                    <a:stCxn id="35" idx="4"/>
                    <a:endCxn id="36" idx="0"/>
                  </p:cNvCxnSpPr>
                  <p:nvPr/>
                </p:nvCxnSpPr>
                <p:spPr>
                  <a:xfrm>
                    <a:off x="3385368" y="3717032"/>
                    <a:ext cx="5061" cy="194421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47 Conector recto de flecha"/>
                  <p:cNvCxnSpPr>
                    <a:stCxn id="35" idx="4"/>
                    <a:endCxn id="37" idx="0"/>
                  </p:cNvCxnSpPr>
                  <p:nvPr/>
                </p:nvCxnSpPr>
                <p:spPr>
                  <a:xfrm>
                    <a:off x="3385368" y="3717032"/>
                    <a:ext cx="1472568" cy="33146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48 Conector recto de flecha"/>
                  <p:cNvCxnSpPr>
                    <a:stCxn id="37" idx="2"/>
                    <a:endCxn id="39" idx="0"/>
                  </p:cNvCxnSpPr>
                  <p:nvPr/>
                </p:nvCxnSpPr>
                <p:spPr>
                  <a:xfrm>
                    <a:off x="4857936" y="4696569"/>
                    <a:ext cx="2096" cy="31541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49 Conector recto de flecha"/>
                  <p:cNvCxnSpPr>
                    <a:stCxn id="36" idx="2"/>
                    <a:endCxn id="38" idx="0"/>
                  </p:cNvCxnSpPr>
                  <p:nvPr/>
                </p:nvCxnSpPr>
                <p:spPr>
                  <a:xfrm flipH="1">
                    <a:off x="3388484" y="6453336"/>
                    <a:ext cx="1945" cy="40466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50 Rectángulo"/>
                  <p:cNvSpPr/>
                  <p:nvPr/>
                </p:nvSpPr>
                <p:spPr>
                  <a:xfrm>
                    <a:off x="899592" y="4049688"/>
                    <a:ext cx="2088232" cy="64807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 err="1" smtClean="0"/>
                      <a:t>Instantiate</a:t>
                    </a:r>
                    <a:r>
                      <a:rPr lang="es-ES" dirty="0" smtClean="0"/>
                      <a:t>  </a:t>
                    </a:r>
                    <a:r>
                      <a:rPr lang="es-ES" dirty="0" err="1" smtClean="0"/>
                      <a:t>results</a:t>
                    </a:r>
                    <a:r>
                      <a:rPr lang="es-ES" dirty="0" smtClean="0"/>
                      <a:t/>
                    </a:r>
                    <a:br>
                      <a:rPr lang="es-ES" dirty="0" smtClean="0"/>
                    </a:br>
                    <a:r>
                      <a:rPr lang="es-ES" dirty="0" smtClean="0"/>
                      <a:t>SUBDUE - </a:t>
                    </a:r>
                    <a:r>
                      <a:rPr lang="es-ES" dirty="0" err="1" smtClean="0"/>
                      <a:t>abstract</a:t>
                    </a:r>
                    <a:endParaRPr lang="es-ES" dirty="0"/>
                  </a:p>
                </p:txBody>
              </p:sp>
              <p:cxnSp>
                <p:nvCxnSpPr>
                  <p:cNvPr id="52" name="51 Conector recto de flecha"/>
                  <p:cNvCxnSpPr>
                    <a:stCxn id="35" idx="4"/>
                    <a:endCxn id="51" idx="0"/>
                  </p:cNvCxnSpPr>
                  <p:nvPr/>
                </p:nvCxnSpPr>
                <p:spPr>
                  <a:xfrm flipH="1">
                    <a:off x="1943708" y="3717032"/>
                    <a:ext cx="1441660" cy="33265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52 Elipse"/>
                  <p:cNvSpPr/>
                  <p:nvPr/>
                </p:nvSpPr>
                <p:spPr>
                  <a:xfrm>
                    <a:off x="973095" y="5031934"/>
                    <a:ext cx="1944216" cy="576064"/>
                  </a:xfrm>
                  <a:prstGeom prst="ellipse">
                    <a:avLst/>
                  </a:prstGeom>
                  <a:ln w="2857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err="1" smtClean="0"/>
                      <a:t>Fragment</a:t>
                    </a:r>
                    <a:r>
                      <a:rPr lang="es-ES" sz="1400" dirty="0" smtClean="0"/>
                      <a:t> </a:t>
                    </a:r>
                    <a:r>
                      <a:rPr lang="es-ES" sz="1400" dirty="0" err="1" smtClean="0"/>
                      <a:t>Instances</a:t>
                    </a:r>
                    <a:endParaRPr lang="es-ES" sz="1400" dirty="0"/>
                  </a:p>
                </p:txBody>
              </p:sp>
              <p:cxnSp>
                <p:nvCxnSpPr>
                  <p:cNvPr id="54" name="53 Conector recto de flecha"/>
                  <p:cNvCxnSpPr>
                    <a:stCxn id="51" idx="2"/>
                    <a:endCxn id="53" idx="0"/>
                  </p:cNvCxnSpPr>
                  <p:nvPr/>
                </p:nvCxnSpPr>
                <p:spPr>
                  <a:xfrm>
                    <a:off x="1943708" y="4697760"/>
                    <a:ext cx="1495" cy="33417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54 Conector recto de flecha"/>
                  <p:cNvCxnSpPr>
                    <a:stCxn id="53" idx="4"/>
                    <a:endCxn id="36" idx="1"/>
                  </p:cNvCxnSpPr>
                  <p:nvPr/>
                </p:nvCxnSpPr>
                <p:spPr>
                  <a:xfrm>
                    <a:off x="1945203" y="5607998"/>
                    <a:ext cx="407670" cy="44929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78 Rectángulo"/>
                <p:cNvSpPr/>
                <p:nvPr/>
              </p:nvSpPr>
              <p:spPr>
                <a:xfrm>
                  <a:off x="6410300" y="692696"/>
                  <a:ext cx="2088232" cy="6480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err="1" smtClean="0"/>
                    <a:t>CreateAbstract</a:t>
                  </a:r>
                  <a:r>
                    <a:rPr lang="es-ES" dirty="0" smtClean="0"/>
                    <a:t/>
                  </a:r>
                  <a:br>
                    <a:rPr lang="es-ES" dirty="0" smtClean="0"/>
                  </a:br>
                  <a:r>
                    <a:rPr lang="es-ES" dirty="0" err="1" smtClean="0"/>
                    <a:t>Catalog</a:t>
                  </a:r>
                  <a:endParaRPr lang="es-ES" dirty="0"/>
                </a:p>
              </p:txBody>
            </p:sp>
          </p:grpSp>
          <p:sp>
            <p:nvSpPr>
              <p:cNvPr id="81" name="80 Elipse"/>
              <p:cNvSpPr/>
              <p:nvPr/>
            </p:nvSpPr>
            <p:spPr>
              <a:xfrm>
                <a:off x="6233517" y="1584176"/>
                <a:ext cx="2448272" cy="404664"/>
              </a:xfrm>
              <a:prstGeom prst="ellips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 err="1" smtClean="0"/>
                  <a:t>Abstract</a:t>
                </a:r>
                <a:r>
                  <a:rPr lang="es-ES" sz="1400" dirty="0" smtClean="0"/>
                  <a:t> </a:t>
                </a:r>
                <a:r>
                  <a:rPr lang="es-ES" sz="1400" dirty="0" err="1" smtClean="0"/>
                  <a:t>Dependency</a:t>
                </a:r>
                <a:r>
                  <a:rPr lang="es-ES" sz="1400" dirty="0" smtClean="0"/>
                  <a:t> </a:t>
                </a:r>
                <a:r>
                  <a:rPr lang="es-ES" sz="1400" dirty="0" err="1" smtClean="0"/>
                  <a:t>Graph</a:t>
                </a:r>
                <a:endParaRPr lang="es-ES" sz="1400" dirty="0"/>
              </a:p>
            </p:txBody>
          </p:sp>
          <p:cxnSp>
            <p:nvCxnSpPr>
              <p:cNvPr id="82" name="81 Conector recto de flecha"/>
              <p:cNvCxnSpPr>
                <a:stCxn id="30" idx="4"/>
                <a:endCxn id="79" idx="0"/>
              </p:cNvCxnSpPr>
              <p:nvPr/>
            </p:nvCxnSpPr>
            <p:spPr>
              <a:xfrm>
                <a:off x="7454118" y="404664"/>
                <a:ext cx="298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84 Conector recto de flecha"/>
              <p:cNvCxnSpPr>
                <a:stCxn id="79" idx="2"/>
                <a:endCxn id="81" idx="0"/>
              </p:cNvCxnSpPr>
              <p:nvPr/>
            </p:nvCxnSpPr>
            <p:spPr>
              <a:xfrm>
                <a:off x="7454416" y="1340768"/>
                <a:ext cx="3237" cy="2434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87 Conector recto de flecha"/>
              <p:cNvCxnSpPr>
                <a:stCxn id="81" idx="4"/>
                <a:endCxn id="32" idx="0"/>
              </p:cNvCxnSpPr>
              <p:nvPr/>
            </p:nvCxnSpPr>
            <p:spPr>
              <a:xfrm flipH="1">
                <a:off x="7454416" y="1988840"/>
                <a:ext cx="3237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119</Words>
  <Application>Microsoft Office PowerPoint</Application>
  <PresentationFormat>Presentación en pantalla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</dc:creator>
  <cp:lastModifiedBy>Dani</cp:lastModifiedBy>
  <cp:revision>30</cp:revision>
  <dcterms:created xsi:type="dcterms:W3CDTF">2014-02-03T16:57:29Z</dcterms:created>
  <dcterms:modified xsi:type="dcterms:W3CDTF">2014-02-06T15:01:37Z</dcterms:modified>
</cp:coreProperties>
</file>