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  <p:sldId id="265" r:id="rId10"/>
    <p:sldId id="266" r:id="rId11"/>
    <p:sldId id="264" r:id="rId12"/>
    <p:sldId id="268" r:id="rId13"/>
    <p:sldId id="267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/>
    <p:restoredTop sz="96197"/>
  </p:normalViewPr>
  <p:slideViewPr>
    <p:cSldViewPr snapToGrid="0">
      <p:cViewPr varScale="1">
        <p:scale>
          <a:sx n="113" d="100"/>
          <a:sy n="11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20F0-C4B5-D343-A50D-56CA55199F0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7239-E857-AB49-BB1B-2D082BA7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A44A-05C7-ECEA-3DD8-F2453BCEA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Software Development with C++: </a:t>
            </a:r>
            <a:br>
              <a:rPr lang="en-US" sz="5400" dirty="0"/>
            </a:br>
            <a:r>
              <a:rPr lang="en-US" sz="5400" dirty="0"/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89DC-BFF7-0140-11D4-15EC60A6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Garon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BBC-274C-7410-E07A-B4D741EA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30AAE-A714-BE0E-5570-F4E1214A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The constructor will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until either:</a:t>
            </a:r>
          </a:p>
          <a:p>
            <a:pPr lvl="1"/>
            <a:r>
              <a:rPr lang="en-US" dirty="0"/>
              <a:t>the index exceeds the width of the array</a:t>
            </a:r>
          </a:p>
          <a:p>
            <a:pPr lvl="2"/>
            <a:r>
              <a:rPr lang="en-US" dirty="0"/>
              <a:t>i.e., index == width_</a:t>
            </a:r>
          </a:p>
          <a:p>
            <a:pPr lvl="1"/>
            <a:r>
              <a:rPr lang="en-US" dirty="0"/>
              <a:t>the first integer with a count &gt; 0 is found</a:t>
            </a:r>
          </a:p>
          <a:p>
            <a:r>
              <a:rPr lang="en-US" dirty="0"/>
              <a:t>Inside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()</a:t>
            </a:r>
            <a:r>
              <a:rPr lang="en-US" dirty="0">
                <a:latin typeface="+mn-lt"/>
              </a:rPr>
              <a:t>, </a:t>
            </a:r>
            <a:r>
              <a:rPr lang="en-US" b="0" dirty="0">
                <a:effectLst/>
                <a:latin typeface="+mn-lt"/>
              </a:rPr>
              <a:t>width_ is passed </a:t>
            </a:r>
            <a:r>
              <a:rPr lang="en-US" dirty="0">
                <a:latin typeface="+mn-lt"/>
              </a:rPr>
              <a:t>as the second argument, the condition is satisfied immediately, and the index is equal to the width.</a:t>
            </a:r>
          </a:p>
          <a:p>
            <a:r>
              <a:rPr lang="en-US" b="0" dirty="0">
                <a:effectLst/>
                <a:latin typeface="+mn-lt"/>
              </a:rPr>
              <a:t>Defaults used for copy constructor, operator=, and destructor.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pointer is used for the parent rather than a reference, because a reference may not be bound to a new object after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57836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1A3E-7C43-CEC3-CC5C-F8CA55C2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Iterator Functionality:</a:t>
            </a:r>
            <a:br>
              <a:rPr lang="en-US" dirty="0"/>
            </a:br>
            <a:r>
              <a:rPr lang="en-US" dirty="0"/>
              <a:t>Forward Iterator (Input)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5436-47A0-CF8C-4CC7-0E9D2682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Required functionality:</a:t>
            </a:r>
          </a:p>
          <a:p>
            <a:pPr lvl="1"/>
            <a:r>
              <a:rPr lang="en-US" dirty="0">
                <a:latin typeface="+mn-lt"/>
              </a:rPr>
              <a:t>Pre-increment &amp; post-increment: </a:t>
            </a:r>
          </a:p>
          <a:p>
            <a:pPr lvl="2"/>
            <a:r>
              <a:rPr lang="en-US" dirty="0">
                <a:latin typeface="+mn-lt"/>
              </a:rPr>
              <a:t>Increment the iterator, going to the next int (not the next count). Pre-increment returns the new iterator value, and post-increment returns the previous value, in the same manner as ++ works on integers.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b="0" dirty="0">
                <a:effectLst/>
                <a:latin typeface="+mn-lt"/>
              </a:rPr>
              <a:t>Post-increment creates a temporary, calls pre-increment, and returns the temporary.</a:t>
            </a:r>
          </a:p>
          <a:p>
            <a:pPr lvl="1"/>
            <a:r>
              <a:rPr lang="en-US" dirty="0">
                <a:latin typeface="+mn-lt"/>
              </a:rPr>
              <a:t>Dereference:</a:t>
            </a:r>
          </a:p>
          <a:p>
            <a:pPr lvl="2"/>
            <a:r>
              <a:rPr lang="en-US" b="0" dirty="0">
                <a:effectLst/>
                <a:latin typeface="+mn-lt"/>
              </a:rPr>
              <a:t>Yields, by value, the same kind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that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returns. It does not return a count. 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latin typeface="+mn-lt"/>
              </a:rPr>
              <a:t>Equality &amp; inequality:</a:t>
            </a:r>
          </a:p>
          <a:p>
            <a:pPr lvl="2"/>
            <a:r>
              <a:rPr lang="en-US" b="0" dirty="0">
                <a:effectLst/>
                <a:latin typeface="+mn-lt"/>
              </a:rPr>
              <a:t>Compares the parent object and both index values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operator!=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E36F-EC39-764D-4796-DEABC3AE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5E745-E911-FC98-BF3E-870ED9C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operator++ first increments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+mn-lt"/>
              </a:rPr>
              <a:t>If it hasn’t exceeded that integer’s count</a:t>
            </a:r>
            <a:r>
              <a:rPr lang="en-US" dirty="0">
                <a:latin typeface="+mn-lt"/>
                <a:sym typeface="Wingdings" pitchFamily="2" charset="2"/>
              </a:rPr>
              <a:t>, return a reference to the Iterator</a:t>
            </a:r>
          </a:p>
          <a:p>
            <a:pPr lvl="1"/>
            <a:r>
              <a:rPr lang="en-US" b="0" dirty="0">
                <a:effectLst/>
                <a:latin typeface="+mn-lt"/>
              </a:rPr>
              <a:t>Integer count: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latin typeface="+mn-lt"/>
              </a:rPr>
              <a:t>If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is greater than or equal to the parent object’s width, then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because we’ve reached the end already and are attempting to increment past it</a:t>
            </a:r>
          </a:p>
          <a:p>
            <a:r>
              <a:rPr lang="en-US" dirty="0">
                <a:latin typeface="+mn-lt"/>
              </a:rPr>
              <a:t>If we made it this far, then we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reach the end of the numbers array.</a:t>
            </a:r>
          </a:p>
          <a:p>
            <a:r>
              <a:rPr lang="en-US" b="0" dirty="0">
                <a:effectLst/>
                <a:latin typeface="+mn-lt"/>
              </a:rPr>
              <a:t>We reset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1</a:t>
            </a:r>
          </a:p>
        </p:txBody>
      </p:sp>
    </p:spTree>
    <p:extLst>
      <p:ext uri="{BB962C8B-B14F-4D97-AF65-F5344CB8AC3E}">
        <p14:creationId xmlns:p14="http://schemas.microsoft.com/office/powerpoint/2010/main" val="98845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C8D9-F18D-3C8B-CEB1-9A8BCE20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Bidirectionality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B9DC7-91F6-1F66-302C-92F6A2D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b="0" dirty="0">
              <a:effectLst/>
              <a:latin typeface="+mn-lt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effectLst/>
                <a:latin typeface="+mn-lt"/>
              </a:rPr>
              <a:t>Post-decrement creates a temporary, calls pre-</a:t>
            </a:r>
            <a:r>
              <a:rPr lang="en-US" dirty="0">
                <a:latin typeface="+mn-lt"/>
              </a:rPr>
              <a:t>de</a:t>
            </a:r>
            <a:r>
              <a:rPr lang="en-US" b="0" dirty="0">
                <a:effectLst/>
                <a:latin typeface="+mn-lt"/>
              </a:rPr>
              <a:t>crement, and returns the temporary.</a:t>
            </a:r>
          </a:p>
          <a:p>
            <a:r>
              <a:rPr lang="en-US" dirty="0"/>
              <a:t>Begin by checking if the Iterator is equal to the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lvl="1"/>
            <a:r>
              <a:rPr lang="en-US" dirty="0"/>
              <a:t>If so,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+mn-lt"/>
              </a:rPr>
              <a:t>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+mn-lt"/>
              </a:rPr>
              <a:t>If greater than 0, we return a reference to the Iterator</a:t>
            </a:r>
          </a:p>
          <a:p>
            <a:r>
              <a:rPr lang="en-US" b="0" dirty="0">
                <a:effectLst/>
                <a:latin typeface="+mn-lt"/>
              </a:rPr>
              <a:t>Otherwise, we 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until we reach the first entry in the array</a:t>
            </a:r>
          </a:p>
          <a:p>
            <a:r>
              <a:rPr lang="en-US" dirty="0">
                <a:latin typeface="+mn-lt"/>
              </a:rPr>
              <a:t>We 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dirty="0">
                <a:latin typeface="+mn-lt"/>
              </a:rPr>
              <a:t> to the count for that integer</a:t>
            </a:r>
          </a:p>
          <a:p>
            <a:pPr lvl="1"/>
            <a:r>
              <a:rPr lang="en-US" b="0" dirty="0">
                <a:effectLst/>
                <a:latin typeface="+mn-lt"/>
              </a:rPr>
              <a:t>The final state of the Iterator is equal to the state of an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060-E7B1-EF7F-9B84-91F476DC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7390-813E-18A4-40F4-97E28B0B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678989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19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74B2-79FE-3B92-CBF3-30B2944C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08EF-B996-233C-6715-BDDFA3B2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8388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Copy construct an Iterator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Add 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the passed argument using operator+=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Return the new Iterator by value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Reuses operator+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Similar to operator+ using operator-=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1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CFB-A6CC-7334-7562-B713BF5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1803-BDFD-01E7-63A1-E29098E2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						   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Checks for equality of parent objects</a:t>
            </a:r>
          </a:p>
          <a:p>
            <a:pPr lvl="1"/>
            <a:r>
              <a:rPr lang="en-US" dirty="0"/>
              <a:t>If the second Iterator is greater than the first:</a:t>
            </a:r>
          </a:p>
          <a:p>
            <a:pPr lvl="2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Copy construct a temporary</a:t>
            </a:r>
          </a:p>
          <a:p>
            <a:pPr lvl="1"/>
            <a:r>
              <a:rPr lang="en-US" dirty="0"/>
              <a:t>Increment until the iterators are equal</a:t>
            </a:r>
          </a:p>
          <a:p>
            <a:pPr lvl="1"/>
            <a:r>
              <a:rPr lang="en-US" dirty="0"/>
              <a:t>Return the increment count </a:t>
            </a:r>
          </a:p>
        </p:txBody>
      </p:sp>
    </p:spTree>
    <p:extLst>
      <p:ext uri="{BB962C8B-B14F-4D97-AF65-F5344CB8AC3E}">
        <p14:creationId xmlns:p14="http://schemas.microsoft.com/office/powerpoint/2010/main" val="192251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04B-8612-1081-10FD-67000651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9371-ED23-B96D-05C4-B47691DC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Confirm the argument validity between 0 and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US" b="0" dirty="0">
                <a:effectLst/>
                <a:latin typeface="+mn-lt"/>
              </a:rPr>
              <a:t>Iterator traits: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ptrdiff_t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reference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iterator_category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random_access_iterator_tag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714F-9124-5258-8967-38E714A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B444-8EE1-2693-08B4-75EFD5A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custom wrapper class named </a:t>
            </a:r>
            <a:r>
              <a:rPr lang="en-US" dirty="0" err="1"/>
              <a:t>CountSort</a:t>
            </a:r>
            <a:r>
              <a:rPr lang="en-US" dirty="0"/>
              <a:t> to manage a counting sort. This class supports subscripting and iteration, much like standard STL containers.</a:t>
            </a:r>
          </a:p>
          <a:p>
            <a:r>
              <a:rPr lang="en-US" dirty="0"/>
              <a:t>Allocate a dynamic array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dirty="0"/>
              <a:t>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dirty="0"/>
              <a:t> to hold the counts and release it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dirty="0"/>
              <a:t>. The array allocated must be exactly the right size needed. Other than that, no dynamic memory is allowed. No memory leaks are allowed. </a:t>
            </a:r>
          </a:p>
        </p:txBody>
      </p:sp>
    </p:spTree>
    <p:extLst>
      <p:ext uri="{BB962C8B-B14F-4D97-AF65-F5344CB8AC3E}">
        <p14:creationId xmlns:p14="http://schemas.microsoft.com/office/powerpoint/2010/main" val="6017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37E-4D2B-11BC-95E6-15C4192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Getter Methods</a:t>
            </a:r>
            <a:br>
              <a:rPr lang="en-US" dirty="0"/>
            </a:br>
            <a:r>
              <a:rPr lang="en-US" dirty="0"/>
              <a:t>&amp; Private Data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3FE3-0E1C-3BC3-7889-2E0041D37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numbers_;</a:t>
            </a:r>
          </a:p>
          <a:p>
            <a:pPr lvl="1"/>
            <a:r>
              <a:rPr lang="en-US" dirty="0"/>
              <a:t>Pointer to dynamically allocated array of unsigned int</a:t>
            </a:r>
          </a:p>
          <a:p>
            <a:r>
              <a:rPr lang="en-US" dirty="0"/>
              <a:t>Lower and upper bounds (inclusive) of integer values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upper_bound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width_;</a:t>
            </a:r>
          </a:p>
          <a:p>
            <a:pPr lvl="1"/>
            <a:r>
              <a:rPr lang="en-US" dirty="0"/>
              <a:t>The number of discrete integer values countable by the object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size_;</a:t>
            </a:r>
          </a:p>
          <a:p>
            <a:pPr lvl="1"/>
            <a:r>
              <a:rPr lang="en-US" dirty="0"/>
              <a:t>The sum of all the integer counts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32082-A903-F26C-AC50-B13CCB8A2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the lowest and highest int values that this object can hold. These do not change over the lifetime of the object.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different possible int values the object can hold. These do not change over the lifetime of the object.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int values are current stored in this container.</a:t>
            </a:r>
          </a:p>
        </p:txBody>
      </p:sp>
    </p:spTree>
    <p:extLst>
      <p:ext uri="{BB962C8B-B14F-4D97-AF65-F5344CB8AC3E}">
        <p14:creationId xmlns:p14="http://schemas.microsoft.com/office/powerpoint/2010/main" val="13763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30D1-9863-5C87-D932-123DF3A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methods: </a:t>
            </a:r>
            <a:br>
              <a:rPr lang="en-US" dirty="0"/>
            </a:br>
            <a:r>
              <a:rPr lang="en-US" dirty="0"/>
              <a:t>insert(), clear(), 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2130-B48B-F7F2-3248-BFE331C32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712" y="2060575"/>
            <a:ext cx="4494940" cy="41957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Insert the given integer into the object.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mentioning the given value and the acceptable range, if the integer is out of range for this object. </a:t>
            </a:r>
          </a:p>
          <a:p>
            <a:pPr lvl="1"/>
            <a:r>
              <a:rPr lang="en-US" dirty="0"/>
              <a:t>Check the argument n to ensure it’s within the object’s allowable range.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 –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_];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A0D00-84E8-40DC-C39D-BCA5C2E8E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/>
              <a:t>Make this container contain nothing.</a:t>
            </a: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fill with zeroes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true </a:t>
            </a:r>
            <a:r>
              <a:rPr lang="en-US" dirty="0" err="1"/>
              <a:t>iff</a:t>
            </a:r>
            <a:r>
              <a:rPr lang="en-US" dirty="0"/>
              <a:t> there are no values in this container.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!size_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ECAA-4513-460E-83A6-342EE10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4266-2F35-436A-898C-E58B9C01A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978" y="2060575"/>
            <a:ext cx="4562673" cy="4195763"/>
          </a:xfrm>
        </p:spPr>
        <p:txBody>
          <a:bodyPr>
            <a:normAutofit/>
          </a:bodyPr>
          <a:lstStyle/>
          <a:p>
            <a:r>
              <a:rPr lang="en-US" dirty="0"/>
              <a:t>Explicit Requirement: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CountSort</a:t>
            </a:r>
            <a:r>
              <a:rPr lang="en-US" dirty="0"/>
              <a:t> object that counts values within the given closed/inclusive range. Throw an </a:t>
            </a:r>
            <a:r>
              <a:rPr lang="en-US" dirty="0" err="1"/>
              <a:t>invalid_argument</a:t>
            </a:r>
            <a:r>
              <a:rPr lang="en-US" dirty="0"/>
              <a:t> object, mentioning the values, if the range is out of order.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unsigned in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[width_] {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lvl="1"/>
            <a:r>
              <a:rPr lang="en-US" dirty="0"/>
              <a:t>Initializes array with zeroes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D444-FAA6-EED2-85F7-6B6D7032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903523" cy="4200245"/>
          </a:xfrm>
        </p:spPr>
        <p:txBody>
          <a:bodyPr>
            <a:normAutofit/>
          </a:bodyPr>
          <a:lstStyle/>
          <a:p>
            <a:r>
              <a:rPr lang="en-US" dirty="0"/>
              <a:t>Implicit Requirements: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(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 &amp;operator=(const 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r>
              <a:rPr lang="en-US" dirty="0"/>
              <a:t>Simple destructor: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pPr lvl="2"/>
            <a:r>
              <a:rPr lang="en-US" dirty="0"/>
              <a:t>new ❤️ delete &amp; new[] ❤️ delete[]</a:t>
            </a:r>
          </a:p>
        </p:txBody>
      </p:sp>
    </p:spTree>
    <p:extLst>
      <p:ext uri="{BB962C8B-B14F-4D97-AF65-F5344CB8AC3E}">
        <p14:creationId xmlns:p14="http://schemas.microsoft.com/office/powerpoint/2010/main" val="15732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A5C-DBB4-E340-3346-BA306A7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</a:t>
            </a:r>
            <a:br>
              <a:rPr lang="en-US" dirty="0"/>
            </a:br>
            <a:r>
              <a:rPr lang="en-US" dirty="0"/>
              <a:t>&amp;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2D3E-7652-6E20-5C44-F28C0B0BA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constructor delegation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Invokes the assignment operator for copying non-const data.</a:t>
            </a:r>
          </a:p>
          <a:p>
            <a:r>
              <a:rPr lang="en-US" dirty="0"/>
              <a:t>Constructor allocates memory for the new object.</a:t>
            </a:r>
          </a:p>
          <a:p>
            <a:r>
              <a:rPr lang="en-US" dirty="0"/>
              <a:t>No memory is freed outside of the destructor. </a:t>
            </a:r>
          </a:p>
          <a:p>
            <a:pPr lvl="1"/>
            <a:r>
              <a:rPr lang="en-US" dirty="0"/>
              <a:t>No concern with self-assignment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F3B1F-D2C0-66F3-83FA-20815C12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dirty="0"/>
              <a:t>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copy the values from the right operand</a:t>
            </a:r>
          </a:p>
          <a:p>
            <a:pPr lvl="1"/>
            <a:r>
              <a:rPr lang="en-US" dirty="0"/>
              <a:t>Can’t 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begin </a:t>
            </a:r>
            <a:r>
              <a:rPr lang="en-US" dirty="0"/>
              <a:t>and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end</a:t>
            </a:r>
            <a:r>
              <a:rPr lang="en-US" dirty="0"/>
              <a:t> because numbers_ is a pointer.</a:t>
            </a:r>
          </a:p>
          <a:p>
            <a:pPr lvl="1"/>
            <a:r>
              <a:rPr lang="en-US" dirty="0"/>
              <a:t>Pointer arithmetic seems safe given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</a:t>
            </a:r>
            <a:r>
              <a:rPr lang="en-US" dirty="0"/>
              <a:t>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0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BEE-87EC-F4EB-58BF-906AA19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 &amp; Constructor for std::</a:t>
            </a:r>
            <a:r>
              <a:rPr lang="en-US" dirty="0" err="1"/>
              <a:t>initializer_list</a:t>
            </a:r>
            <a:r>
              <a:rPr lang="en-US" dirty="0"/>
              <a:t>&lt;int&gt;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7EAF-ED61-A63B-39A8-165A6810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Implemented using constructor delegation &amp; call to assignment operator.</a:t>
            </a:r>
          </a:p>
          <a:p>
            <a:pPr lvl="1"/>
            <a:r>
              <a:rPr lang="en-US" dirty="0"/>
              <a:t>Uses std::min() and std::max()</a:t>
            </a:r>
          </a:p>
          <a:p>
            <a:pPr lvl="2"/>
            <a:r>
              <a:rPr lang="en-US" dirty="0"/>
              <a:t>Allows for construction of object with const members for the upper and lower bounds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Replace all existing content in </a:t>
            </a:r>
            <a:r>
              <a:rPr lang="en-US" dirty="0" err="1"/>
              <a:t>CountSort</a:t>
            </a:r>
            <a:r>
              <a:rPr lang="en-US" dirty="0"/>
              <a:t> object with the given integers as if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dirty="0"/>
              <a:t> were called on each one </a:t>
            </a:r>
          </a:p>
          <a:p>
            <a:r>
              <a:rPr lang="en-US" dirty="0"/>
              <a:t>I check that the min and max values in the list are valid for the object’s range before</a:t>
            </a:r>
          </a:p>
          <a:p>
            <a:pPr lvl="1"/>
            <a:r>
              <a:rPr lang="en-US" dirty="0"/>
              <a:t>Leaves the object unchanged in the case of an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4FE9-F9D2-14AD-0BFF-D9709166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Operator ()</a:t>
            </a:r>
            <a:br>
              <a:rPr lang="en-US" dirty="0"/>
            </a:br>
            <a:r>
              <a:rPr lang="en-US" dirty="0"/>
              <a:t>&amp; Subscript Operator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E39-DBF6-C515-4720-6B4C4DA3F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operator()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dirty="0"/>
              <a:t>th raw count from the array of counts.</a:t>
            </a: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width_)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5DD-00E6-FDB7-260B-B57D77CE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60263" cy="4200245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effectLst/>
                <a:latin typeface="+mn-lt"/>
              </a:rPr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b="0" dirty="0">
                <a:effectLst/>
                <a:latin typeface="+mn-lt"/>
              </a:rPr>
              <a:t>th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from the object, in sorted order.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size_)</a:t>
            </a:r>
          </a:p>
          <a:p>
            <a:r>
              <a:rPr lang="en-US" b="0" dirty="0">
                <a:effectLst/>
                <a:latin typeface="+mn-lt"/>
              </a:rPr>
              <a:t>Use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retrieve requested integer: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Iterator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advance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(it, n);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</p:txBody>
      </p:sp>
    </p:spTree>
    <p:extLst>
      <p:ext uri="{BB962C8B-B14F-4D97-AF65-F5344CB8AC3E}">
        <p14:creationId xmlns:p14="http://schemas.microsoft.com/office/powerpoint/2010/main" val="302985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8D1C-5B99-F8B9-CE76-683B2818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A138-FBD9-A4B6-DB5A-8699226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to the smallest int currently stored in this object.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one past the largest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 currently stored in this object. It does not correspond to the last item, since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 form a half-open interval.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C668-3D50-0919-EB7B-D7CBDE1D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713418" cy="4200245"/>
          </a:xfrm>
        </p:spPr>
        <p:txBody>
          <a:bodyPr/>
          <a:lstStyle/>
          <a:p>
            <a:r>
              <a:rPr lang="en-US" b="0" dirty="0">
                <a:effectLst/>
                <a:latin typeface="+mn-lt"/>
              </a:rPr>
              <a:t>Member variables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parent;</a:t>
            </a:r>
          </a:p>
          <a:p>
            <a:pPr lvl="2"/>
            <a:r>
              <a:rPr lang="en-US" b="0" dirty="0">
                <a:effectLst/>
                <a:latin typeface="+mn-lt"/>
              </a:rPr>
              <a:t>Pointer to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Not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dirty="0">
                <a:latin typeface="+mn-lt"/>
              </a:rPr>
              <a:t> pointer!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which integer is returned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how many times an integer is returned</a:t>
            </a:r>
            <a:endParaRPr lang="en-US" b="0" dirty="0">
              <a:effectLst/>
              <a:latin typeface="+mn-lt"/>
            </a:endParaRPr>
          </a:p>
          <a:p>
            <a:pPr lvl="2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32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512</TotalTime>
  <Words>1783</Words>
  <Application>Microsoft Macintosh PowerPoint</Application>
  <PresentationFormat>Widescreen</PresentationFormat>
  <Paragraphs>184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Century Gothic</vt:lpstr>
      <vt:lpstr>Menlo</vt:lpstr>
      <vt:lpstr>Wingdings 3</vt:lpstr>
      <vt:lpstr>Ion</vt:lpstr>
      <vt:lpstr>Software Development with C++:  Final Assignment</vt:lpstr>
      <vt:lpstr>Basic Requirements</vt:lpstr>
      <vt:lpstr>Required Getter Methods &amp; Private Data Members</vt:lpstr>
      <vt:lpstr>Public methods:  insert(), clear(), empty()</vt:lpstr>
      <vt:lpstr>Constructors &amp; Destructor</vt:lpstr>
      <vt:lpstr>Copy Constructor  &amp; Assignment Operator</vt:lpstr>
      <vt:lpstr>Assignment Operator &amp; Constructor for std::initializer_list&lt;int&gt;</vt:lpstr>
      <vt:lpstr>Function Call Operator () &amp; Subscript Operator []</vt:lpstr>
      <vt:lpstr>Iterator</vt:lpstr>
      <vt:lpstr>Iterator Constructor</vt:lpstr>
      <vt:lpstr>Required Iterator Functionality: Forward Iterator (Input)</vt:lpstr>
      <vt:lpstr>Pre-increment</vt:lpstr>
      <vt:lpstr>Optional Iterator Functionality: Bidirectionality</vt:lpstr>
      <vt:lpstr>Optional Iterator Functionality: Comparison Operators</vt:lpstr>
      <vt:lpstr>Optional Iterator Functionality: Arithmetic Operators</vt:lpstr>
      <vt:lpstr>Optional Iterator Functionality: Arithmetic Continued</vt:lpstr>
      <vt:lpstr>Optional Iterator Functionality: Random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C++:  Final Assignment</dc:title>
  <dc:creator>Garon,Daniel</dc:creator>
  <cp:lastModifiedBy>Garon,Daniel</cp:lastModifiedBy>
  <cp:revision>29</cp:revision>
  <dcterms:created xsi:type="dcterms:W3CDTF">2024-02-05T16:27:24Z</dcterms:created>
  <dcterms:modified xsi:type="dcterms:W3CDTF">2024-02-15T17:06:57Z</dcterms:modified>
</cp:coreProperties>
</file>