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3" r:id="rId4"/>
    <p:sldId id="262" r:id="rId5"/>
    <p:sldId id="258" r:id="rId6"/>
    <p:sldId id="273" r:id="rId7"/>
    <p:sldId id="259" r:id="rId8"/>
    <p:sldId id="274" r:id="rId9"/>
    <p:sldId id="260" r:id="rId10"/>
    <p:sldId id="261" r:id="rId11"/>
    <p:sldId id="265" r:id="rId12"/>
    <p:sldId id="266" r:id="rId13"/>
    <p:sldId id="264" r:id="rId14"/>
    <p:sldId id="268" r:id="rId15"/>
    <p:sldId id="267" r:id="rId16"/>
    <p:sldId id="269" r:id="rId17"/>
    <p:sldId id="271" r:id="rId18"/>
    <p:sldId id="272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45"/>
    <p:restoredTop sz="96197"/>
  </p:normalViewPr>
  <p:slideViewPr>
    <p:cSldViewPr snapToGrid="0">
      <p:cViewPr varScale="1">
        <p:scale>
          <a:sx n="113" d="100"/>
          <a:sy n="113" d="100"/>
        </p:scale>
        <p:origin x="1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120F0-C4B5-D343-A50D-56CA55199F0D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57239-E857-AB49-BB1B-2D082BA72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86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57239-E857-AB49-BB1B-2D082BA720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22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57239-E857-AB49-BB1B-2D082BA720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61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A44A-05C7-ECEA-3DD8-F2453BCEA8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Software Development with C++: </a:t>
            </a:r>
            <a:br>
              <a:rPr lang="en-US" sz="5400" dirty="0"/>
            </a:br>
            <a:r>
              <a:rPr lang="en-US" sz="5400" dirty="0"/>
              <a:t>Final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389DC-BFF7-0140-11D4-15EC60A62D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Garon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4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4FE9-F9D2-14AD-0BFF-D9709166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Operator ()</a:t>
            </a:r>
            <a:br>
              <a:rPr lang="en-US" dirty="0"/>
            </a:br>
            <a:r>
              <a:rPr lang="en-US" dirty="0"/>
              <a:t>&amp; Subscript Operator []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8E39-DBF6-C515-4720-6B4C4DA3F6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operator()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Retrieves the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dirty="0"/>
              <a:t>th raw count from the array of counts.</a:t>
            </a:r>
          </a:p>
          <a:p>
            <a:r>
              <a:rPr lang="en-US" dirty="0"/>
              <a:t>Check that the index is valid</a:t>
            </a:r>
          </a:p>
          <a:p>
            <a:pPr lvl="1"/>
            <a:r>
              <a:rPr lang="en-US" dirty="0"/>
              <a:t>i.e., range: [0 – width_)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numbers_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[n];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E45DD-00E6-FDB7-260B-B57D77CE4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5160263" cy="4200245"/>
          </a:xfrm>
        </p:spPr>
        <p:txBody>
          <a:bodyPr>
            <a:normAutofit fontScale="925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operator[]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 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b="0" dirty="0">
                <a:effectLst/>
                <a:latin typeface="+mn-lt"/>
              </a:rPr>
              <a:t>Retrieves the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b="0" dirty="0">
                <a:effectLst/>
                <a:latin typeface="+mn-lt"/>
              </a:rPr>
              <a:t>th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effectLst/>
                <a:latin typeface="+mn-lt"/>
              </a:rPr>
              <a:t> from the object, in sorted order.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(size_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throw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out_of_range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/>
              <a:t>Check that the index is valid</a:t>
            </a:r>
          </a:p>
          <a:p>
            <a:pPr lvl="1"/>
            <a:r>
              <a:rPr lang="en-US" dirty="0"/>
              <a:t>i.e., range: [0 – size_)</a:t>
            </a:r>
          </a:p>
          <a:p>
            <a:r>
              <a:rPr lang="en-US" b="0" dirty="0">
                <a:effectLst/>
                <a:latin typeface="+mn-lt"/>
              </a:rPr>
              <a:t>Use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effectLst/>
                <a:latin typeface="+mn-lt"/>
              </a:rPr>
              <a:t>to retrieve requested integer:</a:t>
            </a:r>
          </a:p>
          <a:p>
            <a:pPr marL="400050" lvl="1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Iterator it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advance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(it, n);</a:t>
            </a:r>
          </a:p>
          <a:p>
            <a:pPr marL="400050" lvl="1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it;</a:t>
            </a:r>
          </a:p>
        </p:txBody>
      </p:sp>
    </p:spTree>
    <p:extLst>
      <p:ext uri="{BB962C8B-B14F-4D97-AF65-F5344CB8AC3E}">
        <p14:creationId xmlns:p14="http://schemas.microsoft.com/office/powerpoint/2010/main" val="3029851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8D1C-5B99-F8B9-CE76-683B28183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4A138-FBD9-A4B6-DB5A-8699226D10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Return an object of type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that corresponds to the smallest int currently stored in this object.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Return an object of type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that corresponds one past the largest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dirty="0"/>
              <a:t> currently stored in this object. It does not correspond to the last item, since .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dirty="0"/>
              <a:t>&amp; .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US" dirty="0"/>
              <a:t> form a half-open interval.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3C668-3D50-0919-EB7B-D7CBDE1D4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5713418" cy="4200245"/>
          </a:xfrm>
        </p:spPr>
        <p:txBody>
          <a:bodyPr/>
          <a:lstStyle/>
          <a:p>
            <a:r>
              <a:rPr lang="en-US" b="0" dirty="0">
                <a:effectLst/>
                <a:latin typeface="+mn-lt"/>
              </a:rPr>
              <a:t>Member variables</a:t>
            </a: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parent;</a:t>
            </a:r>
          </a:p>
          <a:p>
            <a:pPr lvl="2"/>
            <a:r>
              <a:rPr lang="en-US" b="0" dirty="0">
                <a:effectLst/>
                <a:latin typeface="+mn-lt"/>
              </a:rPr>
              <a:t>Pointer to a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effectLst/>
                <a:latin typeface="+mn-lt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CountSort</a:t>
            </a:r>
            <a:endParaRPr lang="en-US" b="0" dirty="0">
              <a:effectLst/>
              <a:latin typeface="+mn-lt"/>
            </a:endParaRPr>
          </a:p>
          <a:p>
            <a:pPr lvl="2"/>
            <a:r>
              <a:rPr lang="en-US" dirty="0">
                <a:latin typeface="+mn-lt"/>
              </a:rPr>
              <a:t>Not a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dirty="0">
                <a:latin typeface="+mn-lt"/>
              </a:rPr>
              <a:t> pointer!</a:t>
            </a:r>
            <a:endParaRPr lang="en-US" b="0" dirty="0">
              <a:effectLst/>
              <a:latin typeface="+mn-lt"/>
            </a:endParaRP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2"/>
            <a:r>
              <a:rPr lang="en-US" b="0" dirty="0">
                <a:effectLst/>
                <a:latin typeface="+mn-lt"/>
              </a:rPr>
              <a:t>Tracks </a:t>
            </a:r>
            <a:r>
              <a:rPr lang="en-US" dirty="0">
                <a:latin typeface="+mn-lt"/>
              </a:rPr>
              <a:t>which integer is returned</a:t>
            </a:r>
            <a:endParaRPr lang="en-US" b="0" dirty="0">
              <a:effectLst/>
              <a:latin typeface="+mn-lt"/>
            </a:endParaRP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 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current_integer_count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2"/>
            <a:r>
              <a:rPr lang="en-US" b="0" dirty="0">
                <a:effectLst/>
                <a:latin typeface="+mn-lt"/>
              </a:rPr>
              <a:t>Tracks </a:t>
            </a:r>
            <a:r>
              <a:rPr lang="en-US" dirty="0">
                <a:latin typeface="+mn-lt"/>
              </a:rPr>
              <a:t>how many times an integer is returned</a:t>
            </a:r>
            <a:endParaRPr lang="en-US" b="0" dirty="0">
              <a:effectLst/>
              <a:latin typeface="+mn-lt"/>
            </a:endParaRPr>
          </a:p>
          <a:p>
            <a:pPr lvl="2"/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432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EBBC-274C-7410-E07A-B4D741EA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Constructor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30AAE-A714-BE0E-5570-F4E1214AF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ii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/>
              <a:t>The constructor will increment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until either:</a:t>
            </a:r>
          </a:p>
          <a:p>
            <a:pPr lvl="1"/>
            <a:r>
              <a:rPr lang="en-US" dirty="0"/>
              <a:t>the index exceeds the width of the array</a:t>
            </a:r>
          </a:p>
          <a:p>
            <a:pPr lvl="2"/>
            <a:r>
              <a:rPr lang="en-US" dirty="0"/>
              <a:t>i.e., index == width_</a:t>
            </a:r>
          </a:p>
          <a:p>
            <a:pPr lvl="1"/>
            <a:r>
              <a:rPr lang="en-US" dirty="0"/>
              <a:t>the first integer with a count &gt; 0 is found</a:t>
            </a:r>
          </a:p>
          <a:p>
            <a:r>
              <a:rPr lang="en-US" dirty="0"/>
              <a:t>Inside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()</a:t>
            </a:r>
            <a:r>
              <a:rPr lang="en-US" dirty="0">
                <a:latin typeface="+mn-lt"/>
              </a:rPr>
              <a:t>, </a:t>
            </a:r>
            <a:r>
              <a:rPr lang="en-US" b="0" dirty="0">
                <a:effectLst/>
                <a:latin typeface="+mn-lt"/>
              </a:rPr>
              <a:t>width_ is passed </a:t>
            </a:r>
            <a:r>
              <a:rPr lang="en-US" dirty="0">
                <a:latin typeface="+mn-lt"/>
              </a:rPr>
              <a:t>as the second argument, the condition is satisfied immediately, and the index is equal to the width.</a:t>
            </a:r>
          </a:p>
          <a:p>
            <a:r>
              <a:rPr lang="en-US" b="0" dirty="0">
                <a:effectLst/>
                <a:latin typeface="+mn-lt"/>
              </a:rPr>
              <a:t>Defaults used for copy constructor, operator=, and destructor.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 pointer is used for the parent rather than a reference, because a reference may not be bound to a new object after initialization.</a:t>
            </a:r>
          </a:p>
        </p:txBody>
      </p:sp>
    </p:spTree>
    <p:extLst>
      <p:ext uri="{BB962C8B-B14F-4D97-AF65-F5344CB8AC3E}">
        <p14:creationId xmlns:p14="http://schemas.microsoft.com/office/powerpoint/2010/main" val="2578367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1A3E-7C43-CEC3-CC5C-F8CA55C2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Iterator Functionality:</a:t>
            </a:r>
            <a:br>
              <a:rPr lang="en-US" dirty="0"/>
            </a:br>
            <a:r>
              <a:rPr lang="en-US" dirty="0"/>
              <a:t>Forward Iterator (Input)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85436-47A0-CF8C-4CC7-0E9D26822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8947522" cy="41957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Required functionality:</a:t>
            </a:r>
          </a:p>
          <a:p>
            <a:pPr lvl="1"/>
            <a:r>
              <a:rPr lang="en-US" dirty="0">
                <a:latin typeface="+mn-lt"/>
              </a:rPr>
              <a:t>Pre-increment &amp; post-increment: </a:t>
            </a:r>
          </a:p>
          <a:p>
            <a:pPr lvl="2"/>
            <a:r>
              <a:rPr lang="en-US" dirty="0">
                <a:latin typeface="+mn-lt"/>
              </a:rPr>
              <a:t>Increment the iterator, going to the next int (not the next count). Pre-increment returns the new iterator value, and post-increment returns the previous value, in the same manner as ++ works on integers.</a:t>
            </a:r>
            <a:endParaRPr lang="en-US" b="0" dirty="0">
              <a:effectLst/>
              <a:latin typeface="+mn-lt"/>
            </a:endParaRPr>
          </a:p>
          <a:p>
            <a:pPr lvl="2"/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operator++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2"/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operator++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3"/>
            <a:r>
              <a:rPr lang="en-US" b="0" dirty="0">
                <a:effectLst/>
                <a:latin typeface="+mn-lt"/>
              </a:rPr>
              <a:t>Post-increment creates a temporary, calls pre-increment, and returns the temporary.</a:t>
            </a:r>
          </a:p>
          <a:p>
            <a:pPr lvl="1"/>
            <a:r>
              <a:rPr lang="en-US" dirty="0">
                <a:latin typeface="+mn-lt"/>
              </a:rPr>
              <a:t>Dereference:</a:t>
            </a:r>
          </a:p>
          <a:p>
            <a:pPr lvl="2"/>
            <a:r>
              <a:rPr lang="en-US" b="0" dirty="0">
                <a:effectLst/>
                <a:latin typeface="+mn-lt"/>
              </a:rPr>
              <a:t>Yields, by value, the same kind of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effectLst/>
                <a:latin typeface="+mn-lt"/>
              </a:rPr>
              <a:t> that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operator[]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b="0" dirty="0">
                <a:effectLst/>
                <a:latin typeface="+mn-lt"/>
              </a:rPr>
              <a:t>returns. It does not return a count. </a:t>
            </a:r>
          </a:p>
          <a:p>
            <a:pPr lvl="2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>
                <a:latin typeface="+mn-lt"/>
              </a:rPr>
              <a:t>Equality &amp; inequality:</a:t>
            </a:r>
          </a:p>
          <a:p>
            <a:pPr lvl="2"/>
            <a:r>
              <a:rPr lang="en-US" b="0" dirty="0">
                <a:effectLst/>
                <a:latin typeface="+mn-lt"/>
              </a:rPr>
              <a:t>Compares the parent object and both index values</a:t>
            </a:r>
          </a:p>
          <a:p>
            <a:pPr lvl="2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operator==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2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operator!=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140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DE36F-EC39-764D-4796-DEABC3AE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Pre-increment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A5E745-E911-FC98-BF3E-870ED9CEC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operator++ first increments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current_integer_count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latin typeface="+mn-lt"/>
              </a:rPr>
              <a:t>If it hasn’t exceeded that integer’s count</a:t>
            </a:r>
            <a:r>
              <a:rPr lang="en-US" dirty="0">
                <a:latin typeface="+mn-lt"/>
                <a:sym typeface="Wingdings" pitchFamily="2" charset="2"/>
              </a:rPr>
              <a:t>, return a reference to the Iterator</a:t>
            </a:r>
          </a:p>
          <a:p>
            <a:pPr lvl="1"/>
            <a:r>
              <a:rPr lang="en-US" b="0" dirty="0">
                <a:effectLst/>
                <a:latin typeface="+mn-lt"/>
              </a:rPr>
              <a:t>Integer count: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parent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numbers_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US" dirty="0">
                <a:latin typeface="+mn-lt"/>
              </a:rPr>
              <a:t>If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+mn-lt"/>
              </a:rPr>
              <a:t> </a:t>
            </a:r>
            <a:r>
              <a:rPr lang="en-US" b="0" dirty="0">
                <a:effectLst/>
                <a:latin typeface="+mn-lt"/>
              </a:rPr>
              <a:t>is greater than or equal to the parent object’s width, then we throw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out_of_range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latin typeface="+mn-lt"/>
              </a:rPr>
              <a:t>because we’ve reached the end already and are attempting to increment past it</a:t>
            </a:r>
          </a:p>
          <a:p>
            <a:r>
              <a:rPr lang="en-US" dirty="0">
                <a:latin typeface="+mn-lt"/>
              </a:rPr>
              <a:t>If we made it this far, then we increment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effectLst/>
                <a:latin typeface="+mn-lt"/>
              </a:rPr>
              <a:t>until we find a non-zero count or reach the end of the numbers array.</a:t>
            </a:r>
          </a:p>
          <a:p>
            <a:r>
              <a:rPr lang="en-US" b="0" dirty="0">
                <a:effectLst/>
                <a:latin typeface="+mn-lt"/>
              </a:rPr>
              <a:t>We reset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current_integer_count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effectLst/>
                <a:latin typeface="+mn-lt"/>
              </a:rPr>
              <a:t>to 1</a:t>
            </a:r>
          </a:p>
        </p:txBody>
      </p:sp>
    </p:spTree>
    <p:extLst>
      <p:ext uri="{BB962C8B-B14F-4D97-AF65-F5344CB8AC3E}">
        <p14:creationId xmlns:p14="http://schemas.microsoft.com/office/powerpoint/2010/main" val="988456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C8D9-F18D-3C8B-CEB1-9A8BCE20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Iterator Functionality:</a:t>
            </a:r>
            <a:br>
              <a:rPr lang="en-US" dirty="0"/>
            </a:br>
            <a:r>
              <a:rPr lang="en-US" dirty="0"/>
              <a:t>Bidirectionality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DB9DC7-91F6-1F66-302C-92F6A2D76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operator--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  <a:endParaRPr lang="en-US" b="0" dirty="0">
              <a:effectLst/>
              <a:latin typeface="+mn-lt"/>
            </a:endParaRPr>
          </a:p>
          <a:p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operator--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effectLst/>
                <a:latin typeface="+mn-lt"/>
              </a:rPr>
              <a:t>Post-decrement creates a temporary, calls pre-</a:t>
            </a:r>
            <a:r>
              <a:rPr lang="en-US" dirty="0">
                <a:latin typeface="+mn-lt"/>
              </a:rPr>
              <a:t>de</a:t>
            </a:r>
            <a:r>
              <a:rPr lang="en-US" b="0" dirty="0">
                <a:effectLst/>
                <a:latin typeface="+mn-lt"/>
              </a:rPr>
              <a:t>crement, and returns the temporary.</a:t>
            </a:r>
          </a:p>
          <a:p>
            <a:r>
              <a:rPr lang="en-US" dirty="0"/>
              <a:t>Begin by checking if the Iterator is equal to the Iterator returned by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begin()</a:t>
            </a:r>
            <a:endParaRPr lang="en-US" dirty="0"/>
          </a:p>
          <a:p>
            <a:pPr lvl="1"/>
            <a:r>
              <a:rPr lang="en-US" dirty="0"/>
              <a:t>If so, we throw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out_of_range</a:t>
            </a:r>
            <a:endParaRPr lang="en-US" b="0" dirty="0">
              <a:solidFill>
                <a:srgbClr val="DCDCA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effectLst/>
                <a:latin typeface="+mn-lt"/>
              </a:rPr>
              <a:t>Decrement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current_integer_count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dirty="0">
                <a:latin typeface="+mn-lt"/>
              </a:rPr>
              <a:t>If greater than 0, we return a reference to the Iterator</a:t>
            </a:r>
          </a:p>
          <a:p>
            <a:r>
              <a:rPr lang="en-US" b="0" dirty="0">
                <a:effectLst/>
                <a:latin typeface="+mn-lt"/>
              </a:rPr>
              <a:t>Otherwise, we decrement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effectLst/>
                <a:latin typeface="+mn-lt"/>
              </a:rPr>
              <a:t>until we find a non-zero count or until we reach the first entry in the array</a:t>
            </a:r>
          </a:p>
          <a:p>
            <a:r>
              <a:rPr lang="en-US" dirty="0">
                <a:latin typeface="+mn-lt"/>
              </a:rPr>
              <a:t>We set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current_integer_count</a:t>
            </a:r>
            <a:r>
              <a:rPr lang="en-US" dirty="0">
                <a:latin typeface="+mn-lt"/>
              </a:rPr>
              <a:t> to the count for that integer</a:t>
            </a:r>
          </a:p>
          <a:p>
            <a:pPr lvl="1"/>
            <a:r>
              <a:rPr lang="en-US" b="0" dirty="0">
                <a:effectLst/>
                <a:latin typeface="+mn-lt"/>
              </a:rPr>
              <a:t>The final state of the Iterator is equal to the state of an Iterator returned by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begin()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67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A060-E7B1-EF7F-9B84-91F476DC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Iterator Functionality:</a:t>
            </a:r>
            <a:br>
              <a:rPr lang="en-US" dirty="0"/>
            </a:br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07390-813E-18A4-40F4-97E28B0B1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918"/>
            <a:ext cx="9678989" cy="4195481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operator&gt;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parent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parent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||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current_integer_count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current_integer_count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operator&lt;=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lhs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rhs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operator&lt;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operator&gt;=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7195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74B2-79FE-3B92-CBF3-30B2944C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Iterator Functionality:</a:t>
            </a:r>
            <a:br>
              <a:rPr lang="en-US" dirty="0"/>
            </a:br>
            <a:r>
              <a:rPr lang="en-US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208EF-B996-233C-6715-BDDFA3B22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58388" cy="4195481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operator+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difference_type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Copy construct an Iterator</a:t>
            </a:r>
          </a:p>
          <a:p>
            <a:pPr lvl="1"/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Add 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the passed argument using operator+=</a:t>
            </a:r>
          </a:p>
          <a:p>
            <a:pPr lvl="1"/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Return the new Iterator by value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operator+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difference_type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Reuses operator+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difference_type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Similar to operator+ using operator-=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813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1CFB-A6CC-7334-7562-B713BF56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Iterator Functionality:</a:t>
            </a:r>
            <a:br>
              <a:rPr lang="en-US" dirty="0"/>
            </a:br>
            <a:r>
              <a:rPr lang="en-US" dirty="0"/>
              <a:t>Arithmetic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A1803-BDFD-01E7-63A1-E29098E27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difference_type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</a:p>
          <a:p>
            <a:pPr marL="5715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									    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/>
              <a:t>Checks for equality of parent objects</a:t>
            </a:r>
          </a:p>
          <a:p>
            <a:pPr lvl="1"/>
            <a:r>
              <a:rPr lang="en-US" dirty="0"/>
              <a:t>If the second Iterator is greater than the first:</a:t>
            </a:r>
          </a:p>
          <a:p>
            <a:pPr lvl="2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rhs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lhs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/>
              <a:t>Copy construct a temporary</a:t>
            </a:r>
          </a:p>
          <a:p>
            <a:pPr lvl="1"/>
            <a:r>
              <a:rPr lang="en-US" dirty="0"/>
              <a:t>Increment until the iterators are equal</a:t>
            </a:r>
          </a:p>
          <a:p>
            <a:pPr lvl="1"/>
            <a:r>
              <a:rPr lang="en-US" dirty="0"/>
              <a:t>Return the increment count </a:t>
            </a:r>
          </a:p>
        </p:txBody>
      </p:sp>
    </p:spTree>
    <p:extLst>
      <p:ext uri="{BB962C8B-B14F-4D97-AF65-F5344CB8AC3E}">
        <p14:creationId xmlns:p14="http://schemas.microsoft.com/office/powerpoint/2010/main" val="1922512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8504B-8612-1081-10FD-67000651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Iterator Functionality:</a:t>
            </a:r>
            <a:br>
              <a:rPr lang="en-US" dirty="0"/>
            </a:br>
            <a:r>
              <a:rPr lang="en-US" dirty="0"/>
              <a:t>Random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99371-ED23-B96D-05C4-B47691DCC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259888" cy="4195481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operator[]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long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dirty="0"/>
              <a:t>Confirm the argument validity between 0 and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parent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  <a:endParaRPr lang="en-US" dirty="0"/>
          </a:p>
          <a:p>
            <a:pPr marL="457200" lvl="1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it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parent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it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n;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it;</a:t>
            </a:r>
          </a:p>
          <a:p>
            <a:r>
              <a:rPr lang="en-US" b="0" dirty="0">
                <a:effectLst/>
                <a:latin typeface="+mn-lt"/>
              </a:rPr>
              <a:t>Iterator traits: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difference_type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ptrdiff_t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value_type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pointer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value_type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reference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value_type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iterator_category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random_access_iterator_tag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32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9714F-9124-5258-8967-38E714A9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2B444-8EE1-2693-08B4-75EFD5A06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custom wrapper class named </a:t>
            </a:r>
            <a:r>
              <a:rPr lang="en-US" dirty="0" err="1"/>
              <a:t>CountSort</a:t>
            </a:r>
            <a:r>
              <a:rPr lang="en-US" dirty="0"/>
              <a:t> to manage a counting sort. This class supports subscripting and iteration, much like standard STL containers.</a:t>
            </a:r>
          </a:p>
          <a:p>
            <a:r>
              <a:rPr lang="en-US" dirty="0"/>
              <a:t>Allocate a dynamic array of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 int</a:t>
            </a:r>
            <a:r>
              <a:rPr lang="en-US" dirty="0"/>
              <a:t> with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dirty="0"/>
              <a:t> to hold the counts and release it with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delete[]</a:t>
            </a:r>
            <a:r>
              <a:rPr lang="en-US" dirty="0"/>
              <a:t>. The array allocated must be exactly the right size needed. Other than that, no dynamic memory is allowed. No memory leaks are allowed. </a:t>
            </a:r>
          </a:p>
        </p:txBody>
      </p:sp>
    </p:spTree>
    <p:extLst>
      <p:ext uri="{BB962C8B-B14F-4D97-AF65-F5344CB8AC3E}">
        <p14:creationId xmlns:p14="http://schemas.microsoft.com/office/powerpoint/2010/main" val="60171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E37E-4D2B-11BC-95E6-15C4192F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Getter Methods</a:t>
            </a:r>
            <a:br>
              <a:rPr lang="en-US" dirty="0"/>
            </a:br>
            <a:r>
              <a:rPr lang="en-US" dirty="0"/>
              <a:t>&amp; Private Data Members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23FE3-0E1C-3BC3-7889-2E0041D37C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 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numbers_;</a:t>
            </a:r>
          </a:p>
          <a:p>
            <a:pPr lvl="1"/>
            <a:r>
              <a:rPr lang="en-US" dirty="0"/>
              <a:t>Pointer to dynamically allocated array of unsigned int</a:t>
            </a:r>
          </a:p>
          <a:p>
            <a:r>
              <a:rPr lang="en-US" dirty="0"/>
              <a:t>Lower and upper bounds (inclusive) of integer values</a:t>
            </a: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lower_bound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_;</a:t>
            </a: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upper_bound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_;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 int 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width_;</a:t>
            </a:r>
          </a:p>
          <a:p>
            <a:pPr lvl="1"/>
            <a:r>
              <a:rPr lang="en-US" dirty="0"/>
              <a:t>The number of discrete integer values countable by the object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size_;</a:t>
            </a:r>
          </a:p>
          <a:p>
            <a:pPr lvl="1"/>
            <a:r>
              <a:rPr lang="en-US" dirty="0"/>
              <a:t>The sum of all the integer counts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532082-A903-F26C-AC50-B13CCB8A22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Return the lowest and highest int values that this object can hold. These do not change over the lifetime of the object. 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long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width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Return how many different possible int values the object can hold. These do not change over the lifetime of the object.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long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Return how many int values are current stored in this container.</a:t>
            </a:r>
          </a:p>
        </p:txBody>
      </p:sp>
    </p:spTree>
    <p:extLst>
      <p:ext uri="{BB962C8B-B14F-4D97-AF65-F5344CB8AC3E}">
        <p14:creationId xmlns:p14="http://schemas.microsoft.com/office/powerpoint/2010/main" val="137631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30D1-9863-5C87-D932-123DF3A8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methods: </a:t>
            </a:r>
            <a:br>
              <a:rPr lang="en-US" dirty="0"/>
            </a:br>
            <a:r>
              <a:rPr lang="en-US" dirty="0"/>
              <a:t>insert(), clear(), empty()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92130-B48B-F7F2-3248-BFE331C32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4712" y="2060575"/>
            <a:ext cx="4494940" cy="4195763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/>
              <a:t>Insert the given integer into the object. Throw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out_of_range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mentioning the given value and the acceptable range, if the integer is out of range for this object. </a:t>
            </a:r>
          </a:p>
          <a:p>
            <a:pPr lvl="1"/>
            <a:r>
              <a:rPr lang="en-US" dirty="0"/>
              <a:t>Check the argument n to ensure it’s within the object’s allowable range.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numbers_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[n –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lower_bound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_];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size_;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A0D00-84E8-40DC-C39D-BCA5C2E8EE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clear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en-US" dirty="0"/>
              <a:t>Make this container contain nothing.</a:t>
            </a:r>
          </a:p>
          <a:p>
            <a:pPr lvl="1"/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fill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to fill with zeroes</a:t>
            </a:r>
          </a:p>
          <a:p>
            <a:pPr lvl="1"/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size_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empty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Return true </a:t>
            </a:r>
            <a:r>
              <a:rPr lang="en-US" dirty="0" err="1"/>
              <a:t>iff</a:t>
            </a:r>
            <a:r>
              <a:rPr lang="en-US" dirty="0"/>
              <a:t> there are no values in this container.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!size_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1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AECAA-4513-460E-83A6-342EE10B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&amp; Destructor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F4266-2F35-436A-898C-E58B9C01A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6978" y="2060575"/>
            <a:ext cx="4562673" cy="4195763"/>
          </a:xfrm>
        </p:spPr>
        <p:txBody>
          <a:bodyPr>
            <a:normAutofit/>
          </a:bodyPr>
          <a:lstStyle/>
          <a:p>
            <a:r>
              <a:rPr lang="en-US" dirty="0"/>
              <a:t>Explicit Requirement:</a:t>
            </a:r>
          </a:p>
          <a:p>
            <a:pPr lvl="1"/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/>
              <a:t>Create a </a:t>
            </a:r>
            <a:r>
              <a:rPr lang="en-US" dirty="0" err="1"/>
              <a:t>CountSort</a:t>
            </a:r>
            <a:r>
              <a:rPr lang="en-US" dirty="0"/>
              <a:t> object that counts values within the given closed/inclusive range. Throw an </a:t>
            </a:r>
            <a:r>
              <a:rPr lang="en-US" dirty="0" err="1"/>
              <a:t>invalid_argument</a:t>
            </a:r>
            <a:r>
              <a:rPr lang="en-US" dirty="0"/>
              <a:t> object, mentioning the values, if the range is out of order. 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unsigned in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[width_] {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lvl="1"/>
            <a:r>
              <a:rPr lang="en-US" dirty="0"/>
              <a:t>Initializes array with zeroes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3D444-FAA6-EED2-85F7-6B6D70329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5903523" cy="4200245"/>
          </a:xfrm>
        </p:spPr>
        <p:txBody>
          <a:bodyPr>
            <a:normAutofit/>
          </a:bodyPr>
          <a:lstStyle/>
          <a:p>
            <a:r>
              <a:rPr lang="en-US" dirty="0"/>
              <a:t>Implicit Requirements:</a:t>
            </a:r>
          </a:p>
          <a:p>
            <a:pPr lvl="1"/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 err="1"/>
              <a:t>CountSort</a:t>
            </a:r>
            <a:r>
              <a:rPr lang="en-US" dirty="0"/>
              <a:t>(</a:t>
            </a:r>
            <a:r>
              <a:rPr lang="en-US" dirty="0" err="1"/>
              <a:t>CountSort</a:t>
            </a:r>
            <a:r>
              <a:rPr lang="en-US" dirty="0"/>
              <a:t> &amp;&amp;);</a:t>
            </a:r>
          </a:p>
          <a:p>
            <a:pPr lvl="1"/>
            <a:r>
              <a:rPr lang="en-US" dirty="0" err="1"/>
              <a:t>CountSort</a:t>
            </a:r>
            <a:r>
              <a:rPr lang="en-US" dirty="0"/>
              <a:t> &amp;operator=(const </a:t>
            </a:r>
            <a:r>
              <a:rPr lang="en-US" dirty="0" err="1"/>
              <a:t>CountSort</a:t>
            </a:r>
            <a:r>
              <a:rPr lang="en-US" dirty="0"/>
              <a:t> &amp;&amp;);</a:t>
            </a:r>
          </a:p>
          <a:p>
            <a:r>
              <a:rPr lang="en-US" dirty="0"/>
              <a:t>Simple destructor: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delete[]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numbers_;</a:t>
            </a:r>
          </a:p>
          <a:p>
            <a:pPr lvl="2"/>
            <a:r>
              <a:rPr lang="en-US" dirty="0"/>
              <a:t>new ❤️ delete &amp; new[] ❤️ delete[]</a:t>
            </a:r>
          </a:p>
        </p:txBody>
      </p:sp>
    </p:spTree>
    <p:extLst>
      <p:ext uri="{BB962C8B-B14F-4D97-AF65-F5344CB8AC3E}">
        <p14:creationId xmlns:p14="http://schemas.microsoft.com/office/powerpoint/2010/main" val="157322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52B29-5BF9-6459-53DD-2A15930C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Protection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F53083-D2E6-B802-AE8E-50842B1DA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255177" cy="4195481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Function is invoked during member initialization</a:t>
            </a:r>
            <a:endParaRPr lang="en-US" b="0" dirty="0">
              <a:effectLst/>
              <a:latin typeface="+mn-lt"/>
            </a:endParaRPr>
          </a:p>
          <a:p>
            <a:r>
              <a:rPr lang="en-US" dirty="0"/>
              <a:t>Width = upper bound – lower bound + 1</a:t>
            </a:r>
          </a:p>
          <a:p>
            <a:pPr lvl="1"/>
            <a:r>
              <a:rPr lang="en-US" dirty="0"/>
              <a:t>Accounts for 0 	</a:t>
            </a: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[-2, -1, 0, 1, 2] width == 5</a:t>
            </a:r>
            <a:endParaRPr lang="en-US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calculate_width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latin typeface="+mn-lt"/>
              </a:rPr>
              <a:t>Checks that lower bound &lt;= upper bound</a:t>
            </a:r>
          </a:p>
          <a:p>
            <a:pPr lvl="1"/>
            <a:r>
              <a:rPr lang="en-US" dirty="0">
                <a:latin typeface="+mn-lt"/>
              </a:rPr>
              <a:t>Prevents overflow by checking:</a:t>
            </a:r>
          </a:p>
          <a:p>
            <a:pPr lvl="2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ub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INT_MAX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lb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INT_MIN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 … }</a:t>
            </a:r>
          </a:p>
          <a:p>
            <a:pPr lvl="2"/>
            <a:r>
              <a:rPr lang="en-US" dirty="0">
                <a:latin typeface="+mn-lt"/>
              </a:rPr>
              <a:t>result of </a:t>
            </a:r>
            <a:r>
              <a:rPr lang="en-US" dirty="0" err="1">
                <a:latin typeface="+mn-lt"/>
              </a:rPr>
              <a:t>ub</a:t>
            </a:r>
            <a:r>
              <a:rPr lang="en-US" dirty="0">
                <a:latin typeface="+mn-lt"/>
              </a:rPr>
              <a:t> – </a:t>
            </a:r>
            <a:r>
              <a:rPr lang="en-US" dirty="0" err="1">
                <a:latin typeface="+mn-lt"/>
              </a:rPr>
              <a:t>lb</a:t>
            </a:r>
            <a:r>
              <a:rPr lang="en-US" dirty="0">
                <a:latin typeface="+mn-lt"/>
              </a:rPr>
              <a:t> in this case would overflow an int</a:t>
            </a:r>
          </a:p>
          <a:p>
            <a:pPr lvl="2"/>
            <a:r>
              <a:rPr lang="en-US" dirty="0" err="1">
                <a:latin typeface="+mn-lt"/>
              </a:rPr>
              <a:t>static_cast</a:t>
            </a:r>
            <a:r>
              <a:rPr lang="en-US" dirty="0">
                <a:latin typeface="+mn-lt"/>
              </a:rPr>
              <a:t> first operand to </a:t>
            </a:r>
            <a:r>
              <a:rPr lang="en-US" dirty="0" err="1">
                <a:latin typeface="+mn-lt"/>
              </a:rPr>
              <a:t>unsigned_int</a:t>
            </a:r>
            <a:r>
              <a:rPr lang="en-US" dirty="0">
                <a:latin typeface="+mn-lt"/>
              </a:rPr>
              <a:t> to now overflow temporary</a:t>
            </a:r>
          </a:p>
          <a:p>
            <a:pPr lvl="1"/>
            <a:r>
              <a:rPr lang="en-US" dirty="0">
                <a:latin typeface="+mn-lt"/>
              </a:rPr>
              <a:t>Returns resulting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</a:p>
          <a:p>
            <a:r>
              <a:rPr lang="en-US" dirty="0">
                <a:latin typeface="+mn-lt"/>
              </a:rPr>
              <a:t>Bound limits: INT_MIN + 1 to INT_MAX</a:t>
            </a:r>
            <a:endParaRPr lang="en-US" b="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020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8A5C-DBB4-E340-3346-BA306A71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 </a:t>
            </a:r>
            <a:br>
              <a:rPr lang="en-US" dirty="0"/>
            </a:br>
            <a:r>
              <a:rPr lang="en-US" dirty="0"/>
              <a:t>&amp; Assignment Operator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62D3E-7652-6E20-5C44-F28C0B0BA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551181" cy="4195763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/>
              <a:t>Use constructor delegation and right operand’s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dirty="0"/>
              <a:t>&amp;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dirty="0"/>
              <a:t>functions.</a:t>
            </a:r>
          </a:p>
          <a:p>
            <a:r>
              <a:rPr lang="en-US" dirty="0"/>
              <a:t>Invokes the assignment operator for copying non-const data.</a:t>
            </a:r>
          </a:p>
          <a:p>
            <a:r>
              <a:rPr lang="en-US" dirty="0"/>
              <a:t>Constructor allocates memory for the new object.</a:t>
            </a:r>
          </a:p>
          <a:p>
            <a:r>
              <a:rPr lang="en-US" dirty="0"/>
              <a:t>No memory is freed outside of the destructor. </a:t>
            </a:r>
          </a:p>
          <a:p>
            <a:pPr lvl="1"/>
            <a:r>
              <a:rPr lang="en-US" dirty="0"/>
              <a:t>We check for self-assignment anyway because std::copy() is undefined for overlapping range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BF3B1F-D2C0-66F3-83FA-20815C123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6062019" cy="4200245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 err="1"/>
              <a:t>CountSort</a:t>
            </a:r>
            <a:r>
              <a:rPr lang="en-US" dirty="0"/>
              <a:t> objects have const bounds and width</a:t>
            </a:r>
          </a:p>
          <a:p>
            <a:pPr lvl="1"/>
            <a:r>
              <a:rPr lang="en-US" dirty="0"/>
              <a:t>Throws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range_error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if a </a:t>
            </a:r>
            <a:r>
              <a:rPr lang="en-US" dirty="0" err="1"/>
              <a:t>CountSort</a:t>
            </a:r>
            <a:r>
              <a:rPr lang="en-US" dirty="0"/>
              <a:t> object with different bounds is assigned.</a:t>
            </a:r>
          </a:p>
          <a:p>
            <a:r>
              <a:rPr lang="en-US" dirty="0"/>
              <a:t>Copy right operand’s 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size_</a:t>
            </a:r>
            <a:endParaRPr lang="en-US" dirty="0"/>
          </a:p>
          <a:p>
            <a:r>
              <a:rPr lang="en-US" dirty="0"/>
              <a:t>Use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copy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to copy the values from the right operand</a:t>
            </a:r>
          </a:p>
          <a:p>
            <a:pPr lvl="1"/>
            <a:r>
              <a:rPr lang="en-US" dirty="0"/>
              <a:t>Can’t use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DCDCAA"/>
                </a:solidFill>
                <a:latin typeface="Menlo" panose="020B0609030804020204" pitchFamily="49" charset="0"/>
              </a:rPr>
              <a:t>begin </a:t>
            </a:r>
            <a:r>
              <a:rPr lang="en-US" dirty="0"/>
              <a:t>and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DCDCAA"/>
                </a:solidFill>
                <a:latin typeface="Menlo" panose="020B0609030804020204" pitchFamily="49" charset="0"/>
              </a:rPr>
              <a:t>end</a:t>
            </a:r>
            <a:r>
              <a:rPr lang="en-US" dirty="0"/>
              <a:t> because numbers_ is a pointer.</a:t>
            </a:r>
          </a:p>
          <a:p>
            <a:pPr lvl="1"/>
            <a:r>
              <a:rPr lang="en-US" dirty="0"/>
              <a:t>Pointer arithmetic seems safe given 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width_</a:t>
            </a:r>
            <a:r>
              <a:rPr lang="en-US" dirty="0"/>
              <a:t> is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effectLst/>
                <a:latin typeface="+mn-lt"/>
              </a:rPr>
              <a:t>.</a:t>
            </a:r>
          </a:p>
          <a:p>
            <a:r>
              <a:rPr lang="en-US" dirty="0">
                <a:latin typeface="+mn-lt"/>
              </a:rPr>
              <a:t>I chose not to use copy &amp; swap because we might potentially perform unnecessary copies in the case of “illegal” assignments where the bounds are not equal </a:t>
            </a:r>
            <a:endParaRPr lang="en-US" b="0" dirty="0">
              <a:effectLst/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07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F6A8E-7E73-BD69-A15B-D2333B76D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7C12-FA7B-8873-E632-C7E99F54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Constructor </a:t>
            </a:r>
            <a:br>
              <a:rPr lang="en-US" dirty="0"/>
            </a:br>
            <a:r>
              <a:rPr lang="en-US" dirty="0"/>
              <a:t>&amp; Move Assignment Operator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72FE5-11C0-CB1D-E6B4-1D64EC4C8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551181" cy="4195763"/>
          </a:xfrm>
        </p:spPr>
        <p:txBody>
          <a:bodyPr>
            <a:normAutofit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&amp;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/>
              <a:t>Use member initialization and right operand’s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dirty="0"/>
              <a:t>&amp;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dirty="0"/>
              <a:t>functions.</a:t>
            </a:r>
          </a:p>
          <a:p>
            <a:r>
              <a:rPr lang="en-US" dirty="0"/>
              <a:t>Copy the pointer to </a:t>
            </a:r>
            <a:r>
              <a:rPr lang="en-US" dirty="0" err="1"/>
              <a:t>rhs</a:t>
            </a:r>
            <a:r>
              <a:rPr lang="en-US" dirty="0"/>
              <a:t> data.</a:t>
            </a:r>
          </a:p>
          <a:p>
            <a:r>
              <a:rPr lang="en-US" dirty="0"/>
              <a:t>Assign </a:t>
            </a:r>
            <a:r>
              <a:rPr lang="en-US" dirty="0" err="1"/>
              <a:t>rhs</a:t>
            </a:r>
            <a:r>
              <a:rPr lang="en-US" dirty="0"/>
              <a:t> pointer to </a:t>
            </a:r>
            <a:r>
              <a:rPr lang="en-US" dirty="0" err="1"/>
              <a:t>nullptr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EC059C-5821-389E-89A5-922DDB7AA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6062019" cy="4200245"/>
          </a:xfrm>
        </p:spPr>
        <p:txBody>
          <a:bodyPr>
            <a:normAutofit/>
          </a:bodyPr>
          <a:lstStyle/>
          <a:p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 err="1"/>
              <a:t>CountSort</a:t>
            </a:r>
            <a:r>
              <a:rPr lang="en-US" dirty="0"/>
              <a:t> objects have const bounds and width</a:t>
            </a:r>
          </a:p>
          <a:p>
            <a:pPr lvl="1"/>
            <a:r>
              <a:rPr lang="en-US" dirty="0"/>
              <a:t>Throws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range_error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if a </a:t>
            </a:r>
            <a:r>
              <a:rPr lang="en-US" dirty="0" err="1"/>
              <a:t>CountSort</a:t>
            </a:r>
            <a:r>
              <a:rPr lang="en-US" dirty="0"/>
              <a:t> object with different bounds is assigned.</a:t>
            </a:r>
          </a:p>
          <a:p>
            <a:r>
              <a:rPr lang="en-US" dirty="0"/>
              <a:t>Copy right operand’s 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size_</a:t>
            </a:r>
            <a:endParaRPr lang="en-US" dirty="0"/>
          </a:p>
          <a:p>
            <a:r>
              <a:rPr lang="en-US" b="0" dirty="0">
                <a:effectLst/>
                <a:latin typeface="+mn-lt"/>
              </a:rPr>
              <a:t>Free current object’s memory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delete[]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numbers_;</a:t>
            </a:r>
          </a:p>
          <a:p>
            <a:r>
              <a:rPr lang="en-US" dirty="0">
                <a:latin typeface="+mn-lt"/>
              </a:rPr>
              <a:t>Copy the pointer to </a:t>
            </a:r>
            <a:r>
              <a:rPr lang="en-US" dirty="0" err="1">
                <a:latin typeface="+mn-lt"/>
              </a:rPr>
              <a:t>rhs</a:t>
            </a:r>
            <a:r>
              <a:rPr lang="en-US" dirty="0">
                <a:latin typeface="+mn-lt"/>
              </a:rPr>
              <a:t> data</a:t>
            </a:r>
          </a:p>
          <a:p>
            <a:r>
              <a:rPr lang="en-US" dirty="0">
                <a:latin typeface="+mn-lt"/>
              </a:rPr>
              <a:t>Assign </a:t>
            </a:r>
            <a:r>
              <a:rPr lang="en-US" dirty="0" err="1">
                <a:latin typeface="+mn-lt"/>
              </a:rPr>
              <a:t>rhs</a:t>
            </a:r>
            <a:r>
              <a:rPr lang="en-US" dirty="0">
                <a:latin typeface="+mn-lt"/>
              </a:rPr>
              <a:t> pointer to </a:t>
            </a:r>
            <a:r>
              <a:rPr lang="en-US" dirty="0" err="1">
                <a:latin typeface="+mn-lt"/>
              </a:rPr>
              <a:t>nullptr</a:t>
            </a:r>
            <a:r>
              <a:rPr lang="en-US" dirty="0">
                <a:latin typeface="+mn-lt"/>
              </a:rPr>
              <a:t> </a:t>
            </a:r>
            <a:endParaRPr lang="en-US" b="0" dirty="0">
              <a:effectLst/>
              <a:latin typeface="+mn-lt"/>
            </a:endParaRPr>
          </a:p>
          <a:p>
            <a:r>
              <a:rPr lang="en-US" dirty="0"/>
              <a:t>We check for self-assignment because this function </a:t>
            </a:r>
            <a:r>
              <a:rPr lang="en-US"/>
              <a:t>frees heap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2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13BEE-87EC-F4EB-58BF-906AA196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 &amp; Constructor for std::</a:t>
            </a:r>
            <a:r>
              <a:rPr lang="en-US" dirty="0" err="1"/>
              <a:t>initializer_list</a:t>
            </a:r>
            <a:r>
              <a:rPr lang="en-US" dirty="0"/>
              <a:t>&lt;int&gt;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57EAF-ED61-A63B-39A8-165A6810E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initializer_list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&gt;);</a:t>
            </a:r>
          </a:p>
          <a:p>
            <a:pPr lvl="1"/>
            <a:r>
              <a:rPr lang="en-US" dirty="0"/>
              <a:t>Implemented using constructor delegation &amp; call to assignment operator.</a:t>
            </a:r>
          </a:p>
          <a:p>
            <a:pPr lvl="1"/>
            <a:r>
              <a:rPr lang="en-US" dirty="0"/>
              <a:t>Uses std::min() and std::max()</a:t>
            </a:r>
          </a:p>
          <a:p>
            <a:pPr lvl="2"/>
            <a:r>
              <a:rPr lang="en-US" dirty="0"/>
              <a:t>Allows for construction of object with const members for the upper and lower bounds</a:t>
            </a:r>
          </a:p>
          <a:p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initializer_list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&gt;);</a:t>
            </a:r>
          </a:p>
          <a:p>
            <a:pPr lvl="1"/>
            <a:r>
              <a:rPr lang="en-US" dirty="0"/>
              <a:t>Replace all existing content in </a:t>
            </a:r>
            <a:r>
              <a:rPr lang="en-US" dirty="0" err="1"/>
              <a:t>CountSort</a:t>
            </a:r>
            <a:r>
              <a:rPr lang="en-US" dirty="0"/>
              <a:t> object with the given integers as if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-US" dirty="0"/>
              <a:t> were called on each one </a:t>
            </a:r>
          </a:p>
          <a:p>
            <a:r>
              <a:rPr lang="en-US" dirty="0"/>
              <a:t>I check that the min and max values in the list are valid for the object’s range before</a:t>
            </a:r>
          </a:p>
          <a:p>
            <a:pPr lvl="1"/>
            <a:r>
              <a:rPr lang="en-US" dirty="0"/>
              <a:t>Leaves the object unchanged in the case of an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out_of_range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/>
              <a:t>exception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13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535</TotalTime>
  <Words>2042</Words>
  <Application>Microsoft Macintosh PowerPoint</Application>
  <PresentationFormat>Widescreen</PresentationFormat>
  <Paragraphs>211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Century Gothic</vt:lpstr>
      <vt:lpstr>Menlo</vt:lpstr>
      <vt:lpstr>Wingdings 3</vt:lpstr>
      <vt:lpstr>Ion</vt:lpstr>
      <vt:lpstr>Software Development with C++:  Final Assignment</vt:lpstr>
      <vt:lpstr>Basic Requirements</vt:lpstr>
      <vt:lpstr>Required Getter Methods &amp; Private Data Members</vt:lpstr>
      <vt:lpstr>Public methods:  insert(), clear(), empty()</vt:lpstr>
      <vt:lpstr>Constructors &amp; Destructor</vt:lpstr>
      <vt:lpstr>Overflow Protection</vt:lpstr>
      <vt:lpstr>Copy Constructor  &amp; Assignment Operator</vt:lpstr>
      <vt:lpstr>Move Constructor  &amp; Move Assignment Operator</vt:lpstr>
      <vt:lpstr>Assignment Operator &amp; Constructor for std::initializer_list&lt;int&gt;</vt:lpstr>
      <vt:lpstr>Function Call Operator () &amp; Subscript Operator []</vt:lpstr>
      <vt:lpstr>Iterator</vt:lpstr>
      <vt:lpstr>Iterator Constructor</vt:lpstr>
      <vt:lpstr>Required Iterator Functionality: Forward Iterator (Input)</vt:lpstr>
      <vt:lpstr>Pre-increment</vt:lpstr>
      <vt:lpstr>Optional Iterator Functionality: Bidirectionality</vt:lpstr>
      <vt:lpstr>Optional Iterator Functionality: Comparison Operators</vt:lpstr>
      <vt:lpstr>Optional Iterator Functionality: Arithmetic Operators</vt:lpstr>
      <vt:lpstr>Optional Iterator Functionality: Arithmetic Continued</vt:lpstr>
      <vt:lpstr>Optional Iterator Functionality: Random Access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with C++:  Final Assignment</dc:title>
  <dc:creator>Garon,Daniel</dc:creator>
  <cp:lastModifiedBy>Garon,Daniel</cp:lastModifiedBy>
  <cp:revision>38</cp:revision>
  <dcterms:created xsi:type="dcterms:W3CDTF">2024-02-05T16:27:24Z</dcterms:created>
  <dcterms:modified xsi:type="dcterms:W3CDTF">2024-11-20T19:50:55Z</dcterms:modified>
</cp:coreProperties>
</file>