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30"/>
  </p:notesMasterIdLst>
  <p:sldIdLst>
    <p:sldId id="256" r:id="rId2"/>
    <p:sldId id="477" r:id="rId3"/>
    <p:sldId id="641" r:id="rId4"/>
    <p:sldId id="642" r:id="rId5"/>
    <p:sldId id="579" r:id="rId6"/>
    <p:sldId id="580" r:id="rId7"/>
    <p:sldId id="581" r:id="rId8"/>
    <p:sldId id="633" r:id="rId9"/>
    <p:sldId id="532" r:id="rId10"/>
    <p:sldId id="534" r:id="rId11"/>
    <p:sldId id="533" r:id="rId12"/>
    <p:sldId id="545" r:id="rId13"/>
    <p:sldId id="546" r:id="rId14"/>
    <p:sldId id="547" r:id="rId15"/>
    <p:sldId id="557" r:id="rId16"/>
    <p:sldId id="558" r:id="rId17"/>
    <p:sldId id="559" r:id="rId18"/>
    <p:sldId id="560" r:id="rId19"/>
    <p:sldId id="561" r:id="rId20"/>
    <p:sldId id="562" r:id="rId21"/>
    <p:sldId id="563" r:id="rId22"/>
    <p:sldId id="548" r:id="rId23"/>
    <p:sldId id="549" r:id="rId24"/>
    <p:sldId id="425" r:id="rId25"/>
    <p:sldId id="439" r:id="rId26"/>
    <p:sldId id="433" r:id="rId27"/>
    <p:sldId id="434" r:id="rId28"/>
    <p:sldId id="436" r:id="rId29"/>
    <p:sldId id="437" r:id="rId30"/>
    <p:sldId id="440" r:id="rId31"/>
    <p:sldId id="441" r:id="rId32"/>
    <p:sldId id="634" r:id="rId33"/>
    <p:sldId id="615" r:id="rId34"/>
    <p:sldId id="438" r:id="rId35"/>
    <p:sldId id="535" r:id="rId36"/>
    <p:sldId id="489" r:id="rId37"/>
    <p:sldId id="500" r:id="rId38"/>
    <p:sldId id="501" r:id="rId39"/>
    <p:sldId id="573" r:id="rId40"/>
    <p:sldId id="607" r:id="rId41"/>
    <p:sldId id="447" r:id="rId42"/>
    <p:sldId id="537" r:id="rId43"/>
    <p:sldId id="538" r:id="rId44"/>
    <p:sldId id="539" r:id="rId45"/>
    <p:sldId id="540" r:id="rId46"/>
    <p:sldId id="541" r:id="rId47"/>
    <p:sldId id="542" r:id="rId48"/>
    <p:sldId id="543" r:id="rId49"/>
    <p:sldId id="536" r:id="rId50"/>
    <p:sldId id="448" r:id="rId51"/>
    <p:sldId id="478" r:id="rId52"/>
    <p:sldId id="639" r:id="rId53"/>
    <p:sldId id="449" r:id="rId54"/>
    <p:sldId id="544" r:id="rId55"/>
    <p:sldId id="479" r:id="rId56"/>
    <p:sldId id="483" r:id="rId57"/>
    <p:sldId id="575" r:id="rId58"/>
    <p:sldId id="505" r:id="rId59"/>
    <p:sldId id="506" r:id="rId60"/>
    <p:sldId id="576" r:id="rId61"/>
    <p:sldId id="508" r:id="rId62"/>
    <p:sldId id="630" r:id="rId63"/>
    <p:sldId id="502" r:id="rId64"/>
    <p:sldId id="503" r:id="rId65"/>
    <p:sldId id="509" r:id="rId66"/>
    <p:sldId id="450" r:id="rId67"/>
    <p:sldId id="635" r:id="rId68"/>
    <p:sldId id="636" r:id="rId69"/>
    <p:sldId id="637" r:id="rId70"/>
    <p:sldId id="638" r:id="rId71"/>
    <p:sldId id="456" r:id="rId72"/>
    <p:sldId id="457" r:id="rId73"/>
    <p:sldId id="458" r:id="rId74"/>
    <p:sldId id="582" r:id="rId75"/>
    <p:sldId id="583" r:id="rId76"/>
    <p:sldId id="584" r:id="rId77"/>
    <p:sldId id="585" r:id="rId78"/>
    <p:sldId id="574" r:id="rId79"/>
    <p:sldId id="451" r:id="rId80"/>
    <p:sldId id="625" r:id="rId81"/>
    <p:sldId id="624" r:id="rId82"/>
    <p:sldId id="467" r:id="rId83"/>
    <p:sldId id="468" r:id="rId84"/>
    <p:sldId id="469" r:id="rId85"/>
    <p:sldId id="470" r:id="rId86"/>
    <p:sldId id="471" r:id="rId87"/>
    <p:sldId id="472" r:id="rId88"/>
    <p:sldId id="567" r:id="rId89"/>
    <p:sldId id="564" r:id="rId90"/>
    <p:sldId id="640" r:id="rId91"/>
    <p:sldId id="565" r:id="rId92"/>
    <p:sldId id="591" r:id="rId93"/>
    <p:sldId id="592" r:id="rId94"/>
    <p:sldId id="593" r:id="rId95"/>
    <p:sldId id="594" r:id="rId96"/>
    <p:sldId id="621" r:id="rId97"/>
    <p:sldId id="459" r:id="rId98"/>
    <p:sldId id="460" r:id="rId99"/>
    <p:sldId id="461" r:id="rId100"/>
    <p:sldId id="462" r:id="rId101"/>
    <p:sldId id="463" r:id="rId102"/>
    <p:sldId id="464" r:id="rId103"/>
    <p:sldId id="465" r:id="rId104"/>
    <p:sldId id="466" r:id="rId105"/>
    <p:sldId id="487" r:id="rId106"/>
    <p:sldId id="622" r:id="rId107"/>
    <p:sldId id="473" r:id="rId108"/>
    <p:sldId id="474" r:id="rId109"/>
    <p:sldId id="475" r:id="rId110"/>
    <p:sldId id="476" r:id="rId111"/>
    <p:sldId id="626" r:id="rId112"/>
    <p:sldId id="627" r:id="rId113"/>
    <p:sldId id="644" r:id="rId114"/>
    <p:sldId id="623" r:id="rId115"/>
    <p:sldId id="595" r:id="rId116"/>
    <p:sldId id="596" r:id="rId117"/>
    <p:sldId id="597" r:id="rId118"/>
    <p:sldId id="598" r:id="rId119"/>
    <p:sldId id="599" r:id="rId120"/>
    <p:sldId id="600" r:id="rId121"/>
    <p:sldId id="601" r:id="rId122"/>
    <p:sldId id="602" r:id="rId123"/>
    <p:sldId id="603" r:id="rId124"/>
    <p:sldId id="604" r:id="rId125"/>
    <p:sldId id="605" r:id="rId126"/>
    <p:sldId id="608" r:id="rId127"/>
    <p:sldId id="606" r:id="rId128"/>
    <p:sldId id="398" r:id="rId1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94660"/>
  </p:normalViewPr>
  <p:slideViewPr>
    <p:cSldViewPr>
      <p:cViewPr varScale="1">
        <p:scale>
          <a:sx n="69" d="100"/>
          <a:sy n="69" d="100"/>
        </p:scale>
        <p:origin x="138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13711-49A5-4D4D-9BF4-0DEEBB1E0395}" type="datetimeFigureOut">
              <a:rPr lang="pt-BR" smtClean="0"/>
              <a:pPr/>
              <a:t>13/09/2017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F8FC0-AF75-4027-82BC-2911850DA74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704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9727F92-C19A-4EAA-975A-D237EC4F24AA}" type="slidenum">
              <a:rPr lang="en-US">
                <a:solidFill>
                  <a:prstClr val="black"/>
                </a:solidFill>
                <a:latin typeface="Times New Roman" pitchFamily="18" charset="0"/>
              </a:rPr>
              <a:pPr/>
              <a:t>36</a:t>
            </a:fld>
            <a:endParaRPr lang="en-US">
              <a:solidFill>
                <a:prstClr val="blac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0DA187-370F-4826-AA56-8ACC3C390D74}" type="slidenum">
              <a:rPr lang="en-US" smtClean="0">
                <a:latin typeface="Times New Roman" pitchFamily="18" charset="0"/>
              </a:rPr>
              <a:pPr/>
              <a:t>40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53C31-870D-4EB4-8D11-8C22723AE80C}" type="slidenum">
              <a:rPr lang="pt-BR" smtClean="0">
                <a:solidFill>
                  <a:prstClr val="black"/>
                </a:solidFill>
              </a:rPr>
              <a:pPr/>
              <a:t>71</a:t>
            </a:fld>
            <a:endParaRPr lang="pt-B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Observar que nem todo o teste de “funcionalidade” do produto é um “teste funcional”. Este termo refere-se especificamente</a:t>
            </a:r>
            <a:r>
              <a:rPr lang="pt-BR" baseline="0" dirty="0" smtClean="0"/>
              <a:t> aos testes de partição baseados em especificações funcionais. Exclui o teste ad </a:t>
            </a:r>
            <a:r>
              <a:rPr lang="pt-BR" baseline="0" dirty="0" err="1" smtClean="0"/>
              <a:t>hoc</a:t>
            </a:r>
            <a:r>
              <a:rPr lang="pt-BR" baseline="0" dirty="0" smtClean="0"/>
              <a:t> e o teste randômico bem como o teste baseado na estrutura ou implementação.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53C31-870D-4EB4-8D11-8C22723AE80C}" type="slidenum">
              <a:rPr lang="pt-BR" smtClean="0">
                <a:solidFill>
                  <a:prstClr val="black"/>
                </a:solidFill>
              </a:rPr>
              <a:pPr/>
              <a:t>72</a:t>
            </a:fld>
            <a:endParaRPr lang="pt-B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820863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pt-BR" altLang="en-US" smtClean="0"/>
              <a:t>Clique para editar o título mestre</a:t>
            </a:r>
            <a:endParaRPr lang="pt-BR" alt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00100" y="3929066"/>
            <a:ext cx="4500594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pt-BR" altLang="en-US" smtClean="0"/>
              <a:t>Clique para editar o estilo do subtítulo mestre</a:t>
            </a:r>
            <a:endParaRPr lang="pt-BR" altLang="en-US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648F39E-9C37-485F-AC97-16BB4BDF9F49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1000100" y="3929066"/>
            <a:ext cx="4472247" cy="0"/>
          </a:xfrm>
          <a:prstGeom prst="line">
            <a:avLst/>
          </a:prstGeom>
          <a:noFill/>
          <a:ln w="19050">
            <a:solidFill>
              <a:srgbClr val="92C368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pic>
        <p:nvPicPr>
          <p:cNvPr id="16393" name="Picture 9" descr="co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6988"/>
            <a:ext cx="9144000" cy="1719263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9708" y="4500570"/>
            <a:ext cx="813872" cy="1381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 descr="http://www.pucrs.micnetwork.org/Portals/9/Topo-Ci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477" y="3714353"/>
            <a:ext cx="48006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648F39E-9C37-485F-AC97-16BB4BDF9F49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648F39E-9C37-485F-AC97-16BB4BDF9F49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ítulo e texto em cima do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186766" cy="11398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648F39E-9C37-485F-AC97-16BB4BDF9F49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ítulo, conteúd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186766" cy="11398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648F39E-9C37-485F-AC97-16BB4BDF9F49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838200"/>
            <a:ext cx="6324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41613" y="1752600"/>
            <a:ext cx="2665412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9425" y="1752600"/>
            <a:ext cx="26670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276600" y="6415088"/>
            <a:ext cx="4419600" cy="441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Teste de Software – Prof. Bernardo Copstein – PUCRS, FACIN</a:t>
            </a:r>
          </a:p>
        </p:txBody>
      </p:sp>
    </p:spTree>
    <p:extLst>
      <p:ext uri="{BB962C8B-B14F-4D97-AF65-F5344CB8AC3E}">
        <p14:creationId xmlns:p14="http://schemas.microsoft.com/office/powerpoint/2010/main" val="2602165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186766" cy="11398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" pitchFamily="34" charset="0"/>
              </a:defRPr>
            </a:lvl1pPr>
            <a:lvl2pPr>
              <a:defRPr>
                <a:latin typeface="Segoe UI" pitchFamily="34" charset="0"/>
              </a:defRPr>
            </a:lvl2pPr>
            <a:lvl3pPr>
              <a:defRPr>
                <a:latin typeface="Segoe UI" pitchFamily="34" charset="0"/>
              </a:defRPr>
            </a:lvl3pPr>
            <a:lvl4pPr>
              <a:defRPr>
                <a:latin typeface="Segoe UI" pitchFamily="34" charset="0"/>
              </a:defRPr>
            </a:lvl4pPr>
            <a:lvl5pPr>
              <a:defRPr>
                <a:latin typeface="Segoe UI" pitchFamily="34" charset="0"/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648F39E-9C37-485F-AC97-16BB4BDF9F49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648F39E-9C37-485F-AC97-16BB4BDF9F49}" type="slidenum">
              <a:rPr kumimoji="0" lang="en-US" smtClean="0"/>
              <a:pPr/>
              <a:t>‹nº›</a:t>
            </a:fld>
            <a:endParaRPr kumimoji="0"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285728"/>
            <a:ext cx="621982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648F39E-9C37-485F-AC97-16BB4BDF9F49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36"/>
            <a:ext cx="818676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648F39E-9C37-485F-AC97-16BB4BDF9F49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648F39E-9C37-485F-AC97-16BB4BDF9F49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648F39E-9C37-485F-AC97-16BB4BDF9F49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648F39E-9C37-485F-AC97-16BB4BDF9F49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648F39E-9C37-485F-AC97-16BB4BDF9F49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186766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 dirty="0" smtClean="0"/>
              <a:t>Clique para editar o estilo do título mestre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 dirty="0" smtClean="0"/>
              <a:t>Clique para editar os estilos do texto mestre</a:t>
            </a:r>
          </a:p>
          <a:p>
            <a:pPr lvl="1"/>
            <a:r>
              <a:rPr lang="pt-BR" altLang="en-US" dirty="0" smtClean="0"/>
              <a:t>Segundo nível</a:t>
            </a:r>
          </a:p>
          <a:p>
            <a:pPr lvl="2"/>
            <a:r>
              <a:rPr lang="pt-BR" altLang="en-US" dirty="0" smtClean="0"/>
              <a:t>Terceiro nível</a:t>
            </a:r>
          </a:p>
          <a:p>
            <a:pPr lvl="3"/>
            <a:r>
              <a:rPr lang="pt-BR" altLang="en-US" dirty="0" smtClean="0"/>
              <a:t>Quarto nível</a:t>
            </a:r>
          </a:p>
          <a:p>
            <a:pPr lvl="4"/>
            <a:r>
              <a:rPr lang="pt-BR" altLang="en-US" dirty="0" smtClean="0"/>
              <a:t>Quinto nível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500694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9648F39E-9C37-485F-AC97-16BB4BDF9F49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1536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92C368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rgbClr val="92C368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pic>
        <p:nvPicPr>
          <p:cNvPr id="15372" name="Picture 12" descr="MIC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419100" y="6237288"/>
            <a:ext cx="1776413" cy="219075"/>
          </a:xfrm>
          <a:prstGeom prst="rect">
            <a:avLst/>
          </a:prstGeom>
          <a:noFill/>
        </p:spPr>
      </p:pic>
      <p:pic>
        <p:nvPicPr>
          <p:cNvPr id="9" name="Picture 8" descr="pucrs.JP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858148" y="6286520"/>
            <a:ext cx="785818" cy="259892"/>
          </a:xfrm>
          <a:prstGeom prst="rect">
            <a:avLst/>
          </a:prstGeom>
        </p:spPr>
      </p:pic>
      <p:sp>
        <p:nvSpPr>
          <p:cNvPr id="2" name="CaixaDeTexto 1"/>
          <p:cNvSpPr txBox="1"/>
          <p:nvPr userDrawn="1"/>
        </p:nvSpPr>
        <p:spPr>
          <a:xfrm>
            <a:off x="2411760" y="6256992"/>
            <a:ext cx="3772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Prof. Ricardo M. </a:t>
            </a:r>
            <a:r>
              <a:rPr lang="pt-BR" sz="1100" dirty="0" err="1" smtClean="0"/>
              <a:t>Czekster</a:t>
            </a:r>
            <a:r>
              <a:rPr lang="pt-BR" sz="1100" dirty="0" smtClean="0"/>
              <a:t> – PUCRS/FACIN – </a:t>
            </a:r>
            <a:fld id="{ECCDD341-9165-4A27-A5E5-09A4A3D0BE43}" type="datetime1">
              <a:rPr lang="pt-BR" sz="1100" smtClean="0"/>
              <a:pPr/>
              <a:t>13/09/2017</a:t>
            </a:fld>
            <a:endParaRPr lang="pt-BR" sz="11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Segoe U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2C368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Segoe UI" pitchFamily="34" charset="0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Segoe UI" pitchFamily="34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rgbClr val="92C368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Segoe UI" pitchFamily="34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Segoe UI" pitchFamily="34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rgbClr val="92C368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Segoe UI" pitchFamily="34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rgbClr val="92C368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rgbClr val="92C368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rgbClr val="92C368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rgbClr val="92C368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stexpert.com.br/?q=node/1266" TargetMode="Externa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hyperlink" Target="http://en.wikipedia.org/wiki/File:Triangle.Equilateral.sv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File:Triangle.Scalene.svg" TargetMode="External"/><Relationship Id="rId5" Type="http://schemas.openxmlformats.org/officeDocument/2006/relationships/image" Target="../media/image24.png"/><Relationship Id="rId4" Type="http://schemas.openxmlformats.org/officeDocument/2006/relationships/hyperlink" Target="http://en.wikipedia.org/wiki/File:Triangle.Isosceles.svg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Teste Caixa-Preta</a:t>
            </a:r>
            <a:br>
              <a:rPr lang="pt-BR" dirty="0" smtClean="0"/>
            </a:br>
            <a:r>
              <a:rPr lang="pt-BR" sz="4000" dirty="0" smtClean="0"/>
              <a:t>Técnicas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3933056"/>
            <a:ext cx="5804148" cy="1752600"/>
          </a:xfrm>
        </p:spPr>
        <p:txBody>
          <a:bodyPr/>
          <a:lstStyle/>
          <a:p>
            <a:r>
              <a:rPr lang="pt-BR" sz="2400" dirty="0" smtClean="0"/>
              <a:t>Prof. Ricardo M. </a:t>
            </a:r>
            <a:r>
              <a:rPr lang="pt-BR" sz="2400" dirty="0" err="1" smtClean="0"/>
              <a:t>Czekster</a:t>
            </a:r>
            <a:endParaRPr lang="pt-BR" sz="2400" dirty="0"/>
          </a:p>
          <a:p>
            <a:r>
              <a:rPr lang="pt-BR" sz="2000" dirty="0" smtClean="0"/>
              <a:t>Faculdade de Informática</a:t>
            </a:r>
            <a:endParaRPr lang="pt-BR" sz="2400" dirty="0" smtClean="0"/>
          </a:p>
          <a:p>
            <a:fld id="{97FCD74B-BB82-462F-AB75-F6C94B437212}" type="datetime1">
              <a:rPr lang="pt-BR" sz="2400" smtClean="0"/>
              <a:pPr/>
              <a:t>13/09/2017</a:t>
            </a:fld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23336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 de qualidade de produto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sz="2800" i="1" dirty="0" err="1" smtClean="0"/>
              <a:t>Functional</a:t>
            </a:r>
            <a:r>
              <a:rPr lang="pt-BR" sz="2800" i="1" dirty="0" smtClean="0"/>
              <a:t> </a:t>
            </a:r>
            <a:r>
              <a:rPr lang="pt-BR" sz="2800" i="1" dirty="0" err="1"/>
              <a:t>suitability</a:t>
            </a:r>
            <a:r>
              <a:rPr lang="pt-BR" sz="2800" dirty="0"/>
              <a:t> (funcionalidade)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i="1" dirty="0"/>
              <a:t>Performance </a:t>
            </a:r>
            <a:r>
              <a:rPr lang="pt-BR" sz="2800" i="1" dirty="0" err="1"/>
              <a:t>efficiency</a:t>
            </a:r>
            <a:r>
              <a:rPr lang="pt-BR" sz="2800" dirty="0"/>
              <a:t> (eficiência de desempenho)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i="1" dirty="0" err="1"/>
              <a:t>Compatibility</a:t>
            </a:r>
            <a:r>
              <a:rPr lang="pt-BR" sz="2800" dirty="0"/>
              <a:t> (compatibilidade)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i="1" dirty="0" err="1"/>
              <a:t>Usability</a:t>
            </a:r>
            <a:r>
              <a:rPr lang="pt-BR" sz="2800" dirty="0"/>
              <a:t> (usabilidade)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i="1" dirty="0" err="1"/>
              <a:t>Reliability</a:t>
            </a:r>
            <a:r>
              <a:rPr lang="pt-BR" sz="2800" dirty="0"/>
              <a:t> (confiabilidade)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i="1" dirty="0"/>
              <a:t>Security</a:t>
            </a:r>
            <a:r>
              <a:rPr lang="pt-BR" sz="2800" dirty="0"/>
              <a:t> (segurança)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i="1" dirty="0" err="1"/>
              <a:t>Maintainability</a:t>
            </a:r>
            <a:r>
              <a:rPr lang="pt-BR" sz="2800" dirty="0"/>
              <a:t> (</a:t>
            </a:r>
            <a:r>
              <a:rPr lang="pt-BR" sz="2800" dirty="0" err="1"/>
              <a:t>manutenabilidade</a:t>
            </a:r>
            <a:r>
              <a:rPr lang="pt-BR" sz="28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i="1" dirty="0"/>
              <a:t>Portabilidade</a:t>
            </a:r>
            <a:r>
              <a:rPr lang="pt-BR" sz="2800" dirty="0"/>
              <a:t> (portabilidade</a:t>
            </a:r>
            <a:r>
              <a:rPr lang="pt-BR" sz="2800" dirty="0" smtClean="0"/>
              <a:t>)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50200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Valor Limite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786" y="1428736"/>
            <a:ext cx="7440639" cy="1928827"/>
          </a:xfrm>
        </p:spPr>
        <p:txBody>
          <a:bodyPr>
            <a:normAutofit lnSpcReduction="10000"/>
          </a:bodyPr>
          <a:lstStyle/>
          <a:p>
            <a:pPr>
              <a:lnSpc>
                <a:spcPct val="95000"/>
              </a:lnSpc>
            </a:pPr>
            <a:r>
              <a:rPr lang="pt-BR" sz="2800" dirty="0"/>
              <a:t>Técnica básica: </a:t>
            </a:r>
          </a:p>
          <a:p>
            <a:pPr lvl="1">
              <a:lnSpc>
                <a:spcPct val="95000"/>
              </a:lnSpc>
            </a:pPr>
            <a:r>
              <a:rPr lang="pt-BR" sz="2400" dirty="0"/>
              <a:t>usam-se valores próximos dos extremos, mais algum valor médio:</a:t>
            </a:r>
          </a:p>
          <a:p>
            <a:pPr lvl="1" algn="ctr">
              <a:lnSpc>
                <a:spcPct val="95000"/>
              </a:lnSpc>
              <a:buFontTx/>
              <a:buNone/>
            </a:pPr>
            <a:endParaRPr lang="pt-BR" sz="2400" dirty="0"/>
          </a:p>
          <a:p>
            <a:pPr lvl="1" algn="ctr">
              <a:lnSpc>
                <a:spcPct val="95000"/>
              </a:lnSpc>
              <a:buFontTx/>
              <a:buNone/>
            </a:pPr>
            <a:r>
              <a:rPr lang="pt-BR" sz="2400" dirty="0"/>
              <a:t>MIN,MIN+,NOM,MAX-,MAX</a:t>
            </a:r>
            <a:endParaRPr lang="pt-BR" sz="2400" dirty="0">
              <a:sym typeface="Symbol" pitchFamily="18" charset="2"/>
            </a:endParaRPr>
          </a:p>
          <a:p>
            <a:endParaRPr lang="pt-BR" sz="2000" dirty="0"/>
          </a:p>
        </p:txBody>
      </p:sp>
      <p:pic>
        <p:nvPicPr>
          <p:cNvPr id="3788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7554" y="3500438"/>
            <a:ext cx="2995613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0409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Valor Limite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5000"/>
              </a:lnSpc>
            </a:pPr>
            <a:r>
              <a:rPr lang="pt-BR" sz="2800" dirty="0"/>
              <a:t>Assume variáveis independentes</a:t>
            </a:r>
          </a:p>
          <a:p>
            <a:pPr>
              <a:lnSpc>
                <a:spcPct val="95000"/>
              </a:lnSpc>
            </a:pPr>
            <a:r>
              <a:rPr lang="pt-BR" sz="2800" dirty="0"/>
              <a:t>Geração de casos de teste:</a:t>
            </a:r>
          </a:p>
          <a:p>
            <a:pPr lvl="1">
              <a:lnSpc>
                <a:spcPct val="95000"/>
              </a:lnSpc>
            </a:pPr>
            <a:r>
              <a:rPr lang="pt-BR" sz="2400" dirty="0"/>
              <a:t>Fixa-se o valor de todas as variáveis menos uma em seus valores nominais</a:t>
            </a:r>
          </a:p>
          <a:p>
            <a:pPr lvl="1">
              <a:lnSpc>
                <a:spcPct val="95000"/>
              </a:lnSpc>
            </a:pPr>
            <a:r>
              <a:rPr lang="pt-BR" sz="2400" dirty="0"/>
              <a:t>A variável escolhida assume os valores extremos</a:t>
            </a:r>
          </a:p>
          <a:p>
            <a:pPr lvl="1">
              <a:lnSpc>
                <a:spcPct val="95000"/>
              </a:lnSpc>
            </a:pPr>
            <a:r>
              <a:rPr lang="pt-BR" sz="2400" dirty="0"/>
              <a:t>Exemplo: v1</a:t>
            </a:r>
            <a:r>
              <a:rPr lang="pt-BR" sz="2400" dirty="0" smtClean="0"/>
              <a:t>: </a:t>
            </a:r>
            <a:r>
              <a:rPr lang="pt-BR" sz="2400" dirty="0" err="1" smtClean="0"/>
              <a:t>int</a:t>
            </a:r>
            <a:r>
              <a:rPr lang="pt-BR" sz="2400" dirty="0" smtClean="0"/>
              <a:t> </a:t>
            </a:r>
            <a:r>
              <a:rPr lang="pt-BR" sz="2400" dirty="0">
                <a:sym typeface="Symbol" pitchFamily="18" charset="2"/>
              </a:rPr>
              <a:t> [10,20], v2</a:t>
            </a:r>
            <a:r>
              <a:rPr lang="pt-BR" sz="2400" dirty="0" smtClean="0">
                <a:sym typeface="Symbol" pitchFamily="18" charset="2"/>
              </a:rPr>
              <a:t>: </a:t>
            </a:r>
            <a:r>
              <a:rPr lang="pt-BR" sz="2400" dirty="0" err="1" smtClean="0">
                <a:sym typeface="Symbol" pitchFamily="18" charset="2"/>
              </a:rPr>
              <a:t>int</a:t>
            </a:r>
            <a:r>
              <a:rPr lang="pt-BR" sz="2400" dirty="0" smtClean="0">
                <a:sym typeface="Symbol" pitchFamily="18" charset="2"/>
              </a:rPr>
              <a:t> </a:t>
            </a:r>
            <a:r>
              <a:rPr lang="pt-BR" sz="2400" dirty="0">
                <a:sym typeface="Symbol" pitchFamily="18" charset="2"/>
              </a:rPr>
              <a:t> [30,80]</a:t>
            </a:r>
          </a:p>
          <a:p>
            <a:pPr lvl="1" algn="ctr">
              <a:lnSpc>
                <a:spcPct val="95000"/>
              </a:lnSpc>
              <a:buFontTx/>
              <a:buNone/>
            </a:pPr>
            <a:endParaRPr lang="pt-BR" sz="2400" dirty="0">
              <a:sym typeface="Symbol" pitchFamily="18" charset="2"/>
            </a:endParaRPr>
          </a:p>
          <a:p>
            <a:pPr lvl="1" algn="ctr">
              <a:lnSpc>
                <a:spcPct val="95000"/>
              </a:lnSpc>
              <a:buFontTx/>
              <a:buNone/>
            </a:pPr>
            <a:r>
              <a:rPr lang="pt-BR" sz="2400" dirty="0">
                <a:solidFill>
                  <a:schemeClr val="tx2"/>
                </a:solidFill>
                <a:sym typeface="Symbol" pitchFamily="18" charset="2"/>
              </a:rPr>
              <a:t>{10,30; 11,30; 15,30; 19,30; 20,30; </a:t>
            </a:r>
            <a:endParaRPr lang="pt-BR" sz="2400" dirty="0" smtClean="0">
              <a:solidFill>
                <a:schemeClr val="tx2"/>
              </a:solidFill>
              <a:sym typeface="Symbol" pitchFamily="18" charset="2"/>
            </a:endParaRPr>
          </a:p>
          <a:p>
            <a:pPr lvl="1" algn="ctr">
              <a:lnSpc>
                <a:spcPct val="95000"/>
              </a:lnSpc>
              <a:buFontTx/>
              <a:buNone/>
            </a:pPr>
            <a:r>
              <a:rPr lang="pt-BR" sz="2400" dirty="0" smtClean="0">
                <a:solidFill>
                  <a:schemeClr val="tx2"/>
                </a:solidFill>
                <a:sym typeface="Symbol" pitchFamily="18" charset="2"/>
              </a:rPr>
              <a:t>31,20</a:t>
            </a:r>
            <a:r>
              <a:rPr lang="pt-BR" sz="2400" dirty="0">
                <a:solidFill>
                  <a:schemeClr val="tx2"/>
                </a:solidFill>
                <a:sym typeface="Symbol" pitchFamily="18" charset="2"/>
              </a:rPr>
              <a:t>; 55,20; 79,20; 80,20}</a:t>
            </a:r>
          </a:p>
          <a:p>
            <a:pPr lvl="1" algn="ctr">
              <a:lnSpc>
                <a:spcPct val="95000"/>
              </a:lnSpc>
              <a:buFontTx/>
              <a:buNone/>
            </a:pPr>
            <a:endParaRPr lang="pt-BR" sz="2400" dirty="0">
              <a:sym typeface="Symbol" pitchFamily="18" charset="2"/>
            </a:endParaRPr>
          </a:p>
          <a:p>
            <a:pPr lvl="1">
              <a:lnSpc>
                <a:spcPct val="95000"/>
              </a:lnSpc>
            </a:pPr>
            <a:r>
              <a:rPr lang="pt-BR" sz="2400" dirty="0">
                <a:sym typeface="Symbol" pitchFamily="18" charset="2"/>
              </a:rPr>
              <a:t>Para uma função com </a:t>
            </a:r>
            <a:r>
              <a:rPr lang="pt-BR" sz="2400" i="1" dirty="0">
                <a:sym typeface="Symbol" pitchFamily="18" charset="2"/>
              </a:rPr>
              <a:t>n</a:t>
            </a:r>
            <a:r>
              <a:rPr lang="pt-BR" sz="2400" dirty="0">
                <a:sym typeface="Symbol" pitchFamily="18" charset="2"/>
              </a:rPr>
              <a:t> variáveis: 4n+1 testes</a:t>
            </a:r>
          </a:p>
          <a:p>
            <a:pPr>
              <a:lnSpc>
                <a:spcPct val="90000"/>
              </a:lnSpc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7311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Valor Limite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Valor </a:t>
            </a:r>
            <a:r>
              <a:rPr lang="en-US" sz="2400" dirty="0" err="1"/>
              <a:t>limite</a:t>
            </a:r>
            <a:r>
              <a:rPr lang="en-US" sz="2400" dirty="0"/>
              <a:t> </a:t>
            </a:r>
            <a:r>
              <a:rPr lang="en-US" sz="2400" dirty="0" err="1"/>
              <a:t>funciona</a:t>
            </a:r>
            <a:r>
              <a:rPr lang="en-US" sz="2400" dirty="0"/>
              <a:t> </a:t>
            </a:r>
            <a:r>
              <a:rPr lang="en-US" sz="2400" dirty="0" err="1"/>
              <a:t>bem</a:t>
            </a:r>
            <a:r>
              <a:rPr lang="en-US" sz="2400" dirty="0"/>
              <a:t> </a:t>
            </a:r>
            <a:r>
              <a:rPr lang="en-US" sz="2400" dirty="0" err="1"/>
              <a:t>quando</a:t>
            </a:r>
            <a:r>
              <a:rPr lang="en-US" sz="2400" dirty="0"/>
              <a:t> o </a:t>
            </a:r>
            <a:r>
              <a:rPr lang="en-US" sz="2400" dirty="0" err="1"/>
              <a:t>programa</a:t>
            </a:r>
            <a:r>
              <a:rPr lang="en-US" sz="2400" dirty="0"/>
              <a:t> a ser </a:t>
            </a:r>
            <a:r>
              <a:rPr lang="en-US" sz="2400" dirty="0" err="1"/>
              <a:t>testado</a:t>
            </a:r>
            <a:r>
              <a:rPr lang="en-US" sz="2400" dirty="0"/>
              <a:t> é </a:t>
            </a:r>
            <a:r>
              <a:rPr lang="en-US" sz="2400" dirty="0" err="1"/>
              <a:t>função</a:t>
            </a:r>
            <a:r>
              <a:rPr lang="en-US" sz="2400" dirty="0"/>
              <a:t> de </a:t>
            </a:r>
            <a:r>
              <a:rPr lang="en-US" sz="2400" dirty="0" err="1"/>
              <a:t>várias</a:t>
            </a:r>
            <a:r>
              <a:rPr lang="en-US" sz="2400" dirty="0"/>
              <a:t> </a:t>
            </a:r>
            <a:r>
              <a:rPr lang="en-US" sz="2400" dirty="0" err="1"/>
              <a:t>variáveis</a:t>
            </a:r>
            <a:r>
              <a:rPr lang="en-US" sz="2400" dirty="0"/>
              <a:t> </a:t>
            </a:r>
            <a:r>
              <a:rPr lang="en-US" sz="2400" dirty="0" err="1"/>
              <a:t>independentes</a:t>
            </a:r>
            <a:r>
              <a:rPr lang="en-US" sz="2400" dirty="0"/>
              <a:t> </a:t>
            </a:r>
            <a:r>
              <a:rPr lang="en-US" sz="2400" dirty="0" err="1"/>
              <a:t>que</a:t>
            </a:r>
            <a:r>
              <a:rPr lang="en-US" sz="2400" dirty="0"/>
              <a:t> </a:t>
            </a:r>
            <a:r>
              <a:rPr lang="en-US" sz="2400" dirty="0" err="1"/>
              <a:t>representam</a:t>
            </a:r>
            <a:r>
              <a:rPr lang="en-US" sz="2400" dirty="0"/>
              <a:t> </a:t>
            </a:r>
            <a:r>
              <a:rPr lang="en-US" sz="2400" dirty="0" err="1"/>
              <a:t>conjuntos</a:t>
            </a:r>
            <a:r>
              <a:rPr lang="en-US" sz="2400" dirty="0"/>
              <a:t> </a:t>
            </a:r>
            <a:r>
              <a:rPr lang="en-US" sz="2400" dirty="0" err="1"/>
              <a:t>quem</a:t>
            </a:r>
            <a:r>
              <a:rPr lang="en-US" sz="2400" dirty="0"/>
              <a:t> </a:t>
            </a:r>
            <a:r>
              <a:rPr lang="en-US" sz="2400" dirty="0" err="1"/>
              <a:t>tenham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relação</a:t>
            </a:r>
            <a:r>
              <a:rPr lang="en-US" sz="2400" dirty="0"/>
              <a:t> de </a:t>
            </a:r>
            <a:r>
              <a:rPr lang="en-US" sz="2400" dirty="0" err="1"/>
              <a:t>ordem</a:t>
            </a:r>
            <a:r>
              <a:rPr lang="en-US" sz="2400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Contra </a:t>
            </a:r>
            <a:r>
              <a:rPr lang="en-US" sz="2000" dirty="0" err="1"/>
              <a:t>exemplos</a:t>
            </a:r>
            <a:r>
              <a:rPr lang="en-US" sz="2000" dirty="0"/>
              <a:t>:</a:t>
            </a:r>
          </a:p>
          <a:p>
            <a:pPr lvl="2">
              <a:lnSpc>
                <a:spcPct val="110000"/>
              </a:lnSpc>
            </a:pPr>
            <a:r>
              <a:rPr lang="en-US" sz="1800" dirty="0" err="1"/>
              <a:t>Números</a:t>
            </a:r>
            <a:r>
              <a:rPr lang="en-US" sz="1800" dirty="0"/>
              <a:t> de </a:t>
            </a:r>
            <a:r>
              <a:rPr lang="en-US" sz="1800" dirty="0" err="1"/>
              <a:t>telefones</a:t>
            </a:r>
            <a:endParaRPr lang="en-US" sz="1800" dirty="0"/>
          </a:p>
          <a:p>
            <a:pPr lvl="2">
              <a:lnSpc>
                <a:spcPct val="110000"/>
              </a:lnSpc>
            </a:pPr>
            <a:r>
              <a:rPr lang="en-US" sz="1800" dirty="0" err="1"/>
              <a:t>Senhas</a:t>
            </a:r>
            <a:endParaRPr lang="en-US" sz="1800" dirty="0"/>
          </a:p>
          <a:p>
            <a:pPr lvl="2">
              <a:lnSpc>
                <a:spcPct val="110000"/>
              </a:lnSpc>
            </a:pPr>
            <a:r>
              <a:rPr lang="en-US" sz="1800" dirty="0" err="1"/>
              <a:t>Números</a:t>
            </a:r>
            <a:r>
              <a:rPr lang="en-US" sz="1800" dirty="0"/>
              <a:t> de </a:t>
            </a:r>
            <a:r>
              <a:rPr lang="en-US" sz="1800" dirty="0" err="1"/>
              <a:t>matrícula</a:t>
            </a:r>
            <a:r>
              <a:rPr lang="en-US" sz="1800" dirty="0"/>
              <a:t> </a:t>
            </a:r>
          </a:p>
          <a:p>
            <a:pPr lvl="2">
              <a:lnSpc>
                <a:spcPct val="110000"/>
              </a:lnSpc>
            </a:pPr>
            <a:r>
              <a:rPr lang="en-US" sz="1800" dirty="0" err="1"/>
              <a:t>Placas</a:t>
            </a:r>
            <a:r>
              <a:rPr lang="en-US" sz="1800" dirty="0"/>
              <a:t> de </a:t>
            </a:r>
            <a:r>
              <a:rPr lang="en-US" sz="1800" dirty="0" err="1" smtClean="0"/>
              <a:t>carro</a:t>
            </a:r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2400" dirty="0" err="1"/>
              <a:t>Quando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limites</a:t>
            </a:r>
            <a:r>
              <a:rPr lang="en-US" sz="2400" dirty="0"/>
              <a:t> da </a:t>
            </a:r>
            <a:r>
              <a:rPr lang="en-US" sz="2400" dirty="0" err="1"/>
              <a:t>variável</a:t>
            </a:r>
            <a:r>
              <a:rPr lang="en-US" sz="2400" dirty="0"/>
              <a:t> </a:t>
            </a:r>
            <a:r>
              <a:rPr lang="en-US" sz="2400" dirty="0" err="1"/>
              <a:t>não</a:t>
            </a:r>
            <a:r>
              <a:rPr lang="en-US" sz="2400" dirty="0"/>
              <a:t> </a:t>
            </a:r>
            <a:r>
              <a:rPr lang="en-US" sz="2400" dirty="0" err="1"/>
              <a:t>são</a:t>
            </a:r>
            <a:r>
              <a:rPr lang="en-US" sz="2400" dirty="0"/>
              <a:t> </a:t>
            </a:r>
            <a:r>
              <a:rPr lang="en-US" sz="2400" dirty="0" err="1"/>
              <a:t>conhecidos</a:t>
            </a:r>
            <a:r>
              <a:rPr lang="en-US" sz="2400" dirty="0"/>
              <a:t> é </a:t>
            </a:r>
            <a:r>
              <a:rPr lang="en-US" sz="2400" dirty="0" err="1"/>
              <a:t>necessário</a:t>
            </a:r>
            <a:r>
              <a:rPr lang="en-US" sz="2400" dirty="0"/>
              <a:t> </a:t>
            </a:r>
            <a:r>
              <a:rPr lang="en-US" sz="2400" dirty="0" err="1"/>
              <a:t>criar</a:t>
            </a:r>
            <a:r>
              <a:rPr lang="en-US" sz="2400" dirty="0"/>
              <a:t> </a:t>
            </a:r>
            <a:r>
              <a:rPr lang="en-US" sz="2400" dirty="0" err="1"/>
              <a:t>limites</a:t>
            </a:r>
            <a:r>
              <a:rPr lang="en-US" sz="2400" dirty="0"/>
              <a:t> </a:t>
            </a:r>
            <a:r>
              <a:rPr lang="en-US" sz="2400" dirty="0" err="1"/>
              <a:t>artificiais</a:t>
            </a:r>
            <a:r>
              <a:rPr lang="en-US" sz="2400" dirty="0"/>
              <a:t> (ex: MAXINT).</a:t>
            </a:r>
          </a:p>
          <a:p>
            <a:pPr>
              <a:lnSpc>
                <a:spcPct val="110000"/>
              </a:lnSpc>
            </a:pPr>
            <a:r>
              <a:rPr lang="en-US" sz="2400" dirty="0" err="1"/>
              <a:t>Quando</a:t>
            </a:r>
            <a:r>
              <a:rPr lang="en-US" sz="2400" dirty="0"/>
              <a:t> o </a:t>
            </a:r>
            <a:r>
              <a:rPr lang="en-US" sz="2400" dirty="0" err="1"/>
              <a:t>tipo</a:t>
            </a:r>
            <a:r>
              <a:rPr lang="en-US" sz="2400" dirty="0"/>
              <a:t> da </a:t>
            </a:r>
            <a:r>
              <a:rPr lang="en-US" sz="2400" dirty="0" err="1"/>
              <a:t>variável</a:t>
            </a:r>
            <a:r>
              <a:rPr lang="en-US" sz="2400" dirty="0"/>
              <a:t> é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enumeração</a:t>
            </a:r>
            <a:r>
              <a:rPr lang="en-US" sz="2400" dirty="0"/>
              <a:t>, é </a:t>
            </a:r>
            <a:r>
              <a:rPr lang="en-US" sz="2400" dirty="0" err="1"/>
              <a:t>necessário</a:t>
            </a:r>
            <a:r>
              <a:rPr lang="en-US" sz="2400" dirty="0"/>
              <a:t> </a:t>
            </a:r>
            <a:r>
              <a:rPr lang="en-US" sz="2400" dirty="0" err="1"/>
              <a:t>testar</a:t>
            </a:r>
            <a:r>
              <a:rPr lang="en-US" sz="2400" dirty="0"/>
              <a:t> </a:t>
            </a:r>
            <a:r>
              <a:rPr lang="en-US" sz="2400" dirty="0" err="1"/>
              <a:t>todos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valores</a:t>
            </a:r>
            <a:r>
              <a:rPr lang="en-US" sz="2400" dirty="0"/>
              <a:t>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6350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Valor Limite (variações)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214422"/>
            <a:ext cx="5484812" cy="4786346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sz="2000" dirty="0"/>
              <a:t>Teste de robustez</a:t>
            </a:r>
          </a:p>
          <a:p>
            <a:pPr lvl="1">
              <a:lnSpc>
                <a:spcPct val="80000"/>
              </a:lnSpc>
            </a:pPr>
            <a:r>
              <a:rPr lang="pt-BR" sz="1800" dirty="0"/>
              <a:t>Procura verificar também os casos inválidos</a:t>
            </a:r>
          </a:p>
          <a:p>
            <a:pPr lvl="1">
              <a:lnSpc>
                <a:spcPct val="80000"/>
              </a:lnSpc>
            </a:pPr>
            <a:r>
              <a:rPr lang="pt-BR" sz="1800" dirty="0"/>
              <a:t>MIN-,MIN,MIN+,NOM,MAX-,MAX,MAX+</a:t>
            </a:r>
          </a:p>
          <a:p>
            <a:pPr lvl="1">
              <a:lnSpc>
                <a:spcPct val="80000"/>
              </a:lnSpc>
            </a:pPr>
            <a:r>
              <a:rPr lang="pt-BR" sz="1800" dirty="0"/>
              <a:t>6N+1 casos de </a:t>
            </a:r>
            <a:r>
              <a:rPr lang="pt-BR" sz="1800" dirty="0" smtClean="0"/>
              <a:t>teste</a:t>
            </a:r>
          </a:p>
          <a:p>
            <a:pPr lvl="1">
              <a:lnSpc>
                <a:spcPct val="80000"/>
              </a:lnSpc>
            </a:pPr>
            <a:endParaRPr lang="pt-BR" sz="1800" dirty="0" smtClean="0"/>
          </a:p>
          <a:p>
            <a:pPr lvl="0">
              <a:lnSpc>
                <a:spcPct val="80000"/>
              </a:lnSpc>
              <a:defRPr/>
            </a:pPr>
            <a:r>
              <a:rPr lang="pt-BR" sz="2000" dirty="0" smtClean="0"/>
              <a:t>Teste do pior caso</a:t>
            </a:r>
          </a:p>
          <a:p>
            <a:pPr lvl="1">
              <a:lnSpc>
                <a:spcPct val="80000"/>
              </a:lnSpc>
              <a:defRPr/>
            </a:pPr>
            <a:r>
              <a:rPr lang="pt-BR" sz="1800" dirty="0" smtClean="0"/>
              <a:t>Procura verificar as dependências entre as variáveis</a:t>
            </a:r>
          </a:p>
          <a:p>
            <a:pPr lvl="1">
              <a:lnSpc>
                <a:spcPct val="80000"/>
              </a:lnSpc>
              <a:defRPr/>
            </a:pPr>
            <a:r>
              <a:rPr lang="pt-BR" sz="1800" dirty="0" smtClean="0"/>
              <a:t>Produto cartesiano dos casos de teste da técnica básica</a:t>
            </a:r>
          </a:p>
          <a:p>
            <a:pPr lvl="1">
              <a:lnSpc>
                <a:spcPct val="80000"/>
              </a:lnSpc>
              <a:defRPr/>
            </a:pPr>
            <a:r>
              <a:rPr lang="pt-BR" sz="1800" dirty="0" smtClean="0"/>
              <a:t>5</a:t>
            </a:r>
            <a:r>
              <a:rPr lang="pt-BR" sz="1800" baseline="30000" dirty="0" smtClean="0"/>
              <a:t>n</a:t>
            </a:r>
            <a:r>
              <a:rPr lang="pt-BR" sz="1800" dirty="0" smtClean="0"/>
              <a:t> casos de teste</a:t>
            </a:r>
          </a:p>
          <a:p>
            <a:pPr lvl="1">
              <a:lnSpc>
                <a:spcPct val="80000"/>
              </a:lnSpc>
              <a:defRPr/>
            </a:pPr>
            <a:endParaRPr lang="pt-BR" sz="1800" dirty="0" smtClean="0"/>
          </a:p>
          <a:p>
            <a:pPr>
              <a:lnSpc>
                <a:spcPct val="80000"/>
              </a:lnSpc>
            </a:pPr>
            <a:r>
              <a:rPr lang="pt-BR" sz="2000" dirty="0" smtClean="0"/>
              <a:t>Teste de robustez para o pior caso</a:t>
            </a:r>
          </a:p>
          <a:p>
            <a:pPr lvl="1">
              <a:lnSpc>
                <a:spcPct val="80000"/>
              </a:lnSpc>
            </a:pPr>
            <a:r>
              <a:rPr lang="pt-BR" sz="1800" dirty="0" smtClean="0"/>
              <a:t>Produto cartesiano dos casos de teste da técnica do pior caso</a:t>
            </a:r>
          </a:p>
          <a:p>
            <a:pPr lvl="1">
              <a:lnSpc>
                <a:spcPct val="80000"/>
              </a:lnSpc>
            </a:pPr>
            <a:r>
              <a:rPr lang="pt-BR" sz="1800" dirty="0" smtClean="0"/>
              <a:t>7</a:t>
            </a:r>
            <a:r>
              <a:rPr lang="pt-BR" sz="1800" baseline="30000" dirty="0" smtClean="0"/>
              <a:t>n</a:t>
            </a:r>
            <a:r>
              <a:rPr lang="pt-BR" sz="1800" dirty="0" smtClean="0"/>
              <a:t> casos de teste</a:t>
            </a:r>
          </a:p>
          <a:p>
            <a:pPr>
              <a:lnSpc>
                <a:spcPct val="80000"/>
              </a:lnSpc>
              <a:defRPr/>
            </a:pPr>
            <a:endParaRPr lang="pt-BR" sz="2200" dirty="0" smtClean="0"/>
          </a:p>
          <a:p>
            <a:pPr>
              <a:lnSpc>
                <a:spcPct val="80000"/>
              </a:lnSpc>
            </a:pPr>
            <a:endParaRPr lang="pt-BR" sz="2200" dirty="0"/>
          </a:p>
          <a:p>
            <a:pPr>
              <a:lnSpc>
                <a:spcPct val="80000"/>
              </a:lnSpc>
            </a:pPr>
            <a:endParaRPr lang="pt-BR" sz="2000" dirty="0"/>
          </a:p>
        </p:txBody>
      </p:sp>
      <p:pic>
        <p:nvPicPr>
          <p:cNvPr id="3819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6529" y="857232"/>
            <a:ext cx="1963736" cy="1605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28596" y="3071810"/>
            <a:ext cx="5484812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2C368"/>
              </a:buClr>
              <a:buSzPct val="65000"/>
              <a:buFont typeface="Wingdings" pitchFamily="2" charset="2"/>
              <a:buChar char="n"/>
              <a:defRPr/>
            </a:pPr>
            <a:endParaRPr lang="pt-BR" kern="0" dirty="0">
              <a:solidFill>
                <a:srgbClr val="000000"/>
              </a:solidFill>
              <a:latin typeface="Segoe UI" pitchFamily="34" charset="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7950" y="2500306"/>
            <a:ext cx="2020895" cy="165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62355" y="4214818"/>
            <a:ext cx="2012084" cy="1644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4215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Valor Limite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7298"/>
            <a:ext cx="8472518" cy="4786346"/>
          </a:xfrm>
        </p:spPr>
        <p:txBody>
          <a:bodyPr>
            <a:normAutofit/>
          </a:bodyPr>
          <a:lstStyle/>
          <a:p>
            <a:r>
              <a:rPr lang="pt-BR" sz="3200" dirty="0"/>
              <a:t>Considerando os intervalos de saída:</a:t>
            </a:r>
          </a:p>
          <a:p>
            <a:pPr lvl="1"/>
            <a:r>
              <a:rPr lang="pt-BR" sz="2800" dirty="0"/>
              <a:t>Exemplo:</a:t>
            </a:r>
          </a:p>
          <a:p>
            <a:pPr lvl="2"/>
            <a:r>
              <a:rPr lang="pt-BR" sz="2400" dirty="0"/>
              <a:t>“</a:t>
            </a:r>
            <a:r>
              <a:rPr lang="pt-BR" sz="2400" i="1" dirty="0"/>
              <a:t>... o cálculo do desconto por dependente é feito da seguinte forma: a entrada é a idade do dependente que deve estar restrita ao intervalo [0; 24]. Para dependentes até 12 anos (inclusive) o desconto é de 15%. Entre 12 e 18 (inclusive) o desconto é de 12%. Dos 18 aos 24 (inclusive) o desconto é de 5% ...</a:t>
            </a:r>
            <a:r>
              <a:rPr lang="pt-BR" sz="2400" dirty="0"/>
              <a:t>“</a:t>
            </a:r>
          </a:p>
          <a:p>
            <a:pPr lvl="2"/>
            <a:r>
              <a:rPr lang="pt-BR" sz="2400" dirty="0"/>
              <a:t>Intervalo a ser considerado pela técnica básica: </a:t>
            </a:r>
            <a:r>
              <a:rPr lang="pt-BR" sz="2400" b="1" dirty="0"/>
              <a:t>[0;24]</a:t>
            </a:r>
          </a:p>
          <a:p>
            <a:pPr lvl="2"/>
            <a:r>
              <a:rPr lang="pt-BR" sz="2400" dirty="0"/>
              <a:t>Considerando os intervalos de saída: </a:t>
            </a:r>
          </a:p>
          <a:p>
            <a:pPr lvl="2" algn="ctr">
              <a:buFontTx/>
              <a:buNone/>
            </a:pPr>
            <a:r>
              <a:rPr lang="pt-BR" sz="2400" b="1" dirty="0"/>
              <a:t>{ [0;12], (12;18], (18;24] }</a:t>
            </a:r>
          </a:p>
        </p:txBody>
      </p:sp>
    </p:spTree>
    <p:extLst>
      <p:ext uri="{BB962C8B-B14F-4D97-AF65-F5344CB8AC3E}">
        <p14:creationId xmlns:p14="http://schemas.microsoft.com/office/powerpoint/2010/main" val="163850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Valor Limite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Algumas condições interessantes de teste</a:t>
            </a:r>
          </a:p>
          <a:p>
            <a:pPr lvl="1"/>
            <a:r>
              <a:rPr lang="en-US" dirty="0" err="1" smtClean="0"/>
              <a:t>Primeiro</a:t>
            </a:r>
            <a:r>
              <a:rPr lang="en-US" dirty="0" smtClean="0"/>
              <a:t>/</a:t>
            </a:r>
            <a:r>
              <a:rPr lang="en-US" dirty="0" err="1" smtClean="0"/>
              <a:t>último</a:t>
            </a:r>
            <a:r>
              <a:rPr lang="en-US" dirty="0" smtClean="0"/>
              <a:t>, </a:t>
            </a:r>
            <a:r>
              <a:rPr lang="en-US" dirty="0" err="1" smtClean="0"/>
              <a:t>Início</a:t>
            </a:r>
            <a:r>
              <a:rPr lang="en-US" dirty="0" smtClean="0"/>
              <a:t>/</a:t>
            </a:r>
            <a:r>
              <a:rPr lang="en-US" dirty="0" err="1" smtClean="0"/>
              <a:t>fim</a:t>
            </a:r>
            <a:r>
              <a:rPr lang="en-US" dirty="0" smtClean="0"/>
              <a:t>, </a:t>
            </a:r>
            <a:r>
              <a:rPr lang="en-US" dirty="0" err="1" smtClean="0"/>
              <a:t>mín</a:t>
            </a:r>
            <a:r>
              <a:rPr lang="en-US" dirty="0" smtClean="0"/>
              <a:t>/</a:t>
            </a:r>
            <a:r>
              <a:rPr lang="en-US" dirty="0" err="1" smtClean="0"/>
              <a:t>máx</a:t>
            </a:r>
            <a:r>
              <a:rPr lang="en-US" dirty="0" smtClean="0"/>
              <a:t>, </a:t>
            </a:r>
            <a:r>
              <a:rPr lang="en-US" dirty="0" err="1" smtClean="0"/>
              <a:t>acima</a:t>
            </a:r>
            <a:r>
              <a:rPr lang="en-US" dirty="0" smtClean="0"/>
              <a:t>/</a:t>
            </a:r>
            <a:r>
              <a:rPr lang="en-US" dirty="0" err="1" smtClean="0"/>
              <a:t>abaixo</a:t>
            </a:r>
            <a:r>
              <a:rPr lang="en-US" dirty="0" smtClean="0"/>
              <a:t>, </a:t>
            </a:r>
            <a:r>
              <a:rPr lang="en-US" dirty="0" err="1" smtClean="0"/>
              <a:t>vazio</a:t>
            </a:r>
            <a:r>
              <a:rPr lang="en-US" dirty="0" smtClean="0"/>
              <a:t>/</a:t>
            </a:r>
            <a:r>
              <a:rPr lang="en-US" dirty="0" err="1" smtClean="0"/>
              <a:t>cheio</a:t>
            </a:r>
            <a:endParaRPr lang="en-US" dirty="0" smtClean="0"/>
          </a:p>
          <a:p>
            <a:pPr lvl="1"/>
            <a:r>
              <a:rPr lang="pt-BR" dirty="0" smtClean="0"/>
              <a:t>Mais lento/mais rápido, maior/menor, mais próximo/mais afastado</a:t>
            </a:r>
          </a:p>
          <a:p>
            <a:pPr lvl="1"/>
            <a:r>
              <a:rPr lang="pt-BR" dirty="0" smtClean="0"/>
              <a:t>Maior/menor, mais adiantado/mais atrasado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415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Técnica: tabela de decisão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02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de Decisão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Foco nas regras de negócio</a:t>
            </a:r>
          </a:p>
          <a:p>
            <a:r>
              <a:rPr lang="pt-BR" dirty="0" smtClean="0"/>
              <a:t>Condições de entrada</a:t>
            </a:r>
          </a:p>
          <a:p>
            <a:pPr lvl="1"/>
            <a:r>
              <a:rPr lang="pt-BR" dirty="0" smtClean="0"/>
              <a:t>Podem ser verdadeiras ou falsas</a:t>
            </a:r>
          </a:p>
          <a:p>
            <a:r>
              <a:rPr lang="pt-BR" dirty="0" smtClean="0"/>
              <a:t>Técnica é conhecida por ‘causa e efeito’</a:t>
            </a:r>
          </a:p>
          <a:p>
            <a:r>
              <a:rPr lang="pt-BR" dirty="0" smtClean="0"/>
              <a:t>Promove a criação de combinações de condições não exercitadas durante os testes</a:t>
            </a:r>
          </a:p>
          <a:p>
            <a:r>
              <a:rPr lang="pt-BR" dirty="0" smtClean="0"/>
              <a:t>Aplicadas a decisões lógicas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730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de </a:t>
            </a:r>
            <a:r>
              <a:rPr lang="pt-BR" dirty="0" smtClean="0"/>
              <a:t>Decisão – Exemplo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523428"/>
              </p:ext>
            </p:extLst>
          </p:nvPr>
        </p:nvGraphicFramePr>
        <p:xfrm>
          <a:off x="539552" y="1700808"/>
          <a:ext cx="7720890" cy="41424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13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2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41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30079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Condição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Regra 1</a:t>
                      </a:r>
                      <a:endParaRPr lang="pt-BR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pt-BR" sz="2400" dirty="0" smtClean="0"/>
                        <a:t>Regra 2</a:t>
                      </a:r>
                      <a:endParaRPr lang="pt-BR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Regra 3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Regra 4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204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Valor &gt; 100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V</a:t>
                      </a:r>
                      <a:endParaRPr lang="pt-BR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F</a:t>
                      </a:r>
                      <a:endParaRPr lang="pt-BR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V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F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929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Quant</a:t>
                      </a:r>
                      <a:r>
                        <a:rPr lang="pt-BR" sz="2400" baseline="0" dirty="0" smtClean="0"/>
                        <a:t> &gt; 100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V</a:t>
                      </a:r>
                      <a:endParaRPr lang="pt-BR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V</a:t>
                      </a:r>
                      <a:endParaRPr lang="pt-BR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F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F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204">
                <a:tc gridSpan="6">
                  <a:txBody>
                    <a:bodyPr/>
                    <a:lstStyle/>
                    <a:p>
                      <a:pPr algn="l"/>
                      <a:r>
                        <a:rPr lang="pt-BR" sz="2400" b="1" dirty="0" smtClean="0"/>
                        <a:t>Ações</a:t>
                      </a:r>
                      <a:endParaRPr lang="pt-BR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204">
                <a:tc>
                  <a:txBody>
                    <a:bodyPr/>
                    <a:lstStyle/>
                    <a:p>
                      <a:r>
                        <a:rPr lang="pt-BR" sz="2400" i="1" dirty="0" smtClean="0"/>
                        <a:t>Dar brinde</a:t>
                      </a:r>
                      <a:endParaRPr lang="pt-BR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x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760">
                <a:tc>
                  <a:txBody>
                    <a:bodyPr/>
                    <a:lstStyle/>
                    <a:p>
                      <a:r>
                        <a:rPr lang="pt-BR" sz="2400" i="1" dirty="0" smtClean="0"/>
                        <a:t>Dar desconto</a:t>
                      </a:r>
                      <a:endParaRPr lang="pt-BR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x</a:t>
                      </a:r>
                      <a:endParaRPr lang="pt-BR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0079">
                <a:tc>
                  <a:txBody>
                    <a:bodyPr/>
                    <a:lstStyle/>
                    <a:p>
                      <a:r>
                        <a:rPr lang="pt-BR" sz="2400" i="1" dirty="0" smtClean="0"/>
                        <a:t>Mensagem de Erro</a:t>
                      </a:r>
                      <a:endParaRPr lang="pt-BR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x</a:t>
                      </a:r>
                      <a:endParaRPr lang="pt-BR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pt-BR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65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428604"/>
            <a:ext cx="6324600" cy="685800"/>
          </a:xfrm>
        </p:spPr>
        <p:txBody>
          <a:bodyPr/>
          <a:lstStyle/>
          <a:p>
            <a:r>
              <a:rPr lang="pt-BR" dirty="0"/>
              <a:t>Tabelas de Decisão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773238"/>
            <a:ext cx="2665412" cy="4191000"/>
          </a:xfrm>
        </p:spPr>
        <p:txBody>
          <a:bodyPr/>
          <a:lstStyle/>
          <a:p>
            <a:r>
              <a:rPr lang="pt-BR" sz="2000" dirty="0"/>
              <a:t>Tabela de entradas limitadas </a:t>
            </a:r>
            <a:r>
              <a:rPr lang="pt-BR" sz="2000" dirty="0" smtClean="0"/>
              <a:t>(S/N, V/F),com </a:t>
            </a:r>
            <a:r>
              <a:rPr lang="pt-BR" sz="2000" i="1" dirty="0"/>
              <a:t>n</a:t>
            </a:r>
            <a:r>
              <a:rPr lang="pt-BR" sz="2000" dirty="0"/>
              <a:t> condições:</a:t>
            </a:r>
          </a:p>
          <a:p>
            <a:pPr lvl="1"/>
            <a:r>
              <a:rPr lang="pt-BR" sz="1800" dirty="0"/>
              <a:t>2</a:t>
            </a:r>
            <a:r>
              <a:rPr lang="pt-BR" sz="1800" baseline="30000" dirty="0"/>
              <a:t>n</a:t>
            </a:r>
            <a:r>
              <a:rPr lang="pt-BR" sz="1800" dirty="0"/>
              <a:t> testes</a:t>
            </a:r>
          </a:p>
          <a:p>
            <a:endParaRPr lang="pt-BR" sz="2000" dirty="0"/>
          </a:p>
        </p:txBody>
      </p:sp>
      <p:graphicFrame>
        <p:nvGraphicFramePr>
          <p:cNvPr id="396429" name="Group 14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3661468"/>
              </p:ext>
            </p:extLst>
          </p:nvPr>
        </p:nvGraphicFramePr>
        <p:xfrm>
          <a:off x="3348038" y="1752600"/>
          <a:ext cx="5256212" cy="3903663"/>
        </p:xfrm>
        <a:graphic>
          <a:graphicData uri="http://schemas.openxmlformats.org/drawingml/2006/table">
            <a:tbl>
              <a:tblPr/>
              <a:tblGrid>
                <a:gridCol w="1751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76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C2305"/>
                          </a:solidFill>
                          <a:effectLst/>
                          <a:latin typeface="Verdana" pitchFamily="34" charset="0"/>
                        </a:rPr>
                        <a:t>c1: </a:t>
                      </a:r>
                      <a:r>
                        <a:rPr kumimoji="1" lang="pt-B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C2305"/>
                          </a:solidFill>
                          <a:effectLst/>
                          <a:latin typeface="Verdana" pitchFamily="34" charset="0"/>
                        </a:rPr>
                        <a:t>a,b,c</a:t>
                      </a:r>
                      <a:r>
                        <a:rPr kumimoji="1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C2305"/>
                          </a:solidFill>
                          <a:effectLst/>
                          <a:latin typeface="Verdana" pitchFamily="34" charset="0"/>
                        </a:rPr>
                        <a:t> são um triangulo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C2305"/>
                          </a:solidFill>
                          <a:effectLst/>
                          <a:latin typeface="Verdana" pitchFamily="34" charset="0"/>
                        </a:rPr>
                        <a:t>c2: a = b?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C2305"/>
                          </a:solidFill>
                          <a:effectLst/>
                          <a:latin typeface="Verdana" pitchFamily="34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C2305"/>
                          </a:solidFill>
                          <a:effectLst/>
                          <a:latin typeface="Verdana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C2305"/>
                          </a:solidFill>
                          <a:effectLst/>
                          <a:latin typeface="Verdana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C2305"/>
                          </a:solidFill>
                          <a:effectLst/>
                          <a:latin typeface="Verdana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C2305"/>
                          </a:solidFill>
                          <a:effectLst/>
                          <a:latin typeface="Verdana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C2305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C2305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C2305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C2305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C2305"/>
                          </a:solidFill>
                          <a:effectLst/>
                          <a:latin typeface="Verdana" pitchFamily="34" charset="0"/>
                        </a:rPr>
                        <a:t>c3: a = c?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C2305"/>
                          </a:solidFill>
                          <a:effectLst/>
                          <a:latin typeface="Verdana" pitchFamily="34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C2305"/>
                          </a:solidFill>
                          <a:effectLst/>
                          <a:latin typeface="Verdana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C2305"/>
                          </a:solidFill>
                          <a:effectLst/>
                          <a:latin typeface="Verdana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C2305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C2305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C2305"/>
                          </a:solidFill>
                          <a:effectLst/>
                          <a:latin typeface="Verdana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C2305"/>
                          </a:solidFill>
                          <a:effectLst/>
                          <a:latin typeface="Verdana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C2305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C2305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C2305"/>
                          </a:solidFill>
                          <a:effectLst/>
                          <a:latin typeface="Verdana" pitchFamily="34" charset="0"/>
                        </a:rPr>
                        <a:t>c4: b = c?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C2305"/>
                          </a:solidFill>
                          <a:effectLst/>
                          <a:latin typeface="Verdana" pitchFamily="34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C2305"/>
                          </a:solidFill>
                          <a:effectLst/>
                          <a:latin typeface="Verdana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C2305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C2305"/>
                          </a:solidFill>
                          <a:effectLst/>
                          <a:latin typeface="Verdana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C2305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C2305"/>
                          </a:solidFill>
                          <a:effectLst/>
                          <a:latin typeface="Verdana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C2305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C2305"/>
                          </a:solidFill>
                          <a:effectLst/>
                          <a:latin typeface="Verdana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C2305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C2305"/>
                          </a:solidFill>
                          <a:effectLst/>
                          <a:latin typeface="Verdana" pitchFamily="34" charset="0"/>
                        </a:rPr>
                        <a:t>-----------------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C2305"/>
                          </a:solidFill>
                          <a:effectLst/>
                          <a:latin typeface="Verdana" pitchFamily="34" charset="0"/>
                        </a:rPr>
                        <a:t>a1:não é um triângulo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C2305"/>
                          </a:solidFill>
                          <a:effectLst/>
                          <a:latin typeface="Verdana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C2305"/>
                          </a:solidFill>
                          <a:effectLst/>
                          <a:latin typeface="Verdana" pitchFamily="34" charset="0"/>
                        </a:rPr>
                        <a:t>a2:escaleno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C2305"/>
                          </a:solidFill>
                          <a:effectLst/>
                          <a:latin typeface="Verdana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C2305"/>
                          </a:solidFill>
                          <a:effectLst/>
                          <a:latin typeface="Verdana" pitchFamily="34" charset="0"/>
                        </a:rPr>
                        <a:t>a3:isóceles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C2305"/>
                          </a:solidFill>
                          <a:effectLst/>
                          <a:latin typeface="Verdana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C2305"/>
                          </a:solidFill>
                          <a:effectLst/>
                          <a:latin typeface="Verdana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C2305"/>
                          </a:solidFill>
                          <a:effectLst/>
                          <a:latin typeface="Verdana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C2305"/>
                          </a:solidFill>
                          <a:effectLst/>
                          <a:latin typeface="Verdana" pitchFamily="34" charset="0"/>
                        </a:rPr>
                        <a:t>a4:equilátero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C2305"/>
                          </a:solidFill>
                          <a:effectLst/>
                          <a:latin typeface="Verdana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C2305"/>
                          </a:solidFill>
                          <a:effectLst/>
                          <a:latin typeface="Verdana" pitchFamily="34" charset="0"/>
                        </a:rPr>
                        <a:t>a5:impossível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C2305"/>
                          </a:solidFill>
                          <a:effectLst/>
                          <a:latin typeface="Verdana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C2305"/>
                          </a:solidFill>
                          <a:effectLst/>
                          <a:latin typeface="Verdana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C2305"/>
                          </a:solidFill>
                          <a:effectLst/>
                          <a:latin typeface="Verdana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17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ISO/IEC 25010 – modelos de qual.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I</a:t>
            </a:r>
            <a:r>
              <a:rPr lang="en-US" sz="2400" dirty="0" err="1" smtClean="0"/>
              <a:t>dentificando</a:t>
            </a:r>
            <a:r>
              <a:rPr lang="en-US" sz="2400" dirty="0" smtClean="0"/>
              <a:t> </a:t>
            </a:r>
            <a:r>
              <a:rPr lang="en-US" sz="2400" b="1" dirty="0" err="1" smtClean="0"/>
              <a:t>requisitos</a:t>
            </a:r>
            <a:r>
              <a:rPr lang="en-US" sz="2400" dirty="0" smtClean="0"/>
              <a:t> de software/</a:t>
            </a:r>
            <a:r>
              <a:rPr lang="en-US" sz="2400" dirty="0" err="1" smtClean="0"/>
              <a:t>sistema</a:t>
            </a:r>
            <a:endParaRPr lang="en-US" sz="2400" dirty="0"/>
          </a:p>
          <a:p>
            <a:r>
              <a:rPr lang="en-US" sz="2400" dirty="0" err="1" smtClean="0"/>
              <a:t>Validando</a:t>
            </a:r>
            <a:r>
              <a:rPr lang="en-US" sz="2400" dirty="0" smtClean="0"/>
              <a:t> o </a:t>
            </a:r>
            <a:r>
              <a:rPr lang="en-US" sz="2400" dirty="0" err="1" smtClean="0"/>
              <a:t>grau</a:t>
            </a:r>
            <a:r>
              <a:rPr lang="en-US" sz="2400" dirty="0" smtClean="0"/>
              <a:t> de </a:t>
            </a:r>
            <a:r>
              <a:rPr lang="en-US" sz="2400" b="1" dirty="0" err="1" smtClean="0"/>
              <a:t>compreensão</a:t>
            </a:r>
            <a:r>
              <a:rPr lang="en-US" sz="2400" dirty="0" smtClean="0"/>
              <a:t> da </a:t>
            </a:r>
            <a:r>
              <a:rPr lang="en-US" sz="2400" dirty="0" err="1" smtClean="0"/>
              <a:t>definição</a:t>
            </a:r>
            <a:r>
              <a:rPr lang="en-US" sz="2400" dirty="0" smtClean="0"/>
              <a:t> dos </a:t>
            </a:r>
            <a:r>
              <a:rPr lang="en-US" sz="2400" dirty="0" err="1" smtClean="0"/>
              <a:t>requisitos</a:t>
            </a:r>
            <a:endParaRPr lang="en-US" sz="2400" dirty="0" smtClean="0"/>
          </a:p>
          <a:p>
            <a:r>
              <a:rPr lang="en-US" sz="2400" dirty="0" err="1" smtClean="0"/>
              <a:t>Identificando</a:t>
            </a:r>
            <a:r>
              <a:rPr lang="en-US" sz="2400" dirty="0" smtClean="0"/>
              <a:t> </a:t>
            </a:r>
            <a:r>
              <a:rPr lang="en-US" sz="2400" dirty="0" err="1" smtClean="0"/>
              <a:t>objetivos</a:t>
            </a:r>
            <a:r>
              <a:rPr lang="en-US" sz="2400" dirty="0" smtClean="0"/>
              <a:t> do </a:t>
            </a:r>
            <a:r>
              <a:rPr lang="en-US" sz="2400" b="1" dirty="0" err="1" smtClean="0"/>
              <a:t>projeto</a:t>
            </a:r>
            <a:r>
              <a:rPr lang="en-US" sz="2400" dirty="0" smtClean="0"/>
              <a:t> de software/</a:t>
            </a:r>
            <a:r>
              <a:rPr lang="en-US" sz="2400" dirty="0" err="1" smtClean="0"/>
              <a:t>sistema</a:t>
            </a:r>
            <a:endParaRPr lang="en-US" sz="2400" dirty="0" smtClean="0"/>
          </a:p>
          <a:p>
            <a:r>
              <a:rPr lang="en-US" sz="2400" dirty="0" err="1" smtClean="0"/>
              <a:t>Identificando</a:t>
            </a:r>
            <a:r>
              <a:rPr lang="en-US" sz="2400" dirty="0" smtClean="0"/>
              <a:t> </a:t>
            </a:r>
            <a:r>
              <a:rPr lang="en-US" sz="2400" dirty="0" err="1" smtClean="0"/>
              <a:t>objetivos</a:t>
            </a:r>
            <a:r>
              <a:rPr lang="en-US" sz="2400" dirty="0" smtClean="0"/>
              <a:t> de </a:t>
            </a:r>
            <a:r>
              <a:rPr lang="en-US" sz="2400" b="1" dirty="0" err="1" smtClean="0"/>
              <a:t>teste</a:t>
            </a:r>
            <a:r>
              <a:rPr lang="en-US" sz="2400" dirty="0" smtClean="0"/>
              <a:t> de software/</a:t>
            </a:r>
            <a:r>
              <a:rPr lang="en-US" sz="2400" dirty="0" err="1" smtClean="0"/>
              <a:t>sistema</a:t>
            </a:r>
            <a:endParaRPr lang="en-US" sz="2400" dirty="0" smtClean="0"/>
          </a:p>
          <a:p>
            <a:r>
              <a:rPr lang="en-US" sz="2400" dirty="0" err="1" smtClean="0"/>
              <a:t>Identificando</a:t>
            </a:r>
            <a:r>
              <a:rPr lang="en-US" sz="2400" dirty="0" smtClean="0"/>
              <a:t> </a:t>
            </a:r>
            <a:r>
              <a:rPr lang="en-US" sz="2400" b="1" dirty="0" err="1" smtClean="0"/>
              <a:t>critérios</a:t>
            </a:r>
            <a:r>
              <a:rPr lang="en-US" sz="2400" dirty="0" smtClean="0"/>
              <a:t> de </a:t>
            </a:r>
            <a:r>
              <a:rPr lang="en-US" sz="2400" dirty="0" err="1" smtClean="0"/>
              <a:t>controle</a:t>
            </a:r>
            <a:r>
              <a:rPr lang="en-US" sz="2400" dirty="0" smtClean="0"/>
              <a:t> de </a:t>
            </a:r>
            <a:r>
              <a:rPr lang="en-US" sz="2400" dirty="0" err="1" smtClean="0"/>
              <a:t>qualidade</a:t>
            </a:r>
            <a:r>
              <a:rPr lang="en-US" sz="2400" dirty="0" smtClean="0"/>
              <a:t> e </a:t>
            </a:r>
            <a:r>
              <a:rPr lang="en-US" sz="2400" dirty="0" err="1" smtClean="0"/>
              <a:t>garantias</a:t>
            </a:r>
            <a:r>
              <a:rPr lang="en-US" sz="2400" dirty="0" smtClean="0"/>
              <a:t> de </a:t>
            </a:r>
            <a:r>
              <a:rPr lang="en-US" sz="2400" dirty="0" err="1" smtClean="0"/>
              <a:t>qualidade</a:t>
            </a:r>
            <a:endParaRPr lang="en-US" sz="2400" dirty="0"/>
          </a:p>
          <a:p>
            <a:r>
              <a:rPr lang="en-US" sz="2400" dirty="0" err="1" smtClean="0"/>
              <a:t>Identificando</a:t>
            </a:r>
            <a:r>
              <a:rPr lang="en-US" sz="2400" dirty="0" smtClean="0"/>
              <a:t> </a:t>
            </a:r>
            <a:r>
              <a:rPr lang="en-US" sz="2400" dirty="0" err="1" smtClean="0"/>
              <a:t>critérios</a:t>
            </a:r>
            <a:r>
              <a:rPr lang="en-US" sz="2400" dirty="0" smtClean="0"/>
              <a:t> de </a:t>
            </a:r>
            <a:r>
              <a:rPr lang="en-US" sz="2400" b="1" dirty="0" err="1" smtClean="0"/>
              <a:t>aceitação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produtos</a:t>
            </a:r>
            <a:r>
              <a:rPr lang="en-US" sz="2400" dirty="0" smtClean="0"/>
              <a:t> de software </a:t>
            </a:r>
            <a:r>
              <a:rPr lang="en-US" sz="2400" dirty="0" err="1" smtClean="0"/>
              <a:t>ou</a:t>
            </a:r>
            <a:r>
              <a:rPr lang="en-US" sz="2400" dirty="0" smtClean="0"/>
              <a:t> </a:t>
            </a:r>
            <a:r>
              <a:rPr lang="en-US" sz="2400" dirty="0" err="1" smtClean="0"/>
              <a:t>sistemas</a:t>
            </a:r>
            <a:r>
              <a:rPr lang="en-US" sz="2400" dirty="0" smtClean="0"/>
              <a:t> </a:t>
            </a:r>
            <a:r>
              <a:rPr lang="en-US" sz="2400" dirty="0" err="1" smtClean="0"/>
              <a:t>computacionais</a:t>
            </a:r>
            <a:r>
              <a:rPr lang="en-US" sz="2400" dirty="0" smtClean="0"/>
              <a:t> </a:t>
            </a:r>
            <a:r>
              <a:rPr lang="en-US" sz="2400" i="1" dirty="0" smtClean="0"/>
              <a:t>software-intensive</a:t>
            </a:r>
          </a:p>
          <a:p>
            <a:r>
              <a:rPr lang="en-US" sz="2400" dirty="0" err="1" smtClean="0"/>
              <a:t>Estabelecendo</a:t>
            </a:r>
            <a:r>
              <a:rPr lang="en-US" sz="2400" dirty="0" smtClean="0"/>
              <a:t> </a:t>
            </a:r>
            <a:r>
              <a:rPr lang="en-US" sz="2400" b="1" dirty="0" err="1" smtClean="0"/>
              <a:t>medidas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qualidade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suportar</a:t>
            </a:r>
            <a:r>
              <a:rPr lang="en-US" sz="2400" dirty="0" smtClean="0"/>
              <a:t> </a:t>
            </a:r>
            <a:r>
              <a:rPr lang="en-US" sz="2400" dirty="0" err="1" smtClean="0"/>
              <a:t>estas</a:t>
            </a:r>
            <a:r>
              <a:rPr lang="en-US" sz="2400" dirty="0" smtClean="0"/>
              <a:t> </a:t>
            </a:r>
            <a:r>
              <a:rPr lang="en-US" sz="2400" dirty="0" err="1" smtClean="0"/>
              <a:t>atividades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98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428604"/>
            <a:ext cx="6324600" cy="685800"/>
          </a:xfrm>
        </p:spPr>
        <p:txBody>
          <a:bodyPr/>
          <a:lstStyle/>
          <a:p>
            <a:r>
              <a:rPr lang="pt-BR" dirty="0"/>
              <a:t>Tabelas de Decisão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5751" y="1357298"/>
            <a:ext cx="4357687" cy="464347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pt-BR" sz="2400" b="1" dirty="0"/>
              <a:t>Entradas estendidas:</a:t>
            </a:r>
          </a:p>
          <a:p>
            <a:pPr>
              <a:buFontTx/>
              <a:buNone/>
            </a:pPr>
            <a:r>
              <a:rPr lang="pt-BR" sz="1600" dirty="0"/>
              <a:t>(entradas são classes de equivalência)</a:t>
            </a:r>
          </a:p>
          <a:p>
            <a:pPr lvl="1"/>
            <a:r>
              <a:rPr lang="pt-BR" dirty="0"/>
              <a:t>I1</a:t>
            </a:r>
            <a:r>
              <a:rPr lang="pt-BR" dirty="0" smtClean="0"/>
              <a:t>: idade </a:t>
            </a:r>
            <a:r>
              <a:rPr lang="pt-BR" dirty="0"/>
              <a:t>&lt; 15</a:t>
            </a:r>
          </a:p>
          <a:p>
            <a:pPr lvl="1"/>
            <a:r>
              <a:rPr lang="pt-BR" dirty="0"/>
              <a:t>I2</a:t>
            </a:r>
            <a:r>
              <a:rPr lang="pt-BR" dirty="0" smtClean="0"/>
              <a:t>: 15 </a:t>
            </a:r>
            <a:r>
              <a:rPr lang="pt-BR" dirty="0"/>
              <a:t>&lt;= idade &lt; 20</a:t>
            </a:r>
          </a:p>
          <a:p>
            <a:pPr lvl="1"/>
            <a:r>
              <a:rPr lang="pt-BR" dirty="0"/>
              <a:t>I3: 20 &lt;= idade &lt; 29</a:t>
            </a:r>
          </a:p>
          <a:p>
            <a:pPr lvl="1"/>
            <a:r>
              <a:rPr lang="pt-BR" dirty="0"/>
              <a:t>I4: 29 &lt;= idade &lt; 65</a:t>
            </a:r>
          </a:p>
          <a:p>
            <a:pPr lvl="1"/>
            <a:r>
              <a:rPr lang="pt-BR" dirty="0"/>
              <a:t>I5: 65 &lt;= idade &lt;= 130</a:t>
            </a:r>
          </a:p>
          <a:p>
            <a:pPr lvl="1"/>
            <a:r>
              <a:rPr lang="pt-BR" dirty="0"/>
              <a:t>E1: Casado, união est.</a:t>
            </a:r>
          </a:p>
          <a:p>
            <a:pPr lvl="1"/>
            <a:r>
              <a:rPr lang="pt-BR" dirty="0"/>
              <a:t>E2: Separado</a:t>
            </a:r>
          </a:p>
          <a:p>
            <a:pPr lvl="1"/>
            <a:r>
              <a:rPr lang="pt-BR" dirty="0"/>
              <a:t>E3: Viúvo</a:t>
            </a:r>
          </a:p>
          <a:p>
            <a:endParaRPr lang="pt-BR" sz="2400" dirty="0"/>
          </a:p>
        </p:txBody>
      </p:sp>
      <p:graphicFrame>
        <p:nvGraphicFramePr>
          <p:cNvPr id="398395" name="Group 5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11372367"/>
              </p:ext>
            </p:extLst>
          </p:nvPr>
        </p:nvGraphicFramePr>
        <p:xfrm>
          <a:off x="4681568" y="1752600"/>
          <a:ext cx="4176712" cy="4191001"/>
        </p:xfrm>
        <a:graphic>
          <a:graphicData uri="http://schemas.openxmlformats.org/drawingml/2006/table">
            <a:tbl>
              <a:tblPr/>
              <a:tblGrid>
                <a:gridCol w="1703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0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5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Condição</a:t>
                      </a: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C2305"/>
                          </a:solidFill>
                          <a:effectLst/>
                          <a:latin typeface="Verdana" pitchFamily="34" charset="0"/>
                        </a:rPr>
                        <a:t>Idade em: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C2305"/>
                          </a:solidFill>
                          <a:effectLst/>
                          <a:latin typeface="Verdana" pitchFamily="34" charset="0"/>
                        </a:rPr>
                        <a:t>I1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C2305"/>
                          </a:solidFill>
                          <a:effectLst/>
                          <a:latin typeface="Verdana" pitchFamily="34" charset="0"/>
                        </a:rPr>
                        <a:t>I2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C2305"/>
                          </a:solidFill>
                          <a:effectLst/>
                          <a:latin typeface="Verdana" pitchFamily="34" charset="0"/>
                        </a:rPr>
                        <a:t>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C2305"/>
                          </a:solidFill>
                          <a:effectLst/>
                          <a:latin typeface="Verdana" pitchFamily="34" charset="0"/>
                        </a:rPr>
                        <a:t>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C2305"/>
                          </a:solidFill>
                          <a:effectLst/>
                          <a:latin typeface="Verdana" pitchFamily="34" charset="0"/>
                        </a:rPr>
                        <a:t>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C2305"/>
                          </a:solidFill>
                          <a:effectLst/>
                          <a:latin typeface="Verdana" pitchFamily="34" charset="0"/>
                        </a:rPr>
                        <a:t>Estado civil em: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C2305"/>
                          </a:solidFill>
                          <a:effectLst/>
                          <a:latin typeface="Verdana" pitchFamily="34" charset="0"/>
                        </a:rPr>
                        <a:t>e1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C2305"/>
                          </a:solidFill>
                          <a:effectLst/>
                          <a:latin typeface="Verdana" pitchFamily="34" charset="0"/>
                        </a:rPr>
                        <a:t>e2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C2305"/>
                          </a:solidFill>
                          <a:effectLst/>
                          <a:latin typeface="Verdana" pitchFamily="34" charset="0"/>
                        </a:rPr>
                        <a:t>e3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C2305"/>
                          </a:solidFill>
                          <a:effectLst/>
                          <a:latin typeface="Verdana" pitchFamily="34" charset="0"/>
                        </a:rPr>
                        <a:t>e1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C2305"/>
                          </a:solidFill>
                          <a:effectLst/>
                          <a:latin typeface="Verdana" pitchFamily="34" charset="0"/>
                        </a:rPr>
                        <a:t>e2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Ações</a:t>
                      </a: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C2305"/>
                          </a:solidFill>
                          <a:effectLst/>
                          <a:latin typeface="Verdana" pitchFamily="34" charset="0"/>
                        </a:rPr>
                        <a:t>Ação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C2305"/>
                          </a:solidFill>
                          <a:effectLst/>
                          <a:latin typeface="Verdana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C2305"/>
                          </a:solidFill>
                          <a:effectLst/>
                          <a:latin typeface="Verdana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C2305"/>
                          </a:solidFill>
                          <a:effectLst/>
                          <a:latin typeface="Verdana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C2305"/>
                          </a:solidFill>
                          <a:effectLst/>
                          <a:latin typeface="Verdana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C2305"/>
                          </a:solidFill>
                          <a:effectLst/>
                          <a:latin typeface="Verdana" pitchFamily="34" charset="0"/>
                        </a:rPr>
                        <a:t>Ação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C2305"/>
                          </a:solidFill>
                          <a:effectLst/>
                          <a:latin typeface="Verdana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C2305"/>
                          </a:solidFill>
                          <a:effectLst/>
                          <a:latin typeface="Verdana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C2305"/>
                        </a:buClr>
                        <a:buSzTx/>
                        <a:buFontTx/>
                        <a:buNone/>
                        <a:tabLst/>
                      </a:pPr>
                      <a:endParaRPr kumimoji="1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C2305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308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– faça Tabela de Decisão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Regras para renovação de seguro:</a:t>
            </a:r>
          </a:p>
          <a:p>
            <a:pPr lvl="1"/>
            <a:r>
              <a:rPr lang="pt-BR" sz="2400" dirty="0" smtClean="0"/>
              <a:t>0 </a:t>
            </a:r>
            <a:r>
              <a:rPr lang="pt-BR" sz="2400" dirty="0"/>
              <a:t>sinistros, idade &lt;= 25, aumenta em R$ 50</a:t>
            </a:r>
          </a:p>
          <a:p>
            <a:pPr lvl="1"/>
            <a:r>
              <a:rPr lang="pt-BR" sz="2400" dirty="0" smtClean="0"/>
              <a:t>1 </a:t>
            </a:r>
            <a:r>
              <a:rPr lang="pt-BR" sz="2400" dirty="0"/>
              <a:t>sinistro, idade &lt;= 25, aumenta em R$ 150, manda carta</a:t>
            </a:r>
          </a:p>
          <a:p>
            <a:pPr lvl="1"/>
            <a:r>
              <a:rPr lang="pt-BR" sz="2400" dirty="0" smtClean="0"/>
              <a:t>1 </a:t>
            </a:r>
            <a:r>
              <a:rPr lang="pt-BR" sz="2400" dirty="0"/>
              <a:t>sinistros, idade &gt; 25, aumenta em R$ 50</a:t>
            </a:r>
          </a:p>
          <a:p>
            <a:pPr lvl="1"/>
            <a:r>
              <a:rPr lang="pt-BR" sz="2400" dirty="0" smtClean="0"/>
              <a:t>2</a:t>
            </a:r>
            <a:r>
              <a:rPr lang="pt-BR" sz="2400" dirty="0"/>
              <a:t>, 3 ou 4 sinistros, idade &lt;= 25, aumenta em R$ 450, manda carta</a:t>
            </a:r>
          </a:p>
          <a:p>
            <a:pPr lvl="1"/>
            <a:r>
              <a:rPr lang="pt-BR" sz="2400" dirty="0" smtClean="0"/>
              <a:t>2</a:t>
            </a:r>
            <a:r>
              <a:rPr lang="pt-BR" sz="2400" dirty="0"/>
              <a:t>, 3 ou 4 sinistros, idade &gt; 25, aumenta em R$ 250, manda carta</a:t>
            </a:r>
          </a:p>
          <a:p>
            <a:pPr lvl="1"/>
            <a:r>
              <a:rPr lang="pt-BR" sz="2400" dirty="0" smtClean="0"/>
              <a:t>&gt;= 5 sinistros</a:t>
            </a:r>
            <a:r>
              <a:rPr lang="pt-BR" sz="2400" dirty="0"/>
              <a:t>, cancela </a:t>
            </a:r>
            <a:r>
              <a:rPr lang="pt-BR" sz="2400" dirty="0" smtClean="0"/>
              <a:t>apólice de seguro </a:t>
            </a:r>
            <a:r>
              <a:rPr lang="pt-BR" sz="2400" dirty="0"/>
              <a:t>do cliente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082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de </a:t>
            </a:r>
            <a:r>
              <a:rPr lang="pt-BR" dirty="0" smtClean="0"/>
              <a:t>Decisão – Solução 1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975261"/>
              </p:ext>
            </p:extLst>
          </p:nvPr>
        </p:nvGraphicFramePr>
        <p:xfrm>
          <a:off x="1115616" y="1196752"/>
          <a:ext cx="7115796" cy="50119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34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8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70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1618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Condição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R1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R2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R3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R4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R5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R6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R7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378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 sinistros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V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F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F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F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F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F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F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 sinistro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F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V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V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F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F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F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F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933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2, 3, 4 sinistros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F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F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F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V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V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F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F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398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&gt;=</a:t>
                      </a:r>
                      <a:r>
                        <a:rPr lang="pt-BR" sz="1600" baseline="0" dirty="0" smtClean="0"/>
                        <a:t> 5 sinistros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F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F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F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F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F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V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V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542">
                <a:tc>
                  <a:txBody>
                    <a:bodyPr/>
                    <a:lstStyle/>
                    <a:p>
                      <a:r>
                        <a:rPr lang="pt-BR" sz="1600" b="1" dirty="0" smtClean="0"/>
                        <a:t>Idade &lt;= 25</a:t>
                      </a:r>
                      <a:endParaRPr lang="pt-B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/>
                        <a:t>V</a:t>
                      </a:r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/>
                        <a:t>V</a:t>
                      </a:r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/>
                        <a:t>F</a:t>
                      </a:r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/>
                        <a:t>V</a:t>
                      </a:r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/>
                        <a:t>F</a:t>
                      </a:r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/>
                        <a:t>V</a:t>
                      </a:r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/>
                        <a:t>F</a:t>
                      </a:r>
                      <a:endParaRPr lang="pt-B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670">
                <a:tc>
                  <a:txBody>
                    <a:bodyPr/>
                    <a:lstStyle/>
                    <a:p>
                      <a:r>
                        <a:rPr lang="pt-BR" sz="1600" b="1" dirty="0" smtClean="0"/>
                        <a:t>Idade &gt; 25</a:t>
                      </a:r>
                      <a:endParaRPr lang="pt-B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/>
                        <a:t>F</a:t>
                      </a:r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/>
                        <a:t>F</a:t>
                      </a:r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/>
                        <a:t>V</a:t>
                      </a:r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/>
                        <a:t>F</a:t>
                      </a:r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/>
                        <a:t>V</a:t>
                      </a:r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/>
                        <a:t>F</a:t>
                      </a:r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/>
                        <a:t>V</a:t>
                      </a:r>
                      <a:endParaRPr lang="pt-B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079">
                <a:tc>
                  <a:txBody>
                    <a:bodyPr/>
                    <a:lstStyle/>
                    <a:p>
                      <a:r>
                        <a:rPr lang="pt-BR" sz="1600" b="1" i="1" dirty="0" smtClean="0"/>
                        <a:t>Ações</a:t>
                      </a:r>
                      <a:endParaRPr lang="pt-BR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087">
                <a:tc>
                  <a:txBody>
                    <a:bodyPr/>
                    <a:lstStyle/>
                    <a:p>
                      <a:r>
                        <a:rPr lang="pt-BR" sz="1600" i="1" dirty="0" smtClean="0"/>
                        <a:t>Aumenta</a:t>
                      </a:r>
                      <a:r>
                        <a:rPr lang="pt-BR" sz="1600" i="1" baseline="0" dirty="0" smtClean="0"/>
                        <a:t> R$ 50</a:t>
                      </a:r>
                      <a:endParaRPr lang="pt-BR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3258">
                <a:tc>
                  <a:txBody>
                    <a:bodyPr/>
                    <a:lstStyle/>
                    <a:p>
                      <a:r>
                        <a:rPr lang="pt-BR" sz="1600" i="1" dirty="0" smtClean="0"/>
                        <a:t>Aumenta</a:t>
                      </a:r>
                      <a:r>
                        <a:rPr lang="pt-BR" sz="1600" i="1" baseline="0" dirty="0" smtClean="0"/>
                        <a:t> R$ 250</a:t>
                      </a:r>
                      <a:endParaRPr lang="pt-BR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9685">
                <a:tc>
                  <a:txBody>
                    <a:bodyPr/>
                    <a:lstStyle/>
                    <a:p>
                      <a:r>
                        <a:rPr lang="pt-BR" sz="1600" i="1" dirty="0" smtClean="0"/>
                        <a:t>Aumenta</a:t>
                      </a:r>
                      <a:r>
                        <a:rPr lang="pt-BR" sz="1600" i="1" baseline="0" dirty="0" smtClean="0"/>
                        <a:t> R$ 150</a:t>
                      </a:r>
                      <a:endParaRPr lang="pt-BR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9685">
                <a:tc>
                  <a:txBody>
                    <a:bodyPr/>
                    <a:lstStyle/>
                    <a:p>
                      <a:r>
                        <a:rPr lang="pt-BR" sz="1600" i="1" dirty="0" smtClean="0"/>
                        <a:t>Aumenta R$ 450</a:t>
                      </a:r>
                      <a:endParaRPr lang="pt-BR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26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 smtClean="0"/>
                        <a:t>Manda carta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26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 smtClean="0"/>
                        <a:t>Cancela seguro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43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de </a:t>
            </a:r>
            <a:r>
              <a:rPr lang="pt-BR" dirty="0" smtClean="0"/>
              <a:t>Decisão – Solução 2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975261"/>
              </p:ext>
            </p:extLst>
          </p:nvPr>
        </p:nvGraphicFramePr>
        <p:xfrm>
          <a:off x="539552" y="1916832"/>
          <a:ext cx="7835876" cy="313540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37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12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55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12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03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82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82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31618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Condições</a:t>
                      </a:r>
                      <a:endParaRPr lang="pt-BR" sz="16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Idade&lt;25</a:t>
                      </a:r>
                      <a:endParaRPr lang="pt-B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Idade&gt;25</a:t>
                      </a:r>
                      <a:endParaRPr lang="pt-B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378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Sinistros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2-4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&gt;=5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2-4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&gt;=5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79">
                <a:tc>
                  <a:txBody>
                    <a:bodyPr/>
                    <a:lstStyle/>
                    <a:p>
                      <a:r>
                        <a:rPr lang="pt-BR" sz="1600" b="1" i="1" dirty="0" smtClean="0"/>
                        <a:t>Ações</a:t>
                      </a:r>
                      <a:endParaRPr lang="pt-BR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87">
                <a:tc>
                  <a:txBody>
                    <a:bodyPr/>
                    <a:lstStyle/>
                    <a:p>
                      <a:r>
                        <a:rPr lang="pt-BR" sz="1600" i="1" dirty="0" smtClean="0"/>
                        <a:t>Aumenta</a:t>
                      </a:r>
                      <a:r>
                        <a:rPr lang="pt-BR" sz="1600" i="1" baseline="0" dirty="0" smtClean="0"/>
                        <a:t> R$ 50</a:t>
                      </a:r>
                      <a:endParaRPr lang="pt-BR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258">
                <a:tc>
                  <a:txBody>
                    <a:bodyPr/>
                    <a:lstStyle/>
                    <a:p>
                      <a:r>
                        <a:rPr lang="pt-BR" sz="1600" i="1" dirty="0" smtClean="0"/>
                        <a:t>Aumenta</a:t>
                      </a:r>
                      <a:r>
                        <a:rPr lang="pt-BR" sz="1600" i="1" baseline="0" dirty="0" smtClean="0"/>
                        <a:t> R$ 250</a:t>
                      </a:r>
                      <a:endParaRPr lang="pt-BR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685">
                <a:tc>
                  <a:txBody>
                    <a:bodyPr/>
                    <a:lstStyle/>
                    <a:p>
                      <a:r>
                        <a:rPr lang="pt-BR" sz="1600" i="1" dirty="0" smtClean="0"/>
                        <a:t>Aumenta</a:t>
                      </a:r>
                      <a:r>
                        <a:rPr lang="pt-BR" sz="1600" i="1" baseline="0" dirty="0" smtClean="0"/>
                        <a:t> R$ 150</a:t>
                      </a:r>
                      <a:endParaRPr lang="pt-BR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685">
                <a:tc>
                  <a:txBody>
                    <a:bodyPr/>
                    <a:lstStyle/>
                    <a:p>
                      <a:r>
                        <a:rPr lang="pt-BR" sz="1600" i="1" dirty="0" smtClean="0"/>
                        <a:t>Aumenta R$ 450</a:t>
                      </a:r>
                      <a:endParaRPr lang="pt-BR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6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 smtClean="0"/>
                        <a:t>Manda carta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6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 smtClean="0"/>
                        <a:t>Cancela seguro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43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Técnica: </a:t>
            </a:r>
            <a:r>
              <a:rPr lang="pt-BR" dirty="0" err="1" smtClean="0"/>
              <a:t>pair-wise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02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</a:t>
            </a:r>
            <a:r>
              <a:rPr lang="pt-BR" dirty="0" err="1" smtClean="0"/>
              <a:t>pair-wise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Baseada </a:t>
            </a:r>
            <a:r>
              <a:rPr lang="pt-BR" dirty="0"/>
              <a:t>na observação de que a maioria das falhas é causada pela </a:t>
            </a:r>
            <a:r>
              <a:rPr lang="pt-BR" b="1" dirty="0"/>
              <a:t>combinação</a:t>
            </a:r>
            <a:r>
              <a:rPr lang="pt-BR" dirty="0"/>
              <a:t> de apenas dois </a:t>
            </a:r>
            <a:r>
              <a:rPr lang="pt-BR" dirty="0" smtClean="0"/>
              <a:t>fatores</a:t>
            </a:r>
          </a:p>
          <a:p>
            <a:r>
              <a:rPr lang="pt-BR" dirty="0" smtClean="0"/>
              <a:t>Técnica usada para reduzir os casos de teste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54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r>
              <a:rPr lang="pt-BR" dirty="0" err="1" smtClean="0"/>
              <a:t>pair-wise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Sistema de seguro de automóveis</a:t>
            </a:r>
          </a:p>
          <a:p>
            <a:r>
              <a:rPr lang="pt-BR" dirty="0" smtClean="0"/>
              <a:t>Calcula o valor da apólice baseado em quatro variáveis</a:t>
            </a:r>
          </a:p>
          <a:p>
            <a:r>
              <a:rPr lang="pt-BR" dirty="0" smtClean="0"/>
              <a:t>Cada combinação resulta em um valor de apólice</a:t>
            </a:r>
          </a:p>
          <a:p>
            <a:r>
              <a:rPr lang="pt-BR" dirty="0" smtClean="0"/>
              <a:t>Variáveis ou atributos</a:t>
            </a:r>
          </a:p>
          <a:p>
            <a:pPr lvl="1"/>
            <a:r>
              <a:rPr lang="pt-BR" dirty="0" smtClean="0"/>
              <a:t>Sexo, idade, cidade, estacionamento</a:t>
            </a:r>
          </a:p>
          <a:p>
            <a:pPr lvl="1"/>
            <a:endParaRPr lang="pt-BR" dirty="0"/>
          </a:p>
          <a:p>
            <a:pPr marL="0" indent="0">
              <a:buNone/>
            </a:pPr>
            <a:r>
              <a:rPr lang="en-US" sz="1600" b="1" i="1" dirty="0" smtClean="0"/>
              <a:t>Efficient </a:t>
            </a:r>
            <a:r>
              <a:rPr lang="en-US" sz="1600" b="1" i="1" dirty="0"/>
              <a:t>Testing with All-Pairs - </a:t>
            </a:r>
            <a:r>
              <a:rPr lang="en-US" sz="1600" i="1" dirty="0"/>
              <a:t>Prepared for </a:t>
            </a:r>
            <a:r>
              <a:rPr lang="en-US" sz="1600" i="1" dirty="0" err="1"/>
              <a:t>STAREast</a:t>
            </a:r>
            <a:r>
              <a:rPr lang="en-US" sz="1600" i="1" dirty="0"/>
              <a:t> 2003 International Conference on Software Testing - Bernie Berger </a:t>
            </a:r>
            <a:r>
              <a:rPr lang="en-US" sz="1600" i="1" dirty="0" smtClean="0"/>
              <a:t>– </a:t>
            </a:r>
            <a:r>
              <a:rPr lang="en-US" sz="1600" i="1" dirty="0" err="1" smtClean="0"/>
              <a:t>ou</a:t>
            </a:r>
            <a:r>
              <a:rPr lang="en-US" sz="1600" i="1" dirty="0" smtClean="0"/>
              <a:t> </a:t>
            </a:r>
            <a:r>
              <a:rPr lang="en-US" sz="1600" i="1" smtClean="0"/>
              <a:t>em </a:t>
            </a:r>
            <a:r>
              <a:rPr lang="en-US" sz="1600" i="1">
                <a:hlinkClick r:id="rId2"/>
              </a:rPr>
              <a:t>http://www.testexpert.com.br/?</a:t>
            </a:r>
            <a:r>
              <a:rPr lang="en-US" sz="1600" i="1" smtClean="0">
                <a:hlinkClick r:id="rId2"/>
              </a:rPr>
              <a:t>q=node/1266</a:t>
            </a:r>
            <a:r>
              <a:rPr lang="en-US" sz="1600" i="1" smtClean="0"/>
              <a:t> 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36180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r>
              <a:rPr lang="pt-BR" dirty="0" err="1" smtClean="0"/>
              <a:t>pair-wise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783360"/>
              </p:ext>
            </p:extLst>
          </p:nvPr>
        </p:nvGraphicFramePr>
        <p:xfrm>
          <a:off x="1043608" y="1844824"/>
          <a:ext cx="693643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6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Sexo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Estacionamento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Masculino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18-28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Canoas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Rua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Feminino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29-45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Porto Alegre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Privativo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46-70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Itabira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Minas Gerais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Novo Capão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São Paulo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32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r>
              <a:rPr lang="pt-BR" dirty="0" err="1" smtClean="0"/>
              <a:t>pair-wise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6792"/>
          </a:xfrm>
        </p:spPr>
        <p:txBody>
          <a:bodyPr/>
          <a:lstStyle/>
          <a:p>
            <a:r>
              <a:rPr lang="pt-BR" dirty="0" smtClean="0"/>
              <a:t>Para facilitar, cidade será quebrado em capital/interior</a:t>
            </a:r>
          </a:p>
          <a:p>
            <a:pPr lvl="1"/>
            <a:r>
              <a:rPr lang="pt-BR" dirty="0" smtClean="0"/>
              <a:t>Lembrando das Classes de equivalência...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896096"/>
              </p:ext>
            </p:extLst>
          </p:nvPr>
        </p:nvGraphicFramePr>
        <p:xfrm>
          <a:off x="1043608" y="3717032"/>
          <a:ext cx="69364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6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Sexo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Estacionamento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Masculino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18-28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Interior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Rua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Feminino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29-45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Capital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Privativo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46-70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872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r>
              <a:rPr lang="pt-BR" dirty="0" err="1" smtClean="0"/>
              <a:t>pair-wise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2"/>
          </a:xfrm>
        </p:spPr>
        <p:txBody>
          <a:bodyPr/>
          <a:lstStyle/>
          <a:p>
            <a:r>
              <a:rPr lang="pt-BR" dirty="0" smtClean="0"/>
              <a:t>Serão necessários 2x3x2x2=24 testes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986769"/>
              </p:ext>
            </p:extLst>
          </p:nvPr>
        </p:nvGraphicFramePr>
        <p:xfrm>
          <a:off x="1043608" y="2852936"/>
          <a:ext cx="69364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6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Sexo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Estacionamento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Masculino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18-28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Interior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Rua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Feminino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29-45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Capital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Privativo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46-70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Espaço Reservado para Conteúdo 2"/>
          <p:cNvSpPr txBox="1">
            <a:spLocks/>
          </p:cNvSpPr>
          <p:nvPr/>
        </p:nvSpPr>
        <p:spPr bwMode="auto">
          <a:xfrm>
            <a:off x="539552" y="4581128"/>
            <a:ext cx="822960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C368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Segoe UI" pitchFamily="34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C368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Segoe UI" pitchFamily="34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Segoe UI" pitchFamily="34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C368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Segoe UI" pitchFamily="34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C368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C368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C368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C368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dirty="0" smtClean="0"/>
              <a:t>Vamos ajustar a tabela de forma que a primeira coluna contenha o maior número de opções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831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32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r>
              <a:rPr lang="pt-BR" dirty="0" err="1" smtClean="0"/>
              <a:t>pair-wise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2"/>
          </a:xfrm>
        </p:spPr>
        <p:txBody>
          <a:bodyPr/>
          <a:lstStyle/>
          <a:p>
            <a:r>
              <a:rPr lang="pt-BR" dirty="0" smtClean="0"/>
              <a:t>Serão necessários 2x3x2x2=24 testes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814112"/>
              </p:ext>
            </p:extLst>
          </p:nvPr>
        </p:nvGraphicFramePr>
        <p:xfrm>
          <a:off x="1043608" y="2852936"/>
          <a:ext cx="6768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9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Idade (3)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Sexo (2)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Cidade (2)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Estacionamento (2)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18-28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Masculino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Interior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Rua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29-45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Feminino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Capital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Privativo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46-70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Espaço Reservado para Conteúdo 2"/>
          <p:cNvSpPr txBox="1">
            <a:spLocks/>
          </p:cNvSpPr>
          <p:nvPr/>
        </p:nvSpPr>
        <p:spPr bwMode="auto">
          <a:xfrm>
            <a:off x="539552" y="4581128"/>
            <a:ext cx="822960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C368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Segoe UI" pitchFamily="34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C368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Segoe UI" pitchFamily="34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Segoe UI" pitchFamily="34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C368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Segoe UI" pitchFamily="34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C368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C368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C368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C368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dirty="0" smtClean="0"/>
              <a:t>Vamos ajustar a tabela de forma que a primeira coluna contenha o maior número de opções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607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r>
              <a:rPr lang="pt-BR" dirty="0" err="1" smtClean="0"/>
              <a:t>pair-wise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036712"/>
          </a:xfrm>
        </p:spPr>
        <p:txBody>
          <a:bodyPr/>
          <a:lstStyle/>
          <a:p>
            <a:r>
              <a:rPr lang="pt-BR" dirty="0" smtClean="0"/>
              <a:t>Criar uma nova tabela</a:t>
            </a:r>
          </a:p>
          <a:p>
            <a:pPr lvl="1"/>
            <a:r>
              <a:rPr lang="pt-BR" dirty="0" smtClean="0"/>
              <a:t>Cada linha corresponderá a um teste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391771"/>
              </p:ext>
            </p:extLst>
          </p:nvPr>
        </p:nvGraphicFramePr>
        <p:xfrm>
          <a:off x="1043608" y="2467704"/>
          <a:ext cx="676875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Idade (3)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Sexo (2)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Cidade (2)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Estacionamento (2)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18-28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18-28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29-45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29-45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46-70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46-70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85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r>
              <a:rPr lang="pt-BR" dirty="0" err="1" smtClean="0"/>
              <a:t>pair-wise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720080"/>
          </a:xfrm>
        </p:spPr>
        <p:txBody>
          <a:bodyPr/>
          <a:lstStyle/>
          <a:p>
            <a:r>
              <a:rPr lang="pt-BR" dirty="0" smtClean="0"/>
              <a:t>Cada par de idade, corresponderá a um sexo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254108"/>
              </p:ext>
            </p:extLst>
          </p:nvPr>
        </p:nvGraphicFramePr>
        <p:xfrm>
          <a:off x="1043608" y="2467704"/>
          <a:ext cx="676875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Idade (3)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Sexo (2)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Cidade (2)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Estacionamento (2)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18-28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Masculino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18-28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Feminino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29-45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Masculino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29-45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Feminino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46-70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Masculino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46-70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Feminino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937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r>
              <a:rPr lang="pt-BR" dirty="0" err="1" smtClean="0"/>
              <a:t>pair-wise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1008112"/>
          </a:xfrm>
        </p:spPr>
        <p:txBody>
          <a:bodyPr/>
          <a:lstStyle/>
          <a:p>
            <a:r>
              <a:rPr lang="pt-BR" dirty="0" smtClean="0"/>
              <a:t>Preenchimento da cidade (cuidado: ajuste)</a:t>
            </a:r>
          </a:p>
          <a:p>
            <a:pPr lvl="1"/>
            <a:r>
              <a:rPr lang="pt-BR" dirty="0" smtClean="0"/>
              <a:t>Tem que casar </a:t>
            </a:r>
            <a:r>
              <a:rPr lang="pt-BR" b="1" dirty="0" smtClean="0"/>
              <a:t>pares</a:t>
            </a:r>
            <a:r>
              <a:rPr lang="pt-BR" dirty="0" smtClean="0"/>
              <a:t> não repetidos (29-45)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11729"/>
              </p:ext>
            </p:extLst>
          </p:nvPr>
        </p:nvGraphicFramePr>
        <p:xfrm>
          <a:off x="1043608" y="2467704"/>
          <a:ext cx="6768752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Idade (3)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Sexo (2)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Cidade (2)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Estacionamento (2)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18-28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Masculino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Capital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18-28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Feminino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Interior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816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29-45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Masculino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Interior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29-45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Feminino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Capital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46-70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Masculino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Capital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46-70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Feminino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Interior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58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r>
              <a:rPr lang="pt-BR" dirty="0" err="1" smtClean="0"/>
              <a:t>pair-wise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1008112"/>
          </a:xfrm>
        </p:spPr>
        <p:txBody>
          <a:bodyPr/>
          <a:lstStyle/>
          <a:p>
            <a:r>
              <a:rPr lang="pt-BR" dirty="0" smtClean="0"/>
              <a:t>Por fim, estacionamento</a:t>
            </a:r>
          </a:p>
          <a:p>
            <a:pPr lvl="1"/>
            <a:r>
              <a:rPr lang="pt-BR" dirty="0" smtClean="0"/>
              <a:t>Também acontece o mesmo problema (46-70)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379618"/>
              </p:ext>
            </p:extLst>
          </p:nvPr>
        </p:nvGraphicFramePr>
        <p:xfrm>
          <a:off x="1043608" y="2467704"/>
          <a:ext cx="676875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Idade (3)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Sexo (2)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Cidade (2)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Estacionamento (2)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18-28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Masculino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Capital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Rua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18-28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Feminino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Interior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Privativo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29-45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Masculino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Interior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Rua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29-45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Feminino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Capital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Privativo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46-70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Masculino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Capital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Privativo</a:t>
                      </a:r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46-70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Feminino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Interior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Rua</a:t>
                      </a:r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218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Técnica </a:t>
            </a:r>
            <a:r>
              <a:rPr lang="pt-BR" dirty="0" err="1" smtClean="0"/>
              <a:t>pair-wise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Total de testes antes do uso da técnica</a:t>
            </a:r>
          </a:p>
          <a:p>
            <a:pPr lvl="1"/>
            <a:r>
              <a:rPr lang="pt-BR" dirty="0" smtClean="0"/>
              <a:t>24 testes</a:t>
            </a:r>
          </a:p>
          <a:p>
            <a:r>
              <a:rPr lang="pt-BR" dirty="0" smtClean="0"/>
              <a:t>Usando a técnica</a:t>
            </a:r>
          </a:p>
          <a:p>
            <a:pPr lvl="1"/>
            <a:r>
              <a:rPr lang="pt-BR" dirty="0" smtClean="0"/>
              <a:t>Serão necessários apenas 6 testes</a:t>
            </a:r>
          </a:p>
          <a:p>
            <a:r>
              <a:rPr lang="pt-BR" dirty="0" smtClean="0"/>
              <a:t>Alguns testes não serão feitos (agora)...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172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Discussão sobre a técnica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3"/>
          </a:xfrm>
        </p:spPr>
        <p:txBody>
          <a:bodyPr/>
          <a:lstStyle/>
          <a:p>
            <a:r>
              <a:rPr lang="pt-BR" dirty="0" smtClean="0"/>
              <a:t>Alguns testes que ficaram de ‘fora’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895586"/>
              </p:ext>
            </p:extLst>
          </p:nvPr>
        </p:nvGraphicFramePr>
        <p:xfrm>
          <a:off x="1043608" y="2467704"/>
          <a:ext cx="6768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Sexo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Estacionamento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18-28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Feminino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Interior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Rua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29-45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Masculino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/>
                        <a:t>Interior</a:t>
                      </a:r>
                      <a:endParaRPr lang="pt-B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Privativo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46-70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Masculino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Capital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Rua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539552" y="4293096"/>
            <a:ext cx="822960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C368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Segoe UI" pitchFamily="34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C368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Segoe UI" pitchFamily="34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Segoe UI" pitchFamily="34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C368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Segoe UI" pitchFamily="34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C368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C368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C368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C368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dirty="0" smtClean="0"/>
              <a:t>E com estes 3 outros 15</a:t>
            </a:r>
          </a:p>
          <a:p>
            <a:pPr lvl="1"/>
            <a:r>
              <a:rPr lang="pt-BR" dirty="0" smtClean="0"/>
              <a:t>de 24, apenas 6 serão feitos</a:t>
            </a:r>
          </a:p>
          <a:p>
            <a:r>
              <a:rPr lang="pt-BR" dirty="0" smtClean="0"/>
              <a:t>Lembrando: problemas ocorrem em </a:t>
            </a:r>
            <a:r>
              <a:rPr lang="pt-BR" i="1" dirty="0" smtClean="0"/>
              <a:t>pares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66609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da técnica </a:t>
            </a:r>
            <a:r>
              <a:rPr lang="pt-BR" dirty="0" err="1" smtClean="0"/>
              <a:t>pair-wise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859018"/>
              </p:ext>
            </p:extLst>
          </p:nvPr>
        </p:nvGraphicFramePr>
        <p:xfrm>
          <a:off x="1259632" y="3645024"/>
          <a:ext cx="6480721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7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6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Sist.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Oper</a:t>
                      </a:r>
                      <a:r>
                        <a:rPr lang="pt-BR" baseline="0" dirty="0" smtClean="0"/>
                        <a:t>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Serv. </a:t>
                      </a:r>
                      <a:r>
                        <a:rPr lang="pt-BR" dirty="0" err="1" smtClean="0"/>
                        <a:t>Aplic</a:t>
                      </a:r>
                      <a:r>
                        <a:rPr lang="pt-BR" dirty="0" smtClean="0"/>
                        <a:t>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Browser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Windows 2003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3.3.2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IE 6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Windows XP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4.1.10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IE 7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81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Windows</a:t>
                      </a:r>
                      <a:r>
                        <a:rPr lang="pt-BR" baseline="0" dirty="0" smtClean="0"/>
                        <a:t> Vista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5.0.19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Firefox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Solaris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Linux </a:t>
                      </a:r>
                      <a:r>
                        <a:rPr lang="pt-BR" dirty="0" err="1" smtClean="0"/>
                        <a:t>Ubuntu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2232248"/>
          </a:xfrm>
        </p:spPr>
        <p:txBody>
          <a:bodyPr/>
          <a:lstStyle/>
          <a:p>
            <a:r>
              <a:rPr lang="pt-BR" dirty="0" smtClean="0"/>
              <a:t>Técnica pode ser usada em outros problemas</a:t>
            </a:r>
          </a:p>
          <a:p>
            <a:r>
              <a:rPr lang="pt-BR" dirty="0" smtClean="0"/>
              <a:t>Problema</a:t>
            </a:r>
          </a:p>
          <a:p>
            <a:pPr lvl="1"/>
            <a:r>
              <a:rPr lang="pt-BR" dirty="0" smtClean="0"/>
              <a:t>Diversos S.O. , servidores de aplicação, Browsers</a:t>
            </a:r>
          </a:p>
          <a:p>
            <a:pPr lvl="1"/>
            <a:r>
              <a:rPr lang="pt-BR" dirty="0" smtClean="0"/>
              <a:t>Quais testes fazer em quais arquiteturas?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85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Prof. Ricardo M. </a:t>
            </a:r>
            <a:r>
              <a:rPr lang="pt-BR" dirty="0" err="1" smtClean="0"/>
              <a:t>Czekster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Faculdade de Informática</a:t>
            </a:r>
          </a:p>
          <a:p>
            <a:fld id="{826EB052-64CE-49D8-968D-134EA9B7C303}" type="datetime1">
              <a:rPr lang="pt-BR" smtClean="0"/>
              <a:pPr/>
              <a:t>13/09/2017</a:t>
            </a:fld>
            <a:endParaRPr lang="pt-BR" dirty="0"/>
          </a:p>
        </p:txBody>
      </p:sp>
      <p:pic>
        <p:nvPicPr>
          <p:cNvPr id="2052" name="Picture 4" descr="http://www.pucrs.micnetwork.org/Portals/9/Topo-C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7560840" cy="145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saga:83/Logotipos/PUCR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3609014"/>
            <a:ext cx="2571768" cy="6185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684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Testes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600200"/>
            <a:ext cx="4474840" cy="4530725"/>
          </a:xfrm>
        </p:spPr>
        <p:txBody>
          <a:bodyPr/>
          <a:lstStyle/>
          <a:p>
            <a:r>
              <a:rPr lang="pt-BR" dirty="0" smtClean="0"/>
              <a:t>Estrutural</a:t>
            </a:r>
          </a:p>
          <a:p>
            <a:pPr lvl="1"/>
            <a:r>
              <a:rPr lang="pt-BR" dirty="0" smtClean="0"/>
              <a:t>Código-fonte</a:t>
            </a:r>
          </a:p>
          <a:p>
            <a:pPr lvl="1"/>
            <a:r>
              <a:rPr lang="pt-BR" dirty="0" smtClean="0"/>
              <a:t>Caixa-branca</a:t>
            </a:r>
          </a:p>
          <a:p>
            <a:r>
              <a:rPr lang="pt-BR" dirty="0" smtClean="0"/>
              <a:t>Funcional</a:t>
            </a:r>
          </a:p>
          <a:p>
            <a:pPr lvl="1"/>
            <a:r>
              <a:rPr lang="pt-BR" dirty="0" smtClean="0"/>
              <a:t>Requisitos</a:t>
            </a:r>
          </a:p>
          <a:p>
            <a:pPr lvl="1"/>
            <a:r>
              <a:rPr lang="pt-BR" dirty="0" smtClean="0"/>
              <a:t>Caixa-preta</a:t>
            </a:r>
          </a:p>
          <a:p>
            <a:r>
              <a:rPr lang="pt-BR" dirty="0" smtClean="0"/>
              <a:t>São </a:t>
            </a:r>
            <a:r>
              <a:rPr lang="pt-B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complementares!</a:t>
            </a:r>
          </a:p>
          <a:p>
            <a:pPr lvl="1"/>
            <a:endParaRPr lang="pt-BR" dirty="0"/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5076056" y="1196752"/>
            <a:ext cx="3312368" cy="2088828"/>
            <a:chOff x="748" y="2568"/>
            <a:chExt cx="1904" cy="1089"/>
          </a:xfrm>
        </p:grpSpPr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748" y="2568"/>
              <a:ext cx="1904" cy="108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da-DK" b="1">
                <a:solidFill>
                  <a:srgbClr val="000000"/>
                </a:solidFill>
              </a:endParaRPr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1253" y="2614"/>
              <a:ext cx="772" cy="146"/>
            </a:xfrm>
            <a:prstGeom prst="rect">
              <a:avLst/>
            </a:prstGeom>
            <a:solidFill>
              <a:srgbClr val="EAEAEA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 anchor="ctr">
              <a:spAutoFit/>
            </a:bodyPr>
            <a:lstStyle/>
            <a:p>
              <a:pPr algn="ctr"/>
              <a:r>
                <a:rPr lang="da-DK" sz="1400" b="1">
                  <a:solidFill>
                    <a:srgbClr val="000000"/>
                  </a:solidFill>
                </a:rPr>
                <a:t>n = in();</a:t>
              </a:r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836" y="3178"/>
              <a:ext cx="642" cy="146"/>
            </a:xfrm>
            <a:prstGeom prst="rect">
              <a:avLst/>
            </a:prstGeom>
            <a:solidFill>
              <a:srgbClr val="EAEAEA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 anchor="ctr">
              <a:spAutoFit/>
            </a:bodyPr>
            <a:lstStyle/>
            <a:p>
              <a:pPr algn="ctr"/>
              <a:r>
                <a:rPr lang="da-DK" sz="1400" b="1">
                  <a:solidFill>
                    <a:srgbClr val="000000"/>
                  </a:solidFill>
                </a:rPr>
                <a:t>n = n/2;</a:t>
              </a:r>
            </a:p>
          </p:txBody>
        </p:sp>
        <p:sp>
          <p:nvSpPr>
            <p:cNvPr id="10" name="AutoShape 13"/>
            <p:cNvSpPr>
              <a:spLocks noChangeArrowheads="1"/>
            </p:cNvSpPr>
            <p:nvPr/>
          </p:nvSpPr>
          <p:spPr bwMode="auto">
            <a:xfrm>
              <a:off x="1168" y="2886"/>
              <a:ext cx="953" cy="203"/>
            </a:xfrm>
            <a:prstGeom prst="flowChartDecision">
              <a:avLst/>
            </a:prstGeom>
            <a:solidFill>
              <a:srgbClr val="EAEAEA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da-DK" sz="1400" b="1">
                  <a:solidFill>
                    <a:srgbClr val="000000"/>
                  </a:solidFill>
                </a:rPr>
                <a:t>odd(n)</a:t>
              </a: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1834" y="3175"/>
              <a:ext cx="732" cy="146"/>
            </a:xfrm>
            <a:prstGeom prst="rect">
              <a:avLst/>
            </a:prstGeom>
            <a:solidFill>
              <a:srgbClr val="EAEAEA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 anchor="ctr">
              <a:spAutoFit/>
            </a:bodyPr>
            <a:lstStyle/>
            <a:p>
              <a:pPr algn="ctr"/>
              <a:r>
                <a:rPr lang="da-DK" sz="1400" b="1">
                  <a:solidFill>
                    <a:srgbClr val="000000"/>
                  </a:solidFill>
                </a:rPr>
                <a:t>n = 3*n+1;</a:t>
              </a:r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1376" y="3466"/>
              <a:ext cx="539" cy="146"/>
            </a:xfrm>
            <a:prstGeom prst="rect">
              <a:avLst/>
            </a:prstGeom>
            <a:solidFill>
              <a:srgbClr val="EAEAEA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 anchor="ctr">
              <a:spAutoFit/>
            </a:bodyPr>
            <a:lstStyle/>
            <a:p>
              <a:pPr algn="ctr"/>
              <a:r>
                <a:rPr lang="da-DK" sz="1400" b="1">
                  <a:solidFill>
                    <a:srgbClr val="000000"/>
                  </a:solidFill>
                </a:rPr>
                <a:t>out(n);</a:t>
              </a: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 flipH="1">
              <a:off x="1649" y="2783"/>
              <a:ext cx="0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pt-BR">
                <a:solidFill>
                  <a:srgbClr val="000000"/>
                </a:solidFill>
              </a:endParaRPr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>
              <a:off x="1837" y="3067"/>
              <a:ext cx="45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pt-BR">
                <a:solidFill>
                  <a:srgbClr val="000000"/>
                </a:solidFill>
              </a:endParaRPr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1447" y="3357"/>
              <a:ext cx="45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pt-BR">
                <a:solidFill>
                  <a:srgbClr val="000000"/>
                </a:solidFill>
              </a:endParaRPr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 flipH="1">
              <a:off x="1426" y="3073"/>
              <a:ext cx="45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pt-BR">
                <a:solidFill>
                  <a:srgbClr val="000000"/>
                </a:solidFill>
              </a:endParaRPr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 flipH="1">
              <a:off x="1837" y="3351"/>
              <a:ext cx="45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pt-BR">
                <a:solidFill>
                  <a:srgbClr val="000000"/>
                </a:solidFill>
              </a:endParaRPr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793" y="2999"/>
              <a:ext cx="647" cy="19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rgbClr val="C0C0C0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da-DK" sz="1400" i="1" dirty="0" smtClean="0">
                  <a:solidFill>
                    <a:srgbClr val="000000"/>
                  </a:solidFill>
                </a:rPr>
                <a:t>verdadeiro</a:t>
              </a:r>
              <a:endParaRPr lang="da-DK" sz="1400" i="1" dirty="0">
                <a:solidFill>
                  <a:srgbClr val="000000"/>
                </a:solidFill>
              </a:endParaRPr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1852" y="3000"/>
              <a:ext cx="353" cy="19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rgbClr val="C0C0C0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da-DK" sz="1400" i="1" dirty="0" smtClean="0">
                  <a:solidFill>
                    <a:srgbClr val="000000"/>
                  </a:solidFill>
                </a:rPr>
                <a:t>falso</a:t>
              </a:r>
              <a:endParaRPr lang="da-DK" sz="1400" i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0" name="Group 23"/>
          <p:cNvGrpSpPr>
            <a:grpSpLocks/>
          </p:cNvGrpSpPr>
          <p:nvPr/>
        </p:nvGrpSpPr>
        <p:grpSpPr bwMode="auto">
          <a:xfrm>
            <a:off x="5076056" y="3645024"/>
            <a:ext cx="3399307" cy="2051330"/>
            <a:chOff x="3584" y="2568"/>
            <a:chExt cx="1955" cy="1089"/>
          </a:xfrm>
        </p:grpSpPr>
        <p:sp>
          <p:nvSpPr>
            <p:cNvPr id="21" name="Rectangle 24"/>
            <p:cNvSpPr>
              <a:spLocks noChangeArrowheads="1"/>
            </p:cNvSpPr>
            <p:nvPr/>
          </p:nvSpPr>
          <p:spPr bwMode="auto">
            <a:xfrm>
              <a:off x="3584" y="2568"/>
              <a:ext cx="1905" cy="10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da-DK" b="1">
                <a:solidFill>
                  <a:srgbClr val="000000"/>
                </a:solidFill>
              </a:endParaRPr>
            </a:p>
          </p:txBody>
        </p:sp>
        <p:sp>
          <p:nvSpPr>
            <p:cNvPr id="22" name="Rectangle 25"/>
            <p:cNvSpPr>
              <a:spLocks noChangeArrowheads="1"/>
            </p:cNvSpPr>
            <p:nvPr/>
          </p:nvSpPr>
          <p:spPr bwMode="auto">
            <a:xfrm>
              <a:off x="3679" y="2803"/>
              <a:ext cx="605" cy="609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da-DK">
                <a:solidFill>
                  <a:srgbClr val="000000"/>
                </a:solidFill>
              </a:endParaRPr>
            </a:p>
          </p:txBody>
        </p:sp>
        <p:pic>
          <p:nvPicPr>
            <p:cNvPr id="23" name="Picture 26" descr="Tandhjul217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9" y="2659"/>
              <a:ext cx="690" cy="7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4384" y="2820"/>
              <a:ext cx="338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rgbClr val="C0C0C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da-DK" sz="4800">
                  <a:solidFill>
                    <a:srgbClr val="000000"/>
                  </a:solidFill>
                </a:rPr>
                <a:t>~</a:t>
              </a:r>
            </a:p>
          </p:txBody>
        </p:sp>
        <p:pic>
          <p:nvPicPr>
            <p:cNvPr id="25" name="Picture 28" descr="manual_50x5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0" y="2773"/>
              <a:ext cx="575" cy="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4440" y="283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rgbClr val="C0C0C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da-DK" b="1">
                  <a:solidFill>
                    <a:srgbClr val="000000"/>
                  </a:solidFill>
                </a:rPr>
                <a:t>?</a:t>
              </a:r>
            </a:p>
          </p:txBody>
        </p:sp>
        <p:sp>
          <p:nvSpPr>
            <p:cNvPr id="27" name="Text Box 30"/>
            <p:cNvSpPr txBox="1">
              <a:spLocks noChangeArrowheads="1"/>
            </p:cNvSpPr>
            <p:nvPr/>
          </p:nvSpPr>
          <p:spPr bwMode="auto">
            <a:xfrm>
              <a:off x="3696" y="3397"/>
              <a:ext cx="580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rgbClr val="C0C0C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da-DK" sz="1400" b="1" i="1" dirty="0" smtClean="0">
                  <a:solidFill>
                    <a:srgbClr val="000000"/>
                  </a:solidFill>
                </a:rPr>
                <a:t>programa</a:t>
              </a:r>
              <a:endParaRPr lang="da-DK" sz="1400" b="1" i="1" dirty="0">
                <a:solidFill>
                  <a:srgbClr val="000000"/>
                </a:solidFill>
              </a:endParaRPr>
            </a:p>
          </p:txBody>
        </p:sp>
        <p:sp>
          <p:nvSpPr>
            <p:cNvPr id="28" name="Text Box 31"/>
            <p:cNvSpPr txBox="1">
              <a:spLocks noChangeArrowheads="1"/>
            </p:cNvSpPr>
            <p:nvPr/>
          </p:nvSpPr>
          <p:spPr bwMode="auto">
            <a:xfrm>
              <a:off x="4702" y="3409"/>
              <a:ext cx="837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rgbClr val="C0C0C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r>
                <a:rPr lang="da-DK" sz="1400" b="1" i="1" dirty="0" smtClean="0">
                  <a:solidFill>
                    <a:srgbClr val="000000"/>
                  </a:solidFill>
                </a:rPr>
                <a:t>especificação</a:t>
              </a:r>
              <a:endParaRPr lang="da-DK" sz="1400" b="1" i="1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809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ChangeArrowheads="1"/>
          </p:cNvSpPr>
          <p:nvPr/>
        </p:nvSpPr>
        <p:spPr bwMode="auto">
          <a:xfrm>
            <a:off x="1116013" y="3678238"/>
            <a:ext cx="7848600" cy="100806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C0C0C0"/>
              </a:gs>
            </a:gsLst>
            <a:lin ang="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7011" name="Rectangle 3"/>
          <p:cNvSpPr>
            <a:spLocks noChangeArrowheads="1"/>
          </p:cNvSpPr>
          <p:nvPr/>
        </p:nvSpPr>
        <p:spPr bwMode="auto">
          <a:xfrm>
            <a:off x="1116013" y="2266950"/>
            <a:ext cx="7848600" cy="100806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C0C0C0"/>
              </a:gs>
            </a:gsLst>
            <a:lin ang="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701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="1" dirty="0" smtClean="0"/>
              <a:t>Pergunta:</a:t>
            </a:r>
            <a:r>
              <a:rPr lang="da-DK" dirty="0" smtClean="0"/>
              <a:t> qual sequência é a ”melhor”?</a:t>
            </a:r>
            <a:endParaRPr lang="da-DK" dirty="0"/>
          </a:p>
          <a:p>
            <a:pPr lvl="4"/>
            <a:endParaRPr lang="da-DK" dirty="0" smtClean="0"/>
          </a:p>
          <a:p>
            <a:pPr lvl="2"/>
            <a:r>
              <a:rPr lang="da-DK" b="1" dirty="0" smtClean="0">
                <a:solidFill>
                  <a:schemeClr val="accent2"/>
                </a:solidFill>
              </a:rPr>
              <a:t>A</a:t>
            </a:r>
            <a:r>
              <a:rPr lang="da-DK" b="1" dirty="0"/>
              <a:t>)</a:t>
            </a:r>
            <a:r>
              <a:rPr lang="da-DK" dirty="0"/>
              <a:t> </a:t>
            </a:r>
            <a:r>
              <a:rPr lang="da-DK" dirty="0" smtClean="0"/>
              <a:t>teste caixa-branca   </a:t>
            </a:r>
            <a:r>
              <a:rPr lang="da-DK" dirty="0"/>
              <a:t>;   </a:t>
            </a:r>
            <a:r>
              <a:rPr lang="da-DK" dirty="0" smtClean="0"/>
              <a:t>teste caixa preta</a:t>
            </a:r>
            <a:endParaRPr lang="da-DK" b="1" dirty="0"/>
          </a:p>
          <a:p>
            <a:pPr lvl="4"/>
            <a:r>
              <a:rPr lang="da-DK" dirty="0" smtClean="0">
                <a:solidFill>
                  <a:schemeClr val="bg2"/>
                </a:solidFill>
              </a:rPr>
              <a:t>(ou seja, realizar caixa-branca antes da caixa-preta)</a:t>
            </a:r>
            <a:endParaRPr lang="da-DK" dirty="0">
              <a:solidFill>
                <a:schemeClr val="bg2"/>
              </a:solidFill>
            </a:endParaRPr>
          </a:p>
          <a:p>
            <a:endParaRPr lang="da-DK" dirty="0"/>
          </a:p>
          <a:p>
            <a:pPr lvl="2"/>
            <a:r>
              <a:rPr lang="da-DK" b="1" dirty="0">
                <a:solidFill>
                  <a:schemeClr val="accent2"/>
                </a:solidFill>
              </a:rPr>
              <a:t>B</a:t>
            </a:r>
            <a:r>
              <a:rPr lang="da-DK" b="1" dirty="0"/>
              <a:t>)</a:t>
            </a:r>
            <a:r>
              <a:rPr lang="da-DK" dirty="0"/>
              <a:t> teste caixa preta</a:t>
            </a:r>
            <a:r>
              <a:rPr lang="da-DK" dirty="0" smtClean="0"/>
              <a:t>      ;    teste </a:t>
            </a:r>
            <a:r>
              <a:rPr lang="da-DK" dirty="0"/>
              <a:t>caixa-branca</a:t>
            </a:r>
            <a:endParaRPr lang="da-DK" b="1" dirty="0"/>
          </a:p>
          <a:p>
            <a:pPr lvl="4"/>
            <a:r>
              <a:rPr lang="da-DK" dirty="0" smtClean="0">
                <a:solidFill>
                  <a:schemeClr val="bg2"/>
                </a:solidFill>
              </a:rPr>
              <a:t>(ou seja, realizar caixa-preta antes de caixa-branca)</a:t>
            </a:r>
            <a:endParaRPr lang="da-DK" dirty="0">
              <a:solidFill>
                <a:schemeClr val="bg2"/>
              </a:solidFill>
            </a:endParaRPr>
          </a:p>
          <a:p>
            <a:endParaRPr lang="da-DK" sz="900" dirty="0" smtClean="0"/>
          </a:p>
          <a:p>
            <a:r>
              <a:rPr lang="da-DK" dirty="0" smtClean="0"/>
              <a:t>Resposta: </a:t>
            </a:r>
            <a:r>
              <a:rPr lang="da-DK" dirty="0" smtClean="0">
                <a:solidFill>
                  <a:schemeClr val="bg2"/>
                </a:solidFill>
              </a:rPr>
              <a:t>(normalmente)</a:t>
            </a:r>
            <a:r>
              <a:rPr lang="da-DK" dirty="0" smtClean="0"/>
              <a:t> </a:t>
            </a:r>
            <a:r>
              <a:rPr lang="da-DK" b="1" dirty="0"/>
              <a:t>’</a:t>
            </a:r>
            <a:r>
              <a:rPr lang="da-DK" b="1" dirty="0">
                <a:solidFill>
                  <a:schemeClr val="accent2"/>
                </a:solidFill>
              </a:rPr>
              <a:t>B</a:t>
            </a:r>
            <a:r>
              <a:rPr lang="da-DK" b="1" dirty="0"/>
              <a:t>’</a:t>
            </a:r>
          </a:p>
          <a:p>
            <a:pPr lvl="2"/>
            <a:r>
              <a:rPr lang="da-DK" dirty="0" smtClean="0"/>
              <a:t>Resolve </a:t>
            </a:r>
            <a:r>
              <a:rPr lang="da-DK" b="1" i="1" dirty="0" smtClean="0"/>
              <a:t>problemas gerais da especif.:</a:t>
            </a:r>
            <a:r>
              <a:rPr lang="da-DK" dirty="0" smtClean="0"/>
              <a:t> </a:t>
            </a:r>
            <a:r>
              <a:rPr lang="da-DK" b="1" i="1" dirty="0" smtClean="0">
                <a:solidFill>
                  <a:schemeClr val="hlink"/>
                </a:solidFill>
              </a:rPr>
              <a:t>impl.</a:t>
            </a:r>
            <a:r>
              <a:rPr lang="da-DK" b="1" i="1" dirty="0" smtClean="0"/>
              <a:t> </a:t>
            </a:r>
            <a:r>
              <a:rPr lang="da-DK" b="1" i="1" dirty="0">
                <a:solidFill>
                  <a:schemeClr val="folHlink"/>
                </a:solidFill>
              </a:rPr>
              <a:t>~</a:t>
            </a:r>
            <a:r>
              <a:rPr lang="da-DK" b="1" i="1" dirty="0"/>
              <a:t> </a:t>
            </a:r>
            <a:r>
              <a:rPr lang="da-DK" b="1" i="1" dirty="0" smtClean="0">
                <a:solidFill>
                  <a:schemeClr val="hlink"/>
                </a:solidFill>
              </a:rPr>
              <a:t>espec.</a:t>
            </a:r>
            <a:r>
              <a:rPr lang="da-DK" b="1" i="1" dirty="0" smtClean="0"/>
              <a:t> </a:t>
            </a:r>
            <a:endParaRPr lang="da-DK" dirty="0"/>
          </a:p>
          <a:p>
            <a:pPr lvl="2"/>
            <a:r>
              <a:rPr lang="da-DK" b="1" i="1" dirty="0" smtClean="0"/>
              <a:t>Antes de olhar os detalhes </a:t>
            </a:r>
            <a:r>
              <a:rPr lang="da-DK" dirty="0" smtClean="0"/>
              <a:t>da </a:t>
            </a:r>
            <a:r>
              <a:rPr lang="da-DK" b="1" i="1" dirty="0" smtClean="0">
                <a:solidFill>
                  <a:schemeClr val="hlink"/>
                </a:solidFill>
              </a:rPr>
              <a:t>implementação.</a:t>
            </a:r>
            <a:endParaRPr lang="da-DK" dirty="0">
              <a:solidFill>
                <a:schemeClr val="bg2"/>
              </a:solidFill>
            </a:endParaRPr>
          </a:p>
        </p:txBody>
      </p:sp>
      <p:sp>
        <p:nvSpPr>
          <p:cNvPr id="4270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Sequência de Testes</a:t>
            </a:r>
            <a:endParaRPr lang="da-DK" dirty="0"/>
          </a:p>
        </p:txBody>
      </p:sp>
      <p:sp>
        <p:nvSpPr>
          <p:cNvPr id="427014" name="Rectangle 6"/>
          <p:cNvSpPr>
            <a:spLocks noChangeArrowheads="1"/>
          </p:cNvSpPr>
          <p:nvPr/>
        </p:nvSpPr>
        <p:spPr bwMode="auto">
          <a:xfrm>
            <a:off x="7481888" y="2422525"/>
            <a:ext cx="534987" cy="3683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7015" name="Rectangle 7"/>
          <p:cNvSpPr>
            <a:spLocks noChangeArrowheads="1"/>
          </p:cNvSpPr>
          <p:nvPr/>
        </p:nvSpPr>
        <p:spPr bwMode="auto">
          <a:xfrm>
            <a:off x="8285163" y="2422525"/>
            <a:ext cx="534987" cy="368300"/>
          </a:xfrm>
          <a:prstGeom prst="rect">
            <a:avLst/>
          </a:prstGeom>
          <a:solidFill>
            <a:schemeClr val="tx1"/>
          </a:solidFill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7016" name="Rectangle 8"/>
          <p:cNvSpPr>
            <a:spLocks noChangeArrowheads="1"/>
          </p:cNvSpPr>
          <p:nvPr/>
        </p:nvSpPr>
        <p:spPr bwMode="auto">
          <a:xfrm>
            <a:off x="8288338" y="3802063"/>
            <a:ext cx="534987" cy="3683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7017" name="Rectangle 9"/>
          <p:cNvSpPr>
            <a:spLocks noChangeArrowheads="1"/>
          </p:cNvSpPr>
          <p:nvPr/>
        </p:nvSpPr>
        <p:spPr bwMode="auto">
          <a:xfrm>
            <a:off x="7481888" y="3802063"/>
            <a:ext cx="534987" cy="368300"/>
          </a:xfrm>
          <a:prstGeom prst="rect">
            <a:avLst/>
          </a:prstGeom>
          <a:solidFill>
            <a:schemeClr val="tx1"/>
          </a:solidFill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7018" name="Text Box 10"/>
          <p:cNvSpPr txBox="1">
            <a:spLocks noChangeArrowheads="1"/>
          </p:cNvSpPr>
          <p:nvPr/>
        </p:nvSpPr>
        <p:spPr bwMode="auto">
          <a:xfrm>
            <a:off x="3249613" y="3246438"/>
            <a:ext cx="925551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/>
                    </a:gs>
                    <a:gs pos="100000">
                      <a:srgbClr val="C0C0C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da-DK" b="1" i="1" dirty="0">
                <a:solidFill>
                  <a:srgbClr val="5F5F5F"/>
                </a:solidFill>
              </a:rPr>
              <a:t>…</a:t>
            </a:r>
            <a:r>
              <a:rPr lang="da-DK" b="1" i="1" dirty="0" smtClean="0">
                <a:solidFill>
                  <a:srgbClr val="5F5F5F"/>
                </a:solidFill>
              </a:rPr>
              <a:t>ou…</a:t>
            </a:r>
            <a:endParaRPr lang="da-DK" b="1" i="1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5443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caixa-branca</a:t>
            </a:r>
            <a:br>
              <a:rPr lang="pt-BR" dirty="0" smtClean="0"/>
            </a:br>
            <a:r>
              <a:rPr lang="pt-BR" dirty="0" smtClean="0"/>
              <a:t>notas introdutórias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470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caixa-branca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Teste chamado </a:t>
            </a:r>
            <a:r>
              <a:rPr lang="pt-B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Estrutural</a:t>
            </a:r>
            <a:r>
              <a:rPr lang="pt-B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BR" dirty="0" smtClean="0"/>
              <a:t>de software</a:t>
            </a:r>
          </a:p>
          <a:p>
            <a:r>
              <a:rPr lang="pt-BR" dirty="0" smtClean="0"/>
              <a:t>Analisa-se o código fonte em busca de defeitos</a:t>
            </a:r>
          </a:p>
          <a:p>
            <a:r>
              <a:rPr lang="pt-BR" dirty="0" smtClean="0"/>
              <a:t>Caminhos</a:t>
            </a:r>
          </a:p>
          <a:p>
            <a:pPr lvl="1"/>
            <a:r>
              <a:rPr lang="pt-BR" dirty="0" smtClean="0"/>
              <a:t>Existem muitas possibilidades</a:t>
            </a:r>
          </a:p>
          <a:p>
            <a:pPr lvl="1"/>
            <a:r>
              <a:rPr lang="pt-BR" dirty="0" smtClean="0"/>
              <a:t>Um sistema mesmo pequeno apresenta muitos</a:t>
            </a:r>
          </a:p>
          <a:p>
            <a:r>
              <a:rPr lang="pt-BR" dirty="0" smtClean="0"/>
              <a:t>Estados</a:t>
            </a:r>
          </a:p>
          <a:p>
            <a:pPr lvl="1"/>
            <a:r>
              <a:rPr lang="pt-BR" dirty="0" smtClean="0"/>
              <a:t>Muitos estados: problemas na hora de replicar o defeito para conserto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466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pt-BR" smtClean="0">
                <a:latin typeface="Arial" charset="0"/>
              </a:rPr>
              <a:t>Teste de caminho básico</a:t>
            </a:r>
            <a:endParaRPr lang="pt-BR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2800" dirty="0"/>
              <a:t>Técnica de teste de caixa branca </a:t>
            </a:r>
          </a:p>
          <a:p>
            <a:pPr lvl="1">
              <a:lnSpc>
                <a:spcPct val="90000"/>
              </a:lnSpc>
            </a:pPr>
            <a:r>
              <a:rPr lang="pt-BR" sz="2400" dirty="0">
                <a:ea typeface="+mn-ea"/>
                <a:cs typeface="+mn-cs"/>
              </a:rPr>
              <a:t>derivar uma medida de complexidade lógica de um projeto </a:t>
            </a:r>
          </a:p>
          <a:p>
            <a:pPr lvl="1">
              <a:lnSpc>
                <a:spcPct val="90000"/>
              </a:lnSpc>
            </a:pPr>
            <a:r>
              <a:rPr lang="pt-BR" sz="2400" dirty="0">
                <a:ea typeface="+mn-ea"/>
                <a:cs typeface="+mn-cs"/>
              </a:rPr>
              <a:t>usar esta medida como guia para definir um conjunto básico de caminhos de </a:t>
            </a:r>
            <a:r>
              <a:rPr lang="pt-BR" sz="2400" dirty="0" smtClean="0">
                <a:ea typeface="+mn-ea"/>
                <a:cs typeface="+mn-cs"/>
              </a:rPr>
              <a:t>execução.</a:t>
            </a:r>
          </a:p>
          <a:p>
            <a:pPr>
              <a:lnSpc>
                <a:spcPct val="90000"/>
              </a:lnSpc>
            </a:pPr>
            <a:r>
              <a:rPr lang="pt-BR" sz="2800" dirty="0" smtClean="0">
                <a:ea typeface="+mn-ea"/>
                <a:cs typeface="+mn-cs"/>
              </a:rPr>
              <a:t>Notação </a:t>
            </a:r>
            <a:r>
              <a:rPr lang="pt-BR" sz="2800" dirty="0">
                <a:ea typeface="+mn-ea"/>
                <a:cs typeface="+mn-cs"/>
              </a:rPr>
              <a:t>de grafo de fluxo: </a:t>
            </a:r>
          </a:p>
          <a:p>
            <a:pPr lvl="1">
              <a:lnSpc>
                <a:spcPct val="90000"/>
              </a:lnSpc>
            </a:pPr>
            <a:r>
              <a:rPr lang="pt-BR" sz="2400" dirty="0">
                <a:ea typeface="+mn-ea"/>
                <a:cs typeface="+mn-cs"/>
              </a:rPr>
              <a:t>notação simples para representação do fluxo de controle, que descreve o fluxo lógico: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87624" y="4595266"/>
            <a:ext cx="6840537" cy="1570038"/>
            <a:chOff x="1525" y="3552"/>
            <a:chExt cx="2555" cy="584"/>
          </a:xfrm>
        </p:grpSpPr>
        <p:sp>
          <p:nvSpPr>
            <p:cNvPr id="16389" name="Oval 5"/>
            <p:cNvSpPr>
              <a:spLocks noChangeArrowheads="1"/>
            </p:cNvSpPr>
            <p:nvPr/>
          </p:nvSpPr>
          <p:spPr bwMode="auto">
            <a:xfrm>
              <a:off x="3792" y="3552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525" y="3616"/>
              <a:ext cx="2555" cy="520"/>
              <a:chOff x="1525" y="3616"/>
              <a:chExt cx="2555" cy="520"/>
            </a:xfrm>
          </p:grpSpPr>
          <p:sp>
            <p:nvSpPr>
              <p:cNvPr id="16391" name="Freeform 7"/>
              <p:cNvSpPr>
                <a:spLocks/>
              </p:cNvSpPr>
              <p:nvPr/>
            </p:nvSpPr>
            <p:spPr bwMode="auto">
              <a:xfrm>
                <a:off x="3888" y="3620"/>
                <a:ext cx="128" cy="184"/>
              </a:xfrm>
              <a:custGeom>
                <a:avLst/>
                <a:gdLst>
                  <a:gd name="T0" fmla="*/ 0 w 128"/>
                  <a:gd name="T1" fmla="*/ 0 h 184"/>
                  <a:gd name="T2" fmla="*/ 128 w 128"/>
                  <a:gd name="T3" fmla="*/ 184 h 184"/>
                  <a:gd name="T4" fmla="*/ 0 60000 65536"/>
                  <a:gd name="T5" fmla="*/ 0 60000 65536"/>
                  <a:gd name="T6" fmla="*/ 0 w 128"/>
                  <a:gd name="T7" fmla="*/ 0 h 184"/>
                  <a:gd name="T8" fmla="*/ 128 w 128"/>
                  <a:gd name="T9" fmla="*/ 184 h 18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8" h="184">
                    <a:moveTo>
                      <a:pt x="0" y="0"/>
                    </a:moveTo>
                    <a:lnTo>
                      <a:pt x="128" y="18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392" name="Oval 8"/>
              <p:cNvSpPr>
                <a:spLocks noChangeArrowheads="1"/>
              </p:cNvSpPr>
              <p:nvPr/>
            </p:nvSpPr>
            <p:spPr bwMode="auto">
              <a:xfrm>
                <a:off x="1584" y="37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393" name="Oval 9"/>
              <p:cNvSpPr>
                <a:spLocks noChangeArrowheads="1"/>
              </p:cNvSpPr>
              <p:nvPr/>
            </p:nvSpPr>
            <p:spPr bwMode="auto">
              <a:xfrm>
                <a:off x="1824" y="37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394" name="Freeform 10"/>
              <p:cNvSpPr>
                <a:spLocks/>
              </p:cNvSpPr>
              <p:nvPr/>
            </p:nvSpPr>
            <p:spPr bwMode="auto">
              <a:xfrm>
                <a:off x="1676" y="3844"/>
                <a:ext cx="148" cy="1"/>
              </a:xfrm>
              <a:custGeom>
                <a:avLst/>
                <a:gdLst>
                  <a:gd name="T0" fmla="*/ 0 w 148"/>
                  <a:gd name="T1" fmla="*/ 0 h 1"/>
                  <a:gd name="T2" fmla="*/ 148 w 148"/>
                  <a:gd name="T3" fmla="*/ 0 h 1"/>
                  <a:gd name="T4" fmla="*/ 0 60000 65536"/>
                  <a:gd name="T5" fmla="*/ 0 60000 65536"/>
                  <a:gd name="T6" fmla="*/ 0 w 148"/>
                  <a:gd name="T7" fmla="*/ 0 h 1"/>
                  <a:gd name="T8" fmla="*/ 148 w 14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48" h="1">
                    <a:moveTo>
                      <a:pt x="0" y="0"/>
                    </a:moveTo>
                    <a:lnTo>
                      <a:pt x="14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395" name="Text Box 11"/>
              <p:cNvSpPr txBox="1">
                <a:spLocks noChangeArrowheads="1"/>
              </p:cNvSpPr>
              <p:nvPr/>
            </p:nvSpPr>
            <p:spPr bwMode="auto">
              <a:xfrm>
                <a:off x="1525" y="3888"/>
                <a:ext cx="382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1400" b="0" i="0">
                    <a:solidFill>
                      <a:schemeClr val="tx1"/>
                    </a:solidFill>
                    <a:latin typeface="Arial" charset="0"/>
                  </a:rPr>
                  <a:t>Seqüência</a:t>
                </a:r>
              </a:p>
            </p:txBody>
          </p:sp>
          <p:sp>
            <p:nvSpPr>
              <p:cNvPr id="16396" name="Oval 12"/>
              <p:cNvSpPr>
                <a:spLocks noChangeArrowheads="1"/>
              </p:cNvSpPr>
              <p:nvPr/>
            </p:nvSpPr>
            <p:spPr bwMode="auto">
              <a:xfrm>
                <a:off x="2160" y="37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397" name="Oval 13"/>
              <p:cNvSpPr>
                <a:spLocks noChangeArrowheads="1"/>
              </p:cNvSpPr>
              <p:nvPr/>
            </p:nvSpPr>
            <p:spPr bwMode="auto">
              <a:xfrm>
                <a:off x="2352" y="3648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398" name="Oval 14"/>
              <p:cNvSpPr>
                <a:spLocks noChangeArrowheads="1"/>
              </p:cNvSpPr>
              <p:nvPr/>
            </p:nvSpPr>
            <p:spPr bwMode="auto">
              <a:xfrm>
                <a:off x="2352" y="3936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399" name="Oval 15"/>
              <p:cNvSpPr>
                <a:spLocks noChangeArrowheads="1"/>
              </p:cNvSpPr>
              <p:nvPr/>
            </p:nvSpPr>
            <p:spPr bwMode="auto">
              <a:xfrm>
                <a:off x="2544" y="37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400" name="Freeform 16"/>
              <p:cNvSpPr>
                <a:spLocks/>
              </p:cNvSpPr>
              <p:nvPr/>
            </p:nvSpPr>
            <p:spPr bwMode="auto">
              <a:xfrm>
                <a:off x="2244" y="3716"/>
                <a:ext cx="116" cy="96"/>
              </a:xfrm>
              <a:custGeom>
                <a:avLst/>
                <a:gdLst>
                  <a:gd name="T0" fmla="*/ 0 w 116"/>
                  <a:gd name="T1" fmla="*/ 96 h 96"/>
                  <a:gd name="T2" fmla="*/ 116 w 116"/>
                  <a:gd name="T3" fmla="*/ 0 h 96"/>
                  <a:gd name="T4" fmla="*/ 0 60000 65536"/>
                  <a:gd name="T5" fmla="*/ 0 60000 65536"/>
                  <a:gd name="T6" fmla="*/ 0 w 116"/>
                  <a:gd name="T7" fmla="*/ 0 h 96"/>
                  <a:gd name="T8" fmla="*/ 116 w 116"/>
                  <a:gd name="T9" fmla="*/ 96 h 9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6" h="96">
                    <a:moveTo>
                      <a:pt x="0" y="96"/>
                    </a:moveTo>
                    <a:lnTo>
                      <a:pt x="116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401" name="Freeform 17"/>
              <p:cNvSpPr>
                <a:spLocks/>
              </p:cNvSpPr>
              <p:nvPr/>
            </p:nvSpPr>
            <p:spPr bwMode="auto">
              <a:xfrm>
                <a:off x="2444" y="3716"/>
                <a:ext cx="108" cy="96"/>
              </a:xfrm>
              <a:custGeom>
                <a:avLst/>
                <a:gdLst>
                  <a:gd name="T0" fmla="*/ 0 w 108"/>
                  <a:gd name="T1" fmla="*/ 0 h 96"/>
                  <a:gd name="T2" fmla="*/ 108 w 108"/>
                  <a:gd name="T3" fmla="*/ 96 h 96"/>
                  <a:gd name="T4" fmla="*/ 0 60000 65536"/>
                  <a:gd name="T5" fmla="*/ 0 60000 65536"/>
                  <a:gd name="T6" fmla="*/ 0 w 108"/>
                  <a:gd name="T7" fmla="*/ 0 h 96"/>
                  <a:gd name="T8" fmla="*/ 108 w 108"/>
                  <a:gd name="T9" fmla="*/ 96 h 9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8" h="96">
                    <a:moveTo>
                      <a:pt x="0" y="0"/>
                    </a:moveTo>
                    <a:lnTo>
                      <a:pt x="108" y="96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402" name="Freeform 18"/>
              <p:cNvSpPr>
                <a:spLocks/>
              </p:cNvSpPr>
              <p:nvPr/>
            </p:nvSpPr>
            <p:spPr bwMode="auto">
              <a:xfrm>
                <a:off x="2444" y="3872"/>
                <a:ext cx="112" cy="92"/>
              </a:xfrm>
              <a:custGeom>
                <a:avLst/>
                <a:gdLst>
                  <a:gd name="T0" fmla="*/ 0 w 112"/>
                  <a:gd name="T1" fmla="*/ 92 h 92"/>
                  <a:gd name="T2" fmla="*/ 112 w 112"/>
                  <a:gd name="T3" fmla="*/ 0 h 92"/>
                  <a:gd name="T4" fmla="*/ 0 60000 65536"/>
                  <a:gd name="T5" fmla="*/ 0 60000 65536"/>
                  <a:gd name="T6" fmla="*/ 0 w 112"/>
                  <a:gd name="T7" fmla="*/ 0 h 92"/>
                  <a:gd name="T8" fmla="*/ 112 w 112"/>
                  <a:gd name="T9" fmla="*/ 92 h 9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2" h="92">
                    <a:moveTo>
                      <a:pt x="0" y="92"/>
                    </a:moveTo>
                    <a:lnTo>
                      <a:pt x="11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403" name="Freeform 19"/>
              <p:cNvSpPr>
                <a:spLocks/>
              </p:cNvSpPr>
              <p:nvPr/>
            </p:nvSpPr>
            <p:spPr bwMode="auto">
              <a:xfrm>
                <a:off x="2236" y="3880"/>
                <a:ext cx="116" cy="100"/>
              </a:xfrm>
              <a:custGeom>
                <a:avLst/>
                <a:gdLst>
                  <a:gd name="T0" fmla="*/ 0 w 116"/>
                  <a:gd name="T1" fmla="*/ 0 h 100"/>
                  <a:gd name="T2" fmla="*/ 116 w 116"/>
                  <a:gd name="T3" fmla="*/ 100 h 100"/>
                  <a:gd name="T4" fmla="*/ 0 60000 65536"/>
                  <a:gd name="T5" fmla="*/ 0 60000 65536"/>
                  <a:gd name="T6" fmla="*/ 0 w 116"/>
                  <a:gd name="T7" fmla="*/ 0 h 100"/>
                  <a:gd name="T8" fmla="*/ 116 w 116"/>
                  <a:gd name="T9" fmla="*/ 100 h 1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6" h="100">
                    <a:moveTo>
                      <a:pt x="0" y="0"/>
                    </a:moveTo>
                    <a:lnTo>
                      <a:pt x="116" y="10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404" name="Text Box 20"/>
              <p:cNvSpPr txBox="1">
                <a:spLocks noChangeArrowheads="1"/>
              </p:cNvSpPr>
              <p:nvPr/>
            </p:nvSpPr>
            <p:spPr bwMode="auto">
              <a:xfrm>
                <a:off x="2340" y="4022"/>
                <a:ext cx="102" cy="1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1400" b="0" i="0">
                    <a:solidFill>
                      <a:schemeClr val="tx1"/>
                    </a:solidFill>
                    <a:latin typeface="Arial" charset="0"/>
                  </a:rPr>
                  <a:t>if</a:t>
                </a:r>
              </a:p>
            </p:txBody>
          </p:sp>
          <p:sp>
            <p:nvSpPr>
              <p:cNvPr id="16405" name="Oval 21"/>
              <p:cNvSpPr>
                <a:spLocks noChangeArrowheads="1"/>
              </p:cNvSpPr>
              <p:nvPr/>
            </p:nvSpPr>
            <p:spPr bwMode="auto">
              <a:xfrm>
                <a:off x="2784" y="37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406" name="Oval 22"/>
              <p:cNvSpPr>
                <a:spLocks noChangeArrowheads="1"/>
              </p:cNvSpPr>
              <p:nvPr/>
            </p:nvSpPr>
            <p:spPr bwMode="auto">
              <a:xfrm>
                <a:off x="3024" y="37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407" name="Oval 23"/>
              <p:cNvSpPr>
                <a:spLocks noChangeArrowheads="1"/>
              </p:cNvSpPr>
              <p:nvPr/>
            </p:nvSpPr>
            <p:spPr bwMode="auto">
              <a:xfrm>
                <a:off x="3264" y="37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408" name="Line 24"/>
              <p:cNvSpPr>
                <a:spLocks noChangeShapeType="1"/>
              </p:cNvSpPr>
              <p:nvPr/>
            </p:nvSpPr>
            <p:spPr bwMode="auto">
              <a:xfrm>
                <a:off x="2880" y="3844"/>
                <a:ext cx="144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409" name="Freeform 25"/>
              <p:cNvSpPr>
                <a:spLocks/>
              </p:cNvSpPr>
              <p:nvPr/>
            </p:nvSpPr>
            <p:spPr bwMode="auto">
              <a:xfrm>
                <a:off x="2832" y="3888"/>
                <a:ext cx="480" cy="96"/>
              </a:xfrm>
              <a:custGeom>
                <a:avLst/>
                <a:gdLst>
                  <a:gd name="T0" fmla="*/ 0 w 480"/>
                  <a:gd name="T1" fmla="*/ 0 h 96"/>
                  <a:gd name="T2" fmla="*/ 240 w 480"/>
                  <a:gd name="T3" fmla="*/ 96 h 96"/>
                  <a:gd name="T4" fmla="*/ 480 w 480"/>
                  <a:gd name="T5" fmla="*/ 0 h 96"/>
                  <a:gd name="T6" fmla="*/ 0 60000 65536"/>
                  <a:gd name="T7" fmla="*/ 0 60000 65536"/>
                  <a:gd name="T8" fmla="*/ 0 60000 65536"/>
                  <a:gd name="T9" fmla="*/ 0 w 480"/>
                  <a:gd name="T10" fmla="*/ 0 h 96"/>
                  <a:gd name="T11" fmla="*/ 480 w 480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0" h="96">
                    <a:moveTo>
                      <a:pt x="0" y="0"/>
                    </a:moveTo>
                    <a:cubicBezTo>
                      <a:pt x="80" y="48"/>
                      <a:pt x="160" y="96"/>
                      <a:pt x="240" y="96"/>
                    </a:cubicBezTo>
                    <a:cubicBezTo>
                      <a:pt x="320" y="96"/>
                      <a:pt x="440" y="16"/>
                      <a:pt x="48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410" name="Freeform 26"/>
              <p:cNvSpPr>
                <a:spLocks/>
              </p:cNvSpPr>
              <p:nvPr/>
            </p:nvSpPr>
            <p:spPr bwMode="auto">
              <a:xfrm>
                <a:off x="2832" y="3732"/>
                <a:ext cx="240" cy="60"/>
              </a:xfrm>
              <a:custGeom>
                <a:avLst/>
                <a:gdLst>
                  <a:gd name="T0" fmla="*/ 240 w 240"/>
                  <a:gd name="T1" fmla="*/ 60 h 60"/>
                  <a:gd name="T2" fmla="*/ 120 w 240"/>
                  <a:gd name="T3" fmla="*/ 0 h 60"/>
                  <a:gd name="T4" fmla="*/ 0 w 240"/>
                  <a:gd name="T5" fmla="*/ 60 h 60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60"/>
                  <a:gd name="T11" fmla="*/ 240 w 240"/>
                  <a:gd name="T12" fmla="*/ 60 h 6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60">
                    <a:moveTo>
                      <a:pt x="240" y="60"/>
                    </a:moveTo>
                    <a:cubicBezTo>
                      <a:pt x="220" y="50"/>
                      <a:pt x="160" y="0"/>
                      <a:pt x="120" y="0"/>
                    </a:cubicBezTo>
                    <a:cubicBezTo>
                      <a:pt x="80" y="0"/>
                      <a:pt x="25" y="48"/>
                      <a:pt x="0" y="6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411" name="Text Box 27"/>
              <p:cNvSpPr txBox="1">
                <a:spLocks noChangeArrowheads="1"/>
              </p:cNvSpPr>
              <p:nvPr/>
            </p:nvSpPr>
            <p:spPr bwMode="auto">
              <a:xfrm>
                <a:off x="2918" y="3984"/>
                <a:ext cx="220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1400" b="0" i="0">
                    <a:solidFill>
                      <a:schemeClr val="tx1"/>
                    </a:solidFill>
                    <a:latin typeface="Arial" charset="0"/>
                  </a:rPr>
                  <a:t>while</a:t>
                </a:r>
              </a:p>
            </p:txBody>
          </p:sp>
          <p:sp>
            <p:nvSpPr>
              <p:cNvPr id="16412" name="Oval 28"/>
              <p:cNvSpPr>
                <a:spLocks noChangeArrowheads="1"/>
              </p:cNvSpPr>
              <p:nvPr/>
            </p:nvSpPr>
            <p:spPr bwMode="auto">
              <a:xfrm>
                <a:off x="3600" y="37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413" name="Oval 29"/>
              <p:cNvSpPr>
                <a:spLocks noChangeArrowheads="1"/>
              </p:cNvSpPr>
              <p:nvPr/>
            </p:nvSpPr>
            <p:spPr bwMode="auto">
              <a:xfrm>
                <a:off x="3792" y="3696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414" name="Oval 30"/>
              <p:cNvSpPr>
                <a:spLocks noChangeArrowheads="1"/>
              </p:cNvSpPr>
              <p:nvPr/>
            </p:nvSpPr>
            <p:spPr bwMode="auto">
              <a:xfrm>
                <a:off x="3984" y="37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415" name="Oval 31"/>
              <p:cNvSpPr>
                <a:spLocks noChangeArrowheads="1"/>
              </p:cNvSpPr>
              <p:nvPr/>
            </p:nvSpPr>
            <p:spPr bwMode="auto">
              <a:xfrm>
                <a:off x="3792" y="3936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416" name="Freeform 32"/>
              <p:cNvSpPr>
                <a:spLocks/>
              </p:cNvSpPr>
              <p:nvPr/>
            </p:nvSpPr>
            <p:spPr bwMode="auto">
              <a:xfrm>
                <a:off x="3668" y="3616"/>
                <a:ext cx="128" cy="180"/>
              </a:xfrm>
              <a:custGeom>
                <a:avLst/>
                <a:gdLst>
                  <a:gd name="T0" fmla="*/ 0 w 128"/>
                  <a:gd name="T1" fmla="*/ 180 h 180"/>
                  <a:gd name="T2" fmla="*/ 128 w 128"/>
                  <a:gd name="T3" fmla="*/ 0 h 180"/>
                  <a:gd name="T4" fmla="*/ 0 60000 65536"/>
                  <a:gd name="T5" fmla="*/ 0 60000 65536"/>
                  <a:gd name="T6" fmla="*/ 0 w 128"/>
                  <a:gd name="T7" fmla="*/ 0 h 180"/>
                  <a:gd name="T8" fmla="*/ 128 w 128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8" h="180">
                    <a:moveTo>
                      <a:pt x="0" y="180"/>
                    </a:moveTo>
                    <a:lnTo>
                      <a:pt x="12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417" name="Freeform 33"/>
              <p:cNvSpPr>
                <a:spLocks/>
              </p:cNvSpPr>
              <p:nvPr/>
            </p:nvSpPr>
            <p:spPr bwMode="auto">
              <a:xfrm>
                <a:off x="3696" y="3768"/>
                <a:ext cx="104" cy="60"/>
              </a:xfrm>
              <a:custGeom>
                <a:avLst/>
                <a:gdLst>
                  <a:gd name="T0" fmla="*/ 0 w 104"/>
                  <a:gd name="T1" fmla="*/ 60 h 60"/>
                  <a:gd name="T2" fmla="*/ 104 w 104"/>
                  <a:gd name="T3" fmla="*/ 0 h 60"/>
                  <a:gd name="T4" fmla="*/ 0 60000 65536"/>
                  <a:gd name="T5" fmla="*/ 0 60000 65536"/>
                  <a:gd name="T6" fmla="*/ 0 w 104"/>
                  <a:gd name="T7" fmla="*/ 0 h 60"/>
                  <a:gd name="T8" fmla="*/ 104 w 104"/>
                  <a:gd name="T9" fmla="*/ 60 h 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4" h="60">
                    <a:moveTo>
                      <a:pt x="0" y="60"/>
                    </a:moveTo>
                    <a:lnTo>
                      <a:pt x="104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418" name="Freeform 34"/>
              <p:cNvSpPr>
                <a:spLocks/>
              </p:cNvSpPr>
              <p:nvPr/>
            </p:nvSpPr>
            <p:spPr bwMode="auto">
              <a:xfrm>
                <a:off x="3884" y="3760"/>
                <a:ext cx="100" cy="72"/>
              </a:xfrm>
              <a:custGeom>
                <a:avLst/>
                <a:gdLst>
                  <a:gd name="T0" fmla="*/ 0 w 100"/>
                  <a:gd name="T1" fmla="*/ 0 h 72"/>
                  <a:gd name="T2" fmla="*/ 100 w 100"/>
                  <a:gd name="T3" fmla="*/ 72 h 72"/>
                  <a:gd name="T4" fmla="*/ 0 60000 65536"/>
                  <a:gd name="T5" fmla="*/ 0 60000 65536"/>
                  <a:gd name="T6" fmla="*/ 0 w 100"/>
                  <a:gd name="T7" fmla="*/ 0 h 72"/>
                  <a:gd name="T8" fmla="*/ 100 w 100"/>
                  <a:gd name="T9" fmla="*/ 72 h 7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0" h="72">
                    <a:moveTo>
                      <a:pt x="0" y="0"/>
                    </a:moveTo>
                    <a:lnTo>
                      <a:pt x="100" y="72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419" name="Freeform 35"/>
              <p:cNvSpPr>
                <a:spLocks/>
              </p:cNvSpPr>
              <p:nvPr/>
            </p:nvSpPr>
            <p:spPr bwMode="auto">
              <a:xfrm>
                <a:off x="3884" y="3876"/>
                <a:ext cx="116" cy="92"/>
              </a:xfrm>
              <a:custGeom>
                <a:avLst/>
                <a:gdLst>
                  <a:gd name="T0" fmla="*/ 0 w 116"/>
                  <a:gd name="T1" fmla="*/ 92 h 92"/>
                  <a:gd name="T2" fmla="*/ 116 w 116"/>
                  <a:gd name="T3" fmla="*/ 0 h 92"/>
                  <a:gd name="T4" fmla="*/ 0 60000 65536"/>
                  <a:gd name="T5" fmla="*/ 0 60000 65536"/>
                  <a:gd name="T6" fmla="*/ 0 w 116"/>
                  <a:gd name="T7" fmla="*/ 0 h 92"/>
                  <a:gd name="T8" fmla="*/ 116 w 116"/>
                  <a:gd name="T9" fmla="*/ 92 h 9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6" h="92">
                    <a:moveTo>
                      <a:pt x="0" y="92"/>
                    </a:moveTo>
                    <a:lnTo>
                      <a:pt x="116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420" name="Freeform 36"/>
              <p:cNvSpPr>
                <a:spLocks/>
              </p:cNvSpPr>
              <p:nvPr/>
            </p:nvSpPr>
            <p:spPr bwMode="auto">
              <a:xfrm>
                <a:off x="3680" y="3876"/>
                <a:ext cx="116" cy="92"/>
              </a:xfrm>
              <a:custGeom>
                <a:avLst/>
                <a:gdLst>
                  <a:gd name="T0" fmla="*/ 0 w 116"/>
                  <a:gd name="T1" fmla="*/ 0 h 92"/>
                  <a:gd name="T2" fmla="*/ 116 w 116"/>
                  <a:gd name="T3" fmla="*/ 92 h 92"/>
                  <a:gd name="T4" fmla="*/ 0 60000 65536"/>
                  <a:gd name="T5" fmla="*/ 0 60000 65536"/>
                  <a:gd name="T6" fmla="*/ 0 w 116"/>
                  <a:gd name="T7" fmla="*/ 0 h 92"/>
                  <a:gd name="T8" fmla="*/ 116 w 116"/>
                  <a:gd name="T9" fmla="*/ 92 h 9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6" h="92">
                    <a:moveTo>
                      <a:pt x="0" y="0"/>
                    </a:moveTo>
                    <a:lnTo>
                      <a:pt x="116" y="92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421" name="Text Box 37"/>
              <p:cNvSpPr txBox="1">
                <a:spLocks noChangeArrowheads="1"/>
              </p:cNvSpPr>
              <p:nvPr/>
            </p:nvSpPr>
            <p:spPr bwMode="auto">
              <a:xfrm>
                <a:off x="3734" y="4022"/>
                <a:ext cx="208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1400" b="0" i="0">
                    <a:solidFill>
                      <a:schemeClr val="tx1"/>
                    </a:solidFill>
                    <a:latin typeface="Arial" charset="0"/>
                  </a:rPr>
                  <a:t>case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6917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pt-BR" smtClean="0">
                <a:latin typeface="Arial" charset="0"/>
              </a:rPr>
              <a:t>Complexidade Ciclomática</a:t>
            </a:r>
            <a:endParaRPr lang="pt-BR" smtClean="0"/>
          </a:p>
        </p:txBody>
      </p:sp>
      <p:sp>
        <p:nvSpPr>
          <p:cNvPr id="4884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dirty="0"/>
              <a:t>Métrica de </a:t>
            </a:r>
            <a:r>
              <a:rPr lang="pt-BR" dirty="0" smtClean="0"/>
              <a:t>software</a:t>
            </a:r>
          </a:p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Proporciona </a:t>
            </a:r>
            <a:r>
              <a:rPr lang="pt-BR" dirty="0"/>
              <a:t>uma medida quantitativa da complexidade lógica de um </a:t>
            </a:r>
            <a:r>
              <a:rPr lang="pt-BR" dirty="0" smtClean="0"/>
              <a:t>programa</a:t>
            </a:r>
            <a:endParaRPr lang="pt-BR" dirty="0"/>
          </a:p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Valor </a:t>
            </a:r>
            <a:r>
              <a:rPr lang="pt-BR" dirty="0"/>
              <a:t>computado da </a:t>
            </a:r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complexidade </a:t>
            </a:r>
            <a:r>
              <a:rPr lang="pt-BR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ciclomática</a:t>
            </a:r>
            <a:r>
              <a:rPr lang="pt-BR" dirty="0"/>
              <a:t> </a:t>
            </a:r>
            <a:endParaRPr lang="pt-BR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pt-BR" dirty="0" smtClean="0"/>
              <a:t>Define </a:t>
            </a:r>
            <a:r>
              <a:rPr lang="pt-BR" dirty="0"/>
              <a:t>o número de caminhos independentes do conjunto básico de um </a:t>
            </a:r>
            <a:r>
              <a:rPr lang="pt-BR" dirty="0" smtClean="0"/>
              <a:t>programa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pt-BR" dirty="0" smtClean="0"/>
              <a:t>Fornece </a:t>
            </a:r>
            <a:r>
              <a:rPr lang="pt-BR" dirty="0"/>
              <a:t>um limite máximo para o número de testes que </a:t>
            </a:r>
            <a:r>
              <a:rPr lang="pt-BR" dirty="0" smtClean="0"/>
              <a:t>deve </a:t>
            </a:r>
            <a:r>
              <a:rPr lang="pt-BR" dirty="0"/>
              <a:t>ser </a:t>
            </a:r>
            <a:r>
              <a:rPr lang="pt-BR" dirty="0" smtClean="0"/>
              <a:t>realizado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pt-BR" dirty="0" smtClean="0"/>
              <a:t>Objetivo: garantir </a:t>
            </a:r>
            <a:r>
              <a:rPr lang="pt-BR" dirty="0"/>
              <a:t>que todas as instruções sejam </a:t>
            </a:r>
            <a:r>
              <a:rPr lang="pt-BR" sz="3000" b="1" dirty="0">
                <a:solidFill>
                  <a:schemeClr val="accent6">
                    <a:lumMod val="60000"/>
                    <a:lumOff val="40000"/>
                  </a:schemeClr>
                </a:solidFill>
                <a:ea typeface="+mn-ea"/>
                <a:cs typeface="+mn-cs"/>
              </a:rPr>
              <a:t>executadas pelo menos uma </a:t>
            </a:r>
            <a:r>
              <a:rPr lang="pt-BR" sz="3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a typeface="+mn-ea"/>
                <a:cs typeface="+mn-cs"/>
              </a:rPr>
              <a:t>vez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4855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latin typeface="Arial" charset="0"/>
              </a:rPr>
              <a:t>Complexidade Ciclomática</a:t>
            </a:r>
            <a:endParaRPr lang="pt-BR" smtClean="0"/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600200"/>
            <a:ext cx="4601392" cy="4530725"/>
          </a:xfrm>
        </p:spPr>
        <p:txBody>
          <a:bodyPr/>
          <a:lstStyle/>
          <a:p>
            <a:r>
              <a:rPr lang="pt-BR" dirty="0"/>
              <a:t>Por exemplo, um conjunto de caminhos independentes</a:t>
            </a:r>
          </a:p>
          <a:p>
            <a:pPr lvl="1"/>
            <a:r>
              <a:rPr lang="pt-BR" dirty="0"/>
              <a:t>caminho 1: </a:t>
            </a:r>
            <a:r>
              <a:rPr lang="pt-BR" sz="2000" dirty="0"/>
              <a:t>1-11</a:t>
            </a:r>
          </a:p>
          <a:p>
            <a:pPr lvl="1"/>
            <a:r>
              <a:rPr lang="pt-BR" dirty="0"/>
              <a:t>caminho </a:t>
            </a:r>
            <a:r>
              <a:rPr lang="pt-BR" dirty="0" smtClean="0"/>
              <a:t>2</a:t>
            </a:r>
          </a:p>
          <a:p>
            <a:pPr lvl="2"/>
            <a:r>
              <a:rPr lang="pt-BR" dirty="0" smtClean="0"/>
              <a:t>1-2-3-4-5-10-1-11</a:t>
            </a:r>
            <a:endParaRPr lang="pt-BR" dirty="0"/>
          </a:p>
          <a:p>
            <a:pPr lvl="1"/>
            <a:r>
              <a:rPr lang="pt-BR" dirty="0"/>
              <a:t>caminho </a:t>
            </a:r>
            <a:r>
              <a:rPr lang="pt-BR" dirty="0" smtClean="0"/>
              <a:t>3</a:t>
            </a:r>
          </a:p>
          <a:p>
            <a:pPr lvl="2"/>
            <a:r>
              <a:rPr lang="pt-BR" dirty="0" smtClean="0"/>
              <a:t>1-2-3-6-8-9-10-1-11</a:t>
            </a:r>
            <a:endParaRPr lang="pt-BR" dirty="0"/>
          </a:p>
          <a:p>
            <a:pPr lvl="1"/>
            <a:r>
              <a:rPr lang="pt-BR" dirty="0"/>
              <a:t>caminho </a:t>
            </a:r>
            <a:r>
              <a:rPr lang="pt-BR" dirty="0" smtClean="0"/>
              <a:t>4</a:t>
            </a:r>
          </a:p>
          <a:p>
            <a:pPr lvl="2"/>
            <a:r>
              <a:rPr lang="pt-BR" dirty="0" smtClean="0"/>
              <a:t>1-2-3-6-7-9-10-1-11</a:t>
            </a:r>
            <a:endParaRPr lang="pt-BR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958831" y="1617191"/>
            <a:ext cx="295275" cy="349250"/>
            <a:chOff x="4222" y="1204"/>
            <a:chExt cx="186" cy="220"/>
          </a:xfrm>
        </p:grpSpPr>
        <p:sp>
          <p:nvSpPr>
            <p:cNvPr id="18488" name="Oval 6"/>
            <p:cNvSpPr>
              <a:spLocks noChangeArrowheads="1"/>
            </p:cNvSpPr>
            <p:nvPr/>
          </p:nvSpPr>
          <p:spPr bwMode="auto">
            <a:xfrm>
              <a:off x="4224" y="1204"/>
              <a:ext cx="184" cy="22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489" name="Text Box 7"/>
            <p:cNvSpPr txBox="1">
              <a:spLocks noChangeArrowheads="1"/>
            </p:cNvSpPr>
            <p:nvPr/>
          </p:nvSpPr>
          <p:spPr bwMode="auto">
            <a:xfrm>
              <a:off x="4222" y="1216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400" b="0" i="0" dirty="0">
                  <a:solidFill>
                    <a:schemeClr val="bg1"/>
                  </a:solidFill>
                  <a:latin typeface="Arial" charset="0"/>
                </a:rPr>
                <a:t>1</a:t>
              </a:r>
              <a:endParaRPr lang="pt-BR" sz="1400" b="0" i="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896126" y="2252191"/>
            <a:ext cx="477838" cy="349250"/>
            <a:chOff x="4193" y="1380"/>
            <a:chExt cx="258" cy="220"/>
          </a:xfrm>
        </p:grpSpPr>
        <p:sp>
          <p:nvSpPr>
            <p:cNvPr id="18486" name="Oval 9"/>
            <p:cNvSpPr>
              <a:spLocks noChangeArrowheads="1"/>
            </p:cNvSpPr>
            <p:nvPr/>
          </p:nvSpPr>
          <p:spPr bwMode="auto">
            <a:xfrm>
              <a:off x="4216" y="1380"/>
              <a:ext cx="216" cy="22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487" name="Text Box 10"/>
            <p:cNvSpPr txBox="1">
              <a:spLocks noChangeArrowheads="1"/>
            </p:cNvSpPr>
            <p:nvPr/>
          </p:nvSpPr>
          <p:spPr bwMode="auto">
            <a:xfrm>
              <a:off x="4193" y="1388"/>
              <a:ext cx="25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400" b="0" i="0" dirty="0">
                  <a:solidFill>
                    <a:schemeClr val="bg1"/>
                  </a:solidFill>
                  <a:latin typeface="Arial" charset="0"/>
                </a:rPr>
                <a:t>2, 3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022206" y="2826866"/>
            <a:ext cx="292100" cy="349250"/>
            <a:chOff x="4224" y="1204"/>
            <a:chExt cx="184" cy="220"/>
          </a:xfrm>
        </p:grpSpPr>
        <p:sp>
          <p:nvSpPr>
            <p:cNvPr id="18484" name="Oval 12"/>
            <p:cNvSpPr>
              <a:spLocks noChangeArrowheads="1"/>
            </p:cNvSpPr>
            <p:nvPr/>
          </p:nvSpPr>
          <p:spPr bwMode="auto">
            <a:xfrm>
              <a:off x="4224" y="1204"/>
              <a:ext cx="184" cy="22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485" name="Text Box 13"/>
            <p:cNvSpPr txBox="1">
              <a:spLocks noChangeArrowheads="1"/>
            </p:cNvSpPr>
            <p:nvPr/>
          </p:nvSpPr>
          <p:spPr bwMode="auto">
            <a:xfrm>
              <a:off x="4228" y="1216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400" b="0" i="0" dirty="0">
                  <a:solidFill>
                    <a:schemeClr val="bg1"/>
                  </a:solidFill>
                  <a:latin typeface="Arial" charset="0"/>
                </a:rPr>
                <a:t>6</a:t>
              </a:r>
              <a:endParaRPr lang="pt-BR" sz="1400" b="0" i="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615806" y="3499966"/>
            <a:ext cx="298450" cy="349250"/>
            <a:chOff x="4224" y="1204"/>
            <a:chExt cx="188" cy="220"/>
          </a:xfrm>
        </p:grpSpPr>
        <p:sp>
          <p:nvSpPr>
            <p:cNvPr id="18482" name="Oval 15"/>
            <p:cNvSpPr>
              <a:spLocks noChangeArrowheads="1"/>
            </p:cNvSpPr>
            <p:nvPr/>
          </p:nvSpPr>
          <p:spPr bwMode="auto">
            <a:xfrm>
              <a:off x="4224" y="1204"/>
              <a:ext cx="184" cy="22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483" name="Text Box 16"/>
            <p:cNvSpPr txBox="1">
              <a:spLocks noChangeArrowheads="1"/>
            </p:cNvSpPr>
            <p:nvPr/>
          </p:nvSpPr>
          <p:spPr bwMode="auto">
            <a:xfrm>
              <a:off x="4234" y="122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400" b="0" i="0" dirty="0">
                  <a:solidFill>
                    <a:schemeClr val="bg1"/>
                  </a:solidFill>
                  <a:latin typeface="Arial" charset="0"/>
                </a:rPr>
                <a:t>7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6365106" y="3487266"/>
            <a:ext cx="292100" cy="349250"/>
            <a:chOff x="4224" y="1204"/>
            <a:chExt cx="184" cy="220"/>
          </a:xfrm>
        </p:grpSpPr>
        <p:sp>
          <p:nvSpPr>
            <p:cNvPr id="18480" name="Oval 18"/>
            <p:cNvSpPr>
              <a:spLocks noChangeArrowheads="1"/>
            </p:cNvSpPr>
            <p:nvPr/>
          </p:nvSpPr>
          <p:spPr bwMode="auto">
            <a:xfrm>
              <a:off x="4224" y="1204"/>
              <a:ext cx="184" cy="22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481" name="Text Box 19"/>
            <p:cNvSpPr txBox="1">
              <a:spLocks noChangeArrowheads="1"/>
            </p:cNvSpPr>
            <p:nvPr/>
          </p:nvSpPr>
          <p:spPr bwMode="auto">
            <a:xfrm>
              <a:off x="4228" y="122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400" b="0" i="0" dirty="0">
                  <a:solidFill>
                    <a:schemeClr val="bg1"/>
                  </a:solidFill>
                  <a:latin typeface="Arial" charset="0"/>
                </a:rPr>
                <a:t>8</a:t>
              </a:r>
              <a:endParaRPr lang="pt-BR" sz="1400" b="0" i="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6034906" y="4160366"/>
            <a:ext cx="298450" cy="349250"/>
            <a:chOff x="4224" y="1204"/>
            <a:chExt cx="188" cy="220"/>
          </a:xfrm>
        </p:grpSpPr>
        <p:sp>
          <p:nvSpPr>
            <p:cNvPr id="18478" name="Oval 21"/>
            <p:cNvSpPr>
              <a:spLocks noChangeArrowheads="1"/>
            </p:cNvSpPr>
            <p:nvPr/>
          </p:nvSpPr>
          <p:spPr bwMode="auto">
            <a:xfrm>
              <a:off x="4224" y="1204"/>
              <a:ext cx="184" cy="22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479" name="Text Box 22"/>
            <p:cNvSpPr txBox="1">
              <a:spLocks noChangeArrowheads="1"/>
            </p:cNvSpPr>
            <p:nvPr/>
          </p:nvSpPr>
          <p:spPr bwMode="auto">
            <a:xfrm>
              <a:off x="4234" y="1216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400" b="0" i="0" dirty="0">
                  <a:solidFill>
                    <a:schemeClr val="bg1"/>
                  </a:solidFill>
                  <a:latin typeface="Arial" charset="0"/>
                </a:rPr>
                <a:t>9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6933431" y="4376266"/>
            <a:ext cx="381000" cy="349250"/>
            <a:chOff x="4230" y="2758"/>
            <a:chExt cx="240" cy="220"/>
          </a:xfrm>
        </p:grpSpPr>
        <p:sp>
          <p:nvSpPr>
            <p:cNvPr id="18476" name="Oval 24"/>
            <p:cNvSpPr>
              <a:spLocks noChangeArrowheads="1"/>
            </p:cNvSpPr>
            <p:nvPr/>
          </p:nvSpPr>
          <p:spPr bwMode="auto">
            <a:xfrm>
              <a:off x="4256" y="2758"/>
              <a:ext cx="184" cy="22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477" name="Text Box 25"/>
            <p:cNvSpPr txBox="1">
              <a:spLocks noChangeArrowheads="1"/>
            </p:cNvSpPr>
            <p:nvPr/>
          </p:nvSpPr>
          <p:spPr bwMode="auto">
            <a:xfrm>
              <a:off x="4230" y="2782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400" b="0" i="0" dirty="0">
                  <a:solidFill>
                    <a:schemeClr val="bg1"/>
                  </a:solidFill>
                  <a:latin typeface="Arial" charset="0"/>
                </a:rPr>
                <a:t>10</a:t>
              </a:r>
              <a:endParaRPr lang="pt-BR" sz="1400" b="0" i="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6955656" y="5023966"/>
            <a:ext cx="381000" cy="349250"/>
            <a:chOff x="4236" y="2758"/>
            <a:chExt cx="240" cy="220"/>
          </a:xfrm>
        </p:grpSpPr>
        <p:sp>
          <p:nvSpPr>
            <p:cNvPr id="18474" name="Oval 27"/>
            <p:cNvSpPr>
              <a:spLocks noChangeArrowheads="1"/>
            </p:cNvSpPr>
            <p:nvPr/>
          </p:nvSpPr>
          <p:spPr bwMode="auto">
            <a:xfrm>
              <a:off x="4256" y="2758"/>
              <a:ext cx="184" cy="22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475" name="Text Box 28"/>
            <p:cNvSpPr txBox="1">
              <a:spLocks noChangeArrowheads="1"/>
            </p:cNvSpPr>
            <p:nvPr/>
          </p:nvSpPr>
          <p:spPr bwMode="auto">
            <a:xfrm>
              <a:off x="4236" y="2777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400" b="0" i="0" dirty="0">
                  <a:solidFill>
                    <a:schemeClr val="bg1"/>
                  </a:solidFill>
                  <a:latin typeface="Arial" charset="0"/>
                </a:rPr>
                <a:t>11</a:t>
              </a:r>
              <a:endParaRPr lang="pt-BR" sz="1400" b="0" i="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7691246" y="2836391"/>
            <a:ext cx="479425" cy="349250"/>
            <a:chOff x="4198" y="1380"/>
            <a:chExt cx="239" cy="220"/>
          </a:xfrm>
        </p:grpSpPr>
        <p:sp>
          <p:nvSpPr>
            <p:cNvPr id="18472" name="Oval 30"/>
            <p:cNvSpPr>
              <a:spLocks noChangeArrowheads="1"/>
            </p:cNvSpPr>
            <p:nvPr/>
          </p:nvSpPr>
          <p:spPr bwMode="auto">
            <a:xfrm>
              <a:off x="4216" y="1380"/>
              <a:ext cx="216" cy="22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473" name="Text Box 31"/>
            <p:cNvSpPr txBox="1">
              <a:spLocks noChangeArrowheads="1"/>
            </p:cNvSpPr>
            <p:nvPr/>
          </p:nvSpPr>
          <p:spPr bwMode="auto">
            <a:xfrm>
              <a:off x="4198" y="1400"/>
              <a:ext cx="23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400" b="0" i="0" dirty="0">
                  <a:solidFill>
                    <a:schemeClr val="bg1"/>
                  </a:solidFill>
                  <a:latin typeface="Arial" charset="0"/>
                </a:rPr>
                <a:t>4, 5</a:t>
              </a:r>
              <a:endParaRPr lang="pt-BR" sz="1400" b="0" i="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18445" name="Freeform 32"/>
          <p:cNvSpPr>
            <a:spLocks/>
          </p:cNvSpPr>
          <p:nvPr/>
        </p:nvSpPr>
        <p:spPr bwMode="auto">
          <a:xfrm>
            <a:off x="7114406" y="1966441"/>
            <a:ext cx="1588" cy="292100"/>
          </a:xfrm>
          <a:custGeom>
            <a:avLst/>
            <a:gdLst>
              <a:gd name="T0" fmla="*/ 0 w 1"/>
              <a:gd name="T1" fmla="*/ 0 h 184"/>
              <a:gd name="T2" fmla="*/ 0 w 1"/>
              <a:gd name="T3" fmla="*/ 184 h 184"/>
              <a:gd name="T4" fmla="*/ 0 60000 65536"/>
              <a:gd name="T5" fmla="*/ 0 60000 65536"/>
              <a:gd name="T6" fmla="*/ 0 w 1"/>
              <a:gd name="T7" fmla="*/ 0 h 184"/>
              <a:gd name="T8" fmla="*/ 1 w 1"/>
              <a:gd name="T9" fmla="*/ 184 h 18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84">
                <a:moveTo>
                  <a:pt x="0" y="0"/>
                </a:moveTo>
                <a:lnTo>
                  <a:pt x="0" y="18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8446" name="Freeform 33"/>
          <p:cNvSpPr>
            <a:spLocks/>
          </p:cNvSpPr>
          <p:nvPr/>
        </p:nvSpPr>
        <p:spPr bwMode="auto">
          <a:xfrm>
            <a:off x="6301606" y="2512541"/>
            <a:ext cx="647700" cy="431800"/>
          </a:xfrm>
          <a:custGeom>
            <a:avLst/>
            <a:gdLst>
              <a:gd name="T0" fmla="*/ 408 w 408"/>
              <a:gd name="T1" fmla="*/ 0 h 272"/>
              <a:gd name="T2" fmla="*/ 0 w 408"/>
              <a:gd name="T3" fmla="*/ 272 h 272"/>
              <a:gd name="T4" fmla="*/ 0 60000 65536"/>
              <a:gd name="T5" fmla="*/ 0 60000 65536"/>
              <a:gd name="T6" fmla="*/ 0 w 408"/>
              <a:gd name="T7" fmla="*/ 0 h 272"/>
              <a:gd name="T8" fmla="*/ 408 w 408"/>
              <a:gd name="T9" fmla="*/ 272 h 27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8" h="272">
                <a:moveTo>
                  <a:pt x="408" y="0"/>
                </a:moveTo>
                <a:lnTo>
                  <a:pt x="0" y="27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8447" name="Freeform 34"/>
          <p:cNvSpPr>
            <a:spLocks/>
          </p:cNvSpPr>
          <p:nvPr/>
        </p:nvSpPr>
        <p:spPr bwMode="auto">
          <a:xfrm>
            <a:off x="7279506" y="2474441"/>
            <a:ext cx="469900" cy="444500"/>
          </a:xfrm>
          <a:custGeom>
            <a:avLst/>
            <a:gdLst>
              <a:gd name="T0" fmla="*/ 0 w 296"/>
              <a:gd name="T1" fmla="*/ 0 h 280"/>
              <a:gd name="T2" fmla="*/ 296 w 296"/>
              <a:gd name="T3" fmla="*/ 280 h 280"/>
              <a:gd name="T4" fmla="*/ 0 60000 65536"/>
              <a:gd name="T5" fmla="*/ 0 60000 65536"/>
              <a:gd name="T6" fmla="*/ 0 w 296"/>
              <a:gd name="T7" fmla="*/ 0 h 280"/>
              <a:gd name="T8" fmla="*/ 296 w 296"/>
              <a:gd name="T9" fmla="*/ 280 h 2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6" h="280">
                <a:moveTo>
                  <a:pt x="0" y="0"/>
                </a:moveTo>
                <a:lnTo>
                  <a:pt x="296" y="28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8448" name="Freeform 35"/>
          <p:cNvSpPr>
            <a:spLocks/>
          </p:cNvSpPr>
          <p:nvPr/>
        </p:nvSpPr>
        <p:spPr bwMode="auto">
          <a:xfrm>
            <a:off x="5819006" y="3109441"/>
            <a:ext cx="241300" cy="406400"/>
          </a:xfrm>
          <a:custGeom>
            <a:avLst/>
            <a:gdLst>
              <a:gd name="T0" fmla="*/ 152 w 152"/>
              <a:gd name="T1" fmla="*/ 0 h 256"/>
              <a:gd name="T2" fmla="*/ 0 w 152"/>
              <a:gd name="T3" fmla="*/ 256 h 256"/>
              <a:gd name="T4" fmla="*/ 0 60000 65536"/>
              <a:gd name="T5" fmla="*/ 0 60000 65536"/>
              <a:gd name="T6" fmla="*/ 0 w 152"/>
              <a:gd name="T7" fmla="*/ 0 h 256"/>
              <a:gd name="T8" fmla="*/ 152 w 152"/>
              <a:gd name="T9" fmla="*/ 256 h 25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2" h="256">
                <a:moveTo>
                  <a:pt x="152" y="0"/>
                </a:moveTo>
                <a:lnTo>
                  <a:pt x="0" y="25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8449" name="Freeform 36"/>
          <p:cNvSpPr>
            <a:spLocks/>
          </p:cNvSpPr>
          <p:nvPr/>
        </p:nvSpPr>
        <p:spPr bwMode="auto">
          <a:xfrm>
            <a:off x="6301606" y="3084041"/>
            <a:ext cx="190500" cy="406400"/>
          </a:xfrm>
          <a:custGeom>
            <a:avLst/>
            <a:gdLst>
              <a:gd name="T0" fmla="*/ 0 w 120"/>
              <a:gd name="T1" fmla="*/ 0 h 256"/>
              <a:gd name="T2" fmla="*/ 120 w 120"/>
              <a:gd name="T3" fmla="*/ 256 h 256"/>
              <a:gd name="T4" fmla="*/ 0 60000 65536"/>
              <a:gd name="T5" fmla="*/ 0 60000 65536"/>
              <a:gd name="T6" fmla="*/ 0 w 120"/>
              <a:gd name="T7" fmla="*/ 0 h 256"/>
              <a:gd name="T8" fmla="*/ 120 w 120"/>
              <a:gd name="T9" fmla="*/ 256 h 25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0" h="256">
                <a:moveTo>
                  <a:pt x="0" y="0"/>
                </a:moveTo>
                <a:lnTo>
                  <a:pt x="120" y="25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8450" name="Freeform 37"/>
          <p:cNvSpPr>
            <a:spLocks/>
          </p:cNvSpPr>
          <p:nvPr/>
        </p:nvSpPr>
        <p:spPr bwMode="auto">
          <a:xfrm>
            <a:off x="5780906" y="3846041"/>
            <a:ext cx="304800" cy="368300"/>
          </a:xfrm>
          <a:custGeom>
            <a:avLst/>
            <a:gdLst>
              <a:gd name="T0" fmla="*/ 0 w 192"/>
              <a:gd name="T1" fmla="*/ 0 h 232"/>
              <a:gd name="T2" fmla="*/ 192 w 192"/>
              <a:gd name="T3" fmla="*/ 232 h 232"/>
              <a:gd name="T4" fmla="*/ 0 60000 65536"/>
              <a:gd name="T5" fmla="*/ 0 60000 65536"/>
              <a:gd name="T6" fmla="*/ 0 w 192"/>
              <a:gd name="T7" fmla="*/ 0 h 232"/>
              <a:gd name="T8" fmla="*/ 192 w 192"/>
              <a:gd name="T9" fmla="*/ 232 h 2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2" h="232">
                <a:moveTo>
                  <a:pt x="0" y="0"/>
                </a:moveTo>
                <a:lnTo>
                  <a:pt x="192" y="23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8451" name="Freeform 38"/>
          <p:cNvSpPr>
            <a:spLocks/>
          </p:cNvSpPr>
          <p:nvPr/>
        </p:nvSpPr>
        <p:spPr bwMode="auto">
          <a:xfrm>
            <a:off x="6263506" y="3820641"/>
            <a:ext cx="190500" cy="381000"/>
          </a:xfrm>
          <a:custGeom>
            <a:avLst/>
            <a:gdLst>
              <a:gd name="T0" fmla="*/ 120 w 120"/>
              <a:gd name="T1" fmla="*/ 0 h 240"/>
              <a:gd name="T2" fmla="*/ 0 w 120"/>
              <a:gd name="T3" fmla="*/ 240 h 240"/>
              <a:gd name="T4" fmla="*/ 0 60000 65536"/>
              <a:gd name="T5" fmla="*/ 0 60000 65536"/>
              <a:gd name="T6" fmla="*/ 0 w 120"/>
              <a:gd name="T7" fmla="*/ 0 h 240"/>
              <a:gd name="T8" fmla="*/ 120 w 120"/>
              <a:gd name="T9" fmla="*/ 240 h 2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0" h="240">
                <a:moveTo>
                  <a:pt x="120" y="0"/>
                </a:moveTo>
                <a:lnTo>
                  <a:pt x="0" y="24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8452" name="Freeform 39"/>
          <p:cNvSpPr>
            <a:spLocks/>
          </p:cNvSpPr>
          <p:nvPr/>
        </p:nvSpPr>
        <p:spPr bwMode="auto">
          <a:xfrm>
            <a:off x="7203306" y="3185641"/>
            <a:ext cx="660400" cy="1231900"/>
          </a:xfrm>
          <a:custGeom>
            <a:avLst/>
            <a:gdLst>
              <a:gd name="T0" fmla="*/ 416 w 416"/>
              <a:gd name="T1" fmla="*/ 0 h 776"/>
              <a:gd name="T2" fmla="*/ 0 w 416"/>
              <a:gd name="T3" fmla="*/ 776 h 776"/>
              <a:gd name="T4" fmla="*/ 0 60000 65536"/>
              <a:gd name="T5" fmla="*/ 0 60000 65536"/>
              <a:gd name="T6" fmla="*/ 0 w 416"/>
              <a:gd name="T7" fmla="*/ 0 h 776"/>
              <a:gd name="T8" fmla="*/ 416 w 416"/>
              <a:gd name="T9" fmla="*/ 776 h 77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16" h="776">
                <a:moveTo>
                  <a:pt x="416" y="0"/>
                </a:moveTo>
                <a:lnTo>
                  <a:pt x="0" y="77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8453" name="Freeform 40"/>
          <p:cNvSpPr>
            <a:spLocks/>
          </p:cNvSpPr>
          <p:nvPr/>
        </p:nvSpPr>
        <p:spPr bwMode="auto">
          <a:xfrm>
            <a:off x="6301606" y="4430241"/>
            <a:ext cx="673100" cy="101600"/>
          </a:xfrm>
          <a:custGeom>
            <a:avLst/>
            <a:gdLst>
              <a:gd name="T0" fmla="*/ 0 w 424"/>
              <a:gd name="T1" fmla="*/ 0 h 64"/>
              <a:gd name="T2" fmla="*/ 424 w 424"/>
              <a:gd name="T3" fmla="*/ 64 h 64"/>
              <a:gd name="T4" fmla="*/ 0 60000 65536"/>
              <a:gd name="T5" fmla="*/ 0 60000 65536"/>
              <a:gd name="T6" fmla="*/ 0 w 424"/>
              <a:gd name="T7" fmla="*/ 0 h 64"/>
              <a:gd name="T8" fmla="*/ 424 w 424"/>
              <a:gd name="T9" fmla="*/ 64 h 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24" h="64">
                <a:moveTo>
                  <a:pt x="0" y="0"/>
                </a:moveTo>
                <a:lnTo>
                  <a:pt x="424" y="6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8454" name="Freeform 41"/>
          <p:cNvSpPr>
            <a:spLocks/>
          </p:cNvSpPr>
          <p:nvPr/>
        </p:nvSpPr>
        <p:spPr bwMode="auto">
          <a:xfrm>
            <a:off x="7254106" y="1801341"/>
            <a:ext cx="1144588" cy="2755900"/>
          </a:xfrm>
          <a:custGeom>
            <a:avLst/>
            <a:gdLst>
              <a:gd name="T0" fmla="*/ 8 w 721"/>
              <a:gd name="T1" fmla="*/ 1736 h 1736"/>
              <a:gd name="T2" fmla="*/ 720 w 721"/>
              <a:gd name="T3" fmla="*/ 832 h 1736"/>
              <a:gd name="T4" fmla="*/ 0 w 721"/>
              <a:gd name="T5" fmla="*/ 0 h 1736"/>
              <a:gd name="T6" fmla="*/ 0 60000 65536"/>
              <a:gd name="T7" fmla="*/ 0 60000 65536"/>
              <a:gd name="T8" fmla="*/ 0 60000 65536"/>
              <a:gd name="T9" fmla="*/ 0 w 721"/>
              <a:gd name="T10" fmla="*/ 0 h 1736"/>
              <a:gd name="T11" fmla="*/ 721 w 721"/>
              <a:gd name="T12" fmla="*/ 1736 h 17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1" h="1736">
                <a:moveTo>
                  <a:pt x="8" y="1736"/>
                </a:moveTo>
                <a:cubicBezTo>
                  <a:pt x="127" y="1585"/>
                  <a:pt x="721" y="1121"/>
                  <a:pt x="720" y="832"/>
                </a:cubicBezTo>
                <a:cubicBezTo>
                  <a:pt x="719" y="543"/>
                  <a:pt x="150" y="173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8455" name="Freeform 42"/>
          <p:cNvSpPr>
            <a:spLocks/>
          </p:cNvSpPr>
          <p:nvPr/>
        </p:nvSpPr>
        <p:spPr bwMode="auto">
          <a:xfrm>
            <a:off x="5076056" y="1788641"/>
            <a:ext cx="1924050" cy="3441700"/>
          </a:xfrm>
          <a:custGeom>
            <a:avLst/>
            <a:gdLst>
              <a:gd name="T0" fmla="*/ 1188 w 1212"/>
              <a:gd name="T1" fmla="*/ 0 h 2168"/>
              <a:gd name="T2" fmla="*/ 4 w 1212"/>
              <a:gd name="T3" fmla="*/ 1144 h 2168"/>
              <a:gd name="T4" fmla="*/ 1212 w 1212"/>
              <a:gd name="T5" fmla="*/ 2168 h 2168"/>
              <a:gd name="T6" fmla="*/ 0 60000 65536"/>
              <a:gd name="T7" fmla="*/ 0 60000 65536"/>
              <a:gd name="T8" fmla="*/ 0 60000 65536"/>
              <a:gd name="T9" fmla="*/ 0 w 1212"/>
              <a:gd name="T10" fmla="*/ 0 h 2168"/>
              <a:gd name="T11" fmla="*/ 1212 w 1212"/>
              <a:gd name="T12" fmla="*/ 2168 h 21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" h="2168">
                <a:moveTo>
                  <a:pt x="1188" y="0"/>
                </a:moveTo>
                <a:cubicBezTo>
                  <a:pt x="594" y="391"/>
                  <a:pt x="0" y="783"/>
                  <a:pt x="4" y="1144"/>
                </a:cubicBezTo>
                <a:cubicBezTo>
                  <a:pt x="8" y="1505"/>
                  <a:pt x="1011" y="1997"/>
                  <a:pt x="1212" y="21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8456" name="Text Box 43"/>
          <p:cNvSpPr txBox="1">
            <a:spLocks noChangeArrowheads="1"/>
          </p:cNvSpPr>
          <p:nvPr/>
        </p:nvSpPr>
        <p:spPr bwMode="auto">
          <a:xfrm>
            <a:off x="5065274" y="1797164"/>
            <a:ext cx="7537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600" b="1" i="0" dirty="0">
                <a:solidFill>
                  <a:schemeClr val="tx1"/>
                </a:solidFill>
                <a:latin typeface="Arial" charset="0"/>
              </a:rPr>
              <a:t>Ramo</a:t>
            </a:r>
          </a:p>
        </p:txBody>
      </p:sp>
      <p:sp>
        <p:nvSpPr>
          <p:cNvPr id="18457" name="Text Box 44"/>
          <p:cNvSpPr txBox="1">
            <a:spLocks noChangeArrowheads="1"/>
          </p:cNvSpPr>
          <p:nvPr/>
        </p:nvSpPr>
        <p:spPr bwMode="auto">
          <a:xfrm>
            <a:off x="7898631" y="1707679"/>
            <a:ext cx="4429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600" b="0" i="0">
                <a:solidFill>
                  <a:schemeClr val="tx1"/>
                </a:solidFill>
                <a:latin typeface="Arial" charset="0"/>
              </a:rPr>
              <a:t>Nó</a:t>
            </a:r>
          </a:p>
        </p:txBody>
      </p:sp>
      <p:sp>
        <p:nvSpPr>
          <p:cNvPr id="18458" name="Text Box 45"/>
          <p:cNvSpPr txBox="1">
            <a:spLocks noChangeArrowheads="1"/>
          </p:cNvSpPr>
          <p:nvPr/>
        </p:nvSpPr>
        <p:spPr bwMode="auto">
          <a:xfrm>
            <a:off x="8330431" y="4095279"/>
            <a:ext cx="86754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600" b="1" i="0" dirty="0">
                <a:solidFill>
                  <a:schemeClr val="tx1"/>
                </a:solidFill>
                <a:latin typeface="Arial" charset="0"/>
              </a:rPr>
              <a:t>Região</a:t>
            </a:r>
          </a:p>
        </p:txBody>
      </p:sp>
      <p:sp>
        <p:nvSpPr>
          <p:cNvPr id="18459" name="Text Box 46"/>
          <p:cNvSpPr txBox="1">
            <a:spLocks noChangeArrowheads="1"/>
          </p:cNvSpPr>
          <p:nvPr/>
        </p:nvSpPr>
        <p:spPr bwMode="auto">
          <a:xfrm>
            <a:off x="7695431" y="3498379"/>
            <a:ext cx="4429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600" b="0" i="0">
                <a:solidFill>
                  <a:schemeClr val="tx1"/>
                </a:solidFill>
                <a:latin typeface="Arial" charset="0"/>
              </a:rPr>
              <a:t>R1</a:t>
            </a:r>
          </a:p>
        </p:txBody>
      </p:sp>
      <p:sp>
        <p:nvSpPr>
          <p:cNvPr id="18460" name="Text Box 47"/>
          <p:cNvSpPr txBox="1">
            <a:spLocks noChangeArrowheads="1"/>
          </p:cNvSpPr>
          <p:nvPr/>
        </p:nvSpPr>
        <p:spPr bwMode="auto">
          <a:xfrm>
            <a:off x="7797031" y="4146079"/>
            <a:ext cx="4429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600" b="0" i="0">
                <a:solidFill>
                  <a:schemeClr val="tx1"/>
                </a:solidFill>
                <a:latin typeface="Arial" charset="0"/>
              </a:rPr>
              <a:t>R4</a:t>
            </a:r>
          </a:p>
        </p:txBody>
      </p:sp>
      <p:sp>
        <p:nvSpPr>
          <p:cNvPr id="18461" name="Text Box 48"/>
          <p:cNvSpPr txBox="1">
            <a:spLocks noChangeArrowheads="1"/>
          </p:cNvSpPr>
          <p:nvPr/>
        </p:nvSpPr>
        <p:spPr bwMode="auto">
          <a:xfrm>
            <a:off x="6590531" y="3193579"/>
            <a:ext cx="4429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600" b="0" i="0">
                <a:solidFill>
                  <a:schemeClr val="tx1"/>
                </a:solidFill>
                <a:latin typeface="Arial" charset="0"/>
              </a:rPr>
              <a:t>R2</a:t>
            </a:r>
          </a:p>
        </p:txBody>
      </p:sp>
      <p:sp>
        <p:nvSpPr>
          <p:cNvPr id="18462" name="Text Box 49"/>
          <p:cNvSpPr txBox="1">
            <a:spLocks noChangeArrowheads="1"/>
          </p:cNvSpPr>
          <p:nvPr/>
        </p:nvSpPr>
        <p:spPr bwMode="auto">
          <a:xfrm>
            <a:off x="5980931" y="3523779"/>
            <a:ext cx="4429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600" b="0" i="0">
                <a:solidFill>
                  <a:schemeClr val="tx1"/>
                </a:solidFill>
                <a:latin typeface="Arial" charset="0"/>
              </a:rPr>
              <a:t>R3</a:t>
            </a:r>
          </a:p>
        </p:txBody>
      </p:sp>
      <p:grpSp>
        <p:nvGrpSpPr>
          <p:cNvPr id="11" name="Group 50"/>
          <p:cNvGrpSpPr>
            <a:grpSpLocks/>
          </p:cNvGrpSpPr>
          <p:nvPr/>
        </p:nvGrpSpPr>
        <p:grpSpPr bwMode="auto">
          <a:xfrm>
            <a:off x="5755506" y="1953741"/>
            <a:ext cx="2616200" cy="2374900"/>
            <a:chOff x="3488" y="1232"/>
            <a:chExt cx="1648" cy="1496"/>
          </a:xfrm>
        </p:grpSpPr>
        <p:sp>
          <p:nvSpPr>
            <p:cNvPr id="18465" name="Freeform 51"/>
            <p:cNvSpPr>
              <a:spLocks/>
            </p:cNvSpPr>
            <p:nvPr/>
          </p:nvSpPr>
          <p:spPr bwMode="auto">
            <a:xfrm>
              <a:off x="3488" y="1288"/>
              <a:ext cx="768" cy="24"/>
            </a:xfrm>
            <a:custGeom>
              <a:avLst/>
              <a:gdLst>
                <a:gd name="T0" fmla="*/ 0 w 768"/>
                <a:gd name="T1" fmla="*/ 0 h 24"/>
                <a:gd name="T2" fmla="*/ 768 w 768"/>
                <a:gd name="T3" fmla="*/ 24 h 24"/>
                <a:gd name="T4" fmla="*/ 0 60000 65536"/>
                <a:gd name="T5" fmla="*/ 0 60000 65536"/>
                <a:gd name="T6" fmla="*/ 0 w 768"/>
                <a:gd name="T7" fmla="*/ 0 h 24"/>
                <a:gd name="T8" fmla="*/ 768 w 768"/>
                <a:gd name="T9" fmla="*/ 24 h 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68" h="24">
                  <a:moveTo>
                    <a:pt x="0" y="0"/>
                  </a:moveTo>
                  <a:lnTo>
                    <a:pt x="768" y="24"/>
                  </a:lnTo>
                </a:path>
              </a:pathLst>
            </a:cu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466" name="Freeform 52"/>
            <p:cNvSpPr>
              <a:spLocks/>
            </p:cNvSpPr>
            <p:nvPr/>
          </p:nvSpPr>
          <p:spPr bwMode="auto">
            <a:xfrm>
              <a:off x="3488" y="1288"/>
              <a:ext cx="552" cy="400"/>
            </a:xfrm>
            <a:custGeom>
              <a:avLst/>
              <a:gdLst>
                <a:gd name="T0" fmla="*/ 0 w 552"/>
                <a:gd name="T1" fmla="*/ 0 h 400"/>
                <a:gd name="T2" fmla="*/ 552 w 552"/>
                <a:gd name="T3" fmla="*/ 400 h 400"/>
                <a:gd name="T4" fmla="*/ 0 60000 65536"/>
                <a:gd name="T5" fmla="*/ 0 60000 65536"/>
                <a:gd name="T6" fmla="*/ 0 w 552"/>
                <a:gd name="T7" fmla="*/ 0 h 400"/>
                <a:gd name="T8" fmla="*/ 552 w 552"/>
                <a:gd name="T9" fmla="*/ 400 h 4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52" h="400">
                  <a:moveTo>
                    <a:pt x="0" y="0"/>
                  </a:moveTo>
                  <a:lnTo>
                    <a:pt x="552" y="400"/>
                  </a:lnTo>
                </a:path>
              </a:pathLst>
            </a:cu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467" name="Freeform 53"/>
            <p:cNvSpPr>
              <a:spLocks/>
            </p:cNvSpPr>
            <p:nvPr/>
          </p:nvSpPr>
          <p:spPr bwMode="auto">
            <a:xfrm>
              <a:off x="3496" y="1296"/>
              <a:ext cx="88" cy="752"/>
            </a:xfrm>
            <a:custGeom>
              <a:avLst/>
              <a:gdLst>
                <a:gd name="T0" fmla="*/ 0 w 88"/>
                <a:gd name="T1" fmla="*/ 0 h 752"/>
                <a:gd name="T2" fmla="*/ 88 w 88"/>
                <a:gd name="T3" fmla="*/ 752 h 752"/>
                <a:gd name="T4" fmla="*/ 0 60000 65536"/>
                <a:gd name="T5" fmla="*/ 0 60000 65536"/>
                <a:gd name="T6" fmla="*/ 0 w 88"/>
                <a:gd name="T7" fmla="*/ 0 h 752"/>
                <a:gd name="T8" fmla="*/ 88 w 88"/>
                <a:gd name="T9" fmla="*/ 752 h 75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8" h="752">
                  <a:moveTo>
                    <a:pt x="0" y="0"/>
                  </a:moveTo>
                  <a:lnTo>
                    <a:pt x="88" y="752"/>
                  </a:lnTo>
                </a:path>
              </a:pathLst>
            </a:cu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468" name="Freeform 54"/>
            <p:cNvSpPr>
              <a:spLocks/>
            </p:cNvSpPr>
            <p:nvPr/>
          </p:nvSpPr>
          <p:spPr bwMode="auto">
            <a:xfrm>
              <a:off x="4456" y="1232"/>
              <a:ext cx="432" cy="232"/>
            </a:xfrm>
            <a:custGeom>
              <a:avLst/>
              <a:gdLst>
                <a:gd name="T0" fmla="*/ 432 w 432"/>
                <a:gd name="T1" fmla="*/ 0 h 232"/>
                <a:gd name="T2" fmla="*/ 0 w 432"/>
                <a:gd name="T3" fmla="*/ 232 h 232"/>
                <a:gd name="T4" fmla="*/ 0 60000 65536"/>
                <a:gd name="T5" fmla="*/ 0 60000 65536"/>
                <a:gd name="T6" fmla="*/ 0 w 432"/>
                <a:gd name="T7" fmla="*/ 0 h 232"/>
                <a:gd name="T8" fmla="*/ 432 w 432"/>
                <a:gd name="T9" fmla="*/ 232 h 2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32" h="232">
                  <a:moveTo>
                    <a:pt x="432" y="0"/>
                  </a:moveTo>
                  <a:lnTo>
                    <a:pt x="0" y="232"/>
                  </a:lnTo>
                </a:path>
              </a:pathLst>
            </a:cu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469" name="Freeform 55"/>
            <p:cNvSpPr>
              <a:spLocks/>
            </p:cNvSpPr>
            <p:nvPr/>
          </p:nvSpPr>
          <p:spPr bwMode="auto">
            <a:xfrm>
              <a:off x="4936" y="1264"/>
              <a:ext cx="16" cy="544"/>
            </a:xfrm>
            <a:custGeom>
              <a:avLst/>
              <a:gdLst>
                <a:gd name="T0" fmla="*/ 16 w 16"/>
                <a:gd name="T1" fmla="*/ 0 h 544"/>
                <a:gd name="T2" fmla="*/ 0 w 16"/>
                <a:gd name="T3" fmla="*/ 544 h 544"/>
                <a:gd name="T4" fmla="*/ 0 60000 65536"/>
                <a:gd name="T5" fmla="*/ 0 60000 65536"/>
                <a:gd name="T6" fmla="*/ 0 w 16"/>
                <a:gd name="T7" fmla="*/ 0 h 544"/>
                <a:gd name="T8" fmla="*/ 16 w 16"/>
                <a:gd name="T9" fmla="*/ 544 h 5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" h="544">
                  <a:moveTo>
                    <a:pt x="16" y="0"/>
                  </a:moveTo>
                  <a:lnTo>
                    <a:pt x="0" y="544"/>
                  </a:lnTo>
                </a:path>
              </a:pathLst>
            </a:cu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470" name="Freeform 56"/>
            <p:cNvSpPr>
              <a:spLocks/>
            </p:cNvSpPr>
            <p:nvPr/>
          </p:nvSpPr>
          <p:spPr bwMode="auto">
            <a:xfrm>
              <a:off x="4872" y="2392"/>
              <a:ext cx="264" cy="248"/>
            </a:xfrm>
            <a:custGeom>
              <a:avLst/>
              <a:gdLst>
                <a:gd name="T0" fmla="*/ 264 w 264"/>
                <a:gd name="T1" fmla="*/ 248 h 248"/>
                <a:gd name="T2" fmla="*/ 0 w 264"/>
                <a:gd name="T3" fmla="*/ 0 h 248"/>
                <a:gd name="T4" fmla="*/ 0 60000 65536"/>
                <a:gd name="T5" fmla="*/ 0 60000 65536"/>
                <a:gd name="T6" fmla="*/ 0 w 264"/>
                <a:gd name="T7" fmla="*/ 0 h 248"/>
                <a:gd name="T8" fmla="*/ 264 w 264"/>
                <a:gd name="T9" fmla="*/ 248 h 24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4" h="248">
                  <a:moveTo>
                    <a:pt x="264" y="248"/>
                  </a:moveTo>
                  <a:lnTo>
                    <a:pt x="0" y="0"/>
                  </a:lnTo>
                </a:path>
              </a:pathLst>
            </a:cu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471" name="Freeform 57"/>
            <p:cNvSpPr>
              <a:spLocks/>
            </p:cNvSpPr>
            <p:nvPr/>
          </p:nvSpPr>
          <p:spPr bwMode="auto">
            <a:xfrm>
              <a:off x="5000" y="2640"/>
              <a:ext cx="136" cy="88"/>
            </a:xfrm>
            <a:custGeom>
              <a:avLst/>
              <a:gdLst>
                <a:gd name="T0" fmla="*/ 136 w 136"/>
                <a:gd name="T1" fmla="*/ 0 h 88"/>
                <a:gd name="T2" fmla="*/ 0 w 136"/>
                <a:gd name="T3" fmla="*/ 88 h 88"/>
                <a:gd name="T4" fmla="*/ 0 60000 65536"/>
                <a:gd name="T5" fmla="*/ 0 60000 65536"/>
                <a:gd name="T6" fmla="*/ 0 w 136"/>
                <a:gd name="T7" fmla="*/ 0 h 88"/>
                <a:gd name="T8" fmla="*/ 136 w 136"/>
                <a:gd name="T9" fmla="*/ 88 h 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6" h="88">
                  <a:moveTo>
                    <a:pt x="136" y="0"/>
                  </a:moveTo>
                  <a:lnTo>
                    <a:pt x="0" y="88"/>
                  </a:lnTo>
                </a:path>
              </a:pathLst>
            </a:cu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8464" name="Text Box 58"/>
          <p:cNvSpPr txBox="1">
            <a:spLocks noChangeArrowheads="1"/>
          </p:cNvSpPr>
          <p:nvPr/>
        </p:nvSpPr>
        <p:spPr bwMode="auto">
          <a:xfrm>
            <a:off x="5907906" y="1266909"/>
            <a:ext cx="17491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800" b="1" i="0" dirty="0">
                <a:solidFill>
                  <a:schemeClr val="tx1"/>
                </a:solidFill>
                <a:latin typeface="Arial" charset="0"/>
              </a:rPr>
              <a:t>Grafo de fluxo</a:t>
            </a:r>
          </a:p>
        </p:txBody>
      </p:sp>
    </p:spTree>
    <p:extLst>
      <p:ext uri="{BB962C8B-B14F-4D97-AF65-F5344CB8AC3E}">
        <p14:creationId xmlns:p14="http://schemas.microsoft.com/office/powerpoint/2010/main" val="173534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Teste Exploratório</a:t>
            </a:r>
          </a:p>
          <a:p>
            <a:pPr lvl="1"/>
            <a:r>
              <a:rPr lang="pt-BR" dirty="0" smtClean="0"/>
              <a:t>Técnicas, exemplos</a:t>
            </a:r>
          </a:p>
          <a:p>
            <a:r>
              <a:rPr lang="pt-BR" dirty="0" smtClean="0"/>
              <a:t>Teste </a:t>
            </a:r>
            <a:r>
              <a:rPr lang="pt-BR" i="1" dirty="0" smtClean="0"/>
              <a:t>ad hoc</a:t>
            </a:r>
          </a:p>
          <a:p>
            <a:r>
              <a:rPr lang="pt-BR" dirty="0" smtClean="0"/>
              <a:t>Oráculo de Teste (</a:t>
            </a:r>
            <a:r>
              <a:rPr lang="pt-BR" i="1" dirty="0" err="1" smtClean="0"/>
              <a:t>test</a:t>
            </a:r>
            <a:r>
              <a:rPr lang="pt-BR" i="1" dirty="0" smtClean="0"/>
              <a:t> </a:t>
            </a:r>
            <a:r>
              <a:rPr lang="pt-BR" i="1" dirty="0" err="1" smtClean="0"/>
              <a:t>oracle</a:t>
            </a:r>
            <a:r>
              <a:rPr lang="pt-BR" dirty="0" smtClean="0"/>
              <a:t>)</a:t>
            </a:r>
          </a:p>
          <a:p>
            <a:r>
              <a:rPr lang="pt-BR" dirty="0" smtClean="0"/>
              <a:t>Teste Caixa-Preta</a:t>
            </a:r>
          </a:p>
          <a:p>
            <a:pPr lvl="1"/>
            <a:r>
              <a:rPr lang="pt-BR" dirty="0" smtClean="0"/>
              <a:t>Técnicas e exemplos</a:t>
            </a:r>
          </a:p>
          <a:p>
            <a:r>
              <a:rPr lang="pt-BR" dirty="0" smtClean="0"/>
              <a:t>Teste Baseado em Riscos</a:t>
            </a:r>
          </a:p>
          <a:p>
            <a:pPr lvl="1"/>
            <a:r>
              <a:rPr lang="pt-BR" dirty="0" smtClean="0"/>
              <a:t>Noções e relação com teste caixa-preta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448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Discussão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Qual técnica fazer </a:t>
            </a:r>
            <a:r>
              <a:rPr lang="pt-B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mais</a:t>
            </a:r>
            <a:r>
              <a:rPr lang="pt-BR" dirty="0" smtClean="0"/>
              <a:t>?</a:t>
            </a:r>
          </a:p>
          <a:p>
            <a:pPr lvl="1"/>
            <a:r>
              <a:rPr lang="pt-BR" dirty="0" smtClean="0"/>
              <a:t>Teste Funcional, caixa-preta?</a:t>
            </a:r>
          </a:p>
          <a:p>
            <a:pPr lvl="1"/>
            <a:r>
              <a:rPr lang="pt-BR" dirty="0" smtClean="0"/>
              <a:t>Teste Estrutural, caixa-branca?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3546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Discussão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Qual técnica fazer </a:t>
            </a:r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mais</a:t>
            </a:r>
            <a:r>
              <a:rPr lang="pt-BR" dirty="0" smtClean="0"/>
              <a:t>?</a:t>
            </a:r>
          </a:p>
          <a:p>
            <a:pPr lvl="1"/>
            <a:r>
              <a:rPr lang="pt-BR" dirty="0" smtClean="0"/>
              <a:t>Teste Funcional, caixa-preta?</a:t>
            </a:r>
          </a:p>
          <a:p>
            <a:pPr lvl="1"/>
            <a:r>
              <a:rPr lang="pt-BR" dirty="0" smtClean="0"/>
              <a:t>Teste Estrutural, caixa-branca?</a:t>
            </a:r>
          </a:p>
          <a:p>
            <a:endParaRPr lang="pt-BR" dirty="0" smtClean="0"/>
          </a:p>
          <a:p>
            <a:r>
              <a:rPr lang="pt-BR" dirty="0" smtClean="0"/>
              <a:t>São complementares</a:t>
            </a:r>
          </a:p>
          <a:p>
            <a:r>
              <a:rPr lang="pt-BR" dirty="0" smtClean="0"/>
              <a:t>Necessitam da </a:t>
            </a:r>
            <a:r>
              <a:rPr lang="pt-B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especificação</a:t>
            </a:r>
            <a:r>
              <a:rPr lang="pt-B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BR" dirty="0" smtClean="0"/>
              <a:t>definida e aceita pelo cliente</a:t>
            </a:r>
          </a:p>
          <a:p>
            <a:r>
              <a:rPr lang="pt-BR" dirty="0" smtClean="0"/>
              <a:t>São feitas em conjunto, se possível </a:t>
            </a:r>
            <a:r>
              <a:rPr lang="pt-B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desde o início</a:t>
            </a:r>
            <a:r>
              <a:rPr lang="pt-BR" dirty="0" smtClean="0"/>
              <a:t> dos projetos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8201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Text Box 2"/>
          <p:cNvSpPr txBox="1">
            <a:spLocks noChangeArrowheads="1"/>
          </p:cNvSpPr>
          <p:nvPr/>
        </p:nvSpPr>
        <p:spPr bwMode="auto">
          <a:xfrm>
            <a:off x="388565" y="3638412"/>
            <a:ext cx="4325521" cy="2310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da-DK" sz="2400" dirty="0" smtClean="0">
                <a:solidFill>
                  <a:srgbClr val="000000"/>
                </a:solidFill>
              </a:rPr>
              <a:t>Normalmente devido a:</a:t>
            </a:r>
            <a:endParaRPr lang="da-DK" sz="2400" dirty="0">
              <a:solidFill>
                <a:srgbClr val="000000"/>
              </a:solidFill>
            </a:endParaRPr>
          </a:p>
          <a:p>
            <a:pPr>
              <a:buClr>
                <a:srgbClr val="3B812F"/>
              </a:buClr>
              <a:buFont typeface="Wingdings" pitchFamily="2" charset="2"/>
              <a:buChar char="§"/>
            </a:pPr>
            <a:r>
              <a:rPr lang="da-DK" sz="2400" b="1" i="1" dirty="0">
                <a:solidFill>
                  <a:srgbClr val="000000"/>
                </a:solidFill>
              </a:rPr>
              <a:t> </a:t>
            </a:r>
            <a:r>
              <a:rPr lang="da-DK" sz="2400" b="1" i="1" dirty="0" smtClean="0">
                <a:solidFill>
                  <a:srgbClr val="000000"/>
                </a:solidFill>
              </a:rPr>
              <a:t>complexidade</a:t>
            </a:r>
            <a:endParaRPr lang="da-DK" sz="2400" b="1" i="1" dirty="0">
              <a:solidFill>
                <a:srgbClr val="000000"/>
              </a:solidFill>
            </a:endParaRPr>
          </a:p>
          <a:p>
            <a:pPr>
              <a:buClr>
                <a:srgbClr val="3B812F"/>
              </a:buClr>
              <a:buFont typeface="Wingdings" pitchFamily="2" charset="2"/>
              <a:buChar char="§"/>
            </a:pPr>
            <a:r>
              <a:rPr lang="da-DK" sz="2400" b="1" i="1" dirty="0" smtClean="0">
                <a:solidFill>
                  <a:srgbClr val="000000"/>
                </a:solidFill>
              </a:rPr>
              <a:t> prazos muito curtos</a:t>
            </a:r>
            <a:endParaRPr lang="da-DK" sz="2400" b="1" i="1" dirty="0">
              <a:solidFill>
                <a:srgbClr val="000000"/>
              </a:solidFill>
            </a:endParaRPr>
          </a:p>
          <a:p>
            <a:pPr>
              <a:buClr>
                <a:srgbClr val="3B812F"/>
              </a:buClr>
              <a:buFont typeface="Wingdings" pitchFamily="2" charset="2"/>
              <a:buChar char="§"/>
            </a:pPr>
            <a:r>
              <a:rPr lang="da-DK" sz="2400" b="1" i="1" dirty="0">
                <a:solidFill>
                  <a:srgbClr val="000000"/>
                </a:solidFill>
              </a:rPr>
              <a:t> </a:t>
            </a:r>
            <a:r>
              <a:rPr lang="da-DK" sz="2400" b="1" i="1" dirty="0" smtClean="0">
                <a:solidFill>
                  <a:srgbClr val="000000"/>
                </a:solidFill>
              </a:rPr>
              <a:t>especificação mal-feita</a:t>
            </a:r>
          </a:p>
          <a:p>
            <a:pPr>
              <a:buClr>
                <a:srgbClr val="3B812F"/>
              </a:buClr>
              <a:buFont typeface="Wingdings" pitchFamily="2" charset="2"/>
              <a:buChar char="§"/>
            </a:pPr>
            <a:r>
              <a:rPr lang="da-DK" sz="2400" b="1" i="1" dirty="0" smtClean="0">
                <a:solidFill>
                  <a:srgbClr val="000000"/>
                </a:solidFill>
              </a:rPr>
              <a:t> falta de documentação</a:t>
            </a:r>
          </a:p>
          <a:p>
            <a:pPr>
              <a:buClr>
                <a:srgbClr val="3B812F"/>
              </a:buClr>
              <a:buFont typeface="Wingdings" pitchFamily="2" charset="2"/>
              <a:buChar char="§"/>
            </a:pPr>
            <a:r>
              <a:rPr lang="da-DK" sz="2400" b="1" i="1" dirty="0">
                <a:solidFill>
                  <a:srgbClr val="000000"/>
                </a:solidFill>
              </a:rPr>
              <a:t> </a:t>
            </a:r>
            <a:r>
              <a:rPr lang="da-DK" sz="2400" b="1" i="1" dirty="0" smtClean="0">
                <a:solidFill>
                  <a:srgbClr val="000000"/>
                </a:solidFill>
              </a:rPr>
              <a:t>excesso de documentação</a:t>
            </a:r>
            <a:endParaRPr lang="da-DK" sz="2400" b="1" i="1" dirty="0">
              <a:solidFill>
                <a:srgbClr val="000000"/>
              </a:solidFill>
            </a:endParaRPr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Causa número 1 de defeitos…</a:t>
            </a:r>
            <a:endParaRPr lang="da-DK" dirty="0"/>
          </a:p>
        </p:txBody>
      </p:sp>
      <p:graphicFrame>
        <p:nvGraphicFramePr>
          <p:cNvPr id="3870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186196"/>
              </p:ext>
            </p:extLst>
          </p:nvPr>
        </p:nvGraphicFramePr>
        <p:xfrm>
          <a:off x="3707804" y="1321718"/>
          <a:ext cx="7200900" cy="499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9" name="Chart" r:id="rId3" imgW="5867535" imgH="4067062" progId="MSGraph.Chart.8">
                  <p:embed followColorScheme="full"/>
                </p:oleObj>
              </mc:Choice>
              <mc:Fallback>
                <p:oleObj name="Chart" r:id="rId3" imgW="5867535" imgH="4067062" progId="MSGraph.Chart.8">
                  <p:embed followColorScheme="full"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804" y="1321718"/>
                        <a:ext cx="7200900" cy="4994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7079" name="Text Box 7"/>
          <p:cNvSpPr txBox="1">
            <a:spLocks noChangeArrowheads="1"/>
          </p:cNvSpPr>
          <p:nvPr/>
        </p:nvSpPr>
        <p:spPr bwMode="auto">
          <a:xfrm rot="874089">
            <a:off x="6983785" y="3764296"/>
            <a:ext cx="170621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/>
                    </a:gs>
                    <a:gs pos="100000">
                      <a:srgbClr val="C0C0C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da-DK" sz="3200" b="1" i="1" dirty="0" smtClean="0">
                <a:solidFill>
                  <a:srgbClr val="FFFFFF"/>
                </a:solidFill>
              </a:rPr>
              <a:t>especif.</a:t>
            </a:r>
            <a:endParaRPr lang="da-DK" sz="3200" b="1" i="1" dirty="0">
              <a:solidFill>
                <a:srgbClr val="FFFFFF"/>
              </a:solidFill>
            </a:endParaRPr>
          </a:p>
        </p:txBody>
      </p:sp>
      <p:sp>
        <p:nvSpPr>
          <p:cNvPr id="387080" name="Rectangle 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a-DK" dirty="0" smtClean="0"/>
              <a:t>…está na </a:t>
            </a:r>
            <a:r>
              <a:rPr lang="da-DK" b="1" i="1" dirty="0" smtClean="0"/>
              <a:t>especificação</a:t>
            </a:r>
            <a:endParaRPr lang="da-DK" b="1" i="1" dirty="0"/>
          </a:p>
        </p:txBody>
      </p:sp>
      <p:sp>
        <p:nvSpPr>
          <p:cNvPr id="387081" name="Text Box 9"/>
          <p:cNvSpPr txBox="1">
            <a:spLocks noChangeArrowheads="1"/>
          </p:cNvSpPr>
          <p:nvPr/>
        </p:nvSpPr>
        <p:spPr bwMode="auto">
          <a:xfrm rot="-755279">
            <a:off x="4566221" y="3948446"/>
            <a:ext cx="150103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/>
                    </a:gs>
                    <a:gs pos="100000">
                      <a:srgbClr val="C0C0C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da-DK" sz="3200" b="1" i="1" dirty="0">
                <a:solidFill>
                  <a:srgbClr val="000000"/>
                </a:solidFill>
              </a:rPr>
              <a:t>design</a:t>
            </a:r>
          </a:p>
        </p:txBody>
      </p:sp>
      <p:sp>
        <p:nvSpPr>
          <p:cNvPr id="387082" name="Text Box 10"/>
          <p:cNvSpPr txBox="1">
            <a:spLocks noChangeArrowheads="1"/>
          </p:cNvSpPr>
          <p:nvPr/>
        </p:nvSpPr>
        <p:spPr bwMode="auto">
          <a:xfrm rot="1836868">
            <a:off x="4862454" y="2279984"/>
            <a:ext cx="1138751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/>
                    </a:gs>
                    <a:gs pos="100000">
                      <a:srgbClr val="C0C0C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da-DK" sz="3200" b="1" i="1" dirty="0" smtClean="0">
                <a:solidFill>
                  <a:srgbClr val="FFFFFF"/>
                </a:solidFill>
              </a:rPr>
              <a:t>impl.</a:t>
            </a:r>
            <a:endParaRPr lang="da-DK" sz="3200" b="1" i="1" dirty="0">
              <a:solidFill>
                <a:srgbClr val="FFFFFF"/>
              </a:solidFill>
            </a:endParaRPr>
          </a:p>
        </p:txBody>
      </p:sp>
      <p:sp>
        <p:nvSpPr>
          <p:cNvPr id="387083" name="Text Box 11"/>
          <p:cNvSpPr txBox="1">
            <a:spLocks noChangeArrowheads="1"/>
          </p:cNvSpPr>
          <p:nvPr/>
        </p:nvSpPr>
        <p:spPr bwMode="auto">
          <a:xfrm rot="26448865">
            <a:off x="5785672" y="1752934"/>
            <a:ext cx="1228519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/>
                    </a:gs>
                    <a:gs pos="100000">
                      <a:srgbClr val="C0C0C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da-DK" sz="3200" b="1" i="1" dirty="0" smtClean="0">
                <a:solidFill>
                  <a:srgbClr val="000000"/>
                </a:solidFill>
              </a:rPr>
              <a:t>outro</a:t>
            </a:r>
            <a:endParaRPr lang="da-DK" sz="32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08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7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87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87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387076" grpId="0"/>
      <p:bldP spid="387081" grpId="0"/>
      <p:bldP spid="38708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importantes de caixa-preta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Teste </a:t>
            </a:r>
            <a:r>
              <a:rPr lang="pt-BR" b="1" dirty="0"/>
              <a:t>Exploratório</a:t>
            </a:r>
            <a:endParaRPr lang="pt-BR" b="1" i="1" dirty="0"/>
          </a:p>
          <a:p>
            <a:r>
              <a:rPr lang="pt-BR" dirty="0" smtClean="0"/>
              <a:t>Teste de </a:t>
            </a:r>
            <a:r>
              <a:rPr lang="pt-BR" b="1" dirty="0" smtClean="0"/>
              <a:t>Aceitação</a:t>
            </a:r>
          </a:p>
          <a:p>
            <a:r>
              <a:rPr lang="pt-BR" dirty="0" smtClean="0"/>
              <a:t>Teste de </a:t>
            </a:r>
            <a:r>
              <a:rPr lang="pt-B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Integridade</a:t>
            </a:r>
            <a:r>
              <a:rPr lang="pt-BR" dirty="0" smtClean="0"/>
              <a:t> de dados (BD)</a:t>
            </a:r>
          </a:p>
          <a:p>
            <a:r>
              <a:rPr lang="pt-BR" dirty="0" smtClean="0"/>
              <a:t>Teste de </a:t>
            </a:r>
            <a:r>
              <a:rPr lang="pt-B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Interface</a:t>
            </a:r>
            <a:r>
              <a:rPr lang="pt-BR" dirty="0" smtClean="0"/>
              <a:t> com o Usuário (UI)</a:t>
            </a:r>
          </a:p>
          <a:p>
            <a:r>
              <a:rPr lang="pt-BR" dirty="0" smtClean="0"/>
              <a:t>Teste de </a:t>
            </a:r>
            <a:r>
              <a:rPr lang="pt-BR" b="1" dirty="0" smtClean="0"/>
              <a:t>Regressão</a:t>
            </a:r>
          </a:p>
          <a:p>
            <a:r>
              <a:rPr lang="pt-BR" dirty="0" smtClean="0"/>
              <a:t>Teste de </a:t>
            </a:r>
            <a:r>
              <a:rPr lang="pt-BR" b="1" dirty="0" smtClean="0"/>
              <a:t>Desempenho</a:t>
            </a:r>
            <a:r>
              <a:rPr lang="pt-BR" dirty="0" smtClean="0"/>
              <a:t>, Carga e </a:t>
            </a:r>
            <a:r>
              <a:rPr lang="pt-BR" i="1" dirty="0"/>
              <a:t>Stress</a:t>
            </a:r>
            <a:endParaRPr lang="pt-BR" dirty="0" smtClean="0"/>
          </a:p>
          <a:p>
            <a:r>
              <a:rPr lang="pt-BR" dirty="0" smtClean="0"/>
              <a:t>Teste de </a:t>
            </a:r>
            <a:r>
              <a:rPr lang="pt-B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Fluxo</a:t>
            </a:r>
          </a:p>
          <a:p>
            <a:r>
              <a:rPr lang="pt-BR" dirty="0" smtClean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52489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exploratório</a:t>
            </a:r>
            <a:endParaRPr lang="pt-BR" dirty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14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exploratório – noção geral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Jogo de </a:t>
            </a:r>
            <a:r>
              <a:rPr lang="pt-BR" i="1" dirty="0" smtClean="0"/>
              <a:t>quebra-cabeça</a:t>
            </a:r>
          </a:p>
          <a:p>
            <a:r>
              <a:rPr lang="pt-BR" dirty="0" smtClean="0"/>
              <a:t>É uma análise exploratória</a:t>
            </a:r>
          </a:p>
          <a:p>
            <a:r>
              <a:rPr lang="pt-BR" dirty="0" smtClean="0"/>
              <a:t>Processo</a:t>
            </a:r>
          </a:p>
          <a:p>
            <a:pPr lvl="1"/>
            <a:r>
              <a:rPr lang="pt-BR" dirty="0" smtClean="0"/>
              <a:t>Pega-se uma peça</a:t>
            </a:r>
          </a:p>
          <a:p>
            <a:pPr lvl="1"/>
            <a:r>
              <a:rPr lang="pt-BR" dirty="0" smtClean="0"/>
              <a:t>Tenta-se conectar em algum lugar (caso de teste)</a:t>
            </a:r>
          </a:p>
          <a:p>
            <a:pPr lvl="1"/>
            <a:r>
              <a:rPr lang="pt-BR" dirty="0" smtClean="0"/>
              <a:t>O espaço de possibilidades se altera a medida que o tempo passa</a:t>
            </a:r>
          </a:p>
          <a:p>
            <a:r>
              <a:rPr lang="pt-BR" dirty="0" smtClean="0"/>
              <a:t>Teste exploratório é uma tarefa do nosso dia-a-dia</a:t>
            </a:r>
            <a:endParaRPr lang="pt-BR" dirty="0"/>
          </a:p>
        </p:txBody>
      </p:sp>
      <p:pic>
        <p:nvPicPr>
          <p:cNvPr id="7172" name="Picture 4" descr="http://static.assimsefaz.com.br/images/3/89/1544/282847/2/como-monta_135096002885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648" y="1147772"/>
            <a:ext cx="3288816" cy="2469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330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exploratório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Descrita de forma concisa como </a:t>
            </a:r>
          </a:p>
          <a:p>
            <a:pPr lvl="1"/>
            <a:r>
              <a:rPr lang="pt-BR" dirty="0" smtClean="0"/>
              <a:t>aprendizagem simultânea</a:t>
            </a:r>
          </a:p>
          <a:p>
            <a:pPr lvl="1"/>
            <a:r>
              <a:rPr lang="pt-BR" i="1" dirty="0" smtClean="0"/>
              <a:t>design</a:t>
            </a:r>
            <a:r>
              <a:rPr lang="pt-BR" dirty="0" smtClean="0"/>
              <a:t> de testes</a:t>
            </a:r>
          </a:p>
          <a:p>
            <a:pPr lvl="1"/>
            <a:r>
              <a:rPr lang="pt-BR" dirty="0" smtClean="0"/>
              <a:t>execução de testes</a:t>
            </a:r>
          </a:p>
          <a:p>
            <a:r>
              <a:rPr lang="pt-BR" dirty="0" smtClean="0"/>
              <a:t>Pode ser vista como um teste caixa-preta</a:t>
            </a:r>
          </a:p>
          <a:p>
            <a:pPr lvl="1"/>
            <a:r>
              <a:rPr lang="pt-BR" dirty="0" smtClean="0"/>
              <a:t>Entretanto, pode ser usado em qualquer fase do projeto de software</a:t>
            </a:r>
          </a:p>
          <a:p>
            <a:r>
              <a:rPr lang="pt-BR" dirty="0" smtClean="0"/>
              <a:t>Envolve a criatividade e a </a:t>
            </a:r>
            <a:r>
              <a:rPr lang="pt-B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descoberta</a:t>
            </a:r>
            <a:r>
              <a:rPr lang="pt-BR" dirty="0" smtClean="0"/>
              <a:t> das funcionalidades, relacionando com o usuário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5166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exploratório – vantagem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É </a:t>
            </a:r>
            <a:r>
              <a:rPr lang="en-US" dirty="0" err="1" smtClean="0"/>
              <a:t>necessário</a:t>
            </a:r>
            <a:r>
              <a:rPr lang="en-US" dirty="0" smtClean="0"/>
              <a:t> </a:t>
            </a:r>
            <a:r>
              <a:rPr lang="en-US" dirty="0" err="1" smtClean="0"/>
              <a:t>menos</a:t>
            </a:r>
            <a:r>
              <a:rPr lang="en-US" dirty="0" smtClean="0"/>
              <a:t> </a:t>
            </a:r>
            <a:r>
              <a:rPr lang="en-US" dirty="0" err="1" smtClean="0"/>
              <a:t>preparação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testes</a:t>
            </a:r>
          </a:p>
          <a:p>
            <a:r>
              <a:rPr lang="en-US" dirty="0" err="1" smtClean="0"/>
              <a:t>Defeitos</a:t>
            </a:r>
            <a:r>
              <a:rPr lang="en-US" dirty="0" smtClean="0"/>
              <a:t> </a:t>
            </a:r>
            <a:r>
              <a:rPr lang="en-US" dirty="0" err="1" smtClean="0"/>
              <a:t>importantes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encontrados</a:t>
            </a:r>
            <a:r>
              <a:rPr lang="en-US" dirty="0" smtClean="0"/>
              <a:t> </a:t>
            </a:r>
            <a:r>
              <a:rPr lang="en-US" dirty="0" err="1" smtClean="0"/>
              <a:t>rapidamente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abordagem</a:t>
            </a:r>
            <a:r>
              <a:rPr lang="en-US" dirty="0" smtClean="0"/>
              <a:t> é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criativa</a:t>
            </a:r>
            <a:r>
              <a:rPr lang="en-US" dirty="0" smtClean="0"/>
              <a:t> e </a:t>
            </a:r>
            <a:r>
              <a:rPr lang="en-US" dirty="0" err="1" smtClean="0"/>
              <a:t>estimulante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executar</a:t>
            </a:r>
            <a:r>
              <a:rPr lang="en-US" dirty="0" smtClean="0"/>
              <a:t> um </a:t>
            </a:r>
            <a:r>
              <a:rPr lang="en-US" dirty="0" err="1" smtClean="0"/>
              <a:t>caso</a:t>
            </a:r>
            <a:r>
              <a:rPr lang="en-US" dirty="0" smtClean="0"/>
              <a:t> de </a:t>
            </a:r>
            <a:r>
              <a:rPr lang="en-US" dirty="0" err="1" smtClean="0"/>
              <a:t>teste</a:t>
            </a:r>
            <a:r>
              <a:rPr lang="en-US" dirty="0" smtClean="0"/>
              <a:t> </a:t>
            </a:r>
            <a:r>
              <a:rPr lang="en-US" dirty="0" err="1" smtClean="0"/>
              <a:t>repetitivo</a:t>
            </a:r>
            <a:endParaRPr lang="en-US" dirty="0" smtClean="0"/>
          </a:p>
          <a:p>
            <a:r>
              <a:rPr lang="pt-BR" dirty="0" smtClean="0"/>
              <a:t>Pode ser usado para aprender novas funcionalidades do sistema</a:t>
            </a:r>
          </a:p>
          <a:p>
            <a:pPr lvl="1"/>
            <a:r>
              <a:rPr lang="pt-BR" dirty="0" smtClean="0"/>
              <a:t>Pode inspirar novos casos de teste, situações não previstas nos testes anteriores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250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exploratório – desvantagem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Plano de testes não pode ser revisado</a:t>
            </a:r>
          </a:p>
          <a:p>
            <a:r>
              <a:rPr lang="pt-BR" dirty="0" smtClean="0"/>
              <a:t>Não garante nenhum tipo de cobertura de testes</a:t>
            </a:r>
          </a:p>
          <a:p>
            <a:pPr lvl="1"/>
            <a:r>
              <a:rPr lang="pt-BR" i="1" dirty="0" smtClean="0"/>
              <a:t>Qual parte do sistema foi testada?</a:t>
            </a:r>
          </a:p>
          <a:p>
            <a:r>
              <a:rPr lang="pt-BR" dirty="0" smtClean="0"/>
              <a:t>Difícil reprodução do teste que foi feito</a:t>
            </a:r>
          </a:p>
          <a:p>
            <a:r>
              <a:rPr lang="pt-BR" dirty="0" smtClean="0"/>
              <a:t>Testes exploratórios, quando refeitos, dificilmente chegarão no mesmo estado</a:t>
            </a:r>
          </a:p>
          <a:p>
            <a:pPr lvl="1"/>
            <a:r>
              <a:rPr lang="pt-BR" dirty="0" smtClean="0"/>
              <a:t>Isso é problemático se um defeito for descoberto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2750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exploratório – utilidade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Deseja-se aprender </a:t>
            </a:r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rapidamente</a:t>
            </a:r>
            <a:r>
              <a:rPr lang="pt-B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BR" dirty="0" smtClean="0"/>
              <a:t>sobre um produto</a:t>
            </a:r>
          </a:p>
          <a:p>
            <a:r>
              <a:rPr lang="pt-BR" dirty="0" smtClean="0"/>
              <a:t>Já testou um software com outra técnica e deseja explorar </a:t>
            </a:r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outros</a:t>
            </a:r>
            <a:r>
              <a:rPr lang="pt-BR" dirty="0" smtClean="0"/>
              <a:t> testes</a:t>
            </a:r>
          </a:p>
          <a:p>
            <a:r>
              <a:rPr lang="pt-BR" dirty="0" smtClean="0"/>
              <a:t>Testar o trabalho de </a:t>
            </a:r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outros</a:t>
            </a:r>
            <a:r>
              <a:rPr lang="pt-BR" dirty="0" smtClean="0"/>
              <a:t> testadores</a:t>
            </a:r>
          </a:p>
          <a:p>
            <a:r>
              <a:rPr lang="pt-BR" dirty="0" smtClean="0"/>
              <a:t>Investigar e </a:t>
            </a:r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isolar</a:t>
            </a:r>
            <a:r>
              <a:rPr lang="pt-BR" dirty="0" smtClean="0"/>
              <a:t> um defeito de software</a:t>
            </a:r>
          </a:p>
          <a:p>
            <a:r>
              <a:rPr lang="pt-BR" dirty="0" smtClean="0"/>
              <a:t>Investigar </a:t>
            </a:r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riscos</a:t>
            </a:r>
            <a:r>
              <a:rPr lang="pt-BR" dirty="0" smtClean="0"/>
              <a:t> no projeto rapidamente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1264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Testes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uma perda de tempo!</a:t>
            </a:r>
            <a:endParaRPr lang="pt-B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exploratório – utilidade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Utilidade</a:t>
            </a:r>
          </a:p>
          <a:p>
            <a:pPr lvl="1"/>
            <a:r>
              <a:rPr lang="pt-BR" dirty="0" smtClean="0"/>
              <a:t>requisitos e especificações estão incompletos</a:t>
            </a:r>
          </a:p>
          <a:p>
            <a:r>
              <a:rPr lang="pt-BR" dirty="0" smtClean="0"/>
              <a:t>Usada quando o tempo de teste é elevado</a:t>
            </a:r>
          </a:p>
          <a:p>
            <a:pPr lvl="1"/>
            <a:r>
              <a:rPr lang="pt-BR" dirty="0" smtClean="0"/>
              <a:t>Existem muitos casos de teste</a:t>
            </a:r>
          </a:p>
          <a:p>
            <a:pPr lvl="1"/>
            <a:r>
              <a:rPr lang="pt-BR" dirty="0" smtClean="0"/>
              <a:t>Deseja-se descobrir defeitos rapidamente</a:t>
            </a:r>
          </a:p>
          <a:p>
            <a:r>
              <a:rPr lang="pt-BR" dirty="0" smtClean="0"/>
              <a:t>A abordagem pode ser usada para exemplificar que os testes executados anteriormente encontraram os defeitos mais importantes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60654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Retomando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se conhece o sistema (ele pode ser de um competidor)</a:t>
            </a:r>
          </a:p>
          <a:p>
            <a:r>
              <a:rPr lang="pt-BR" dirty="0" smtClean="0"/>
              <a:t>Não se sabe as principais telas ou como elas funcionam</a:t>
            </a:r>
          </a:p>
          <a:p>
            <a:r>
              <a:rPr lang="pt-BR" dirty="0" smtClean="0"/>
              <a:t>Não se conhecem requisitos de software</a:t>
            </a:r>
          </a:p>
          <a:p>
            <a:r>
              <a:rPr lang="pt-BR" dirty="0" smtClean="0"/>
              <a:t>Como fazer para realizar um teste exploratório?</a:t>
            </a:r>
          </a:p>
          <a:p>
            <a:pPr lvl="1"/>
            <a:r>
              <a:rPr lang="pt-BR" dirty="0" smtClean="0"/>
              <a:t>Ter uma estratégia básica de teste exploratório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15929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Situação: “país estranho”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/>
          <a:lstStyle/>
          <a:p>
            <a:r>
              <a:rPr lang="pt-BR" dirty="0" smtClean="0"/>
              <a:t>Estou em uma viagem de ônibus em um lugar estranho – o que eu posso fazer?</a:t>
            </a:r>
            <a:endParaRPr lang="pt-BR" dirty="0"/>
          </a:p>
        </p:txBody>
      </p:sp>
      <p:pic>
        <p:nvPicPr>
          <p:cNvPr id="7170" name="Picture 2" descr="http://3.bp.blogspot.com/_XMAsLm_HI4c/TOBIn_xQibI/AAAAAAAAAIY/ONr7rwyMNxE/s1600/london%20bu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780928"/>
            <a:ext cx="4242048" cy="318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3523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 básica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Planejar um plano geral de ataque</a:t>
            </a:r>
          </a:p>
          <a:p>
            <a:pPr lvl="1"/>
            <a:r>
              <a:rPr lang="pt-BR" dirty="0" smtClean="0"/>
              <a:t>Mesmo simples</a:t>
            </a:r>
          </a:p>
          <a:p>
            <a:r>
              <a:rPr lang="pt-BR" i="1" dirty="0" smtClean="0"/>
              <a:t>Bus-tour </a:t>
            </a:r>
            <a:r>
              <a:rPr lang="pt-BR" i="1" dirty="0" err="1" smtClean="0"/>
              <a:t>principle</a:t>
            </a:r>
            <a:endParaRPr lang="pt-BR" i="1" dirty="0" smtClean="0"/>
          </a:p>
          <a:p>
            <a:pPr lvl="1"/>
            <a:r>
              <a:rPr lang="pt-BR" dirty="0" smtClean="0"/>
              <a:t>Não se afastar muito do ônibus</a:t>
            </a:r>
          </a:p>
          <a:p>
            <a:pPr lvl="1"/>
            <a:r>
              <a:rPr lang="pt-BR" dirty="0" smtClean="0"/>
              <a:t>Não dormir no ônibus</a:t>
            </a:r>
          </a:p>
          <a:p>
            <a:pPr lvl="1"/>
            <a:r>
              <a:rPr lang="pt-BR" dirty="0"/>
              <a:t>C</a:t>
            </a:r>
            <a:r>
              <a:rPr lang="pt-BR" dirty="0" smtClean="0"/>
              <a:t>ircular perto do ônibus</a:t>
            </a:r>
          </a:p>
          <a:p>
            <a:r>
              <a:rPr lang="pt-BR" dirty="0" smtClean="0"/>
              <a:t>Ideia: ir conhecendo o sistema e suas funcionalidades pouco a pouco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17668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</a:t>
            </a:r>
            <a:r>
              <a:rPr lang="pt-BR" i="1" dirty="0" smtClean="0"/>
              <a:t>ad hoc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Outra forma de teste exploratório, bem menos formal</a:t>
            </a:r>
            <a:endParaRPr lang="pt-BR" i="1" dirty="0" smtClean="0"/>
          </a:p>
          <a:p>
            <a:r>
              <a:rPr lang="pt-BR" dirty="0" smtClean="0"/>
              <a:t>Estes testes normalmente executam apenas uma vez</a:t>
            </a:r>
          </a:p>
          <a:p>
            <a:r>
              <a:rPr lang="pt-BR" dirty="0" smtClean="0"/>
              <a:t>Não existe planejamento ou documentação</a:t>
            </a:r>
          </a:p>
          <a:p>
            <a:r>
              <a:rPr lang="pt-BR" dirty="0" smtClean="0"/>
              <a:t>Usualmente o teste para quando descobre-se um defeito</a:t>
            </a:r>
          </a:p>
          <a:p>
            <a:pPr lvl="1"/>
            <a:r>
              <a:rPr lang="pt-BR" dirty="0" smtClean="0"/>
              <a:t>Este é então registrado/documentado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28920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Oráculos de teste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1789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Oráculos de Teste</a:t>
            </a:r>
            <a:endParaRPr lang="en-US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Para </a:t>
            </a:r>
            <a:r>
              <a:rPr lang="en-US" dirty="0" err="1" smtClean="0"/>
              <a:t>determinar</a:t>
            </a:r>
            <a:r>
              <a:rPr lang="en-US" dirty="0" smtClean="0"/>
              <a:t> </a:t>
            </a:r>
            <a:r>
              <a:rPr lang="en-US" dirty="0" err="1" smtClean="0"/>
              <a:t>ocorrência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falha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se </a:t>
            </a:r>
            <a:r>
              <a:rPr lang="en-US" dirty="0" err="1" smtClean="0"/>
              <a:t>executa</a:t>
            </a:r>
            <a:r>
              <a:rPr lang="en-US" dirty="0" smtClean="0"/>
              <a:t> um </a:t>
            </a:r>
            <a:r>
              <a:rPr lang="en-US" dirty="0" err="1" smtClean="0"/>
              <a:t>caso</a:t>
            </a:r>
            <a:r>
              <a:rPr lang="en-US" dirty="0" smtClean="0"/>
              <a:t> de </a:t>
            </a:r>
            <a:r>
              <a:rPr lang="en-US" dirty="0" err="1" smtClean="0"/>
              <a:t>teste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É </a:t>
            </a:r>
            <a:r>
              <a:rPr lang="en-US" dirty="0" err="1" smtClean="0"/>
              <a:t>necessário</a:t>
            </a:r>
            <a:r>
              <a:rPr lang="en-US" dirty="0" smtClean="0"/>
              <a:t> saber o </a:t>
            </a:r>
            <a:r>
              <a:rPr lang="en-US" dirty="0" err="1" smtClean="0"/>
              <a:t>comportamento</a:t>
            </a:r>
            <a:r>
              <a:rPr lang="en-US" dirty="0" smtClean="0"/>
              <a:t> </a:t>
            </a:r>
            <a:r>
              <a:rPr lang="en-US" dirty="0" err="1" smtClean="0"/>
              <a:t>correto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isso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necessários</a:t>
            </a:r>
            <a:r>
              <a:rPr lang="en-US" dirty="0" smtClean="0"/>
              <a:t> </a:t>
            </a:r>
            <a:r>
              <a:rPr lang="en-US" dirty="0" err="1" smtClean="0"/>
              <a:t>Oráculos</a:t>
            </a:r>
            <a:r>
              <a:rPr lang="en-US" dirty="0" smtClean="0"/>
              <a:t> de </a:t>
            </a:r>
            <a:r>
              <a:rPr lang="en-US" dirty="0" err="1" smtClean="0"/>
              <a:t>Teste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Algo</a:t>
            </a:r>
            <a:r>
              <a:rPr lang="en-US" dirty="0" smtClean="0"/>
              <a:t>/</a:t>
            </a:r>
            <a:r>
              <a:rPr lang="en-US" dirty="0" err="1" smtClean="0"/>
              <a:t>alguém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diga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comportamento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correto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Oráculos</a:t>
            </a:r>
            <a:r>
              <a:rPr lang="en-US" dirty="0" smtClean="0"/>
              <a:t> de </a:t>
            </a:r>
            <a:r>
              <a:rPr lang="en-US" dirty="0" err="1" smtClean="0"/>
              <a:t>Teste</a:t>
            </a:r>
            <a:r>
              <a:rPr lang="en-US" dirty="0" smtClean="0"/>
              <a:t> ‘</a:t>
            </a:r>
            <a:r>
              <a:rPr lang="en-US" dirty="0" err="1" smtClean="0"/>
              <a:t>humanos</a:t>
            </a:r>
            <a:r>
              <a:rPr lang="en-US" dirty="0" smtClean="0"/>
              <a:t>’ </a:t>
            </a:r>
            <a:r>
              <a:rPr lang="en-US" dirty="0" err="1" smtClean="0"/>
              <a:t>tornam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casos</a:t>
            </a:r>
            <a:r>
              <a:rPr lang="en-US" dirty="0" smtClean="0"/>
              <a:t> de </a:t>
            </a:r>
            <a:r>
              <a:rPr lang="en-US" dirty="0" err="1" smtClean="0"/>
              <a:t>teste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caros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8810C-7348-48BD-8309-D9AAA200EFE8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36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3352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4617B">
                    <a:shade val="90000"/>
                  </a:srgbClr>
                </a:solidFill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19267965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Outros Oráculos </a:t>
            </a:r>
            <a:r>
              <a:rPr lang="pt-BR" dirty="0"/>
              <a:t>de Teste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Especificações</a:t>
            </a:r>
            <a:endParaRPr lang="en-US" dirty="0" smtClean="0"/>
          </a:p>
          <a:p>
            <a:r>
              <a:rPr lang="en-US" dirty="0" err="1" smtClean="0"/>
              <a:t>Documentação</a:t>
            </a:r>
            <a:endParaRPr lang="en-US" dirty="0"/>
          </a:p>
          <a:p>
            <a:r>
              <a:rPr lang="en-US" dirty="0" smtClean="0"/>
              <a:t>Outros </a:t>
            </a:r>
            <a:r>
              <a:rPr lang="en-US" dirty="0" err="1" smtClean="0"/>
              <a:t>produtos</a:t>
            </a:r>
            <a:endParaRPr lang="en-US" dirty="0" smtClean="0"/>
          </a:p>
          <a:p>
            <a:pPr lvl="1"/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: um software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utiliza</a:t>
            </a:r>
            <a:r>
              <a:rPr lang="en-US" dirty="0" smtClean="0"/>
              <a:t> um </a:t>
            </a:r>
            <a:r>
              <a:rPr lang="en-US" dirty="0" err="1" smtClean="0"/>
              <a:t>algoritmo</a:t>
            </a:r>
            <a:r>
              <a:rPr lang="en-US" dirty="0" smtClean="0"/>
              <a:t> de </a:t>
            </a:r>
            <a:r>
              <a:rPr lang="en-US" dirty="0" err="1" smtClean="0"/>
              <a:t>cálculo</a:t>
            </a:r>
            <a:r>
              <a:rPr lang="en-US" dirty="0" smtClean="0"/>
              <a:t> </a:t>
            </a:r>
            <a:r>
              <a:rPr lang="en-US" dirty="0" err="1" smtClean="0"/>
              <a:t>diferente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r>
              <a:rPr lang="en-US" dirty="0" smtClean="0"/>
              <a:t> e a </a:t>
            </a:r>
            <a:r>
              <a:rPr lang="en-US" dirty="0" err="1" smtClean="0"/>
              <a:t>mesma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dirty="0" err="1" smtClean="0"/>
              <a:t>existe</a:t>
            </a:r>
            <a:r>
              <a:rPr lang="en-US" dirty="0" smtClean="0"/>
              <a:t> no SUT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sendo</a:t>
            </a:r>
            <a:r>
              <a:rPr lang="en-US" dirty="0" smtClean="0"/>
              <a:t> </a:t>
            </a:r>
            <a:r>
              <a:rPr lang="en-US" dirty="0" err="1" smtClean="0"/>
              <a:t>avaliado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9020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Outros Oráculos </a:t>
            </a:r>
            <a:r>
              <a:rPr lang="pt-BR" dirty="0"/>
              <a:t>de Teste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Oráculos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usam</a:t>
            </a:r>
            <a:r>
              <a:rPr lang="en-US" dirty="0" smtClean="0"/>
              <a:t> </a:t>
            </a:r>
            <a:r>
              <a:rPr lang="en-US" dirty="0" err="1" smtClean="0"/>
              <a:t>heurísticas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aproximações</a:t>
            </a:r>
            <a:r>
              <a:rPr lang="en-US" dirty="0" smtClean="0"/>
              <a:t> dos </a:t>
            </a:r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conforme</a:t>
            </a:r>
            <a:r>
              <a:rPr lang="en-US" dirty="0" smtClean="0"/>
              <a:t> </a:t>
            </a:r>
            <a:r>
              <a:rPr lang="en-US" dirty="0" err="1" smtClean="0"/>
              <a:t>entradas</a:t>
            </a:r>
            <a:endParaRPr lang="en-US" dirty="0" smtClean="0"/>
          </a:p>
          <a:p>
            <a:r>
              <a:rPr lang="en-US" dirty="0" err="1" smtClean="0"/>
              <a:t>Oráculos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comparam</a:t>
            </a:r>
            <a:r>
              <a:rPr lang="en-US" dirty="0" smtClean="0"/>
              <a:t> </a:t>
            </a:r>
            <a:r>
              <a:rPr lang="en-US" dirty="0" err="1" smtClean="0"/>
              <a:t>resultados</a:t>
            </a:r>
            <a:r>
              <a:rPr lang="en-US" dirty="0" smtClean="0"/>
              <a:t> entre </a:t>
            </a:r>
            <a:r>
              <a:rPr lang="en-US" dirty="0" err="1" smtClean="0"/>
              <a:t>execuções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verificar</a:t>
            </a:r>
            <a:r>
              <a:rPr lang="en-US" dirty="0" smtClean="0"/>
              <a:t> </a:t>
            </a:r>
            <a:r>
              <a:rPr lang="en-US" dirty="0" err="1" smtClean="0"/>
              <a:t>consistências</a:t>
            </a:r>
            <a:endParaRPr lang="en-US" dirty="0" smtClean="0"/>
          </a:p>
          <a:p>
            <a:r>
              <a:rPr lang="en-US" dirty="0" err="1" smtClean="0"/>
              <a:t>Oráculo</a:t>
            </a:r>
            <a:r>
              <a:rPr lang="en-US" dirty="0" smtClean="0"/>
              <a:t> </a:t>
            </a:r>
            <a:r>
              <a:rPr lang="en-US" dirty="0" err="1" smtClean="0"/>
              <a:t>baseados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modelos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criam</a:t>
            </a:r>
            <a:r>
              <a:rPr lang="en-US" dirty="0" smtClean="0"/>
              <a:t> </a:t>
            </a:r>
            <a:r>
              <a:rPr lang="en-US" dirty="0" err="1" smtClean="0"/>
              <a:t>representações</a:t>
            </a:r>
            <a:r>
              <a:rPr lang="en-US" dirty="0" smtClean="0"/>
              <a:t> de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verificar</a:t>
            </a:r>
            <a:r>
              <a:rPr lang="en-US" dirty="0" smtClean="0"/>
              <a:t> </a:t>
            </a:r>
            <a:r>
              <a:rPr lang="en-US" dirty="0" err="1" smtClean="0"/>
              <a:t>comportamento</a:t>
            </a:r>
            <a:endParaRPr lang="en-US" dirty="0" smtClean="0"/>
          </a:p>
          <a:p>
            <a:r>
              <a:rPr lang="en-US" dirty="0" err="1" smtClean="0"/>
              <a:t>Oráculo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usa</a:t>
            </a:r>
            <a:r>
              <a:rPr lang="en-US" dirty="0" smtClean="0"/>
              <a:t> a </a:t>
            </a:r>
            <a:r>
              <a:rPr lang="en-US" b="1" dirty="0" err="1" smtClean="0"/>
              <a:t>experiência</a:t>
            </a:r>
            <a:r>
              <a:rPr lang="en-US" dirty="0" smtClean="0"/>
              <a:t> do </a:t>
            </a:r>
            <a:r>
              <a:rPr lang="en-US" dirty="0" err="1" smtClean="0"/>
              <a:t>testador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2745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 de teste: </a:t>
            </a:r>
            <a:r>
              <a:rPr lang="pt-BR" i="1" dirty="0" err="1"/>
              <a:t>error</a:t>
            </a:r>
            <a:r>
              <a:rPr lang="pt-BR" i="1" dirty="0"/>
              <a:t> </a:t>
            </a:r>
            <a:r>
              <a:rPr lang="pt-BR" i="1" dirty="0" err="1"/>
              <a:t>guessing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Técnica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design de testes </a:t>
            </a:r>
            <a:r>
              <a:rPr lang="en-US" dirty="0" err="1" smtClean="0"/>
              <a:t>onde</a:t>
            </a:r>
            <a:r>
              <a:rPr lang="en-US" dirty="0" smtClean="0"/>
              <a:t> a </a:t>
            </a:r>
            <a:r>
              <a:rPr lang="en-US" b="1" dirty="0" err="1" smtClean="0"/>
              <a:t>experiência</a:t>
            </a:r>
            <a:r>
              <a:rPr lang="en-US" dirty="0" smtClean="0"/>
              <a:t> do </a:t>
            </a:r>
            <a:r>
              <a:rPr lang="en-US" dirty="0" err="1" smtClean="0"/>
              <a:t>testador</a:t>
            </a:r>
            <a:r>
              <a:rPr lang="en-US" dirty="0" smtClean="0"/>
              <a:t> é </a:t>
            </a:r>
            <a:r>
              <a:rPr lang="en-US" dirty="0" err="1" smtClean="0"/>
              <a:t>utilizada</a:t>
            </a:r>
            <a:endParaRPr lang="en-US" dirty="0" smtClean="0"/>
          </a:p>
          <a:p>
            <a:r>
              <a:rPr lang="en-US" b="1" dirty="0" err="1" smtClean="0"/>
              <a:t>Antecipação</a:t>
            </a:r>
            <a:r>
              <a:rPr lang="en-US" dirty="0" smtClean="0"/>
              <a:t> de </a:t>
            </a:r>
            <a:r>
              <a:rPr lang="en-US" dirty="0" err="1" smtClean="0"/>
              <a:t>defeitos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estar</a:t>
            </a:r>
            <a:r>
              <a:rPr lang="en-US" dirty="0" smtClean="0"/>
              <a:t> </a:t>
            </a:r>
            <a:r>
              <a:rPr lang="en-US" dirty="0" err="1" smtClean="0"/>
              <a:t>presentes</a:t>
            </a:r>
            <a:endParaRPr lang="en-US" dirty="0" smtClean="0"/>
          </a:p>
          <a:p>
            <a:r>
              <a:rPr lang="en-US" b="1" dirty="0" err="1" smtClean="0"/>
              <a:t>Projetar</a:t>
            </a:r>
            <a:r>
              <a:rPr lang="en-US" dirty="0" smtClean="0"/>
              <a:t> testes </a:t>
            </a:r>
            <a:r>
              <a:rPr lang="en-US" dirty="0" err="1" smtClean="0"/>
              <a:t>específicos</a:t>
            </a:r>
            <a:r>
              <a:rPr lang="en-US" dirty="0" smtClean="0"/>
              <a:t> p/ </a:t>
            </a:r>
            <a:r>
              <a:rPr lang="en-US" dirty="0" err="1" smtClean="0"/>
              <a:t>expor</a:t>
            </a:r>
            <a:r>
              <a:rPr lang="en-US" dirty="0" smtClean="0"/>
              <a:t> </a:t>
            </a:r>
            <a:r>
              <a:rPr lang="en-US" dirty="0" err="1" smtClean="0"/>
              <a:t>defeitos</a:t>
            </a:r>
            <a:endParaRPr lang="en-US" dirty="0" smtClean="0"/>
          </a:p>
          <a:p>
            <a:r>
              <a:rPr lang="en-US" dirty="0" err="1" smtClean="0"/>
              <a:t>Programadores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conhecem</a:t>
            </a:r>
            <a:r>
              <a:rPr lang="en-US" dirty="0" smtClean="0"/>
              <a:t> do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negócio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identificar</a:t>
            </a:r>
            <a:r>
              <a:rPr lang="en-US" dirty="0" smtClean="0"/>
              <a:t>/</a:t>
            </a:r>
            <a:r>
              <a:rPr lang="en-US" dirty="0" err="1" smtClean="0"/>
              <a:t>tratar</a:t>
            </a:r>
            <a:r>
              <a:rPr lang="en-US" dirty="0" smtClean="0"/>
              <a:t> o </a:t>
            </a:r>
            <a:r>
              <a:rPr lang="en-US" dirty="0" err="1" smtClean="0"/>
              <a:t>problema</a:t>
            </a:r>
            <a:endParaRPr lang="en-US" dirty="0" smtClean="0"/>
          </a:p>
          <a:p>
            <a:pPr lvl="1"/>
            <a:r>
              <a:rPr lang="pt-BR" dirty="0" smtClean="0"/>
              <a:t>Prática bastante utilizada: difícil conhecer do negócio que está sendo desenvolvido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609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Testes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Você construiria sua casa sem um plano?</a:t>
            </a:r>
          </a:p>
          <a:p>
            <a:r>
              <a:rPr lang="pt-BR" dirty="0" smtClean="0"/>
              <a:t>Como você informa ao cliente que o produto está ok ou atrasado?</a:t>
            </a:r>
          </a:p>
          <a:p>
            <a:pPr lvl="1"/>
            <a:r>
              <a:rPr lang="pt-BR" smtClean="0"/>
              <a:t>Como você sabe?</a:t>
            </a:r>
            <a:endParaRPr lang="pt-BR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dirty="0" err="1" smtClean="0"/>
              <a:t>Casos</a:t>
            </a:r>
            <a:r>
              <a:rPr lang="en-US" dirty="0" smtClean="0"/>
              <a:t> </a:t>
            </a:r>
            <a:r>
              <a:rPr lang="en-US" dirty="0" err="1" smtClean="0"/>
              <a:t>especiais</a:t>
            </a:r>
            <a:r>
              <a:rPr lang="en-US" dirty="0" smtClean="0"/>
              <a:t> a </a:t>
            </a:r>
            <a:r>
              <a:rPr lang="en-US" dirty="0" err="1" smtClean="0"/>
              <a:t>explorar</a:t>
            </a:r>
            <a:endParaRPr lang="en-US" dirty="0" smtClean="0"/>
          </a:p>
        </p:txBody>
      </p:sp>
      <p:sp>
        <p:nvSpPr>
          <p:cNvPr id="58371" name="Rectangle 5"/>
          <p:cNvSpPr>
            <a:spLocks noGrp="1" noChangeArrowheads="1"/>
          </p:cNvSpPr>
          <p:nvPr>
            <p:ph idx="1"/>
          </p:nvPr>
        </p:nvSpPr>
        <p:spPr>
          <a:xfrm>
            <a:off x="609600" y="1556792"/>
            <a:ext cx="8345488" cy="4575721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Programas</a:t>
            </a:r>
            <a:r>
              <a:rPr lang="en-US" dirty="0" smtClean="0"/>
              <a:t> </a:t>
            </a:r>
            <a:r>
              <a:rPr lang="en-US" dirty="0" err="1" smtClean="0"/>
              <a:t>normalmente</a:t>
            </a:r>
            <a:r>
              <a:rPr lang="en-US" dirty="0" smtClean="0"/>
              <a:t> </a:t>
            </a:r>
            <a:r>
              <a:rPr lang="en-US" dirty="0" err="1" smtClean="0"/>
              <a:t>falham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casos</a:t>
            </a:r>
            <a:r>
              <a:rPr lang="en-US" dirty="0" smtClean="0"/>
              <a:t> </a:t>
            </a:r>
            <a:r>
              <a:rPr lang="en-US" dirty="0" err="1" smtClean="0"/>
              <a:t>especiais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Estes </a:t>
            </a:r>
            <a:r>
              <a:rPr lang="en-US" dirty="0" err="1" smtClean="0"/>
              <a:t>casos</a:t>
            </a:r>
            <a:r>
              <a:rPr lang="en-US" dirty="0" smtClean="0"/>
              <a:t> </a:t>
            </a:r>
            <a:r>
              <a:rPr lang="en-US" dirty="0" err="1" smtClean="0"/>
              <a:t>dependem</a:t>
            </a:r>
            <a:r>
              <a:rPr lang="en-US" dirty="0" smtClean="0"/>
              <a:t> das </a:t>
            </a:r>
            <a:r>
              <a:rPr lang="en-US" dirty="0" err="1" smtClean="0"/>
              <a:t>entradas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Uma </a:t>
            </a:r>
            <a:r>
              <a:rPr lang="en-US" dirty="0" err="1" smtClean="0"/>
              <a:t>maneira</a:t>
            </a:r>
            <a:r>
              <a:rPr lang="en-US" dirty="0" smtClean="0"/>
              <a:t> de </a:t>
            </a:r>
            <a:r>
              <a:rPr lang="en-US" dirty="0" err="1" smtClean="0"/>
              <a:t>tentar</a:t>
            </a:r>
            <a:r>
              <a:rPr lang="en-US" dirty="0" smtClean="0"/>
              <a:t> </a:t>
            </a:r>
            <a:r>
              <a:rPr lang="en-US" dirty="0" err="1" smtClean="0"/>
              <a:t>prever</a:t>
            </a:r>
            <a:r>
              <a:rPr lang="en-US" dirty="0" smtClean="0"/>
              <a:t> (</a:t>
            </a:r>
            <a:r>
              <a:rPr lang="en-US" dirty="0" err="1" smtClean="0"/>
              <a:t>chutar</a:t>
            </a:r>
            <a:r>
              <a:rPr lang="en-US" dirty="0" smtClean="0"/>
              <a:t>)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locais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software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falhar</a:t>
            </a:r>
            <a:r>
              <a:rPr lang="en-US" dirty="0" smtClean="0"/>
              <a:t> e </a:t>
            </a:r>
            <a:r>
              <a:rPr lang="en-US" dirty="0" err="1" smtClean="0"/>
              <a:t>criar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casos</a:t>
            </a:r>
            <a:r>
              <a:rPr lang="en-US" dirty="0" smtClean="0"/>
              <a:t> de </a:t>
            </a:r>
            <a:r>
              <a:rPr lang="en-US" dirty="0" err="1" smtClean="0"/>
              <a:t>teste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 smtClean="0"/>
              <a:t>Entradas</a:t>
            </a:r>
            <a:r>
              <a:rPr lang="en-US" dirty="0" smtClean="0"/>
              <a:t> ‘</a:t>
            </a:r>
            <a:r>
              <a:rPr lang="en-US" dirty="0" err="1" smtClean="0"/>
              <a:t>impossíveis</a:t>
            </a:r>
            <a:r>
              <a:rPr lang="en-US" dirty="0" smtClean="0"/>
              <a:t>’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Entradas</a:t>
            </a:r>
            <a:r>
              <a:rPr lang="en-US" dirty="0" smtClean="0"/>
              <a:t> ‘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sentido</a:t>
            </a:r>
            <a:r>
              <a:rPr lang="en-US" dirty="0" smtClean="0"/>
              <a:t>’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 err="1" smtClean="0"/>
              <a:t>Estas</a:t>
            </a:r>
            <a:r>
              <a:rPr lang="en-US" dirty="0" smtClean="0"/>
              <a:t> </a:t>
            </a:r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tratadas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software </a:t>
            </a:r>
            <a:r>
              <a:rPr lang="en-US" dirty="0" err="1" smtClean="0"/>
              <a:t>também</a:t>
            </a:r>
            <a:r>
              <a:rPr lang="en-US" dirty="0" smtClean="0"/>
              <a:t>!!</a:t>
            </a:r>
          </a:p>
          <a:p>
            <a:pPr eaLnBrk="1" hangingPunct="1">
              <a:lnSpc>
                <a:spcPct val="90000"/>
              </a:lnSpc>
            </a:pPr>
            <a:endParaRPr lang="en-US" sz="2800" i="1" dirty="0" smtClean="0"/>
          </a:p>
        </p:txBody>
      </p:sp>
      <p:sp>
        <p:nvSpPr>
          <p:cNvPr id="583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837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87564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Antes de começar...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Focar sempre nos defeitos/erros/falhas mais visíveis pelos clientes/usuários</a:t>
            </a:r>
          </a:p>
          <a:p>
            <a:r>
              <a:rPr lang="pt-BR" dirty="0" smtClean="0"/>
              <a:t>Foco dos testes nas áreas mais usadas do sistema</a:t>
            </a:r>
          </a:p>
          <a:p>
            <a:r>
              <a:rPr lang="pt-BR" dirty="0" smtClean="0"/>
              <a:t>Repetir testes do início</a:t>
            </a:r>
          </a:p>
          <a:p>
            <a:pPr lvl="1"/>
            <a:r>
              <a:rPr lang="pt-BR" dirty="0" smtClean="0"/>
              <a:t>Deseja-se chegar no estado de erro/falha/defeito</a:t>
            </a:r>
          </a:p>
          <a:p>
            <a:pPr lvl="1"/>
            <a:r>
              <a:rPr lang="pt-BR" dirty="0" smtClean="0"/>
              <a:t>Alteração do estado do programa passo-a-passo, sem pular, mesmo que leve mais tempo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168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1: fórmula de </a:t>
            </a:r>
            <a:r>
              <a:rPr lang="pt-BR" dirty="0" err="1" smtClean="0"/>
              <a:t>bhaskara</a:t>
            </a:r>
            <a:endParaRPr lang="pt-BR" dirty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96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Problema: Fórmula de </a:t>
            </a:r>
            <a:r>
              <a:rPr lang="pt-BR" dirty="0" err="1" smtClean="0"/>
              <a:t>Bhaskara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Cálculo</a:t>
                </a:r>
                <a:r>
                  <a:rPr lang="en-US" dirty="0"/>
                  <a:t> das </a:t>
                </a:r>
                <a:r>
                  <a:rPr lang="en-US" dirty="0" err="1"/>
                  <a:t>raízes</a:t>
                </a:r>
                <a:r>
                  <a:rPr lang="en-US" dirty="0"/>
                  <a:t> de </a:t>
                </a:r>
                <a:r>
                  <a:rPr lang="en-US" dirty="0" err="1"/>
                  <a:t>uma</a:t>
                </a:r>
                <a:r>
                  <a:rPr lang="en-US" dirty="0"/>
                  <a:t> </a:t>
                </a:r>
                <a:r>
                  <a:rPr lang="en-US" dirty="0" err="1" smtClean="0"/>
                  <a:t>equação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Forma: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𝑎𝑥</m:t>
                    </m:r>
                    <m:r>
                      <a:rPr lang="en-US" i="1" dirty="0" smtClean="0">
                        <a:latin typeface="Cambria Math"/>
                      </a:rPr>
                      <m:t>²+</m:t>
                    </m:r>
                    <m:r>
                      <a:rPr lang="en-US" i="1" dirty="0" smtClean="0">
                        <a:latin typeface="Cambria Math"/>
                      </a:rPr>
                      <m:t>𝑏𝑥</m:t>
                    </m:r>
                    <m:r>
                      <a:rPr lang="en-US" i="1" dirty="0" smtClean="0">
                        <a:latin typeface="Cambria Math"/>
                      </a:rPr>
                      <m:t>+</m:t>
                    </m:r>
                    <m:r>
                      <a:rPr lang="en-US" i="1" dirty="0" smtClean="0">
                        <a:latin typeface="Cambria Math"/>
                      </a:rPr>
                      <m:t>𝑐</m:t>
                    </m:r>
                    <m:r>
                      <a:rPr lang="en-US" i="1" dirty="0" smtClean="0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dirty="0" smtClean="0">
                        <a:latin typeface="Cambria Math"/>
                      </a:rPr>
                      <m:t>r</m:t>
                    </m:r>
                    <m:r>
                      <a:rPr lang="pt-BR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dirty="0" smtClean="0">
                            <a:latin typeface="Cambria Math"/>
                          </a:rPr>
                          <m:t>−</m:t>
                        </m:r>
                        <m:r>
                          <a:rPr lang="pt-BR" b="0" i="1" dirty="0" smtClean="0">
                            <a:latin typeface="Cambria Math"/>
                          </a:rPr>
                          <m:t>𝑏</m:t>
                        </m:r>
                        <m:r>
                          <a:rPr lang="pt-BR" b="0" i="1" dirty="0" smtClean="0">
                            <a:latin typeface="Cambria Math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0" i="1" dirty="0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pt-BR" b="0" i="1" dirty="0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b="0" i="1" dirty="0" smtClean="0">
                                <a:latin typeface="Cambria Math"/>
                              </a:rPr>
                              <m:t>−4</m:t>
                            </m:r>
                            <m:r>
                              <a:rPr lang="pt-BR" b="0" i="1" dirty="0" smtClean="0">
                                <a:latin typeface="Cambria Math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pt-BR" b="0" i="1" dirty="0" smtClean="0">
                            <a:latin typeface="Cambria Math"/>
                          </a:rPr>
                          <m:t>2</m:t>
                        </m:r>
                        <m:r>
                          <a:rPr lang="pt-BR" b="0" i="1" dirty="0" smtClean="0">
                            <a:latin typeface="Cambria Math"/>
                          </a:rPr>
                          <m:t>𝑎</m:t>
                        </m:r>
                      </m:den>
                    </m:f>
                  </m:oMath>
                </a14:m>
                <a:endParaRPr lang="pt-BR" b="0" dirty="0" smtClean="0"/>
              </a:p>
              <a:p>
                <a:r>
                  <a:rPr lang="en-US" dirty="0" err="1" smtClean="0"/>
                  <a:t>Dois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casos</a:t>
                </a:r>
                <a:r>
                  <a:rPr lang="en-US" dirty="0" smtClean="0"/>
                  <a:t>: </a:t>
                </a:r>
                <a:r>
                  <a:rPr lang="en-US" dirty="0" err="1" smtClean="0"/>
                  <a:t>raízes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positivas</a:t>
                </a:r>
                <a:r>
                  <a:rPr lang="en-US" dirty="0" smtClean="0"/>
                  <a:t> e </a:t>
                </a:r>
                <a:r>
                  <a:rPr lang="en-US" dirty="0" err="1" smtClean="0"/>
                  <a:t>raízes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negativas</a:t>
                </a:r>
                <a:endParaRPr lang="en-US" dirty="0" smtClean="0"/>
              </a:p>
              <a:p>
                <a:r>
                  <a:rPr lang="en-US" dirty="0" err="1" smtClean="0"/>
                  <a:t>Entrada</a:t>
                </a:r>
                <a:r>
                  <a:rPr lang="en-US" dirty="0" smtClean="0"/>
                  <a:t> de dados: </a:t>
                </a:r>
                <a:r>
                  <a:rPr lang="en-US" dirty="0" err="1" smtClean="0"/>
                  <a:t>a,b,c</a:t>
                </a:r>
                <a:endParaRPr lang="en-US" dirty="0" smtClean="0"/>
              </a:p>
              <a:p>
                <a:r>
                  <a:rPr lang="en-US" dirty="0" err="1" smtClean="0"/>
                  <a:t>Saída</a:t>
                </a:r>
                <a:r>
                  <a:rPr lang="en-US" dirty="0" smtClean="0"/>
                  <a:t> de dados: r’ (+) e r’’ (-)</a:t>
                </a:r>
              </a:p>
              <a:p>
                <a:r>
                  <a:rPr lang="en-US" dirty="0" err="1" smtClean="0"/>
                  <a:t>Quais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são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os</a:t>
                </a:r>
                <a:r>
                  <a:rPr lang="en-US" dirty="0" smtClean="0"/>
                  <a:t> testes </a:t>
                </a:r>
                <a:r>
                  <a:rPr lang="en-US" dirty="0" err="1" smtClean="0"/>
                  <a:t>possíveis</a:t>
                </a:r>
                <a:r>
                  <a:rPr lang="en-US" dirty="0" smtClean="0"/>
                  <a:t>?</a:t>
                </a:r>
              </a:p>
            </p:txBody>
          </p:sp>
        </mc:Choice>
        <mc:Fallback xmlns="">
          <p:sp>
            <p:nvSpPr>
              <p:cNvPr id="5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593" t="-1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35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Sub-problema</a:t>
            </a:r>
            <a:r>
              <a:rPr lang="pt-BR" dirty="0" smtClean="0"/>
              <a:t>: discriminante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268760"/>
                <a:ext cx="8229600" cy="4752528"/>
              </a:xfrm>
            </p:spPr>
            <p:txBody>
              <a:bodyPr/>
              <a:lstStyle/>
              <a:p>
                <a:r>
                  <a:rPr lang="en-US" sz="2800" dirty="0" smtClean="0"/>
                  <a:t>Olhando </a:t>
                </a:r>
                <a:r>
                  <a:rPr lang="en-US" sz="2800" dirty="0" err="1" smtClean="0"/>
                  <a:t>apenas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para</a:t>
                </a:r>
                <a:r>
                  <a:rPr lang="en-US" sz="2800" dirty="0" smtClean="0"/>
                  <a:t> o </a:t>
                </a:r>
                <a:r>
                  <a:rPr lang="en-US" sz="2800" dirty="0" err="1" smtClean="0"/>
                  <a:t>discriminante</a:t>
                </a:r>
                <a:r>
                  <a:rPr lang="en-US" sz="2800" dirty="0" smtClean="0"/>
                  <a:t> (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∆</m:t>
                    </m:r>
                    <m:r>
                      <a:rPr lang="pt-BR" sz="2800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∆</m:t>
                    </m:r>
                    <m:r>
                      <a:rPr lang="pt-BR" sz="2400" i="1" dirty="0">
                        <a:latin typeface="Cambria Math"/>
                      </a:rPr>
                      <m:t> =</m:t>
                    </m:r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  <m:r>
                      <a:rPr lang="en-US" sz="2400" i="1" dirty="0" smtClean="0">
                        <a:latin typeface="Cambria Math"/>
                      </a:rPr>
                      <m:t>²−4</m:t>
                    </m:r>
                    <m:r>
                      <a:rPr lang="en-US" sz="2400" i="1" dirty="0" smtClean="0">
                        <a:latin typeface="Cambria Math"/>
                      </a:rPr>
                      <m:t>𝑎𝑐</m:t>
                    </m:r>
                  </m:oMath>
                </a14:m>
                <a:endParaRPr lang="en-US" sz="2400" dirty="0" smtClean="0"/>
              </a:p>
              <a:p>
                <a:r>
                  <a:rPr lang="en-US" sz="2800" dirty="0" err="1" smtClean="0"/>
                  <a:t>Tipos</a:t>
                </a:r>
                <a:r>
                  <a:rPr lang="en-US" sz="2800" dirty="0" smtClean="0"/>
                  <a:t> de </a:t>
                </a:r>
                <a:r>
                  <a:rPr lang="en-US" sz="2800" dirty="0" err="1" smtClean="0"/>
                  <a:t>entrada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para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teste</a:t>
                </a:r>
                <a:endParaRPr lang="en-US" sz="2800" dirty="0" smtClean="0"/>
              </a:p>
              <a:p>
                <a:pPr lvl="1"/>
                <a:r>
                  <a:rPr lang="en-US" sz="2400" dirty="0" err="1" smtClean="0"/>
                  <a:t>Fáceis</a:t>
                </a:r>
                <a:r>
                  <a:rPr lang="en-US" sz="2400" dirty="0" smtClean="0"/>
                  <a:t> de </a:t>
                </a:r>
                <a:r>
                  <a:rPr lang="en-US" sz="2400" dirty="0" err="1" smtClean="0"/>
                  <a:t>serem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computadas</a:t>
                </a:r>
                <a:endParaRPr lang="en-US" sz="2400" dirty="0" smtClean="0"/>
              </a:p>
              <a:p>
                <a:pPr lvl="2"/>
                <a:r>
                  <a:rPr lang="en-US" sz="2000" dirty="0" err="1" smtClean="0"/>
                  <a:t>Discriminante</a:t>
                </a:r>
                <a:r>
                  <a:rPr lang="en-US" sz="2000" dirty="0" smtClean="0"/>
                  <a:t> é um </a:t>
                </a:r>
                <a:r>
                  <a:rPr lang="en-US" sz="2000" dirty="0" err="1" smtClean="0"/>
                  <a:t>quadrado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perfeito</a:t>
                </a:r>
                <a:endParaRPr lang="en-US" sz="2000" dirty="0" smtClean="0"/>
              </a:p>
              <a:p>
                <a:pPr lvl="1"/>
                <a:r>
                  <a:rPr lang="en-US" sz="2400" dirty="0" smtClean="0"/>
                  <a:t>Dados </a:t>
                </a:r>
                <a:r>
                  <a:rPr lang="en-US" sz="2400" dirty="0" err="1" smtClean="0"/>
                  <a:t>típicos</a:t>
                </a:r>
                <a:r>
                  <a:rPr lang="en-US" sz="2400" dirty="0" smtClean="0"/>
                  <a:t> de </a:t>
                </a:r>
                <a:r>
                  <a:rPr lang="en-US" sz="2400" dirty="0" err="1" smtClean="0"/>
                  <a:t>entrada</a:t>
                </a:r>
                <a:endParaRPr lang="en-US" sz="2400" dirty="0" smtClean="0"/>
              </a:p>
              <a:p>
                <a:pPr lvl="2"/>
                <a:r>
                  <a:rPr lang="en-US" sz="2000" dirty="0" err="1" smtClean="0"/>
                  <a:t>Discriminante</a:t>
                </a:r>
                <a:r>
                  <a:rPr lang="en-US" sz="2000" dirty="0" smtClean="0"/>
                  <a:t> é </a:t>
                </a:r>
                <a:r>
                  <a:rPr lang="en-US" sz="2000" dirty="0" err="1" smtClean="0"/>
                  <a:t>positivo</a:t>
                </a:r>
                <a:endParaRPr lang="en-US" sz="2000" dirty="0" smtClean="0"/>
              </a:p>
              <a:p>
                <a:pPr lvl="1"/>
                <a:r>
                  <a:rPr lang="en-US" sz="2400" dirty="0" smtClean="0"/>
                  <a:t>Dados </a:t>
                </a:r>
                <a:r>
                  <a:rPr lang="en-US" sz="2400" dirty="0" err="1" smtClean="0"/>
                  <a:t>nos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limites</a:t>
                </a:r>
                <a:r>
                  <a:rPr lang="en-US" sz="2400" dirty="0" smtClean="0"/>
                  <a:t> e </a:t>
                </a:r>
                <a:r>
                  <a:rPr lang="en-US" sz="2400" dirty="0" err="1" smtClean="0"/>
                  <a:t>nos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extremos</a:t>
                </a:r>
                <a:endParaRPr lang="en-US" sz="2400" dirty="0" smtClean="0"/>
              </a:p>
              <a:p>
                <a:pPr lvl="2"/>
                <a:r>
                  <a:rPr lang="en-US" sz="2000" dirty="0" err="1" smtClean="0"/>
                  <a:t>Discriminante</a:t>
                </a:r>
                <a:r>
                  <a:rPr lang="en-US" sz="2000" dirty="0" smtClean="0"/>
                  <a:t> é zero</a:t>
                </a:r>
              </a:p>
              <a:p>
                <a:pPr lvl="1"/>
                <a:r>
                  <a:rPr lang="en-US" sz="2400" dirty="0" smtClean="0"/>
                  <a:t>Dados </a:t>
                </a:r>
                <a:r>
                  <a:rPr lang="en-US" sz="2400" dirty="0" err="1" smtClean="0"/>
                  <a:t>inválidos</a:t>
                </a:r>
                <a:endParaRPr lang="en-US" sz="2400" dirty="0" smtClean="0"/>
              </a:p>
              <a:p>
                <a:pPr lvl="2"/>
                <a:r>
                  <a:rPr lang="en-US" sz="2000" dirty="0" err="1" smtClean="0"/>
                  <a:t>Discriminante</a:t>
                </a:r>
                <a:r>
                  <a:rPr lang="en-US" sz="2000" dirty="0" smtClean="0"/>
                  <a:t> é </a:t>
                </a:r>
                <a:r>
                  <a:rPr lang="en-US" sz="2000" dirty="0" err="1" smtClean="0"/>
                  <a:t>negativo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ou</a:t>
                </a:r>
                <a:r>
                  <a:rPr lang="en-US" sz="2000" dirty="0" smtClean="0"/>
                  <a:t> a é zero</a:t>
                </a:r>
                <a:endParaRPr lang="en-US" sz="2000" dirty="0"/>
              </a:p>
            </p:txBody>
          </p:sp>
        </mc:Choice>
        <mc:Fallback xmlns="">
          <p:sp>
            <p:nvSpPr>
              <p:cNvPr id="5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268760"/>
                <a:ext cx="8229600" cy="4752528"/>
              </a:xfrm>
              <a:blipFill rotWithShape="1">
                <a:blip r:embed="rId2" cstate="print"/>
                <a:stretch>
                  <a:fillRect l="-519" t="-1282" b="-10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677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Sub-problema</a:t>
            </a:r>
            <a:r>
              <a:rPr lang="pt-BR" dirty="0" smtClean="0"/>
              <a:t>: discriminante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>
                  <a:buClr>
                    <a:srgbClr val="92C368"/>
                  </a:buClr>
                  <a:buSzPct val="65000"/>
                  <a:buFont typeface="Wingdings" pitchFamily="2" charset="2"/>
                  <a:buChar char="n"/>
                </a:pPr>
                <a:r>
                  <a:rPr lang="en-US" dirty="0" smtClean="0"/>
                  <a:t>Fórmulas</a:t>
                </a:r>
              </a:p>
              <a:p>
                <a:pPr marL="695325" lvl="2" indent="-34290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dirty="0">
                        <a:latin typeface="Cambria Math"/>
                      </a:rPr>
                      <m:t>r</m:t>
                    </m:r>
                    <m:r>
                      <a:rPr lang="pt-BR" i="1" dirty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 dirty="0">
                            <a:latin typeface="Cambria Math"/>
                          </a:rPr>
                          <m:t>−</m:t>
                        </m:r>
                        <m:r>
                          <a:rPr lang="pt-BR" i="1" dirty="0">
                            <a:latin typeface="Cambria Math"/>
                          </a:rPr>
                          <m:t>𝑏</m:t>
                        </m:r>
                        <m:r>
                          <a:rPr lang="pt-BR" i="1" dirty="0">
                            <a:latin typeface="Cambria Math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pt-BR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pt-BR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 dirty="0">
                                    <a:latin typeface="Cambria Math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pt-BR" i="1" dirty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i="1" dirty="0">
                                <a:latin typeface="Cambria Math"/>
                              </a:rPr>
                              <m:t>−4</m:t>
                            </m:r>
                            <m:r>
                              <a:rPr lang="pt-BR" i="1" dirty="0">
                                <a:latin typeface="Cambria Math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pt-BR" i="1" dirty="0">
                            <a:latin typeface="Cambria Math"/>
                          </a:rPr>
                          <m:t>2</m:t>
                        </m:r>
                        <m:r>
                          <a:rPr lang="pt-BR" i="1" dirty="0">
                            <a:latin typeface="Cambria Math"/>
                          </a:rPr>
                          <m:t>𝑎</m:t>
                        </m:r>
                      </m:den>
                    </m:f>
                  </m:oMath>
                </a14:m>
                <a:r>
                  <a:rPr lang="pt-BR" i="1" dirty="0" smtClean="0">
                    <a:latin typeface="Cambria Math"/>
                  </a:rPr>
                  <a:t>   </a:t>
                </a:r>
                <a:r>
                  <a:rPr lang="pt-BR" dirty="0" smtClean="0">
                    <a:latin typeface="Cambria Math"/>
                  </a:rPr>
                  <a:t>;</a:t>
                </a:r>
                <a:r>
                  <a:rPr lang="pt-BR" i="1" dirty="0" smtClean="0">
                    <a:latin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∆</m:t>
                    </m:r>
                    <m:r>
                      <a:rPr lang="pt-BR" b="0" i="1" dirty="0" smtClean="0">
                        <a:latin typeface="Cambria Math"/>
                      </a:rPr>
                      <m:t> =</m:t>
                    </m:r>
                    <m:r>
                      <a:rPr lang="en-US" i="1" dirty="0">
                        <a:latin typeface="Cambria Math"/>
                      </a:rPr>
                      <m:t>𝑏</m:t>
                    </m:r>
                    <m:r>
                      <a:rPr lang="en-US" i="1" dirty="0">
                        <a:latin typeface="Cambria Math"/>
                      </a:rPr>
                      <m:t>²−4</m:t>
                    </m:r>
                    <m:r>
                      <a:rPr lang="en-US" i="1" dirty="0">
                        <a:latin typeface="Cambria Math"/>
                      </a:rPr>
                      <m:t>𝑎𝑐</m:t>
                    </m:r>
                  </m:oMath>
                </a14:m>
                <a:endParaRPr lang="en-US" dirty="0"/>
              </a:p>
              <a:p>
                <a:r>
                  <a:rPr lang="en-US" dirty="0" err="1" smtClean="0"/>
                  <a:t>Entrada</a:t>
                </a:r>
                <a:r>
                  <a:rPr lang="en-US" dirty="0" smtClean="0"/>
                  <a:t> de dados </a:t>
                </a:r>
                <a:r>
                  <a:rPr lang="en-US" dirty="0" err="1" smtClean="0"/>
                  <a:t>fáceis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computar</a:t>
                </a:r>
                <a:endParaRPr lang="en-US" dirty="0" smtClean="0"/>
              </a:p>
              <a:p>
                <a:pPr lvl="1"/>
                <a:r>
                  <a:rPr lang="en-US" dirty="0" err="1" smtClean="0"/>
                  <a:t>Discriminante</a:t>
                </a:r>
                <a:r>
                  <a:rPr lang="en-US" dirty="0" smtClean="0"/>
                  <a:t> é um </a:t>
                </a:r>
                <a:r>
                  <a:rPr lang="en-US" dirty="0" err="1" smtClean="0"/>
                  <a:t>quadrado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perfeito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5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593" t="-10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9913663"/>
                  </p:ext>
                </p:extLst>
              </p:nvPr>
            </p:nvGraphicFramePr>
            <p:xfrm>
              <a:off x="510158" y="3861048"/>
              <a:ext cx="8147248" cy="1575816"/>
            </p:xfrm>
            <a:graphic>
              <a:graphicData uri="http://schemas.openxmlformats.org/drawingml/2006/table">
                <a:tbl>
                  <a:tblPr>
                    <a:tableStyleId>{3C2FFA5D-87B4-456A-9821-1D502468CF0F}</a:tableStyleId>
                  </a:tblPr>
                  <a:tblGrid>
                    <a:gridCol w="7944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1916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6918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4462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16389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16389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a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b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c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∆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 smtClean="0"/>
                            <a:t>r</a:t>
                          </a:r>
                          <a:endParaRPr lang="pt-BR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 smtClean="0"/>
                            <a:t>r’</a:t>
                          </a:r>
                          <a:endParaRPr lang="pt-BR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 smtClean="0"/>
                            <a:t>r’’</a:t>
                          </a:r>
                          <a:endParaRPr lang="pt-BR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dirty="0" smtClean="0">
                                    <a:latin typeface="Cambria Math"/>
                                  </a:rPr>
                                  <m:t>2²−4∗1∗1=0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 dirty="0" smtClean="0">
                                        <a:latin typeface="Cambria Math"/>
                                      </a:rPr>
                                      <m:t>−2</m:t>
                                    </m:r>
                                    <m:r>
                                      <a:rPr lang="pt-BR" b="0" i="1" dirty="0" smtClean="0">
                                        <a:latin typeface="Cambria Math"/>
                                      </a:rPr>
                                      <m:t>±</m:t>
                                    </m:r>
                                    <m:r>
                                      <a:rPr lang="pt-BR" i="1" baseline="0" dirty="0" smtClean="0">
                                        <a:latin typeface="Cambria Math"/>
                                      </a:rPr>
                                      <m:t>0</m:t>
                                    </m:r>
                                  </m:num>
                                  <m:den>
                                    <m:r>
                                      <a:rPr lang="pt-BR" b="0" i="1" dirty="0" smtClean="0">
                                        <a:latin typeface="Cambria Math"/>
                                      </a:rPr>
                                      <m:t>2∗1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i="0" smtClean="0">
                              <a:latin typeface="+mj-lt"/>
                            </a:rPr>
                            <a:t>-1</a:t>
                          </a:r>
                          <a:endParaRPr lang="pt-BR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0" smtClean="0">
                              <a:latin typeface="+mj-lt"/>
                            </a:rPr>
                            <a:t>-1</a:t>
                          </a:r>
                          <a:endParaRPr lang="pt-B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dirty="0" smtClean="0">
                                    <a:latin typeface="Cambria Math"/>
                                  </a:rPr>
                                  <m:t>3²−4∗1∗2=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pt-BR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b="0" i="1" dirty="0" smtClean="0">
                                        <a:latin typeface="Cambria Math"/>
                                      </a:rPr>
                                      <m:t>−3±1</m:t>
                                    </m:r>
                                  </m:num>
                                  <m:den>
                                    <m:r>
                                      <a:rPr lang="pt-BR" b="0" i="1" dirty="0" smtClean="0">
                                        <a:latin typeface="Cambria Math"/>
                                      </a:rPr>
                                      <m:t>2∗1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0" smtClean="0">
                              <a:latin typeface="+mj-lt"/>
                            </a:rPr>
                            <a:t>-1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0" dirty="0" smtClean="0">
                              <a:latin typeface="+mj-lt"/>
                            </a:rPr>
                            <a:t>-2</a:t>
                          </a:r>
                          <a:endParaRPr lang="pt-B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1917091528"/>
                  </p:ext>
                </p:extLst>
              </p:nvPr>
            </p:nvGraphicFramePr>
            <p:xfrm>
              <a:off x="510158" y="3861048"/>
              <a:ext cx="8147248" cy="1575816"/>
            </p:xfrm>
            <a:graphic>
              <a:graphicData uri="http://schemas.openxmlformats.org/drawingml/2006/table">
                <a:tbl>
                  <a:tblPr>
                    <a:tableStyleId>{3C2FFA5D-87B4-456A-9821-1D502468CF0F}</a:tableStyleId>
                  </a:tblPr>
                  <a:tblGrid>
                    <a:gridCol w="794401"/>
                    <a:gridCol w="819169"/>
                    <a:gridCol w="792088"/>
                    <a:gridCol w="2069182"/>
                    <a:gridCol w="1344622"/>
                    <a:gridCol w="1163893"/>
                    <a:gridCol w="1163893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a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b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c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17941" t="-8333" r="-179118" b="-34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 smtClean="0"/>
                            <a:t>r</a:t>
                          </a:r>
                          <a:endParaRPr lang="pt-BR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 smtClean="0"/>
                            <a:t>r’</a:t>
                          </a:r>
                          <a:endParaRPr lang="pt-BR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 smtClean="0"/>
                            <a:t>r’’</a:t>
                          </a:r>
                          <a:endParaRPr lang="pt-BR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6050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17941" t="-65000" r="-179118" b="-109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36818" t="-65000" r="-176818" b="-109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i="0" smtClean="0">
                              <a:latin typeface="+mj-lt"/>
                            </a:rPr>
                            <a:t>-1</a:t>
                          </a:r>
                          <a:endParaRPr lang="pt-BR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0" smtClean="0">
                              <a:latin typeface="+mj-lt"/>
                            </a:rPr>
                            <a:t>-1</a:t>
                          </a:r>
                          <a:endParaRPr lang="pt-BR" dirty="0"/>
                        </a:p>
                      </a:txBody>
                      <a:tcPr anchor="ctr"/>
                    </a:tc>
                  </a:tr>
                  <a:tr h="6050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17941" t="-166667" r="-179118" b="-101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36818" t="-166667" r="-176818" b="-101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0" smtClean="0">
                              <a:latin typeface="+mj-lt"/>
                            </a:rPr>
                            <a:t>-1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0" dirty="0" smtClean="0">
                              <a:latin typeface="+mj-lt"/>
                            </a:rPr>
                            <a:t>-2</a:t>
                          </a:r>
                          <a:endParaRPr lang="pt-BR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6886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Sub-problema</a:t>
            </a:r>
            <a:r>
              <a:rPr lang="pt-BR" dirty="0" smtClean="0"/>
              <a:t>: discriminante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>
                  <a:buClr>
                    <a:srgbClr val="92C368"/>
                  </a:buClr>
                  <a:buSzPct val="65000"/>
                  <a:buFont typeface="Wingdings" pitchFamily="2" charset="2"/>
                  <a:buChar char="n"/>
                </a:pPr>
                <a:r>
                  <a:rPr lang="en-US" dirty="0" smtClean="0"/>
                  <a:t>Fórmulas</a:t>
                </a:r>
              </a:p>
              <a:p>
                <a:pPr marL="695325" lvl="2" indent="-34290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dirty="0">
                        <a:latin typeface="Cambria Math"/>
                      </a:rPr>
                      <m:t>r</m:t>
                    </m:r>
                    <m:r>
                      <a:rPr lang="pt-BR" i="1" dirty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 dirty="0">
                            <a:latin typeface="Cambria Math"/>
                          </a:rPr>
                          <m:t>−</m:t>
                        </m:r>
                        <m:r>
                          <a:rPr lang="pt-BR" i="1" dirty="0">
                            <a:latin typeface="Cambria Math"/>
                          </a:rPr>
                          <m:t>𝑏</m:t>
                        </m:r>
                        <m:r>
                          <a:rPr lang="pt-BR" i="1" dirty="0">
                            <a:latin typeface="Cambria Math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pt-BR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pt-BR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 dirty="0">
                                    <a:latin typeface="Cambria Math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pt-BR" i="1" dirty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i="1" dirty="0">
                                <a:latin typeface="Cambria Math"/>
                              </a:rPr>
                              <m:t>−4</m:t>
                            </m:r>
                            <m:r>
                              <a:rPr lang="pt-BR" i="1" dirty="0">
                                <a:latin typeface="Cambria Math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pt-BR" i="1" dirty="0">
                            <a:latin typeface="Cambria Math"/>
                          </a:rPr>
                          <m:t>2</m:t>
                        </m:r>
                        <m:r>
                          <a:rPr lang="pt-BR" i="1" dirty="0">
                            <a:latin typeface="Cambria Math"/>
                          </a:rPr>
                          <m:t>𝑎</m:t>
                        </m:r>
                      </m:den>
                    </m:f>
                  </m:oMath>
                </a14:m>
                <a:r>
                  <a:rPr lang="pt-BR" i="1" dirty="0" smtClean="0">
                    <a:latin typeface="Cambria Math"/>
                  </a:rPr>
                  <a:t>   </a:t>
                </a:r>
                <a:r>
                  <a:rPr lang="pt-BR" dirty="0" smtClean="0">
                    <a:latin typeface="Cambria Math"/>
                  </a:rPr>
                  <a:t>;</a:t>
                </a:r>
                <a:r>
                  <a:rPr lang="pt-BR" i="1" dirty="0" smtClean="0">
                    <a:latin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∆</m:t>
                    </m:r>
                    <m:r>
                      <a:rPr lang="pt-BR" b="0" i="1" dirty="0" smtClean="0">
                        <a:latin typeface="Cambria Math"/>
                      </a:rPr>
                      <m:t> =</m:t>
                    </m:r>
                    <m:r>
                      <a:rPr lang="en-US" i="1" dirty="0">
                        <a:latin typeface="Cambria Math"/>
                      </a:rPr>
                      <m:t>𝑏</m:t>
                    </m:r>
                    <m:r>
                      <a:rPr lang="en-US" i="1" dirty="0">
                        <a:latin typeface="Cambria Math"/>
                      </a:rPr>
                      <m:t>²−4</m:t>
                    </m:r>
                    <m:r>
                      <a:rPr lang="en-US" i="1" dirty="0">
                        <a:latin typeface="Cambria Math"/>
                      </a:rPr>
                      <m:t>𝑎𝑐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Dados </a:t>
                </a:r>
                <a:r>
                  <a:rPr lang="en-US" dirty="0" err="1" smtClean="0"/>
                  <a:t>típicos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entrada</a:t>
                </a:r>
                <a:endParaRPr lang="en-US" dirty="0" smtClean="0"/>
              </a:p>
              <a:p>
                <a:pPr lvl="1"/>
                <a:r>
                  <a:rPr lang="en-US" dirty="0" err="1" smtClean="0"/>
                  <a:t>Discriminante</a:t>
                </a:r>
                <a:r>
                  <a:rPr lang="en-US" dirty="0" smtClean="0"/>
                  <a:t> é </a:t>
                </a:r>
                <a:r>
                  <a:rPr lang="en-US" dirty="0" err="1" smtClean="0"/>
                  <a:t>positivo</a:t>
                </a:r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5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593" t="-10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0552000"/>
                  </p:ext>
                </p:extLst>
              </p:nvPr>
            </p:nvGraphicFramePr>
            <p:xfrm>
              <a:off x="510158" y="3861048"/>
              <a:ext cx="8147248" cy="1700149"/>
            </p:xfrm>
            <a:graphic>
              <a:graphicData uri="http://schemas.openxmlformats.org/drawingml/2006/table">
                <a:tbl>
                  <a:tblPr>
                    <a:tableStyleId>{3C2FFA5D-87B4-456A-9821-1D502468CF0F}</a:tableStyleId>
                  </a:tblPr>
                  <a:tblGrid>
                    <a:gridCol w="74947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807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35721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4462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16389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16389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a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b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c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∆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 smtClean="0"/>
                            <a:t>r</a:t>
                          </a:r>
                          <a:endParaRPr lang="pt-BR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 smtClean="0"/>
                            <a:t>r’</a:t>
                          </a:r>
                          <a:endParaRPr lang="pt-BR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 smtClean="0"/>
                            <a:t>r’’</a:t>
                          </a:r>
                          <a:endParaRPr lang="pt-BR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dirty="0" smtClean="0">
                                    <a:latin typeface="Cambria Math"/>
                                  </a:rPr>
                                  <m:t>4</m:t>
                                </m:r>
                                <m:r>
                                  <a:rPr lang="pt-BR" i="1" dirty="0" smtClean="0">
                                    <a:latin typeface="Cambria Math"/>
                                  </a:rPr>
                                  <m:t>²−4∗1∗1=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pt-BR" b="0" i="1" dirty="0" smtClean="0">
                                        <a:latin typeface="Cambria Math"/>
                                      </a:rPr>
                                      <m:t>12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 dirty="0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pt-BR" b="0" i="1" dirty="0" smtClean="0">
                                        <a:latin typeface="Cambria Math"/>
                                      </a:rPr>
                                      <m:t>4±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pt-BR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b="0" i="1" dirty="0" smtClean="0">
                                            <a:latin typeface="Cambria Math"/>
                                          </a:rPr>
                                          <m:t>12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pt-BR" b="0" i="1" dirty="0" smtClean="0">
                                        <a:latin typeface="Cambria Math"/>
                                      </a:rPr>
                                      <m:t>2∗1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i="1" dirty="0" smtClean="0">
                                    <a:latin typeface="Cambria Math"/>
                                  </a:rPr>
                                  <m:t>−3.73205</m:t>
                                </m:r>
                              </m:oMath>
                            </m:oMathPara>
                          </a14:m>
                          <a:endParaRPr lang="pt-BR" sz="16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i="1" dirty="0" smtClean="0">
                                    <a:latin typeface="Cambria Math"/>
                                  </a:rPr>
                                  <m:t>−0.267949</m:t>
                                </m:r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2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4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dirty="0" smtClean="0">
                                    <a:latin typeface="Cambria Math"/>
                                  </a:rPr>
                                  <m:t>4</m:t>
                                </m:r>
                                <m:r>
                                  <a:rPr lang="pt-BR" i="1" dirty="0" smtClean="0">
                                    <a:latin typeface="Cambria Math"/>
                                  </a:rPr>
                                  <m:t>²−4∗</m:t>
                                </m:r>
                                <m:r>
                                  <a:rPr lang="pt-BR" b="0" i="1" dirty="0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pt-BR" i="1" dirty="0" smtClean="0">
                                    <a:latin typeface="Cambria Math"/>
                                  </a:rPr>
                                  <m:t>∗</m:t>
                                </m:r>
                                <m:r>
                                  <a:rPr lang="pt-BR" b="0" i="1" dirty="0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pt-BR" i="1" dirty="0" smtClean="0">
                                    <a:latin typeface="Cambria Math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pt-BR" b="0" i="1" dirty="0" smtClean="0">
                                        <a:latin typeface="Cambria Math"/>
                                      </a:rPr>
                                      <m:t>8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b="0" i="1" dirty="0" smtClean="0">
                                        <a:latin typeface="Cambria Math"/>
                                      </a:rPr>
                                      <m:t>−4±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pt-BR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b="0" i="1" dirty="0" smtClean="0">
                                            <a:latin typeface="Cambria Math"/>
                                          </a:rPr>
                                          <m:t>8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pt-BR" b="0" i="1" dirty="0" smtClean="0">
                                        <a:latin typeface="Cambria Math"/>
                                      </a:rPr>
                                      <m:t>2∗2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i="1" dirty="0" smtClean="0">
                                    <a:latin typeface="Cambria Math"/>
                                  </a:rPr>
                                  <m:t>−1.70711</m:t>
                                </m:r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i="1" dirty="0" smtClean="0">
                                    <a:latin typeface="Cambria Math"/>
                                  </a:rPr>
                                  <m:t>−0.292893</m:t>
                                </m:r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1673356612"/>
                  </p:ext>
                </p:extLst>
              </p:nvPr>
            </p:nvGraphicFramePr>
            <p:xfrm>
              <a:off x="510158" y="3861048"/>
              <a:ext cx="8147248" cy="1700149"/>
            </p:xfrm>
            <a:graphic>
              <a:graphicData uri="http://schemas.openxmlformats.org/drawingml/2006/table">
                <a:tbl>
                  <a:tblPr>
                    <a:tableStyleId>{3C2FFA5D-87B4-456A-9821-1D502468CF0F}</a:tableStyleId>
                  </a:tblPr>
                  <a:tblGrid>
                    <a:gridCol w="749474"/>
                    <a:gridCol w="648072"/>
                    <a:gridCol w="720080"/>
                    <a:gridCol w="2357214"/>
                    <a:gridCol w="1344622"/>
                    <a:gridCol w="1163893"/>
                    <a:gridCol w="1163893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a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b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c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91473" t="-8333" r="-157364" b="-3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 smtClean="0"/>
                            <a:t>r</a:t>
                          </a:r>
                          <a:endParaRPr lang="pt-BR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 smtClean="0"/>
                            <a:t>r’</a:t>
                          </a:r>
                          <a:endParaRPr lang="pt-BR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 smtClean="0"/>
                            <a:t>r’’</a:t>
                          </a:r>
                          <a:endParaRPr lang="pt-BR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6676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91473" t="-59091" r="-157364" b="-1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36818" t="-59091" r="-176818" b="-1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03141" t="-59091" r="-103665" b="-1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603141" t="-59091" r="-3665" b="-109091"/>
                          </a:stretch>
                        </a:blipFill>
                      </a:tcPr>
                    </a:tc>
                  </a:tr>
                  <a:tr h="666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2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4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91473" t="-160550" r="-157364" b="-100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36818" t="-160550" r="-176818" b="-100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03141" t="-160550" r="-103665" b="-100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603141" t="-160550" r="-3665" b="-100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9211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Sub-problema</a:t>
            </a:r>
            <a:r>
              <a:rPr lang="pt-BR" dirty="0" smtClean="0"/>
              <a:t>: discriminante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>
                  <a:buClr>
                    <a:srgbClr val="92C368"/>
                  </a:buClr>
                  <a:buSzPct val="65000"/>
                  <a:buFont typeface="Wingdings" pitchFamily="2" charset="2"/>
                  <a:buChar char="n"/>
                </a:pPr>
                <a:r>
                  <a:rPr lang="en-US" dirty="0" smtClean="0"/>
                  <a:t>Fórmulas</a:t>
                </a:r>
              </a:p>
              <a:p>
                <a:pPr marL="695325" lvl="2" indent="-34290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dirty="0">
                        <a:latin typeface="Cambria Math"/>
                      </a:rPr>
                      <m:t>r</m:t>
                    </m:r>
                    <m:r>
                      <a:rPr lang="pt-BR" i="1" dirty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 dirty="0">
                            <a:latin typeface="Cambria Math"/>
                          </a:rPr>
                          <m:t>−</m:t>
                        </m:r>
                        <m:r>
                          <a:rPr lang="pt-BR" i="1" dirty="0">
                            <a:latin typeface="Cambria Math"/>
                          </a:rPr>
                          <m:t>𝑏</m:t>
                        </m:r>
                        <m:r>
                          <a:rPr lang="pt-BR" i="1" dirty="0">
                            <a:latin typeface="Cambria Math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pt-BR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pt-BR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 dirty="0">
                                    <a:latin typeface="Cambria Math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pt-BR" i="1" dirty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i="1" dirty="0">
                                <a:latin typeface="Cambria Math"/>
                              </a:rPr>
                              <m:t>−4</m:t>
                            </m:r>
                            <m:r>
                              <a:rPr lang="pt-BR" i="1" dirty="0">
                                <a:latin typeface="Cambria Math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pt-BR" i="1" dirty="0">
                            <a:latin typeface="Cambria Math"/>
                          </a:rPr>
                          <m:t>2</m:t>
                        </m:r>
                        <m:r>
                          <a:rPr lang="pt-BR" i="1" dirty="0">
                            <a:latin typeface="Cambria Math"/>
                          </a:rPr>
                          <m:t>𝑎</m:t>
                        </m:r>
                      </m:den>
                    </m:f>
                  </m:oMath>
                </a14:m>
                <a:r>
                  <a:rPr lang="pt-BR" i="1" dirty="0" smtClean="0">
                    <a:latin typeface="Cambria Math"/>
                  </a:rPr>
                  <a:t>   </a:t>
                </a:r>
                <a:r>
                  <a:rPr lang="pt-BR" dirty="0" smtClean="0">
                    <a:latin typeface="Cambria Math"/>
                  </a:rPr>
                  <a:t>;</a:t>
                </a:r>
                <a:r>
                  <a:rPr lang="pt-BR" i="1" dirty="0" smtClean="0">
                    <a:latin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∆</m:t>
                    </m:r>
                    <m:r>
                      <a:rPr lang="pt-BR" b="0" i="1" dirty="0" smtClean="0">
                        <a:latin typeface="Cambria Math"/>
                      </a:rPr>
                      <m:t> =</m:t>
                    </m:r>
                    <m:r>
                      <a:rPr lang="en-US" i="1" dirty="0">
                        <a:latin typeface="Cambria Math"/>
                      </a:rPr>
                      <m:t>𝑏</m:t>
                    </m:r>
                    <m:r>
                      <a:rPr lang="en-US" i="1" dirty="0">
                        <a:latin typeface="Cambria Math"/>
                      </a:rPr>
                      <m:t>²−4</m:t>
                    </m:r>
                    <m:r>
                      <a:rPr lang="en-US" i="1" dirty="0">
                        <a:latin typeface="Cambria Math"/>
                      </a:rPr>
                      <m:t>𝑎𝑐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Dados </a:t>
                </a:r>
                <a:r>
                  <a:rPr lang="en-US" dirty="0" err="1" smtClean="0"/>
                  <a:t>típicos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entrada</a:t>
                </a:r>
                <a:endParaRPr lang="en-US" dirty="0" smtClean="0"/>
              </a:p>
              <a:p>
                <a:pPr lvl="1"/>
                <a:r>
                  <a:rPr lang="en-US" dirty="0" err="1" smtClean="0"/>
                  <a:t>Discriminante</a:t>
                </a:r>
                <a:r>
                  <a:rPr lang="en-US" dirty="0" smtClean="0"/>
                  <a:t> é zero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5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593" t="-10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8982355"/>
                  </p:ext>
                </p:extLst>
              </p:nvPr>
            </p:nvGraphicFramePr>
            <p:xfrm>
              <a:off x="510158" y="3861048"/>
              <a:ext cx="8147248" cy="1575816"/>
            </p:xfrm>
            <a:graphic>
              <a:graphicData uri="http://schemas.openxmlformats.org/drawingml/2006/table">
                <a:tbl>
                  <a:tblPr>
                    <a:tableStyleId>{3C2FFA5D-87B4-456A-9821-1D502468CF0F}</a:tableStyleId>
                  </a:tblPr>
                  <a:tblGrid>
                    <a:gridCol w="74947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807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35721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4462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16389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16389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a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b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c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∆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 smtClean="0"/>
                            <a:t>r</a:t>
                          </a:r>
                          <a:endParaRPr lang="pt-BR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 smtClean="0"/>
                            <a:t>r’</a:t>
                          </a:r>
                          <a:endParaRPr lang="pt-BR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 smtClean="0"/>
                            <a:t>r’’</a:t>
                          </a:r>
                          <a:endParaRPr lang="pt-BR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-4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2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dirty="0" smtClean="0">
                                    <a:latin typeface="Cambria Math"/>
                                  </a:rPr>
                                  <m:t>(−4)</m:t>
                                </m:r>
                                <m:r>
                                  <a:rPr lang="pt-BR" i="1" dirty="0" smtClean="0">
                                    <a:latin typeface="Cambria Math"/>
                                  </a:rPr>
                                  <m:t>²−4∗</m:t>
                                </m:r>
                                <m:r>
                                  <a:rPr lang="pt-BR" b="0" i="1" dirty="0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pt-BR" i="1" dirty="0" smtClean="0">
                                    <a:latin typeface="Cambria Math"/>
                                  </a:rPr>
                                  <m:t>∗</m:t>
                                </m:r>
                                <m:r>
                                  <a:rPr lang="pt-BR" b="0" i="1" dirty="0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pt-BR" i="1" dirty="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pt-BR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b="0" i="1" dirty="0" smtClean="0">
                                        <a:latin typeface="Cambria Math"/>
                                      </a:rPr>
                                      <m:t>4±0</m:t>
                                    </m:r>
                                  </m:num>
                                  <m:den>
                                    <m:r>
                                      <a:rPr lang="pt-BR" b="0" i="1" dirty="0" smtClean="0">
                                        <a:latin typeface="Cambria Math"/>
                                      </a:rPr>
                                      <m:t>2∗2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i="0" dirty="0" smtClean="0">
                              <a:latin typeface="+mj-lt"/>
                            </a:rPr>
                            <a:t>1</a:t>
                          </a:r>
                          <a:endParaRPr lang="pt-BR" sz="18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i="0" dirty="0" smtClean="0">
                              <a:latin typeface="+mj-lt"/>
                            </a:rPr>
                            <a:t>1</a:t>
                          </a:r>
                          <a:endParaRPr lang="pt-BR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2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-8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8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dirty="0" smtClean="0">
                                    <a:latin typeface="Cambria Math"/>
                                  </a:rPr>
                                  <m:t>(−8)</m:t>
                                </m:r>
                                <m:r>
                                  <a:rPr lang="pt-BR" i="1" dirty="0" smtClean="0">
                                    <a:latin typeface="Cambria Math"/>
                                  </a:rPr>
                                  <m:t>²−4∗</m:t>
                                </m:r>
                                <m:r>
                                  <a:rPr lang="pt-BR" b="0" i="1" dirty="0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pt-BR" i="1" dirty="0" smtClean="0">
                                    <a:latin typeface="Cambria Math"/>
                                  </a:rPr>
                                  <m:t>∗</m:t>
                                </m:r>
                                <m:r>
                                  <a:rPr lang="pt-BR" b="0" i="1" dirty="0" smtClean="0">
                                    <a:latin typeface="Cambria Math"/>
                                  </a:rPr>
                                  <m:t>8</m:t>
                                </m:r>
                                <m:r>
                                  <a:rPr lang="pt-BR" i="1" dirty="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pt-BR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b="0" i="1" dirty="0" smtClean="0">
                                        <a:latin typeface="Cambria Math"/>
                                      </a:rPr>
                                      <m:t>8±0</m:t>
                                    </m:r>
                                  </m:num>
                                  <m:den>
                                    <m:r>
                                      <a:rPr lang="pt-BR" b="0" i="1" dirty="0" smtClean="0">
                                        <a:latin typeface="Cambria Math"/>
                                      </a:rPr>
                                      <m:t>2∗2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i="0" smtClean="0">
                              <a:latin typeface="+mj-lt"/>
                            </a:rPr>
                            <a:t>2</a:t>
                          </a:r>
                          <a:endParaRPr lang="pt-BR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i="0" dirty="0" smtClean="0">
                              <a:latin typeface="+mj-lt"/>
                            </a:rPr>
                            <a:t>2</a:t>
                          </a:r>
                          <a:endParaRPr lang="pt-BR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1475103702"/>
                  </p:ext>
                </p:extLst>
              </p:nvPr>
            </p:nvGraphicFramePr>
            <p:xfrm>
              <a:off x="510158" y="3861048"/>
              <a:ext cx="8147248" cy="1575816"/>
            </p:xfrm>
            <a:graphic>
              <a:graphicData uri="http://schemas.openxmlformats.org/drawingml/2006/table">
                <a:tbl>
                  <a:tblPr>
                    <a:tableStyleId>{3C2FFA5D-87B4-456A-9821-1D502468CF0F}</a:tableStyleId>
                  </a:tblPr>
                  <a:tblGrid>
                    <a:gridCol w="749474"/>
                    <a:gridCol w="648072"/>
                    <a:gridCol w="720080"/>
                    <a:gridCol w="2357214"/>
                    <a:gridCol w="1344622"/>
                    <a:gridCol w="1163893"/>
                    <a:gridCol w="1163893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a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b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c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91473" t="-8333" r="-157364" b="-34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 smtClean="0"/>
                            <a:t>r</a:t>
                          </a:r>
                          <a:endParaRPr lang="pt-BR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 smtClean="0"/>
                            <a:t>r’</a:t>
                          </a:r>
                          <a:endParaRPr lang="pt-BR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 smtClean="0"/>
                            <a:t>r’’</a:t>
                          </a:r>
                          <a:endParaRPr lang="pt-BR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6050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-4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2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91473" t="-65000" r="-157364" b="-109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36818" t="-65000" r="-176818" b="-109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i="0" dirty="0" smtClean="0">
                              <a:latin typeface="+mj-lt"/>
                            </a:rPr>
                            <a:t>1</a:t>
                          </a:r>
                          <a:endParaRPr lang="pt-BR" sz="18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i="0" dirty="0" smtClean="0">
                              <a:latin typeface="+mj-lt"/>
                            </a:rPr>
                            <a:t>1</a:t>
                          </a:r>
                          <a:endParaRPr lang="pt-BR" sz="1800" dirty="0"/>
                        </a:p>
                      </a:txBody>
                      <a:tcPr anchor="ctr"/>
                    </a:tc>
                  </a:tr>
                  <a:tr h="6050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2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-8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8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91473" t="-166667" r="-157364" b="-101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36818" t="-166667" r="-176818" b="-101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i="0" smtClean="0">
                              <a:latin typeface="+mj-lt"/>
                            </a:rPr>
                            <a:t>2</a:t>
                          </a:r>
                          <a:endParaRPr lang="pt-BR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i="0" dirty="0" smtClean="0">
                              <a:latin typeface="+mj-lt"/>
                            </a:rPr>
                            <a:t>2</a:t>
                          </a:r>
                          <a:endParaRPr lang="pt-BR" sz="18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3975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Sub-problema</a:t>
            </a:r>
            <a:r>
              <a:rPr lang="pt-BR" dirty="0" smtClean="0"/>
              <a:t>: discriminante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>
                  <a:buClr>
                    <a:srgbClr val="92C368"/>
                  </a:buClr>
                  <a:buSzPct val="65000"/>
                  <a:buFont typeface="Wingdings" pitchFamily="2" charset="2"/>
                  <a:buChar char="n"/>
                </a:pPr>
                <a:r>
                  <a:rPr lang="en-US" dirty="0" smtClean="0"/>
                  <a:t>Fórmulas</a:t>
                </a:r>
              </a:p>
              <a:p>
                <a:pPr marL="695325" lvl="2" indent="-34290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dirty="0">
                        <a:latin typeface="Cambria Math"/>
                      </a:rPr>
                      <m:t>r</m:t>
                    </m:r>
                    <m:r>
                      <a:rPr lang="pt-BR" i="1" dirty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 dirty="0">
                            <a:latin typeface="Cambria Math"/>
                          </a:rPr>
                          <m:t>−</m:t>
                        </m:r>
                        <m:r>
                          <a:rPr lang="pt-BR" i="1" dirty="0">
                            <a:latin typeface="Cambria Math"/>
                          </a:rPr>
                          <m:t>𝑏</m:t>
                        </m:r>
                        <m:r>
                          <a:rPr lang="pt-BR" i="1" dirty="0">
                            <a:latin typeface="Cambria Math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pt-BR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pt-BR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 dirty="0">
                                    <a:latin typeface="Cambria Math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pt-BR" i="1" dirty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i="1" dirty="0">
                                <a:latin typeface="Cambria Math"/>
                              </a:rPr>
                              <m:t>−4</m:t>
                            </m:r>
                            <m:r>
                              <a:rPr lang="pt-BR" i="1" dirty="0">
                                <a:latin typeface="Cambria Math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pt-BR" i="1" dirty="0">
                            <a:latin typeface="Cambria Math"/>
                          </a:rPr>
                          <m:t>2</m:t>
                        </m:r>
                        <m:r>
                          <a:rPr lang="pt-BR" i="1" dirty="0">
                            <a:latin typeface="Cambria Math"/>
                          </a:rPr>
                          <m:t>𝑎</m:t>
                        </m:r>
                      </m:den>
                    </m:f>
                  </m:oMath>
                </a14:m>
                <a:r>
                  <a:rPr lang="pt-BR" i="1" dirty="0" smtClean="0">
                    <a:latin typeface="Cambria Math"/>
                  </a:rPr>
                  <a:t>   </a:t>
                </a:r>
                <a:r>
                  <a:rPr lang="pt-BR" dirty="0" smtClean="0">
                    <a:latin typeface="Cambria Math"/>
                  </a:rPr>
                  <a:t>;</a:t>
                </a:r>
                <a:r>
                  <a:rPr lang="pt-BR" i="1" dirty="0" smtClean="0">
                    <a:latin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∆</m:t>
                    </m:r>
                    <m:r>
                      <a:rPr lang="pt-BR" b="0" i="1" dirty="0" smtClean="0">
                        <a:latin typeface="Cambria Math"/>
                      </a:rPr>
                      <m:t> =</m:t>
                    </m:r>
                    <m:r>
                      <a:rPr lang="en-US" i="1" dirty="0">
                        <a:latin typeface="Cambria Math"/>
                      </a:rPr>
                      <m:t>𝑏</m:t>
                    </m:r>
                    <m:r>
                      <a:rPr lang="en-US" i="1" dirty="0">
                        <a:latin typeface="Cambria Math"/>
                      </a:rPr>
                      <m:t>²−4</m:t>
                    </m:r>
                    <m:r>
                      <a:rPr lang="en-US" i="1" dirty="0">
                        <a:latin typeface="Cambria Math"/>
                      </a:rPr>
                      <m:t>𝑎𝑐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Dados </a:t>
                </a:r>
                <a:r>
                  <a:rPr lang="en-US" dirty="0" err="1" smtClean="0"/>
                  <a:t>típicos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entrada</a:t>
                </a:r>
                <a:endParaRPr lang="en-US" dirty="0" smtClean="0"/>
              </a:p>
              <a:p>
                <a:pPr lvl="1"/>
                <a:r>
                  <a:rPr lang="en-US" dirty="0" err="1" smtClean="0"/>
                  <a:t>Discriminante</a:t>
                </a:r>
                <a:r>
                  <a:rPr lang="en-US" dirty="0" smtClean="0"/>
                  <a:t> é </a:t>
                </a:r>
                <a:r>
                  <a:rPr lang="en-US" dirty="0" err="1" smtClean="0"/>
                  <a:t>negativo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ou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a</a:t>
                </a:r>
                <a:r>
                  <a:rPr lang="en-US" dirty="0" smtClean="0"/>
                  <a:t> é zero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5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593" t="-10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7550504"/>
                  </p:ext>
                </p:extLst>
              </p:nvPr>
            </p:nvGraphicFramePr>
            <p:xfrm>
              <a:off x="510158" y="3861048"/>
              <a:ext cx="8147248" cy="1639316"/>
            </p:xfrm>
            <a:graphic>
              <a:graphicData uri="http://schemas.openxmlformats.org/drawingml/2006/table">
                <a:tbl>
                  <a:tblPr>
                    <a:tableStyleId>{3C2FFA5D-87B4-456A-9821-1D502468CF0F}</a:tableStyleId>
                  </a:tblPr>
                  <a:tblGrid>
                    <a:gridCol w="60545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807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807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7363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8155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16389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16389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a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b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c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∆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 smtClean="0"/>
                            <a:t>r</a:t>
                          </a:r>
                          <a:endParaRPr lang="pt-BR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 smtClean="0"/>
                            <a:t>r’</a:t>
                          </a:r>
                          <a:endParaRPr lang="pt-BR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 smtClean="0"/>
                            <a:t>r’’</a:t>
                          </a:r>
                          <a:endParaRPr lang="pt-BR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pt-BR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dirty="0" smtClean="0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pt-BR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i="1" dirty="0" smtClean="0">
                                    <a:latin typeface="Cambria Math"/>
                                  </a:rPr>
                                  <m:t>−4∗</m:t>
                                </m:r>
                                <m:r>
                                  <a:rPr lang="pt-BR" b="0" i="1" dirty="0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pt-BR" i="1" dirty="0" smtClean="0">
                                    <a:latin typeface="Cambria Math"/>
                                  </a:rPr>
                                  <m:t>∗</m:t>
                                </m:r>
                                <m:r>
                                  <a:rPr lang="pt-BR" b="0" i="1" dirty="0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pt-BR" i="1" dirty="0" smtClean="0">
                                    <a:latin typeface="Cambria Math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pt-BR" b="0" i="1" dirty="0" smtClean="0">
                                        <a:latin typeface="Cambria Math"/>
                                      </a:rPr>
                                      <m:t>−3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b="0" i="1" dirty="0" smtClean="0">
                                        <a:latin typeface="Cambria Math"/>
                                      </a:rPr>
                                      <m:t>−1±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pt-BR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b="0" i="1" dirty="0" smtClean="0">
                                            <a:latin typeface="Cambria Math"/>
                                          </a:rPr>
                                          <m:t>−3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pt-BR" b="0" i="1" dirty="0" smtClean="0">
                                        <a:latin typeface="Cambria Math"/>
                                      </a:rPr>
                                      <m:t>2∗1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600" i="1" dirty="0" smtClean="0"/>
                            <a:t>Erro: raiz negativa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dirty="0" smtClean="0">
                                    <a:latin typeface="Cambria Math"/>
                                  </a:rPr>
                                  <m:t>(−1)</m:t>
                                </m:r>
                                <m:r>
                                  <a:rPr lang="pt-BR" i="1" dirty="0" smtClean="0">
                                    <a:latin typeface="Cambria Math"/>
                                  </a:rPr>
                                  <m:t>²−4∗</m:t>
                                </m:r>
                                <m:r>
                                  <a:rPr lang="pt-BR" b="0" i="1" dirty="0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pt-BR" i="1" dirty="0" smtClean="0">
                                    <a:latin typeface="Cambria Math"/>
                                  </a:rPr>
                                  <m:t>∗</m:t>
                                </m:r>
                                <m:r>
                                  <a:rPr lang="pt-BR" b="0" i="1" dirty="0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pt-BR" i="1" dirty="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pt-BR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b="0" i="1" dirty="0" smtClean="0">
                                        <a:latin typeface="Cambria Math"/>
                                      </a:rPr>
                                      <m:t>−1±1</m:t>
                                    </m:r>
                                  </m:num>
                                  <m:den>
                                    <m:r>
                                      <a:rPr lang="pt-BR" b="0" i="1" dirty="0" smtClean="0">
                                        <a:latin typeface="Cambria Math"/>
                                      </a:rPr>
                                      <m:t>2∗0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/>
                            <a:t>Erro: divisão por zero</a:t>
                          </a:r>
                          <a:endParaRPr lang="pt-BR" sz="1600" i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1015105042"/>
                  </p:ext>
                </p:extLst>
              </p:nvPr>
            </p:nvGraphicFramePr>
            <p:xfrm>
              <a:off x="510158" y="3861048"/>
              <a:ext cx="8147248" cy="1639316"/>
            </p:xfrm>
            <a:graphic>
              <a:graphicData uri="http://schemas.openxmlformats.org/drawingml/2006/table">
                <a:tbl>
                  <a:tblPr>
                    <a:tableStyleId>{3C2FFA5D-87B4-456A-9821-1D502468CF0F}</a:tableStyleId>
                  </a:tblPr>
                  <a:tblGrid>
                    <a:gridCol w="605458"/>
                    <a:gridCol w="648072"/>
                    <a:gridCol w="648072"/>
                    <a:gridCol w="2736304"/>
                    <a:gridCol w="1181556"/>
                    <a:gridCol w="1163893"/>
                    <a:gridCol w="1163893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a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b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c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71047" t="-8333" r="-129621" b="-3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 smtClean="0"/>
                            <a:t>r</a:t>
                          </a:r>
                          <a:endParaRPr lang="pt-BR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 smtClean="0"/>
                            <a:t>r’</a:t>
                          </a:r>
                          <a:endParaRPr lang="pt-BR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 smtClean="0"/>
                            <a:t>r’’</a:t>
                          </a:r>
                          <a:endParaRPr lang="pt-BR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666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71047" t="-59633" r="-129621" b="-1018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97927" t="-59633" r="-201554" b="-10183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600" i="1" dirty="0" smtClean="0"/>
                            <a:t>Erro: raiz negativa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1600" dirty="0"/>
                        </a:p>
                      </a:txBody>
                      <a:tcPr anchor="ctr"/>
                    </a:tc>
                  </a:tr>
                  <a:tr h="6068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71047" t="-174000" r="-129621" b="-1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97927" t="-174000" r="-201554" b="-11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/>
                            <a:t>Erro: divisão por zero</a:t>
                          </a:r>
                          <a:endParaRPr lang="pt-BR" sz="1600" i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16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6610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2: triângulo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8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Retomando...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Qualidade de software</a:t>
            </a:r>
          </a:p>
          <a:p>
            <a:r>
              <a:rPr lang="pt-BR" dirty="0" smtClean="0"/>
              <a:t>Aspecto multidimensional de qualidade</a:t>
            </a:r>
          </a:p>
          <a:p>
            <a:pPr lvl="1"/>
            <a:r>
              <a:rPr lang="pt-BR" dirty="0" smtClean="0"/>
              <a:t>O que é qualidade para </a:t>
            </a:r>
            <a:r>
              <a:rPr lang="pt-BR" b="1" dirty="0" smtClean="0"/>
              <a:t>você</a:t>
            </a:r>
            <a:r>
              <a:rPr lang="pt-BR" dirty="0" smtClean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37239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6792"/>
            <a:ext cx="8229600" cy="4530725"/>
          </a:xfrm>
        </p:spPr>
        <p:txBody>
          <a:bodyPr/>
          <a:lstStyle/>
          <a:p>
            <a:r>
              <a:rPr lang="da-DK" sz="2400" b="1" i="1" dirty="0" smtClean="0"/>
              <a:t>Triângulo Equilátero </a:t>
            </a:r>
            <a:r>
              <a:rPr lang="da-DK" sz="2400" b="1" i="1" dirty="0"/>
              <a:t>(T-3):</a:t>
            </a:r>
          </a:p>
          <a:p>
            <a:pPr lvl="2">
              <a:lnSpc>
                <a:spcPct val="90000"/>
              </a:lnSpc>
            </a:pPr>
            <a:r>
              <a:rPr lang="da-DK" sz="1800" dirty="0" smtClean="0"/>
              <a:t>Todos os lados possuem o mesmo comprimento</a:t>
            </a:r>
            <a:endParaRPr lang="da-DK" sz="1800" dirty="0"/>
          </a:p>
          <a:p>
            <a:pPr>
              <a:lnSpc>
                <a:spcPct val="90000"/>
              </a:lnSpc>
            </a:pPr>
            <a:r>
              <a:rPr lang="da-DK" sz="2400" b="1" i="1" dirty="0" smtClean="0"/>
              <a:t>Triângulo Isósceles </a:t>
            </a:r>
            <a:r>
              <a:rPr lang="da-DK" sz="2400" b="1" i="1" dirty="0"/>
              <a:t>(T-2):</a:t>
            </a:r>
          </a:p>
          <a:p>
            <a:pPr lvl="2">
              <a:lnSpc>
                <a:spcPct val="90000"/>
              </a:lnSpc>
            </a:pPr>
            <a:r>
              <a:rPr lang="da-DK" sz="1800" dirty="0" smtClean="0"/>
              <a:t>Dois lados possuem comprimentos iguais</a:t>
            </a:r>
            <a:endParaRPr lang="da-DK" sz="1800" dirty="0"/>
          </a:p>
          <a:p>
            <a:pPr>
              <a:lnSpc>
                <a:spcPct val="90000"/>
              </a:lnSpc>
            </a:pPr>
            <a:r>
              <a:rPr lang="da-DK" sz="2400" b="1" i="1" dirty="0" smtClean="0"/>
              <a:t>Triângulo Escaleno </a:t>
            </a:r>
            <a:r>
              <a:rPr lang="da-DK" sz="2400" b="1" i="1" dirty="0"/>
              <a:t>(T-1):</a:t>
            </a:r>
          </a:p>
          <a:p>
            <a:pPr lvl="2">
              <a:lnSpc>
                <a:spcPct val="90000"/>
              </a:lnSpc>
            </a:pPr>
            <a:r>
              <a:rPr lang="da-DK" sz="1800" dirty="0" smtClean="0"/>
              <a:t>Todos os lados são diferentes</a:t>
            </a:r>
            <a:endParaRPr lang="da-DK" sz="1800" dirty="0"/>
          </a:p>
          <a:p>
            <a:endParaRPr lang="da-DK" sz="2400" dirty="0"/>
          </a:p>
          <a:p>
            <a:endParaRPr lang="da-DK" dirty="0"/>
          </a:p>
          <a:p>
            <a:endParaRPr lang="da-DK" sz="1800" b="1" dirty="0" smtClean="0"/>
          </a:p>
          <a:p>
            <a:r>
              <a:rPr lang="da-DK" b="1" dirty="0" smtClean="0"/>
              <a:t>Pergunta:</a:t>
            </a:r>
            <a:r>
              <a:rPr lang="da-DK" dirty="0" smtClean="0"/>
              <a:t> quais </a:t>
            </a:r>
            <a:r>
              <a:rPr lang="da-DK" b="1" i="1" dirty="0" smtClean="0"/>
              <a:t>casos de teste </a:t>
            </a:r>
            <a:r>
              <a:rPr lang="da-DK" dirty="0" smtClean="0"/>
              <a:t>serão feitos?</a:t>
            </a:r>
            <a:endParaRPr lang="da-DK" dirty="0"/>
          </a:p>
          <a:p>
            <a:pPr lvl="1"/>
            <a:r>
              <a:rPr lang="da-DK" dirty="0" smtClean="0"/>
              <a:t>e. g</a:t>
            </a:r>
            <a:r>
              <a:rPr lang="da-DK" dirty="0"/>
              <a:t>., (1,1,1), (2,2,2), (3,3,3), (4,4,4), (5,5,5), …?</a:t>
            </a:r>
          </a:p>
        </p:txBody>
      </p:sp>
      <p:sp>
        <p:nvSpPr>
          <p:cNvPr id="395269" name="Rectangle 5"/>
          <p:cNvSpPr>
            <a:spLocks noChangeArrowheads="1"/>
          </p:cNvSpPr>
          <p:nvPr/>
        </p:nvSpPr>
        <p:spPr bwMode="auto">
          <a:xfrm>
            <a:off x="899593" y="3841998"/>
            <a:ext cx="7272807" cy="120251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da-DK" dirty="0" smtClean="0">
                <a:latin typeface="Arial" pitchFamily="34" charset="0"/>
              </a:rPr>
              <a:t>Um programa lê três valores inteiros de uma tela de diálogo</a:t>
            </a:r>
          </a:p>
          <a:p>
            <a:r>
              <a:rPr lang="da-DK" dirty="0" smtClean="0">
                <a:latin typeface="Arial" pitchFamily="34" charset="0"/>
              </a:rPr>
              <a:t>Estes valores representam os comprimentos dos lados do triângulo. </a:t>
            </a:r>
            <a:r>
              <a:rPr lang="da-DK" dirty="0">
                <a:latin typeface="Arial" pitchFamily="34" charset="0"/>
              </a:rPr>
              <a:t/>
            </a:r>
            <a:br>
              <a:rPr lang="da-DK" dirty="0">
                <a:latin typeface="Arial" pitchFamily="34" charset="0"/>
              </a:rPr>
            </a:br>
            <a:r>
              <a:rPr lang="da-DK" dirty="0" smtClean="0">
                <a:latin typeface="Arial" pitchFamily="34" charset="0"/>
              </a:rPr>
              <a:t>O programa mostra uma mensagem informando se o triângulo é:</a:t>
            </a:r>
            <a:endParaRPr lang="da-DK" dirty="0">
              <a:latin typeface="Arial" pitchFamily="34" charset="0"/>
            </a:endParaRPr>
          </a:p>
          <a:p>
            <a:r>
              <a:rPr lang="da-DK" dirty="0">
                <a:latin typeface="Arial" pitchFamily="34" charset="0"/>
              </a:rPr>
              <a:t>- </a:t>
            </a:r>
            <a:r>
              <a:rPr lang="da-DK" b="1" i="1" dirty="0" smtClean="0">
                <a:latin typeface="Arial" pitchFamily="34" charset="0"/>
              </a:rPr>
              <a:t>equilátero</a:t>
            </a:r>
            <a:r>
              <a:rPr lang="da-DK" dirty="0" smtClean="0">
                <a:latin typeface="Arial" pitchFamily="34" charset="0"/>
              </a:rPr>
              <a:t>, </a:t>
            </a:r>
            <a:r>
              <a:rPr lang="da-DK" b="1" i="1" dirty="0" smtClean="0">
                <a:latin typeface="Arial" pitchFamily="34" charset="0"/>
              </a:rPr>
              <a:t>isósceles</a:t>
            </a:r>
            <a:r>
              <a:rPr lang="da-DK" dirty="0">
                <a:latin typeface="Arial" pitchFamily="34" charset="0"/>
              </a:rPr>
              <a:t>, </a:t>
            </a:r>
            <a:r>
              <a:rPr lang="da-DK" dirty="0" smtClean="0">
                <a:latin typeface="Arial" pitchFamily="34" charset="0"/>
              </a:rPr>
              <a:t>ou </a:t>
            </a:r>
            <a:r>
              <a:rPr lang="da-DK" b="1" i="1" dirty="0" smtClean="0">
                <a:latin typeface="Arial" pitchFamily="34" charset="0"/>
              </a:rPr>
              <a:t>escaleno</a:t>
            </a:r>
            <a:r>
              <a:rPr lang="da-DK" dirty="0" smtClean="0">
                <a:latin typeface="Arial" pitchFamily="34" charset="0"/>
              </a:rPr>
              <a:t>.</a:t>
            </a:r>
            <a:endParaRPr lang="da-DK" dirty="0">
              <a:latin typeface="Arial" pitchFamily="34" charset="0"/>
            </a:endParaRPr>
          </a:p>
        </p:txBody>
      </p:sp>
      <p:pic>
        <p:nvPicPr>
          <p:cNvPr id="395273" name="Picture 9" descr="Equilateral Triangle">
            <a:hlinkClick r:id="rId2" tooltip="Equilateral Triangle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599" y="1052736"/>
            <a:ext cx="1152525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5274" name="Picture 10" descr="Isosceles triangle">
            <a:hlinkClick r:id="rId4" tooltip="Isosceles triangl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986" y="2195513"/>
            <a:ext cx="1555750" cy="88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5275" name="Picture 11" descr="Scalene triangle">
            <a:hlinkClick r:id="rId6" tooltip="Scalene triangle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193" y="2841626"/>
            <a:ext cx="1900238" cy="85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Exercício: triângulo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794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95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95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95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Alguns casos ‘especiais’</a:t>
            </a:r>
            <a:endParaRPr lang="pt-BR" dirty="0"/>
          </a:p>
        </p:txBody>
      </p:sp>
      <p:grpSp>
        <p:nvGrpSpPr>
          <p:cNvPr id="22" name="Grupo 21"/>
          <p:cNvGrpSpPr/>
          <p:nvPr/>
        </p:nvGrpSpPr>
        <p:grpSpPr>
          <a:xfrm>
            <a:off x="755576" y="2657186"/>
            <a:ext cx="2016224" cy="1563902"/>
            <a:chOff x="755576" y="2657186"/>
            <a:chExt cx="1584176" cy="648072"/>
          </a:xfrm>
        </p:grpSpPr>
        <p:cxnSp>
          <p:nvCxnSpPr>
            <p:cNvPr id="6" name="Conector reto 5"/>
            <p:cNvCxnSpPr/>
            <p:nvPr/>
          </p:nvCxnSpPr>
          <p:spPr bwMode="auto">
            <a:xfrm>
              <a:off x="755576" y="2657186"/>
              <a:ext cx="0" cy="28803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 bwMode="auto">
            <a:xfrm>
              <a:off x="755576" y="2665995"/>
              <a:ext cx="576064" cy="27922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 bwMode="auto">
            <a:xfrm>
              <a:off x="755576" y="2954027"/>
              <a:ext cx="1584176" cy="35123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upo 22"/>
          <p:cNvGrpSpPr/>
          <p:nvPr/>
        </p:nvGrpSpPr>
        <p:grpSpPr>
          <a:xfrm>
            <a:off x="2915816" y="2378104"/>
            <a:ext cx="2405443" cy="1129450"/>
            <a:chOff x="3190198" y="2222804"/>
            <a:chExt cx="1915037" cy="792089"/>
          </a:xfrm>
        </p:grpSpPr>
        <p:cxnSp>
          <p:nvCxnSpPr>
            <p:cNvPr id="14" name="Conector reto 13"/>
            <p:cNvCxnSpPr/>
            <p:nvPr/>
          </p:nvCxnSpPr>
          <p:spPr bwMode="auto">
            <a:xfrm>
              <a:off x="3190198" y="2735670"/>
              <a:ext cx="576064" cy="27922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auto">
            <a:xfrm>
              <a:off x="4529171" y="2222804"/>
              <a:ext cx="576064" cy="27922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auto">
            <a:xfrm flipV="1">
              <a:off x="3737083" y="2502027"/>
              <a:ext cx="1368152" cy="51286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upo 3"/>
          <p:cNvGrpSpPr/>
          <p:nvPr/>
        </p:nvGrpSpPr>
        <p:grpSpPr>
          <a:xfrm>
            <a:off x="5940152" y="2630027"/>
            <a:ext cx="2664296" cy="743484"/>
            <a:chOff x="5940152" y="2630027"/>
            <a:chExt cx="2664296" cy="743484"/>
          </a:xfrm>
        </p:grpSpPr>
        <p:cxnSp>
          <p:nvCxnSpPr>
            <p:cNvPr id="18" name="Conector reto 17"/>
            <p:cNvCxnSpPr/>
            <p:nvPr/>
          </p:nvCxnSpPr>
          <p:spPr bwMode="auto">
            <a:xfrm>
              <a:off x="5940152" y="2927584"/>
              <a:ext cx="1296144" cy="44592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auto">
            <a:xfrm>
              <a:off x="6828251" y="2644610"/>
              <a:ext cx="1776197" cy="65648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auto">
            <a:xfrm flipV="1">
              <a:off x="5940152" y="2630027"/>
              <a:ext cx="888099" cy="28564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45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Montem um conjunto de casos de teste com</a:t>
            </a:r>
          </a:p>
          <a:p>
            <a:pPr lvl="1"/>
            <a:r>
              <a:rPr lang="pt-BR" dirty="0" smtClean="0"/>
              <a:t>Nome do Teste</a:t>
            </a:r>
          </a:p>
          <a:p>
            <a:pPr lvl="1"/>
            <a:r>
              <a:rPr lang="pt-BR" dirty="0" smtClean="0"/>
              <a:t>Entrada de dados</a:t>
            </a:r>
          </a:p>
          <a:p>
            <a:pPr lvl="1"/>
            <a:r>
              <a:rPr lang="pt-BR" dirty="0" smtClean="0"/>
              <a:t> Resultado esperado</a:t>
            </a:r>
          </a:p>
          <a:p>
            <a:r>
              <a:rPr lang="pt-BR" dirty="0" smtClean="0"/>
              <a:t>Façam em uma tabela do Word ou Excel</a:t>
            </a:r>
          </a:p>
          <a:p>
            <a:r>
              <a:rPr lang="pt-BR" dirty="0" smtClean="0"/>
              <a:t>Exemplo</a:t>
            </a:r>
          </a:p>
          <a:p>
            <a:pPr lvl="1"/>
            <a:r>
              <a:rPr lang="pt-BR" dirty="0" smtClean="0"/>
              <a:t>Nome: entrada válida 1</a:t>
            </a:r>
          </a:p>
          <a:p>
            <a:pPr lvl="1"/>
            <a:r>
              <a:rPr lang="pt-BR" dirty="0" smtClean="0"/>
              <a:t>Entrada de dados: 2,3,4</a:t>
            </a:r>
          </a:p>
          <a:p>
            <a:pPr lvl="1"/>
            <a:r>
              <a:rPr lang="pt-BR" dirty="0" smtClean="0"/>
              <a:t>Saída esperada: Escaleno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50" name="Freeform 14"/>
          <p:cNvSpPr>
            <a:spLocks/>
          </p:cNvSpPr>
          <p:nvPr/>
        </p:nvSpPr>
        <p:spPr bwMode="auto">
          <a:xfrm>
            <a:off x="3563938" y="1387475"/>
            <a:ext cx="311150" cy="4813300"/>
          </a:xfrm>
          <a:custGeom>
            <a:avLst/>
            <a:gdLst>
              <a:gd name="T0" fmla="*/ 136 w 196"/>
              <a:gd name="T1" fmla="*/ 0 h 2903"/>
              <a:gd name="T2" fmla="*/ 0 w 196"/>
              <a:gd name="T3" fmla="*/ 409 h 2903"/>
              <a:gd name="T4" fmla="*/ 136 w 196"/>
              <a:gd name="T5" fmla="*/ 635 h 2903"/>
              <a:gd name="T6" fmla="*/ 45 w 196"/>
              <a:gd name="T7" fmla="*/ 1044 h 2903"/>
              <a:gd name="T8" fmla="*/ 181 w 196"/>
              <a:gd name="T9" fmla="*/ 1270 h 2903"/>
              <a:gd name="T10" fmla="*/ 90 w 196"/>
              <a:gd name="T11" fmla="*/ 1679 h 2903"/>
              <a:gd name="T12" fmla="*/ 181 w 196"/>
              <a:gd name="T13" fmla="*/ 1815 h 2903"/>
              <a:gd name="T14" fmla="*/ 0 w 196"/>
              <a:gd name="T15" fmla="*/ 2314 h 2903"/>
              <a:gd name="T16" fmla="*/ 181 w 196"/>
              <a:gd name="T17" fmla="*/ 2404 h 2903"/>
              <a:gd name="T18" fmla="*/ 0 w 196"/>
              <a:gd name="T19" fmla="*/ 2903 h 2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6" h="2903">
                <a:moveTo>
                  <a:pt x="136" y="0"/>
                </a:moveTo>
                <a:cubicBezTo>
                  <a:pt x="68" y="151"/>
                  <a:pt x="0" y="303"/>
                  <a:pt x="0" y="409"/>
                </a:cubicBezTo>
                <a:cubicBezTo>
                  <a:pt x="0" y="515"/>
                  <a:pt x="129" y="529"/>
                  <a:pt x="136" y="635"/>
                </a:cubicBezTo>
                <a:cubicBezTo>
                  <a:pt x="143" y="741"/>
                  <a:pt x="38" y="938"/>
                  <a:pt x="45" y="1044"/>
                </a:cubicBezTo>
                <a:cubicBezTo>
                  <a:pt x="52" y="1150"/>
                  <a:pt x="174" y="1164"/>
                  <a:pt x="181" y="1270"/>
                </a:cubicBezTo>
                <a:cubicBezTo>
                  <a:pt x="188" y="1376"/>
                  <a:pt x="90" y="1588"/>
                  <a:pt x="90" y="1679"/>
                </a:cubicBezTo>
                <a:cubicBezTo>
                  <a:pt x="90" y="1770"/>
                  <a:pt x="196" y="1709"/>
                  <a:pt x="181" y="1815"/>
                </a:cubicBezTo>
                <a:cubicBezTo>
                  <a:pt x="166" y="1921"/>
                  <a:pt x="0" y="2216"/>
                  <a:pt x="0" y="2314"/>
                </a:cubicBezTo>
                <a:cubicBezTo>
                  <a:pt x="0" y="2412"/>
                  <a:pt x="181" y="2306"/>
                  <a:pt x="181" y="2404"/>
                </a:cubicBezTo>
                <a:cubicBezTo>
                  <a:pt x="181" y="2502"/>
                  <a:pt x="90" y="2702"/>
                  <a:pt x="0" y="2903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/>
                    </a:gs>
                    <a:gs pos="100000">
                      <a:srgbClr val="C0C0C0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98351" name="Freeform 15"/>
          <p:cNvSpPr>
            <a:spLocks/>
          </p:cNvSpPr>
          <p:nvPr/>
        </p:nvSpPr>
        <p:spPr bwMode="auto">
          <a:xfrm>
            <a:off x="3608388" y="1376363"/>
            <a:ext cx="311150" cy="4813300"/>
          </a:xfrm>
          <a:custGeom>
            <a:avLst/>
            <a:gdLst>
              <a:gd name="T0" fmla="*/ 136 w 196"/>
              <a:gd name="T1" fmla="*/ 0 h 2903"/>
              <a:gd name="T2" fmla="*/ 0 w 196"/>
              <a:gd name="T3" fmla="*/ 409 h 2903"/>
              <a:gd name="T4" fmla="*/ 136 w 196"/>
              <a:gd name="T5" fmla="*/ 635 h 2903"/>
              <a:gd name="T6" fmla="*/ 45 w 196"/>
              <a:gd name="T7" fmla="*/ 1044 h 2903"/>
              <a:gd name="T8" fmla="*/ 181 w 196"/>
              <a:gd name="T9" fmla="*/ 1270 h 2903"/>
              <a:gd name="T10" fmla="*/ 90 w 196"/>
              <a:gd name="T11" fmla="*/ 1679 h 2903"/>
              <a:gd name="T12" fmla="*/ 181 w 196"/>
              <a:gd name="T13" fmla="*/ 1815 h 2903"/>
              <a:gd name="T14" fmla="*/ 0 w 196"/>
              <a:gd name="T15" fmla="*/ 2314 h 2903"/>
              <a:gd name="T16" fmla="*/ 181 w 196"/>
              <a:gd name="T17" fmla="*/ 2404 h 2903"/>
              <a:gd name="T18" fmla="*/ 0 w 196"/>
              <a:gd name="T19" fmla="*/ 2903 h 2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6" h="2903">
                <a:moveTo>
                  <a:pt x="136" y="0"/>
                </a:moveTo>
                <a:cubicBezTo>
                  <a:pt x="68" y="151"/>
                  <a:pt x="0" y="303"/>
                  <a:pt x="0" y="409"/>
                </a:cubicBezTo>
                <a:cubicBezTo>
                  <a:pt x="0" y="515"/>
                  <a:pt x="129" y="529"/>
                  <a:pt x="136" y="635"/>
                </a:cubicBezTo>
                <a:cubicBezTo>
                  <a:pt x="143" y="741"/>
                  <a:pt x="38" y="938"/>
                  <a:pt x="45" y="1044"/>
                </a:cubicBezTo>
                <a:cubicBezTo>
                  <a:pt x="52" y="1150"/>
                  <a:pt x="174" y="1164"/>
                  <a:pt x="181" y="1270"/>
                </a:cubicBezTo>
                <a:cubicBezTo>
                  <a:pt x="188" y="1376"/>
                  <a:pt x="90" y="1588"/>
                  <a:pt x="90" y="1679"/>
                </a:cubicBezTo>
                <a:cubicBezTo>
                  <a:pt x="90" y="1770"/>
                  <a:pt x="196" y="1709"/>
                  <a:pt x="181" y="1815"/>
                </a:cubicBezTo>
                <a:cubicBezTo>
                  <a:pt x="166" y="1921"/>
                  <a:pt x="0" y="2216"/>
                  <a:pt x="0" y="2314"/>
                </a:cubicBezTo>
                <a:cubicBezTo>
                  <a:pt x="0" y="2412"/>
                  <a:pt x="181" y="2306"/>
                  <a:pt x="181" y="2404"/>
                </a:cubicBezTo>
                <a:cubicBezTo>
                  <a:pt x="181" y="2502"/>
                  <a:pt x="90" y="2702"/>
                  <a:pt x="0" y="2903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/>
                    </a:gs>
                    <a:gs pos="100000">
                      <a:srgbClr val="C0C0C0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98352" name="Text Box 16"/>
          <p:cNvSpPr txBox="1">
            <a:spLocks noChangeArrowheads="1"/>
          </p:cNvSpPr>
          <p:nvPr/>
        </p:nvSpPr>
        <p:spPr bwMode="auto">
          <a:xfrm>
            <a:off x="3736975" y="1298575"/>
            <a:ext cx="1676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/>
                    </a:gs>
                    <a:gs pos="100000">
                      <a:srgbClr val="C0C0C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da-DK" sz="1400" b="1" i="1">
                <a:latin typeface="Arial" pitchFamily="34" charset="0"/>
              </a:rPr>
              <a:t>Expectancy Table</a:t>
            </a:r>
          </a:p>
        </p:txBody>
      </p:sp>
      <p:sp>
        <p:nvSpPr>
          <p:cNvPr id="398353" name="Text Box 17"/>
          <p:cNvSpPr txBox="1">
            <a:spLocks noChangeArrowheads="1"/>
          </p:cNvSpPr>
          <p:nvPr/>
        </p:nvSpPr>
        <p:spPr bwMode="auto">
          <a:xfrm>
            <a:off x="2290763" y="1304925"/>
            <a:ext cx="15001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/>
                    </a:gs>
                    <a:gs pos="100000">
                      <a:srgbClr val="C0C0C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da-DK" sz="1400" b="1" i="1">
                <a:latin typeface="Arial" pitchFamily="34" charset="0"/>
              </a:rPr>
              <a:t>Coverage Table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088353"/>
              </p:ext>
            </p:extLst>
          </p:nvPr>
        </p:nvGraphicFramePr>
        <p:xfrm>
          <a:off x="395534" y="188640"/>
          <a:ext cx="8424940" cy="633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Testes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Entrada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Saída esperada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Saída</a:t>
                      </a:r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1. T1 válido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(2,3,4)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Escaleno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2. T2 válido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(5,5,5)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Equilátero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3. T3 válido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(6,6,7)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Isósceles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4. Variantes de 3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(6,7,6)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Isósceles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(7,6,6)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Isósceles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5. Valor zero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(8,0,9)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Entrada inválida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6. Valor</a:t>
                      </a:r>
                      <a:r>
                        <a:rPr lang="pt-BR" sz="2000" baseline="0" dirty="0" smtClean="0"/>
                        <a:t> negativo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(2,3,-4)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smtClean="0"/>
                        <a:t>Entrada inválida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7. Linha (não</a:t>
                      </a:r>
                      <a:r>
                        <a:rPr lang="pt-BR" sz="2000" baseline="0" dirty="0" smtClean="0"/>
                        <a:t> é triângulo)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(1,2,3)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Não é triângulo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8. Variantes de 7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(1,3,2)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Não é triângulo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(3,1,2)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Não é triângulo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9. Linha longa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(1,2,8)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Não é triângulo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10. Variantes de 9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(8,1,2)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Não é triângulo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11. Todos zero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(0,0,0)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Não é triângulo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12. Números reais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(½,¾,5)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smtClean="0"/>
                        <a:t>Entrada inválida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13. No. </a:t>
                      </a:r>
                      <a:r>
                        <a:rPr lang="pt-BR" sz="2000" dirty="0" err="1" smtClean="0"/>
                        <a:t>parâm</a:t>
                      </a:r>
                      <a:r>
                        <a:rPr lang="pt-BR" sz="2000" dirty="0" smtClean="0"/>
                        <a:t>. inválido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(7,8)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smtClean="0"/>
                        <a:t>Entrada inválida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4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 para teste caixa-preta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Identificar entradas e tipos</a:t>
            </a:r>
          </a:p>
          <a:p>
            <a:r>
              <a:rPr lang="pt-BR" dirty="0" smtClean="0"/>
              <a:t>Verificar e validar a execução de sistemas</a:t>
            </a:r>
          </a:p>
          <a:p>
            <a:endParaRPr lang="pt-BR" dirty="0"/>
          </a:p>
          <a:p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Identificação</a:t>
            </a:r>
            <a:r>
              <a:rPr lang="pt-BR" dirty="0" smtClean="0"/>
              <a:t> de classes de entradas</a:t>
            </a:r>
          </a:p>
          <a:p>
            <a:r>
              <a:rPr lang="pt-BR" dirty="0" smtClean="0"/>
              <a:t>Mostrar saída </a:t>
            </a:r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esperada</a:t>
            </a:r>
            <a:r>
              <a:rPr lang="pt-BR" dirty="0" smtClean="0"/>
              <a:t> e saída </a:t>
            </a:r>
            <a:r>
              <a:rPr lang="pt-B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efetiva</a:t>
            </a:r>
          </a:p>
          <a:p>
            <a:r>
              <a:rPr lang="pt-BR" dirty="0" smtClean="0"/>
              <a:t>Guardar os </a:t>
            </a:r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caminhos</a:t>
            </a:r>
            <a:r>
              <a:rPr lang="pt-BR" dirty="0" smtClean="0"/>
              <a:t> executados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Agora: técnicas mais ‘formais’ de teste...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617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Funcional: caixa-preta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54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caixa-preta: introdução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Teste</a:t>
            </a:r>
            <a:r>
              <a:rPr lang="en-US" sz="2800" dirty="0" smtClean="0"/>
              <a:t> </a:t>
            </a:r>
            <a:r>
              <a:rPr lang="en-US" sz="2800" dirty="0" err="1" smtClean="0"/>
              <a:t>funcional</a:t>
            </a:r>
            <a:r>
              <a:rPr lang="en-US" sz="2800" dirty="0" smtClean="0"/>
              <a:t> </a:t>
            </a:r>
            <a:r>
              <a:rPr lang="en-US" sz="2800" dirty="0" err="1" smtClean="0"/>
              <a:t>mais</a:t>
            </a:r>
            <a:r>
              <a:rPr lang="en-US" sz="2800" dirty="0" smtClean="0"/>
              <a:t> </a:t>
            </a:r>
            <a:r>
              <a:rPr lang="en-US" sz="2800" dirty="0" err="1" smtClean="0"/>
              <a:t>abrangente</a:t>
            </a:r>
            <a:endParaRPr lang="en-US" sz="2800" dirty="0" smtClean="0"/>
          </a:p>
          <a:p>
            <a:pPr lvl="1"/>
            <a:r>
              <a:rPr lang="en-US" dirty="0" err="1" smtClean="0"/>
              <a:t>Teste</a:t>
            </a:r>
            <a:r>
              <a:rPr lang="en-US" dirty="0" smtClean="0"/>
              <a:t> </a:t>
            </a:r>
            <a:r>
              <a:rPr lang="en-US" dirty="0" err="1" smtClean="0"/>
              <a:t>exaustivo</a:t>
            </a:r>
            <a:endParaRPr lang="en-US" dirty="0" smtClean="0"/>
          </a:p>
          <a:p>
            <a:pPr lvl="1"/>
            <a:r>
              <a:rPr lang="en-US" dirty="0" smtClean="0"/>
              <a:t>Software é </a:t>
            </a:r>
            <a:r>
              <a:rPr lang="en-US" dirty="0" err="1" smtClean="0"/>
              <a:t>desenvolvido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funcionar</a:t>
            </a:r>
            <a:r>
              <a:rPr lang="en-US" dirty="0" smtClean="0"/>
              <a:t> </a:t>
            </a:r>
            <a:r>
              <a:rPr lang="en-US" dirty="0" err="1" smtClean="0"/>
              <a:t>conforme</a:t>
            </a:r>
            <a:r>
              <a:rPr lang="en-US" dirty="0" smtClean="0"/>
              <a:t> um </a:t>
            </a:r>
            <a:r>
              <a:rPr lang="en-US" dirty="0" err="1" smtClean="0"/>
              <a:t>espaço</a:t>
            </a:r>
            <a:r>
              <a:rPr lang="en-US" dirty="0" smtClean="0"/>
              <a:t> de </a:t>
            </a:r>
            <a:r>
              <a:rPr lang="en-US" dirty="0" err="1" smtClean="0"/>
              <a:t>entrada</a:t>
            </a:r>
            <a:endParaRPr lang="en-US" dirty="0" smtClean="0"/>
          </a:p>
          <a:p>
            <a:pPr lvl="1"/>
            <a:r>
              <a:rPr lang="en-US" dirty="0" err="1" smtClean="0"/>
              <a:t>Testar</a:t>
            </a:r>
            <a:r>
              <a:rPr lang="en-US" dirty="0" smtClean="0"/>
              <a:t> o software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deste</a:t>
            </a:r>
            <a:r>
              <a:rPr lang="en-US" dirty="0" smtClean="0"/>
              <a:t> </a:t>
            </a:r>
            <a:r>
              <a:rPr lang="en-US" dirty="0" err="1" smtClean="0"/>
              <a:t>espaço</a:t>
            </a:r>
            <a:r>
              <a:rPr lang="en-US" dirty="0" smtClean="0"/>
              <a:t> de </a:t>
            </a:r>
            <a:r>
              <a:rPr lang="en-US" dirty="0" err="1" smtClean="0"/>
              <a:t>entrada</a:t>
            </a:r>
            <a:endParaRPr lang="en-US" dirty="0" smtClean="0"/>
          </a:p>
          <a:p>
            <a:r>
              <a:rPr lang="en-US" sz="2800" dirty="0" err="1"/>
              <a:t>Entretanto</a:t>
            </a:r>
            <a:r>
              <a:rPr lang="en-US" sz="2800" dirty="0"/>
              <a:t>, </a:t>
            </a:r>
            <a:r>
              <a:rPr lang="en-US" sz="2800" dirty="0" err="1"/>
              <a:t>isto</a:t>
            </a:r>
            <a:r>
              <a:rPr lang="en-US" sz="2800" dirty="0"/>
              <a:t> é </a:t>
            </a:r>
            <a:r>
              <a:rPr lang="en-US" sz="2800" dirty="0" err="1"/>
              <a:t>impraticável</a:t>
            </a:r>
            <a:endParaRPr lang="en-US" sz="2800" dirty="0"/>
          </a:p>
          <a:p>
            <a:pPr lvl="1"/>
            <a:r>
              <a:rPr lang="en-US" sz="2400" dirty="0" err="1" smtClean="0"/>
              <a:t>Custo</a:t>
            </a:r>
            <a:r>
              <a:rPr lang="en-US" sz="2400" dirty="0" smtClean="0"/>
              <a:t> é </a:t>
            </a:r>
            <a:r>
              <a:rPr lang="en-US" sz="2400" dirty="0" err="1" smtClean="0"/>
              <a:t>muito</a:t>
            </a:r>
            <a:r>
              <a:rPr lang="en-US" sz="2400" dirty="0" smtClean="0"/>
              <a:t> alto</a:t>
            </a:r>
            <a:endParaRPr lang="en-US" sz="2400" dirty="0"/>
          </a:p>
          <a:p>
            <a:r>
              <a:rPr lang="en-US" sz="2800" dirty="0" err="1" smtClean="0"/>
              <a:t>Métodos</a:t>
            </a:r>
            <a:r>
              <a:rPr lang="en-US" sz="2800" dirty="0" smtClean="0"/>
              <a:t> </a:t>
            </a:r>
            <a:r>
              <a:rPr lang="en-US" sz="2800" dirty="0" err="1" smtClean="0"/>
              <a:t>eficientes</a:t>
            </a:r>
            <a:r>
              <a:rPr lang="en-US" sz="2800" dirty="0" smtClean="0"/>
              <a:t> p/ </a:t>
            </a:r>
            <a:r>
              <a:rPr lang="en-US" sz="2800" b="1" dirty="0" err="1" smtClean="0"/>
              <a:t>escolha</a:t>
            </a:r>
            <a:r>
              <a:rPr lang="en-US" sz="2800" dirty="0" smtClean="0"/>
              <a:t> de </a:t>
            </a:r>
            <a:r>
              <a:rPr lang="en-US" sz="2800" dirty="0" err="1" smtClean="0"/>
              <a:t>casos</a:t>
            </a:r>
            <a:r>
              <a:rPr lang="en-US" sz="2800" dirty="0" smtClean="0"/>
              <a:t> de </a:t>
            </a:r>
            <a:r>
              <a:rPr lang="en-US" sz="2800" dirty="0" err="1" smtClean="0"/>
              <a:t>teste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5049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Comparação entre ‘caixas’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Teste </a:t>
            </a:r>
            <a:r>
              <a:rPr lang="pt-BR" dirty="0" smtClean="0"/>
              <a:t>caixa-branca </a:t>
            </a:r>
            <a:r>
              <a:rPr lang="pt-BR" dirty="0"/>
              <a:t>valida estrutura interna</a:t>
            </a:r>
          </a:p>
          <a:p>
            <a:r>
              <a:rPr lang="pt-BR" dirty="0"/>
              <a:t>Teste </a:t>
            </a:r>
            <a:r>
              <a:rPr lang="pt-BR" dirty="0" smtClean="0"/>
              <a:t>caixa-preta </a:t>
            </a:r>
            <a:r>
              <a:rPr lang="pt-BR" dirty="0"/>
              <a:t>valida os requisitos funcionais do software</a:t>
            </a:r>
          </a:p>
          <a:p>
            <a:r>
              <a:rPr lang="pt-BR" dirty="0"/>
              <a:t>Para executar </a:t>
            </a:r>
            <a:r>
              <a:rPr lang="pt-BR" dirty="0" smtClean="0"/>
              <a:t>caixa-branca</a:t>
            </a:r>
            <a:r>
              <a:rPr lang="pt-BR" dirty="0"/>
              <a:t>, deve-se ter acesso ao código fonte</a:t>
            </a:r>
          </a:p>
          <a:p>
            <a:r>
              <a:rPr lang="pt-BR" dirty="0"/>
              <a:t>Caixa-preta abstrai o código e foca o esforço de teste no </a:t>
            </a:r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comportamento</a:t>
            </a:r>
            <a:r>
              <a:rPr lang="pt-BR" dirty="0"/>
              <a:t> do sistema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783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Comparação entre ‘caixas’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Desenvolvimento</a:t>
            </a:r>
            <a:r>
              <a:rPr lang="en-US" dirty="0" smtClean="0"/>
              <a:t> de software é </a:t>
            </a:r>
            <a:r>
              <a:rPr lang="en-US" dirty="0" err="1" smtClean="0"/>
              <a:t>dividido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módulos</a:t>
            </a:r>
            <a:endParaRPr lang="en-US" dirty="0" smtClean="0"/>
          </a:p>
          <a:p>
            <a:r>
              <a:rPr lang="en-US" dirty="0" err="1" smtClean="0"/>
              <a:t>Teste</a:t>
            </a:r>
            <a:r>
              <a:rPr lang="en-US" dirty="0" smtClean="0"/>
              <a:t> </a:t>
            </a:r>
            <a:r>
              <a:rPr lang="en-US" dirty="0" err="1" smtClean="0"/>
              <a:t>Caixa-preta</a:t>
            </a:r>
            <a:r>
              <a:rPr lang="en-US" dirty="0" smtClean="0"/>
              <a:t> </a:t>
            </a:r>
            <a:r>
              <a:rPr lang="en-US" dirty="0" err="1" smtClean="0"/>
              <a:t>auxilia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testes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comunicam</a:t>
            </a:r>
            <a:r>
              <a:rPr lang="en-US" dirty="0" smtClean="0"/>
              <a:t> entre </a:t>
            </a:r>
            <a:r>
              <a:rPr lang="en-US" dirty="0" err="1" smtClean="0"/>
              <a:t>módulos</a:t>
            </a:r>
            <a:endParaRPr lang="en-US" dirty="0"/>
          </a:p>
          <a:p>
            <a:pPr lvl="1"/>
            <a:r>
              <a:rPr lang="en-US" b="1" dirty="0" err="1" smtClean="0"/>
              <a:t>Teste</a:t>
            </a:r>
            <a:r>
              <a:rPr lang="en-US" b="1" dirty="0" smtClean="0"/>
              <a:t> de </a:t>
            </a:r>
            <a:r>
              <a:rPr lang="en-US" b="1" dirty="0" err="1" smtClean="0"/>
              <a:t>Integração</a:t>
            </a:r>
            <a:endParaRPr lang="en-US" dirty="0" smtClean="0"/>
          </a:p>
          <a:p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novos</a:t>
            </a:r>
            <a:r>
              <a:rPr lang="en-US" dirty="0" smtClean="0"/>
              <a:t> </a:t>
            </a:r>
            <a:r>
              <a:rPr lang="en-US" dirty="0" err="1" smtClean="0"/>
              <a:t>códigos</a:t>
            </a:r>
            <a:r>
              <a:rPr lang="en-US" dirty="0" smtClean="0"/>
              <a:t> </a:t>
            </a:r>
            <a:r>
              <a:rPr lang="en-US" dirty="0" err="1" smtClean="0"/>
              <a:t>sejam</a:t>
            </a:r>
            <a:r>
              <a:rPr lang="en-US" dirty="0" smtClean="0"/>
              <a:t> </a:t>
            </a:r>
            <a:r>
              <a:rPr lang="en-US" dirty="0" err="1" smtClean="0"/>
              <a:t>feitos</a:t>
            </a:r>
            <a:r>
              <a:rPr lang="en-US" dirty="0" smtClean="0"/>
              <a:t> (e.g. </a:t>
            </a:r>
            <a:r>
              <a:rPr lang="en-US" dirty="0" err="1" smtClean="0"/>
              <a:t>correção</a:t>
            </a:r>
            <a:r>
              <a:rPr lang="en-US" dirty="0" smtClean="0"/>
              <a:t> de </a:t>
            </a:r>
            <a:r>
              <a:rPr lang="en-US" dirty="0" err="1" smtClean="0"/>
              <a:t>defeitos</a:t>
            </a:r>
            <a:r>
              <a:rPr lang="en-US" dirty="0" smtClean="0"/>
              <a:t>)</a:t>
            </a:r>
          </a:p>
          <a:p>
            <a:pPr lvl="1"/>
            <a:r>
              <a:rPr lang="en-US" b="1" dirty="0" err="1" smtClean="0"/>
              <a:t>Teste</a:t>
            </a:r>
            <a:r>
              <a:rPr lang="en-US" b="1" dirty="0" smtClean="0"/>
              <a:t> de </a:t>
            </a:r>
            <a:r>
              <a:rPr lang="en-US" b="1" dirty="0" err="1" smtClean="0"/>
              <a:t>Regressão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659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Testador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precisa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</a:t>
            </a:r>
            <a:r>
              <a:rPr lang="en-US" dirty="0" err="1" smtClean="0"/>
              <a:t>conhecimento</a:t>
            </a:r>
            <a:r>
              <a:rPr lang="en-US" dirty="0" smtClean="0"/>
              <a:t> </a:t>
            </a:r>
            <a:r>
              <a:rPr lang="en-US" dirty="0" err="1" smtClean="0"/>
              <a:t>técnico</a:t>
            </a:r>
            <a:endParaRPr lang="en-US" dirty="0" smtClean="0"/>
          </a:p>
          <a:p>
            <a:r>
              <a:rPr lang="en-US" dirty="0" err="1"/>
              <a:t>Programadores</a:t>
            </a:r>
            <a:r>
              <a:rPr lang="en-US" dirty="0"/>
              <a:t> e </a:t>
            </a:r>
            <a:r>
              <a:rPr lang="en-US" dirty="0" err="1"/>
              <a:t>testadores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independentes</a:t>
            </a:r>
            <a:r>
              <a:rPr lang="en-US" dirty="0"/>
              <a:t> entre </a:t>
            </a:r>
            <a:r>
              <a:rPr lang="en-US" dirty="0" err="1"/>
              <a:t>si</a:t>
            </a:r>
            <a:endParaRPr lang="en-US" dirty="0"/>
          </a:p>
          <a:p>
            <a:r>
              <a:rPr lang="en-US" dirty="0"/>
              <a:t>Testes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feitos</a:t>
            </a:r>
            <a:r>
              <a:rPr lang="en-US" dirty="0"/>
              <a:t> do </a:t>
            </a:r>
            <a:r>
              <a:rPr lang="en-US" dirty="0" err="1"/>
              <a:t>ponto</a:t>
            </a:r>
            <a:r>
              <a:rPr lang="en-US" dirty="0"/>
              <a:t> de vista dos </a:t>
            </a:r>
            <a:r>
              <a:rPr lang="en-US" dirty="0" err="1" smtClean="0"/>
              <a:t>usuários</a:t>
            </a:r>
            <a:endParaRPr lang="en-US" dirty="0" smtClean="0"/>
          </a:p>
          <a:p>
            <a:r>
              <a:rPr lang="en-US" dirty="0" err="1" smtClean="0"/>
              <a:t>Projeto</a:t>
            </a:r>
            <a:r>
              <a:rPr lang="en-US" dirty="0" smtClean="0"/>
              <a:t> dos </a:t>
            </a:r>
            <a:r>
              <a:rPr lang="en-US" dirty="0" err="1" smtClean="0"/>
              <a:t>Casos</a:t>
            </a:r>
            <a:r>
              <a:rPr lang="en-US" dirty="0" smtClean="0"/>
              <a:t> de </a:t>
            </a:r>
            <a:r>
              <a:rPr lang="en-US" dirty="0" err="1" smtClean="0"/>
              <a:t>Teste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Assim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as </a:t>
            </a:r>
            <a:r>
              <a:rPr lang="en-US" dirty="0" err="1" smtClean="0"/>
              <a:t>especificações</a:t>
            </a:r>
            <a:r>
              <a:rPr lang="en-US" dirty="0" smtClean="0"/>
              <a:t> </a:t>
            </a:r>
            <a:r>
              <a:rPr lang="en-US" dirty="0" err="1" smtClean="0"/>
              <a:t>funcionais</a:t>
            </a:r>
            <a:r>
              <a:rPr lang="en-US" dirty="0" smtClean="0"/>
              <a:t> </a:t>
            </a:r>
            <a:r>
              <a:rPr lang="en-US" dirty="0" err="1" smtClean="0"/>
              <a:t>estiverem</a:t>
            </a:r>
            <a:r>
              <a:rPr lang="en-US" dirty="0" smtClean="0"/>
              <a:t> </a:t>
            </a:r>
            <a:r>
              <a:rPr lang="en-US" dirty="0" err="1" smtClean="0"/>
              <a:t>completas</a:t>
            </a:r>
            <a:endParaRPr lang="en-US" dirty="0" smtClean="0"/>
          </a:p>
          <a:p>
            <a:r>
              <a:rPr lang="en-US" dirty="0" err="1" smtClean="0"/>
              <a:t>Verificam</a:t>
            </a:r>
            <a:r>
              <a:rPr lang="en-US" dirty="0" smtClean="0"/>
              <a:t> </a:t>
            </a:r>
            <a:r>
              <a:rPr lang="en-US" dirty="0" err="1" smtClean="0"/>
              <a:t>contradições</a:t>
            </a:r>
            <a:r>
              <a:rPr lang="en-US" dirty="0" smtClean="0"/>
              <a:t> entre o </a:t>
            </a:r>
            <a:r>
              <a:rPr lang="en-US" dirty="0" err="1" smtClean="0"/>
              <a:t>sistema</a:t>
            </a:r>
            <a:r>
              <a:rPr lang="en-US" dirty="0" smtClean="0"/>
              <a:t> e as </a:t>
            </a:r>
            <a:r>
              <a:rPr lang="en-US" dirty="0" err="1" smtClean="0"/>
              <a:t>especificações</a:t>
            </a:r>
            <a:r>
              <a:rPr lang="en-US" dirty="0" smtClean="0"/>
              <a:t> </a:t>
            </a:r>
            <a:r>
              <a:rPr lang="en-US" dirty="0" err="1" smtClean="0"/>
              <a:t>definidas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998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Retomando...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Qualidade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sete</a:t>
            </a:r>
            <a:r>
              <a:rPr lang="en-US" dirty="0" smtClean="0"/>
              <a:t>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atributos</a:t>
            </a:r>
            <a:r>
              <a:rPr lang="en-US" dirty="0" smtClean="0"/>
              <a:t> – Glass</a:t>
            </a:r>
          </a:p>
          <a:p>
            <a:pPr lvl="2"/>
            <a:r>
              <a:rPr lang="en-US" i="1" dirty="0" smtClean="0"/>
              <a:t>portability</a:t>
            </a:r>
            <a:r>
              <a:rPr lang="en-US" i="1" dirty="0"/>
              <a:t>, reliability, efficiency, usability, testability, understandability, </a:t>
            </a:r>
            <a:r>
              <a:rPr lang="en-US" i="1" dirty="0" smtClean="0"/>
              <a:t>modifiability</a:t>
            </a:r>
          </a:p>
          <a:p>
            <a:r>
              <a:rPr lang="en-US" dirty="0" err="1" smtClean="0"/>
              <a:t>Qualidade</a:t>
            </a:r>
            <a:r>
              <a:rPr lang="en-US" dirty="0" smtClean="0"/>
              <a:t> é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conformidade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/>
              <a:t>aos</a:t>
            </a:r>
            <a:r>
              <a:rPr lang="en-US" dirty="0" smtClean="0"/>
              <a:t> </a:t>
            </a:r>
            <a:r>
              <a:rPr lang="en-US" dirty="0" err="1" smtClean="0"/>
              <a:t>requisitos</a:t>
            </a:r>
            <a:endParaRPr lang="en-US" dirty="0" smtClean="0"/>
          </a:p>
          <a:p>
            <a:pPr lvl="1"/>
            <a:r>
              <a:rPr lang="en-US" dirty="0" smtClean="0"/>
              <a:t>Crosby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err="1" smtClean="0"/>
              <a:t>Qualidade</a:t>
            </a:r>
            <a:r>
              <a:rPr lang="en-US" dirty="0" smtClean="0"/>
              <a:t> é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adaptação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 </a:t>
            </a:r>
            <a:r>
              <a:rPr lang="en-US" dirty="0" err="1" smtClean="0"/>
              <a:t>uso</a:t>
            </a:r>
            <a:endParaRPr lang="en-US" dirty="0" smtClean="0"/>
          </a:p>
          <a:p>
            <a:pPr lvl="1"/>
            <a:r>
              <a:rPr lang="en-US" dirty="0" smtClean="0"/>
              <a:t>Deming</a:t>
            </a:r>
          </a:p>
          <a:p>
            <a:r>
              <a:rPr lang="en-US" dirty="0" err="1" smtClean="0"/>
              <a:t>Qualidade</a:t>
            </a:r>
            <a:r>
              <a:rPr lang="en-US" dirty="0" smtClean="0"/>
              <a:t> é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valor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alguma</a:t>
            </a:r>
            <a:r>
              <a:rPr lang="en-US" dirty="0" smtClean="0"/>
              <a:t> </a:t>
            </a:r>
            <a:r>
              <a:rPr lang="en-US" dirty="0" err="1" smtClean="0"/>
              <a:t>pessoa</a:t>
            </a:r>
            <a:endParaRPr lang="en-US" dirty="0" smtClean="0"/>
          </a:p>
          <a:p>
            <a:pPr lvl="1"/>
            <a:r>
              <a:rPr lang="en-US" dirty="0" smtClean="0"/>
              <a:t>Weinberg</a:t>
            </a:r>
          </a:p>
        </p:txBody>
      </p:sp>
    </p:spTree>
    <p:extLst>
      <p:ext uri="{BB962C8B-B14F-4D97-AF65-F5344CB8AC3E}">
        <p14:creationId xmlns:p14="http://schemas.microsoft.com/office/powerpoint/2010/main" val="25354682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Desvantagens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</a:t>
            </a:r>
            <a:r>
              <a:rPr lang="en-US" dirty="0" err="1" smtClean="0"/>
              <a:t>entradas</a:t>
            </a:r>
            <a:r>
              <a:rPr lang="en-US" dirty="0" smtClean="0"/>
              <a:t> de dados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testes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massivas</a:t>
            </a:r>
            <a:endParaRPr lang="en-US" dirty="0" smtClean="0"/>
          </a:p>
          <a:p>
            <a:r>
              <a:rPr lang="en-US" dirty="0" err="1" smtClean="0"/>
              <a:t>Difícil</a:t>
            </a:r>
            <a:r>
              <a:rPr lang="en-US" dirty="0" smtClean="0"/>
              <a:t> </a:t>
            </a:r>
            <a:r>
              <a:rPr lang="en-US" dirty="0" err="1" smtClean="0"/>
              <a:t>identificar</a:t>
            </a:r>
            <a:r>
              <a:rPr lang="en-US" dirty="0" smtClean="0"/>
              <a:t> </a:t>
            </a:r>
            <a:r>
              <a:rPr lang="en-US" dirty="0" err="1" smtClean="0"/>
              <a:t>todas</a:t>
            </a:r>
            <a:r>
              <a:rPr lang="en-US" dirty="0" smtClean="0"/>
              <a:t> as </a:t>
            </a:r>
            <a:r>
              <a:rPr lang="en-US" dirty="0" err="1" smtClean="0"/>
              <a:t>possibilidades</a:t>
            </a:r>
            <a:r>
              <a:rPr lang="en-US" dirty="0" smtClean="0"/>
              <a:t> de </a:t>
            </a:r>
            <a:r>
              <a:rPr lang="en-US" dirty="0" err="1" smtClean="0"/>
              <a:t>entradas</a:t>
            </a:r>
            <a:endParaRPr lang="en-US" dirty="0" smtClean="0"/>
          </a:p>
          <a:p>
            <a:r>
              <a:rPr lang="en-US" dirty="0" err="1" smtClean="0"/>
              <a:t>Escrita</a:t>
            </a:r>
            <a:r>
              <a:rPr lang="en-US" dirty="0" smtClean="0"/>
              <a:t> de </a:t>
            </a:r>
            <a:r>
              <a:rPr lang="en-US" dirty="0" err="1" smtClean="0"/>
              <a:t>casos</a:t>
            </a:r>
            <a:r>
              <a:rPr lang="en-US" dirty="0" smtClean="0"/>
              <a:t> de </a:t>
            </a:r>
            <a:r>
              <a:rPr lang="en-US" dirty="0" err="1" smtClean="0"/>
              <a:t>teste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lentas</a:t>
            </a:r>
            <a:r>
              <a:rPr lang="en-US" dirty="0" smtClean="0"/>
              <a:t> e </a:t>
            </a:r>
            <a:r>
              <a:rPr lang="en-US" dirty="0" err="1" smtClean="0"/>
              <a:t>difíceis</a:t>
            </a:r>
            <a:endParaRPr lang="en-US" dirty="0" smtClean="0"/>
          </a:p>
          <a:p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especificações</a:t>
            </a:r>
            <a:r>
              <a:rPr lang="en-US" dirty="0" smtClean="0"/>
              <a:t> </a:t>
            </a:r>
            <a:r>
              <a:rPr lang="en-US" dirty="0" err="1" smtClean="0"/>
              <a:t>claras</a:t>
            </a:r>
            <a:r>
              <a:rPr lang="en-US" dirty="0" smtClean="0"/>
              <a:t> e </a:t>
            </a:r>
            <a:r>
              <a:rPr lang="en-US" dirty="0" err="1" smtClean="0"/>
              <a:t>concisas</a:t>
            </a:r>
            <a:r>
              <a:rPr lang="en-US" dirty="0" smtClean="0"/>
              <a:t>, é </a:t>
            </a:r>
            <a:r>
              <a:rPr lang="en-US" dirty="0" err="1" smtClean="0"/>
              <a:t>difícil</a:t>
            </a:r>
            <a:r>
              <a:rPr lang="en-US" dirty="0" smtClean="0"/>
              <a:t> </a:t>
            </a:r>
            <a:r>
              <a:rPr lang="en-US" dirty="0" err="1" smtClean="0"/>
              <a:t>construir</a:t>
            </a:r>
            <a:r>
              <a:rPr lang="en-US" dirty="0" smtClean="0"/>
              <a:t> </a:t>
            </a:r>
            <a:r>
              <a:rPr lang="en-US" dirty="0" err="1" smtClean="0"/>
              <a:t>casos</a:t>
            </a:r>
            <a:r>
              <a:rPr lang="en-US" dirty="0" smtClean="0"/>
              <a:t> de </a:t>
            </a:r>
            <a:r>
              <a:rPr lang="en-US" dirty="0" err="1" smtClean="0"/>
              <a:t>teste</a:t>
            </a:r>
            <a:r>
              <a:rPr lang="en-US" dirty="0" smtClean="0"/>
              <a:t> </a:t>
            </a:r>
            <a:r>
              <a:rPr lang="en-US" dirty="0" err="1" smtClean="0"/>
              <a:t>relevantes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016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Desvantagens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Chance de </a:t>
            </a:r>
            <a:r>
              <a:rPr lang="en-US" dirty="0" err="1"/>
              <a:t>haver</a:t>
            </a:r>
            <a:r>
              <a:rPr lang="en-US" dirty="0"/>
              <a:t> </a:t>
            </a:r>
            <a:r>
              <a:rPr lang="en-US" dirty="0" err="1"/>
              <a:t>caminhos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identificados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o </a:t>
            </a:r>
            <a:r>
              <a:rPr lang="en-US" dirty="0" err="1"/>
              <a:t>teste</a:t>
            </a:r>
            <a:endParaRPr lang="en-US" dirty="0"/>
          </a:p>
          <a:p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direcionada</a:t>
            </a:r>
            <a:r>
              <a:rPr lang="en-US" dirty="0" smtClean="0"/>
              <a:t> a </a:t>
            </a:r>
            <a:r>
              <a:rPr lang="en-US" dirty="0" err="1" smtClean="0"/>
              <a:t>partes</a:t>
            </a:r>
            <a:r>
              <a:rPr lang="en-US" dirty="0" smtClean="0"/>
              <a:t> do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fonte</a:t>
            </a:r>
            <a:r>
              <a:rPr lang="en-US" dirty="0" smtClean="0"/>
              <a:t> com </a:t>
            </a:r>
            <a:r>
              <a:rPr lang="en-US" dirty="0" err="1" smtClean="0"/>
              <a:t>algoritmos</a:t>
            </a:r>
            <a:r>
              <a:rPr lang="en-US" dirty="0" smtClean="0"/>
              <a:t> ‘</a:t>
            </a:r>
            <a:r>
              <a:rPr lang="en-US" dirty="0" err="1" smtClean="0"/>
              <a:t>complexos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Estes </a:t>
            </a:r>
            <a:r>
              <a:rPr lang="en-US" dirty="0" err="1" smtClean="0"/>
              <a:t>pedaços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suscetíveis</a:t>
            </a:r>
            <a:r>
              <a:rPr lang="en-US" dirty="0" smtClean="0"/>
              <a:t> a </a:t>
            </a:r>
            <a:r>
              <a:rPr lang="en-US" dirty="0" err="1" smtClean="0"/>
              <a:t>problemas</a:t>
            </a:r>
            <a:endParaRPr lang="en-US" dirty="0" smtClean="0"/>
          </a:p>
          <a:p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atenção</a:t>
            </a:r>
            <a:r>
              <a:rPr lang="en-US" dirty="0" smtClean="0"/>
              <a:t> é dada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técnicas</a:t>
            </a:r>
            <a:r>
              <a:rPr lang="en-US" dirty="0" smtClean="0"/>
              <a:t> de </a:t>
            </a:r>
            <a:r>
              <a:rPr lang="en-US" dirty="0" err="1" smtClean="0"/>
              <a:t>teste</a:t>
            </a:r>
            <a:r>
              <a:rPr lang="en-US" dirty="0" smtClean="0"/>
              <a:t> </a:t>
            </a:r>
            <a:r>
              <a:rPr lang="en-US" dirty="0" err="1" smtClean="0"/>
              <a:t>baseados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caixa-branca</a:t>
            </a:r>
            <a:endParaRPr lang="en-US" dirty="0" smtClean="0"/>
          </a:p>
          <a:p>
            <a:pPr lvl="1"/>
            <a:r>
              <a:rPr lang="en-US" dirty="0" err="1" smtClean="0"/>
              <a:t>Atualidade</a:t>
            </a:r>
            <a:r>
              <a:rPr lang="en-US" dirty="0" smtClean="0"/>
              <a:t>: </a:t>
            </a:r>
            <a:r>
              <a:rPr lang="en-US" dirty="0" err="1" smtClean="0"/>
              <a:t>programador</a:t>
            </a:r>
            <a:r>
              <a:rPr lang="en-US" dirty="0"/>
              <a:t> </a:t>
            </a:r>
            <a:r>
              <a:rPr lang="en-US" dirty="0" smtClean="0"/>
              <a:t>é um </a:t>
            </a:r>
            <a:r>
              <a:rPr lang="en-US" dirty="0" err="1" smtClean="0"/>
              <a:t>testador</a:t>
            </a:r>
            <a:endParaRPr lang="en-US" dirty="0" smtClean="0"/>
          </a:p>
          <a:p>
            <a:endParaRPr lang="en-US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005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Aplicação prática de caixa preta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Todos os fabricantes de smartphones se preocupam com o desempenho do que está executando nos aparelhos</a:t>
            </a:r>
          </a:p>
          <a:p>
            <a:pPr lvl="1"/>
            <a:r>
              <a:rPr lang="pt-BR" dirty="0" smtClean="0"/>
              <a:t>Memória, processamento, bateria, tudo baixo</a:t>
            </a:r>
          </a:p>
          <a:p>
            <a:r>
              <a:rPr lang="pt-BR" dirty="0" smtClean="0"/>
              <a:t>Fabricantes querem que mais pessoas utilizem o seu aparelho</a:t>
            </a:r>
          </a:p>
          <a:p>
            <a:r>
              <a:rPr lang="pt-BR" dirty="0" smtClean="0"/>
              <a:t>Eles desconhecem a implementação (ou </a:t>
            </a:r>
            <a:r>
              <a:rPr lang="pt-BR" i="1" dirty="0" smtClean="0"/>
              <a:t>não</a:t>
            </a:r>
            <a:r>
              <a:rPr lang="pt-BR" dirty="0" smtClean="0"/>
              <a:t>)</a:t>
            </a:r>
          </a:p>
          <a:p>
            <a:r>
              <a:rPr lang="pt-BR" dirty="0" smtClean="0"/>
              <a:t>Teste caixa-preta é realizada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5881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Passos para testes caixa-preta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Requisitos</a:t>
            </a:r>
            <a:r>
              <a:rPr lang="en-US" dirty="0" smtClean="0"/>
              <a:t> e </a:t>
            </a:r>
            <a:r>
              <a:rPr lang="en-US" dirty="0" err="1" smtClean="0"/>
              <a:t>especificações</a:t>
            </a:r>
            <a:r>
              <a:rPr lang="en-US" dirty="0" smtClean="0"/>
              <a:t> de software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examinados</a:t>
            </a:r>
            <a:endParaRPr lang="en-US" dirty="0" smtClean="0"/>
          </a:p>
          <a:p>
            <a:r>
              <a:rPr lang="en-US" dirty="0" err="1" smtClean="0"/>
              <a:t>Testadores</a:t>
            </a:r>
            <a:r>
              <a:rPr lang="en-US" dirty="0" smtClean="0"/>
              <a:t> </a:t>
            </a:r>
            <a:r>
              <a:rPr lang="en-US" dirty="0" err="1" smtClean="0"/>
              <a:t>escolhem</a:t>
            </a:r>
            <a:r>
              <a:rPr lang="en-US" dirty="0" smtClean="0"/>
              <a:t> as </a:t>
            </a:r>
            <a:r>
              <a:rPr lang="en-US" dirty="0" err="1" smtClean="0"/>
              <a:t>entradas</a:t>
            </a:r>
            <a:endParaRPr lang="en-US" dirty="0" smtClean="0"/>
          </a:p>
          <a:p>
            <a:pPr lvl="1"/>
            <a:r>
              <a:rPr lang="en-US" dirty="0" err="1" smtClean="0"/>
              <a:t>válidas</a:t>
            </a:r>
            <a:r>
              <a:rPr lang="en-US" dirty="0" smtClean="0"/>
              <a:t> (</a:t>
            </a:r>
            <a:r>
              <a:rPr lang="en-US" dirty="0" err="1" smtClean="0"/>
              <a:t>cenários</a:t>
            </a:r>
            <a:r>
              <a:rPr lang="en-US" dirty="0" smtClean="0"/>
              <a:t> de </a:t>
            </a:r>
            <a:r>
              <a:rPr lang="en-US" dirty="0" err="1" smtClean="0"/>
              <a:t>teste</a:t>
            </a:r>
            <a:r>
              <a:rPr lang="en-US" dirty="0" smtClean="0"/>
              <a:t> </a:t>
            </a:r>
            <a:r>
              <a:rPr lang="en-US" dirty="0" err="1" smtClean="0"/>
              <a:t>positivos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inválidas</a:t>
            </a:r>
            <a:r>
              <a:rPr lang="en-US" dirty="0" smtClean="0"/>
              <a:t> (</a:t>
            </a:r>
            <a:r>
              <a:rPr lang="en-US" dirty="0" err="1" smtClean="0"/>
              <a:t>cenários</a:t>
            </a:r>
            <a:r>
              <a:rPr lang="en-US" dirty="0" smtClean="0"/>
              <a:t> de </a:t>
            </a:r>
            <a:r>
              <a:rPr lang="en-US" dirty="0" err="1" smtClean="0"/>
              <a:t>teste</a:t>
            </a:r>
            <a:r>
              <a:rPr lang="en-US" dirty="0" smtClean="0"/>
              <a:t> </a:t>
            </a:r>
            <a:r>
              <a:rPr lang="en-US" dirty="0" err="1" smtClean="0"/>
              <a:t>negativos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Testadores</a:t>
            </a:r>
            <a:r>
              <a:rPr lang="en-US" dirty="0" smtClean="0"/>
              <a:t> </a:t>
            </a:r>
            <a:r>
              <a:rPr lang="en-US" dirty="0" err="1" smtClean="0"/>
              <a:t>determinam</a:t>
            </a:r>
            <a:r>
              <a:rPr lang="en-US" dirty="0" smtClean="0"/>
              <a:t> as </a:t>
            </a:r>
            <a:r>
              <a:rPr lang="en-US" dirty="0" err="1" smtClean="0"/>
              <a:t>saídas</a:t>
            </a:r>
            <a:r>
              <a:rPr lang="en-US" dirty="0" smtClean="0"/>
              <a:t> </a:t>
            </a:r>
            <a:r>
              <a:rPr lang="en-US" dirty="0" err="1" smtClean="0"/>
              <a:t>esperadas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as </a:t>
            </a:r>
            <a:r>
              <a:rPr lang="en-US" dirty="0" err="1" smtClean="0"/>
              <a:t>entradas</a:t>
            </a:r>
            <a:endParaRPr lang="en-US" dirty="0" smtClean="0"/>
          </a:p>
          <a:p>
            <a:r>
              <a:rPr lang="en-US" dirty="0" smtClean="0"/>
              <a:t>São </a:t>
            </a:r>
            <a:r>
              <a:rPr lang="en-US" dirty="0" err="1" smtClean="0"/>
              <a:t>construídos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casos</a:t>
            </a:r>
            <a:r>
              <a:rPr lang="en-US" dirty="0" smtClean="0"/>
              <a:t> de </a:t>
            </a:r>
            <a:r>
              <a:rPr lang="en-US" dirty="0" err="1" smtClean="0"/>
              <a:t>teste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as </a:t>
            </a:r>
            <a:r>
              <a:rPr lang="en-US" dirty="0" err="1" smtClean="0"/>
              <a:t>entradas</a:t>
            </a:r>
            <a:r>
              <a:rPr lang="en-US" dirty="0" smtClean="0"/>
              <a:t> </a:t>
            </a:r>
            <a:r>
              <a:rPr lang="en-US" dirty="0" err="1" smtClean="0"/>
              <a:t>necessárias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2521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Passos para testes caixa-preta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Testadores</a:t>
            </a:r>
            <a:r>
              <a:rPr lang="en-US" dirty="0" smtClean="0"/>
              <a:t> </a:t>
            </a:r>
            <a:r>
              <a:rPr lang="en-US" dirty="0" err="1" smtClean="0"/>
              <a:t>executam</a:t>
            </a:r>
            <a:r>
              <a:rPr lang="en-US" dirty="0" smtClean="0"/>
              <a:t> o </a:t>
            </a:r>
            <a:r>
              <a:rPr lang="en-US" dirty="0" err="1" smtClean="0"/>
              <a:t>sistema</a:t>
            </a:r>
            <a:endParaRPr lang="en-US" dirty="0"/>
          </a:p>
          <a:p>
            <a:pPr lvl="1"/>
            <a:r>
              <a:rPr lang="en-US" dirty="0" err="1" smtClean="0"/>
              <a:t>guardam</a:t>
            </a:r>
            <a:r>
              <a:rPr lang="en-US" dirty="0" smtClean="0"/>
              <a:t> o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entradas</a:t>
            </a:r>
            <a:r>
              <a:rPr lang="en-US" dirty="0" smtClean="0"/>
              <a:t> e </a:t>
            </a:r>
            <a:r>
              <a:rPr lang="en-US" dirty="0" err="1" smtClean="0"/>
              <a:t>saídas</a:t>
            </a:r>
            <a:endParaRPr lang="en-US" dirty="0" smtClean="0"/>
          </a:p>
          <a:p>
            <a:r>
              <a:rPr lang="en-US" dirty="0" smtClean="0"/>
              <a:t>São </a:t>
            </a:r>
            <a:r>
              <a:rPr lang="en-US" dirty="0" err="1" smtClean="0"/>
              <a:t>comparadas</a:t>
            </a:r>
            <a:r>
              <a:rPr lang="en-US" dirty="0" smtClean="0"/>
              <a:t> as </a:t>
            </a:r>
            <a:r>
              <a:rPr lang="en-US" dirty="0" err="1" smtClean="0"/>
              <a:t>saídas</a:t>
            </a:r>
            <a:r>
              <a:rPr lang="en-US" dirty="0" smtClean="0"/>
              <a:t> </a:t>
            </a:r>
            <a:r>
              <a:rPr lang="en-US" dirty="0" err="1" smtClean="0"/>
              <a:t>reais</a:t>
            </a:r>
            <a:r>
              <a:rPr lang="en-US" dirty="0" smtClean="0"/>
              <a:t> com as </a:t>
            </a:r>
            <a:r>
              <a:rPr lang="en-US" dirty="0" err="1" smtClean="0"/>
              <a:t>saídas</a:t>
            </a:r>
            <a:r>
              <a:rPr lang="en-US" dirty="0" smtClean="0"/>
              <a:t> </a:t>
            </a:r>
            <a:r>
              <a:rPr lang="en-US" dirty="0" err="1" smtClean="0"/>
              <a:t>esperadas</a:t>
            </a:r>
            <a:r>
              <a:rPr lang="en-US" dirty="0" smtClean="0"/>
              <a:t> </a:t>
            </a:r>
            <a:r>
              <a:rPr lang="en-US" dirty="0" err="1" smtClean="0"/>
              <a:t>conforme</a:t>
            </a:r>
            <a:r>
              <a:rPr lang="en-US" dirty="0" smtClean="0"/>
              <a:t> as </a:t>
            </a:r>
            <a:r>
              <a:rPr lang="en-US" dirty="0" err="1" smtClean="0"/>
              <a:t>entradas</a:t>
            </a:r>
            <a:endParaRPr lang="en-US" dirty="0" smtClean="0"/>
          </a:p>
          <a:p>
            <a:r>
              <a:rPr lang="en-US" dirty="0" smtClean="0"/>
              <a:t>É </a:t>
            </a:r>
            <a:r>
              <a:rPr lang="en-US" dirty="0" err="1" smtClean="0"/>
              <a:t>produzido</a:t>
            </a:r>
            <a:r>
              <a:rPr lang="en-US" dirty="0" smtClean="0"/>
              <a:t> um </a:t>
            </a:r>
            <a:r>
              <a:rPr lang="en-US" dirty="0" err="1" smtClean="0"/>
              <a:t>relatório</a:t>
            </a:r>
            <a:r>
              <a:rPr lang="en-US" dirty="0" smtClean="0"/>
              <a:t> </a:t>
            </a:r>
            <a:r>
              <a:rPr lang="en-US" dirty="0" err="1" smtClean="0"/>
              <a:t>contendo</a:t>
            </a:r>
            <a:endParaRPr lang="en-US" dirty="0" smtClean="0"/>
          </a:p>
          <a:p>
            <a:pPr lvl="1"/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dirty="0" err="1" smtClean="0"/>
              <a:t>encontrados</a:t>
            </a:r>
            <a:endParaRPr lang="en-US" dirty="0" smtClean="0"/>
          </a:p>
          <a:p>
            <a:pPr lvl="1"/>
            <a:r>
              <a:rPr lang="en-US" dirty="0" err="1" smtClean="0"/>
              <a:t>Relatório</a:t>
            </a:r>
            <a:r>
              <a:rPr lang="en-US" dirty="0" smtClean="0"/>
              <a:t> de </a:t>
            </a:r>
            <a:r>
              <a:rPr lang="en-US" dirty="0" err="1" smtClean="0"/>
              <a:t>execução</a:t>
            </a:r>
            <a:r>
              <a:rPr lang="en-US" dirty="0" smtClean="0"/>
              <a:t>,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tenha</a:t>
            </a:r>
            <a:r>
              <a:rPr lang="en-US" dirty="0" smtClean="0"/>
              <a:t> </a:t>
            </a:r>
            <a:r>
              <a:rPr lang="en-US" dirty="0" err="1" smtClean="0"/>
              <a:t>passado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testes</a:t>
            </a:r>
          </a:p>
        </p:txBody>
      </p:sp>
    </p:spTree>
    <p:extLst>
      <p:ext uri="{BB962C8B-B14F-4D97-AF65-F5344CB8AC3E}">
        <p14:creationId xmlns:p14="http://schemas.microsoft.com/office/powerpoint/2010/main" val="17321766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funcional e técnicas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90110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Funcional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i="1" dirty="0" err="1" smtClean="0"/>
              <a:t>Specification-based</a:t>
            </a:r>
            <a:r>
              <a:rPr lang="pt-BR" dirty="0" smtClean="0"/>
              <a:t> ou </a:t>
            </a:r>
            <a:r>
              <a:rPr lang="pt-BR" i="1" dirty="0" err="1"/>
              <a:t>black</a:t>
            </a:r>
            <a:r>
              <a:rPr lang="pt-BR" i="1" dirty="0"/>
              <a:t>-box</a:t>
            </a:r>
          </a:p>
          <a:p>
            <a:r>
              <a:rPr lang="pt-BR" dirty="0" smtClean="0"/>
              <a:t>Teste de requisitos funcionais</a:t>
            </a:r>
          </a:p>
          <a:p>
            <a:r>
              <a:rPr lang="pt-BR" dirty="0" smtClean="0"/>
              <a:t>Funções incorretas ou ausentes</a:t>
            </a:r>
          </a:p>
          <a:p>
            <a:r>
              <a:rPr lang="pt-BR" dirty="0" smtClean="0"/>
              <a:t>Erros de interface</a:t>
            </a:r>
          </a:p>
          <a:p>
            <a:r>
              <a:rPr lang="pt-BR" dirty="0" smtClean="0"/>
              <a:t>Erros de desempenho</a:t>
            </a:r>
          </a:p>
        </p:txBody>
      </p:sp>
    </p:spTree>
    <p:extLst>
      <p:ext uri="{BB962C8B-B14F-4D97-AF65-F5344CB8AC3E}">
        <p14:creationId xmlns:p14="http://schemas.microsoft.com/office/powerpoint/2010/main" val="25775780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Espaço de estados de testes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um software que pergunta o nome de uma pessoa e imprime o nome na tela</a:t>
            </a:r>
          </a:p>
          <a:p>
            <a:pPr lvl="1"/>
            <a:r>
              <a:rPr lang="pt-BR" dirty="0" smtClean="0"/>
              <a:t>Quantos testes são necessários?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79267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Espaço de estados de testes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um software que pergunta o nome de uma pessoa e imprime o nome na tela</a:t>
            </a:r>
          </a:p>
          <a:p>
            <a:pPr lvl="1"/>
            <a:r>
              <a:rPr lang="pt-BR" dirty="0" smtClean="0"/>
              <a:t>Quantos testes são necessários?</a:t>
            </a:r>
          </a:p>
          <a:p>
            <a:r>
              <a:rPr lang="pt-BR" dirty="0" smtClean="0"/>
              <a:t>Exemplos</a:t>
            </a:r>
          </a:p>
          <a:p>
            <a:pPr lvl="1"/>
            <a:r>
              <a:rPr lang="pt-BR" dirty="0" err="1" smtClean="0"/>
              <a:t>String</a:t>
            </a:r>
            <a:r>
              <a:rPr lang="pt-BR" dirty="0" smtClean="0"/>
              <a:t> vazia, </a:t>
            </a:r>
            <a:r>
              <a:rPr lang="pt-BR" dirty="0" err="1" smtClean="0"/>
              <a:t>string</a:t>
            </a:r>
            <a:r>
              <a:rPr lang="pt-BR" dirty="0" smtClean="0"/>
              <a:t> cheia, </a:t>
            </a:r>
            <a:r>
              <a:rPr lang="pt-BR" dirty="0" err="1" smtClean="0"/>
              <a:t>string</a:t>
            </a:r>
            <a:r>
              <a:rPr lang="pt-BR" dirty="0" smtClean="0"/>
              <a:t> tamanho variável</a:t>
            </a:r>
          </a:p>
          <a:p>
            <a:pPr lvl="1"/>
            <a:r>
              <a:rPr lang="pt-BR" dirty="0" smtClean="0"/>
              <a:t>Caracteres especiais, binários, aspas, símbolos, </a:t>
            </a:r>
            <a:r>
              <a:rPr lang="pt-BR" dirty="0" err="1" smtClean="0"/>
              <a:t>etc</a:t>
            </a:r>
            <a:endParaRPr lang="pt-BR" dirty="0" smtClean="0"/>
          </a:p>
          <a:p>
            <a:pPr lvl="1"/>
            <a:r>
              <a:rPr lang="pt-BR" dirty="0" err="1" smtClean="0"/>
              <a:t>Etc</a:t>
            </a:r>
            <a:endParaRPr lang="pt-BR" dirty="0" smtClean="0"/>
          </a:p>
          <a:p>
            <a:r>
              <a:rPr lang="pt-BR" dirty="0" smtClean="0"/>
              <a:t>Como formalizar/descrever testes necessários</a:t>
            </a:r>
          </a:p>
          <a:p>
            <a:pPr lvl="1"/>
            <a:r>
              <a:rPr lang="pt-BR" dirty="0" smtClean="0"/>
              <a:t>E o conjunto de testes mínimos?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89800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Espaço de estados de testes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Formalização de alguns dos testes</a:t>
            </a:r>
          </a:p>
          <a:p>
            <a:pPr lvl="1"/>
            <a:r>
              <a:rPr lang="pt-BR" dirty="0" smtClean="0"/>
              <a:t>Execução correta (apresenta “Nome” ao executar)</a:t>
            </a:r>
          </a:p>
          <a:p>
            <a:pPr lvl="1"/>
            <a:r>
              <a:rPr lang="pt-BR" dirty="0" smtClean="0"/>
              <a:t>Entrada vazia</a:t>
            </a:r>
          </a:p>
          <a:p>
            <a:pPr lvl="1"/>
            <a:r>
              <a:rPr lang="pt-BR" dirty="0" smtClean="0"/>
              <a:t>Entrada com 1 caractere, 10, 20, 100, 1000, 10000</a:t>
            </a:r>
          </a:p>
          <a:p>
            <a:pPr lvl="1"/>
            <a:r>
              <a:rPr lang="pt-BR" dirty="0" smtClean="0"/>
              <a:t>Entrada com aspas simples e aspas duplas</a:t>
            </a:r>
          </a:p>
          <a:p>
            <a:pPr lvl="1"/>
            <a:r>
              <a:rPr lang="pt-BR" dirty="0" smtClean="0"/>
              <a:t>Entrada com símbolo</a:t>
            </a:r>
          </a:p>
          <a:p>
            <a:pPr lvl="1"/>
            <a:r>
              <a:rPr lang="pt-BR" dirty="0" smtClean="0"/>
              <a:t>...</a:t>
            </a:r>
          </a:p>
          <a:p>
            <a:r>
              <a:rPr lang="pt-BR" dirty="0" smtClean="0"/>
              <a:t>Existem potencialmente </a:t>
            </a:r>
            <a:r>
              <a:rPr lang="pt-B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infinitos</a:t>
            </a:r>
            <a:r>
              <a:rPr lang="pt-B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BR" dirty="0" smtClean="0"/>
              <a:t>testes mesmo para um exemplo </a:t>
            </a:r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simples</a:t>
            </a:r>
            <a:r>
              <a:rPr lang="pt-BR" dirty="0" smtClean="0"/>
              <a:t> como este!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51634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Retomando...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Qualidade</a:t>
            </a:r>
            <a:r>
              <a:rPr lang="en-US" dirty="0" smtClean="0"/>
              <a:t> é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qualquer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coisa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cliente</a:t>
            </a:r>
            <a:r>
              <a:rPr lang="en-US" dirty="0" smtClean="0"/>
              <a:t> decide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qualidade</a:t>
            </a:r>
            <a:endParaRPr lang="en-US" dirty="0" smtClean="0"/>
          </a:p>
          <a:p>
            <a:pPr lvl="2"/>
            <a:r>
              <a:rPr lang="en-US" dirty="0" err="1" smtClean="0"/>
              <a:t>Ginac</a:t>
            </a:r>
            <a:endParaRPr lang="en-US" dirty="0"/>
          </a:p>
          <a:p>
            <a:r>
              <a:rPr lang="en-US" dirty="0" err="1" smtClean="0"/>
              <a:t>Qualidade</a:t>
            </a:r>
            <a:r>
              <a:rPr lang="en-US" dirty="0" smtClean="0"/>
              <a:t> é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atitude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um </a:t>
            </a:r>
            <a:r>
              <a:rPr lang="en-US" dirty="0" err="1" smtClean="0"/>
              <a:t>estado</a:t>
            </a:r>
            <a:r>
              <a:rPr lang="en-US" dirty="0" smtClean="0"/>
              <a:t> de </a:t>
            </a:r>
            <a:r>
              <a:rPr lang="en-US" dirty="0" err="1" smtClean="0"/>
              <a:t>espírito</a:t>
            </a:r>
            <a:endParaRPr lang="en-US" dirty="0" smtClean="0"/>
          </a:p>
          <a:p>
            <a:pPr lvl="2"/>
            <a:r>
              <a:rPr lang="en-US" dirty="0" err="1" smtClean="0"/>
              <a:t>Juran</a:t>
            </a:r>
            <a:r>
              <a:rPr lang="en-US" dirty="0"/>
              <a:t>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35736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Abordagens de </a:t>
            </a:r>
            <a:r>
              <a:rPr lang="pt-BR" dirty="0" err="1" smtClean="0"/>
              <a:t>particionamento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Aleatória</a:t>
            </a:r>
          </a:p>
          <a:p>
            <a:pPr lvl="1"/>
            <a:r>
              <a:rPr lang="pt-BR" dirty="0" smtClean="0"/>
              <a:t>Joga um dado para determinar os testes que serão executados</a:t>
            </a:r>
          </a:p>
          <a:p>
            <a:r>
              <a:rPr lang="pt-BR" dirty="0" smtClean="0"/>
              <a:t>Classes</a:t>
            </a:r>
          </a:p>
          <a:p>
            <a:pPr lvl="1"/>
            <a:r>
              <a:rPr lang="pt-BR" dirty="0" smtClean="0"/>
              <a:t>Especifica um conjunto de classes para execução dos testes</a:t>
            </a:r>
          </a:p>
          <a:p>
            <a:r>
              <a:rPr lang="pt-BR" dirty="0" smtClean="0"/>
              <a:t>Baseado na especificação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0197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funcional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A geração dos casos de teste usando uma abordagem </a:t>
            </a:r>
            <a:r>
              <a:rPr lang="pt-B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aleatória</a:t>
            </a:r>
            <a:r>
              <a:rPr lang="pt-BR" dirty="0" smtClean="0"/>
              <a:t> dificilmente leva a uma boa suíte (conjunto) de teste</a:t>
            </a:r>
          </a:p>
          <a:p>
            <a:r>
              <a:rPr lang="pt-BR" dirty="0" smtClean="0"/>
              <a:t>Projetistas de teste usam o conhecimento da </a:t>
            </a:r>
            <a:r>
              <a:rPr lang="pt-BR" b="1" dirty="0" smtClean="0"/>
              <a:t>semântica</a:t>
            </a:r>
            <a:r>
              <a:rPr lang="pt-BR" dirty="0" smtClean="0"/>
              <a:t> da aplicação</a:t>
            </a:r>
          </a:p>
          <a:p>
            <a:pPr lvl="1"/>
            <a:r>
              <a:rPr lang="pt-BR" dirty="0" smtClean="0"/>
              <a:t>Escolha de amostras com maior chance de incluir regiões “especiais” do espaço de entrada.</a:t>
            </a:r>
          </a:p>
          <a:p>
            <a:r>
              <a:rPr lang="pt-BR" dirty="0" smtClean="0"/>
              <a:t>Em outras palavras, o projetista irá “particionar” o espaço de entrada em classes</a:t>
            </a:r>
          </a:p>
          <a:p>
            <a:pPr lvl="1"/>
            <a:r>
              <a:rPr lang="pt-BR" dirty="0" smtClean="0"/>
              <a:t>gerar casos de teste escolhendo dados de cada partição.</a:t>
            </a:r>
          </a:p>
        </p:txBody>
      </p:sp>
    </p:spTree>
    <p:extLst>
      <p:ext uri="{BB962C8B-B14F-4D97-AF65-F5344CB8AC3E}">
        <p14:creationId xmlns:p14="http://schemas.microsoft.com/office/powerpoint/2010/main" val="284164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funcional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</a:t>
            </a:r>
            <a:r>
              <a:rPr lang="pt-BR" dirty="0" smtClean="0"/>
              <a:t>étodo de teste que divide o conjunto de infinitos casos de teste em classes com o propósito de derivar um ou mais casos de teste para cada classe</a:t>
            </a:r>
          </a:p>
          <a:p>
            <a:pPr lvl="1"/>
            <a:r>
              <a:rPr lang="pt-BR" dirty="0" smtClean="0"/>
              <a:t>Chamado de </a:t>
            </a:r>
            <a:r>
              <a:rPr lang="pt-BR" i="1" dirty="0" smtClean="0"/>
              <a:t>Teste de </a:t>
            </a:r>
            <a:r>
              <a:rPr lang="pt-BR" i="1" dirty="0" err="1" smtClean="0"/>
              <a:t>Particionamento</a:t>
            </a:r>
            <a:r>
              <a:rPr lang="pt-BR" dirty="0" smtClean="0"/>
              <a:t>.</a:t>
            </a:r>
          </a:p>
          <a:p>
            <a:r>
              <a:rPr lang="pt-BR" dirty="0" smtClean="0"/>
              <a:t>Quando o </a:t>
            </a:r>
            <a:r>
              <a:rPr lang="pt-BR" dirty="0" err="1" smtClean="0"/>
              <a:t>particionamento</a:t>
            </a:r>
            <a:r>
              <a:rPr lang="pt-BR" dirty="0" smtClean="0"/>
              <a:t> é feito a partir da especificação chama-se de teste de </a:t>
            </a:r>
            <a:r>
              <a:rPr lang="pt-BR" dirty="0" err="1" smtClean="0"/>
              <a:t>particionamento</a:t>
            </a:r>
            <a:r>
              <a:rPr lang="pt-BR" dirty="0" smtClean="0"/>
              <a:t> baseado na especificação ou simplesmente </a:t>
            </a:r>
            <a:r>
              <a:rPr lang="pt-BR" i="1" dirty="0" smtClean="0"/>
              <a:t>teste funcional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97536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Técnicas para derivação de casos de teste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seleção das técnicas mais adequadas para o </a:t>
            </a:r>
            <a:r>
              <a:rPr lang="pt-BR" dirty="0" err="1" smtClean="0"/>
              <a:t>particionamento</a:t>
            </a:r>
            <a:r>
              <a:rPr lang="pt-BR" dirty="0" smtClean="0"/>
              <a:t> depende de vários fatores:</a:t>
            </a:r>
          </a:p>
          <a:p>
            <a:pPr lvl="1"/>
            <a:r>
              <a:rPr lang="pt-BR" dirty="0" smtClean="0"/>
              <a:t>Natureza e forma da especificação</a:t>
            </a:r>
          </a:p>
          <a:p>
            <a:pPr lvl="1"/>
            <a:r>
              <a:rPr lang="pt-BR" dirty="0" smtClean="0"/>
              <a:t>Experiência dos projetistas de teste</a:t>
            </a:r>
          </a:p>
          <a:p>
            <a:pPr lvl="1"/>
            <a:r>
              <a:rPr lang="pt-BR" dirty="0" smtClean="0"/>
              <a:t>Ferramentas (quando as técnicas exigem)</a:t>
            </a:r>
          </a:p>
          <a:p>
            <a:pPr lvl="1"/>
            <a:r>
              <a:rPr lang="pt-BR" dirty="0" smtClean="0"/>
              <a:t>Restrições de orçamento e qualidade</a:t>
            </a:r>
          </a:p>
          <a:p>
            <a:pPr lvl="1"/>
            <a:r>
              <a:rPr lang="pt-BR" dirty="0" smtClean="0"/>
              <a:t>Custo do código de suporte </a:t>
            </a:r>
          </a:p>
          <a:p>
            <a:r>
              <a:rPr lang="pt-BR" dirty="0" smtClean="0"/>
              <a:t>A seguir são apresentadas uma série de técnicas de teste funcional</a:t>
            </a:r>
          </a:p>
        </p:txBody>
      </p:sp>
    </p:spTree>
    <p:extLst>
      <p:ext uri="{BB962C8B-B14F-4D97-AF65-F5344CB8AC3E}">
        <p14:creationId xmlns:p14="http://schemas.microsoft.com/office/powerpoint/2010/main" val="22145664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positivo e negativo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743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positivo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Testam entradas válidas no sistema</a:t>
            </a:r>
          </a:p>
          <a:p>
            <a:r>
              <a:rPr lang="pt-BR" dirty="0" smtClean="0"/>
              <a:t>Mostram o funcionamento do software</a:t>
            </a:r>
          </a:p>
          <a:p>
            <a:r>
              <a:rPr lang="pt-BR" dirty="0" smtClean="0"/>
              <a:t>Normalmente programadores realizam este tipo </a:t>
            </a:r>
            <a:r>
              <a:rPr lang="pt-B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inconscientemente</a:t>
            </a:r>
          </a:p>
          <a:p>
            <a:pPr lvl="1"/>
            <a:r>
              <a:rPr lang="pt-BR" dirty="0" smtClean="0"/>
              <a:t>Não querem que o software dê erro...</a:t>
            </a:r>
          </a:p>
          <a:p>
            <a:r>
              <a:rPr lang="pt-BR" dirty="0" smtClean="0"/>
              <a:t>Entradas são sempre esperadas e formatos são os que os usuários conhecem</a:t>
            </a:r>
          </a:p>
          <a:p>
            <a:pPr lvl="1"/>
            <a:r>
              <a:rPr lang="pt-BR" dirty="0" smtClean="0"/>
              <a:t>Se sair do formato ou tipo, dará erro...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231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negativo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Premissa básica</a:t>
            </a:r>
          </a:p>
          <a:p>
            <a:pPr lvl="1"/>
            <a:r>
              <a:rPr lang="pt-BR" i="1" dirty="0" smtClean="0"/>
              <a:t>“vamos brincar de quebrar um sistema?”</a:t>
            </a:r>
          </a:p>
          <a:p>
            <a:r>
              <a:rPr lang="pt-BR" dirty="0" smtClean="0"/>
              <a:t>Entradas de dados não esperadas</a:t>
            </a:r>
          </a:p>
          <a:p>
            <a:r>
              <a:rPr lang="pt-BR" dirty="0" smtClean="0"/>
              <a:t>Ações não esperadas dos usuários</a:t>
            </a:r>
          </a:p>
          <a:p>
            <a:r>
              <a:rPr lang="pt-BR" dirty="0" smtClean="0"/>
              <a:t>Uso de formatos inválidos como entrada</a:t>
            </a:r>
          </a:p>
          <a:p>
            <a:pPr lvl="1"/>
            <a:r>
              <a:rPr lang="pt-BR" i="1" dirty="0" smtClean="0"/>
              <a:t>e.g. entradas vazias em campos obrigatórios...</a:t>
            </a:r>
            <a:endParaRPr lang="pt-BR" i="1" dirty="0"/>
          </a:p>
          <a:p>
            <a:r>
              <a:rPr lang="pt-BR" dirty="0" smtClean="0"/>
              <a:t>Teste para mostrar que um software não funciona conforme especificado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75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negativo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Descoberta de erros, falhas, fraquezas do software, potenciais focos de exploração por </a:t>
            </a:r>
            <a:r>
              <a:rPr lang="pt-BR" i="1" dirty="0" smtClean="0"/>
              <a:t>crackers</a:t>
            </a:r>
            <a:r>
              <a:rPr lang="pt-BR" dirty="0" smtClean="0"/>
              <a:t>, </a:t>
            </a:r>
            <a:r>
              <a:rPr lang="pt-BR" dirty="0" err="1" smtClean="0"/>
              <a:t>etc</a:t>
            </a:r>
            <a:endParaRPr lang="pt-BR" dirty="0"/>
          </a:p>
          <a:p>
            <a:r>
              <a:rPr lang="pt-BR" dirty="0" smtClean="0"/>
              <a:t>Pode existir uma fase de planejamento própria de teste negativo</a:t>
            </a:r>
          </a:p>
          <a:p>
            <a:pPr lvl="1"/>
            <a:r>
              <a:rPr lang="pt-BR" dirty="0" smtClean="0"/>
              <a:t>Depende de projeto, equipe, </a:t>
            </a:r>
            <a:r>
              <a:rPr lang="pt-BR" dirty="0" err="1" smtClean="0"/>
              <a:t>etc</a:t>
            </a:r>
            <a:endParaRPr lang="pt-BR" dirty="0" smtClean="0"/>
          </a:p>
          <a:p>
            <a:r>
              <a:rPr lang="pt-BR" dirty="0" smtClean="0"/>
              <a:t>Diversos tipos de teste caixa preta são testes negativos – conhecer os limites do SW/</a:t>
            </a:r>
            <a:r>
              <a:rPr lang="pt-BR" dirty="0" err="1" smtClean="0"/>
              <a:t>app</a:t>
            </a:r>
            <a:endParaRPr lang="pt-BR" dirty="0" smtClean="0"/>
          </a:p>
          <a:p>
            <a:pPr lvl="1"/>
            <a:r>
              <a:rPr lang="pt-BR" dirty="0" smtClean="0"/>
              <a:t>Técnicas serão vistas a seguir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127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técnicas de teste caixa-preta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80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caixa-preta – técnicas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Classes de Equivalência</a:t>
            </a:r>
          </a:p>
          <a:p>
            <a:r>
              <a:rPr lang="pt-BR" dirty="0" smtClean="0"/>
              <a:t>Análise </a:t>
            </a:r>
            <a:r>
              <a:rPr lang="pt-BR" dirty="0"/>
              <a:t>do Valor </a:t>
            </a:r>
            <a:r>
              <a:rPr lang="pt-BR" dirty="0" smtClean="0"/>
              <a:t>Limite</a:t>
            </a:r>
            <a:endParaRPr lang="pt-BR" dirty="0"/>
          </a:p>
          <a:p>
            <a:r>
              <a:rPr lang="pt-BR" dirty="0"/>
              <a:t>Tabela de </a:t>
            </a:r>
            <a:r>
              <a:rPr lang="pt-BR" dirty="0" smtClean="0"/>
              <a:t>Decisão</a:t>
            </a:r>
          </a:p>
          <a:p>
            <a:r>
              <a:rPr lang="pt-BR" dirty="0" smtClean="0"/>
              <a:t>Teste </a:t>
            </a:r>
            <a:r>
              <a:rPr lang="pt-BR" i="1" dirty="0" err="1" smtClean="0"/>
              <a:t>pair-wise</a:t>
            </a:r>
            <a:endParaRPr lang="pt-BR" i="1" dirty="0" smtClean="0"/>
          </a:p>
          <a:p>
            <a:r>
              <a:rPr lang="pt-BR" dirty="0" smtClean="0"/>
              <a:t>Outros tipos (próximas aulas)</a:t>
            </a:r>
          </a:p>
          <a:p>
            <a:pPr lvl="1"/>
            <a:r>
              <a:rPr lang="pt-BR" dirty="0" smtClean="0"/>
              <a:t>Teste Baseado em Modelos</a:t>
            </a:r>
          </a:p>
          <a:p>
            <a:pPr lvl="1"/>
            <a:r>
              <a:rPr lang="pt-BR" dirty="0" smtClean="0"/>
              <a:t>Teste </a:t>
            </a:r>
            <a:r>
              <a:rPr lang="pt-BR" dirty="0"/>
              <a:t>de Transição de </a:t>
            </a:r>
            <a:r>
              <a:rPr lang="pt-BR" dirty="0" smtClean="0"/>
              <a:t>Estados</a:t>
            </a:r>
            <a:endParaRPr lang="pt-BR" dirty="0"/>
          </a:p>
          <a:p>
            <a:pPr lvl="1"/>
            <a:r>
              <a:rPr lang="pt-BR" dirty="0"/>
              <a:t>Teste de Caso de </a:t>
            </a:r>
            <a:r>
              <a:rPr lang="pt-BR" dirty="0" smtClean="0"/>
              <a:t>Uso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17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Retomando...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Qualidade</a:t>
            </a:r>
            <a:r>
              <a:rPr lang="en-US" dirty="0" smtClean="0"/>
              <a:t> é 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quer</a:t>
            </a:r>
            <a:r>
              <a:rPr lang="en-US" dirty="0" smtClean="0"/>
              <a:t> e 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quer</a:t>
            </a:r>
            <a:r>
              <a:rPr lang="en-US" dirty="0" smtClean="0"/>
              <a:t> é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valor</a:t>
            </a:r>
            <a:endParaRPr lang="en-US" dirty="0" smtClean="0"/>
          </a:p>
          <a:p>
            <a:pPr lvl="2"/>
            <a:r>
              <a:rPr lang="en-US" dirty="0" err="1" smtClean="0"/>
              <a:t>Pirsig</a:t>
            </a:r>
            <a:r>
              <a:rPr lang="en-US" dirty="0" smtClean="0"/>
              <a:t> </a:t>
            </a:r>
            <a:r>
              <a:rPr lang="en-US" i="1" dirty="0" smtClean="0"/>
              <a:t>“Zen e a arte da </a:t>
            </a:r>
            <a:r>
              <a:rPr lang="en-US" i="1" dirty="0" err="1" smtClean="0"/>
              <a:t>manutenção</a:t>
            </a:r>
            <a:r>
              <a:rPr lang="en-US" i="1" dirty="0" smtClean="0"/>
              <a:t> de </a:t>
            </a:r>
            <a:r>
              <a:rPr lang="en-US" i="1" dirty="0" err="1" smtClean="0"/>
              <a:t>motocicletas</a:t>
            </a:r>
            <a:r>
              <a:rPr lang="en-US" i="1" dirty="0" smtClean="0"/>
              <a:t>”</a:t>
            </a:r>
          </a:p>
          <a:p>
            <a:r>
              <a:rPr lang="en-US" dirty="0" err="1" smtClean="0"/>
              <a:t>Relação</a:t>
            </a:r>
            <a:r>
              <a:rPr lang="en-US" dirty="0" smtClean="0"/>
              <a:t> com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ágeis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6422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Evitar combinatória </a:t>
            </a:r>
            <a:r>
              <a:rPr lang="pt-B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exaustiva</a:t>
            </a:r>
            <a:r>
              <a:rPr lang="pt-BR" dirty="0" smtClean="0"/>
              <a:t> de teste</a:t>
            </a:r>
          </a:p>
          <a:p>
            <a:endParaRPr lang="pt-BR" dirty="0" smtClean="0"/>
          </a:p>
          <a:p>
            <a:r>
              <a:rPr lang="pt-BR" dirty="0" smtClean="0"/>
              <a:t>Toda e qualquer técnica ou estratégia de teste caixa-preta</a:t>
            </a:r>
          </a:p>
          <a:p>
            <a:pPr lvl="1"/>
            <a:r>
              <a:rPr lang="pt-BR" dirty="0" smtClean="0"/>
              <a:t>Reduzir o número de testes que serão feitos</a:t>
            </a:r>
          </a:p>
          <a:p>
            <a:pPr lvl="1"/>
            <a:r>
              <a:rPr lang="pt-BR" dirty="0" smtClean="0"/>
              <a:t>Fazer os testes mais importantes</a:t>
            </a:r>
          </a:p>
          <a:p>
            <a:pPr lvl="1"/>
            <a:r>
              <a:rPr lang="pt-BR" dirty="0" smtClean="0"/>
              <a:t>Avaliar entradas e saídas correspondentes com especificação/oráculo de teste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769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Técnica: classes de equivalência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02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de Equivalência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30725"/>
          </a:xfrm>
        </p:spPr>
        <p:txBody>
          <a:bodyPr/>
          <a:lstStyle/>
          <a:p>
            <a:r>
              <a:rPr lang="pt-BR" dirty="0" smtClean="0"/>
              <a:t>Dividir entradas em grupos com comportamento similar</a:t>
            </a:r>
          </a:p>
          <a:p>
            <a:pPr lvl="1"/>
            <a:r>
              <a:rPr lang="pt-BR" dirty="0" smtClean="0"/>
              <a:t>São tratados da mesma forma</a:t>
            </a:r>
          </a:p>
          <a:p>
            <a:pPr lvl="1"/>
            <a:r>
              <a:rPr lang="pt-BR" dirty="0" smtClean="0"/>
              <a:t>O número de classes depende do problema</a:t>
            </a:r>
          </a:p>
          <a:p>
            <a:r>
              <a:rPr lang="pt-BR" sz="2800" dirty="0" smtClean="0"/>
              <a:t>Comportamento de um membro representa o comportamento do resto do seus membros</a:t>
            </a:r>
          </a:p>
          <a:p>
            <a:r>
              <a:rPr lang="pt-BR" sz="2800" dirty="0" smtClean="0"/>
              <a:t>Elege-se </a:t>
            </a:r>
            <a:r>
              <a:rPr lang="pt-BR" sz="2800" dirty="0"/>
              <a:t>um representante </a:t>
            </a:r>
            <a:r>
              <a:rPr lang="pt-BR" sz="2800" dirty="0" smtClean="0"/>
              <a:t>e evita-se </a:t>
            </a:r>
            <a:r>
              <a:rPr lang="pt-BR" sz="2800" dirty="0"/>
              <a:t>a necessidade de testes exaustivos que não irão agregar conhecimento </a:t>
            </a:r>
            <a:r>
              <a:rPr lang="pt-BR" sz="2800" dirty="0" smtClean="0"/>
              <a:t>do </a:t>
            </a:r>
            <a:r>
              <a:rPr lang="pt-BR" sz="2800" dirty="0"/>
              <a:t>comportamento do sistema.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13764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 de Equivalência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4422"/>
            <a:ext cx="8229600" cy="491650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pt-BR" sz="2800" dirty="0" smtClean="0"/>
              <a:t>Técnica adequada quando as variáveis de entrada não possuem uma relação de ordem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pt-BR" sz="2800" dirty="0" smtClean="0"/>
              <a:t>Muito semelhante a idéia de </a:t>
            </a:r>
            <a:r>
              <a:rPr lang="pt-BR" sz="2800" dirty="0" err="1" smtClean="0"/>
              <a:t>particionamento</a:t>
            </a:r>
            <a:endParaRPr lang="pt-BR" sz="2800" dirty="0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pt-BR" sz="2800" dirty="0" smtClean="0"/>
              <a:t>Procura dividir o espaço de entrada em regiões onde os elementos tenham todos o mesmo comportamento no que diz respeito ao comportamento do sistema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pt-BR" sz="2800" dirty="0" smtClean="0"/>
              <a:t>Exemplos: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pt-BR" sz="2000" dirty="0" smtClean="0"/>
              <a:t>Números de telefone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pt-BR" sz="2000" dirty="0" smtClean="0"/>
              <a:t>Números de CEP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pt-BR" sz="2000" dirty="0" smtClean="0"/>
              <a:t>Classificação por faixa etária (criança, adolescente, adulto, idoso)</a:t>
            </a:r>
          </a:p>
          <a:p>
            <a:pPr>
              <a:lnSpc>
                <a:spcPct val="90000"/>
              </a:lnSpc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83033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de Equivalência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50059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pt-BR" sz="2800" dirty="0" smtClean="0"/>
              <a:t>Objetivo identificar casos de teste para cada classe de equivalência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pt-BR" sz="2800" dirty="0" smtClean="0"/>
              <a:t>Teste de equivalência fraco (variáveis independentes):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pt-BR" sz="2400" dirty="0" smtClean="0"/>
              <a:t>Seleciona-se um valor de cada classe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pt-BR" sz="2400" dirty="0" smtClean="0"/>
              <a:t>Número de casos equivalente ao maior número de partições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pt-BR" sz="2800" dirty="0" smtClean="0"/>
              <a:t>Teste de equivalência forte (dependências entre variáveis):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pt-BR" sz="2400" dirty="0" smtClean="0"/>
              <a:t>Produto cartesiano dos valores selecionados para o teste de equivalência fraco.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51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de Equivalência</a:t>
            </a:r>
            <a:endParaRPr lang="pt-BR" dirty="0"/>
          </a:p>
        </p:txBody>
      </p:sp>
      <p:sp>
        <p:nvSpPr>
          <p:cNvPr id="23" name="Content Placeholder 22"/>
          <p:cNvSpPr>
            <a:spLocks noGrp="1"/>
          </p:cNvSpPr>
          <p:nvPr>
            <p:ph sz="half" idx="1"/>
          </p:nvPr>
        </p:nvSpPr>
        <p:spPr>
          <a:xfrm>
            <a:off x="3143240" y="1142984"/>
            <a:ext cx="3924328" cy="2857520"/>
          </a:xfrm>
        </p:spPr>
        <p:txBody>
          <a:bodyPr/>
          <a:lstStyle/>
          <a:p>
            <a:r>
              <a:rPr lang="pt-BR" dirty="0" smtClean="0"/>
              <a:t>Teste fraco: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Teste forte:</a:t>
            </a:r>
            <a:endParaRPr lang="pt-BR" dirty="0"/>
          </a:p>
        </p:txBody>
      </p:sp>
      <p:grpSp>
        <p:nvGrpSpPr>
          <p:cNvPr id="3" name="Group 39"/>
          <p:cNvGrpSpPr/>
          <p:nvPr/>
        </p:nvGrpSpPr>
        <p:grpSpPr>
          <a:xfrm>
            <a:off x="714348" y="2142346"/>
            <a:ext cx="2286016" cy="2858290"/>
            <a:chOff x="6215074" y="1000108"/>
            <a:chExt cx="2286016" cy="2858290"/>
          </a:xfrm>
        </p:grpSpPr>
        <p:sp>
          <p:nvSpPr>
            <p:cNvPr id="29" name="TextBox 28"/>
            <p:cNvSpPr txBox="1"/>
            <p:nvPr/>
          </p:nvSpPr>
          <p:spPr>
            <a:xfrm>
              <a:off x="7001254" y="1000108"/>
              <a:ext cx="7136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sz="2000" dirty="0" smtClean="0">
                  <a:solidFill>
                    <a:srgbClr val="000000"/>
                  </a:solidFill>
                </a:rPr>
                <a:t>CEP</a:t>
              </a:r>
              <a:endParaRPr lang="pt-BR" sz="2000" dirty="0">
                <a:solidFill>
                  <a:srgbClr val="000000"/>
                </a:solidFill>
              </a:endParaRPr>
            </a:p>
          </p:txBody>
        </p:sp>
        <p:grpSp>
          <p:nvGrpSpPr>
            <p:cNvPr id="4" name="Group 38"/>
            <p:cNvGrpSpPr/>
            <p:nvPr/>
          </p:nvGrpSpPr>
          <p:grpSpPr>
            <a:xfrm>
              <a:off x="6215074" y="1643050"/>
              <a:ext cx="2286016" cy="2215348"/>
              <a:chOff x="6215074" y="1643050"/>
              <a:chExt cx="2286016" cy="2215348"/>
            </a:xfrm>
          </p:grpSpPr>
          <p:sp>
            <p:nvSpPr>
              <p:cNvPr id="25" name="Oval 24"/>
              <p:cNvSpPr/>
              <p:nvPr/>
            </p:nvSpPr>
            <p:spPr bwMode="auto">
              <a:xfrm>
                <a:off x="6215074" y="1643050"/>
                <a:ext cx="2286016" cy="2214554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33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pt-BR" sz="2000" dirty="0" smtClean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26" name="Straight Connector 25"/>
              <p:cNvCxnSpPr>
                <a:stCxn id="25" idx="2"/>
                <a:endCxn id="25" idx="6"/>
              </p:cNvCxnSpPr>
              <p:nvPr/>
            </p:nvCxnSpPr>
            <p:spPr bwMode="auto">
              <a:xfrm rot="10800000" flipH="1">
                <a:off x="6215074" y="2750327"/>
                <a:ext cx="2286016" cy="1588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33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Straight Connector 26"/>
              <p:cNvCxnSpPr>
                <a:stCxn id="25" idx="0"/>
                <a:endCxn id="25" idx="4"/>
              </p:cNvCxnSpPr>
              <p:nvPr/>
            </p:nvCxnSpPr>
            <p:spPr bwMode="auto">
              <a:xfrm rot="16200000" flipH="1">
                <a:off x="6250805" y="2750327"/>
                <a:ext cx="2214554" cy="1588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33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Straight Connector 27"/>
              <p:cNvCxnSpPr>
                <a:stCxn id="25" idx="1"/>
              </p:cNvCxnSpPr>
              <p:nvPr/>
            </p:nvCxnSpPr>
            <p:spPr bwMode="auto">
              <a:xfrm rot="16200000" flipH="1">
                <a:off x="6544621" y="1972597"/>
                <a:ext cx="818694" cy="808228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33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0" name="TextBox 29"/>
              <p:cNvSpPr txBox="1"/>
              <p:nvPr/>
            </p:nvSpPr>
            <p:spPr>
              <a:xfrm>
                <a:off x="7572396" y="2428868"/>
                <a:ext cx="8643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pt-BR" sz="1200" dirty="0" smtClean="0">
                    <a:solidFill>
                      <a:srgbClr val="000000"/>
                    </a:solidFill>
                  </a:rPr>
                  <a:t>90250090</a:t>
                </a:r>
                <a:endParaRPr lang="pt-BR" sz="2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429520" y="2000240"/>
                <a:ext cx="8643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pt-BR" sz="1200" dirty="0" smtClean="0">
                    <a:solidFill>
                      <a:srgbClr val="000000"/>
                    </a:solidFill>
                  </a:rPr>
                  <a:t>90289191</a:t>
                </a:r>
                <a:endParaRPr lang="pt-BR" sz="2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643834" y="2928934"/>
                <a:ext cx="7793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pt-BR" sz="1200" dirty="0" smtClean="0">
                    <a:solidFill>
                      <a:srgbClr val="000000"/>
                    </a:solidFill>
                  </a:rPr>
                  <a:t>8875000</a:t>
                </a:r>
                <a:endParaRPr lang="pt-BR" sz="2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358082" y="3286124"/>
                <a:ext cx="8643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pt-BR" sz="1200" dirty="0" smtClean="0">
                    <a:solidFill>
                      <a:srgbClr val="000000"/>
                    </a:solidFill>
                  </a:rPr>
                  <a:t>88345766</a:t>
                </a:r>
                <a:endParaRPr lang="pt-BR" sz="2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 rot="2700436">
                <a:off x="6615030" y="2050977"/>
                <a:ext cx="8643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pt-BR" sz="1200" dirty="0" smtClean="0">
                    <a:solidFill>
                      <a:srgbClr val="000000"/>
                    </a:solidFill>
                  </a:rPr>
                  <a:t>50245070</a:t>
                </a:r>
                <a:endParaRPr lang="pt-BR" sz="2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357950" y="2786058"/>
                <a:ext cx="8643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pt-BR" sz="1200" dirty="0" smtClean="0">
                    <a:solidFill>
                      <a:srgbClr val="000000"/>
                    </a:solidFill>
                  </a:rPr>
                  <a:t>45223421</a:t>
                </a:r>
                <a:endParaRPr lang="pt-BR" sz="2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500826" y="3214686"/>
                <a:ext cx="8643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pt-BR" sz="1200" dirty="0" smtClean="0">
                    <a:solidFill>
                      <a:srgbClr val="000000"/>
                    </a:solidFill>
                  </a:rPr>
                  <a:t>45665887</a:t>
                </a:r>
                <a:endParaRPr lang="pt-BR" sz="2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286512" y="2428868"/>
                <a:ext cx="8415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pt-BR" sz="1200" dirty="0" smtClean="0">
                    <a:solidFill>
                      <a:srgbClr val="000000"/>
                    </a:solidFill>
                  </a:rPr>
                  <a:t>33811126</a:t>
                </a:r>
                <a:endParaRPr lang="pt-BR" sz="2000" dirty="0">
                  <a:solidFill>
                    <a:srgbClr val="000000"/>
                  </a:solidFill>
                </a:endParaRPr>
              </a:p>
            </p:txBody>
          </p:sp>
        </p:grpSp>
      </p:grp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571472" y="5259088"/>
          <a:ext cx="39290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9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Cidades com mais de 50.000 </a:t>
                      </a:r>
                      <a:r>
                        <a:rPr lang="pt-BR" dirty="0" err="1" smtClean="0"/>
                        <a:t>hab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Cidades com menos de 50.000 </a:t>
                      </a:r>
                      <a:r>
                        <a:rPr lang="pt-BR" dirty="0" err="1" smtClean="0"/>
                        <a:t>hab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5643570" y="1142984"/>
          <a:ext cx="2571768" cy="1643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15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90289191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&gt;50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88750000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&lt;50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45223421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&gt;50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33811126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&lt;50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50245070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&gt;50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5643570" y="2928934"/>
          <a:ext cx="2571768" cy="3143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327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90289191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&gt;50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7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90289191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&lt;50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7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88750000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&gt;50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7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88750000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&lt;50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7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45223421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&gt;50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327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45223421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&lt;50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327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33811126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&gt;50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327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33811126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&lt;50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327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50245070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&gt;50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327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50245070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&lt;50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428596" y="1142984"/>
            <a:ext cx="2029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sz="3200" b="1" dirty="0" smtClean="0">
                <a:solidFill>
                  <a:srgbClr val="000000"/>
                </a:solidFill>
              </a:rPr>
              <a:t>Exemplo:</a:t>
            </a:r>
            <a:endParaRPr lang="pt-BR" sz="2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43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Classes de Equivalência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2800" dirty="0"/>
              <a:t>Classe válida: aquelas que compõe a partição sobre o domínio de entrada</a:t>
            </a:r>
          </a:p>
          <a:p>
            <a:r>
              <a:rPr lang="pt-BR" sz="2800" dirty="0"/>
              <a:t>Classe inválida: não pertencem ao domínio de entrada do problema mas pertencem ao domínio de entrada do </a:t>
            </a:r>
            <a:r>
              <a:rPr lang="pt-BR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tipo</a:t>
            </a:r>
            <a:r>
              <a:rPr lang="pt-B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BR" sz="2800" dirty="0"/>
              <a:t>de variável utilizado.</a:t>
            </a:r>
          </a:p>
          <a:p>
            <a:r>
              <a:rPr lang="pt-BR" sz="2800" dirty="0"/>
              <a:t>Exemplo:</a:t>
            </a:r>
          </a:p>
          <a:p>
            <a:pPr lvl="1"/>
            <a:r>
              <a:rPr lang="pt-BR" sz="2400" dirty="0"/>
              <a:t>Classe válida: </a:t>
            </a:r>
          </a:p>
          <a:p>
            <a:pPr lvl="2"/>
            <a:r>
              <a:rPr lang="pt-BR" sz="2000" i="1" dirty="0"/>
              <a:t>C1: </a:t>
            </a:r>
            <a:r>
              <a:rPr lang="pt-BR" sz="2000" i="1" dirty="0" err="1" smtClean="0"/>
              <a:t>cep</a:t>
            </a:r>
            <a:r>
              <a:rPr lang="pt-BR" sz="2000" i="1" dirty="0" smtClean="0"/>
              <a:t> </a:t>
            </a:r>
            <a:r>
              <a:rPr lang="pt-BR" sz="2000" i="1" dirty="0">
                <a:sym typeface="Symbol" pitchFamily="18" charset="2"/>
              </a:rPr>
              <a:t></a:t>
            </a:r>
            <a:r>
              <a:rPr lang="pt-BR" sz="2000" i="1" dirty="0"/>
              <a:t> </a:t>
            </a:r>
            <a:r>
              <a:rPr lang="pt-BR" sz="2000" i="1" dirty="0" smtClean="0"/>
              <a:t>[10000; 99999]</a:t>
            </a:r>
          </a:p>
          <a:p>
            <a:pPr lvl="2"/>
            <a:r>
              <a:rPr lang="pt-BR" sz="2000" i="1" dirty="0" smtClean="0"/>
              <a:t>C2: </a:t>
            </a:r>
            <a:r>
              <a:rPr lang="pt-BR" sz="2000" i="1" dirty="0" err="1" smtClean="0"/>
              <a:t>hab</a:t>
            </a:r>
            <a:r>
              <a:rPr lang="pt-BR" sz="2000" i="1" dirty="0" smtClean="0"/>
              <a:t> </a:t>
            </a:r>
            <a:r>
              <a:rPr lang="pt-BR" sz="2000" i="1" dirty="0" smtClean="0">
                <a:sym typeface="Symbol" pitchFamily="18" charset="2"/>
              </a:rPr>
              <a:t> [0; +]</a:t>
            </a:r>
            <a:endParaRPr lang="pt-BR" sz="2000" i="1" dirty="0"/>
          </a:p>
          <a:p>
            <a:pPr lvl="1"/>
            <a:r>
              <a:rPr lang="pt-BR" sz="2400" dirty="0" smtClean="0"/>
              <a:t>Classes </a:t>
            </a:r>
            <a:r>
              <a:rPr lang="pt-BR" sz="2400" dirty="0"/>
              <a:t>inválidas: </a:t>
            </a:r>
          </a:p>
          <a:p>
            <a:pPr lvl="2"/>
            <a:r>
              <a:rPr lang="pt-BR" sz="2000" i="1" dirty="0" smtClean="0"/>
              <a:t>C3: </a:t>
            </a:r>
            <a:r>
              <a:rPr lang="pt-BR" sz="2000" i="1" dirty="0" err="1" smtClean="0"/>
              <a:t>cep</a:t>
            </a:r>
            <a:r>
              <a:rPr lang="pt-BR" sz="2000" i="1" dirty="0" smtClean="0"/>
              <a:t> </a:t>
            </a:r>
            <a:r>
              <a:rPr lang="pt-BR" sz="2000" i="1" dirty="0">
                <a:sym typeface="Symbol" pitchFamily="18" charset="2"/>
              </a:rPr>
              <a:t></a:t>
            </a:r>
            <a:r>
              <a:rPr lang="pt-BR" sz="2000" i="1" dirty="0"/>
              <a:t> [-</a:t>
            </a:r>
            <a:r>
              <a:rPr lang="pt-BR" sz="2000" i="1" dirty="0">
                <a:sym typeface="Symbol" pitchFamily="18" charset="2"/>
              </a:rPr>
              <a:t></a:t>
            </a:r>
            <a:r>
              <a:rPr lang="pt-BR" sz="2000" i="1" dirty="0"/>
              <a:t> ; </a:t>
            </a:r>
            <a:r>
              <a:rPr lang="pt-BR" sz="2000" i="1" dirty="0" smtClean="0"/>
              <a:t>9999]</a:t>
            </a:r>
            <a:endParaRPr lang="pt-BR" sz="2000" i="1" dirty="0"/>
          </a:p>
          <a:p>
            <a:pPr lvl="2"/>
            <a:r>
              <a:rPr lang="pt-BR" sz="2000" i="1" dirty="0" smtClean="0"/>
              <a:t>C4: </a:t>
            </a:r>
            <a:r>
              <a:rPr lang="pt-BR" sz="2000" i="1" dirty="0" err="1" smtClean="0"/>
              <a:t>cep</a:t>
            </a:r>
            <a:r>
              <a:rPr lang="pt-BR" sz="2000" i="1" dirty="0" smtClean="0"/>
              <a:t> </a:t>
            </a:r>
            <a:r>
              <a:rPr lang="pt-BR" sz="2000" i="1" dirty="0">
                <a:sym typeface="Symbol" pitchFamily="18" charset="2"/>
              </a:rPr>
              <a:t></a:t>
            </a:r>
            <a:r>
              <a:rPr lang="pt-BR" sz="2000" i="1" dirty="0"/>
              <a:t> </a:t>
            </a:r>
            <a:r>
              <a:rPr lang="pt-BR" sz="2000" i="1" dirty="0" smtClean="0"/>
              <a:t>[100.000 </a:t>
            </a:r>
            <a:r>
              <a:rPr lang="pt-BR" sz="2000" i="1" dirty="0"/>
              <a:t>; </a:t>
            </a:r>
            <a:r>
              <a:rPr lang="pt-BR" sz="2000" i="1" dirty="0">
                <a:sym typeface="Symbol" pitchFamily="18" charset="2"/>
              </a:rPr>
              <a:t></a:t>
            </a:r>
            <a:r>
              <a:rPr lang="pt-BR" sz="2000" i="1" dirty="0" smtClean="0">
                <a:sym typeface="Symbol" pitchFamily="18" charset="2"/>
              </a:rPr>
              <a:t>+</a:t>
            </a:r>
            <a:r>
              <a:rPr lang="pt-BR" sz="2000" i="1" dirty="0" smtClean="0"/>
              <a:t>]</a:t>
            </a:r>
          </a:p>
          <a:p>
            <a:pPr lvl="2"/>
            <a:r>
              <a:rPr lang="pt-BR" sz="2000" i="1" dirty="0" smtClean="0"/>
              <a:t>C5: </a:t>
            </a:r>
            <a:r>
              <a:rPr lang="pt-BR" sz="2000" i="1" dirty="0" err="1" smtClean="0"/>
              <a:t>hab</a:t>
            </a:r>
            <a:r>
              <a:rPr lang="pt-BR" sz="2000" i="1" dirty="0" smtClean="0"/>
              <a:t> </a:t>
            </a:r>
            <a:r>
              <a:rPr lang="pt-BR" sz="2000" i="1" dirty="0" smtClean="0">
                <a:sym typeface="Symbol" pitchFamily="18" charset="2"/>
              </a:rPr>
              <a:t> [</a:t>
            </a:r>
            <a:r>
              <a:rPr lang="pt-BR" sz="2000" i="1" dirty="0" smtClean="0"/>
              <a:t>-</a:t>
            </a:r>
            <a:r>
              <a:rPr lang="pt-BR" sz="2000" i="1" dirty="0" smtClean="0">
                <a:sym typeface="Symbol" pitchFamily="18" charset="2"/>
              </a:rPr>
              <a:t></a:t>
            </a:r>
            <a:r>
              <a:rPr lang="pt-BR" sz="2000" i="1" dirty="0" smtClean="0"/>
              <a:t> ; 0]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4250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Classes de Equivalência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sz="3200" dirty="0"/>
              <a:t>Para classes válidas: um elemento de cada classe </a:t>
            </a:r>
            <a:r>
              <a:rPr lang="pt-BR" sz="3200" dirty="0" smtClean="0"/>
              <a:t>válida</a:t>
            </a:r>
            <a:endParaRPr lang="pt-BR" sz="2800" dirty="0"/>
          </a:p>
          <a:p>
            <a:r>
              <a:rPr lang="pt-BR" sz="3200" dirty="0"/>
              <a:t>Para classes inválidas: apenas um elemento de classe </a:t>
            </a:r>
            <a:r>
              <a:rPr lang="pt-BR" sz="3200" dirty="0" smtClean="0"/>
              <a:t>inválida</a:t>
            </a:r>
            <a:endParaRPr lang="pt-BR" sz="3200" dirty="0"/>
          </a:p>
          <a:p>
            <a:pPr lvl="1"/>
            <a:r>
              <a:rPr lang="pt-BR" sz="2800" dirty="0" smtClean="0"/>
              <a:t>Colocar apenas um elemento inválido por caso de teste</a:t>
            </a:r>
            <a:endParaRPr lang="pt-BR" sz="2800" dirty="0"/>
          </a:p>
          <a:p>
            <a:r>
              <a:rPr lang="pt-BR" sz="3200" dirty="0"/>
              <a:t>Identificação de classes de equivalência:</a:t>
            </a:r>
          </a:p>
          <a:p>
            <a:pPr lvl="1"/>
            <a:r>
              <a:rPr lang="pt-BR" sz="2800" dirty="0"/>
              <a:t>Processo heurístico</a:t>
            </a:r>
          </a:p>
          <a:p>
            <a:pPr lvl="1"/>
            <a:r>
              <a:rPr lang="pt-BR" sz="2800" dirty="0"/>
              <a:t>Depende da experiência </a:t>
            </a:r>
            <a:r>
              <a:rPr lang="pt-BR" sz="2800" dirty="0" smtClean="0"/>
              <a:t>dos testadores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88320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Problema: soma dois números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Função que recebe dois parâmetros</a:t>
            </a:r>
          </a:p>
          <a:p>
            <a:r>
              <a:rPr lang="pt-BR" dirty="0" smtClean="0"/>
              <a:t>Retorna a soma de dois números</a:t>
            </a:r>
          </a:p>
          <a:p>
            <a:pPr lvl="1"/>
            <a:r>
              <a:rPr lang="pt-BR" dirty="0" smtClean="0"/>
              <a:t>Podem ser negativos, zero, positivos</a:t>
            </a:r>
          </a:p>
          <a:p>
            <a:endParaRPr lang="pt-BR" dirty="0"/>
          </a:p>
          <a:p>
            <a:r>
              <a:rPr lang="pt-BR" dirty="0" smtClean="0"/>
              <a:t>Como usar Classes de Equivalência para este problema?</a:t>
            </a:r>
          </a:p>
          <a:p>
            <a:pPr lvl="1"/>
            <a:r>
              <a:rPr lang="pt-BR" dirty="0" smtClean="0"/>
              <a:t>Quais são as partições que podem ser criadas?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737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 de Equivalência</a:t>
            </a:r>
            <a:endParaRPr lang="da-DK" dirty="0"/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Entrada de dados: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 smtClean="0"/>
              <a:t>Partições finitas que podem ser criadas:</a:t>
            </a:r>
            <a:endParaRPr lang="da-DK" dirty="0"/>
          </a:p>
          <a:p>
            <a:pPr lvl="3"/>
            <a:r>
              <a:rPr lang="da-DK" i="1" dirty="0" smtClean="0"/>
              <a:t>Aqui são três classes principais </a:t>
            </a:r>
            <a:r>
              <a:rPr lang="da-DK" i="1" dirty="0"/>
              <a:t>3: { ”zero”, ”pos”, ”neg” }</a:t>
            </a:r>
          </a:p>
          <a:p>
            <a:pPr lvl="2"/>
            <a:endParaRPr lang="da-DK" i="1" dirty="0"/>
          </a:p>
          <a:p>
            <a:r>
              <a:rPr lang="da-DK" dirty="0" smtClean="0"/>
              <a:t>Possível testar todas as </a:t>
            </a:r>
            <a:r>
              <a:rPr lang="da-DK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classes de equivalência</a:t>
            </a:r>
            <a:endParaRPr lang="da-DK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da-DK" dirty="0" smtClean="0"/>
              <a:t>Usando elementos </a:t>
            </a:r>
            <a:r>
              <a:rPr lang="da-DK" b="1" i="1" dirty="0" smtClean="0"/>
              <a:t>representativos</a:t>
            </a:r>
            <a:r>
              <a:rPr lang="da-DK" dirty="0" smtClean="0"/>
              <a:t> de cada categoria</a:t>
            </a:r>
            <a:endParaRPr lang="da-DK" dirty="0"/>
          </a:p>
        </p:txBody>
      </p:sp>
      <p:sp>
        <p:nvSpPr>
          <p:cNvPr id="335876" name="Oval 4"/>
          <p:cNvSpPr>
            <a:spLocks noChangeArrowheads="1"/>
          </p:cNvSpPr>
          <p:nvPr/>
        </p:nvSpPr>
        <p:spPr bwMode="auto">
          <a:xfrm>
            <a:off x="827088" y="2168525"/>
            <a:ext cx="7273925" cy="5032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0C0C0"/>
              </a:gs>
            </a:gsLst>
            <a:lin ang="0" scaled="1"/>
          </a:gra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335878" name="Text Box 6"/>
          <p:cNvSpPr txBox="1">
            <a:spLocks noChangeArrowheads="1"/>
          </p:cNvSpPr>
          <p:nvPr/>
        </p:nvSpPr>
        <p:spPr bwMode="auto">
          <a:xfrm>
            <a:off x="3635375" y="2576513"/>
            <a:ext cx="6334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/>
                    </a:gs>
                    <a:gs pos="100000">
                      <a:srgbClr val="C0C0C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da-DK" b="1" i="1">
                <a:latin typeface="Arial" pitchFamily="34" charset="0"/>
              </a:rPr>
              <a:t>neg</a:t>
            </a:r>
          </a:p>
        </p:txBody>
      </p:sp>
      <p:sp>
        <p:nvSpPr>
          <p:cNvPr id="335879" name="Text Box 7"/>
          <p:cNvSpPr txBox="1">
            <a:spLocks noChangeArrowheads="1"/>
          </p:cNvSpPr>
          <p:nvPr/>
        </p:nvSpPr>
        <p:spPr bwMode="auto">
          <a:xfrm>
            <a:off x="4632325" y="2576513"/>
            <a:ext cx="6334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/>
                    </a:gs>
                    <a:gs pos="100000">
                      <a:srgbClr val="C0C0C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da-DK" b="1" i="1">
                <a:latin typeface="Arial" pitchFamily="34" charset="0"/>
              </a:rPr>
              <a:t>pos</a:t>
            </a:r>
          </a:p>
        </p:txBody>
      </p:sp>
      <p:sp>
        <p:nvSpPr>
          <p:cNvPr id="335880" name="Text Box 8"/>
          <p:cNvSpPr txBox="1">
            <a:spLocks noChangeArrowheads="1"/>
          </p:cNvSpPr>
          <p:nvPr/>
        </p:nvSpPr>
        <p:spPr bwMode="auto">
          <a:xfrm>
            <a:off x="4294188" y="2206625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/>
                    </a:gs>
                    <a:gs pos="100000">
                      <a:srgbClr val="C0C0C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da-DK" i="1">
                <a:latin typeface="Arial" pitchFamily="34" charset="0"/>
              </a:rPr>
              <a:t>0</a:t>
            </a:r>
          </a:p>
        </p:txBody>
      </p:sp>
      <p:sp>
        <p:nvSpPr>
          <p:cNvPr id="335881" name="Freeform 9"/>
          <p:cNvSpPr>
            <a:spLocks/>
          </p:cNvSpPr>
          <p:nvPr/>
        </p:nvSpPr>
        <p:spPr bwMode="auto">
          <a:xfrm>
            <a:off x="4244975" y="2168525"/>
            <a:ext cx="71438" cy="503238"/>
          </a:xfrm>
          <a:custGeom>
            <a:avLst/>
            <a:gdLst>
              <a:gd name="T0" fmla="*/ 0 w 45"/>
              <a:gd name="T1" fmla="*/ 0 h 680"/>
              <a:gd name="T2" fmla="*/ 45 w 45"/>
              <a:gd name="T3" fmla="*/ 317 h 680"/>
              <a:gd name="T4" fmla="*/ 0 w 45"/>
              <a:gd name="T5" fmla="*/ 680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680">
                <a:moveTo>
                  <a:pt x="0" y="0"/>
                </a:moveTo>
                <a:cubicBezTo>
                  <a:pt x="22" y="102"/>
                  <a:pt x="45" y="204"/>
                  <a:pt x="45" y="317"/>
                </a:cubicBezTo>
                <a:cubicBezTo>
                  <a:pt x="45" y="430"/>
                  <a:pt x="22" y="555"/>
                  <a:pt x="0" y="68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/>
                    </a:gs>
                    <a:gs pos="100000">
                      <a:srgbClr val="C0C0C0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35882" name="Freeform 10"/>
          <p:cNvSpPr>
            <a:spLocks/>
          </p:cNvSpPr>
          <p:nvPr/>
        </p:nvSpPr>
        <p:spPr bwMode="auto">
          <a:xfrm flipH="1">
            <a:off x="4605338" y="2168525"/>
            <a:ext cx="71437" cy="503238"/>
          </a:xfrm>
          <a:custGeom>
            <a:avLst/>
            <a:gdLst>
              <a:gd name="T0" fmla="*/ 0 w 45"/>
              <a:gd name="T1" fmla="*/ 0 h 680"/>
              <a:gd name="T2" fmla="*/ 45 w 45"/>
              <a:gd name="T3" fmla="*/ 317 h 680"/>
              <a:gd name="T4" fmla="*/ 0 w 45"/>
              <a:gd name="T5" fmla="*/ 680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680">
                <a:moveTo>
                  <a:pt x="0" y="0"/>
                </a:moveTo>
                <a:cubicBezTo>
                  <a:pt x="22" y="102"/>
                  <a:pt x="45" y="204"/>
                  <a:pt x="45" y="317"/>
                </a:cubicBezTo>
                <a:cubicBezTo>
                  <a:pt x="45" y="430"/>
                  <a:pt x="22" y="555"/>
                  <a:pt x="0" y="68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/>
                    </a:gs>
                    <a:gs pos="100000">
                      <a:srgbClr val="C0C0C0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35883" name="Text Box 11"/>
          <p:cNvSpPr txBox="1">
            <a:spLocks noChangeArrowheads="1"/>
          </p:cNvSpPr>
          <p:nvPr/>
        </p:nvSpPr>
        <p:spPr bwMode="auto">
          <a:xfrm>
            <a:off x="4113213" y="1822450"/>
            <a:ext cx="703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/>
                    </a:gs>
                    <a:gs pos="100000">
                      <a:srgbClr val="C0C0C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da-DK" b="1" i="1">
                <a:latin typeface="Arial" pitchFamily="34" charset="0"/>
              </a:rPr>
              <a:t>zero</a:t>
            </a:r>
          </a:p>
        </p:txBody>
      </p:sp>
      <p:sp>
        <p:nvSpPr>
          <p:cNvPr id="335884" name="Text Box 12"/>
          <p:cNvSpPr txBox="1">
            <a:spLocks noChangeArrowheads="1"/>
          </p:cNvSpPr>
          <p:nvPr/>
        </p:nvSpPr>
        <p:spPr bwMode="auto">
          <a:xfrm>
            <a:off x="4884738" y="2205038"/>
            <a:ext cx="1697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/>
                    </a:gs>
                    <a:gs pos="100000">
                      <a:srgbClr val="C0C0C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da-DK" i="1">
                <a:latin typeface="Arial" pitchFamily="34" charset="0"/>
              </a:rPr>
              <a:t>1    2    3    …</a:t>
            </a:r>
          </a:p>
        </p:txBody>
      </p:sp>
      <p:sp>
        <p:nvSpPr>
          <p:cNvPr id="335885" name="Text Box 13"/>
          <p:cNvSpPr txBox="1">
            <a:spLocks noChangeArrowheads="1"/>
          </p:cNvSpPr>
          <p:nvPr/>
        </p:nvSpPr>
        <p:spPr bwMode="auto">
          <a:xfrm>
            <a:off x="2366963" y="2205038"/>
            <a:ext cx="1739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/>
                    </a:gs>
                    <a:gs pos="100000">
                      <a:srgbClr val="C0C0C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r"/>
            <a:r>
              <a:rPr lang="da-DK" i="1">
                <a:latin typeface="Arial" pitchFamily="34" charset="0"/>
              </a:rPr>
              <a:t>…   -3   -2   -1</a:t>
            </a:r>
          </a:p>
        </p:txBody>
      </p:sp>
    </p:spTree>
    <p:extLst>
      <p:ext uri="{BB962C8B-B14F-4D97-AF65-F5344CB8AC3E}">
        <p14:creationId xmlns:p14="http://schemas.microsoft.com/office/powerpoint/2010/main" val="1861730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35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35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3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3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35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3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35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3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6" grpId="0" animBg="1"/>
      <p:bldP spid="335878" grpId="0"/>
      <p:bldP spid="335879" grpId="0"/>
      <p:bldP spid="335880" grpId="0"/>
      <p:bldP spid="335881" grpId="0" animBg="1"/>
      <p:bldP spid="335882" grpId="0" animBg="1"/>
      <p:bldP spid="335883" grpId="0"/>
      <p:bldP spid="335884" grpId="0"/>
      <p:bldP spid="33588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ISO – modelos de qualidade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ISO/IEC </a:t>
            </a:r>
            <a:r>
              <a:rPr lang="en-US" b="1" dirty="0" smtClean="0"/>
              <a:t>9126</a:t>
            </a:r>
            <a:endParaRPr lang="en-US" dirty="0" smtClean="0"/>
          </a:p>
          <a:p>
            <a:pPr lvl="1"/>
            <a:r>
              <a:rPr lang="en-US" i="1" dirty="0" smtClean="0"/>
              <a:t>Software </a:t>
            </a:r>
            <a:r>
              <a:rPr lang="en-US" i="1" dirty="0"/>
              <a:t>engineering </a:t>
            </a:r>
            <a:r>
              <a:rPr lang="en-US" i="1" dirty="0" smtClean="0"/>
              <a:t>– Product </a:t>
            </a:r>
            <a:r>
              <a:rPr lang="en-US" i="1" dirty="0"/>
              <a:t>quality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Série</a:t>
            </a:r>
            <a:r>
              <a:rPr lang="en-US" dirty="0" smtClean="0"/>
              <a:t> </a:t>
            </a:r>
            <a:r>
              <a:rPr lang="en-US" dirty="0" err="1" smtClean="0"/>
              <a:t>extensiva</a:t>
            </a:r>
            <a:r>
              <a:rPr lang="en-US" dirty="0" smtClean="0"/>
              <a:t> de </a:t>
            </a:r>
            <a:r>
              <a:rPr lang="en-US" dirty="0" err="1" smtClean="0"/>
              <a:t>novos</a:t>
            </a:r>
            <a:r>
              <a:rPr lang="en-US" dirty="0" smtClean="0"/>
              <a:t> </a:t>
            </a:r>
            <a:r>
              <a:rPr lang="en-US" dirty="0" err="1" smtClean="0"/>
              <a:t>padrões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iniciada</a:t>
            </a:r>
            <a:endParaRPr lang="en-US" dirty="0" smtClean="0"/>
          </a:p>
          <a:p>
            <a:pPr lvl="1"/>
            <a:r>
              <a:rPr lang="en-US" dirty="0" err="1" smtClean="0"/>
              <a:t>Série</a:t>
            </a:r>
            <a:r>
              <a:rPr lang="en-US" dirty="0" smtClean="0"/>
              <a:t> ISO/IEC 25mn</a:t>
            </a:r>
          </a:p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, ISO/IEC </a:t>
            </a:r>
            <a:r>
              <a:rPr lang="en-US" dirty="0"/>
              <a:t>25010:2011</a:t>
            </a:r>
          </a:p>
          <a:p>
            <a:pPr lvl="1"/>
            <a:r>
              <a:rPr lang="en-US" i="1" dirty="0"/>
              <a:t>Systems and software engineering -- Systems and software Quality Requirements and Evaluation (</a:t>
            </a:r>
            <a:r>
              <a:rPr lang="en-US" i="1" dirty="0" err="1"/>
              <a:t>SQuaRE</a:t>
            </a:r>
            <a:r>
              <a:rPr lang="en-US" i="1" dirty="0"/>
              <a:t>) -- System and software quality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69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Quais testes seriam feitos para o problema da soma?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Problema da soma de 2 números</a:t>
            </a:r>
            <a:endParaRPr lang="da-DK" dirty="0">
              <a:solidFill>
                <a:schemeClr val="bg2"/>
              </a:solidFill>
            </a:endParaRP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Exemplo conforme a propriedade</a:t>
            </a:r>
          </a:p>
          <a:p>
            <a:pPr lvl="1"/>
            <a:r>
              <a:rPr lang="da-DK" dirty="0" smtClean="0"/>
              <a:t>Observando as categorias</a:t>
            </a:r>
            <a:endParaRPr lang="da-DK" dirty="0"/>
          </a:p>
          <a:p>
            <a:r>
              <a:rPr lang="da-DK" dirty="0" smtClean="0"/>
              <a:t>Função soma (teste das classes de equival.):</a:t>
            </a:r>
            <a:endParaRPr lang="da-DK" dirty="0"/>
          </a:p>
        </p:txBody>
      </p:sp>
      <p:sp>
        <p:nvSpPr>
          <p:cNvPr id="385028" name="Rectangle 4"/>
          <p:cNvSpPr>
            <a:spLocks noChangeArrowheads="1"/>
          </p:cNvSpPr>
          <p:nvPr/>
        </p:nvSpPr>
        <p:spPr bwMode="auto">
          <a:xfrm>
            <a:off x="527328" y="3379218"/>
            <a:ext cx="8221136" cy="2533674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385029" name="Line 5"/>
          <p:cNvSpPr>
            <a:spLocks noChangeShapeType="1"/>
          </p:cNvSpPr>
          <p:nvPr/>
        </p:nvSpPr>
        <p:spPr bwMode="auto">
          <a:xfrm>
            <a:off x="535266" y="3645024"/>
            <a:ext cx="806168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85030" name="Line 6"/>
          <p:cNvSpPr>
            <a:spLocks noChangeShapeType="1"/>
          </p:cNvSpPr>
          <p:nvPr/>
        </p:nvSpPr>
        <p:spPr bwMode="auto">
          <a:xfrm>
            <a:off x="535266" y="3388742"/>
            <a:ext cx="8061682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85031" name="Line 7"/>
          <p:cNvSpPr>
            <a:spLocks noChangeShapeType="1"/>
          </p:cNvSpPr>
          <p:nvPr/>
        </p:nvSpPr>
        <p:spPr bwMode="auto">
          <a:xfrm>
            <a:off x="535266" y="6181154"/>
            <a:ext cx="8061682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85032" name="Text Box 8"/>
          <p:cNvSpPr txBox="1">
            <a:spLocks noChangeArrowheads="1"/>
          </p:cNvSpPr>
          <p:nvPr/>
        </p:nvSpPr>
        <p:spPr bwMode="auto">
          <a:xfrm>
            <a:off x="516216" y="3356992"/>
            <a:ext cx="1679520" cy="2587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/>
                    </a:gs>
                    <a:gs pos="100000">
                      <a:srgbClr val="C0C0C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0000"/>
              </a:lnSpc>
            </a:pPr>
            <a:r>
              <a:rPr lang="da-DK" b="1" dirty="0" smtClean="0"/>
              <a:t>Propriedade</a:t>
            </a:r>
            <a:endParaRPr lang="da-DK" b="1" dirty="0"/>
          </a:p>
          <a:p>
            <a:pPr>
              <a:lnSpc>
                <a:spcPct val="90000"/>
              </a:lnSpc>
            </a:pPr>
            <a:r>
              <a:rPr lang="da-DK" b="1" dirty="0"/>
              <a:t>Pos, Pos</a:t>
            </a:r>
          </a:p>
          <a:p>
            <a:pPr>
              <a:lnSpc>
                <a:spcPct val="90000"/>
              </a:lnSpc>
            </a:pPr>
            <a:r>
              <a:rPr lang="da-DK" b="1" dirty="0"/>
              <a:t>Neg, Pos</a:t>
            </a:r>
          </a:p>
          <a:p>
            <a:pPr>
              <a:lnSpc>
                <a:spcPct val="90000"/>
              </a:lnSpc>
            </a:pPr>
            <a:r>
              <a:rPr lang="da-DK" b="1" dirty="0"/>
              <a:t>Zero,Pos</a:t>
            </a:r>
          </a:p>
          <a:p>
            <a:pPr>
              <a:lnSpc>
                <a:spcPct val="90000"/>
              </a:lnSpc>
            </a:pPr>
            <a:r>
              <a:rPr lang="da-DK" b="1" dirty="0"/>
              <a:t>Pos, Neg</a:t>
            </a:r>
          </a:p>
          <a:p>
            <a:pPr>
              <a:lnSpc>
                <a:spcPct val="90000"/>
              </a:lnSpc>
            </a:pPr>
            <a:r>
              <a:rPr lang="da-DK" b="1" dirty="0"/>
              <a:t>Neg, Neg</a:t>
            </a:r>
          </a:p>
          <a:p>
            <a:pPr>
              <a:lnSpc>
                <a:spcPct val="90000"/>
              </a:lnSpc>
            </a:pPr>
            <a:r>
              <a:rPr lang="da-DK" b="1" dirty="0"/>
              <a:t>Zero,Neg</a:t>
            </a:r>
          </a:p>
          <a:p>
            <a:pPr>
              <a:lnSpc>
                <a:spcPct val="90000"/>
              </a:lnSpc>
            </a:pPr>
            <a:r>
              <a:rPr lang="da-DK" b="1" dirty="0"/>
              <a:t>Pos, Zero</a:t>
            </a:r>
          </a:p>
          <a:p>
            <a:pPr>
              <a:lnSpc>
                <a:spcPct val="90000"/>
              </a:lnSpc>
            </a:pPr>
            <a:r>
              <a:rPr lang="da-DK" b="1" dirty="0"/>
              <a:t>Neg, Zero</a:t>
            </a:r>
          </a:p>
          <a:p>
            <a:pPr>
              <a:lnSpc>
                <a:spcPct val="90000"/>
              </a:lnSpc>
            </a:pPr>
            <a:r>
              <a:rPr lang="da-DK" b="1" dirty="0"/>
              <a:t>Zero,Zero</a:t>
            </a:r>
          </a:p>
        </p:txBody>
      </p:sp>
      <p:sp>
        <p:nvSpPr>
          <p:cNvPr id="385033" name="Text Box 9"/>
          <p:cNvSpPr txBox="1">
            <a:spLocks noChangeArrowheads="1"/>
          </p:cNvSpPr>
          <p:nvPr/>
        </p:nvSpPr>
        <p:spPr bwMode="auto">
          <a:xfrm>
            <a:off x="2891117" y="3361754"/>
            <a:ext cx="1135774" cy="2587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/>
                    </a:gs>
                    <a:gs pos="100000">
                      <a:srgbClr val="C0C0C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0000"/>
              </a:lnSpc>
            </a:pPr>
            <a:r>
              <a:rPr lang="da-DK" b="1" dirty="0" smtClean="0"/>
              <a:t>Entrada</a:t>
            </a:r>
            <a:endParaRPr lang="da-DK" b="1" dirty="0"/>
          </a:p>
          <a:p>
            <a:pPr algn="ctr">
              <a:lnSpc>
                <a:spcPct val="90000"/>
              </a:lnSpc>
            </a:pPr>
            <a:r>
              <a:rPr lang="da-DK" b="1" dirty="0"/>
              <a:t>(1,2)</a:t>
            </a:r>
          </a:p>
          <a:p>
            <a:pPr algn="ctr">
              <a:lnSpc>
                <a:spcPct val="90000"/>
              </a:lnSpc>
            </a:pPr>
            <a:r>
              <a:rPr lang="da-DK" b="1" dirty="0"/>
              <a:t>(-3,4)</a:t>
            </a:r>
          </a:p>
          <a:p>
            <a:pPr algn="ctr">
              <a:lnSpc>
                <a:spcPct val="90000"/>
              </a:lnSpc>
            </a:pPr>
            <a:r>
              <a:rPr lang="da-DK" b="1" dirty="0"/>
              <a:t>(0,5)</a:t>
            </a:r>
          </a:p>
          <a:p>
            <a:pPr algn="ctr">
              <a:lnSpc>
                <a:spcPct val="90000"/>
              </a:lnSpc>
            </a:pPr>
            <a:r>
              <a:rPr lang="da-DK" b="1" dirty="0"/>
              <a:t>(6,-7)</a:t>
            </a:r>
          </a:p>
          <a:p>
            <a:pPr algn="ctr">
              <a:lnSpc>
                <a:spcPct val="90000"/>
              </a:lnSpc>
            </a:pPr>
            <a:r>
              <a:rPr lang="da-DK" b="1" dirty="0"/>
              <a:t>(-8,-9)</a:t>
            </a:r>
          </a:p>
          <a:p>
            <a:pPr algn="ctr">
              <a:lnSpc>
                <a:spcPct val="90000"/>
              </a:lnSpc>
            </a:pPr>
            <a:r>
              <a:rPr lang="da-DK" b="1" dirty="0"/>
              <a:t>(0,-10)</a:t>
            </a:r>
          </a:p>
          <a:p>
            <a:pPr algn="ctr">
              <a:lnSpc>
                <a:spcPct val="90000"/>
              </a:lnSpc>
            </a:pPr>
            <a:r>
              <a:rPr lang="da-DK" b="1" dirty="0"/>
              <a:t>(11,0)</a:t>
            </a:r>
          </a:p>
          <a:p>
            <a:pPr algn="ctr">
              <a:lnSpc>
                <a:spcPct val="90000"/>
              </a:lnSpc>
            </a:pPr>
            <a:r>
              <a:rPr lang="da-DK" b="1" dirty="0"/>
              <a:t>(-12,0)</a:t>
            </a:r>
          </a:p>
          <a:p>
            <a:pPr algn="ctr">
              <a:lnSpc>
                <a:spcPct val="90000"/>
              </a:lnSpc>
            </a:pPr>
            <a:r>
              <a:rPr lang="da-DK" b="1" dirty="0"/>
              <a:t>(0,0)</a:t>
            </a:r>
          </a:p>
        </p:txBody>
      </p:sp>
      <p:sp>
        <p:nvSpPr>
          <p:cNvPr id="385034" name="Text Box 10"/>
          <p:cNvSpPr txBox="1">
            <a:spLocks noChangeArrowheads="1"/>
          </p:cNvSpPr>
          <p:nvPr/>
        </p:nvSpPr>
        <p:spPr bwMode="auto">
          <a:xfrm>
            <a:off x="4480204" y="3356992"/>
            <a:ext cx="2245538" cy="2587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/>
                    </a:gs>
                    <a:gs pos="100000">
                      <a:srgbClr val="C0C0C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0000"/>
              </a:lnSpc>
            </a:pPr>
            <a:r>
              <a:rPr lang="da-DK" b="1" dirty="0" smtClean="0"/>
              <a:t>Saída esperada</a:t>
            </a:r>
            <a:endParaRPr lang="da-DK" b="1" dirty="0"/>
          </a:p>
          <a:p>
            <a:pPr algn="ctr">
              <a:lnSpc>
                <a:spcPct val="90000"/>
              </a:lnSpc>
            </a:pPr>
            <a:r>
              <a:rPr lang="da-DK" b="1" dirty="0"/>
              <a:t>3</a:t>
            </a:r>
          </a:p>
          <a:p>
            <a:pPr algn="ctr">
              <a:lnSpc>
                <a:spcPct val="90000"/>
              </a:lnSpc>
            </a:pPr>
            <a:r>
              <a:rPr lang="da-DK" b="1" dirty="0"/>
              <a:t>1</a:t>
            </a:r>
          </a:p>
          <a:p>
            <a:pPr algn="ctr">
              <a:lnSpc>
                <a:spcPct val="90000"/>
              </a:lnSpc>
            </a:pPr>
            <a:r>
              <a:rPr lang="da-DK" b="1" dirty="0"/>
              <a:t>5</a:t>
            </a:r>
          </a:p>
          <a:p>
            <a:pPr algn="ctr">
              <a:lnSpc>
                <a:spcPct val="90000"/>
              </a:lnSpc>
            </a:pPr>
            <a:r>
              <a:rPr lang="da-DK" b="1" dirty="0"/>
              <a:t>-1</a:t>
            </a:r>
          </a:p>
          <a:p>
            <a:pPr algn="ctr">
              <a:lnSpc>
                <a:spcPct val="90000"/>
              </a:lnSpc>
            </a:pPr>
            <a:r>
              <a:rPr lang="da-DK" b="1" dirty="0"/>
              <a:t>-17</a:t>
            </a:r>
          </a:p>
          <a:p>
            <a:pPr algn="ctr">
              <a:lnSpc>
                <a:spcPct val="90000"/>
              </a:lnSpc>
            </a:pPr>
            <a:r>
              <a:rPr lang="da-DK" b="1" dirty="0"/>
              <a:t>-10</a:t>
            </a:r>
          </a:p>
          <a:p>
            <a:pPr algn="ctr">
              <a:lnSpc>
                <a:spcPct val="90000"/>
              </a:lnSpc>
            </a:pPr>
            <a:r>
              <a:rPr lang="da-DK" b="1" dirty="0"/>
              <a:t>11</a:t>
            </a:r>
          </a:p>
          <a:p>
            <a:pPr algn="ctr">
              <a:lnSpc>
                <a:spcPct val="90000"/>
              </a:lnSpc>
            </a:pPr>
            <a:r>
              <a:rPr lang="da-DK" b="1" dirty="0"/>
              <a:t>-12</a:t>
            </a:r>
          </a:p>
          <a:p>
            <a:pPr algn="ctr">
              <a:lnSpc>
                <a:spcPct val="90000"/>
              </a:lnSpc>
            </a:pPr>
            <a:r>
              <a:rPr lang="da-DK" b="1" dirty="0"/>
              <a:t>0</a:t>
            </a:r>
          </a:p>
        </p:txBody>
      </p:sp>
      <p:sp>
        <p:nvSpPr>
          <p:cNvPr id="385035" name="Text Box 11"/>
          <p:cNvSpPr txBox="1">
            <a:spLocks noChangeArrowheads="1"/>
          </p:cNvSpPr>
          <p:nvPr/>
        </p:nvSpPr>
        <p:spPr bwMode="auto">
          <a:xfrm>
            <a:off x="6804248" y="3356992"/>
            <a:ext cx="1968097" cy="34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/>
                    </a:gs>
                    <a:gs pos="100000">
                      <a:srgbClr val="C0C0C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0000"/>
              </a:lnSpc>
            </a:pPr>
            <a:r>
              <a:rPr lang="da-DK" b="1" dirty="0" smtClean="0"/>
              <a:t>Saída realizada</a:t>
            </a:r>
            <a:endParaRPr lang="da-DK" b="1" i="1" dirty="0"/>
          </a:p>
        </p:txBody>
      </p:sp>
      <p:sp>
        <p:nvSpPr>
          <p:cNvPr id="385036" name="Freeform 12"/>
          <p:cNvSpPr>
            <a:spLocks/>
          </p:cNvSpPr>
          <p:nvPr/>
        </p:nvSpPr>
        <p:spPr bwMode="auto">
          <a:xfrm>
            <a:off x="2327553" y="3398267"/>
            <a:ext cx="283221" cy="2512287"/>
          </a:xfrm>
          <a:custGeom>
            <a:avLst/>
            <a:gdLst>
              <a:gd name="T0" fmla="*/ 136 w 196"/>
              <a:gd name="T1" fmla="*/ 0 h 2903"/>
              <a:gd name="T2" fmla="*/ 0 w 196"/>
              <a:gd name="T3" fmla="*/ 409 h 2903"/>
              <a:gd name="T4" fmla="*/ 136 w 196"/>
              <a:gd name="T5" fmla="*/ 635 h 2903"/>
              <a:gd name="T6" fmla="*/ 45 w 196"/>
              <a:gd name="T7" fmla="*/ 1044 h 2903"/>
              <a:gd name="T8" fmla="*/ 181 w 196"/>
              <a:gd name="T9" fmla="*/ 1270 h 2903"/>
              <a:gd name="T10" fmla="*/ 90 w 196"/>
              <a:gd name="T11" fmla="*/ 1679 h 2903"/>
              <a:gd name="T12" fmla="*/ 181 w 196"/>
              <a:gd name="T13" fmla="*/ 1815 h 2903"/>
              <a:gd name="T14" fmla="*/ 0 w 196"/>
              <a:gd name="T15" fmla="*/ 2314 h 2903"/>
              <a:gd name="T16" fmla="*/ 181 w 196"/>
              <a:gd name="T17" fmla="*/ 2404 h 2903"/>
              <a:gd name="T18" fmla="*/ 0 w 196"/>
              <a:gd name="T19" fmla="*/ 2903 h 2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6" h="2903">
                <a:moveTo>
                  <a:pt x="136" y="0"/>
                </a:moveTo>
                <a:cubicBezTo>
                  <a:pt x="68" y="151"/>
                  <a:pt x="0" y="303"/>
                  <a:pt x="0" y="409"/>
                </a:cubicBezTo>
                <a:cubicBezTo>
                  <a:pt x="0" y="515"/>
                  <a:pt x="129" y="529"/>
                  <a:pt x="136" y="635"/>
                </a:cubicBezTo>
                <a:cubicBezTo>
                  <a:pt x="143" y="741"/>
                  <a:pt x="38" y="938"/>
                  <a:pt x="45" y="1044"/>
                </a:cubicBezTo>
                <a:cubicBezTo>
                  <a:pt x="52" y="1150"/>
                  <a:pt x="174" y="1164"/>
                  <a:pt x="181" y="1270"/>
                </a:cubicBezTo>
                <a:cubicBezTo>
                  <a:pt x="188" y="1376"/>
                  <a:pt x="90" y="1588"/>
                  <a:pt x="90" y="1679"/>
                </a:cubicBezTo>
                <a:cubicBezTo>
                  <a:pt x="90" y="1770"/>
                  <a:pt x="196" y="1709"/>
                  <a:pt x="181" y="1815"/>
                </a:cubicBezTo>
                <a:cubicBezTo>
                  <a:pt x="166" y="1921"/>
                  <a:pt x="0" y="2216"/>
                  <a:pt x="0" y="2314"/>
                </a:cubicBezTo>
                <a:cubicBezTo>
                  <a:pt x="0" y="2412"/>
                  <a:pt x="181" y="2306"/>
                  <a:pt x="181" y="2404"/>
                </a:cubicBezTo>
                <a:cubicBezTo>
                  <a:pt x="181" y="2502"/>
                  <a:pt x="90" y="2702"/>
                  <a:pt x="0" y="2903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/>
                    </a:gs>
                    <a:gs pos="100000">
                      <a:srgbClr val="C0C0C0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85037" name="Freeform 13"/>
          <p:cNvSpPr>
            <a:spLocks/>
          </p:cNvSpPr>
          <p:nvPr/>
        </p:nvSpPr>
        <p:spPr bwMode="auto">
          <a:xfrm>
            <a:off x="2372003" y="3387154"/>
            <a:ext cx="283221" cy="2512287"/>
          </a:xfrm>
          <a:custGeom>
            <a:avLst/>
            <a:gdLst>
              <a:gd name="T0" fmla="*/ 136 w 196"/>
              <a:gd name="T1" fmla="*/ 0 h 2903"/>
              <a:gd name="T2" fmla="*/ 0 w 196"/>
              <a:gd name="T3" fmla="*/ 409 h 2903"/>
              <a:gd name="T4" fmla="*/ 136 w 196"/>
              <a:gd name="T5" fmla="*/ 635 h 2903"/>
              <a:gd name="T6" fmla="*/ 45 w 196"/>
              <a:gd name="T7" fmla="*/ 1044 h 2903"/>
              <a:gd name="T8" fmla="*/ 181 w 196"/>
              <a:gd name="T9" fmla="*/ 1270 h 2903"/>
              <a:gd name="T10" fmla="*/ 90 w 196"/>
              <a:gd name="T11" fmla="*/ 1679 h 2903"/>
              <a:gd name="T12" fmla="*/ 181 w 196"/>
              <a:gd name="T13" fmla="*/ 1815 h 2903"/>
              <a:gd name="T14" fmla="*/ 0 w 196"/>
              <a:gd name="T15" fmla="*/ 2314 h 2903"/>
              <a:gd name="T16" fmla="*/ 181 w 196"/>
              <a:gd name="T17" fmla="*/ 2404 h 2903"/>
              <a:gd name="T18" fmla="*/ 0 w 196"/>
              <a:gd name="T19" fmla="*/ 2903 h 2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6" h="2903">
                <a:moveTo>
                  <a:pt x="136" y="0"/>
                </a:moveTo>
                <a:cubicBezTo>
                  <a:pt x="68" y="151"/>
                  <a:pt x="0" y="303"/>
                  <a:pt x="0" y="409"/>
                </a:cubicBezTo>
                <a:cubicBezTo>
                  <a:pt x="0" y="515"/>
                  <a:pt x="129" y="529"/>
                  <a:pt x="136" y="635"/>
                </a:cubicBezTo>
                <a:cubicBezTo>
                  <a:pt x="143" y="741"/>
                  <a:pt x="38" y="938"/>
                  <a:pt x="45" y="1044"/>
                </a:cubicBezTo>
                <a:cubicBezTo>
                  <a:pt x="52" y="1150"/>
                  <a:pt x="174" y="1164"/>
                  <a:pt x="181" y="1270"/>
                </a:cubicBezTo>
                <a:cubicBezTo>
                  <a:pt x="188" y="1376"/>
                  <a:pt x="90" y="1588"/>
                  <a:pt x="90" y="1679"/>
                </a:cubicBezTo>
                <a:cubicBezTo>
                  <a:pt x="90" y="1770"/>
                  <a:pt x="196" y="1709"/>
                  <a:pt x="181" y="1815"/>
                </a:cubicBezTo>
                <a:cubicBezTo>
                  <a:pt x="166" y="1921"/>
                  <a:pt x="0" y="2216"/>
                  <a:pt x="0" y="2314"/>
                </a:cubicBezTo>
                <a:cubicBezTo>
                  <a:pt x="0" y="2412"/>
                  <a:pt x="181" y="2306"/>
                  <a:pt x="181" y="2404"/>
                </a:cubicBezTo>
                <a:cubicBezTo>
                  <a:pt x="181" y="2502"/>
                  <a:pt x="90" y="2702"/>
                  <a:pt x="0" y="2903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/>
                    </a:gs>
                    <a:gs pos="100000">
                      <a:srgbClr val="C0C0C0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612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85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85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85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85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85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85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85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85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85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85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8" grpId="0" animBg="1"/>
      <p:bldP spid="385029" grpId="0" animBg="1"/>
      <p:bldP spid="385030" grpId="0" animBg="1"/>
      <p:bldP spid="385031" grpId="0" animBg="1"/>
      <p:bldP spid="385035" grpId="0"/>
      <p:bldP spid="385036" grpId="0" animBg="1"/>
      <p:bldP spid="385037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 do ‘amanhã’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Entrada</a:t>
            </a:r>
            <a:r>
              <a:rPr lang="en-US" dirty="0" smtClean="0"/>
              <a:t>: </a:t>
            </a:r>
            <a:r>
              <a:rPr lang="en-US" dirty="0" err="1" smtClean="0"/>
              <a:t>mês</a:t>
            </a:r>
            <a:r>
              <a:rPr lang="en-US" dirty="0" smtClean="0"/>
              <a:t>, </a:t>
            </a:r>
            <a:r>
              <a:rPr lang="en-US" dirty="0" err="1" smtClean="0"/>
              <a:t>dia</a:t>
            </a:r>
            <a:r>
              <a:rPr lang="en-US" dirty="0" smtClean="0"/>
              <a:t>, </a:t>
            </a:r>
            <a:r>
              <a:rPr lang="en-US" dirty="0" err="1" smtClean="0"/>
              <a:t>ano</a:t>
            </a:r>
            <a:r>
              <a:rPr lang="en-US" dirty="0" smtClean="0"/>
              <a:t> </a:t>
            </a:r>
            <a:r>
              <a:rPr lang="en-US" dirty="0" err="1" smtClean="0"/>
              <a:t>representando</a:t>
            </a:r>
            <a:r>
              <a:rPr lang="en-US" dirty="0" smtClean="0"/>
              <a:t> 1 data</a:t>
            </a:r>
            <a:endParaRPr lang="en-US" dirty="0"/>
          </a:p>
          <a:p>
            <a:pPr lvl="1"/>
            <a:r>
              <a:rPr lang="en-US" dirty="0" smtClean="0"/>
              <a:t>1 </a:t>
            </a:r>
            <a:r>
              <a:rPr lang="en-US" dirty="0"/>
              <a:t>&lt;= </a:t>
            </a:r>
            <a:r>
              <a:rPr lang="en-US" dirty="0" err="1" smtClean="0"/>
              <a:t>mês</a:t>
            </a:r>
            <a:r>
              <a:rPr lang="en-US" dirty="0" smtClean="0"/>
              <a:t> </a:t>
            </a:r>
            <a:r>
              <a:rPr lang="en-US" dirty="0"/>
              <a:t>&lt;= 12</a:t>
            </a:r>
          </a:p>
          <a:p>
            <a:pPr lvl="1"/>
            <a:r>
              <a:rPr lang="en-US" dirty="0" smtClean="0"/>
              <a:t>1 </a:t>
            </a:r>
            <a:r>
              <a:rPr lang="en-US" dirty="0"/>
              <a:t>&lt;=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/>
              <a:t>&lt;= 31</a:t>
            </a:r>
          </a:p>
          <a:p>
            <a:pPr lvl="1"/>
            <a:r>
              <a:rPr lang="en-US" dirty="0" smtClean="0"/>
              <a:t>1812 </a:t>
            </a:r>
            <a:r>
              <a:rPr lang="en-US" dirty="0"/>
              <a:t>&lt;= </a:t>
            </a:r>
            <a:r>
              <a:rPr lang="en-US" dirty="0" err="1" smtClean="0"/>
              <a:t>ano</a:t>
            </a:r>
            <a:r>
              <a:rPr lang="en-US" dirty="0" smtClean="0"/>
              <a:t> </a:t>
            </a:r>
            <a:r>
              <a:rPr lang="en-US" dirty="0"/>
              <a:t>&lt;= 2012</a:t>
            </a:r>
          </a:p>
          <a:p>
            <a:r>
              <a:rPr lang="en-US" dirty="0" err="1" smtClean="0"/>
              <a:t>Saída</a:t>
            </a:r>
            <a:r>
              <a:rPr lang="en-US" dirty="0" smtClean="0"/>
              <a:t>: data do </a:t>
            </a:r>
            <a:r>
              <a:rPr lang="en-US" dirty="0" err="1" smtClean="0"/>
              <a:t>dia</a:t>
            </a:r>
            <a:r>
              <a:rPr lang="en-US" dirty="0" smtClean="0"/>
              <a:t> de </a:t>
            </a:r>
            <a:r>
              <a:rPr lang="en-US" dirty="0" err="1" smtClean="0"/>
              <a:t>amanhã</a:t>
            </a:r>
            <a:r>
              <a:rPr lang="en-US" dirty="0" smtClean="0"/>
              <a:t> </a:t>
            </a:r>
            <a:r>
              <a:rPr lang="en-US" dirty="0" err="1" smtClean="0"/>
              <a:t>baseado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data </a:t>
            </a:r>
            <a:r>
              <a:rPr lang="en-US" dirty="0" err="1" smtClean="0"/>
              <a:t>informada</a:t>
            </a:r>
            <a:endParaRPr lang="en-US" dirty="0" smtClean="0"/>
          </a:p>
          <a:p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considerar</a:t>
            </a:r>
            <a:r>
              <a:rPr lang="en-US" dirty="0"/>
              <a:t> </a:t>
            </a:r>
            <a:r>
              <a:rPr lang="en-US" dirty="0" err="1"/>
              <a:t>anos</a:t>
            </a:r>
            <a:r>
              <a:rPr lang="en-US" dirty="0"/>
              <a:t> </a:t>
            </a:r>
            <a:r>
              <a:rPr lang="en-US" dirty="0" err="1"/>
              <a:t>bissextos</a:t>
            </a:r>
            <a:endParaRPr lang="en-US" dirty="0"/>
          </a:p>
          <a:p>
            <a:pPr lvl="1"/>
            <a:r>
              <a:rPr lang="en-US" dirty="0" smtClean="0"/>
              <a:t>É </a:t>
            </a:r>
            <a:r>
              <a:rPr lang="en-US" dirty="0" err="1" smtClean="0"/>
              <a:t>bissexto</a:t>
            </a:r>
            <a:r>
              <a:rPr lang="en-US" dirty="0" smtClean="0"/>
              <a:t> se </a:t>
            </a:r>
            <a:r>
              <a:rPr lang="en-US" dirty="0" err="1" smtClean="0"/>
              <a:t>divisível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4, e </a:t>
            </a:r>
            <a:r>
              <a:rPr lang="en-US" dirty="0" err="1" smtClean="0"/>
              <a:t>não</a:t>
            </a:r>
            <a:r>
              <a:rPr lang="en-US" dirty="0" smtClean="0"/>
              <a:t> é </a:t>
            </a:r>
            <a:r>
              <a:rPr lang="en-US" dirty="0" err="1" smtClean="0"/>
              <a:t>ano</a:t>
            </a:r>
            <a:r>
              <a:rPr lang="en-US" dirty="0" smtClean="0"/>
              <a:t> do </a:t>
            </a:r>
            <a:r>
              <a:rPr lang="en-US" dirty="0" err="1" smtClean="0"/>
              <a:t>século</a:t>
            </a:r>
            <a:endParaRPr lang="en-US" dirty="0"/>
          </a:p>
          <a:p>
            <a:pPr lvl="1"/>
            <a:r>
              <a:rPr lang="en-US" dirty="0" err="1" smtClean="0"/>
              <a:t>Ano</a:t>
            </a:r>
            <a:r>
              <a:rPr lang="en-US" dirty="0" smtClean="0"/>
              <a:t> do </a:t>
            </a:r>
            <a:r>
              <a:rPr lang="en-US" dirty="0" err="1" smtClean="0"/>
              <a:t>século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bissexto</a:t>
            </a:r>
            <a:r>
              <a:rPr lang="en-US" dirty="0" smtClean="0"/>
              <a:t> se </a:t>
            </a:r>
            <a:r>
              <a:rPr lang="en-US" dirty="0" err="1" smtClean="0"/>
              <a:t>múltiplo</a:t>
            </a:r>
            <a:r>
              <a:rPr lang="en-US" dirty="0" smtClean="0"/>
              <a:t> de 400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76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 do ‘amanhã’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Exercício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Criar</a:t>
            </a:r>
            <a:r>
              <a:rPr lang="en-US" dirty="0" smtClean="0"/>
              <a:t> as classes de </a:t>
            </a:r>
            <a:r>
              <a:rPr lang="en-US" dirty="0" err="1" smtClean="0"/>
              <a:t>equivalência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 ‘</a:t>
            </a:r>
            <a:r>
              <a:rPr lang="en-US" dirty="0" err="1" smtClean="0"/>
              <a:t>problema</a:t>
            </a:r>
            <a:r>
              <a:rPr lang="en-US" dirty="0" smtClean="0"/>
              <a:t> do </a:t>
            </a:r>
            <a:r>
              <a:rPr lang="en-US" dirty="0" err="1" smtClean="0"/>
              <a:t>amanhã</a:t>
            </a:r>
            <a:r>
              <a:rPr lang="en-US" dirty="0" smtClean="0"/>
              <a:t>’, </a:t>
            </a:r>
            <a:r>
              <a:rPr lang="en-US" dirty="0" err="1" smtClean="0"/>
              <a:t>determinando</a:t>
            </a:r>
            <a:r>
              <a:rPr lang="en-US" dirty="0" smtClean="0"/>
              <a:t> a </a:t>
            </a:r>
            <a:r>
              <a:rPr lang="en-US" dirty="0" err="1" smtClean="0"/>
              <a:t>quantidade</a:t>
            </a:r>
            <a:r>
              <a:rPr lang="en-US" dirty="0" smtClean="0"/>
              <a:t> de testes </a:t>
            </a:r>
            <a:r>
              <a:rPr lang="en-US" dirty="0" err="1" smtClean="0"/>
              <a:t>necessários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testado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23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 do ‘amanhã’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5445224"/>
            <a:ext cx="8229600" cy="685701"/>
          </a:xfrm>
        </p:spPr>
        <p:txBody>
          <a:bodyPr/>
          <a:lstStyle/>
          <a:p>
            <a:r>
              <a:rPr lang="pt-BR" dirty="0" smtClean="0"/>
              <a:t>36 testes, para testar todas as possibilidades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247162"/>
              </p:ext>
            </p:extLst>
          </p:nvPr>
        </p:nvGraphicFramePr>
        <p:xfrm>
          <a:off x="323528" y="1268760"/>
          <a:ext cx="842493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Condição de entrada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Classes de equivalência (CE)</a:t>
                      </a:r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Mês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(1) 30 dias</a:t>
                      </a:r>
                    </a:p>
                    <a:p>
                      <a:r>
                        <a:rPr lang="pt-BR" sz="2000" dirty="0" smtClean="0"/>
                        <a:t>(2) 31 dias</a:t>
                      </a:r>
                    </a:p>
                    <a:p>
                      <a:r>
                        <a:rPr lang="pt-BR" sz="2000" baseline="0" dirty="0" smtClean="0"/>
                        <a:t>(3) </a:t>
                      </a:r>
                      <a:r>
                        <a:rPr lang="pt-BR" sz="2000" dirty="0" smtClean="0"/>
                        <a:t>Fevereiro</a:t>
                      </a:r>
                      <a:endParaRPr lang="pt-BR" sz="20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Dia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aseline="0" dirty="0" smtClean="0"/>
                        <a:t>(4) </a:t>
                      </a:r>
                      <a:r>
                        <a:rPr lang="pt-BR" sz="2000" dirty="0" smtClean="0"/>
                        <a:t>1</a:t>
                      </a:r>
                      <a:r>
                        <a:rPr lang="pt-BR" sz="2000" baseline="0" dirty="0" smtClean="0"/>
                        <a:t> &lt;= dia &lt;= 28</a:t>
                      </a:r>
                    </a:p>
                    <a:p>
                      <a:r>
                        <a:rPr lang="pt-BR" sz="2000" baseline="0" dirty="0" smtClean="0"/>
                        <a:t>(5) dia = 29</a:t>
                      </a:r>
                    </a:p>
                    <a:p>
                      <a:r>
                        <a:rPr lang="pt-BR" sz="2000" baseline="0" dirty="0" smtClean="0"/>
                        <a:t>(6) dia = 30</a:t>
                      </a:r>
                    </a:p>
                    <a:p>
                      <a:r>
                        <a:rPr lang="pt-BR" sz="2000" baseline="0" dirty="0" smtClean="0"/>
                        <a:t>(7) dia = 31</a:t>
                      </a:r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Ano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(8) ano = 1900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aseline="0" dirty="0" smtClean="0"/>
                        <a:t>(9) </a:t>
                      </a:r>
                      <a:r>
                        <a:rPr lang="pt-BR" sz="2000" dirty="0" smtClean="0"/>
                        <a:t>1812 &lt;=</a:t>
                      </a:r>
                      <a:r>
                        <a:rPr lang="pt-BR" sz="2000" baseline="0" dirty="0" smtClean="0"/>
                        <a:t> </a:t>
                      </a:r>
                      <a:r>
                        <a:rPr lang="pt-BR" sz="2000" dirty="0" smtClean="0"/>
                        <a:t>ano &lt;= 2012 E ano !=</a:t>
                      </a:r>
                      <a:r>
                        <a:rPr lang="pt-BR" sz="2000" baseline="0" dirty="0" smtClean="0"/>
                        <a:t> 1900 E </a:t>
                      </a:r>
                      <a:r>
                        <a:rPr lang="pt-BR" sz="2000" dirty="0" smtClean="0"/>
                        <a:t>ano %</a:t>
                      </a:r>
                      <a:r>
                        <a:rPr lang="pt-BR" sz="2000" baseline="0" dirty="0" smtClean="0"/>
                        <a:t> 4 = 0</a:t>
                      </a:r>
                      <a:endParaRPr lang="pt-BR" sz="2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aseline="0" dirty="0" smtClean="0"/>
                        <a:t>(10) </a:t>
                      </a:r>
                      <a:r>
                        <a:rPr lang="pt-BR" sz="2000" dirty="0" smtClean="0"/>
                        <a:t>1812 &lt;=</a:t>
                      </a:r>
                      <a:r>
                        <a:rPr lang="pt-BR" sz="2000" baseline="0" dirty="0" smtClean="0"/>
                        <a:t> </a:t>
                      </a:r>
                      <a:r>
                        <a:rPr lang="pt-BR" sz="2000" dirty="0" smtClean="0"/>
                        <a:t>ano &lt;= 2012 E ano %</a:t>
                      </a:r>
                      <a:r>
                        <a:rPr lang="pt-BR" sz="2000" baseline="0" dirty="0" smtClean="0"/>
                        <a:t> 4 = 0</a:t>
                      </a:r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313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 do ‘amanhã’ – </a:t>
            </a:r>
            <a:r>
              <a:rPr lang="pt-BR" dirty="0" err="1" smtClean="0"/>
              <a:t>CEs</a:t>
            </a:r>
            <a:r>
              <a:rPr lang="pt-BR" dirty="0" smtClean="0"/>
              <a:t> 1-12</a:t>
            </a:r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10765"/>
              </p:ext>
            </p:extLst>
          </p:nvPr>
        </p:nvGraphicFramePr>
        <p:xfrm>
          <a:off x="1250107" y="1215802"/>
          <a:ext cx="6936432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b="1" dirty="0" smtClean="0"/>
                        <a:t>ID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CE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dia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mês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ano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b="1" dirty="0" smtClean="0"/>
                        <a:t>saída</a:t>
                      </a:r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1,4,8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15/06/1900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1,4,9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15/06/1912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1,4,10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15/06/1913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1,5,8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30/06/1900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1,5,9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30/06/1912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1,5,10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30/06/1913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1,6,8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01/07/1900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1,6,9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01/07/1912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1,6,10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01/07/1913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1,7,8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 smtClean="0"/>
                        <a:t>Erro</a:t>
                      </a:r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1,7,9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 smtClean="0"/>
                        <a:t>Erro</a:t>
                      </a:r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1,7,10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 smtClean="0"/>
                        <a:t>Erro</a:t>
                      </a:r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22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Técnica: análise do valor limite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23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 Valor </a:t>
            </a:r>
            <a:r>
              <a:rPr lang="pt-BR" dirty="0"/>
              <a:t>Limite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pt-BR" dirty="0"/>
              <a:t>Mais simples das técnicas tradicionais</a:t>
            </a:r>
          </a:p>
          <a:p>
            <a:pPr>
              <a:lnSpc>
                <a:spcPct val="95000"/>
              </a:lnSpc>
            </a:pPr>
            <a:r>
              <a:rPr lang="pt-BR" dirty="0"/>
              <a:t>Foca os limites dos espaços de entrada de maneira a determinar casos de </a:t>
            </a:r>
            <a:r>
              <a:rPr lang="pt-BR" dirty="0" smtClean="0"/>
              <a:t>teste</a:t>
            </a:r>
            <a:endParaRPr lang="pt-BR" dirty="0"/>
          </a:p>
          <a:p>
            <a:pPr>
              <a:lnSpc>
                <a:spcPct val="95000"/>
              </a:lnSpc>
            </a:pPr>
            <a:r>
              <a:rPr lang="pt-BR" dirty="0"/>
              <a:t>Parte do princípio de que os erros costumam ocorrer perto dos valores limites das variáveis de </a:t>
            </a:r>
            <a:r>
              <a:rPr lang="pt-BR" dirty="0" smtClean="0"/>
              <a:t>entrada</a:t>
            </a:r>
            <a:endParaRPr lang="pt-BR" dirty="0"/>
          </a:p>
          <a:p>
            <a:pPr>
              <a:lnSpc>
                <a:spcPct val="95000"/>
              </a:lnSpc>
            </a:pPr>
            <a:r>
              <a:rPr lang="pt-BR" dirty="0"/>
              <a:t>Assume que as variáveis de entrada são </a:t>
            </a:r>
            <a:r>
              <a:rPr lang="pt-BR" dirty="0" smtClean="0"/>
              <a:t>independentes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407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 Valor Limite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Complementar à técnica da partição de equivalência</a:t>
            </a:r>
          </a:p>
          <a:p>
            <a:r>
              <a:rPr lang="pt-BR" dirty="0" smtClean="0"/>
              <a:t>Observar os limites das entradas de dados</a:t>
            </a:r>
          </a:p>
          <a:p>
            <a:pPr lvl="1"/>
            <a:r>
              <a:rPr lang="pt-BR" dirty="0" smtClean="0"/>
              <a:t>São os locais mais propensos para problemas</a:t>
            </a:r>
          </a:p>
          <a:p>
            <a:pPr lvl="2"/>
            <a:r>
              <a:rPr lang="pt-BR" dirty="0" smtClean="0"/>
              <a:t>Exemplo: idade entre 0 e 60 anos</a:t>
            </a:r>
          </a:p>
          <a:p>
            <a:pPr lvl="3"/>
            <a:r>
              <a:rPr lang="pt-BR" dirty="0" smtClean="0"/>
              <a:t>testar </a:t>
            </a:r>
            <a:r>
              <a:rPr lang="pt-BR" dirty="0" smtClean="0">
                <a:sym typeface="Wingdings" pitchFamily="2" charset="2"/>
              </a:rPr>
              <a:t> -1, 0, 1 e 59, 60, 61</a:t>
            </a:r>
            <a:endParaRPr lang="pt-BR" dirty="0" smtClean="0"/>
          </a:p>
          <a:p>
            <a:r>
              <a:rPr lang="pt-BR" dirty="0" smtClean="0"/>
              <a:t>Os valores limites de uma partição são seus valores máximos e mínimos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334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 de classe e valor limite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Supondo um sistema que aceite entradas como inteiros de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pt-BR" dirty="0"/>
              <a:t> dígitos entre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10000</a:t>
            </a:r>
            <a:r>
              <a:rPr lang="pt-BR" dirty="0"/>
              <a:t> e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99999</a:t>
            </a:r>
            <a:r>
              <a:rPr lang="pt-BR" dirty="0"/>
              <a:t>, as partições de equivalência a serem criadas serão:</a:t>
            </a:r>
          </a:p>
          <a:p>
            <a:pPr lvl="1"/>
            <a:r>
              <a:rPr lang="pt-BR" sz="3200" dirty="0">
                <a:latin typeface="Courier New" pitchFamily="49" charset="0"/>
                <a:cs typeface="Courier New" pitchFamily="49" charset="0"/>
              </a:rPr>
              <a:t>&lt; 10000</a:t>
            </a:r>
          </a:p>
          <a:p>
            <a:pPr lvl="1"/>
            <a:r>
              <a:rPr lang="pt-BR" sz="3200" dirty="0">
                <a:latin typeface="Courier New" pitchFamily="49" charset="0"/>
                <a:cs typeface="Courier New" pitchFamily="49" charset="0"/>
              </a:rPr>
              <a:t>10000</a:t>
            </a:r>
            <a:r>
              <a:rPr lang="pt-BR" dirty="0"/>
              <a:t> até </a:t>
            </a:r>
            <a:r>
              <a:rPr lang="pt-BR" sz="3200" dirty="0">
                <a:latin typeface="Courier New" pitchFamily="49" charset="0"/>
                <a:cs typeface="Courier New" pitchFamily="49" charset="0"/>
              </a:rPr>
              <a:t>99999</a:t>
            </a:r>
          </a:p>
          <a:p>
            <a:pPr lvl="1"/>
            <a:r>
              <a:rPr lang="pt-BR" sz="3200" dirty="0">
                <a:latin typeface="Courier New" pitchFamily="49" charset="0"/>
                <a:cs typeface="Courier New" pitchFamily="49" charset="0"/>
              </a:rPr>
              <a:t>&gt; 10000</a:t>
            </a:r>
          </a:p>
          <a:p>
            <a:r>
              <a:rPr lang="pt-BR" dirty="0"/>
              <a:t>Os casos de teste, </a:t>
            </a:r>
            <a:r>
              <a:rPr lang="pt-BR" dirty="0" smtClean="0"/>
              <a:t>podem ter os </a:t>
            </a:r>
            <a:r>
              <a:rPr lang="pt-BR" dirty="0"/>
              <a:t>seguintes valores limite:</a:t>
            </a:r>
          </a:p>
          <a:p>
            <a:pPr lvl="1"/>
            <a:r>
              <a:rPr lang="pt-BR" sz="3200" dirty="0">
                <a:latin typeface="Courier New" pitchFamily="49" charset="0"/>
                <a:cs typeface="Courier New" pitchFamily="49" charset="0"/>
              </a:rPr>
              <a:t>00000</a:t>
            </a:r>
            <a:r>
              <a:rPr lang="pt-BR" dirty="0"/>
              <a:t>, </a:t>
            </a:r>
            <a:r>
              <a:rPr lang="pt-BR" sz="3200" dirty="0">
                <a:latin typeface="Courier New" pitchFamily="49" charset="0"/>
                <a:cs typeface="Courier New" pitchFamily="49" charset="0"/>
              </a:rPr>
              <a:t>09999</a:t>
            </a:r>
            <a:r>
              <a:rPr lang="pt-BR" dirty="0"/>
              <a:t>, </a:t>
            </a:r>
            <a:r>
              <a:rPr lang="pt-BR" sz="3200" dirty="0">
                <a:latin typeface="Courier New" pitchFamily="49" charset="0"/>
                <a:cs typeface="Courier New" pitchFamily="49" charset="0"/>
              </a:rPr>
              <a:t>10000</a:t>
            </a:r>
            <a:r>
              <a:rPr lang="pt-BR" dirty="0"/>
              <a:t>, </a:t>
            </a:r>
            <a:r>
              <a:rPr lang="pt-BR" sz="3200" dirty="0">
                <a:latin typeface="Courier New" pitchFamily="49" charset="0"/>
                <a:cs typeface="Courier New" pitchFamily="49" charset="0"/>
              </a:rPr>
              <a:t>99999</a:t>
            </a:r>
            <a:r>
              <a:rPr lang="pt-BR" dirty="0"/>
              <a:t>, </a:t>
            </a:r>
            <a:r>
              <a:rPr lang="pt-BR" sz="3200" dirty="0">
                <a:latin typeface="Courier New" pitchFamily="49" charset="0"/>
                <a:cs typeface="Courier New" pitchFamily="49" charset="0"/>
              </a:rPr>
              <a:t>10001</a:t>
            </a:r>
          </a:p>
        </p:txBody>
      </p:sp>
    </p:spTree>
    <p:extLst>
      <p:ext uri="{BB962C8B-B14F-4D97-AF65-F5344CB8AC3E}">
        <p14:creationId xmlns:p14="http://schemas.microsoft.com/office/powerpoint/2010/main" val="145094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1">
  <a:themeElements>
    <a:clrScheme name="Borda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Borda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0033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0033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orda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3150</TotalTime>
  <Words>5681</Words>
  <Application>Microsoft Office PowerPoint</Application>
  <PresentationFormat>Apresentação na tela (4:3)</PresentationFormat>
  <Paragraphs>1416</Paragraphs>
  <Slides>128</Slides>
  <Notes>4</Notes>
  <HiddenSlides>12</HiddenSlides>
  <MMClips>0</MMClips>
  <ScaleCrop>false</ScaleCrop>
  <HeadingPairs>
    <vt:vector size="8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128</vt:i4>
      </vt:variant>
    </vt:vector>
  </HeadingPairs>
  <TitlesOfParts>
    <vt:vector size="140" baseType="lpstr">
      <vt:lpstr>Arial</vt:lpstr>
      <vt:lpstr>Calibri</vt:lpstr>
      <vt:lpstr>Cambria Math</vt:lpstr>
      <vt:lpstr>Courier New</vt:lpstr>
      <vt:lpstr>Garamond</vt:lpstr>
      <vt:lpstr>Segoe UI</vt:lpstr>
      <vt:lpstr>Symbol</vt:lpstr>
      <vt:lpstr>Times New Roman</vt:lpstr>
      <vt:lpstr>Verdana</vt:lpstr>
      <vt:lpstr>Wingdings</vt:lpstr>
      <vt:lpstr>Tema1</vt:lpstr>
      <vt:lpstr>Chart</vt:lpstr>
      <vt:lpstr>Teste Caixa-Preta Técnicas</vt:lpstr>
      <vt:lpstr>Agenda</vt:lpstr>
      <vt:lpstr>Plano de Testes</vt:lpstr>
      <vt:lpstr>Plano de Testes</vt:lpstr>
      <vt:lpstr>Retomando...</vt:lpstr>
      <vt:lpstr>Retomando...</vt:lpstr>
      <vt:lpstr>Retomando...</vt:lpstr>
      <vt:lpstr>Retomando...</vt:lpstr>
      <vt:lpstr>ISO – modelos de qualidade</vt:lpstr>
      <vt:lpstr>Características de qualidade de produto</vt:lpstr>
      <vt:lpstr>ISO/IEC 25010 – modelos de qual.</vt:lpstr>
      <vt:lpstr>introdução</vt:lpstr>
      <vt:lpstr>Tipos de Testes</vt:lpstr>
      <vt:lpstr>Sequência de Testes</vt:lpstr>
      <vt:lpstr>Teste caixa-branca notas introdutórias</vt:lpstr>
      <vt:lpstr>Teste caixa-branca</vt:lpstr>
      <vt:lpstr>Teste de caminho básico</vt:lpstr>
      <vt:lpstr>Complexidade Ciclomática</vt:lpstr>
      <vt:lpstr>Complexidade Ciclomática</vt:lpstr>
      <vt:lpstr>Discussão</vt:lpstr>
      <vt:lpstr>Discussão</vt:lpstr>
      <vt:lpstr>Causa número 1 de defeitos…</vt:lpstr>
      <vt:lpstr>Tipos importantes de caixa-preta</vt:lpstr>
      <vt:lpstr>Teste exploratório</vt:lpstr>
      <vt:lpstr>Teste exploratório – noção geral</vt:lpstr>
      <vt:lpstr>Teste exploratório</vt:lpstr>
      <vt:lpstr>Teste exploratório – vantagem</vt:lpstr>
      <vt:lpstr>Teste exploratório – desvantagem</vt:lpstr>
      <vt:lpstr>Teste exploratório – utilidade</vt:lpstr>
      <vt:lpstr>Teste exploratório – utilidade</vt:lpstr>
      <vt:lpstr>Retomando</vt:lpstr>
      <vt:lpstr>Situação: “país estranho”</vt:lpstr>
      <vt:lpstr>Estratégia básica</vt:lpstr>
      <vt:lpstr>Teste ad hoc</vt:lpstr>
      <vt:lpstr>Oráculos de teste</vt:lpstr>
      <vt:lpstr>Oráculos de Teste</vt:lpstr>
      <vt:lpstr>Outros Oráculos de Teste</vt:lpstr>
      <vt:lpstr>Outros Oráculos de Teste</vt:lpstr>
      <vt:lpstr>Técnica de teste: error guessing</vt:lpstr>
      <vt:lpstr>Casos especiais a explorar</vt:lpstr>
      <vt:lpstr>Antes de começar...</vt:lpstr>
      <vt:lpstr>Exemplo 1: fórmula de bhaskara</vt:lpstr>
      <vt:lpstr>Problema: Fórmula de Bhaskara</vt:lpstr>
      <vt:lpstr>Sub-problema: discriminante</vt:lpstr>
      <vt:lpstr>Sub-problema: discriminante</vt:lpstr>
      <vt:lpstr>Sub-problema: discriminante</vt:lpstr>
      <vt:lpstr>Sub-problema: discriminante</vt:lpstr>
      <vt:lpstr>Sub-problema: discriminante</vt:lpstr>
      <vt:lpstr>Exemplo 2: triângulo</vt:lpstr>
      <vt:lpstr>Exercício: triângulo</vt:lpstr>
      <vt:lpstr>Alguns casos ‘especiais’</vt:lpstr>
      <vt:lpstr>Exercício</vt:lpstr>
      <vt:lpstr>Apresentação do PowerPoint</vt:lpstr>
      <vt:lpstr>Motivação para teste caixa-preta</vt:lpstr>
      <vt:lpstr>Teste Funcional: caixa-preta</vt:lpstr>
      <vt:lpstr>Teste caixa-preta: introdução</vt:lpstr>
      <vt:lpstr>Comparação entre ‘caixas’</vt:lpstr>
      <vt:lpstr>Comparação entre ‘caixas’</vt:lpstr>
      <vt:lpstr>Vantagens</vt:lpstr>
      <vt:lpstr>Desvantagens</vt:lpstr>
      <vt:lpstr>Desvantagens</vt:lpstr>
      <vt:lpstr>Aplicação prática de caixa preta</vt:lpstr>
      <vt:lpstr>Passos para testes caixa-preta</vt:lpstr>
      <vt:lpstr>Passos para testes caixa-preta</vt:lpstr>
      <vt:lpstr>Teste funcional e técnicas</vt:lpstr>
      <vt:lpstr>Teste Funcional</vt:lpstr>
      <vt:lpstr>Espaço de estados de testes</vt:lpstr>
      <vt:lpstr>Espaço de estados de testes</vt:lpstr>
      <vt:lpstr>Espaço de estados de testes</vt:lpstr>
      <vt:lpstr>Abordagens de particionamento</vt:lpstr>
      <vt:lpstr>Teste funcional</vt:lpstr>
      <vt:lpstr>Teste funcional</vt:lpstr>
      <vt:lpstr>Técnicas para derivação de casos de teste</vt:lpstr>
      <vt:lpstr>Teste positivo e negativo</vt:lpstr>
      <vt:lpstr>Teste positivo</vt:lpstr>
      <vt:lpstr>Teste negativo</vt:lpstr>
      <vt:lpstr>Teste negativo</vt:lpstr>
      <vt:lpstr>Principais técnicas de teste caixa-preta</vt:lpstr>
      <vt:lpstr>Teste caixa-preta – técnicas</vt:lpstr>
      <vt:lpstr>Objetivo</vt:lpstr>
      <vt:lpstr>Técnica: classes de equivalência</vt:lpstr>
      <vt:lpstr>Classes de Equivalência</vt:lpstr>
      <vt:lpstr>Classes de Equivalência</vt:lpstr>
      <vt:lpstr>Classes de Equivalência</vt:lpstr>
      <vt:lpstr>Classes de Equivalência</vt:lpstr>
      <vt:lpstr>Classes de Equivalência</vt:lpstr>
      <vt:lpstr>Classes de Equivalência</vt:lpstr>
      <vt:lpstr>Problema: soma dois números</vt:lpstr>
      <vt:lpstr>Classes de Equivalência</vt:lpstr>
      <vt:lpstr>Exercício</vt:lpstr>
      <vt:lpstr>Problema da soma de 2 números</vt:lpstr>
      <vt:lpstr>Problema do ‘amanhã’</vt:lpstr>
      <vt:lpstr>Problema do ‘amanhã’</vt:lpstr>
      <vt:lpstr>Problema do ‘amanhã’</vt:lpstr>
      <vt:lpstr>Problema do ‘amanhã’ – CEs 1-12</vt:lpstr>
      <vt:lpstr>Técnica: análise do valor limite</vt:lpstr>
      <vt:lpstr>Análise do Valor Limite</vt:lpstr>
      <vt:lpstr>Análise do Valor Limite</vt:lpstr>
      <vt:lpstr>Exemplo de classe e valor limite</vt:lpstr>
      <vt:lpstr>Valor Limite</vt:lpstr>
      <vt:lpstr>Valor Limite</vt:lpstr>
      <vt:lpstr>Valor Limite</vt:lpstr>
      <vt:lpstr>Valor Limite (variações)</vt:lpstr>
      <vt:lpstr>Valor Limite</vt:lpstr>
      <vt:lpstr>Valor Limite</vt:lpstr>
      <vt:lpstr>Técnica: tabela de decisão</vt:lpstr>
      <vt:lpstr>Tabela de Decisão</vt:lpstr>
      <vt:lpstr>Tabela de Decisão – Exemplo</vt:lpstr>
      <vt:lpstr>Tabelas de Decisão</vt:lpstr>
      <vt:lpstr>Tabelas de Decisão</vt:lpstr>
      <vt:lpstr>Exercício – faça Tabela de Decisão</vt:lpstr>
      <vt:lpstr>Tabela de Decisão – Solução 1</vt:lpstr>
      <vt:lpstr>Tabela de Decisão – Solução 2</vt:lpstr>
      <vt:lpstr>Técnica: pair-wise</vt:lpstr>
      <vt:lpstr>Teste pair-wise</vt:lpstr>
      <vt:lpstr>Exemplo pair-wise</vt:lpstr>
      <vt:lpstr>Exemplo pair-wise</vt:lpstr>
      <vt:lpstr>Exemplo pair-wise</vt:lpstr>
      <vt:lpstr>Exemplo pair-wise</vt:lpstr>
      <vt:lpstr>Exemplo pair-wise</vt:lpstr>
      <vt:lpstr>Exemplo pair-wise</vt:lpstr>
      <vt:lpstr>Exemplo pair-wise</vt:lpstr>
      <vt:lpstr>Exemplo pair-wise</vt:lpstr>
      <vt:lpstr>Exemplo pair-wise</vt:lpstr>
      <vt:lpstr>Técnica pair-wise</vt:lpstr>
      <vt:lpstr>Discussão sobre a técnica</vt:lpstr>
      <vt:lpstr>Exercício da técnica pair-wise</vt:lpstr>
      <vt:lpstr>Prof. Ricardo M. Czekster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de Software com Microsoft Visual Studio 2010</dc:title>
  <dc:creator>AT</dc:creator>
  <cp:lastModifiedBy>S2B Teste de Software</cp:lastModifiedBy>
  <cp:revision>408</cp:revision>
  <dcterms:created xsi:type="dcterms:W3CDTF">2012-10-23T20:26:11Z</dcterms:created>
  <dcterms:modified xsi:type="dcterms:W3CDTF">2017-09-13T16:46:34Z</dcterms:modified>
</cp:coreProperties>
</file>