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28"/>
  </p:notesMasterIdLst>
  <p:handoutMasterIdLst>
    <p:handoutMasterId r:id="rId29"/>
  </p:handoutMasterIdLst>
  <p:sldIdLst>
    <p:sldId id="674" r:id="rId2"/>
    <p:sldId id="625" r:id="rId3"/>
    <p:sldId id="624" r:id="rId4"/>
    <p:sldId id="626" r:id="rId5"/>
    <p:sldId id="627" r:id="rId6"/>
    <p:sldId id="628" r:id="rId7"/>
    <p:sldId id="629" r:id="rId8"/>
    <p:sldId id="630" r:id="rId9"/>
    <p:sldId id="631" r:id="rId10"/>
    <p:sldId id="632" r:id="rId11"/>
    <p:sldId id="633" r:id="rId12"/>
    <p:sldId id="635" r:id="rId13"/>
    <p:sldId id="634" r:id="rId14"/>
    <p:sldId id="636" r:id="rId15"/>
    <p:sldId id="685" r:id="rId16"/>
    <p:sldId id="678" r:id="rId17"/>
    <p:sldId id="681" r:id="rId18"/>
    <p:sldId id="684" r:id="rId19"/>
    <p:sldId id="644" r:id="rId20"/>
    <p:sldId id="646" r:id="rId21"/>
    <p:sldId id="662" r:id="rId22"/>
    <p:sldId id="687" r:id="rId23"/>
    <p:sldId id="669" r:id="rId24"/>
    <p:sldId id="672" r:id="rId25"/>
    <p:sldId id="673" r:id="rId26"/>
    <p:sldId id="675" r:id="rId27"/>
  </p:sldIdLst>
  <p:sldSz cx="9144000" cy="6858000" type="screen4x3"/>
  <p:notesSz cx="6858000" cy="919956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I User" initials="MI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7733"/>
    <a:srgbClr val="7BC466"/>
    <a:srgbClr val="92C368"/>
    <a:srgbClr val="96969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6" autoAdjust="0"/>
    <p:restoredTop sz="84808" autoAdjust="0"/>
  </p:normalViewPr>
  <p:slideViewPr>
    <p:cSldViewPr>
      <p:cViewPr varScale="1">
        <p:scale>
          <a:sx n="62" d="100"/>
          <a:sy n="62" d="100"/>
        </p:scale>
        <p:origin x="93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2040" y="-84"/>
      </p:cViewPr>
      <p:guideLst>
        <p:guide orient="horz" pos="2898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08-10-28T11:37:13.068" idx="1">
    <p:pos x="5591" y="2810"/>
    <p:text>Texto Original:
A informalidade na etapa de teste unitário leva que um número maior de bugs seja detectado nas etapas de teste de integração e teste de sistema onde o custo de localização e correção é maior.
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4014AB-58A1-414B-995B-81FABB5A09F2}" type="datetimeFigureOut">
              <a:rPr lang="pt-BR" smtClean="0"/>
              <a:pPr/>
              <a:t>18/09/2017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37988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737988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69B1E1-EB94-4E42-8B82-33CB618F254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957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pt-BR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0300" y="690563"/>
            <a:ext cx="4597400" cy="34496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69793"/>
            <a:ext cx="5486400" cy="4139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37988"/>
            <a:ext cx="2971800" cy="45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37988"/>
            <a:ext cx="2971800" cy="45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7553C31-870D-4EB4-8D11-8C22723AE80C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93255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53C31-870D-4EB4-8D11-8C22723AE80C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820863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pt-BR" altLang="en-US" dirty="0"/>
              <a:t>Clique para editar o estilo do título mestre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00100" y="3929066"/>
            <a:ext cx="4500594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pt-BR" altLang="en-US" dirty="0"/>
              <a:t>Clique para editar o estilo do subtítulo mestre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EAA742A-34AD-4E89-A691-6AA26C7FB747}" type="slidenum">
              <a:rPr lang="pt-BR" altLang="en-US"/>
              <a:pPr/>
              <a:t>‹nº›</a:t>
            </a:fld>
            <a:endParaRPr lang="pt-BR" altLang="en-US"/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1000100" y="3929066"/>
            <a:ext cx="4472247" cy="0"/>
          </a:xfrm>
          <a:prstGeom prst="line">
            <a:avLst/>
          </a:prstGeom>
          <a:noFill/>
          <a:ln w="19050">
            <a:solidFill>
              <a:srgbClr val="92C368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pic>
        <p:nvPicPr>
          <p:cNvPr id="16393" name="Picture 9" descr="cov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26988"/>
            <a:ext cx="9144000" cy="1719263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879708" y="4500570"/>
            <a:ext cx="813872" cy="1381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 descr="http://www.pucrs.micnetwork.org/Portals/9/Topo-Ci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477" y="3714353"/>
            <a:ext cx="4800600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24872F5-8884-4ED0-B2DE-D25853E1736F}" type="slidenum">
              <a:rPr lang="pt-BR" altLang="en-US"/>
              <a:pPr/>
              <a:t>‹nº›</a:t>
            </a:fld>
            <a:endParaRPr lang="pt-B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7D12BBF-7B5B-4376-8E1B-7B668549C497}" type="slidenum">
              <a:rPr lang="pt-BR" altLang="en-US"/>
              <a:pPr/>
              <a:t>‹nº›</a:t>
            </a:fld>
            <a:endParaRPr lang="pt-B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186766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41763"/>
            <a:ext cx="8229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7178554-C1AB-4888-92BD-B941FBBCE047}" type="slidenum">
              <a:rPr lang="pt-BR" altLang="en-US"/>
              <a:pPr/>
              <a:t>‹nº›</a:t>
            </a:fld>
            <a:endParaRPr lang="pt-B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186766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44FE3408-CDCF-4A94-AD69-D16C4A7C9B88}" type="slidenum">
              <a:rPr lang="pt-BR" altLang="en-US"/>
              <a:pPr/>
              <a:t>‹nº›</a:t>
            </a:fld>
            <a:endParaRPr lang="pt-B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186766" cy="11398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" pitchFamily="34" charset="0"/>
              </a:defRPr>
            </a:lvl1pPr>
            <a:lvl2pPr>
              <a:defRPr>
                <a:latin typeface="Segoe UI" pitchFamily="34" charset="0"/>
              </a:defRPr>
            </a:lvl2pPr>
            <a:lvl3pPr>
              <a:defRPr>
                <a:latin typeface="Segoe UI" pitchFamily="34" charset="0"/>
              </a:defRPr>
            </a:lvl3pPr>
            <a:lvl4pPr>
              <a:defRPr>
                <a:latin typeface="Segoe UI" pitchFamily="34" charset="0"/>
              </a:defRPr>
            </a:lvl4pPr>
            <a:lvl5pPr>
              <a:defRPr>
                <a:latin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32601B4-B3AE-4DCE-8DC7-64AF2FE054C1}" type="slidenum">
              <a:rPr lang="pt-BR" altLang="en-US"/>
              <a:pPr/>
              <a:t>‹nº›</a:t>
            </a:fld>
            <a:endParaRPr lang="pt-B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4D1011F-9734-4317-A2A8-9EF611AA4696}" type="slidenum">
              <a:rPr lang="pt-BR" altLang="en-US"/>
              <a:pPr/>
              <a:t>‹nº›</a:t>
            </a:fld>
            <a:endParaRPr lang="pt-BR" altLang="en-US"/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928926" y="285728"/>
            <a:ext cx="6219825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87FD19A-ECCF-49DF-9176-19FD66A19FDB}" type="slidenum">
              <a:rPr lang="pt-BR" altLang="en-US"/>
              <a:pPr/>
              <a:t>‹nº›</a:t>
            </a:fld>
            <a:endParaRPr lang="pt-B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36"/>
            <a:ext cx="818676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B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4DF0158-43D5-416B-B92B-833834DC981E}" type="slidenum">
              <a:rPr lang="pt-BR" altLang="en-US"/>
              <a:pPr/>
              <a:t>‹nº›</a:t>
            </a:fld>
            <a:endParaRPr lang="pt-B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7BBEE49-1C6C-4871-B2D1-E8DAE15926EF}" type="slidenum">
              <a:rPr lang="pt-BR" altLang="en-US"/>
              <a:pPr/>
              <a:t>‹nº›</a:t>
            </a:fld>
            <a:endParaRPr lang="pt-B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066F552-6471-4312-8A64-E5FE5355CCD5}" type="slidenum">
              <a:rPr lang="pt-BR" altLang="en-US"/>
              <a:pPr/>
              <a:t>‹nº›</a:t>
            </a:fld>
            <a:endParaRPr lang="pt-B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B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D6ABD1-865F-43F9-A0E6-7723B7AB049B}" type="slidenum">
              <a:rPr lang="pt-BR" altLang="en-US"/>
              <a:pPr/>
              <a:t>‹nº›</a:t>
            </a:fld>
            <a:endParaRPr lang="pt-B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CB9F5F4-00B0-4724-B115-6E110A601390}" type="slidenum">
              <a:rPr lang="pt-BR" altLang="en-US"/>
              <a:pPr/>
              <a:t>‹nº›</a:t>
            </a:fld>
            <a:endParaRPr lang="pt-B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186766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 dirty="0" smtClean="0"/>
              <a:t>Clique para editar o estilo do título mestre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 dirty="0" smtClean="0"/>
              <a:t>Clique para editar os estilos do texto mestre</a:t>
            </a:r>
          </a:p>
          <a:p>
            <a:pPr lvl="1"/>
            <a:r>
              <a:rPr lang="pt-BR" altLang="en-US" dirty="0" smtClean="0"/>
              <a:t>Segundo nível</a:t>
            </a:r>
          </a:p>
          <a:p>
            <a:pPr lvl="2"/>
            <a:r>
              <a:rPr lang="pt-BR" altLang="en-US" dirty="0" smtClean="0"/>
              <a:t>Terceiro nível</a:t>
            </a:r>
          </a:p>
          <a:p>
            <a:pPr lvl="3"/>
            <a:r>
              <a:rPr lang="pt-BR" altLang="en-US" dirty="0" smtClean="0"/>
              <a:t>Quarto nível</a:t>
            </a:r>
          </a:p>
          <a:p>
            <a:pPr lvl="4"/>
            <a:r>
              <a:rPr lang="pt-BR" altLang="en-US" dirty="0" smtClean="0"/>
              <a:t>Quinto nível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500694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fld id="{E78F2D69-A359-4B35-8745-9F1DA645C052}" type="slidenum">
              <a:rPr lang="pt-BR" altLang="en-US"/>
              <a:pPr/>
              <a:t>‹nº›</a:t>
            </a:fld>
            <a:endParaRPr lang="pt-BR" altLang="en-US"/>
          </a:p>
        </p:txBody>
      </p:sp>
      <p:sp>
        <p:nvSpPr>
          <p:cNvPr id="15367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rgbClr val="92C368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rgbClr val="92C368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pic>
        <p:nvPicPr>
          <p:cNvPr id="15372" name="Picture 12" descr="MIC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19100" y="6237288"/>
            <a:ext cx="1776413" cy="219075"/>
          </a:xfrm>
          <a:prstGeom prst="rect">
            <a:avLst/>
          </a:prstGeom>
          <a:noFill/>
        </p:spPr>
      </p:pic>
      <p:pic>
        <p:nvPicPr>
          <p:cNvPr id="9" name="Picture 8" descr="pucrs.JPG"/>
          <p:cNvPicPr>
            <a:picLocks noChangeAspect="1"/>
          </p:cNvPicPr>
          <p:nvPr userDrawn="1"/>
        </p:nvPicPr>
        <p:blipFill>
          <a:blip r:embed="rId17" cstate="print"/>
          <a:stretch>
            <a:fillRect/>
          </a:stretch>
        </p:blipFill>
        <p:spPr>
          <a:xfrm>
            <a:off x="7858148" y="6286520"/>
            <a:ext cx="785818" cy="259892"/>
          </a:xfrm>
          <a:prstGeom prst="rect">
            <a:avLst/>
          </a:prstGeom>
        </p:spPr>
      </p:pic>
      <p:sp>
        <p:nvSpPr>
          <p:cNvPr id="10" name="CaixaDeTexto 9"/>
          <p:cNvSpPr txBox="1"/>
          <p:nvPr userDrawn="1"/>
        </p:nvSpPr>
        <p:spPr>
          <a:xfrm>
            <a:off x="2411760" y="6256992"/>
            <a:ext cx="37721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Prof. Ricardo M. </a:t>
            </a:r>
            <a:r>
              <a:rPr lang="pt-BR" sz="1100" dirty="0" err="1" smtClean="0"/>
              <a:t>Czekster</a:t>
            </a:r>
            <a:r>
              <a:rPr lang="pt-BR" sz="1100" dirty="0" smtClean="0"/>
              <a:t> – PUCRS/FACIN – </a:t>
            </a:r>
            <a:fld id="{ECCDD341-9165-4A27-A5E5-09A4A3D0BE43}" type="datetime1">
              <a:rPr lang="pt-BR" sz="1100" smtClean="0"/>
              <a:t>18/09/2017</a:t>
            </a:fld>
            <a:endParaRPr lang="pt-BR" sz="11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Segoe UI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92C368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Segoe UI" pitchFamily="34" charset="0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Segoe UI" pitchFamily="34" charset="0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rgbClr val="92C368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Segoe UI" pitchFamily="34" charset="0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Segoe UI" pitchFamily="34" charset="0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rgbClr val="92C368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Segoe UI" pitchFamily="34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rgbClr val="92C368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rgbClr val="92C368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rgbClr val="92C368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rgbClr val="92C368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Teste Estrutural</a:t>
            </a:r>
            <a:br>
              <a:rPr lang="pt-BR" dirty="0" smtClean="0"/>
            </a:br>
            <a:r>
              <a:rPr lang="pt-BR" sz="4000" dirty="0" smtClean="0"/>
              <a:t>Introdução ao teste unitário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3933056"/>
            <a:ext cx="5804148" cy="1752600"/>
          </a:xfrm>
        </p:spPr>
        <p:txBody>
          <a:bodyPr/>
          <a:lstStyle/>
          <a:p>
            <a:r>
              <a:rPr lang="pt-BR" sz="2400" dirty="0" smtClean="0"/>
              <a:t>Prof. Ricardo M. </a:t>
            </a:r>
            <a:r>
              <a:rPr lang="pt-BR" sz="2400" dirty="0" err="1" smtClean="0"/>
              <a:t>Czekster</a:t>
            </a:r>
            <a:endParaRPr lang="pt-BR" sz="2400" dirty="0"/>
          </a:p>
          <a:p>
            <a:r>
              <a:rPr lang="pt-BR" sz="2000" dirty="0" smtClean="0"/>
              <a:t>Faculdade de Informática</a:t>
            </a:r>
            <a:endParaRPr lang="pt-BR" sz="2400" dirty="0" smtClean="0"/>
          </a:p>
          <a:p>
            <a:fld id="{97FCD74B-BB82-462F-AB75-F6C94B437212}" type="datetime1">
              <a:rPr lang="pt-BR" sz="2400" smtClean="0"/>
              <a:t>18/09/2017</a:t>
            </a:fld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31073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Exemplo de conjunto de casos de teste</a:t>
            </a:r>
            <a:endParaRPr lang="pt-BR" dirty="0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0748" y="2214554"/>
            <a:ext cx="1701862" cy="2443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>
            <a:off x="2071670" y="3286124"/>
            <a:ext cx="978408" cy="4846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00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73995451"/>
              </p:ext>
            </p:extLst>
          </p:nvPr>
        </p:nvGraphicFramePr>
        <p:xfrm>
          <a:off x="3203846" y="1214422"/>
          <a:ext cx="5616625" cy="4446826"/>
        </p:xfrm>
        <a:graphic>
          <a:graphicData uri="http://schemas.openxmlformats.org/drawingml/2006/table">
            <a:tbl>
              <a:tblPr/>
              <a:tblGrid>
                <a:gridCol w="2012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6816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pt-BR" sz="16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 smtClean="0">
                          <a:latin typeface="Calibri"/>
                          <a:ea typeface="Calibri"/>
                          <a:cs typeface="Times New Roman"/>
                        </a:rPr>
                        <a:t>Configuração </a:t>
                      </a:r>
                      <a:endParaRPr lang="pt-BR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63" marR="8963" marT="33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Calibri"/>
                          <a:ea typeface="Calibri"/>
                          <a:cs typeface="Times New Roman"/>
                        </a:rPr>
                        <a:t>Conta </a:t>
                      </a:r>
                      <a:r>
                        <a:rPr lang="pt-BR" sz="1600" dirty="0" smtClean="0">
                          <a:latin typeface="Calibri"/>
                          <a:ea typeface="Calibri"/>
                          <a:cs typeface="Times New Roman"/>
                        </a:rPr>
                        <a:t>C1</a:t>
                      </a:r>
                      <a:r>
                        <a:rPr lang="pt-BR" sz="1600" dirty="0">
                          <a:latin typeface="Calibri"/>
                          <a:ea typeface="Calibri"/>
                          <a:cs typeface="Times New Roman"/>
                        </a:rPr>
                        <a:t>: </a:t>
                      </a:r>
                      <a:endParaRPr lang="pt-BR" sz="10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Calibri"/>
                          <a:ea typeface="Calibri"/>
                          <a:cs typeface="Times New Roman"/>
                        </a:rPr>
                        <a:t>    Nome: </a:t>
                      </a:r>
                      <a:r>
                        <a:rPr lang="pt-BR" sz="1600" dirty="0" smtClean="0">
                          <a:latin typeface="Calibri"/>
                          <a:ea typeface="Calibri"/>
                          <a:cs typeface="Times New Roman"/>
                        </a:rPr>
                        <a:t>Fulano </a:t>
                      </a:r>
                      <a:endParaRPr lang="pt-BR" sz="10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Calibri"/>
                          <a:ea typeface="Calibri"/>
                          <a:cs typeface="Times New Roman"/>
                        </a:rPr>
                        <a:t>    Número: </a:t>
                      </a:r>
                      <a:r>
                        <a:rPr lang="pt-BR" sz="1600" dirty="0" smtClean="0">
                          <a:latin typeface="Calibri"/>
                          <a:ea typeface="Calibri"/>
                          <a:cs typeface="Times New Roman"/>
                        </a:rPr>
                        <a:t>100 </a:t>
                      </a:r>
                      <a:endParaRPr lang="pt-BR" sz="10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Calibri"/>
                          <a:ea typeface="Calibri"/>
                          <a:cs typeface="Times New Roman"/>
                        </a:rPr>
                        <a:t>    Saldo inicial: R$ </a:t>
                      </a:r>
                      <a:r>
                        <a:rPr lang="pt-BR" sz="1600" dirty="0" smtClean="0">
                          <a:latin typeface="Calibri"/>
                          <a:ea typeface="Calibri"/>
                          <a:cs typeface="Times New Roman"/>
                        </a:rPr>
                        <a:t>0,00 </a:t>
                      </a:r>
                      <a:endParaRPr lang="pt-BR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63" marR="8963" marT="33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761">
                <a:tc rowSpan="5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>
                          <a:latin typeface="Calibri"/>
                          <a:ea typeface="Calibri"/>
                          <a:cs typeface="Times New Roman"/>
                        </a:rPr>
                        <a:t>Casos de teste</a:t>
                      </a:r>
                      <a:endParaRPr lang="pt-BR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Calibri"/>
                          <a:ea typeface="Calibri"/>
                          <a:cs typeface="Times New Roman"/>
                        </a:rPr>
                        <a:t>Efetuar um depósito de R$ 1000,00. Conferir saldo. </a:t>
                      </a:r>
                      <a:endParaRPr lang="pt-BR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63" marR="8963" marT="33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656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Calibri"/>
                          <a:ea typeface="Calibri"/>
                          <a:cs typeface="Times New Roman"/>
                        </a:rPr>
                        <a:t>Efetuar depósito negativo. Verificar lançamento de exceção. </a:t>
                      </a:r>
                      <a:endParaRPr lang="pt-BR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63" marR="8963" marT="33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656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Calibri"/>
                          <a:ea typeface="Calibri"/>
                          <a:cs typeface="Times New Roman"/>
                        </a:rPr>
                        <a:t>Efetuar uma retirada de R$ 1000,00. Conferir saldo. </a:t>
                      </a:r>
                      <a:endParaRPr lang="pt-BR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63" marR="8963" marT="33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736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Calibri"/>
                          <a:ea typeface="Calibri"/>
                          <a:cs typeface="Times New Roman"/>
                        </a:rPr>
                        <a:t>Efetuar uma retirada de R$ 6000,00. Verificar lançamento de exceção. </a:t>
                      </a:r>
                      <a:endParaRPr lang="pt-BR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63" marR="8963" marT="33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712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Calibri"/>
                          <a:ea typeface="Calibri"/>
                          <a:cs typeface="Times New Roman"/>
                        </a:rPr>
                        <a:t>Efetuar uma retirada negativa. Verificar lançamento de exceção. </a:t>
                      </a:r>
                      <a:endParaRPr lang="pt-BR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63" marR="8963" marT="33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classe </a:t>
            </a:r>
            <a:r>
              <a:rPr lang="pt-BR" dirty="0" err="1" smtClean="0"/>
              <a:t>driver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5065"/>
          </a:xfrm>
        </p:spPr>
        <p:txBody>
          <a:bodyPr/>
          <a:lstStyle/>
          <a:p>
            <a:pPr>
              <a:buNone/>
            </a:pP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ContaCorrenteTest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TestaDeposito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pPr>
              <a:buNone/>
            </a:pP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ContaCorrente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target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ContaCorrente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(100,"Fulano");</a:t>
            </a:r>
          </a:p>
          <a:p>
            <a:pPr>
              <a:buNone/>
            </a:pP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target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.depositar(1000.0M);</a:t>
            </a:r>
          </a:p>
          <a:p>
            <a:pPr>
              <a:buNone/>
            </a:pP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target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.Saldo == 1000.0M) Console.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WriteLine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TestaDeposito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Pass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buNone/>
            </a:pP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Console.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WriteLine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TestaDeposito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Fail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buNone/>
            </a:pP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buNone/>
            </a:pPr>
            <a:endParaRPr lang="pt-BR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TestaRetirada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pPr>
              <a:buNone/>
            </a:pP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ContaCorrente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target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ContaCorrente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(100,"Fulano");</a:t>
            </a:r>
          </a:p>
          <a:p>
            <a:pPr>
              <a:buNone/>
            </a:pP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target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.depositar(6000.0M);</a:t>
            </a:r>
          </a:p>
          <a:p>
            <a:pPr>
              <a:buNone/>
            </a:pP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target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.retirar(1000.0M);</a:t>
            </a:r>
          </a:p>
          <a:p>
            <a:pPr>
              <a:buNone/>
            </a:pP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target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.Saldo == 5000.0M) Console.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WriteLine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TestaRetirada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Pass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buNone/>
            </a:pP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Console.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WriteLine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TestaRetirada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Fail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buNone/>
            </a:pP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buNone/>
            </a:pPr>
            <a:endParaRPr lang="pt-BR" sz="1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200" dirty="0" err="1" smtClean="0">
                <a:latin typeface="Courier New" pitchFamily="49" charset="0"/>
                <a:cs typeface="Courier New" pitchFamily="49" charset="0"/>
              </a:rPr>
              <a:t>TestaDepositoNegativo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           ...</a:t>
            </a:r>
          </a:p>
          <a:p>
            <a:pPr>
              <a:buNone/>
            </a:pP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pt-BR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1200" dirty="0" smtClean="0"/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Vantagens no uso de classes </a:t>
            </a:r>
            <a:r>
              <a:rPr lang="pt-BR" dirty="0" err="1" smtClean="0"/>
              <a:t>drivers</a:t>
            </a:r>
            <a:r>
              <a:rPr lang="pt-BR" dirty="0" smtClean="0"/>
              <a:t> (teste unitário)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Exige que se reflita sobre as funcionalidades da classe e sua implementação </a:t>
            </a:r>
            <a:r>
              <a:rPr lang="pt-BR" b="1" dirty="0" smtClean="0"/>
              <a:t>antes</a:t>
            </a:r>
            <a:r>
              <a:rPr lang="pt-BR" dirty="0" smtClean="0"/>
              <a:t> de seu desenvolvimento</a:t>
            </a:r>
          </a:p>
          <a:p>
            <a:r>
              <a:rPr lang="pt-BR" dirty="0" smtClean="0"/>
              <a:t>Permite a identificação rápida de </a:t>
            </a:r>
            <a:r>
              <a:rPr lang="pt-BR" dirty="0" err="1" smtClean="0"/>
              <a:t>bugs</a:t>
            </a:r>
            <a:r>
              <a:rPr lang="pt-BR" dirty="0" smtClean="0"/>
              <a:t> mais simples</a:t>
            </a:r>
          </a:p>
          <a:p>
            <a:r>
              <a:rPr lang="pt-BR" dirty="0" smtClean="0"/>
              <a:t>Permite garantir que a classe cumpre um conjunto de requisitos mínimos (os garantidos pelos testes)</a:t>
            </a:r>
          </a:p>
          <a:p>
            <a:r>
              <a:rPr lang="pt-BR" dirty="0" smtClean="0"/>
              <a:t>Facilita a detecção de efeitos colaterais no caso de manutenção ou </a:t>
            </a:r>
            <a:r>
              <a:rPr lang="pt-BR" i="1" dirty="0" err="1" smtClean="0"/>
              <a:t>refactoring</a:t>
            </a:r>
            <a:endParaRPr lang="pt-BR" i="1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Dificuldades no uso das classes </a:t>
            </a:r>
            <a:r>
              <a:rPr lang="pt-BR" dirty="0" err="1" smtClean="0"/>
              <a:t>drivers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Necessidade de construção do “cenário” em cada método</a:t>
            </a:r>
          </a:p>
          <a:p>
            <a:r>
              <a:rPr lang="pt-BR" dirty="0" smtClean="0"/>
              <a:t>Necessidade de construir um programa para executar dos casos de teste</a:t>
            </a:r>
          </a:p>
          <a:p>
            <a:r>
              <a:rPr lang="pt-BR" dirty="0" smtClean="0"/>
              <a:t>Dificuldade em se trabalhar com grandes conjuntos de dados de teste</a:t>
            </a:r>
          </a:p>
          <a:p>
            <a:r>
              <a:rPr lang="pt-BR" dirty="0" smtClean="0"/>
              <a:t>Dificuldade para coletar os resultados</a:t>
            </a:r>
          </a:p>
          <a:p>
            <a:r>
              <a:rPr lang="pt-BR" dirty="0" smtClean="0"/>
              <a:t>Dificuldade para automatizar a execução dos testes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Framework </a:t>
            </a:r>
            <a:r>
              <a:rPr lang="pt-BR" dirty="0" err="1" smtClean="0"/>
              <a:t>xUnit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Foi criado no contexto do surgimento do </a:t>
            </a:r>
            <a:r>
              <a:rPr lang="pt-BR" dirty="0" err="1" smtClean="0"/>
              <a:t>eXtreme</a:t>
            </a:r>
            <a:r>
              <a:rPr lang="pt-BR" dirty="0" smtClean="0"/>
              <a:t> Programming em 1998;</a:t>
            </a:r>
          </a:p>
          <a:p>
            <a:r>
              <a:rPr lang="pt-BR" dirty="0" smtClean="0"/>
              <a:t>Permite a criação de testes unitários:</a:t>
            </a:r>
          </a:p>
          <a:p>
            <a:pPr lvl="1"/>
            <a:r>
              <a:rPr lang="pt-BR" dirty="0" smtClean="0"/>
              <a:t>Estruturados</a:t>
            </a:r>
          </a:p>
          <a:p>
            <a:pPr lvl="1"/>
            <a:r>
              <a:rPr lang="pt-BR" dirty="0" smtClean="0"/>
              <a:t>Eficientes</a:t>
            </a:r>
          </a:p>
          <a:p>
            <a:pPr lvl="1"/>
            <a:r>
              <a:rPr lang="pt-BR" dirty="0" smtClean="0"/>
              <a:t>Automatizados</a:t>
            </a:r>
          </a:p>
          <a:p>
            <a:r>
              <a:rPr lang="pt-BR" dirty="0" smtClean="0"/>
              <a:t>Sua concepção adapta-se facilmente aos </a:t>
            </a:r>
            <a:r>
              <a:rPr lang="pt-BR" dirty="0" err="1" smtClean="0"/>
              <a:t>IDEs</a:t>
            </a:r>
            <a:r>
              <a:rPr lang="pt-BR" dirty="0" smtClean="0"/>
              <a:t> de desenvolvimento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do triângulo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239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Verifica Triângulo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600200"/>
            <a:ext cx="8892480" cy="4530725"/>
          </a:xfrm>
        </p:spPr>
        <p:txBody>
          <a:bodyPr/>
          <a:lstStyle/>
          <a:p>
            <a:pPr marL="0" indent="0">
              <a:buNone/>
            </a:pP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identificaTriangulo2(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a,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b,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c) {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((a &lt; b + c) &amp;&amp; (b &lt; a + c) &amp;&amp; (c &lt; b + a)) {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if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((a == b) &amp;&amp; (b == c))</a:t>
            </a:r>
          </a:p>
          <a:p>
            <a:pPr marL="0" indent="0"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tipos.EQUILATERO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if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((a != b) &amp;&amp; (a != c) &amp;&amp; (b != c))</a:t>
            </a:r>
          </a:p>
          <a:p>
            <a:pPr marL="0" indent="0"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tipos.ESCALENO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tipos.ISOSCELES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 } 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pt-BR" sz="2000" dirty="0" err="1">
                <a:latin typeface="Courier New" pitchFamily="49" charset="0"/>
                <a:cs typeface="Courier New" pitchFamily="49" charset="0"/>
              </a:rPr>
              <a:t>tipos.INVALIDO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3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106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Fazer o exemplo do verificador de triângulos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9081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do parquímetro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6236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Exemplo, passo 1: definir a interface da classe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600200"/>
            <a:ext cx="8858280" cy="4530725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pt-BR" sz="1200" dirty="0" smtClean="0"/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Parquimetro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    // Permite a inserção de moedas no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parquimetro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(soma no saldo)</a:t>
            </a:r>
          </a:p>
          <a:p>
            <a:pPr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    //Valores possíveis: 1, 5, 10, 25, 50 e 100 (1 real)</a:t>
            </a:r>
          </a:p>
          <a:p>
            <a:pPr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    //Gera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InvalidValueException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no caso de valor inválido</a:t>
            </a:r>
          </a:p>
          <a:p>
            <a:pPr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insereMoeda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valor){         }</a:t>
            </a:r>
          </a:p>
          <a:p>
            <a:pPr>
              <a:buNone/>
            </a:pP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    // Retorna o saldo acumulado no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parquimetro</a:t>
            </a: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Saldo{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;  }</a:t>
            </a:r>
          </a:p>
          <a:p>
            <a:pPr>
              <a:buNone/>
            </a:pP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    // Emite um ticket de 2 reais se houver saldo disponível. </a:t>
            </a:r>
          </a:p>
          <a:p>
            <a:pPr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    // Retorna </a:t>
            </a:r>
            <a:r>
              <a:rPr lang="pt-BR" sz="1600" dirty="0" err="1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se a operação foi possível</a:t>
            </a:r>
          </a:p>
          <a:p>
            <a:pPr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emiteTicket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(){        }</a:t>
            </a:r>
          </a:p>
          <a:p>
            <a:pPr>
              <a:buNone/>
            </a:pPr>
            <a:endParaRPr lang="pt-BR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    // Devolve o saldo existente. Retorna o valor devolvido</a:t>
            </a:r>
          </a:p>
          <a:p>
            <a:pPr>
              <a:buNone/>
            </a:pP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devolve(){         }</a:t>
            </a:r>
          </a:p>
          <a:p>
            <a:pPr>
              <a:buNone/>
            </a:pPr>
            <a:r>
              <a:rPr lang="pt-BR" sz="1600" b="1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pt-BR" sz="16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smtClean="0"/>
              <a:t>Teste Unitário: objetivos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534400" cy="4876800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pt-BR" dirty="0" smtClean="0"/>
              <a:t>Assegurar que cada unidade está funcionando de acordo com sua especificação funcional</a:t>
            </a:r>
          </a:p>
          <a:p>
            <a:pPr eaLnBrk="1" hangingPunct="1"/>
            <a:r>
              <a:rPr lang="pt-BR" dirty="0" smtClean="0"/>
              <a:t>Projetam-se testes para revelar defeitos relativos:</a:t>
            </a:r>
          </a:p>
          <a:p>
            <a:pPr lvl="1" eaLnBrk="1" hangingPunct="1"/>
            <a:r>
              <a:rPr lang="pt-BR" dirty="0" smtClean="0"/>
              <a:t>A descrição das funcionalidades</a:t>
            </a:r>
          </a:p>
          <a:p>
            <a:pPr lvl="1" eaLnBrk="1" hangingPunct="1"/>
            <a:r>
              <a:rPr lang="pt-BR" dirty="0" smtClean="0"/>
              <a:t>Aos algoritmos</a:t>
            </a:r>
          </a:p>
          <a:p>
            <a:pPr lvl="1" eaLnBrk="1" hangingPunct="1"/>
            <a:r>
              <a:rPr lang="pt-BR" dirty="0" smtClean="0"/>
              <a:t>Aos dados</a:t>
            </a:r>
          </a:p>
          <a:p>
            <a:pPr lvl="1" eaLnBrk="1" hangingPunct="1"/>
            <a:r>
              <a:rPr lang="pt-BR" dirty="0" smtClean="0"/>
              <a:t>A lógica de controle</a:t>
            </a:r>
          </a:p>
          <a:p>
            <a:pPr eaLnBrk="1" hangingPunct="1"/>
            <a:r>
              <a:rPr lang="pt-BR" dirty="0" smtClean="0"/>
              <a:t>Casos de teste são projetados usando-se técnicas de teste funcional e técnicas de teste estrutural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Exemplo, passo 2: definir o conjunto de casos de teste</a:t>
            </a:r>
            <a:endParaRPr lang="pt-BR" dirty="0"/>
          </a:p>
        </p:txBody>
      </p:sp>
      <p:graphicFrame>
        <p:nvGraphicFramePr>
          <p:cNvPr id="7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1877815"/>
              </p:ext>
            </p:extLst>
          </p:nvPr>
        </p:nvGraphicFramePr>
        <p:xfrm>
          <a:off x="500033" y="1643050"/>
          <a:ext cx="7929618" cy="4576926"/>
        </p:xfrm>
        <a:graphic>
          <a:graphicData uri="http://schemas.openxmlformats.org/drawingml/2006/table">
            <a:tbl>
              <a:tblPr/>
              <a:tblGrid>
                <a:gridCol w="2000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93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62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2000" dirty="0" smtClean="0">
                          <a:latin typeface="Calibri"/>
                          <a:ea typeface="Calibri"/>
                          <a:cs typeface="Times New Roman"/>
                        </a:rPr>
                        <a:t>Configuração </a:t>
                      </a:r>
                      <a:endParaRPr lang="pt-B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63" marR="8963" marT="33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 err="1" smtClean="0">
                          <a:latin typeface="Calibri"/>
                          <a:ea typeface="Calibri"/>
                          <a:cs typeface="Times New Roman"/>
                        </a:rPr>
                        <a:t>Parquimetro</a:t>
                      </a:r>
                      <a:r>
                        <a:rPr lang="pt-BR" sz="2000" baseline="0" dirty="0" smtClean="0">
                          <a:latin typeface="Calibri"/>
                          <a:ea typeface="Calibri"/>
                          <a:cs typeface="Times New Roman"/>
                        </a:rPr>
                        <a:t> P</a:t>
                      </a:r>
                      <a:r>
                        <a:rPr lang="pt-BR" sz="20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r>
                        <a:rPr lang="pt-BR" sz="2000" dirty="0">
                          <a:latin typeface="Calibri"/>
                          <a:ea typeface="Calibri"/>
                          <a:cs typeface="Times New Roman"/>
                        </a:rPr>
                        <a:t>: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aseline="0" dirty="0" smtClean="0">
                          <a:latin typeface="Calibri"/>
                          <a:ea typeface="Calibri"/>
                          <a:cs typeface="Times New Roman"/>
                        </a:rPr>
                        <a:t>          </a:t>
                      </a:r>
                      <a:r>
                        <a:rPr lang="pt-BR" sz="2000" dirty="0" smtClean="0">
                          <a:latin typeface="Calibri"/>
                          <a:ea typeface="Calibri"/>
                          <a:cs typeface="Times New Roman"/>
                        </a:rPr>
                        <a:t>Saldo </a:t>
                      </a:r>
                      <a:r>
                        <a:rPr lang="pt-BR" sz="2000" dirty="0">
                          <a:latin typeface="Calibri"/>
                          <a:ea typeface="Calibri"/>
                          <a:cs typeface="Times New Roman"/>
                        </a:rPr>
                        <a:t>inicial: R$ </a:t>
                      </a:r>
                      <a:r>
                        <a:rPr lang="pt-BR" sz="2000" dirty="0" smtClean="0">
                          <a:latin typeface="Calibri"/>
                          <a:ea typeface="Calibri"/>
                          <a:cs typeface="Times New Roman"/>
                        </a:rPr>
                        <a:t>100,00 </a:t>
                      </a:r>
                      <a:endParaRPr lang="pt-B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63" marR="8963" marT="33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116">
                <a:tc rowSpan="5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2000" dirty="0">
                          <a:latin typeface="Calibri"/>
                          <a:ea typeface="Calibri"/>
                          <a:cs typeface="Times New Roman"/>
                        </a:rPr>
                        <a:t>Casos de teste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 smtClean="0">
                          <a:latin typeface="Calibri"/>
                          <a:ea typeface="Calibri"/>
                          <a:cs typeface="Times New Roman"/>
                        </a:rPr>
                        <a:t> Inserir</a:t>
                      </a:r>
                      <a:r>
                        <a:rPr lang="pt-BR" sz="2000" baseline="0" dirty="0" smtClean="0">
                          <a:latin typeface="Calibri"/>
                          <a:ea typeface="Calibri"/>
                          <a:cs typeface="Times New Roman"/>
                        </a:rPr>
                        <a:t> moedas de 1, 5, 10, 25, 50,  100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aseline="0" dirty="0" smtClean="0">
                          <a:latin typeface="Calibri"/>
                          <a:ea typeface="Calibri"/>
                          <a:cs typeface="Times New Roman"/>
                        </a:rPr>
                        <a:t> Conferir saldo  = 2,91</a:t>
                      </a:r>
                      <a:endParaRPr lang="pt-B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63" marR="8963" marT="33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20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 smtClean="0">
                          <a:latin typeface="Calibri"/>
                          <a:ea typeface="Calibri"/>
                          <a:cs typeface="Times New Roman"/>
                        </a:rPr>
                        <a:t> Inserir</a:t>
                      </a:r>
                      <a:r>
                        <a:rPr lang="pt-BR" sz="2000" baseline="0" dirty="0" smtClean="0">
                          <a:latin typeface="Calibri"/>
                          <a:ea typeface="Calibri"/>
                          <a:cs typeface="Times New Roman"/>
                        </a:rPr>
                        <a:t> moeda de 20.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aseline="0" dirty="0" smtClean="0">
                          <a:latin typeface="Calibri"/>
                          <a:ea typeface="Calibri"/>
                          <a:cs typeface="Times New Roman"/>
                        </a:rPr>
                        <a:t> Verificar lançamento de exceção</a:t>
                      </a:r>
                      <a:r>
                        <a:rPr lang="pt-BR" sz="2000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pt-B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63" marR="8963" marT="33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20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 smtClean="0">
                          <a:latin typeface="Calibri"/>
                          <a:ea typeface="Calibri"/>
                          <a:cs typeface="Times New Roman"/>
                        </a:rPr>
                        <a:t> Inserir</a:t>
                      </a:r>
                      <a:r>
                        <a:rPr lang="pt-BR" sz="2000" baseline="0" dirty="0" smtClean="0">
                          <a:latin typeface="Calibri"/>
                          <a:ea typeface="Calibri"/>
                          <a:cs typeface="Times New Roman"/>
                        </a:rPr>
                        <a:t> 50, 50, 100  e emitir ticket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aseline="0" dirty="0" smtClean="0">
                          <a:latin typeface="Calibri"/>
                          <a:ea typeface="Calibri"/>
                          <a:cs typeface="Times New Roman"/>
                        </a:rPr>
                        <a:t> Deve retornar </a:t>
                      </a:r>
                      <a:r>
                        <a:rPr lang="pt-BR" sz="2000" baseline="0" dirty="0" err="1" smtClean="0">
                          <a:latin typeface="Calibri"/>
                          <a:ea typeface="Calibri"/>
                          <a:cs typeface="Times New Roman"/>
                        </a:rPr>
                        <a:t>true</a:t>
                      </a:r>
                      <a:endParaRPr lang="pt-BR" sz="2000" baseline="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63" marR="8963" marT="33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32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 smtClean="0">
                          <a:latin typeface="Calibri"/>
                          <a:ea typeface="Calibri"/>
                          <a:cs typeface="Times New Roman"/>
                        </a:rPr>
                        <a:t> Emitir ticket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 smtClean="0">
                          <a:latin typeface="Calibri"/>
                          <a:ea typeface="Calibri"/>
                          <a:cs typeface="Times New Roman"/>
                        </a:rPr>
                        <a:t> Deve retornar </a:t>
                      </a:r>
                      <a:r>
                        <a:rPr lang="pt-BR" sz="2000" dirty="0" err="1" smtClean="0">
                          <a:latin typeface="Calibri"/>
                          <a:ea typeface="Calibri"/>
                          <a:cs typeface="Times New Roman"/>
                        </a:rPr>
                        <a:t>false</a:t>
                      </a:r>
                      <a:endParaRPr lang="pt-BR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63" marR="8963" marT="33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329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 smtClean="0">
                          <a:latin typeface="Calibri"/>
                          <a:ea typeface="Calibri"/>
                          <a:cs typeface="Times New Roman"/>
                        </a:rPr>
                        <a:t> Inserir</a:t>
                      </a:r>
                      <a:r>
                        <a:rPr lang="pt-BR" sz="2000" baseline="0" dirty="0" smtClean="0">
                          <a:latin typeface="Calibri"/>
                          <a:ea typeface="Calibri"/>
                          <a:cs typeface="Times New Roman"/>
                        </a:rPr>
                        <a:t> 50 , 25, 25, 25. Emitir ticket. Retornar saldo.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aseline="0" dirty="0" smtClean="0">
                          <a:latin typeface="Calibri"/>
                          <a:ea typeface="Calibri"/>
                          <a:cs typeface="Times New Roman"/>
                        </a:rPr>
                        <a:t> Deve retornar 25</a:t>
                      </a:r>
                    </a:p>
                  </a:txBody>
                  <a:tcPr marL="8963" marR="8963" marT="33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Examinando a qualidade do conjunto de testes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importante avaliar a qualidade do conjunto de testes.</a:t>
            </a:r>
          </a:p>
          <a:p>
            <a:r>
              <a:rPr lang="pt-BR" dirty="0" smtClean="0"/>
              <a:t>No exemplo, o teste do método </a:t>
            </a:r>
            <a:r>
              <a:rPr lang="pt-BR" i="1" dirty="0" err="1" smtClean="0"/>
              <a:t>emiteTicket</a:t>
            </a:r>
            <a:r>
              <a:rPr lang="pt-BR" dirty="0" smtClean="0"/>
              <a:t> não era suficiente para verificar se o mesmo funcionava conforme o especificado.</a:t>
            </a:r>
          </a:p>
          <a:p>
            <a:r>
              <a:rPr lang="pt-BR" dirty="0" smtClean="0"/>
              <a:t>Um dos parâmetros que pode ser usado para avaliar a qualidade de um conjunto de testes unitários é o </a:t>
            </a:r>
            <a:r>
              <a:rPr lang="pt-BR" b="1" dirty="0" smtClean="0"/>
              <a:t>grau de cobertura do código</a:t>
            </a:r>
            <a:r>
              <a:rPr lang="pt-BR" dirty="0" smtClean="0"/>
              <a:t> que eles atingem.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recomendações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2397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Recomendações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Projete casos de teste independentes uns dos outros;</a:t>
            </a:r>
          </a:p>
          <a:p>
            <a:r>
              <a:rPr lang="pt-BR" sz="2400" dirty="0" smtClean="0"/>
              <a:t>Não teste apenas o “positivo”. Garanta que seu código responde adequadamente em todos os cenários;</a:t>
            </a:r>
          </a:p>
          <a:p>
            <a:r>
              <a:rPr lang="pt-BR" sz="2400" dirty="0" smtClean="0"/>
              <a:t>Crie um </a:t>
            </a:r>
            <a:r>
              <a:rPr lang="pt-BR" sz="2400" dirty="0" err="1" smtClean="0"/>
              <a:t>driver</a:t>
            </a:r>
            <a:r>
              <a:rPr lang="pt-BR" sz="2400" dirty="0" smtClean="0"/>
              <a:t> para cada classe;</a:t>
            </a:r>
          </a:p>
          <a:p>
            <a:r>
              <a:rPr lang="pt-BR" sz="2400" dirty="0" smtClean="0"/>
              <a:t>Inclua o nome do método em cada teste. Exemplo: </a:t>
            </a:r>
            <a:r>
              <a:rPr lang="pt-BR" sz="2400" i="1" dirty="0" err="1" smtClean="0"/>
              <a:t>Load</a:t>
            </a:r>
            <a:r>
              <a:rPr lang="pt-BR" sz="2400" i="1" dirty="0" smtClean="0"/>
              <a:t>:</a:t>
            </a:r>
          </a:p>
          <a:p>
            <a:pPr lvl="1"/>
            <a:r>
              <a:rPr lang="pt-BR" sz="2400" i="1" dirty="0" err="1" smtClean="0"/>
              <a:t>PositiveLoadTest</a:t>
            </a:r>
            <a:endParaRPr lang="pt-BR" sz="2400" i="1" dirty="0" smtClean="0"/>
          </a:p>
          <a:p>
            <a:pPr lvl="1"/>
            <a:r>
              <a:rPr lang="pt-BR" sz="2400" i="1" dirty="0" err="1" smtClean="0"/>
              <a:t>NegativeLoadTest</a:t>
            </a:r>
            <a:endParaRPr lang="pt-BR" sz="2400" i="1" dirty="0" smtClean="0"/>
          </a:p>
          <a:p>
            <a:pPr lvl="1"/>
            <a:r>
              <a:rPr lang="pt-BR" sz="2400" i="1" dirty="0" err="1" smtClean="0"/>
              <a:t>PositiveScalarLoadtest</a:t>
            </a:r>
            <a:endParaRPr lang="pt-BR" sz="2400" i="1" dirty="0" smtClean="0"/>
          </a:p>
          <a:p>
            <a:r>
              <a:rPr lang="pt-BR" sz="2400" dirty="0" smtClean="0"/>
              <a:t>Depure os testes quando for o caso. Não se esqueça de que os testes também são código 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Limites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O teste unitário não deve cruzar certos limites !!!</a:t>
            </a:r>
          </a:p>
          <a:p>
            <a:r>
              <a:rPr lang="pt-BR" dirty="0" smtClean="0"/>
              <a:t>Um teste não é um teste unitário se:</a:t>
            </a:r>
          </a:p>
          <a:p>
            <a:pPr lvl="1"/>
            <a:r>
              <a:rPr lang="pt-BR" dirty="0" smtClean="0"/>
              <a:t>“Conversa” com o banco de dados</a:t>
            </a:r>
          </a:p>
          <a:p>
            <a:pPr lvl="1"/>
            <a:r>
              <a:rPr lang="pt-BR" dirty="0" smtClean="0"/>
              <a:t>“Comunica-se” através da rede</a:t>
            </a:r>
          </a:p>
          <a:p>
            <a:pPr lvl="1"/>
            <a:r>
              <a:rPr lang="pt-BR" dirty="0" smtClean="0"/>
              <a:t>“Interage” com o sistema de arquivos</a:t>
            </a:r>
          </a:p>
          <a:p>
            <a:pPr lvl="1"/>
            <a:r>
              <a:rPr lang="pt-BR" dirty="0" smtClean="0"/>
              <a:t>Não pode ser executado ao mesmo tempo que os demais testes unitários</a:t>
            </a:r>
          </a:p>
          <a:p>
            <a:pPr lvl="1"/>
            <a:r>
              <a:rPr lang="pt-BR" dirty="0" smtClean="0"/>
              <a:t>Necessita de ajustes na configuração do ambiente (edição de arquivos de configuração) para poder ser executado.</a:t>
            </a:r>
            <a:endParaRPr lang="pt-BR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Limites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Testes que não respeitam os limites não são “de todo maus” ...</a:t>
            </a:r>
          </a:p>
          <a:p>
            <a:r>
              <a:rPr lang="pt-BR" dirty="0" smtClean="0"/>
              <a:t>Respeitando os limites teremos:</a:t>
            </a:r>
          </a:p>
          <a:p>
            <a:pPr lvl="1"/>
            <a:r>
              <a:rPr lang="pt-BR" dirty="0" smtClean="0"/>
              <a:t>Testes que executam rapidamente</a:t>
            </a:r>
          </a:p>
          <a:p>
            <a:pPr lvl="1"/>
            <a:r>
              <a:rPr lang="pt-BR" dirty="0" smtClean="0"/>
              <a:t>Testes com alto grau de acoplamento apenas com as classes que testam</a:t>
            </a:r>
          </a:p>
          <a:p>
            <a:pPr lvl="1"/>
            <a:r>
              <a:rPr lang="pt-BR" dirty="0" smtClean="0"/>
              <a:t>Testes sem acoplamento com a camada de persistência ou de interface</a:t>
            </a:r>
          </a:p>
          <a:p>
            <a:pPr lvl="1"/>
            <a:r>
              <a:rPr lang="pt-BR" dirty="0" smtClean="0"/>
              <a:t>Testes que “resistem” melhor a manutenção </a:t>
            </a:r>
            <a:r>
              <a:rPr lang="pt-BR" smtClean="0"/>
              <a:t>do código !!</a:t>
            </a:r>
            <a:endParaRPr lang="pt-BR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Prof. Ricardo M. </a:t>
            </a:r>
            <a:r>
              <a:rPr lang="pt-BR" dirty="0" err="1" smtClean="0"/>
              <a:t>Czekster</a:t>
            </a: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 smtClean="0"/>
              <a:t>Faculdade de Informática</a:t>
            </a:r>
          </a:p>
          <a:p>
            <a:fld id="{826EB052-64CE-49D8-968D-134EA9B7C303}" type="datetime1">
              <a:rPr lang="pt-BR" smtClean="0"/>
              <a:t>18/09/2017</a:t>
            </a:fld>
            <a:endParaRPr lang="pt-BR" dirty="0"/>
          </a:p>
        </p:txBody>
      </p:sp>
      <p:pic>
        <p:nvPicPr>
          <p:cNvPr id="2052" name="Picture 4" descr="http://www.pucrs.micnetwork.org/Portals/9/Topo-C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84784"/>
            <a:ext cx="7560840" cy="145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saga:83/Logotipos/PUCRS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43808" y="3609014"/>
            <a:ext cx="2571768" cy="6185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1404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7644" y="1371600"/>
            <a:ext cx="7239000" cy="4648200"/>
            <a:chOff x="1056" y="2160"/>
            <a:chExt cx="3744" cy="2160"/>
          </a:xfrm>
        </p:grpSpPr>
        <p:sp>
          <p:nvSpPr>
            <p:cNvPr id="1048" name="Rectangle 5"/>
            <p:cNvSpPr>
              <a:spLocks noChangeArrowheads="1"/>
            </p:cNvSpPr>
            <p:nvPr/>
          </p:nvSpPr>
          <p:spPr bwMode="auto">
            <a:xfrm>
              <a:off x="1056" y="2160"/>
              <a:ext cx="3744" cy="2160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aphicFrame>
          <p:nvGraphicFramePr>
            <p:cNvPr id="1026" name="Object 6"/>
            <p:cNvGraphicFramePr>
              <a:graphicFrameLocks noChangeAspect="1"/>
            </p:cNvGraphicFramePr>
            <p:nvPr/>
          </p:nvGraphicFramePr>
          <p:xfrm>
            <a:off x="1164" y="2257"/>
            <a:ext cx="3528" cy="19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7" name="CorelDRAW" r:id="rId3" imgW="4543920" imgH="2533680" progId="">
                    <p:embed/>
                  </p:oleObj>
                </mc:Choice>
                <mc:Fallback>
                  <p:oleObj name="CorelDRAW" r:id="rId3" imgW="4543920" imgH="2533680" progId="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4" y="2257"/>
                          <a:ext cx="3528" cy="19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9" name="Oval 7"/>
          <p:cNvSpPr>
            <a:spLocks noChangeArrowheads="1"/>
          </p:cNvSpPr>
          <p:nvPr/>
        </p:nvSpPr>
        <p:spPr bwMode="auto">
          <a:xfrm>
            <a:off x="-32" y="1338258"/>
            <a:ext cx="3505200" cy="1447800"/>
          </a:xfrm>
          <a:prstGeom prst="ellipse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286380" y="1046168"/>
            <a:ext cx="3740150" cy="3168650"/>
            <a:chOff x="2730" y="144"/>
            <a:chExt cx="3606" cy="2880"/>
          </a:xfrm>
        </p:grpSpPr>
        <p:sp>
          <p:nvSpPr>
            <p:cNvPr id="1032" name="AutoShape 9"/>
            <p:cNvSpPr>
              <a:spLocks noChangeArrowheads="1"/>
            </p:cNvSpPr>
            <p:nvPr/>
          </p:nvSpPr>
          <p:spPr bwMode="auto">
            <a:xfrm>
              <a:off x="3984" y="144"/>
              <a:ext cx="960" cy="336"/>
            </a:xfrm>
            <a:prstGeom prst="leftArrow">
              <a:avLst>
                <a:gd name="adj1" fmla="val 50000"/>
                <a:gd name="adj2" fmla="val 71429"/>
              </a:avLst>
            </a:prstGeom>
            <a:solidFill>
              <a:schemeClr val="accent1"/>
            </a:solidFill>
            <a:ln w="9525" algn="ctr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pt-BR" sz="1400">
                  <a:latin typeface="Times New Roman" pitchFamily="18" charset="0"/>
                </a:rPr>
                <a:t>Revisões</a:t>
              </a:r>
            </a:p>
          </p:txBody>
        </p:sp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2730" y="181"/>
              <a:ext cx="1290" cy="2432"/>
              <a:chOff x="1242" y="1045"/>
              <a:chExt cx="1290" cy="2432"/>
            </a:xfrm>
          </p:grpSpPr>
          <p:grpSp>
            <p:nvGrpSpPr>
              <p:cNvPr id="5" name="Group 11"/>
              <p:cNvGrpSpPr>
                <a:grpSpLocks/>
              </p:cNvGrpSpPr>
              <p:nvPr/>
            </p:nvGrpSpPr>
            <p:grpSpPr bwMode="auto">
              <a:xfrm>
                <a:off x="1242" y="1045"/>
                <a:ext cx="1290" cy="2432"/>
                <a:chOff x="153" y="918"/>
                <a:chExt cx="1290" cy="2432"/>
              </a:xfrm>
            </p:grpSpPr>
            <p:sp>
              <p:nvSpPr>
                <p:cNvPr id="1043" name="AutoShape 12"/>
                <p:cNvSpPr>
                  <a:spLocks noChangeArrowheads="1"/>
                </p:cNvSpPr>
                <p:nvPr/>
              </p:nvSpPr>
              <p:spPr bwMode="auto">
                <a:xfrm>
                  <a:off x="211" y="918"/>
                  <a:ext cx="1174" cy="288"/>
                </a:xfrm>
                <a:prstGeom prst="roundRect">
                  <a:avLst>
                    <a:gd name="adj" fmla="val 26032"/>
                  </a:avLst>
                </a:prstGeom>
                <a:solidFill>
                  <a:srgbClr val="00B8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 anchor="ctr" anchorCtr="1">
                  <a:spAutoFit/>
                </a:bodyPr>
                <a:lstStyle/>
                <a:p>
                  <a:pPr algn="ctr" eaLnBrk="1" hangingPunct="1">
                    <a:lnSpc>
                      <a:spcPct val="95000"/>
                    </a:lnSpc>
                    <a:buClr>
                      <a:srgbClr val="FFFFFF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pt-BR">
                      <a:solidFill>
                        <a:srgbClr val="FFFFFF"/>
                      </a:solidFill>
                      <a:latin typeface="Times New Roman" pitchFamily="18" charset="0"/>
                    </a:rPr>
                    <a:t>Requisitos</a:t>
                  </a:r>
                </a:p>
              </p:txBody>
            </p:sp>
            <p:sp>
              <p:nvSpPr>
                <p:cNvPr id="1044" name="AutoShape 13"/>
                <p:cNvSpPr>
                  <a:spLocks noChangeArrowheads="1"/>
                </p:cNvSpPr>
                <p:nvPr/>
              </p:nvSpPr>
              <p:spPr bwMode="auto">
                <a:xfrm>
                  <a:off x="202" y="1427"/>
                  <a:ext cx="1192" cy="289"/>
                </a:xfrm>
                <a:prstGeom prst="roundRect">
                  <a:avLst>
                    <a:gd name="adj" fmla="val 25565"/>
                  </a:avLst>
                </a:prstGeom>
                <a:solidFill>
                  <a:srgbClr val="00B8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 anchor="ctr" anchorCtr="1">
                  <a:spAutoFit/>
                </a:bodyPr>
                <a:lstStyle/>
                <a:p>
                  <a:pPr algn="ctr" eaLnBrk="1" hangingPunct="1">
                    <a:lnSpc>
                      <a:spcPct val="95000"/>
                    </a:lnSpc>
                    <a:buClr>
                      <a:srgbClr val="FFFFFF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en-GB">
                      <a:solidFill>
                        <a:srgbClr val="FFFFFF"/>
                      </a:solidFill>
                      <a:latin typeface="Times New Roman" pitchFamily="18" charset="0"/>
                    </a:rPr>
                    <a:t>Projeto</a:t>
                  </a:r>
                </a:p>
              </p:txBody>
            </p:sp>
            <p:sp>
              <p:nvSpPr>
                <p:cNvPr id="1045" name="AutoShape 14"/>
                <p:cNvSpPr>
                  <a:spLocks noChangeArrowheads="1"/>
                </p:cNvSpPr>
                <p:nvPr/>
              </p:nvSpPr>
              <p:spPr bwMode="auto">
                <a:xfrm>
                  <a:off x="173" y="1987"/>
                  <a:ext cx="1250" cy="221"/>
                </a:xfrm>
                <a:prstGeom prst="roundRect">
                  <a:avLst>
                    <a:gd name="adj" fmla="val 22417"/>
                  </a:avLst>
                </a:prstGeom>
                <a:solidFill>
                  <a:srgbClr val="00B8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 anchor="ctr" anchorCtr="1">
                  <a:spAutoFit/>
                </a:bodyPr>
                <a:lstStyle/>
                <a:p>
                  <a:pPr algn="ctr" eaLnBrk="1" hangingPunct="1">
                    <a:lnSpc>
                      <a:spcPct val="95000"/>
                    </a:lnSpc>
                    <a:buClr>
                      <a:srgbClr val="FFFFFF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en-GB" sz="1400" dirty="0" err="1">
                      <a:solidFill>
                        <a:srgbClr val="FFFFFF"/>
                      </a:solidFill>
                      <a:latin typeface="Times New Roman" pitchFamily="18" charset="0"/>
                    </a:rPr>
                    <a:t>Implementação</a:t>
                  </a:r>
                  <a:endParaRPr lang="en-GB" sz="1400" dirty="0">
                    <a:solidFill>
                      <a:srgbClr val="FFFFFF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1046" name="AutoShape 15"/>
                <p:cNvSpPr>
                  <a:spLocks noChangeArrowheads="1"/>
                </p:cNvSpPr>
                <p:nvPr/>
              </p:nvSpPr>
              <p:spPr bwMode="auto">
                <a:xfrm>
                  <a:off x="231" y="2531"/>
                  <a:ext cx="1134" cy="289"/>
                </a:xfrm>
                <a:prstGeom prst="roundRect">
                  <a:avLst>
                    <a:gd name="adj" fmla="val 25565"/>
                  </a:avLst>
                </a:prstGeom>
                <a:solidFill>
                  <a:srgbClr val="00B8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 anchor="ctr" anchorCtr="1">
                  <a:spAutoFit/>
                </a:bodyPr>
                <a:lstStyle/>
                <a:p>
                  <a:pPr algn="ctr" eaLnBrk="1" hangingPunct="1">
                    <a:lnSpc>
                      <a:spcPct val="95000"/>
                    </a:lnSpc>
                    <a:buClr>
                      <a:srgbClr val="FFFFFF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pt-BR" dirty="0">
                      <a:solidFill>
                        <a:srgbClr val="FFFF00"/>
                      </a:solidFill>
                      <a:latin typeface="Times New Roman" pitchFamily="18" charset="0"/>
                    </a:rPr>
                    <a:t>Testes</a:t>
                  </a:r>
                </a:p>
              </p:txBody>
            </p:sp>
            <p:sp>
              <p:nvSpPr>
                <p:cNvPr id="1047" name="AutoShape 16"/>
                <p:cNvSpPr>
                  <a:spLocks noChangeArrowheads="1"/>
                </p:cNvSpPr>
                <p:nvPr/>
              </p:nvSpPr>
              <p:spPr bwMode="auto">
                <a:xfrm>
                  <a:off x="153" y="3061"/>
                  <a:ext cx="1290" cy="289"/>
                </a:xfrm>
                <a:prstGeom prst="roundRect">
                  <a:avLst>
                    <a:gd name="adj" fmla="val 25565"/>
                  </a:avLst>
                </a:prstGeom>
                <a:solidFill>
                  <a:srgbClr val="00B8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 anchor="ctr" anchorCtr="1">
                  <a:spAutoFit/>
                </a:bodyPr>
                <a:lstStyle/>
                <a:p>
                  <a:pPr eaLnBrk="1" hangingPunct="1">
                    <a:lnSpc>
                      <a:spcPct val="95000"/>
                    </a:lnSpc>
                    <a:buClr>
                      <a:srgbClr val="FFFFFF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pt-BR">
                      <a:solidFill>
                        <a:srgbClr val="FFFFFF"/>
                      </a:solidFill>
                      <a:latin typeface="Times New Roman" pitchFamily="18" charset="0"/>
                    </a:rPr>
                    <a:t>Manutenção</a:t>
                  </a:r>
                </a:p>
              </p:txBody>
            </p:sp>
          </p:grpSp>
          <p:sp>
            <p:nvSpPr>
              <p:cNvPr id="1039" name="Line 17"/>
              <p:cNvSpPr>
                <a:spLocks noChangeShapeType="1"/>
              </p:cNvSpPr>
              <p:nvPr/>
            </p:nvSpPr>
            <p:spPr bwMode="auto">
              <a:xfrm>
                <a:off x="1887" y="1296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40" name="Line 18"/>
              <p:cNvSpPr>
                <a:spLocks noChangeShapeType="1"/>
              </p:cNvSpPr>
              <p:nvPr/>
            </p:nvSpPr>
            <p:spPr bwMode="auto">
              <a:xfrm>
                <a:off x="1887" y="1824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41" name="Line 19"/>
              <p:cNvSpPr>
                <a:spLocks noChangeShapeType="1"/>
              </p:cNvSpPr>
              <p:nvPr/>
            </p:nvSpPr>
            <p:spPr bwMode="auto">
              <a:xfrm>
                <a:off x="1887" y="2352"/>
                <a:ext cx="0" cy="336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042" name="Line 20"/>
              <p:cNvSpPr>
                <a:spLocks noChangeShapeType="1"/>
              </p:cNvSpPr>
              <p:nvPr/>
            </p:nvSpPr>
            <p:spPr bwMode="auto">
              <a:xfrm>
                <a:off x="1887" y="2928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1034" name="AutoShape 21"/>
            <p:cNvSpPr>
              <a:spLocks noChangeArrowheads="1"/>
            </p:cNvSpPr>
            <p:nvPr/>
          </p:nvSpPr>
          <p:spPr bwMode="auto">
            <a:xfrm>
              <a:off x="3984" y="672"/>
              <a:ext cx="960" cy="336"/>
            </a:xfrm>
            <a:prstGeom prst="leftArrow">
              <a:avLst>
                <a:gd name="adj1" fmla="val 50000"/>
                <a:gd name="adj2" fmla="val 71429"/>
              </a:avLst>
            </a:prstGeom>
            <a:solidFill>
              <a:schemeClr val="accent1"/>
            </a:solidFill>
            <a:ln w="9525" algn="ctr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pt-BR" sz="1400">
                  <a:latin typeface="Times New Roman" pitchFamily="18" charset="0"/>
                </a:rPr>
                <a:t>Revisões</a:t>
              </a:r>
            </a:p>
          </p:txBody>
        </p:sp>
        <p:sp>
          <p:nvSpPr>
            <p:cNvPr id="1035" name="AutoShape 22"/>
            <p:cNvSpPr>
              <a:spLocks noChangeArrowheads="1"/>
            </p:cNvSpPr>
            <p:nvPr/>
          </p:nvSpPr>
          <p:spPr bwMode="auto">
            <a:xfrm>
              <a:off x="4032" y="1152"/>
              <a:ext cx="1824" cy="432"/>
            </a:xfrm>
            <a:prstGeom prst="leftArrow">
              <a:avLst>
                <a:gd name="adj1" fmla="val 50000"/>
                <a:gd name="adj2" fmla="val 105556"/>
              </a:avLst>
            </a:prstGeom>
            <a:solidFill>
              <a:schemeClr val="accent1"/>
            </a:solidFill>
            <a:ln w="9525" algn="ctr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pt-BR" sz="1200" dirty="0">
                  <a:latin typeface="Times New Roman" pitchFamily="18" charset="0"/>
                </a:rPr>
                <a:t>Teste unitário/integração</a:t>
              </a:r>
            </a:p>
          </p:txBody>
        </p:sp>
        <p:sp>
          <p:nvSpPr>
            <p:cNvPr id="1036" name="AutoShape 23"/>
            <p:cNvSpPr>
              <a:spLocks noChangeArrowheads="1"/>
            </p:cNvSpPr>
            <p:nvPr/>
          </p:nvSpPr>
          <p:spPr bwMode="auto">
            <a:xfrm>
              <a:off x="3984" y="1728"/>
              <a:ext cx="1824" cy="432"/>
            </a:xfrm>
            <a:prstGeom prst="leftArrow">
              <a:avLst>
                <a:gd name="adj1" fmla="val 50000"/>
                <a:gd name="adj2" fmla="val 105556"/>
              </a:avLst>
            </a:prstGeom>
            <a:solidFill>
              <a:schemeClr val="accent1"/>
            </a:solidFill>
            <a:ln w="9525" algn="ctr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pt-BR" sz="1400">
                  <a:latin typeface="Times New Roman" pitchFamily="18" charset="0"/>
                </a:rPr>
                <a:t>Teste de Sistema</a:t>
              </a:r>
            </a:p>
          </p:txBody>
        </p:sp>
        <p:sp>
          <p:nvSpPr>
            <p:cNvPr id="1037" name="AutoShape 24"/>
            <p:cNvSpPr>
              <a:spLocks noChangeArrowheads="1"/>
            </p:cNvSpPr>
            <p:nvPr/>
          </p:nvSpPr>
          <p:spPr bwMode="auto">
            <a:xfrm>
              <a:off x="4800" y="2208"/>
              <a:ext cx="1536" cy="816"/>
            </a:xfrm>
            <a:prstGeom prst="wedgeRoundRectCallout">
              <a:avLst>
                <a:gd name="adj1" fmla="val -140819"/>
                <a:gd name="adj2" fmla="val -58213"/>
                <a:gd name="adj3" fmla="val 16667"/>
              </a:avLst>
            </a:prstGeom>
            <a:solidFill>
              <a:schemeClr val="accent1"/>
            </a:solidFill>
            <a:ln w="9525" algn="ctr">
              <a:solidFill>
                <a:srgbClr val="FFFF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eaLnBrk="1" hangingPunct="1">
                <a:buFontTx/>
                <a:buChar char="•"/>
              </a:pPr>
              <a:r>
                <a:rPr lang="pt-BR" sz="1000">
                  <a:latin typeface="Times New Roman" pitchFamily="18" charset="0"/>
                </a:rPr>
                <a:t>Teste estatístico</a:t>
              </a:r>
            </a:p>
            <a:p>
              <a:pPr eaLnBrk="1" hangingPunct="1">
                <a:buFontTx/>
                <a:buChar char="•"/>
              </a:pPr>
              <a:r>
                <a:rPr lang="pt-BR" sz="1000">
                  <a:latin typeface="Times New Roman" pitchFamily="18" charset="0"/>
                </a:rPr>
                <a:t>Teste de performance</a:t>
              </a:r>
            </a:p>
            <a:p>
              <a:pPr eaLnBrk="1" hangingPunct="1">
                <a:buFontTx/>
                <a:buChar char="•"/>
              </a:pPr>
              <a:r>
                <a:rPr lang="pt-BR" sz="1000">
                  <a:latin typeface="Times New Roman" pitchFamily="18" charset="0"/>
                </a:rPr>
                <a:t>Teste de stress</a:t>
              </a:r>
            </a:p>
            <a:p>
              <a:pPr eaLnBrk="1" hangingPunct="1">
                <a:buFontTx/>
                <a:buChar char="•"/>
              </a:pPr>
              <a:r>
                <a:rPr lang="pt-BR" sz="1000">
                  <a:latin typeface="Times New Roman" pitchFamily="18" charset="0"/>
                </a:rPr>
                <a:t>Outros aspectos</a:t>
              </a:r>
            </a:p>
          </p:txBody>
        </p:sp>
      </p:grpSp>
      <p:sp>
        <p:nvSpPr>
          <p:cNvPr id="1031" name="Oval 25"/>
          <p:cNvSpPr>
            <a:spLocks noChangeArrowheads="1"/>
          </p:cNvSpPr>
          <p:nvPr/>
        </p:nvSpPr>
        <p:spPr bwMode="auto">
          <a:xfrm>
            <a:off x="5029200" y="2005018"/>
            <a:ext cx="3757642" cy="781040"/>
          </a:xfrm>
          <a:prstGeom prst="ellipse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Localização no Ciclo de vida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pt-BR" dirty="0" smtClean="0"/>
              <a:t>Teste Unitário: Definição de Unidade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dirty="0" smtClean="0"/>
              <a:t>Uma unidade é o menor componente de software que se pode testar</a:t>
            </a:r>
          </a:p>
          <a:p>
            <a:pPr lvl="1" eaLnBrk="1" hangingPunct="1">
              <a:lnSpc>
                <a:spcPct val="90000"/>
              </a:lnSpc>
            </a:pPr>
            <a:r>
              <a:rPr lang="pt-BR" dirty="0" smtClean="0"/>
              <a:t>Em um sistema procedural</a:t>
            </a:r>
          </a:p>
          <a:p>
            <a:pPr lvl="2" eaLnBrk="1" hangingPunct="1">
              <a:lnSpc>
                <a:spcPct val="90000"/>
              </a:lnSpc>
            </a:pPr>
            <a:r>
              <a:rPr lang="pt-BR" dirty="0" smtClean="0"/>
              <a:t>Função ou procedure</a:t>
            </a:r>
          </a:p>
          <a:p>
            <a:pPr lvl="1" eaLnBrk="1" hangingPunct="1">
              <a:lnSpc>
                <a:spcPct val="90000"/>
              </a:lnSpc>
            </a:pPr>
            <a:r>
              <a:rPr lang="pt-BR" dirty="0" smtClean="0"/>
              <a:t>Em um sistema orientado a objetos</a:t>
            </a:r>
          </a:p>
          <a:p>
            <a:pPr lvl="2" eaLnBrk="1" hangingPunct="1">
              <a:lnSpc>
                <a:spcPct val="90000"/>
              </a:lnSpc>
            </a:pPr>
            <a:r>
              <a:rPr lang="pt-BR" dirty="0" smtClean="0"/>
              <a:t>Uma classe</a:t>
            </a:r>
          </a:p>
          <a:p>
            <a:pPr lvl="1" eaLnBrk="1" hangingPunct="1">
              <a:lnSpc>
                <a:spcPct val="90000"/>
              </a:lnSpc>
            </a:pPr>
            <a:r>
              <a:rPr lang="pt-BR" dirty="0" smtClean="0"/>
              <a:t>Em qualquer um dos casos</a:t>
            </a:r>
          </a:p>
          <a:p>
            <a:pPr lvl="2" eaLnBrk="1" hangingPunct="1">
              <a:lnSpc>
                <a:spcPct val="90000"/>
              </a:lnSpc>
            </a:pPr>
            <a:r>
              <a:rPr lang="pt-BR" dirty="0" smtClean="0"/>
              <a:t>Um componente comprado de um terceiro e que está sob avaliação (COTS)</a:t>
            </a:r>
          </a:p>
          <a:p>
            <a:pPr lvl="2" eaLnBrk="1" hangingPunct="1">
              <a:lnSpc>
                <a:spcPct val="90000"/>
              </a:lnSpc>
            </a:pPr>
            <a:r>
              <a:rPr lang="pt-BR" dirty="0" smtClean="0"/>
              <a:t>Um componente que será reusado a partir de uma biblioteca desenvolvida pela própria organização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Teste Unitário: papéis x processo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472518" cy="4530725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pt-BR" sz="2800" dirty="0" smtClean="0"/>
              <a:t>Quem testa?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2400" dirty="0" smtClean="0"/>
              <a:t>Desenvolvedor?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2400" dirty="0" smtClean="0"/>
              <a:t>Equipe de testes?</a:t>
            </a:r>
          </a:p>
          <a:p>
            <a:pPr eaLnBrk="1" hangingPunct="1">
              <a:lnSpc>
                <a:spcPct val="80000"/>
              </a:lnSpc>
            </a:pPr>
            <a:r>
              <a:rPr lang="pt-BR" sz="2800" dirty="0" smtClean="0"/>
              <a:t>Importante: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2400" dirty="0" smtClean="0"/>
              <a:t>Projetar os testes </a:t>
            </a:r>
            <a:r>
              <a:rPr lang="pt-BR" sz="2400" b="1" u="sng" dirty="0" smtClean="0">
                <a:solidFill>
                  <a:srgbClr val="FF0000"/>
                </a:solidFill>
              </a:rPr>
              <a:t>antes</a:t>
            </a:r>
            <a:r>
              <a:rPr lang="pt-BR" sz="2400" dirty="0" smtClean="0"/>
              <a:t> do desenvolvimento da unidade.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2400" dirty="0" smtClean="0"/>
              <a:t>Os </a:t>
            </a:r>
            <a:r>
              <a:rPr lang="pt-BR" sz="2400" dirty="0" err="1" smtClean="0"/>
              <a:t>bugs</a:t>
            </a:r>
            <a:r>
              <a:rPr lang="pt-BR" sz="2400" dirty="0" smtClean="0"/>
              <a:t> encontrados devem ser registrados como parte da história do módulo.</a:t>
            </a:r>
          </a:p>
          <a:p>
            <a:pPr eaLnBrk="1" hangingPunct="1">
              <a:lnSpc>
                <a:spcPct val="80000"/>
              </a:lnSpc>
            </a:pPr>
            <a:r>
              <a:rPr lang="pt-BR" sz="2800" dirty="0" smtClean="0"/>
              <a:t>A informalidade na etapa de teste unitário faz com que um número maior de bugs seja detectado nas etapas de teste de integração e teste de sistema, onde o custo de localização e correção é maior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smtClean="0"/>
              <a:t>Entradas para o teste unitário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pt-BR" dirty="0" smtClean="0"/>
              <a:t>Especificação do módulo antes da implementação do mesmo</a:t>
            </a:r>
          </a:p>
          <a:p>
            <a:pPr lvl="1" eaLnBrk="1" hangingPunct="1"/>
            <a:r>
              <a:rPr lang="pt-BR" dirty="0" smtClean="0"/>
              <a:t>Desenvolvimento de casos de teste usando técnicas funcionais</a:t>
            </a:r>
          </a:p>
          <a:p>
            <a:pPr lvl="1" eaLnBrk="1" hangingPunct="1"/>
            <a:r>
              <a:rPr lang="pt-BR" dirty="0" smtClean="0"/>
              <a:t>Fundamental como oráculo</a:t>
            </a:r>
          </a:p>
          <a:p>
            <a:pPr eaLnBrk="1" hangingPunct="1"/>
            <a:r>
              <a:rPr lang="pt-BR" dirty="0" smtClean="0"/>
              <a:t>Código fonte do módulo</a:t>
            </a:r>
          </a:p>
          <a:p>
            <a:pPr lvl="1" eaLnBrk="1" hangingPunct="1"/>
            <a:r>
              <a:rPr lang="pt-BR" dirty="0" smtClean="0"/>
              <a:t>Desenvolvimento de casos de teste complementares após a implementação do módulo usando técnicas estruturais</a:t>
            </a:r>
          </a:p>
          <a:p>
            <a:pPr lvl="1" eaLnBrk="1" hangingPunct="1"/>
            <a:r>
              <a:rPr lang="pt-BR" dirty="0" smtClean="0"/>
              <a:t>Não pode ser usado como oráculo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pt-BR" dirty="0" smtClean="0"/>
              <a:t>Artefatos gerados pelo teste unitário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pt-BR" dirty="0" smtClean="0"/>
              <a:t>Dependem do tipo de linguagem de programação</a:t>
            </a:r>
          </a:p>
          <a:p>
            <a:pPr lvl="1" eaLnBrk="1" hangingPunct="1">
              <a:spcBef>
                <a:spcPct val="50000"/>
              </a:spcBef>
            </a:pPr>
            <a:r>
              <a:rPr lang="pt-BR" dirty="0" smtClean="0"/>
              <a:t>Linguagens imperativas</a:t>
            </a:r>
          </a:p>
          <a:p>
            <a:pPr lvl="2" eaLnBrk="1" hangingPunct="1">
              <a:spcBef>
                <a:spcPct val="50000"/>
              </a:spcBef>
            </a:pPr>
            <a:r>
              <a:rPr lang="pt-BR" dirty="0" smtClean="0"/>
              <a:t>Trechos de código que exercitam as funções ou </a:t>
            </a:r>
            <a:r>
              <a:rPr lang="pt-BR" dirty="0" err="1" smtClean="0"/>
              <a:t>procedures</a:t>
            </a:r>
            <a:r>
              <a:rPr lang="pt-BR" dirty="0" smtClean="0"/>
              <a:t> que se deseja testar</a:t>
            </a:r>
          </a:p>
          <a:p>
            <a:pPr lvl="1" eaLnBrk="1" hangingPunct="1">
              <a:spcBef>
                <a:spcPct val="50000"/>
              </a:spcBef>
            </a:pPr>
            <a:r>
              <a:rPr lang="pt-BR" dirty="0" smtClean="0"/>
              <a:t>Linguagens orientadas a objetos</a:t>
            </a:r>
          </a:p>
          <a:p>
            <a:pPr lvl="2" eaLnBrk="1" hangingPunct="1">
              <a:spcBef>
                <a:spcPct val="50000"/>
              </a:spcBef>
            </a:pPr>
            <a:r>
              <a:rPr lang="pt-BR" dirty="0" smtClean="0"/>
              <a:t>Classes </a:t>
            </a:r>
            <a:r>
              <a:rPr lang="pt-BR" dirty="0" err="1" smtClean="0"/>
              <a:t>drivers</a:t>
            </a:r>
            <a:endParaRPr lang="pt-BR" dirty="0" smtClean="0"/>
          </a:p>
          <a:p>
            <a:pPr lvl="1" eaLnBrk="1" hangingPunct="1">
              <a:spcBef>
                <a:spcPct val="50000"/>
              </a:spcBef>
            </a:pPr>
            <a:r>
              <a:rPr lang="pt-BR" dirty="0" smtClean="0"/>
              <a:t>Em ambos pode ocorrer a necessidade do desenvolvimento de dublês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pt-BR" dirty="0" smtClean="0"/>
              <a:t>Artefatos gerados pelo teste unitário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pt-BR" sz="2800" dirty="0" smtClean="0"/>
              <a:t>Classes “</a:t>
            </a:r>
            <a:r>
              <a:rPr lang="pt-BR" sz="2800" dirty="0" err="1" smtClean="0"/>
              <a:t>drivers</a:t>
            </a:r>
            <a:r>
              <a:rPr lang="pt-BR" sz="2800" dirty="0" smtClean="0"/>
              <a:t>”</a:t>
            </a:r>
          </a:p>
          <a:p>
            <a:pPr lvl="1" eaLnBrk="1" hangingPunct="1"/>
            <a:r>
              <a:rPr lang="pt-BR" sz="2400" dirty="0" smtClean="0"/>
              <a:t>São as classes que contém os casos de teste.</a:t>
            </a:r>
          </a:p>
          <a:p>
            <a:pPr lvl="1" eaLnBrk="1" hangingPunct="1"/>
            <a:r>
              <a:rPr lang="pt-BR" sz="2400" dirty="0" smtClean="0"/>
              <a:t>Procuram exercitar os métodos da classe “alvo” buscando detectar falhas.</a:t>
            </a:r>
          </a:p>
          <a:p>
            <a:pPr lvl="1" eaLnBrk="1" hangingPunct="1"/>
            <a:r>
              <a:rPr lang="pt-BR" sz="2400" dirty="0" smtClean="0"/>
              <a:t>Normalmente: uma classe “</a:t>
            </a:r>
            <a:r>
              <a:rPr lang="pt-BR" sz="2400" dirty="0" err="1" smtClean="0"/>
              <a:t>driver</a:t>
            </a:r>
            <a:r>
              <a:rPr lang="pt-BR" sz="2400" dirty="0" smtClean="0"/>
              <a:t>” para cada classe do sistema.</a:t>
            </a:r>
          </a:p>
          <a:p>
            <a:pPr eaLnBrk="1" hangingPunct="1"/>
            <a:r>
              <a:rPr lang="pt-BR" sz="2800" dirty="0" smtClean="0"/>
              <a:t>Dubles</a:t>
            </a:r>
          </a:p>
          <a:p>
            <a:pPr lvl="1" eaLnBrk="1" hangingPunct="1"/>
            <a:r>
              <a:rPr lang="pt-BR" sz="2400" dirty="0" smtClean="0"/>
              <a:t>Simulam o comportamento de classes necessárias ao funcionamento da classe “alvo” e que ainda não foram desenvolvidas.</a:t>
            </a:r>
          </a:p>
          <a:p>
            <a:pPr lvl="1" eaLnBrk="1" hangingPunct="1"/>
            <a:r>
              <a:rPr lang="pt-BR" sz="2400" dirty="0" smtClean="0"/>
              <a:t>Quando a classe correspondente ao “duble” estiver pronta será necessário re-executar o “</a:t>
            </a:r>
            <a:r>
              <a:rPr lang="pt-BR" sz="2400" dirty="0" err="1" smtClean="0"/>
              <a:t>driver</a:t>
            </a:r>
            <a:r>
              <a:rPr lang="pt-BR" sz="2400" dirty="0" smtClean="0"/>
              <a:t>” que foi executado usando-se o </a:t>
            </a:r>
            <a:r>
              <a:rPr lang="pt-BR" sz="2400" smtClean="0"/>
              <a:t>“duble”.</a:t>
            </a:r>
            <a:endParaRPr lang="pt-B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Exemplo de criação de classe “</a:t>
            </a:r>
            <a:r>
              <a:rPr lang="pt-BR" dirty="0" err="1" smtClean="0"/>
              <a:t>driver</a:t>
            </a:r>
            <a:r>
              <a:rPr lang="pt-BR" dirty="0" smtClean="0"/>
              <a:t>”</a:t>
            </a:r>
            <a:endParaRPr lang="pt-BR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A partir do projeto de uma classe pode-se especificar os casos de teste;</a:t>
            </a:r>
          </a:p>
          <a:p>
            <a:r>
              <a:rPr lang="pt-BR" dirty="0" smtClean="0"/>
              <a:t>Deve-se criar um conjunto de casos de teste capaz de cobrir as funcionalidades básicas da classe.</a:t>
            </a:r>
            <a:endParaRPr lang="pt-BR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86446" y="1935231"/>
            <a:ext cx="2483640" cy="3565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rda">
  <a:themeElements>
    <a:clrScheme name="Borda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Borda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0033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0033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orda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a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a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10696</TotalTime>
  <Words>1402</Words>
  <Application>Microsoft Office PowerPoint</Application>
  <PresentationFormat>Apresentação na tela (4:3)</PresentationFormat>
  <Paragraphs>202</Paragraphs>
  <Slides>26</Slides>
  <Notes>1</Notes>
  <HiddenSlides>0</HiddenSlides>
  <MMClips>0</MMClips>
  <ScaleCrop>false</ScaleCrop>
  <HeadingPairs>
    <vt:vector size="8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Courier New</vt:lpstr>
      <vt:lpstr>Garamond</vt:lpstr>
      <vt:lpstr>Segoe UI</vt:lpstr>
      <vt:lpstr>Times New Roman</vt:lpstr>
      <vt:lpstr>Wingdings</vt:lpstr>
      <vt:lpstr>Borda</vt:lpstr>
      <vt:lpstr>CorelDRAW</vt:lpstr>
      <vt:lpstr>Teste Estrutural Introdução ao teste unitário</vt:lpstr>
      <vt:lpstr>Teste Unitário: objetivos</vt:lpstr>
      <vt:lpstr>Localização no Ciclo de vida</vt:lpstr>
      <vt:lpstr>Teste Unitário: Definição de Unidade</vt:lpstr>
      <vt:lpstr>Teste Unitário: papéis x processo</vt:lpstr>
      <vt:lpstr>Entradas para o teste unitário</vt:lpstr>
      <vt:lpstr>Artefatos gerados pelo teste unitário</vt:lpstr>
      <vt:lpstr>Artefatos gerados pelo teste unitário</vt:lpstr>
      <vt:lpstr>Exemplo de criação de classe “driver”</vt:lpstr>
      <vt:lpstr>Exemplo de conjunto de casos de teste</vt:lpstr>
      <vt:lpstr>Exemplo de classe driver</vt:lpstr>
      <vt:lpstr>Vantagens no uso de classes drivers (teste unitário)</vt:lpstr>
      <vt:lpstr>Dificuldades no uso das classes drivers</vt:lpstr>
      <vt:lpstr>O Framework xUnit</vt:lpstr>
      <vt:lpstr>Exemplo do triângulo</vt:lpstr>
      <vt:lpstr>Projeto Verifica Triângulo</vt:lpstr>
      <vt:lpstr>Exercício</vt:lpstr>
      <vt:lpstr>Exemplo do parquímetro</vt:lpstr>
      <vt:lpstr>Exemplo, passo 1: definir a interface da classe</vt:lpstr>
      <vt:lpstr>Exemplo, passo 2: definir o conjunto de casos de teste</vt:lpstr>
      <vt:lpstr>Examinando a qualidade do conjunto de testes</vt:lpstr>
      <vt:lpstr>recomendações</vt:lpstr>
      <vt:lpstr>Recomendações</vt:lpstr>
      <vt:lpstr>Limites</vt:lpstr>
      <vt:lpstr>Limites</vt:lpstr>
      <vt:lpstr>Prof. Ricardo M. Czekster</vt:lpstr>
    </vt:vector>
  </TitlesOfParts>
  <Company>Senac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MIC POA 2008</dc:title>
  <dc:creator>Centro de Inovação Porto Alegre</dc:creator>
  <cp:lastModifiedBy>S2B Teste de Software</cp:lastModifiedBy>
  <cp:revision>1144</cp:revision>
  <dcterms:created xsi:type="dcterms:W3CDTF">2006-05-18T13:50:09Z</dcterms:created>
  <dcterms:modified xsi:type="dcterms:W3CDTF">2017-09-18T19:47:48Z</dcterms:modified>
</cp:coreProperties>
</file>