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674" r:id="rId2"/>
    <p:sldId id="625" r:id="rId3"/>
    <p:sldId id="688" r:id="rId4"/>
    <p:sldId id="624" r:id="rId5"/>
    <p:sldId id="626" r:id="rId6"/>
    <p:sldId id="627" r:id="rId7"/>
    <p:sldId id="628" r:id="rId8"/>
    <p:sldId id="629" r:id="rId9"/>
    <p:sldId id="692" r:id="rId10"/>
    <p:sldId id="693" r:id="rId11"/>
    <p:sldId id="695" r:id="rId12"/>
    <p:sldId id="694" r:id="rId13"/>
    <p:sldId id="696" r:id="rId14"/>
    <p:sldId id="697" r:id="rId15"/>
    <p:sldId id="699" r:id="rId16"/>
    <p:sldId id="698" r:id="rId17"/>
    <p:sldId id="630" r:id="rId18"/>
    <p:sldId id="631" r:id="rId19"/>
    <p:sldId id="689" r:id="rId20"/>
    <p:sldId id="690" r:id="rId21"/>
    <p:sldId id="691" r:id="rId22"/>
    <p:sldId id="675" r:id="rId23"/>
  </p:sldIdLst>
  <p:sldSz cx="9144000" cy="6858000" type="screen4x3"/>
  <p:notesSz cx="6858000" cy="919956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 User" initials="M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733"/>
    <a:srgbClr val="7BC466"/>
    <a:srgbClr val="92C368"/>
    <a:srgbClr val="96969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0" autoAdjust="0"/>
    <p:restoredTop sz="84820" autoAdjust="0"/>
  </p:normalViewPr>
  <p:slideViewPr>
    <p:cSldViewPr>
      <p:cViewPr varScale="1">
        <p:scale>
          <a:sx n="85" d="100"/>
          <a:sy n="85" d="100"/>
        </p:scale>
        <p:origin x="184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10-28T11:37:13.068" idx="1">
    <p:pos x="5591" y="2810"/>
    <p:text>Texto Original:
A informalidade na etapa de teste unitário leva que um número maior de bugs seja detectado nas etapas de teste de integração e teste de sistema onde o custo de localização e correção é maior.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014AB-58A1-414B-995B-81FABB5A09F2}" type="datetimeFigureOut">
              <a:rPr lang="pt-BR" smtClean="0"/>
              <a:pPr/>
              <a:t>29/09/2017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B1E1-EB94-4E42-8B82-33CB618F25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5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9793"/>
            <a:ext cx="5486400" cy="41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988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553C31-870D-4EB4-8D11-8C22723AE80C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25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53C31-870D-4EB4-8D11-8C22723AE80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0863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 dirty="0"/>
              <a:t>Clique para editar o estilo do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3929066"/>
            <a:ext cx="4500594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 dirty="0"/>
              <a:t>Clique para editar o estilo do subtítulo mestre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AA742A-34AD-4E89-A691-6AA26C7FB747}" type="slidenum">
              <a:rPr lang="pt-BR" altLang="en-US"/>
              <a:pPr/>
              <a:t>‹#›</a:t>
            </a:fld>
            <a:endParaRPr lang="pt-BR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000100" y="3929066"/>
            <a:ext cx="4472247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6393" name="Picture 9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17192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79708" y="4500570"/>
            <a:ext cx="813872" cy="138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.pucrs.micnetwork.org/Portals/9/Topo-C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77" y="3714353"/>
            <a:ext cx="4800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872F5-8884-4ED0-B2DE-D25853E1736F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D12BBF-7B5B-4376-8E1B-7B668549C497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178554-C1AB-4888-92BD-B941FBBCE047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4FE3408-CDCF-4A94-AD69-D16C4A7C9B88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186766" cy="11398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  <a:lvl2pPr>
              <a:defRPr>
                <a:latin typeface="Segoe UI" pitchFamily="34" charset="0"/>
              </a:defRPr>
            </a:lvl2pPr>
            <a:lvl3pPr>
              <a:defRPr>
                <a:latin typeface="Segoe UI" pitchFamily="34" charset="0"/>
              </a:defRPr>
            </a:lvl3pPr>
            <a:lvl4pPr>
              <a:defRPr>
                <a:latin typeface="Segoe UI" pitchFamily="34" charset="0"/>
              </a:defRPr>
            </a:lvl4pPr>
            <a:lvl5pPr>
              <a:defRPr>
                <a:latin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01B4-B3AE-4DCE-8DC7-64AF2FE054C1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D1011F-9734-4317-A2A8-9EF611AA4696}" type="slidenum">
              <a:rPr lang="pt-BR" altLang="en-US"/>
              <a:pPr/>
              <a:t>‹#›</a:t>
            </a:fld>
            <a:endParaRPr lang="pt-B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28"/>
            <a:ext cx="6219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7FD19A-ECCF-49DF-9176-19FD66A19FDB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18676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DF0158-43D5-416B-B92B-833834DC981E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BEE49-1C6C-4871-B2D1-E8DAE15926EF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66F552-6471-4312-8A64-E5FE5355CCD5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6ABD1-865F-43F9-A0E6-7723B7AB049B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B9F5F4-00B0-4724-B115-6E110A601390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186766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/>
              <a:t>Clique para editar o estilo do título mestre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/>
              <a:t>Clique para editar os estilos do texto mestre</a:t>
            </a:r>
          </a:p>
          <a:p>
            <a:pPr lvl="1"/>
            <a:r>
              <a:rPr lang="pt-BR" altLang="en-US" dirty="0"/>
              <a:t>Segundo nível</a:t>
            </a:r>
          </a:p>
          <a:p>
            <a:pPr lvl="2"/>
            <a:r>
              <a:rPr lang="pt-BR" altLang="en-US" dirty="0"/>
              <a:t>Terceiro nível</a:t>
            </a:r>
          </a:p>
          <a:p>
            <a:pPr lvl="3"/>
            <a:r>
              <a:rPr lang="pt-BR" altLang="en-US" dirty="0"/>
              <a:t>Quarto nível</a:t>
            </a:r>
          </a:p>
          <a:p>
            <a:pPr lvl="4"/>
            <a:r>
              <a:rPr lang="pt-BR" altLang="en-US" dirty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0694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E78F2D69-A359-4B35-8745-9F1DA645C052}" type="slidenum">
              <a:rPr lang="pt-BR" altLang="en-US"/>
              <a:pPr/>
              <a:t>‹#›</a:t>
            </a:fld>
            <a:endParaRPr lang="pt-BR" altLang="en-US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2C368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5372" name="Picture 12" descr="MIC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6237288"/>
            <a:ext cx="1776413" cy="219075"/>
          </a:xfrm>
          <a:prstGeom prst="rect">
            <a:avLst/>
          </a:prstGeom>
          <a:noFill/>
        </p:spPr>
      </p:pic>
      <p:pic>
        <p:nvPicPr>
          <p:cNvPr id="9" name="Picture 8" descr="pucrs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858148" y="6286520"/>
            <a:ext cx="785818" cy="259892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411760" y="625699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Prof. Ricardo M. </a:t>
            </a:r>
            <a:r>
              <a:rPr lang="pt-BR" sz="1100" dirty="0" err="1"/>
              <a:t>Czekster</a:t>
            </a:r>
            <a:r>
              <a:rPr lang="pt-BR" sz="1100" dirty="0"/>
              <a:t> – PUCRS/FACIN – </a:t>
            </a:r>
            <a:fld id="{ECCDD341-9165-4A27-A5E5-09A4A3D0BE43}" type="datetime1">
              <a:rPr lang="pt-BR" sz="1100" smtClean="0"/>
              <a:t>29/09/2017</a:t>
            </a:fld>
            <a:endParaRPr lang="pt-BR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egoe U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Segoe UI" pitchFamily="34" charset="0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Segoe UI" pitchFamily="34" charset="0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Segoe UI" pitchFamily="34" charset="0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Segoe UI" pitchFamily="34" charset="0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Segoe UI" pitchFamily="34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surefire/maven-surefire-plugin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aucelabs.com/display/DOCS/Getting+Started+with+Selenium+for+Automated+Website+Test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Funcional </a:t>
            </a:r>
            <a:br>
              <a:rPr lang="pt-BR" dirty="0"/>
            </a:br>
            <a:r>
              <a:rPr lang="pt-BR" sz="4000" dirty="0"/>
              <a:t>Introdução à automação de teste de interface de usuário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5804148" cy="1752600"/>
          </a:xfrm>
        </p:spPr>
        <p:txBody>
          <a:bodyPr/>
          <a:lstStyle/>
          <a:p>
            <a:r>
              <a:rPr lang="pt-BR" sz="2400" dirty="0"/>
              <a:t>Prof. Marco </a:t>
            </a:r>
            <a:r>
              <a:rPr lang="pt-BR" sz="2400" dirty="0" err="1"/>
              <a:t>Mangan</a:t>
            </a:r>
            <a:endParaRPr lang="pt-BR" sz="2400" dirty="0"/>
          </a:p>
          <a:p>
            <a:r>
              <a:rPr lang="pt-BR" sz="2000" dirty="0"/>
              <a:t>Faculdade de Informática</a:t>
            </a:r>
            <a:endParaRPr lang="pt-BR" sz="2400" dirty="0"/>
          </a:p>
          <a:p>
            <a:fld id="{97FCD74B-BB82-462F-AB75-F6C94B437212}" type="datetime1">
              <a:rPr lang="pt-BR" sz="2400" smtClean="0"/>
              <a:t>29/09/2017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7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class </a:t>
            </a:r>
            <a:r>
              <a:rPr lang="en-US" sz="1800" dirty="0" err="1"/>
              <a:t>ExampleTest</a:t>
            </a:r>
            <a:r>
              <a:rPr lang="en-US" sz="1800" dirty="0"/>
              <a:t>  {</a:t>
            </a:r>
          </a:p>
          <a:p>
            <a:pPr marL="0" indent="0">
              <a:buNone/>
            </a:pPr>
            <a:r>
              <a:rPr lang="en-US" sz="1800" dirty="0"/>
              <a:t>  @Test</a:t>
            </a:r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// 1. Create an instance of the driver</a:t>
            </a:r>
          </a:p>
          <a:p>
            <a:pPr marL="0" indent="0">
              <a:buNone/>
            </a:pPr>
            <a:r>
              <a:rPr lang="en-US" sz="1800" dirty="0"/>
              <a:t>    WebDriver driver = new </a:t>
            </a:r>
            <a:r>
              <a:rPr lang="en-US" sz="1800" dirty="0" err="1"/>
              <a:t>SafariDriver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class </a:t>
            </a:r>
            <a:r>
              <a:rPr lang="en-US" sz="1800" dirty="0" err="1"/>
              <a:t>ExampleTest</a:t>
            </a:r>
            <a:r>
              <a:rPr lang="en-US" sz="1800" dirty="0"/>
              <a:t>  {</a:t>
            </a:r>
          </a:p>
          <a:p>
            <a:pPr marL="0" indent="0">
              <a:buNone/>
            </a:pPr>
            <a:r>
              <a:rPr lang="en-US" sz="1800" dirty="0"/>
              <a:t>  @Test</a:t>
            </a:r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// 2. Navigate to a web page</a:t>
            </a:r>
          </a:p>
          <a:p>
            <a:pPr marL="0" indent="0">
              <a:buNone/>
            </a:pPr>
            <a:r>
              <a:rPr lang="en-US" sz="1800" dirty="0"/>
              <a:t>     </a:t>
            </a:r>
            <a:r>
              <a:rPr lang="en-US" sz="1800" dirty="0" err="1"/>
              <a:t>driver.get</a:t>
            </a:r>
            <a:r>
              <a:rPr lang="en-US" sz="1800" dirty="0"/>
              <a:t>("</a:t>
            </a:r>
            <a:r>
              <a:rPr lang="en-US" sz="1800" dirty="0">
                <a:hlinkClick r:id="rId2"/>
              </a:rPr>
              <a:t>http://www.foo.com"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77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class </a:t>
            </a:r>
            <a:r>
              <a:rPr lang="en-US" sz="1800" dirty="0" err="1"/>
              <a:t>ExampleTest</a:t>
            </a:r>
            <a:r>
              <a:rPr lang="en-US" sz="1800" dirty="0"/>
              <a:t>  {</a:t>
            </a:r>
          </a:p>
          <a:p>
            <a:pPr marL="0" indent="0">
              <a:buNone/>
            </a:pPr>
            <a:r>
              <a:rPr lang="en-US" sz="1800" dirty="0"/>
              <a:t>  @Test</a:t>
            </a:r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  // 3. Locating relevant HTML elements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usernameElement</a:t>
            </a:r>
            <a:r>
              <a:rPr lang="en-US" sz="1800" dirty="0"/>
              <a:t>   = </a:t>
            </a:r>
            <a:r>
              <a:rPr lang="en-US" sz="1800" dirty="0" err="1"/>
              <a:t>driver.findElement</a:t>
            </a:r>
            <a:r>
              <a:rPr lang="en-US" sz="1800" dirty="0"/>
              <a:t>(</a:t>
            </a:r>
            <a:r>
              <a:rPr lang="en-US" sz="1800" dirty="0" err="1"/>
              <a:t>By.name</a:t>
            </a:r>
            <a:r>
              <a:rPr lang="en-US" sz="1800" dirty="0"/>
              <a:t>("username"));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passwordElement</a:t>
            </a:r>
            <a:r>
              <a:rPr lang="en-US" sz="1800" dirty="0"/>
              <a:t>  = </a:t>
            </a:r>
            <a:r>
              <a:rPr lang="en-US" sz="1800" dirty="0" err="1"/>
              <a:t>driver.findElement</a:t>
            </a:r>
            <a:r>
              <a:rPr lang="en-US" sz="1800" dirty="0"/>
              <a:t>(</a:t>
            </a:r>
            <a:r>
              <a:rPr lang="en-US" sz="1800" dirty="0" err="1"/>
              <a:t>By.name</a:t>
            </a:r>
            <a:r>
              <a:rPr lang="en-US" sz="1800" dirty="0"/>
              <a:t>("password"));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formElement</a:t>
            </a:r>
            <a:r>
              <a:rPr lang="en-US" sz="1800" dirty="0"/>
              <a:t>  = </a:t>
            </a:r>
            <a:r>
              <a:rPr lang="en-US" sz="1800" dirty="0" err="1"/>
              <a:t>driver.findElement</a:t>
            </a:r>
            <a:r>
              <a:rPr lang="en-US" sz="1800" dirty="0"/>
              <a:t>(</a:t>
            </a:r>
            <a:r>
              <a:rPr lang="en-US" sz="1800" dirty="0" err="1"/>
              <a:t>By.id</a:t>
            </a:r>
            <a:r>
              <a:rPr lang="en-US" sz="1800" dirty="0"/>
              <a:t>("</a:t>
            </a:r>
            <a:r>
              <a:rPr lang="en-US" sz="1800" dirty="0" err="1"/>
              <a:t>loginForm</a:t>
            </a:r>
            <a:r>
              <a:rPr lang="en-US" sz="1800" dirty="0"/>
              <a:t>"));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035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 class </a:t>
            </a:r>
            <a:r>
              <a:rPr lang="en-US" sz="1800" dirty="0" err="1"/>
              <a:t>ExampleTest</a:t>
            </a:r>
            <a:r>
              <a:rPr lang="en-US" sz="1800" dirty="0"/>
              <a:t>  {</a:t>
            </a:r>
          </a:p>
          <a:p>
            <a:pPr marL="0" indent="0">
              <a:buNone/>
            </a:pPr>
            <a:r>
              <a:rPr lang="en-US" sz="1800" dirty="0"/>
              <a:t>  @Test</a:t>
            </a:r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// 4.Perfoming actions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usernameElement.sendKeys</a:t>
            </a:r>
            <a:r>
              <a:rPr lang="en-US" sz="1800" dirty="0"/>
              <a:t>(”</a:t>
            </a:r>
            <a:r>
              <a:rPr lang="en-US" sz="1800" dirty="0" err="1"/>
              <a:t>Rodigo</a:t>
            </a:r>
            <a:r>
              <a:rPr lang="en-US" sz="1800" dirty="0"/>
              <a:t> Santoro");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passwordElement.sendKeys</a:t>
            </a:r>
            <a:r>
              <a:rPr lang="en-US" sz="1800" dirty="0"/>
              <a:t>(”</a:t>
            </a:r>
            <a:r>
              <a:rPr lang="en-US" sz="1800" dirty="0" err="1"/>
              <a:t>eusouxerxes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    //</a:t>
            </a:r>
            <a:r>
              <a:rPr lang="en-US" sz="1800" dirty="0" err="1"/>
              <a:t>passwordElement.submit</a:t>
            </a:r>
            <a:r>
              <a:rPr lang="en-US" sz="1800" dirty="0"/>
              <a:t>(); // submit by text input element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formElement.submit</a:t>
            </a:r>
            <a:r>
              <a:rPr lang="en-US" sz="1800" dirty="0"/>
              <a:t>();        // submit by form element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43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  //5. Confirm action response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WebDriverWait</a:t>
            </a:r>
            <a:r>
              <a:rPr lang="en-US" sz="1800" dirty="0"/>
              <a:t> wait = new </a:t>
            </a:r>
            <a:r>
              <a:rPr lang="en-US" sz="1800" dirty="0" err="1"/>
              <a:t>WebDriverWait</a:t>
            </a:r>
            <a:r>
              <a:rPr lang="en-US" sz="1800" dirty="0"/>
              <a:t>(driver, 10);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WebElement</a:t>
            </a:r>
            <a:r>
              <a:rPr lang="en-US" sz="1800" dirty="0"/>
              <a:t> </a:t>
            </a:r>
            <a:r>
              <a:rPr lang="en-US" sz="1800" dirty="0" err="1"/>
              <a:t>messageElement</a:t>
            </a:r>
            <a:r>
              <a:rPr lang="en-US" sz="1800" dirty="0"/>
              <a:t> = </a:t>
            </a:r>
            <a:r>
              <a:rPr lang="en-US" sz="1800" dirty="0" err="1"/>
              <a:t>wait.until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           </a:t>
            </a:r>
            <a:r>
              <a:rPr lang="en-US" sz="1800" dirty="0" err="1"/>
              <a:t>ExpectedConditions.presenceOfElementLocated</a:t>
            </a:r>
            <a:r>
              <a:rPr lang="en-US" sz="1800" dirty="0"/>
              <a:t>(</a:t>
            </a:r>
            <a:r>
              <a:rPr lang="en-US" sz="1800" dirty="0" err="1"/>
              <a:t>By.id</a:t>
            </a:r>
            <a:r>
              <a:rPr lang="en-US" sz="1800" dirty="0"/>
              <a:t>("</a:t>
            </a:r>
            <a:r>
              <a:rPr lang="en-US" sz="1800" dirty="0" err="1"/>
              <a:t>loginResponse</a:t>
            </a:r>
            <a:r>
              <a:rPr lang="en-US" sz="1800" dirty="0"/>
              <a:t>"))</a:t>
            </a:r>
          </a:p>
          <a:p>
            <a:pPr marL="0" indent="0">
              <a:buNone/>
            </a:pPr>
            <a:r>
              <a:rPr lang="en-US" sz="1800" dirty="0"/>
              <a:t>            );</a:t>
            </a:r>
          </a:p>
          <a:p>
            <a:pPr marL="0" indent="0">
              <a:buNone/>
            </a:pPr>
            <a:r>
              <a:rPr lang="en-US" sz="1800" dirty="0"/>
              <a:t>    String actual= </a:t>
            </a:r>
            <a:r>
              <a:rPr lang="en-US" sz="1800" dirty="0" err="1"/>
              <a:t>messageElement.getText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   String expected  = "Welcome Santoro. You logged in successfully.";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Assert.assertEquals</a:t>
            </a:r>
            <a:r>
              <a:rPr lang="en-US" sz="1800" dirty="0"/>
              <a:t> (expected, actual);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86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Utilizar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ferramenta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o Maven </a:t>
            </a:r>
            <a:r>
              <a:rPr lang="en-US" sz="2800" dirty="0" err="1"/>
              <a:t>SureFire</a:t>
            </a:r>
            <a:r>
              <a:rPr lang="en-US" sz="2800" dirty="0"/>
              <a:t>, que </a:t>
            </a:r>
            <a:r>
              <a:rPr lang="en-US" sz="2800" dirty="0" err="1"/>
              <a:t>registra</a:t>
            </a:r>
            <a:r>
              <a:rPr lang="en-US" sz="2800" dirty="0"/>
              <a:t> (</a:t>
            </a:r>
            <a:r>
              <a:rPr lang="en-US" sz="2800" i="1" dirty="0"/>
              <a:t>test log!</a:t>
            </a:r>
            <a:r>
              <a:rPr lang="en-US" sz="2800" dirty="0"/>
              <a:t>) a </a:t>
            </a:r>
            <a:r>
              <a:rPr lang="en-US" sz="2800" dirty="0" err="1"/>
              <a:t>execução</a:t>
            </a:r>
            <a:r>
              <a:rPr lang="en-US" sz="2800" dirty="0"/>
              <a:t> e o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arquivo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outro </a:t>
            </a:r>
            <a:r>
              <a:rPr lang="en-US" sz="2800" dirty="0" err="1"/>
              <a:t>formato</a:t>
            </a:r>
            <a:endParaRPr lang="en-US" sz="2800" dirty="0"/>
          </a:p>
          <a:p>
            <a:r>
              <a:rPr lang="en-US" sz="2800" dirty="0">
                <a:hlinkClick r:id="rId2"/>
              </a:rPr>
              <a:t>http://maven.apache.org/surefire/maven-surefire-plugin/index.html</a:t>
            </a:r>
            <a:endParaRPr lang="en-US" sz="2800" dirty="0"/>
          </a:p>
          <a:p>
            <a:r>
              <a:rPr lang="en-US" sz="2800" dirty="0" err="1"/>
              <a:t>Basta</a:t>
            </a:r>
            <a:r>
              <a:rPr lang="en-US" sz="2800" dirty="0"/>
              <a:t> </a:t>
            </a:r>
            <a:r>
              <a:rPr lang="en-US" sz="2800" dirty="0" err="1"/>
              <a:t>indicar</a:t>
            </a:r>
            <a:r>
              <a:rPr lang="en-US" sz="2800" dirty="0"/>
              <a:t> Junit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dependência</a:t>
            </a:r>
            <a:r>
              <a:rPr lang="en-US" sz="2800" dirty="0"/>
              <a:t> no </a:t>
            </a:r>
            <a:r>
              <a:rPr lang="en-US" sz="2800" dirty="0" err="1"/>
              <a:t>pom.xml</a:t>
            </a:r>
            <a:endParaRPr lang="en-US" sz="2800" dirty="0"/>
          </a:p>
          <a:p>
            <a:r>
              <a:rPr lang="en-US" sz="2800" dirty="0" err="1"/>
              <a:t>Relatórios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registrados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pasta target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633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teste (7)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import </a:t>
            </a:r>
            <a:r>
              <a:rPr lang="en-US" sz="1800" dirty="0" err="1"/>
              <a:t>org.openqa.selenium.WebDriver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public void </a:t>
            </a:r>
            <a:r>
              <a:rPr lang="en-US" sz="1800" dirty="0" err="1"/>
              <a:t>simpleTest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  //7. Release driver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driver.quit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22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dirty="0"/>
              <a:t>Como organizar o código de testes de interfaces gráficas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800" dirty="0"/>
              <a:t>Criar classes auxiliares</a:t>
            </a:r>
          </a:p>
          <a:p>
            <a:pPr lvl="1"/>
            <a:r>
              <a:rPr lang="pt-BR" sz="2400" dirty="0"/>
              <a:t>Evitar repetição de código entre testes</a:t>
            </a:r>
          </a:p>
          <a:p>
            <a:pPr lvl="1"/>
            <a:r>
              <a:rPr lang="pt-BR" sz="2400" dirty="0"/>
              <a:t>Simplificar a leitura de roteiros</a:t>
            </a:r>
          </a:p>
          <a:p>
            <a:pPr lvl="1"/>
            <a:r>
              <a:rPr lang="pt-BR" sz="2400" dirty="0"/>
              <a:t>Organizar e Reutilizar código </a:t>
            </a:r>
          </a:p>
          <a:p>
            <a:pPr eaLnBrk="1" hangingPunct="1"/>
            <a:r>
              <a:rPr lang="pt-BR" sz="2800" dirty="0" err="1"/>
              <a:t>Pages</a:t>
            </a:r>
            <a:r>
              <a:rPr lang="pt-BR" sz="2800" dirty="0"/>
              <a:t> ou </a:t>
            </a:r>
            <a:r>
              <a:rPr lang="pt-BR" sz="2800" dirty="0" err="1"/>
              <a:t>AppObjects</a:t>
            </a:r>
            <a:endParaRPr lang="pt-BR" sz="2800" dirty="0"/>
          </a:p>
          <a:p>
            <a:pPr lvl="1"/>
            <a:r>
              <a:rPr lang="pt-BR" sz="2000" dirty="0"/>
              <a:t>Permitem acesso aos elementos da interface relevantes ao teste</a:t>
            </a:r>
          </a:p>
          <a:p>
            <a:r>
              <a:rPr lang="pt-BR" sz="2400" dirty="0" err="1"/>
              <a:t>Tasks</a:t>
            </a:r>
            <a:r>
              <a:rPr lang="pt-BR" sz="2400" dirty="0"/>
              <a:t> ou </a:t>
            </a:r>
            <a:r>
              <a:rPr lang="pt-BR" sz="2400" dirty="0" err="1"/>
              <a:t>Commands</a:t>
            </a:r>
            <a:endParaRPr lang="pt-BR" sz="2400" dirty="0"/>
          </a:p>
          <a:p>
            <a:pPr lvl="1"/>
            <a:r>
              <a:rPr lang="pt-BR" sz="2000" dirty="0"/>
              <a:t>Representam ações e verificações relevantes ao teste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classe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HomePage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	private WebDriver driver;</a:t>
            </a:r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HomePage</a:t>
            </a:r>
            <a:r>
              <a:rPr lang="en-US" sz="2400" dirty="0"/>
              <a:t>(WebDriver driver) </a:t>
            </a:r>
          </a:p>
          <a:p>
            <a:pPr marL="0" indent="0">
              <a:buNone/>
            </a:pPr>
            <a:r>
              <a:rPr lang="en-US" sz="2400" dirty="0"/>
              <a:t>	{	</a:t>
            </a:r>
            <a:r>
              <a:rPr lang="en-US" sz="2400" dirty="0" err="1"/>
              <a:t>this.driver</a:t>
            </a:r>
            <a:r>
              <a:rPr lang="en-US" sz="2400" dirty="0"/>
              <a:t> = driver;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public </a:t>
            </a:r>
            <a:r>
              <a:rPr lang="en-US" sz="2400" dirty="0" err="1"/>
              <a:t>WebElement</a:t>
            </a:r>
            <a:r>
              <a:rPr lang="en-US" sz="2400" dirty="0"/>
              <a:t> </a:t>
            </a:r>
            <a:r>
              <a:rPr lang="en-US" sz="2400" dirty="0" err="1"/>
              <a:t>getLoginField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		return </a:t>
            </a:r>
            <a:r>
              <a:rPr lang="en-US" sz="2400" dirty="0" err="1"/>
              <a:t>driver.findElement</a:t>
            </a:r>
            <a:r>
              <a:rPr lang="en-US" sz="2400" dirty="0"/>
              <a:t>(</a:t>
            </a:r>
            <a:r>
              <a:rPr lang="en-US" sz="2400" dirty="0" err="1"/>
              <a:t>By.id</a:t>
            </a:r>
            <a:r>
              <a:rPr lang="en-US" sz="2400" dirty="0"/>
              <a:t>(”login"));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mr-IN" sz="2400" dirty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classe </a:t>
            </a:r>
            <a:r>
              <a:rPr lang="pt-BR" dirty="0" err="1"/>
              <a:t>Task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LoginTask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private WebDriver driver;</a:t>
            </a:r>
          </a:p>
          <a:p>
            <a:pPr marL="0" indent="0">
              <a:buNone/>
            </a:pPr>
            <a:r>
              <a:rPr lang="en-US" sz="1800" dirty="0"/>
              <a:t>	public </a:t>
            </a:r>
            <a:r>
              <a:rPr lang="en-US" sz="1800" dirty="0" err="1"/>
              <a:t>SearchTask</a:t>
            </a:r>
            <a:r>
              <a:rPr lang="en-US" sz="1800" dirty="0"/>
              <a:t>(WebDriver driver)</a:t>
            </a:r>
          </a:p>
          <a:p>
            <a:pPr marL="0" indent="0">
              <a:buNone/>
            </a:pPr>
            <a:r>
              <a:rPr lang="en-US" sz="1800" dirty="0"/>
              <a:t>	 {	</a:t>
            </a:r>
            <a:r>
              <a:rPr lang="en-US" sz="1800" dirty="0" err="1"/>
              <a:t>this.driver</a:t>
            </a:r>
            <a:r>
              <a:rPr lang="en-US" sz="1800" dirty="0"/>
              <a:t> = driver;		}</a:t>
            </a:r>
          </a:p>
          <a:p>
            <a:pPr marL="0" indent="0">
              <a:buNone/>
            </a:pPr>
            <a:r>
              <a:rPr lang="en-US" sz="1800" dirty="0"/>
              <a:t>	public void login(String user, String </a:t>
            </a:r>
            <a:r>
              <a:rPr lang="en-US" sz="1800" dirty="0" err="1"/>
              <a:t>pwd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HomeAppObject</a:t>
            </a:r>
            <a:r>
              <a:rPr lang="en-US" sz="1800" dirty="0"/>
              <a:t> home;</a:t>
            </a:r>
          </a:p>
          <a:p>
            <a:pPr marL="0" indent="0">
              <a:buNone/>
            </a:pPr>
            <a:r>
              <a:rPr lang="en-US" sz="1800" dirty="0"/>
              <a:t>		home = new </a:t>
            </a:r>
            <a:r>
              <a:rPr lang="en-US" sz="1800" dirty="0" err="1"/>
              <a:t>HomeAppObject</a:t>
            </a:r>
            <a:r>
              <a:rPr lang="en-US" sz="1800" dirty="0"/>
              <a:t>(driver);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home.getLoginField</a:t>
            </a:r>
            <a:r>
              <a:rPr lang="en-US" sz="1800" dirty="0"/>
              <a:t>().</a:t>
            </a:r>
            <a:r>
              <a:rPr lang="en-US" sz="1800" dirty="0" err="1"/>
              <a:t>sendKeys</a:t>
            </a:r>
            <a:r>
              <a:rPr lang="en-US" sz="1800" dirty="0"/>
              <a:t>(value);</a:t>
            </a:r>
          </a:p>
          <a:p>
            <a:pPr marL="0" indent="0">
              <a:buNone/>
            </a:pPr>
            <a:r>
              <a:rPr lang="en-US" sz="1800" dirty="0"/>
              <a:t>                            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home.getLoginField</a:t>
            </a:r>
            <a:r>
              <a:rPr lang="en-US" sz="1800" dirty="0"/>
              <a:t>().submit();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mr-IN" sz="1800" dirty="0"/>
              <a:t>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2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Automação de Testes Funcionais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/>
              <a:t>Automação de tarefas manuais</a:t>
            </a:r>
          </a:p>
          <a:p>
            <a:pPr lvl="1"/>
            <a:r>
              <a:rPr lang="pt-BR" dirty="0"/>
              <a:t>Uso de teclado, mouse, dispositivos</a:t>
            </a:r>
          </a:p>
          <a:p>
            <a:pPr eaLnBrk="1" hangingPunct="1"/>
            <a:r>
              <a:rPr lang="pt-BR" dirty="0"/>
              <a:t>Aumento da assertividade</a:t>
            </a:r>
          </a:p>
          <a:p>
            <a:pPr lvl="1"/>
            <a:r>
              <a:rPr lang="pt-BR" dirty="0"/>
              <a:t>Decisão de </a:t>
            </a:r>
            <a:r>
              <a:rPr lang="pt-BR" dirty="0" err="1"/>
              <a:t>pass</a:t>
            </a:r>
            <a:r>
              <a:rPr lang="pt-BR" dirty="0"/>
              <a:t>/</a:t>
            </a:r>
            <a:r>
              <a:rPr lang="pt-BR" dirty="0" err="1"/>
              <a:t>fail</a:t>
            </a:r>
            <a:r>
              <a:rPr lang="pt-BR" dirty="0"/>
              <a:t> é objetiva</a:t>
            </a:r>
          </a:p>
          <a:p>
            <a:pPr eaLnBrk="1" hangingPunct="1"/>
            <a:r>
              <a:rPr lang="pt-BR" dirty="0"/>
              <a:t>Redução do tempo de execução</a:t>
            </a:r>
          </a:p>
          <a:p>
            <a:pPr lvl="1"/>
            <a:r>
              <a:rPr lang="pt-BR" dirty="0"/>
              <a:t>Paralelismo, Computação em nuvem (</a:t>
            </a:r>
            <a:r>
              <a:rPr lang="pt-BR" i="1" dirty="0" err="1"/>
              <a:t>test</a:t>
            </a:r>
            <a:r>
              <a:rPr lang="pt-BR" i="1" dirty="0"/>
              <a:t> </a:t>
            </a:r>
            <a:r>
              <a:rPr lang="pt-BR" i="1" dirty="0" err="1"/>
              <a:t>farm</a:t>
            </a:r>
            <a:r>
              <a:rPr lang="pt-BR" dirty="0"/>
              <a:t>) </a:t>
            </a:r>
          </a:p>
          <a:p>
            <a:pPr eaLnBrk="1" hangingPunct="1"/>
            <a:r>
              <a:rPr lang="pt-BR" dirty="0"/>
              <a:t>Registro da execução dos testes</a:t>
            </a:r>
          </a:p>
          <a:p>
            <a:pPr lvl="1"/>
            <a:r>
              <a:rPr lang="pt-BR" dirty="0" err="1"/>
              <a:t>Logging</a:t>
            </a:r>
            <a:endParaRPr lang="pt-BR" dirty="0"/>
          </a:p>
          <a:p>
            <a:pPr eaLnBrk="1" hangingPunct="1"/>
            <a:r>
              <a:rPr lang="pt-BR" dirty="0"/>
              <a:t>Feedback constante</a:t>
            </a:r>
          </a:p>
          <a:p>
            <a:pPr lvl="1"/>
            <a:r>
              <a:rPr lang="pt-BR" dirty="0"/>
              <a:t>Pode ser ativado pelo desenvolvedor e incluído na integração contínua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Caso de Teste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LoginTaskTest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	@Test</a:t>
            </a:r>
          </a:p>
          <a:p>
            <a:pPr marL="0" indent="0">
              <a:buNone/>
            </a:pPr>
            <a:r>
              <a:rPr lang="en-US" sz="2000" dirty="0"/>
              <a:t>	public void </a:t>
            </a:r>
            <a:r>
              <a:rPr lang="en-US" sz="2000" dirty="0" err="1"/>
              <a:t>testLoginAsBillWithSecret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		WebDriver driver = new </a:t>
            </a:r>
            <a:r>
              <a:rPr lang="en-US" sz="2000" dirty="0" err="1"/>
              <a:t>SafariDriver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LoginTask</a:t>
            </a:r>
            <a:r>
              <a:rPr lang="en-US" sz="2000" dirty="0"/>
              <a:t> login = new </a:t>
            </a:r>
            <a:r>
              <a:rPr lang="en-US" sz="2000" dirty="0" err="1"/>
              <a:t>LoginTask</a:t>
            </a:r>
            <a:r>
              <a:rPr lang="en-US" sz="2000" dirty="0"/>
              <a:t>(driver);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login.login</a:t>
            </a:r>
            <a:r>
              <a:rPr lang="en-US" sz="2000" dirty="0"/>
              <a:t>(”bill”, ”secret”);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login.checkLoginConfirmed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                        </a:t>
            </a:r>
            <a:r>
              <a:rPr lang="en-US" sz="2000" dirty="0" err="1"/>
              <a:t>driver.quit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13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SAUCELABS. Getting Started with Selenium for Automated Website Testing.</a:t>
            </a:r>
          </a:p>
          <a:p>
            <a:r>
              <a:rPr lang="en-US" dirty="0">
                <a:hlinkClick r:id="rId2"/>
              </a:rPr>
              <a:t>https://wiki.saucelabs.com/display/DOCS/Getting+Started+with+Selenium+for+Automated+Website+Testing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1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Prof. Marco </a:t>
            </a:r>
            <a:r>
              <a:rPr lang="pt-BR" dirty="0" err="1"/>
              <a:t>Mangan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Faculdade de Informática</a:t>
            </a:r>
          </a:p>
          <a:p>
            <a:fld id="{826EB052-64CE-49D8-968D-134EA9B7C303}" type="datetime1">
              <a:rPr lang="pt-BR" smtClean="0"/>
              <a:t>29/09/2017</a:t>
            </a:fld>
            <a:endParaRPr lang="pt-BR" dirty="0"/>
          </a:p>
        </p:txBody>
      </p:sp>
      <p:pic>
        <p:nvPicPr>
          <p:cNvPr id="2052" name="Picture 4" descr="http://www.pucrs.micnetwork.org/Portals/9/Topo-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14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ga:83/Logotipos/PUCR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3609014"/>
            <a:ext cx="2571768" cy="618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04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material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autoria</a:t>
            </a:r>
            <a:r>
              <a:rPr lang="en-US" dirty="0"/>
              <a:t> de </a:t>
            </a:r>
            <a:r>
              <a:rPr lang="en-US" dirty="0" err="1"/>
              <a:t>Elidiane</a:t>
            </a:r>
            <a:r>
              <a:rPr lang="en-US" dirty="0"/>
              <a:t> </a:t>
            </a:r>
            <a:r>
              <a:rPr lang="en-US" dirty="0" err="1"/>
              <a:t>Zayaeskoski</a:t>
            </a:r>
            <a:r>
              <a:rPr lang="en-US" dirty="0"/>
              <a:t>, Leonardo </a:t>
            </a:r>
            <a:r>
              <a:rPr lang="en-US" dirty="0" err="1"/>
              <a:t>Carvalho</a:t>
            </a:r>
            <a:r>
              <a:rPr lang="en-US" dirty="0"/>
              <a:t> </a:t>
            </a:r>
            <a:r>
              <a:rPr lang="en-US" dirty="0" err="1"/>
              <a:t>Duprates</a:t>
            </a:r>
            <a:r>
              <a:rPr lang="en-US" dirty="0"/>
              <a:t> e Matheus </a:t>
            </a:r>
            <a:r>
              <a:rPr lang="en-US" dirty="0" err="1"/>
              <a:t>Barbachan</a:t>
            </a:r>
            <a:r>
              <a:rPr lang="en-US" dirty="0"/>
              <a:t> da </a:t>
            </a:r>
            <a:r>
              <a:rPr lang="en-US" dirty="0" err="1"/>
              <a:t>DBServer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91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44" y="1371600"/>
            <a:ext cx="7239000" cy="4648200"/>
            <a:chOff x="1056" y="2160"/>
            <a:chExt cx="3744" cy="2160"/>
          </a:xfrm>
        </p:grpSpPr>
        <p:sp>
          <p:nvSpPr>
            <p:cNvPr id="1048" name="Rectangle 5"/>
            <p:cNvSpPr>
              <a:spLocks noChangeArrowheads="1"/>
            </p:cNvSpPr>
            <p:nvPr/>
          </p:nvSpPr>
          <p:spPr bwMode="auto">
            <a:xfrm>
              <a:off x="1056" y="2160"/>
              <a:ext cx="3744" cy="216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1164" y="2257"/>
            <a:ext cx="3528" cy="1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CorelDRAW" r:id="rId3" imgW="4543920" imgH="2533680" progId="">
                    <p:embed/>
                  </p:oleObj>
                </mc:Choice>
                <mc:Fallback>
                  <p:oleObj name="CorelDRAW" r:id="rId3" imgW="4543920" imgH="25336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257"/>
                          <a:ext cx="3528" cy="1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Oval 7"/>
          <p:cNvSpPr>
            <a:spLocks noChangeArrowheads="1"/>
          </p:cNvSpPr>
          <p:nvPr/>
        </p:nvSpPr>
        <p:spPr bwMode="auto">
          <a:xfrm>
            <a:off x="1962691" y="3768716"/>
            <a:ext cx="5620053" cy="24012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86380" y="1046168"/>
            <a:ext cx="3740150" cy="3168650"/>
            <a:chOff x="2730" y="144"/>
            <a:chExt cx="3606" cy="2880"/>
          </a:xfrm>
        </p:grpSpPr>
        <p:sp>
          <p:nvSpPr>
            <p:cNvPr id="1032" name="AutoShape 9"/>
            <p:cNvSpPr>
              <a:spLocks noChangeArrowheads="1"/>
            </p:cNvSpPr>
            <p:nvPr/>
          </p:nvSpPr>
          <p:spPr bwMode="auto">
            <a:xfrm>
              <a:off x="3984" y="144"/>
              <a:ext cx="960" cy="336"/>
            </a:xfrm>
            <a:prstGeom prst="leftArrow">
              <a:avLst>
                <a:gd name="adj1" fmla="val 50000"/>
                <a:gd name="adj2" fmla="val 71429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Revisões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0" y="181"/>
              <a:ext cx="1290" cy="2432"/>
              <a:chOff x="1242" y="1045"/>
              <a:chExt cx="1290" cy="2432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42" y="1045"/>
                <a:ext cx="1290" cy="2432"/>
                <a:chOff x="153" y="918"/>
                <a:chExt cx="1290" cy="2432"/>
              </a:xfrm>
            </p:grpSpPr>
            <p:sp>
              <p:nvSpPr>
                <p:cNvPr id="1043" name="AutoShape 12"/>
                <p:cNvSpPr>
                  <a:spLocks noChangeArrowheads="1"/>
                </p:cNvSpPr>
                <p:nvPr/>
              </p:nvSpPr>
              <p:spPr bwMode="auto">
                <a:xfrm>
                  <a:off x="211" y="918"/>
                  <a:ext cx="1174" cy="288"/>
                </a:xfrm>
                <a:prstGeom prst="roundRect">
                  <a:avLst>
                    <a:gd name="adj" fmla="val 26032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>
                      <a:solidFill>
                        <a:srgbClr val="FFFFFF"/>
                      </a:solidFill>
                      <a:latin typeface="Times New Roman" pitchFamily="18" charset="0"/>
                    </a:rPr>
                    <a:t>Requisitos</a:t>
                  </a:r>
                </a:p>
              </p:txBody>
            </p:sp>
            <p:sp>
              <p:nvSpPr>
                <p:cNvPr id="1044" name="AutoShape 13"/>
                <p:cNvSpPr>
                  <a:spLocks noChangeArrowheads="1"/>
                </p:cNvSpPr>
                <p:nvPr/>
              </p:nvSpPr>
              <p:spPr bwMode="auto">
                <a:xfrm>
                  <a:off x="202" y="1427"/>
                  <a:ext cx="1192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  <a:latin typeface="Times New Roman" pitchFamily="18" charset="0"/>
                    </a:rPr>
                    <a:t>Projeto</a:t>
                  </a:r>
                </a:p>
              </p:txBody>
            </p:sp>
            <p:sp>
              <p:nvSpPr>
                <p:cNvPr id="1045" name="AutoShape 14"/>
                <p:cNvSpPr>
                  <a:spLocks noChangeArrowheads="1"/>
                </p:cNvSpPr>
                <p:nvPr/>
              </p:nvSpPr>
              <p:spPr bwMode="auto">
                <a:xfrm>
                  <a:off x="173" y="1987"/>
                  <a:ext cx="1250" cy="221"/>
                </a:xfrm>
                <a:prstGeom prst="roundRect">
                  <a:avLst>
                    <a:gd name="adj" fmla="val 22417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sz="1400" dirty="0" err="1">
                      <a:solidFill>
                        <a:srgbClr val="FFFFFF"/>
                      </a:solidFill>
                      <a:latin typeface="Times New Roman" pitchFamily="18" charset="0"/>
                    </a:rPr>
                    <a:t>Implementação</a:t>
                  </a:r>
                  <a:endParaRPr lang="en-GB" sz="1400" dirty="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46" name="AutoShape 15"/>
                <p:cNvSpPr>
                  <a:spLocks noChangeArrowheads="1"/>
                </p:cNvSpPr>
                <p:nvPr/>
              </p:nvSpPr>
              <p:spPr bwMode="auto">
                <a:xfrm>
                  <a:off x="231" y="2531"/>
                  <a:ext cx="1134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 dirty="0">
                      <a:solidFill>
                        <a:srgbClr val="FFFF00"/>
                      </a:solidFill>
                      <a:latin typeface="Times New Roman" pitchFamily="18" charset="0"/>
                    </a:rPr>
                    <a:t>Testes</a:t>
                  </a:r>
                </a:p>
              </p:txBody>
            </p:sp>
            <p:sp>
              <p:nvSpPr>
                <p:cNvPr id="1047" name="AutoShape 16"/>
                <p:cNvSpPr>
                  <a:spLocks noChangeArrowheads="1"/>
                </p:cNvSpPr>
                <p:nvPr/>
              </p:nvSpPr>
              <p:spPr bwMode="auto">
                <a:xfrm>
                  <a:off x="153" y="3061"/>
                  <a:ext cx="1290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>
                      <a:solidFill>
                        <a:srgbClr val="FFFFFF"/>
                      </a:solidFill>
                      <a:latin typeface="Times New Roman" pitchFamily="18" charset="0"/>
                    </a:rPr>
                    <a:t>Manutenção</a:t>
                  </a:r>
                </a:p>
              </p:txBody>
            </p:sp>
          </p:grpSp>
          <p:sp>
            <p:nvSpPr>
              <p:cNvPr id="1039" name="Line 17"/>
              <p:cNvSpPr>
                <a:spLocks noChangeShapeType="1"/>
              </p:cNvSpPr>
              <p:nvPr/>
            </p:nvSpPr>
            <p:spPr bwMode="auto">
              <a:xfrm>
                <a:off x="1887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Line 18"/>
              <p:cNvSpPr>
                <a:spLocks noChangeShapeType="1"/>
              </p:cNvSpPr>
              <p:nvPr/>
            </p:nvSpPr>
            <p:spPr bwMode="auto">
              <a:xfrm>
                <a:off x="1887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Line 19"/>
              <p:cNvSpPr>
                <a:spLocks noChangeShapeType="1"/>
              </p:cNvSpPr>
              <p:nvPr/>
            </p:nvSpPr>
            <p:spPr bwMode="auto">
              <a:xfrm>
                <a:off x="1887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Line 20"/>
              <p:cNvSpPr>
                <a:spLocks noChangeShapeType="1"/>
              </p:cNvSpPr>
              <p:nvPr/>
            </p:nvSpPr>
            <p:spPr bwMode="auto">
              <a:xfrm>
                <a:off x="1887" y="29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4" name="AutoShape 21"/>
            <p:cNvSpPr>
              <a:spLocks noChangeArrowheads="1"/>
            </p:cNvSpPr>
            <p:nvPr/>
          </p:nvSpPr>
          <p:spPr bwMode="auto">
            <a:xfrm>
              <a:off x="3984" y="672"/>
              <a:ext cx="960" cy="336"/>
            </a:xfrm>
            <a:prstGeom prst="leftArrow">
              <a:avLst>
                <a:gd name="adj1" fmla="val 50000"/>
                <a:gd name="adj2" fmla="val 71429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Revisões</a:t>
              </a:r>
            </a:p>
          </p:txBody>
        </p:sp>
        <p:sp>
          <p:nvSpPr>
            <p:cNvPr id="1035" name="AutoShape 22"/>
            <p:cNvSpPr>
              <a:spLocks noChangeArrowheads="1"/>
            </p:cNvSpPr>
            <p:nvPr/>
          </p:nvSpPr>
          <p:spPr bwMode="auto">
            <a:xfrm>
              <a:off x="4032" y="1152"/>
              <a:ext cx="1824" cy="432"/>
            </a:xfrm>
            <a:prstGeom prst="leftArrow">
              <a:avLst>
                <a:gd name="adj1" fmla="val 50000"/>
                <a:gd name="adj2" fmla="val 105556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200" dirty="0">
                  <a:latin typeface="Times New Roman" pitchFamily="18" charset="0"/>
                </a:rPr>
                <a:t>Teste unitário/integração</a:t>
              </a:r>
            </a:p>
          </p:txBody>
        </p:sp>
        <p:sp>
          <p:nvSpPr>
            <p:cNvPr id="1036" name="AutoShape 23"/>
            <p:cNvSpPr>
              <a:spLocks noChangeArrowheads="1"/>
            </p:cNvSpPr>
            <p:nvPr/>
          </p:nvSpPr>
          <p:spPr bwMode="auto">
            <a:xfrm>
              <a:off x="3984" y="1728"/>
              <a:ext cx="1824" cy="432"/>
            </a:xfrm>
            <a:prstGeom prst="leftArrow">
              <a:avLst>
                <a:gd name="adj1" fmla="val 50000"/>
                <a:gd name="adj2" fmla="val 105556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Teste de Sistema</a:t>
              </a:r>
            </a:p>
          </p:txBody>
        </p:sp>
        <p:sp>
          <p:nvSpPr>
            <p:cNvPr id="1037" name="AutoShape 24"/>
            <p:cNvSpPr>
              <a:spLocks noChangeArrowheads="1"/>
            </p:cNvSpPr>
            <p:nvPr/>
          </p:nvSpPr>
          <p:spPr bwMode="auto">
            <a:xfrm>
              <a:off x="4800" y="2208"/>
              <a:ext cx="1536" cy="816"/>
            </a:xfrm>
            <a:prstGeom prst="wedgeRoundRectCallout">
              <a:avLst>
                <a:gd name="adj1" fmla="val -140819"/>
                <a:gd name="adj2" fmla="val -5821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estatístico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de performance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de stress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Outros aspectos</a:t>
              </a:r>
            </a:p>
          </p:txBody>
        </p:sp>
      </p:grpSp>
      <p:sp>
        <p:nvSpPr>
          <p:cNvPr id="1031" name="Oval 25"/>
          <p:cNvSpPr>
            <a:spLocks noChangeArrowheads="1"/>
          </p:cNvSpPr>
          <p:nvPr/>
        </p:nvSpPr>
        <p:spPr bwMode="auto">
          <a:xfrm>
            <a:off x="4886324" y="2666154"/>
            <a:ext cx="3757642" cy="1548664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no Ciclo de vida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Analista de Testes Automatizados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Desenvolvimento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Aplicação de diferentes conceitos e tecnologias</a:t>
            </a:r>
          </a:p>
          <a:p>
            <a:pPr eaLnBrk="1" hangingPunct="1">
              <a:lnSpc>
                <a:spcPct val="90000"/>
              </a:lnSpc>
            </a:pPr>
            <a:r>
              <a:rPr lang="pt-BR" dirty="0"/>
              <a:t>Qualidade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Domínio de testes funcionais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err="1"/>
              <a:t>DevOps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Integração do desenvolvimento e da operação do sistema</a:t>
            </a:r>
          </a:p>
          <a:p>
            <a:pPr>
              <a:lnSpc>
                <a:spcPct val="90000"/>
              </a:lnSpc>
            </a:pPr>
            <a:r>
              <a:rPr lang="pt-BR" dirty="0"/>
              <a:t>O analista de testes automatizados deve compreender a relação dos testes com a integração contínua e as etapas do projeto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Automatizado ou Automático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2518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800" dirty="0"/>
              <a:t>O teste manual deve permanecer (</a:t>
            </a:r>
            <a:r>
              <a:rPr lang="pt-BR" sz="2800" dirty="0" err="1"/>
              <a:t>Jidoka</a:t>
            </a:r>
            <a:r>
              <a:rPr lang="pt-BR" sz="28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Automatizar: testes de regressão, testes recorrentes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/>
              <a:t>O teste manual pode gerar um falso positivo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O sistema apresenta defeitos que não são detectados pelo teste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O teste automatizado verifica somente o que está contido no programa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Apenas o testador manual pensa sobre a qualidade, criar novos testes, usa experiência e criatividade para propor melhorias no produto e nos teste e cadastra bugs inesperados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Manual </a:t>
            </a:r>
            <a:r>
              <a:rPr lang="pt-BR" dirty="0" err="1"/>
              <a:t>x</a:t>
            </a:r>
            <a:r>
              <a:rPr lang="pt-BR" dirty="0"/>
              <a:t> Automatizado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Tempo: escrever o roteiro manual é de 3 a 10 vezes mais rápido do que escrever o teste automatizado equivalente</a:t>
            </a:r>
          </a:p>
          <a:p>
            <a:pPr eaLnBrk="1" hangingPunct="1"/>
            <a:r>
              <a:rPr lang="pt-BR" dirty="0"/>
              <a:t>Desempenho: o teste automatizado pode executar de forma paralela e distribuída</a:t>
            </a:r>
          </a:p>
          <a:p>
            <a:pPr eaLnBrk="1" hangingPunct="1"/>
            <a:r>
              <a:rPr lang="pt-BR" dirty="0"/>
              <a:t>Falha humana: o teste automatizado reduz a chance de erro ao executar o roteiro de testes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Frameworks e Ferramentas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dirty="0"/>
              <a:t>Um framework oferece classes e interfaces para a criação de testes unitários:</a:t>
            </a:r>
          </a:p>
          <a:p>
            <a:pPr lvl="1">
              <a:spcBef>
                <a:spcPct val="50000"/>
              </a:spcBef>
            </a:pPr>
            <a:r>
              <a:rPr lang="pt-BR" dirty="0" err="1"/>
              <a:t>JUnit</a:t>
            </a:r>
            <a:r>
              <a:rPr lang="pt-BR" dirty="0"/>
              <a:t>, </a:t>
            </a:r>
            <a:r>
              <a:rPr lang="pt-BR" dirty="0" err="1"/>
              <a:t>Selenium</a:t>
            </a:r>
            <a:r>
              <a:rPr lang="pt-BR" dirty="0"/>
              <a:t>, </a:t>
            </a:r>
            <a:r>
              <a:rPr lang="pt-BR" dirty="0" err="1"/>
              <a:t>Arquillian</a:t>
            </a:r>
            <a:r>
              <a:rPr lang="pt-BR" dirty="0"/>
              <a:t>, </a:t>
            </a:r>
            <a:r>
              <a:rPr lang="pt-BR" dirty="0" err="1"/>
              <a:t>Graphene</a:t>
            </a:r>
            <a:r>
              <a:rPr lang="pt-BR" dirty="0"/>
              <a:t>...</a:t>
            </a:r>
          </a:p>
          <a:p>
            <a:pPr>
              <a:spcBef>
                <a:spcPct val="50000"/>
              </a:spcBef>
            </a:pPr>
            <a:r>
              <a:rPr lang="pt-BR" dirty="0"/>
              <a:t>Uma ferramenta pode ser utilizada para realizar a captura e reprodução de roteiros</a:t>
            </a:r>
          </a:p>
          <a:p>
            <a:pPr lvl="1">
              <a:spcBef>
                <a:spcPct val="50000"/>
              </a:spcBef>
            </a:pPr>
            <a:r>
              <a:rPr lang="pt-BR" dirty="0" err="1"/>
              <a:t>Selenium</a:t>
            </a:r>
            <a:r>
              <a:rPr lang="pt-BR" dirty="0"/>
              <a:t> IDE, </a:t>
            </a:r>
            <a:r>
              <a:rPr lang="pt-BR" dirty="0" err="1"/>
              <a:t>Appium</a:t>
            </a:r>
            <a:r>
              <a:rPr lang="pt-BR" dirty="0"/>
              <a:t> IDE, VS </a:t>
            </a:r>
            <a:r>
              <a:rPr lang="pt-BR" dirty="0" err="1"/>
              <a:t>Coded</a:t>
            </a:r>
            <a:r>
              <a:rPr lang="pt-BR" dirty="0"/>
              <a:t> UI</a:t>
            </a:r>
          </a:p>
          <a:p>
            <a:pPr lvl="1">
              <a:spcBef>
                <a:spcPct val="50000"/>
              </a:spcBef>
            </a:pPr>
            <a:r>
              <a:rPr lang="pt-BR" dirty="0"/>
              <a:t>No caso de manutenção, pode ser necessário refazer toda a captura!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Sete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para testes </a:t>
            </a:r>
            <a:r>
              <a:rPr lang="en-US" dirty="0" err="1"/>
              <a:t>automáticos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instância</a:t>
            </a:r>
            <a:r>
              <a:rPr lang="en-US" dirty="0"/>
              <a:t> do </a:t>
            </a:r>
            <a:r>
              <a:rPr lang="en-US" i="1" dirty="0"/>
              <a:t>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HTML </a:t>
            </a:r>
            <a:r>
              <a:rPr lang="en-US" dirty="0" err="1"/>
              <a:t>relevantes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resposta</a:t>
            </a:r>
            <a:r>
              <a:rPr lang="en-US" dirty="0"/>
              <a:t> das </a:t>
            </a:r>
            <a:r>
              <a:rPr lang="en-US" dirty="0" err="1"/>
              <a:t>ações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Registrar o </a:t>
            </a:r>
            <a:r>
              <a:rPr lang="en-US" dirty="0" err="1"/>
              <a:t>resultado</a:t>
            </a:r>
            <a:r>
              <a:rPr lang="en-US" dirty="0"/>
              <a:t> do teste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Liberar</a:t>
            </a:r>
            <a:r>
              <a:rPr lang="en-US" dirty="0"/>
              <a:t> o </a:t>
            </a:r>
            <a:r>
              <a:rPr lang="en-US" i="1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27810553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10870</TotalTime>
  <Words>574</Words>
  <Application>Microsoft Office PowerPoint</Application>
  <PresentationFormat>On-screen Show (4:3)</PresentationFormat>
  <Paragraphs>196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Borda</vt:lpstr>
      <vt:lpstr>Teste Funcional  Introdução à automação de teste de interface de usuário</vt:lpstr>
      <vt:lpstr>Automação de Testes Funcionais</vt:lpstr>
      <vt:lpstr>PowerPoint Presentation</vt:lpstr>
      <vt:lpstr>Localização no Ciclo de vida</vt:lpstr>
      <vt:lpstr>Analista de Testes Automatizados</vt:lpstr>
      <vt:lpstr>Teste Automatizado ou Automático</vt:lpstr>
      <vt:lpstr>Manual x Automatizado</vt:lpstr>
      <vt:lpstr>Frameworks e Ferramentas</vt:lpstr>
      <vt:lpstr>Sete passos para testes automáticos</vt:lpstr>
      <vt:lpstr>Exemplo de teste (1)</vt:lpstr>
      <vt:lpstr>Exemplo de teste (2)</vt:lpstr>
      <vt:lpstr>Exemplo de teste (3)</vt:lpstr>
      <vt:lpstr>Exemplo de teste (4)</vt:lpstr>
      <vt:lpstr>Exemplo de teste (5)</vt:lpstr>
      <vt:lpstr>Exemplo de teste (6)</vt:lpstr>
      <vt:lpstr>Exemplo de teste (7)</vt:lpstr>
      <vt:lpstr>Como organizar o código de testes de interfaces gráficas</vt:lpstr>
      <vt:lpstr>Exemplo de classe Page</vt:lpstr>
      <vt:lpstr>Exemplo de classe Task</vt:lpstr>
      <vt:lpstr>Exemplo de Caso de Teste</vt:lpstr>
      <vt:lpstr>Referências</vt:lpstr>
      <vt:lpstr>Prof. Marco Mangan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MIC POA 2008</dc:title>
  <dc:creator>Centro de Inovação Porto Alegre</dc:creator>
  <cp:lastModifiedBy>Marco Mangan</cp:lastModifiedBy>
  <cp:revision>1161</cp:revision>
  <dcterms:created xsi:type="dcterms:W3CDTF">2006-05-18T13:50:09Z</dcterms:created>
  <dcterms:modified xsi:type="dcterms:W3CDTF">2017-09-29T15:23:55Z</dcterms:modified>
</cp:coreProperties>
</file>