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CE71-81C6-470E-811E-C8163A19E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49A13-9CFB-418A-B5FC-B0927F37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BAEB-26F3-47FA-AE42-DB250B65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254D-E935-4DB7-81A6-915D9D43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3FE3-BFF5-4C6B-AFE2-E5A6C8F8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4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CC15-3481-4711-B8E2-09FDF776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72681-5543-4C22-A950-3ED3E4FD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1585-0D0A-4556-AFD8-E8F401B3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F787-4404-4599-8013-F3524E2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C0FF-696D-457F-902A-5589D62F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61043-8579-45F3-994B-1F18219BC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243CF-629B-4141-9EFF-48BE1BB6A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76F9-8F23-4A92-9E69-078F9D97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7388-197F-4F47-9D61-E20D226E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39FC-6E29-4377-9B67-2CF6ACEE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E595-1D06-47FE-9122-BCB3527E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CF43-F388-4BC3-AF27-D5E9C550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60EF-DC48-463D-8FF9-877696A7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790A-A552-4FF3-8366-A0BFA470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B49F-3410-4567-A172-280C6F2C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189F-2211-4EAD-9EE1-13C3A2E0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DD1C5-CA3E-4F49-9872-95809E498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E157-D946-44EA-AECF-2B5C964A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9507-D3F1-4802-8D4E-DADD46F4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0620-2F52-4857-B05B-A0EEB9D1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049F-C531-4C1D-9243-F23A6992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DC16-1307-418B-932E-616C13FFF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B983C-9CE5-4DE4-897F-31548580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6673-EC01-4025-B040-AD0E635C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0A4E8-F0A4-4E13-8952-B0272F95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07AB-66FD-4A79-91BC-51B6D3CF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6F49-E4AD-4FB3-9C53-6D40664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50D0-D384-44DF-ACEC-01A873FB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A456-18F3-4705-ADF0-722BF89CB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5F47E-01A9-4BA5-98C6-AC123BB60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20AEF-6E8E-42B3-8D73-A03A9354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1393D-8383-4C1F-874D-49308169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865F2-8FAF-435F-8DAE-5D217036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3B44C-5DEA-4668-BDF2-E31E47AA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4ED9-36DF-483C-B4EB-C766DAD8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5DC3F-7358-4913-96EC-EDD530D4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2D3D8-2722-46DD-B0CE-58465BA5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381D3-E416-445A-9B45-E26CD7EF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5367B-4A1D-478C-B744-06A0E33E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F05EE-8C60-4D4B-B612-70E8885D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BA2C-EACC-48EF-8E6E-1150890A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4A64-02AD-44B2-9998-CDBFC61D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4383-17AA-47D9-94EF-4A350ED5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3A121-8952-4ED4-8A3B-E4CB6FF2C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86363-8F6A-445D-B396-5129EF55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6FCB2-CD23-4394-8546-73BEA2B4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5EDB9-8B7A-459D-AB5D-1E44E70C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9AB1-B0BF-43C1-A6B4-78CF814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7BC35-8ADC-4CF0-A42D-883D172C5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F6742-52C2-4C65-B0C2-9608200B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125A8-D2FB-4FA2-BCD0-9F8A6F1D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280B-FC69-4497-9043-73B2B39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FCB21-C3A2-42CA-8021-6B3B3010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968AF-54DD-4CA7-93CD-3821696F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B7CB-E88B-4BFC-9B7E-C8B395D7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B3C6-1908-4771-883E-B28ED1B3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30F-2F7A-4B49-AEBA-AFCCE417EE7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09E47-3971-48CF-B501-BD3472B00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BDD6-CDE0-44D8-A25A-1EB2B8CBA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C09-66C2-4885-8840-81659436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C69A2A7-2591-4F57-AF06-E3235E583724}"/>
              </a:ext>
            </a:extLst>
          </p:cNvPr>
          <p:cNvSpPr/>
          <p:nvPr/>
        </p:nvSpPr>
        <p:spPr>
          <a:xfrm>
            <a:off x="0" y="-319"/>
            <a:ext cx="12192000" cy="526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E3A3C-1772-4E4B-B63B-1ABE6A773ABB}"/>
              </a:ext>
            </a:extLst>
          </p:cNvPr>
          <p:cNvSpPr txBox="1"/>
          <p:nvPr/>
        </p:nvSpPr>
        <p:spPr>
          <a:xfrm>
            <a:off x="176603" y="8205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P3 - 2019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D6685-96D3-4296-9A70-C8D161D7BADE}"/>
              </a:ext>
            </a:extLst>
          </p:cNvPr>
          <p:cNvSpPr txBox="1"/>
          <p:nvPr/>
        </p:nvSpPr>
        <p:spPr>
          <a:xfrm>
            <a:off x="1638908" y="82050"/>
            <a:ext cx="20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Turkey – Beverages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91C4C-2B42-4E38-8B46-213A06B09486}"/>
              </a:ext>
            </a:extLst>
          </p:cNvPr>
          <p:cNvSpPr txBox="1"/>
          <p:nvPr/>
        </p:nvSpPr>
        <p:spPr>
          <a:xfrm>
            <a:off x="4099242" y="82050"/>
            <a:ext cx="15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Modern Trade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0A0C8E-BD46-4BC4-915A-8D7F4EA2FCA9}"/>
              </a:ext>
            </a:extLst>
          </p:cNvPr>
          <p:cNvCxnSpPr/>
          <p:nvPr/>
        </p:nvCxnSpPr>
        <p:spPr>
          <a:xfrm>
            <a:off x="1454728" y="78122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FD135EC-E89B-4A38-BD22-2CFC5F32D975}"/>
              </a:ext>
            </a:extLst>
          </p:cNvPr>
          <p:cNvCxnSpPr/>
          <p:nvPr/>
        </p:nvCxnSpPr>
        <p:spPr>
          <a:xfrm>
            <a:off x="3875644" y="78122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A2A147-739D-4518-90E9-FBFD2463F2C7}"/>
              </a:ext>
            </a:extLst>
          </p:cNvPr>
          <p:cNvSpPr txBox="1"/>
          <p:nvPr/>
        </p:nvSpPr>
        <p:spPr>
          <a:xfrm>
            <a:off x="11460052" y="78122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PPA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AC984B-1C9B-4AFB-A72C-A5583848B71E}"/>
              </a:ext>
            </a:extLst>
          </p:cNvPr>
          <p:cNvGrpSpPr/>
          <p:nvPr/>
        </p:nvGrpSpPr>
        <p:grpSpPr>
          <a:xfrm>
            <a:off x="414625" y="2781476"/>
            <a:ext cx="5647329" cy="3780673"/>
            <a:chOff x="708958" y="2787754"/>
            <a:chExt cx="5647329" cy="378067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0493B3-3673-444E-BA7A-024CF765E7B8}"/>
                </a:ext>
              </a:extLst>
            </p:cNvPr>
            <p:cNvSpPr/>
            <p:nvPr/>
          </p:nvSpPr>
          <p:spPr>
            <a:xfrm>
              <a:off x="708958" y="4649237"/>
              <a:ext cx="2861675" cy="555165"/>
            </a:xfrm>
            <a:prstGeom prst="roundRect">
              <a:avLst/>
            </a:prstGeom>
            <a:ln w="28575">
              <a:solidFill>
                <a:srgbClr val="41719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CSD – PEPSI BLACK – COLA</a:t>
              </a:r>
            </a:p>
            <a:p>
              <a:pPr algn="ctr"/>
              <a:r>
                <a:rPr lang="en-US" dirty="0"/>
                <a:t>X1 – CAN – </a:t>
              </a:r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200 ML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C1B2CA-8959-45BB-9A30-AAAE12182F4A}"/>
                </a:ext>
              </a:extLst>
            </p:cNvPr>
            <p:cNvSpPr/>
            <p:nvPr/>
          </p:nvSpPr>
          <p:spPr>
            <a:xfrm>
              <a:off x="4779598" y="3762177"/>
              <a:ext cx="1099550" cy="277583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250 ML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58915C-1FCB-4FFF-BF67-5F059911F6CD}"/>
                </a:ext>
              </a:extLst>
            </p:cNvPr>
            <p:cNvSpPr/>
            <p:nvPr/>
          </p:nvSpPr>
          <p:spPr>
            <a:xfrm>
              <a:off x="4779598" y="416510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330 ML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A079C91-D603-4093-8133-74338C705A04}"/>
                </a:ext>
              </a:extLst>
            </p:cNvPr>
            <p:cNvSpPr/>
            <p:nvPr/>
          </p:nvSpPr>
          <p:spPr>
            <a:xfrm>
              <a:off x="4779598" y="456803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350 ML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98A410-7438-4852-9D0C-5A5341B0EC41}"/>
                </a:ext>
              </a:extLst>
            </p:cNvPr>
            <p:cNvSpPr/>
            <p:nvPr/>
          </p:nvSpPr>
          <p:spPr>
            <a:xfrm>
              <a:off x="4779598" y="497096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500 ML 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0FA7FCC-663E-40D5-94CD-A6C8D8516947}"/>
                </a:ext>
              </a:extLst>
            </p:cNvPr>
            <p:cNvSpPr/>
            <p:nvPr/>
          </p:nvSpPr>
          <p:spPr>
            <a:xfrm>
              <a:off x="4779598" y="537389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750 ML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6BA46DD-7FC2-4FFD-8B4B-8E54F66CA915}"/>
                </a:ext>
              </a:extLst>
            </p:cNvPr>
            <p:cNvSpPr/>
            <p:nvPr/>
          </p:nvSpPr>
          <p:spPr>
            <a:xfrm>
              <a:off x="4779598" y="5773593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1250 ML 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61F567F-42CA-4C06-9932-F051BE216EFF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 flipV="1">
              <a:off x="3570633" y="3900969"/>
              <a:ext cx="1208965" cy="1025851"/>
            </a:xfrm>
            <a:prstGeom prst="bentConnector3">
              <a:avLst/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AAF52E0-4074-42A3-AC43-33FB296E9354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3570633" y="4303899"/>
              <a:ext cx="1208965" cy="62292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61E5B9D7-0362-40A9-9EDC-EC5F85AADE72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 flipV="1">
              <a:off x="3570633" y="4706829"/>
              <a:ext cx="1208965" cy="2199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C5E3802D-881C-4B9C-9CE0-FDBD2EBDF230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3570633" y="4926820"/>
              <a:ext cx="1208965" cy="18293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0BE68CA5-06F3-4B56-9F30-6651800C6C61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3570633" y="4926820"/>
              <a:ext cx="1208965" cy="58586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F29DE96-C5FE-45AD-A529-C2A9BE7BE7C7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3570633" y="4926820"/>
              <a:ext cx="1208965" cy="9855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Up-Down 47">
              <a:extLst>
                <a:ext uri="{FF2B5EF4-FFF2-40B4-BE49-F238E27FC236}">
                  <a16:creationId xmlns:a16="http://schemas.microsoft.com/office/drawing/2014/main" id="{3BBB783C-5A87-44D4-97BC-3D9568EC28EC}"/>
                </a:ext>
              </a:extLst>
            </p:cNvPr>
            <p:cNvSpPr/>
            <p:nvPr/>
          </p:nvSpPr>
          <p:spPr>
            <a:xfrm>
              <a:off x="6133467" y="3268423"/>
              <a:ext cx="207818" cy="3299995"/>
            </a:xfrm>
            <a:prstGeom prst="upDown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679BF6-A076-4274-BBBA-24CBB5939DD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H="1">
              <a:off x="4779598" y="3268423"/>
              <a:ext cx="1457778" cy="1"/>
            </a:xfrm>
            <a:prstGeom prst="line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841A76-0AEA-47D3-B2CF-C1EB85397E82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4779598" y="6568418"/>
              <a:ext cx="1457778" cy="9"/>
            </a:xfrm>
            <a:prstGeom prst="line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133730-B7E5-42FD-A000-1F97CBE7064E}"/>
                </a:ext>
              </a:extLst>
            </p:cNvPr>
            <p:cNvSpPr txBox="1"/>
            <p:nvPr/>
          </p:nvSpPr>
          <p:spPr>
            <a:xfrm>
              <a:off x="4971041" y="3344681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719C"/>
                  </a:solidFill>
                </a:rPr>
                <a:t>- 30%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F1DA82-27A8-43B9-976E-3A8BBDEE31F0}"/>
                </a:ext>
              </a:extLst>
            </p:cNvPr>
            <p:cNvSpPr txBox="1"/>
            <p:nvPr/>
          </p:nvSpPr>
          <p:spPr>
            <a:xfrm>
              <a:off x="4971040" y="6120979"/>
              <a:ext cx="691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719C"/>
                  </a:solidFill>
                </a:rPr>
                <a:t>+ 30%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0E68B55-DEAB-49A7-B9AD-9476FAD614C6}"/>
                </a:ext>
              </a:extLst>
            </p:cNvPr>
            <p:cNvSpPr/>
            <p:nvPr/>
          </p:nvSpPr>
          <p:spPr>
            <a:xfrm>
              <a:off x="3000751" y="2823737"/>
              <a:ext cx="1099550" cy="277583"/>
            </a:xfrm>
            <a:prstGeom prst="roundRect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200 ML </a:t>
              </a: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5E7B3EF9-6F2C-4DDD-856F-6E2214216DA7}"/>
                </a:ext>
              </a:extLst>
            </p:cNvPr>
            <p:cNvCxnSpPr>
              <a:stCxn id="4" idx="0"/>
              <a:endCxn id="64" idx="1"/>
            </p:cNvCxnSpPr>
            <p:nvPr/>
          </p:nvCxnSpPr>
          <p:spPr>
            <a:xfrm rot="5400000" flipH="1" flipV="1">
              <a:off x="1726919" y="3375406"/>
              <a:ext cx="1686708" cy="860955"/>
            </a:xfrm>
            <a:prstGeom prst="bentConnector2">
              <a:avLst/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A493240-2141-4015-A2B5-55A9F770BC9B}"/>
                </a:ext>
              </a:extLst>
            </p:cNvPr>
            <p:cNvSpPr/>
            <p:nvPr/>
          </p:nvSpPr>
          <p:spPr>
            <a:xfrm>
              <a:off x="3000751" y="3351585"/>
              <a:ext cx="1099550" cy="277583"/>
            </a:xfrm>
            <a:prstGeom prst="roundRect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200 ML 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F1DBF877-6C93-4D3B-AE2A-2498B9E56195}"/>
                </a:ext>
              </a:extLst>
            </p:cNvPr>
            <p:cNvCxnSpPr>
              <a:cxnSpLocks/>
              <a:stCxn id="4" idx="0"/>
              <a:endCxn id="69" idx="1"/>
            </p:cNvCxnSpPr>
            <p:nvPr/>
          </p:nvCxnSpPr>
          <p:spPr>
            <a:xfrm rot="5400000" flipH="1" flipV="1">
              <a:off x="1990843" y="3639330"/>
              <a:ext cx="1158860" cy="860955"/>
            </a:xfrm>
            <a:prstGeom prst="bentConnector2">
              <a:avLst/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D84EDF0-F302-40DC-886F-4921BAFBF199}"/>
                </a:ext>
              </a:extLst>
            </p:cNvPr>
            <p:cNvSpPr txBox="1"/>
            <p:nvPr/>
          </p:nvSpPr>
          <p:spPr>
            <a:xfrm>
              <a:off x="4155172" y="2787754"/>
              <a:ext cx="2201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600" b="1">
                  <a:solidFill>
                    <a:srgbClr val="41719C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Still New or Delisting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9073FA-D91D-447F-84A9-C1DC0EFD0521}"/>
                </a:ext>
              </a:extLst>
            </p:cNvPr>
            <p:cNvSpPr txBox="1"/>
            <p:nvPr/>
          </p:nvSpPr>
          <p:spPr>
            <a:xfrm>
              <a:off x="4155172" y="3321099"/>
              <a:ext cx="7606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600" b="1">
                  <a:solidFill>
                    <a:srgbClr val="41719C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PPA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21399F-E3FC-4100-AEAF-FA2FDC3D3D73}"/>
              </a:ext>
            </a:extLst>
          </p:cNvPr>
          <p:cNvGrpSpPr/>
          <p:nvPr/>
        </p:nvGrpSpPr>
        <p:grpSpPr>
          <a:xfrm>
            <a:off x="386888" y="723190"/>
            <a:ext cx="6304858" cy="1480002"/>
            <a:chOff x="686147" y="789691"/>
            <a:chExt cx="6304858" cy="148000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0287DAA-0D22-4D1E-9EB9-81CDC36A5FC0}"/>
                </a:ext>
              </a:extLst>
            </p:cNvPr>
            <p:cNvSpPr/>
            <p:nvPr/>
          </p:nvSpPr>
          <p:spPr>
            <a:xfrm>
              <a:off x="708960" y="1442604"/>
              <a:ext cx="2861675" cy="555165"/>
            </a:xfrm>
            <a:prstGeom prst="round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CSD – PEPSI BLACK – COLA</a:t>
              </a:r>
            </a:p>
            <a:p>
              <a:pPr algn="ctr"/>
              <a:r>
                <a:rPr lang="en-US" dirty="0"/>
                <a:t>X1 – CAN – 200 ML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E2E4035-B7F1-47D3-A562-414772BA127A}"/>
                </a:ext>
              </a:extLst>
            </p:cNvPr>
            <p:cNvSpPr txBox="1"/>
            <p:nvPr/>
          </p:nvSpPr>
          <p:spPr>
            <a:xfrm>
              <a:off x="686147" y="789691"/>
              <a:ext cx="2879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Is New or Delisting Product?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BDFBA9C-EE6A-4472-BE52-FBCF66FB0835}"/>
                </a:ext>
              </a:extLst>
            </p:cNvPr>
            <p:cNvSpPr txBox="1"/>
            <p:nvPr/>
          </p:nvSpPr>
          <p:spPr>
            <a:xfrm>
              <a:off x="3961381" y="792365"/>
              <a:ext cx="302962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New Product Condition:</a:t>
              </a:r>
            </a:p>
            <a:p>
              <a:r>
                <a:rPr lang="en-US" sz="1200" dirty="0"/>
                <a:t>Is CY Dist. and Sales &gt; 0 and PY Values = 0 ?</a:t>
              </a:r>
            </a:p>
            <a:p>
              <a:r>
                <a:rPr lang="en-US" sz="1200" dirty="0"/>
                <a:t>Is CY and PY Dist. = 0 and CY Sales &gt; PY ?</a:t>
              </a:r>
            </a:p>
            <a:p>
              <a:endParaRPr lang="en-US" sz="1400" b="1" dirty="0"/>
            </a:p>
            <a:p>
              <a:r>
                <a:rPr lang="en-US" sz="1400" b="1" dirty="0"/>
                <a:t>Delisting Product Condition:</a:t>
              </a:r>
            </a:p>
            <a:p>
              <a:r>
                <a:rPr lang="en-US" sz="1200" dirty="0"/>
                <a:t>Is PY Dist. and Sales &gt; 0 and CY Values = 0 ?</a:t>
              </a:r>
            </a:p>
            <a:p>
              <a:r>
                <a:rPr lang="en-US" sz="1200" dirty="0"/>
                <a:t>Is CY and PY Dist. = 0 and CY Sales &lt; PY ?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0A9DA6A-042B-4316-AA19-5E3D86099492}"/>
              </a:ext>
            </a:extLst>
          </p:cNvPr>
          <p:cNvGrpSpPr/>
          <p:nvPr/>
        </p:nvGrpSpPr>
        <p:grpSpPr>
          <a:xfrm>
            <a:off x="7110516" y="2677805"/>
            <a:ext cx="4582624" cy="2625845"/>
            <a:chOff x="7432773" y="2631292"/>
            <a:chExt cx="4582624" cy="262584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9AAF7A4-70A5-411D-B919-1E95ED22D579}"/>
                </a:ext>
              </a:extLst>
            </p:cNvPr>
            <p:cNvSpPr/>
            <p:nvPr/>
          </p:nvSpPr>
          <p:spPr>
            <a:xfrm>
              <a:off x="9008796" y="2631292"/>
              <a:ext cx="1436543" cy="665100"/>
            </a:xfrm>
            <a:prstGeom prst="roundRect">
              <a:avLst/>
            </a:prstGeom>
            <a:ln>
              <a:solidFill>
                <a:srgbClr val="507E3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Distribution</a:t>
              </a:r>
            </a:p>
            <a:p>
              <a:pPr algn="ctr"/>
              <a:r>
                <a:rPr lang="en-US" dirty="0"/>
                <a:t>(TDP)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62D0D88-04D2-497F-8A23-28A06627E4FB}"/>
                </a:ext>
              </a:extLst>
            </p:cNvPr>
            <p:cNvSpPr/>
            <p:nvPr/>
          </p:nvSpPr>
          <p:spPr>
            <a:xfrm>
              <a:off x="7432773" y="2631292"/>
              <a:ext cx="1436543" cy="665100"/>
            </a:xfrm>
            <a:prstGeom prst="roundRect">
              <a:avLst/>
            </a:prstGeom>
            <a:ln w="28575">
              <a:solidFill>
                <a:srgbClr val="507E3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Sales Value</a:t>
              </a: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(USD)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A44FAE4-9F7C-4B2E-A634-946108D72C60}"/>
                </a:ext>
              </a:extLst>
            </p:cNvPr>
            <p:cNvSpPr/>
            <p:nvPr/>
          </p:nvSpPr>
          <p:spPr>
            <a:xfrm>
              <a:off x="10578854" y="2631292"/>
              <a:ext cx="1436543" cy="665100"/>
            </a:xfrm>
            <a:prstGeom prst="roundRect">
              <a:avLst/>
            </a:prstGeom>
            <a:ln w="28575">
              <a:solidFill>
                <a:srgbClr val="507E3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Sales Vol</a:t>
              </a:r>
            </a:p>
            <a:p>
              <a:pPr algn="ctr"/>
              <a:r>
                <a:rPr lang="en-US" dirty="0"/>
                <a:t>(Kg/Lt)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219F3A1-A049-49B5-877D-886EA902818A}"/>
                </a:ext>
              </a:extLst>
            </p:cNvPr>
            <p:cNvSpPr/>
            <p:nvPr/>
          </p:nvSpPr>
          <p:spPr>
            <a:xfrm>
              <a:off x="10136350" y="4592037"/>
              <a:ext cx="1436543" cy="665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Rate of Sales (ROS)</a:t>
              </a: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C36B1F87-950A-408A-B937-0BAA3CDD8539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 rot="16200000" flipH="1">
              <a:off x="9643023" y="3380437"/>
              <a:ext cx="1295645" cy="1127554"/>
            </a:xfrm>
            <a:prstGeom prst="bentConnector3">
              <a:avLst>
                <a:gd name="adj1" fmla="val 63473"/>
              </a:avLst>
            </a:prstGeom>
            <a:ln w="28575">
              <a:solidFill>
                <a:srgbClr val="507E3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E786202-3ED6-4BC6-9844-EBD1635A078A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rot="5400000">
              <a:off x="10428052" y="3722962"/>
              <a:ext cx="1295645" cy="442504"/>
            </a:xfrm>
            <a:prstGeom prst="bentConnector3">
              <a:avLst>
                <a:gd name="adj1" fmla="val 63473"/>
              </a:avLst>
            </a:prstGeom>
            <a:ln w="28575">
              <a:solidFill>
                <a:srgbClr val="507E3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7CB017F-6E7E-4BE1-A89F-07BD16BE8DAE}"/>
                </a:ext>
              </a:extLst>
            </p:cNvPr>
            <p:cNvSpPr/>
            <p:nvPr/>
          </p:nvSpPr>
          <p:spPr>
            <a:xfrm>
              <a:off x="8085884" y="4592037"/>
              <a:ext cx="1436543" cy="665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Price</a:t>
              </a:r>
            </a:p>
            <a:p>
              <a:pPr algn="ctr"/>
              <a:r>
                <a:rPr lang="en-US" dirty="0"/>
                <a:t>(Val/Vol)</a:t>
              </a:r>
            </a:p>
          </p:txBody>
        </p: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4B5E7DDD-F9C5-4356-9016-CD79CA47ED14}"/>
                </a:ext>
              </a:extLst>
            </p:cNvPr>
            <p:cNvCxnSpPr>
              <a:cxnSpLocks/>
              <a:stCxn id="16" idx="2"/>
              <a:endCxn id="96" idx="0"/>
            </p:cNvCxnSpPr>
            <p:nvPr/>
          </p:nvCxnSpPr>
          <p:spPr>
            <a:xfrm rot="16200000" flipH="1">
              <a:off x="7829778" y="3617658"/>
              <a:ext cx="1295645" cy="653111"/>
            </a:xfrm>
            <a:prstGeom prst="bentConnector3">
              <a:avLst>
                <a:gd name="adj1" fmla="val 35243"/>
              </a:avLst>
            </a:prstGeom>
            <a:ln w="28575">
              <a:solidFill>
                <a:srgbClr val="507E3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9C9C77AF-6D52-41E8-894F-75F3F7C4CB07}"/>
                </a:ext>
              </a:extLst>
            </p:cNvPr>
            <p:cNvCxnSpPr>
              <a:cxnSpLocks/>
              <a:stCxn id="17" idx="2"/>
              <a:endCxn id="96" idx="0"/>
            </p:cNvCxnSpPr>
            <p:nvPr/>
          </p:nvCxnSpPr>
          <p:spPr>
            <a:xfrm rot="5400000">
              <a:off x="9402819" y="2697729"/>
              <a:ext cx="1295645" cy="2492970"/>
            </a:xfrm>
            <a:prstGeom prst="bentConnector3">
              <a:avLst>
                <a:gd name="adj1" fmla="val 35243"/>
              </a:avLst>
            </a:prstGeom>
            <a:ln w="28575">
              <a:solidFill>
                <a:srgbClr val="507E3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1" name="Arrow: Bent 120">
            <a:extLst>
              <a:ext uri="{FF2B5EF4-FFF2-40B4-BE49-F238E27FC236}">
                <a16:creationId xmlns:a16="http://schemas.microsoft.com/office/drawing/2014/main" id="{851A9F2F-5D4C-4DC1-822E-FDC944ADA919}"/>
              </a:ext>
            </a:extLst>
          </p:cNvPr>
          <p:cNvSpPr/>
          <p:nvPr/>
        </p:nvSpPr>
        <p:spPr>
          <a:xfrm rot="5400000">
            <a:off x="7777312" y="528616"/>
            <a:ext cx="1082277" cy="2415868"/>
          </a:xfrm>
          <a:prstGeom prst="bentArrow">
            <a:avLst>
              <a:gd name="adj1" fmla="val 19812"/>
              <a:gd name="adj2" fmla="val 9906"/>
              <a:gd name="adj3" fmla="val 11193"/>
              <a:gd name="adj4" fmla="val 4268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Arrow: Down 121">
            <a:extLst>
              <a:ext uri="{FF2B5EF4-FFF2-40B4-BE49-F238E27FC236}">
                <a16:creationId xmlns:a16="http://schemas.microsoft.com/office/drawing/2014/main" id="{E7C8B6AA-4565-4B55-AC42-A3912AB952F5}"/>
              </a:ext>
            </a:extLst>
          </p:cNvPr>
          <p:cNvSpPr/>
          <p:nvPr/>
        </p:nvSpPr>
        <p:spPr>
          <a:xfrm>
            <a:off x="1725727" y="2128376"/>
            <a:ext cx="229622" cy="466387"/>
          </a:xfrm>
          <a:prstGeom prst="downArrow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3FC6A37-CED8-4E99-BC77-BE72B1515D65}"/>
              </a:ext>
            </a:extLst>
          </p:cNvPr>
          <p:cNvSpPr txBox="1"/>
          <p:nvPr/>
        </p:nvSpPr>
        <p:spPr>
          <a:xfrm>
            <a:off x="2068917" y="2135659"/>
            <a:ext cx="56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Yes!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E69B815-A745-47CD-B46A-C4652E4FB6A1}"/>
              </a:ext>
            </a:extLst>
          </p:cNvPr>
          <p:cNvSpPr txBox="1"/>
          <p:nvPr/>
        </p:nvSpPr>
        <p:spPr>
          <a:xfrm>
            <a:off x="9688043" y="14171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6AE1305-E722-4305-B898-CCE802C69E62}"/>
              </a:ext>
            </a:extLst>
          </p:cNvPr>
          <p:cNvSpPr txBox="1"/>
          <p:nvPr/>
        </p:nvSpPr>
        <p:spPr>
          <a:xfrm>
            <a:off x="6874684" y="5493743"/>
            <a:ext cx="50602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Description:</a:t>
            </a:r>
          </a:p>
          <a:p>
            <a:r>
              <a:rPr lang="en-US" sz="1200" b="1" dirty="0"/>
              <a:t>Price: </a:t>
            </a:r>
            <a:r>
              <a:rPr lang="en-US" sz="1200" dirty="0"/>
              <a:t>What would it happen if Vol stayed constant and only Price changed YoY</a:t>
            </a:r>
          </a:p>
          <a:p>
            <a:r>
              <a:rPr lang="en-US" sz="1200" b="1" dirty="0"/>
              <a:t>Distribution: </a:t>
            </a:r>
            <a:r>
              <a:rPr lang="en-US" sz="1200" dirty="0"/>
              <a:t>What would it happen if ROS stayed constant and only TDP changed YoY</a:t>
            </a:r>
          </a:p>
          <a:p>
            <a:r>
              <a:rPr lang="en-US" sz="1200" b="1" dirty="0"/>
              <a:t>ROS: </a:t>
            </a:r>
            <a:r>
              <a:rPr lang="en-US" sz="1200" dirty="0"/>
              <a:t>What would it happen if ROS stayed constant and only TDP changed YoY</a:t>
            </a:r>
          </a:p>
        </p:txBody>
      </p:sp>
    </p:spTree>
    <p:extLst>
      <p:ext uri="{BB962C8B-B14F-4D97-AF65-F5344CB8AC3E}">
        <p14:creationId xmlns:p14="http://schemas.microsoft.com/office/powerpoint/2010/main" val="404546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C69A2A7-2591-4F57-AF06-E3235E583724}"/>
              </a:ext>
            </a:extLst>
          </p:cNvPr>
          <p:cNvSpPr/>
          <p:nvPr/>
        </p:nvSpPr>
        <p:spPr>
          <a:xfrm>
            <a:off x="0" y="-319"/>
            <a:ext cx="12192000" cy="526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E3A3C-1772-4E4B-B63B-1ABE6A773ABB}"/>
              </a:ext>
            </a:extLst>
          </p:cNvPr>
          <p:cNvSpPr txBox="1"/>
          <p:nvPr/>
        </p:nvSpPr>
        <p:spPr>
          <a:xfrm>
            <a:off x="176603" y="8205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P3 - 2019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D6685-96D3-4296-9A70-C8D161D7BADE}"/>
              </a:ext>
            </a:extLst>
          </p:cNvPr>
          <p:cNvSpPr txBox="1"/>
          <p:nvPr/>
        </p:nvSpPr>
        <p:spPr>
          <a:xfrm>
            <a:off x="1638908" y="82050"/>
            <a:ext cx="20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Turkey – Beverages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91C4C-2B42-4E38-8B46-213A06B09486}"/>
              </a:ext>
            </a:extLst>
          </p:cNvPr>
          <p:cNvSpPr txBox="1"/>
          <p:nvPr/>
        </p:nvSpPr>
        <p:spPr>
          <a:xfrm>
            <a:off x="4099242" y="82050"/>
            <a:ext cx="15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Modern Trade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0A0C8E-BD46-4BC4-915A-8D7F4EA2FCA9}"/>
              </a:ext>
            </a:extLst>
          </p:cNvPr>
          <p:cNvCxnSpPr/>
          <p:nvPr/>
        </p:nvCxnSpPr>
        <p:spPr>
          <a:xfrm>
            <a:off x="1454728" y="78122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FD135EC-E89B-4A38-BD22-2CFC5F32D975}"/>
              </a:ext>
            </a:extLst>
          </p:cNvPr>
          <p:cNvCxnSpPr/>
          <p:nvPr/>
        </p:nvCxnSpPr>
        <p:spPr>
          <a:xfrm>
            <a:off x="3875644" y="78122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A2A147-739D-4518-90E9-FBFD2463F2C7}"/>
              </a:ext>
            </a:extLst>
          </p:cNvPr>
          <p:cNvSpPr txBox="1"/>
          <p:nvPr/>
        </p:nvSpPr>
        <p:spPr>
          <a:xfrm>
            <a:off x="11460052" y="78122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PPA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AC984B-1C9B-4AFB-A72C-A5583848B71E}"/>
              </a:ext>
            </a:extLst>
          </p:cNvPr>
          <p:cNvGrpSpPr/>
          <p:nvPr/>
        </p:nvGrpSpPr>
        <p:grpSpPr>
          <a:xfrm>
            <a:off x="414625" y="2781476"/>
            <a:ext cx="5647329" cy="3780673"/>
            <a:chOff x="708958" y="2787754"/>
            <a:chExt cx="5647329" cy="378067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0493B3-3673-444E-BA7A-024CF765E7B8}"/>
                </a:ext>
              </a:extLst>
            </p:cNvPr>
            <p:cNvSpPr/>
            <p:nvPr/>
          </p:nvSpPr>
          <p:spPr>
            <a:xfrm>
              <a:off x="708958" y="4649237"/>
              <a:ext cx="2861675" cy="555165"/>
            </a:xfrm>
            <a:prstGeom prst="roundRect">
              <a:avLst/>
            </a:prstGeom>
            <a:ln w="28575">
              <a:solidFill>
                <a:srgbClr val="41719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CSD – PEPSI BLACK – COLA</a:t>
              </a:r>
            </a:p>
            <a:p>
              <a:pPr algn="ctr"/>
              <a:r>
                <a:rPr lang="en-US" dirty="0"/>
                <a:t>X1 – CAN – </a:t>
              </a:r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200 ML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C1B2CA-8959-45BB-9A30-AAAE12182F4A}"/>
                </a:ext>
              </a:extLst>
            </p:cNvPr>
            <p:cNvSpPr/>
            <p:nvPr/>
          </p:nvSpPr>
          <p:spPr>
            <a:xfrm>
              <a:off x="4779598" y="3762177"/>
              <a:ext cx="1099550" cy="277583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250 ML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58915C-1FCB-4FFF-BF67-5F059911F6CD}"/>
                </a:ext>
              </a:extLst>
            </p:cNvPr>
            <p:cNvSpPr/>
            <p:nvPr/>
          </p:nvSpPr>
          <p:spPr>
            <a:xfrm>
              <a:off x="4779598" y="416510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330 ML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A079C91-D603-4093-8133-74338C705A04}"/>
                </a:ext>
              </a:extLst>
            </p:cNvPr>
            <p:cNvSpPr/>
            <p:nvPr/>
          </p:nvSpPr>
          <p:spPr>
            <a:xfrm>
              <a:off x="4779598" y="456803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350 ML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98A410-7438-4852-9D0C-5A5341B0EC41}"/>
                </a:ext>
              </a:extLst>
            </p:cNvPr>
            <p:cNvSpPr/>
            <p:nvPr/>
          </p:nvSpPr>
          <p:spPr>
            <a:xfrm>
              <a:off x="4779598" y="497096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500 ML 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0FA7FCC-663E-40D5-94CD-A6C8D8516947}"/>
                </a:ext>
              </a:extLst>
            </p:cNvPr>
            <p:cNvSpPr/>
            <p:nvPr/>
          </p:nvSpPr>
          <p:spPr>
            <a:xfrm>
              <a:off x="4779598" y="537389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750 ML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6BA46DD-7FC2-4FFD-8B4B-8E54F66CA915}"/>
                </a:ext>
              </a:extLst>
            </p:cNvPr>
            <p:cNvSpPr/>
            <p:nvPr/>
          </p:nvSpPr>
          <p:spPr>
            <a:xfrm>
              <a:off x="4779598" y="5773593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1250 ML 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61F567F-42CA-4C06-9932-F051BE216EFF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 flipV="1">
              <a:off x="3570633" y="3900969"/>
              <a:ext cx="1208965" cy="1025851"/>
            </a:xfrm>
            <a:prstGeom prst="bentConnector3">
              <a:avLst/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AAF52E0-4074-42A3-AC43-33FB296E9354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3570633" y="4303899"/>
              <a:ext cx="1208965" cy="62292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61E5B9D7-0362-40A9-9EDC-EC5F85AADE72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 flipV="1">
              <a:off x="3570633" y="4706829"/>
              <a:ext cx="1208965" cy="2199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C5E3802D-881C-4B9C-9CE0-FDBD2EBDF230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3570633" y="4926820"/>
              <a:ext cx="1208965" cy="18293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0BE68CA5-06F3-4B56-9F30-6651800C6C61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3570633" y="4926820"/>
              <a:ext cx="1208965" cy="58586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F29DE96-C5FE-45AD-A529-C2A9BE7BE7C7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3570633" y="4926820"/>
              <a:ext cx="1208965" cy="9855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Up-Down 47">
              <a:extLst>
                <a:ext uri="{FF2B5EF4-FFF2-40B4-BE49-F238E27FC236}">
                  <a16:creationId xmlns:a16="http://schemas.microsoft.com/office/drawing/2014/main" id="{3BBB783C-5A87-44D4-97BC-3D9568EC28EC}"/>
                </a:ext>
              </a:extLst>
            </p:cNvPr>
            <p:cNvSpPr/>
            <p:nvPr/>
          </p:nvSpPr>
          <p:spPr>
            <a:xfrm>
              <a:off x="6133467" y="3268423"/>
              <a:ext cx="207818" cy="3299995"/>
            </a:xfrm>
            <a:prstGeom prst="upDown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679BF6-A076-4274-BBBA-24CBB5939DD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H="1">
              <a:off x="4779598" y="3268423"/>
              <a:ext cx="1457778" cy="1"/>
            </a:xfrm>
            <a:prstGeom prst="line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841A76-0AEA-47D3-B2CF-C1EB85397E82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4779598" y="6568418"/>
              <a:ext cx="1457778" cy="9"/>
            </a:xfrm>
            <a:prstGeom prst="line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133730-B7E5-42FD-A000-1F97CBE7064E}"/>
                </a:ext>
              </a:extLst>
            </p:cNvPr>
            <p:cNvSpPr txBox="1"/>
            <p:nvPr/>
          </p:nvSpPr>
          <p:spPr>
            <a:xfrm>
              <a:off x="4971041" y="3344681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719C"/>
                  </a:solidFill>
                </a:rPr>
                <a:t>- 30%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F1DA82-27A8-43B9-976E-3A8BBDEE31F0}"/>
                </a:ext>
              </a:extLst>
            </p:cNvPr>
            <p:cNvSpPr txBox="1"/>
            <p:nvPr/>
          </p:nvSpPr>
          <p:spPr>
            <a:xfrm>
              <a:off x="4971040" y="6120979"/>
              <a:ext cx="691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719C"/>
                  </a:solidFill>
                </a:rPr>
                <a:t>+ 30%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0E68B55-DEAB-49A7-B9AD-9476FAD614C6}"/>
                </a:ext>
              </a:extLst>
            </p:cNvPr>
            <p:cNvSpPr/>
            <p:nvPr/>
          </p:nvSpPr>
          <p:spPr>
            <a:xfrm>
              <a:off x="3000751" y="2823737"/>
              <a:ext cx="1099550" cy="277583"/>
            </a:xfrm>
            <a:prstGeom prst="roundRect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200 ML </a:t>
              </a: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5E7B3EF9-6F2C-4DDD-856F-6E2214216DA7}"/>
                </a:ext>
              </a:extLst>
            </p:cNvPr>
            <p:cNvCxnSpPr>
              <a:stCxn id="4" idx="0"/>
              <a:endCxn id="64" idx="1"/>
            </p:cNvCxnSpPr>
            <p:nvPr/>
          </p:nvCxnSpPr>
          <p:spPr>
            <a:xfrm rot="5400000" flipH="1" flipV="1">
              <a:off x="1726919" y="3375406"/>
              <a:ext cx="1686708" cy="860955"/>
            </a:xfrm>
            <a:prstGeom prst="bentConnector2">
              <a:avLst/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A493240-2141-4015-A2B5-55A9F770BC9B}"/>
                </a:ext>
              </a:extLst>
            </p:cNvPr>
            <p:cNvSpPr/>
            <p:nvPr/>
          </p:nvSpPr>
          <p:spPr>
            <a:xfrm>
              <a:off x="3000751" y="3351585"/>
              <a:ext cx="1099550" cy="277583"/>
            </a:xfrm>
            <a:prstGeom prst="roundRect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200 ML 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F1DBF877-6C93-4D3B-AE2A-2498B9E56195}"/>
                </a:ext>
              </a:extLst>
            </p:cNvPr>
            <p:cNvCxnSpPr>
              <a:cxnSpLocks/>
              <a:stCxn id="4" idx="0"/>
              <a:endCxn id="69" idx="1"/>
            </p:cNvCxnSpPr>
            <p:nvPr/>
          </p:nvCxnSpPr>
          <p:spPr>
            <a:xfrm rot="5400000" flipH="1" flipV="1">
              <a:off x="1990843" y="3639330"/>
              <a:ext cx="1158860" cy="860955"/>
            </a:xfrm>
            <a:prstGeom prst="bentConnector2">
              <a:avLst/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D84EDF0-F302-40DC-886F-4921BAFBF199}"/>
                </a:ext>
              </a:extLst>
            </p:cNvPr>
            <p:cNvSpPr txBox="1"/>
            <p:nvPr/>
          </p:nvSpPr>
          <p:spPr>
            <a:xfrm>
              <a:off x="4155172" y="2787754"/>
              <a:ext cx="2201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600" b="1">
                  <a:solidFill>
                    <a:srgbClr val="41719C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Still New or Delisting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9073FA-D91D-447F-84A9-C1DC0EFD0521}"/>
                </a:ext>
              </a:extLst>
            </p:cNvPr>
            <p:cNvSpPr txBox="1"/>
            <p:nvPr/>
          </p:nvSpPr>
          <p:spPr>
            <a:xfrm>
              <a:off x="4155172" y="3321099"/>
              <a:ext cx="7606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600" b="1">
                  <a:solidFill>
                    <a:srgbClr val="41719C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PPA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21399F-E3FC-4100-AEAF-FA2FDC3D3D73}"/>
              </a:ext>
            </a:extLst>
          </p:cNvPr>
          <p:cNvGrpSpPr/>
          <p:nvPr/>
        </p:nvGrpSpPr>
        <p:grpSpPr>
          <a:xfrm>
            <a:off x="386888" y="723190"/>
            <a:ext cx="6304858" cy="1480002"/>
            <a:chOff x="686147" y="789691"/>
            <a:chExt cx="6304858" cy="148000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0287DAA-0D22-4D1E-9EB9-81CDC36A5FC0}"/>
                </a:ext>
              </a:extLst>
            </p:cNvPr>
            <p:cNvSpPr/>
            <p:nvPr/>
          </p:nvSpPr>
          <p:spPr>
            <a:xfrm>
              <a:off x="708960" y="1442604"/>
              <a:ext cx="2861675" cy="555165"/>
            </a:xfrm>
            <a:prstGeom prst="round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CSD – PEPSI BLACK – COLA</a:t>
              </a:r>
            </a:p>
            <a:p>
              <a:pPr algn="ctr"/>
              <a:r>
                <a:rPr lang="en-US" dirty="0"/>
                <a:t>X1 – CAN – 200 ML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E2E4035-B7F1-47D3-A562-414772BA127A}"/>
                </a:ext>
              </a:extLst>
            </p:cNvPr>
            <p:cNvSpPr txBox="1"/>
            <p:nvPr/>
          </p:nvSpPr>
          <p:spPr>
            <a:xfrm>
              <a:off x="686147" y="789691"/>
              <a:ext cx="2879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Is New or Delisting Product?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BDFBA9C-EE6A-4472-BE52-FBCF66FB0835}"/>
                </a:ext>
              </a:extLst>
            </p:cNvPr>
            <p:cNvSpPr txBox="1"/>
            <p:nvPr/>
          </p:nvSpPr>
          <p:spPr>
            <a:xfrm>
              <a:off x="3961381" y="792365"/>
              <a:ext cx="302962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New Product Condition:</a:t>
              </a:r>
            </a:p>
            <a:p>
              <a:r>
                <a:rPr lang="en-US" sz="1200" dirty="0"/>
                <a:t>Is CY Dist. and Sales &gt; 0 and PY Values = 0 ?</a:t>
              </a:r>
            </a:p>
            <a:p>
              <a:r>
                <a:rPr lang="en-US" sz="1200" dirty="0"/>
                <a:t>Is CY and PY Dist. = 0 and CY Sales &gt; PY ?</a:t>
              </a:r>
            </a:p>
            <a:p>
              <a:endParaRPr lang="en-US" sz="1400" b="1" dirty="0"/>
            </a:p>
            <a:p>
              <a:r>
                <a:rPr lang="en-US" sz="1400" b="1" dirty="0"/>
                <a:t>Delisting Product Condition:</a:t>
              </a:r>
            </a:p>
            <a:p>
              <a:r>
                <a:rPr lang="en-US" sz="1200" dirty="0"/>
                <a:t>Is PY Dist. and Sales &gt; 0 and CY Values = 0 ?</a:t>
              </a:r>
            </a:p>
            <a:p>
              <a:r>
                <a:rPr lang="en-US" sz="1200" dirty="0"/>
                <a:t>Is CY and PY Dist. = 0 and CY Sales &lt; PY ?</a:t>
              </a:r>
            </a:p>
          </p:txBody>
        </p:sp>
      </p:grpSp>
      <p:sp>
        <p:nvSpPr>
          <p:cNvPr id="122" name="Arrow: Down 121">
            <a:extLst>
              <a:ext uri="{FF2B5EF4-FFF2-40B4-BE49-F238E27FC236}">
                <a16:creationId xmlns:a16="http://schemas.microsoft.com/office/drawing/2014/main" id="{E7C8B6AA-4565-4B55-AC42-A3912AB952F5}"/>
              </a:ext>
            </a:extLst>
          </p:cNvPr>
          <p:cNvSpPr/>
          <p:nvPr/>
        </p:nvSpPr>
        <p:spPr>
          <a:xfrm>
            <a:off x="1725727" y="2128376"/>
            <a:ext cx="229622" cy="466387"/>
          </a:xfrm>
          <a:prstGeom prst="downArrow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3FC6A37-CED8-4E99-BC77-BE72B1515D65}"/>
              </a:ext>
            </a:extLst>
          </p:cNvPr>
          <p:cNvSpPr txBox="1"/>
          <p:nvPr/>
        </p:nvSpPr>
        <p:spPr>
          <a:xfrm>
            <a:off x="2068917" y="2135659"/>
            <a:ext cx="56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16311F-9D32-4F08-BF8B-A54FB2C64615}"/>
              </a:ext>
            </a:extLst>
          </p:cNvPr>
          <p:cNvSpPr/>
          <p:nvPr/>
        </p:nvSpPr>
        <p:spPr>
          <a:xfrm>
            <a:off x="4485265" y="3755898"/>
            <a:ext cx="1099550" cy="3017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4C8D326-8086-498F-8AFD-A15F8DA6D26F}"/>
              </a:ext>
            </a:extLst>
          </p:cNvPr>
          <p:cNvSpPr/>
          <p:nvPr/>
        </p:nvSpPr>
        <p:spPr>
          <a:xfrm>
            <a:off x="4497752" y="4558525"/>
            <a:ext cx="1099550" cy="3017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3944497-580F-4B5F-BDF0-17CEAEF3635B}"/>
              </a:ext>
            </a:extLst>
          </p:cNvPr>
          <p:cNvSpPr/>
          <p:nvPr/>
        </p:nvSpPr>
        <p:spPr>
          <a:xfrm>
            <a:off x="4483140" y="5355063"/>
            <a:ext cx="1099550" cy="3017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B6F497A-AD8D-45DD-AB9C-49AEBEB22DC7}"/>
              </a:ext>
            </a:extLst>
          </p:cNvPr>
          <p:cNvSpPr/>
          <p:nvPr/>
        </p:nvSpPr>
        <p:spPr>
          <a:xfrm>
            <a:off x="4497752" y="5772229"/>
            <a:ext cx="1099550" cy="3017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1F871-2F8D-4CB5-A04D-F3F3920485EE}"/>
              </a:ext>
            </a:extLst>
          </p:cNvPr>
          <p:cNvSpPr txBox="1"/>
          <p:nvPr/>
        </p:nvSpPr>
        <p:spPr>
          <a:xfrm>
            <a:off x="6131755" y="3710024"/>
            <a:ext cx="21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Regular </a:t>
            </a:r>
            <a:r>
              <a:rPr lang="es-ES" dirty="0" err="1">
                <a:solidFill>
                  <a:srgbClr val="FF0000"/>
                </a:solidFill>
              </a:rPr>
              <a:t>Items</a:t>
            </a:r>
            <a:r>
              <a:rPr lang="es-ES" dirty="0">
                <a:solidFill>
                  <a:srgbClr val="FF0000"/>
                </a:solidFill>
              </a:rPr>
              <a:t> in red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7F9A48-458B-4820-8919-3CB782F07E9B}"/>
              </a:ext>
            </a:extLst>
          </p:cNvPr>
          <p:cNvCxnSpPr>
            <a:stCxn id="10" idx="3"/>
          </p:cNvCxnSpPr>
          <p:nvPr/>
        </p:nvCxnSpPr>
        <p:spPr>
          <a:xfrm flipV="1">
            <a:off x="5584815" y="4297620"/>
            <a:ext cx="553160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FD2EC38-3098-466E-82D6-156F2E95015B}"/>
              </a:ext>
            </a:extLst>
          </p:cNvPr>
          <p:cNvSpPr txBox="1"/>
          <p:nvPr/>
        </p:nvSpPr>
        <p:spPr>
          <a:xfrm>
            <a:off x="6137975" y="4112954"/>
            <a:ext cx="21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New </a:t>
            </a:r>
            <a:r>
              <a:rPr lang="es-ES" dirty="0" err="1">
                <a:solidFill>
                  <a:schemeClr val="accent6"/>
                </a:solidFill>
              </a:rPr>
              <a:t>Item</a:t>
            </a:r>
            <a:endParaRPr lang="es-ES" dirty="0">
              <a:solidFill>
                <a:schemeClr val="accent6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D6E1FAA-1E8E-465D-89C1-DBD1F9E2AA9F}"/>
              </a:ext>
            </a:extLst>
          </p:cNvPr>
          <p:cNvCxnSpPr/>
          <p:nvPr/>
        </p:nvCxnSpPr>
        <p:spPr>
          <a:xfrm flipV="1">
            <a:off x="5578595" y="3900207"/>
            <a:ext cx="55316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A23B1E-3136-4FAE-A6F0-3C597D652B28}"/>
              </a:ext>
            </a:extLst>
          </p:cNvPr>
          <p:cNvCxnSpPr>
            <a:cxnSpLocks/>
          </p:cNvCxnSpPr>
          <p:nvPr/>
        </p:nvCxnSpPr>
        <p:spPr>
          <a:xfrm flipV="1">
            <a:off x="5605107" y="5103480"/>
            <a:ext cx="553160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820CDFC-8343-4916-98D0-AEA7E31C0ACA}"/>
              </a:ext>
            </a:extLst>
          </p:cNvPr>
          <p:cNvSpPr txBox="1"/>
          <p:nvPr/>
        </p:nvSpPr>
        <p:spPr>
          <a:xfrm>
            <a:off x="6131754" y="4922559"/>
            <a:ext cx="21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Delisted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02B4C6B1-F18B-44A6-AC58-385E4F07B8DE}"/>
              </a:ext>
            </a:extLst>
          </p:cNvPr>
          <p:cNvSpPr/>
          <p:nvPr/>
        </p:nvSpPr>
        <p:spPr>
          <a:xfrm rot="16200000">
            <a:off x="10770787" y="4606148"/>
            <a:ext cx="229622" cy="466387"/>
          </a:xfrm>
          <a:prstGeom prst="downArrow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877F44-486C-42F0-B12D-108D364C5198}"/>
              </a:ext>
            </a:extLst>
          </p:cNvPr>
          <p:cNvSpPr txBox="1"/>
          <p:nvPr/>
        </p:nvSpPr>
        <p:spPr>
          <a:xfrm>
            <a:off x="11118792" y="4658460"/>
            <a:ext cx="513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41719C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PPA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B6A2CC-B854-4AA6-87D4-68B5CD5A3283}"/>
              </a:ext>
            </a:extLst>
          </p:cNvPr>
          <p:cNvSpPr txBox="1"/>
          <p:nvPr/>
        </p:nvSpPr>
        <p:spPr>
          <a:xfrm>
            <a:off x="8796110" y="3737492"/>
            <a:ext cx="125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41719C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MIN: 175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96DF89-029F-42FF-82AD-B2CE36E5BC01}"/>
              </a:ext>
            </a:extLst>
          </p:cNvPr>
          <p:cNvCxnSpPr/>
          <p:nvPr/>
        </p:nvCxnSpPr>
        <p:spPr>
          <a:xfrm flipV="1">
            <a:off x="8234446" y="3900207"/>
            <a:ext cx="5531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EEB181-AEA0-4861-86ED-B73DBA3C87EC}"/>
              </a:ext>
            </a:extLst>
          </p:cNvPr>
          <p:cNvCxnSpPr/>
          <p:nvPr/>
        </p:nvCxnSpPr>
        <p:spPr>
          <a:xfrm flipV="1">
            <a:off x="8241224" y="5924978"/>
            <a:ext cx="5531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E7D763F-A6DB-448E-982C-783155F94D3E}"/>
              </a:ext>
            </a:extLst>
          </p:cNvPr>
          <p:cNvSpPr txBox="1"/>
          <p:nvPr/>
        </p:nvSpPr>
        <p:spPr>
          <a:xfrm>
            <a:off x="8796110" y="5753823"/>
            <a:ext cx="125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41719C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MAX: 1625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C69A2A7-2591-4F57-AF06-E3235E583724}"/>
              </a:ext>
            </a:extLst>
          </p:cNvPr>
          <p:cNvSpPr/>
          <p:nvPr/>
        </p:nvSpPr>
        <p:spPr>
          <a:xfrm>
            <a:off x="0" y="-319"/>
            <a:ext cx="12192000" cy="526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E3A3C-1772-4E4B-B63B-1ABE6A773ABB}"/>
              </a:ext>
            </a:extLst>
          </p:cNvPr>
          <p:cNvSpPr txBox="1"/>
          <p:nvPr/>
        </p:nvSpPr>
        <p:spPr>
          <a:xfrm>
            <a:off x="176603" y="8205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P3 - 2019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D6685-96D3-4296-9A70-C8D161D7BADE}"/>
              </a:ext>
            </a:extLst>
          </p:cNvPr>
          <p:cNvSpPr txBox="1"/>
          <p:nvPr/>
        </p:nvSpPr>
        <p:spPr>
          <a:xfrm>
            <a:off x="1638908" y="82050"/>
            <a:ext cx="20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Turkey – Beverages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91C4C-2B42-4E38-8B46-213A06B09486}"/>
              </a:ext>
            </a:extLst>
          </p:cNvPr>
          <p:cNvSpPr txBox="1"/>
          <p:nvPr/>
        </p:nvSpPr>
        <p:spPr>
          <a:xfrm>
            <a:off x="4099242" y="82050"/>
            <a:ext cx="15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Modern Trade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0A0C8E-BD46-4BC4-915A-8D7F4EA2FCA9}"/>
              </a:ext>
            </a:extLst>
          </p:cNvPr>
          <p:cNvCxnSpPr/>
          <p:nvPr/>
        </p:nvCxnSpPr>
        <p:spPr>
          <a:xfrm>
            <a:off x="1454728" y="78122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FD135EC-E89B-4A38-BD22-2CFC5F32D975}"/>
              </a:ext>
            </a:extLst>
          </p:cNvPr>
          <p:cNvCxnSpPr/>
          <p:nvPr/>
        </p:nvCxnSpPr>
        <p:spPr>
          <a:xfrm>
            <a:off x="3875644" y="78122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A2A147-739D-4518-90E9-FBFD2463F2C7}"/>
              </a:ext>
            </a:extLst>
          </p:cNvPr>
          <p:cNvSpPr txBox="1"/>
          <p:nvPr/>
        </p:nvSpPr>
        <p:spPr>
          <a:xfrm>
            <a:off x="11460052" y="78122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PPA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AC984B-1C9B-4AFB-A72C-A5583848B71E}"/>
              </a:ext>
            </a:extLst>
          </p:cNvPr>
          <p:cNvGrpSpPr/>
          <p:nvPr/>
        </p:nvGrpSpPr>
        <p:grpSpPr>
          <a:xfrm>
            <a:off x="414625" y="2781476"/>
            <a:ext cx="5647329" cy="3780673"/>
            <a:chOff x="708958" y="2787754"/>
            <a:chExt cx="5647329" cy="378067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0493B3-3673-444E-BA7A-024CF765E7B8}"/>
                </a:ext>
              </a:extLst>
            </p:cNvPr>
            <p:cNvSpPr/>
            <p:nvPr/>
          </p:nvSpPr>
          <p:spPr>
            <a:xfrm>
              <a:off x="708958" y="4649237"/>
              <a:ext cx="2861675" cy="555165"/>
            </a:xfrm>
            <a:prstGeom prst="roundRect">
              <a:avLst/>
            </a:prstGeom>
            <a:ln w="28575">
              <a:solidFill>
                <a:srgbClr val="41719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CSD – PEPSI BLACK – COLA</a:t>
              </a:r>
            </a:p>
            <a:p>
              <a:pPr algn="ctr"/>
              <a:r>
                <a:rPr lang="en-US" dirty="0"/>
                <a:t>X1 – CAN – </a:t>
              </a:r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200 ML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C1B2CA-8959-45BB-9A30-AAAE12182F4A}"/>
                </a:ext>
              </a:extLst>
            </p:cNvPr>
            <p:cNvSpPr/>
            <p:nvPr/>
          </p:nvSpPr>
          <p:spPr>
            <a:xfrm>
              <a:off x="4779598" y="3762177"/>
              <a:ext cx="1099550" cy="277583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250 ML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58915C-1FCB-4FFF-BF67-5F059911F6CD}"/>
                </a:ext>
              </a:extLst>
            </p:cNvPr>
            <p:cNvSpPr/>
            <p:nvPr/>
          </p:nvSpPr>
          <p:spPr>
            <a:xfrm>
              <a:off x="4779598" y="416510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330 ML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A079C91-D603-4093-8133-74338C705A04}"/>
                </a:ext>
              </a:extLst>
            </p:cNvPr>
            <p:cNvSpPr/>
            <p:nvPr/>
          </p:nvSpPr>
          <p:spPr>
            <a:xfrm>
              <a:off x="4779598" y="456803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350 ML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98A410-7438-4852-9D0C-5A5341B0EC41}"/>
                </a:ext>
              </a:extLst>
            </p:cNvPr>
            <p:cNvSpPr/>
            <p:nvPr/>
          </p:nvSpPr>
          <p:spPr>
            <a:xfrm>
              <a:off x="4779598" y="497096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500 ML 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0FA7FCC-663E-40D5-94CD-A6C8D8516947}"/>
                </a:ext>
              </a:extLst>
            </p:cNvPr>
            <p:cNvSpPr/>
            <p:nvPr/>
          </p:nvSpPr>
          <p:spPr>
            <a:xfrm>
              <a:off x="4779598" y="5373897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750 ML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6BA46DD-7FC2-4FFD-8B4B-8E54F66CA915}"/>
                </a:ext>
              </a:extLst>
            </p:cNvPr>
            <p:cNvSpPr/>
            <p:nvPr/>
          </p:nvSpPr>
          <p:spPr>
            <a:xfrm>
              <a:off x="4779598" y="5773593"/>
              <a:ext cx="1099550" cy="27758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1250 ML 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61F567F-42CA-4C06-9932-F051BE216EFF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 flipV="1">
              <a:off x="3570633" y="3900969"/>
              <a:ext cx="1208965" cy="1025851"/>
            </a:xfrm>
            <a:prstGeom prst="bentConnector3">
              <a:avLst/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AAF52E0-4074-42A3-AC43-33FB296E9354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3570633" y="4303899"/>
              <a:ext cx="1208965" cy="62292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61E5B9D7-0362-40A9-9EDC-EC5F85AADE72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 flipV="1">
              <a:off x="3570633" y="4706829"/>
              <a:ext cx="1208965" cy="2199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C5E3802D-881C-4B9C-9CE0-FDBD2EBDF230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3570633" y="4926820"/>
              <a:ext cx="1208965" cy="18293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0BE68CA5-06F3-4B56-9F30-6651800C6C61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3570633" y="4926820"/>
              <a:ext cx="1208965" cy="58586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F29DE96-C5FE-45AD-A529-C2A9BE7BE7C7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3570633" y="4926820"/>
              <a:ext cx="1208965" cy="9855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Up-Down 47">
              <a:extLst>
                <a:ext uri="{FF2B5EF4-FFF2-40B4-BE49-F238E27FC236}">
                  <a16:creationId xmlns:a16="http://schemas.microsoft.com/office/drawing/2014/main" id="{3BBB783C-5A87-44D4-97BC-3D9568EC28EC}"/>
                </a:ext>
              </a:extLst>
            </p:cNvPr>
            <p:cNvSpPr/>
            <p:nvPr/>
          </p:nvSpPr>
          <p:spPr>
            <a:xfrm>
              <a:off x="6133467" y="3268423"/>
              <a:ext cx="207818" cy="3299995"/>
            </a:xfrm>
            <a:prstGeom prst="upDown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679BF6-A076-4274-BBBA-24CBB5939DD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H="1">
              <a:off x="4779598" y="3268423"/>
              <a:ext cx="1457778" cy="1"/>
            </a:xfrm>
            <a:prstGeom prst="line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841A76-0AEA-47D3-B2CF-C1EB85397E82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4779598" y="6568418"/>
              <a:ext cx="1457778" cy="9"/>
            </a:xfrm>
            <a:prstGeom prst="line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133730-B7E5-42FD-A000-1F97CBE7064E}"/>
                </a:ext>
              </a:extLst>
            </p:cNvPr>
            <p:cNvSpPr txBox="1"/>
            <p:nvPr/>
          </p:nvSpPr>
          <p:spPr>
            <a:xfrm>
              <a:off x="4971041" y="3344681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719C"/>
                  </a:solidFill>
                </a:rPr>
                <a:t>- 30%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F1DA82-27A8-43B9-976E-3A8BBDEE31F0}"/>
                </a:ext>
              </a:extLst>
            </p:cNvPr>
            <p:cNvSpPr txBox="1"/>
            <p:nvPr/>
          </p:nvSpPr>
          <p:spPr>
            <a:xfrm>
              <a:off x="4971040" y="6120979"/>
              <a:ext cx="691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719C"/>
                  </a:solidFill>
                </a:rPr>
                <a:t>+ 30%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0E68B55-DEAB-49A7-B9AD-9476FAD614C6}"/>
                </a:ext>
              </a:extLst>
            </p:cNvPr>
            <p:cNvSpPr/>
            <p:nvPr/>
          </p:nvSpPr>
          <p:spPr>
            <a:xfrm>
              <a:off x="3000751" y="2823737"/>
              <a:ext cx="1099550" cy="277583"/>
            </a:xfrm>
            <a:prstGeom prst="roundRect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200 ML </a:t>
              </a: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5E7B3EF9-6F2C-4DDD-856F-6E2214216DA7}"/>
                </a:ext>
              </a:extLst>
            </p:cNvPr>
            <p:cNvCxnSpPr>
              <a:stCxn id="4" idx="0"/>
              <a:endCxn id="64" idx="1"/>
            </p:cNvCxnSpPr>
            <p:nvPr/>
          </p:nvCxnSpPr>
          <p:spPr>
            <a:xfrm rot="5400000" flipH="1" flipV="1">
              <a:off x="1726919" y="3375406"/>
              <a:ext cx="1686708" cy="860955"/>
            </a:xfrm>
            <a:prstGeom prst="bentConnector2">
              <a:avLst/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A493240-2141-4015-A2B5-55A9F770BC9B}"/>
                </a:ext>
              </a:extLst>
            </p:cNvPr>
            <p:cNvSpPr/>
            <p:nvPr/>
          </p:nvSpPr>
          <p:spPr>
            <a:xfrm>
              <a:off x="3000751" y="3351585"/>
              <a:ext cx="1099550" cy="277583"/>
            </a:xfrm>
            <a:prstGeom prst="roundRect">
              <a:avLst/>
            </a:prstGeom>
            <a:ln w="28575">
              <a:solidFill>
                <a:srgbClr val="41719C"/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200 ML 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F1DBF877-6C93-4D3B-AE2A-2498B9E56195}"/>
                </a:ext>
              </a:extLst>
            </p:cNvPr>
            <p:cNvCxnSpPr>
              <a:cxnSpLocks/>
              <a:stCxn id="4" idx="0"/>
              <a:endCxn id="69" idx="1"/>
            </p:cNvCxnSpPr>
            <p:nvPr/>
          </p:nvCxnSpPr>
          <p:spPr>
            <a:xfrm rot="5400000" flipH="1" flipV="1">
              <a:off x="1990843" y="3639330"/>
              <a:ext cx="1158860" cy="860955"/>
            </a:xfrm>
            <a:prstGeom prst="bentConnector2">
              <a:avLst/>
            </a:prstGeom>
            <a:ln w="28575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D84EDF0-F302-40DC-886F-4921BAFBF199}"/>
                </a:ext>
              </a:extLst>
            </p:cNvPr>
            <p:cNvSpPr txBox="1"/>
            <p:nvPr/>
          </p:nvSpPr>
          <p:spPr>
            <a:xfrm>
              <a:off x="4155172" y="2787754"/>
              <a:ext cx="2201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600" b="1">
                  <a:solidFill>
                    <a:srgbClr val="41719C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Still New or Delisting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9073FA-D91D-447F-84A9-C1DC0EFD0521}"/>
                </a:ext>
              </a:extLst>
            </p:cNvPr>
            <p:cNvSpPr txBox="1"/>
            <p:nvPr/>
          </p:nvSpPr>
          <p:spPr>
            <a:xfrm>
              <a:off x="4155172" y="3321099"/>
              <a:ext cx="7606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600" b="1">
                  <a:solidFill>
                    <a:srgbClr val="41719C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PPA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21399F-E3FC-4100-AEAF-FA2FDC3D3D73}"/>
              </a:ext>
            </a:extLst>
          </p:cNvPr>
          <p:cNvGrpSpPr/>
          <p:nvPr/>
        </p:nvGrpSpPr>
        <p:grpSpPr>
          <a:xfrm>
            <a:off x="386888" y="723190"/>
            <a:ext cx="6304858" cy="1480002"/>
            <a:chOff x="686147" y="789691"/>
            <a:chExt cx="6304858" cy="148000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0287DAA-0D22-4D1E-9EB9-81CDC36A5FC0}"/>
                </a:ext>
              </a:extLst>
            </p:cNvPr>
            <p:cNvSpPr/>
            <p:nvPr/>
          </p:nvSpPr>
          <p:spPr>
            <a:xfrm>
              <a:off x="708960" y="1442604"/>
              <a:ext cx="2861675" cy="555165"/>
            </a:xfrm>
            <a:prstGeom prst="round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CSD – PEPSI BLACK – COLA</a:t>
              </a:r>
            </a:p>
            <a:p>
              <a:pPr algn="ctr"/>
              <a:r>
                <a:rPr lang="en-US" dirty="0"/>
                <a:t>X1 – CAN – 200 ML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E2E4035-B7F1-47D3-A562-414772BA127A}"/>
                </a:ext>
              </a:extLst>
            </p:cNvPr>
            <p:cNvSpPr txBox="1"/>
            <p:nvPr/>
          </p:nvSpPr>
          <p:spPr>
            <a:xfrm>
              <a:off x="686147" y="789691"/>
              <a:ext cx="2879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Is New or Delisting Product?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BDFBA9C-EE6A-4472-BE52-FBCF66FB0835}"/>
                </a:ext>
              </a:extLst>
            </p:cNvPr>
            <p:cNvSpPr txBox="1"/>
            <p:nvPr/>
          </p:nvSpPr>
          <p:spPr>
            <a:xfrm>
              <a:off x="3961381" y="792365"/>
              <a:ext cx="302962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New Product Condition:</a:t>
              </a:r>
            </a:p>
            <a:p>
              <a:r>
                <a:rPr lang="en-US" sz="1200" dirty="0"/>
                <a:t>Is CY Dist. and Sales &gt; 0 and PY Values = 0 ?</a:t>
              </a:r>
            </a:p>
            <a:p>
              <a:r>
                <a:rPr lang="en-US" sz="1200" dirty="0"/>
                <a:t>Is CY and PY Dist. = 0 and CY Sales &gt; PY ?</a:t>
              </a:r>
            </a:p>
            <a:p>
              <a:endParaRPr lang="en-US" sz="1400" b="1" dirty="0"/>
            </a:p>
            <a:p>
              <a:r>
                <a:rPr lang="en-US" sz="1400" b="1" dirty="0"/>
                <a:t>Delisting Product Condition:</a:t>
              </a:r>
            </a:p>
            <a:p>
              <a:r>
                <a:rPr lang="en-US" sz="1200" dirty="0"/>
                <a:t>Is PY Dist. and Sales &gt; 0 and CY Values = 0 ?</a:t>
              </a:r>
            </a:p>
            <a:p>
              <a:r>
                <a:rPr lang="en-US" sz="1200" dirty="0"/>
                <a:t>Is CY and PY Dist. = 0 and CY Sales &lt; PY ?</a:t>
              </a:r>
            </a:p>
          </p:txBody>
        </p:sp>
      </p:grpSp>
      <p:sp>
        <p:nvSpPr>
          <p:cNvPr id="122" name="Arrow: Down 121">
            <a:extLst>
              <a:ext uri="{FF2B5EF4-FFF2-40B4-BE49-F238E27FC236}">
                <a16:creationId xmlns:a16="http://schemas.microsoft.com/office/drawing/2014/main" id="{E7C8B6AA-4565-4B55-AC42-A3912AB952F5}"/>
              </a:ext>
            </a:extLst>
          </p:cNvPr>
          <p:cNvSpPr/>
          <p:nvPr/>
        </p:nvSpPr>
        <p:spPr>
          <a:xfrm>
            <a:off x="1725727" y="2128376"/>
            <a:ext cx="229622" cy="466387"/>
          </a:xfrm>
          <a:prstGeom prst="downArrow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3FC6A37-CED8-4E99-BC77-BE72B1515D65}"/>
              </a:ext>
            </a:extLst>
          </p:cNvPr>
          <p:cNvSpPr txBox="1"/>
          <p:nvPr/>
        </p:nvSpPr>
        <p:spPr>
          <a:xfrm>
            <a:off x="2068917" y="2135659"/>
            <a:ext cx="56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16311F-9D32-4F08-BF8B-A54FB2C64615}"/>
              </a:ext>
            </a:extLst>
          </p:cNvPr>
          <p:cNvSpPr/>
          <p:nvPr/>
        </p:nvSpPr>
        <p:spPr>
          <a:xfrm>
            <a:off x="4476904" y="4155595"/>
            <a:ext cx="1099550" cy="3017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4C8D326-8086-498F-8AFD-A15F8DA6D26F}"/>
              </a:ext>
            </a:extLst>
          </p:cNvPr>
          <p:cNvSpPr/>
          <p:nvPr/>
        </p:nvSpPr>
        <p:spPr>
          <a:xfrm>
            <a:off x="4497752" y="4558525"/>
            <a:ext cx="1099550" cy="3017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3944497-580F-4B5F-BDF0-17CEAEF3635B}"/>
              </a:ext>
            </a:extLst>
          </p:cNvPr>
          <p:cNvSpPr/>
          <p:nvPr/>
        </p:nvSpPr>
        <p:spPr>
          <a:xfrm>
            <a:off x="4483140" y="5355063"/>
            <a:ext cx="1099550" cy="3017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B6F497A-AD8D-45DD-AB9C-49AEBEB22DC7}"/>
              </a:ext>
            </a:extLst>
          </p:cNvPr>
          <p:cNvSpPr/>
          <p:nvPr/>
        </p:nvSpPr>
        <p:spPr>
          <a:xfrm>
            <a:off x="4497752" y="5772229"/>
            <a:ext cx="1099550" cy="3017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1F871-2F8D-4CB5-A04D-F3F3920485EE}"/>
              </a:ext>
            </a:extLst>
          </p:cNvPr>
          <p:cNvSpPr txBox="1"/>
          <p:nvPr/>
        </p:nvSpPr>
        <p:spPr>
          <a:xfrm>
            <a:off x="6099169" y="4112954"/>
            <a:ext cx="21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Regular </a:t>
            </a:r>
            <a:r>
              <a:rPr lang="es-ES" dirty="0" err="1">
                <a:solidFill>
                  <a:srgbClr val="FF0000"/>
                </a:solidFill>
              </a:rPr>
              <a:t>Items</a:t>
            </a:r>
            <a:r>
              <a:rPr lang="es-ES" dirty="0">
                <a:solidFill>
                  <a:srgbClr val="FF0000"/>
                </a:solidFill>
              </a:rPr>
              <a:t> in red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7F9A48-458B-4820-8919-3CB782F07E9B}"/>
              </a:ext>
            </a:extLst>
          </p:cNvPr>
          <p:cNvCxnSpPr>
            <a:cxnSpLocks/>
          </p:cNvCxnSpPr>
          <p:nvPr/>
        </p:nvCxnSpPr>
        <p:spPr>
          <a:xfrm flipV="1">
            <a:off x="5593319" y="3900585"/>
            <a:ext cx="553160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FD2EC38-3098-466E-82D6-156F2E95015B}"/>
              </a:ext>
            </a:extLst>
          </p:cNvPr>
          <p:cNvSpPr txBox="1"/>
          <p:nvPr/>
        </p:nvSpPr>
        <p:spPr>
          <a:xfrm>
            <a:off x="6122693" y="3703229"/>
            <a:ext cx="21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New </a:t>
            </a:r>
            <a:r>
              <a:rPr lang="es-ES" dirty="0" err="1">
                <a:solidFill>
                  <a:schemeClr val="accent6"/>
                </a:solidFill>
              </a:rPr>
              <a:t>Item</a:t>
            </a:r>
            <a:endParaRPr lang="es-ES" dirty="0">
              <a:solidFill>
                <a:schemeClr val="accent6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D6E1FAA-1E8E-465D-89C1-DBD1F9E2AA9F}"/>
              </a:ext>
            </a:extLst>
          </p:cNvPr>
          <p:cNvCxnSpPr/>
          <p:nvPr/>
        </p:nvCxnSpPr>
        <p:spPr>
          <a:xfrm flipV="1">
            <a:off x="5568093" y="4301818"/>
            <a:ext cx="55316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A23B1E-3136-4FAE-A6F0-3C597D652B28}"/>
              </a:ext>
            </a:extLst>
          </p:cNvPr>
          <p:cNvCxnSpPr>
            <a:cxnSpLocks/>
          </p:cNvCxnSpPr>
          <p:nvPr/>
        </p:nvCxnSpPr>
        <p:spPr>
          <a:xfrm flipV="1">
            <a:off x="5605107" y="5103480"/>
            <a:ext cx="553160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820CDFC-8343-4916-98D0-AEA7E31C0ACA}"/>
              </a:ext>
            </a:extLst>
          </p:cNvPr>
          <p:cNvSpPr txBox="1"/>
          <p:nvPr/>
        </p:nvSpPr>
        <p:spPr>
          <a:xfrm>
            <a:off x="6131754" y="4922559"/>
            <a:ext cx="21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Delisted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02B4C6B1-F18B-44A6-AC58-385E4F07B8DE}"/>
              </a:ext>
            </a:extLst>
          </p:cNvPr>
          <p:cNvSpPr/>
          <p:nvPr/>
        </p:nvSpPr>
        <p:spPr>
          <a:xfrm rot="16200000">
            <a:off x="10770787" y="4606148"/>
            <a:ext cx="229622" cy="466387"/>
          </a:xfrm>
          <a:prstGeom prst="downArrow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877F44-486C-42F0-B12D-108D364C5198}"/>
              </a:ext>
            </a:extLst>
          </p:cNvPr>
          <p:cNvSpPr txBox="1"/>
          <p:nvPr/>
        </p:nvSpPr>
        <p:spPr>
          <a:xfrm>
            <a:off x="11118792" y="4658460"/>
            <a:ext cx="1011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41719C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New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B6A2CC-B854-4AA6-87D4-68B5CD5A3283}"/>
              </a:ext>
            </a:extLst>
          </p:cNvPr>
          <p:cNvSpPr txBox="1"/>
          <p:nvPr/>
        </p:nvSpPr>
        <p:spPr>
          <a:xfrm>
            <a:off x="8794384" y="4119622"/>
            <a:ext cx="125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41719C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MIN: 231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96DF89-029F-42FF-82AD-B2CE36E5BC01}"/>
              </a:ext>
            </a:extLst>
          </p:cNvPr>
          <p:cNvCxnSpPr/>
          <p:nvPr/>
        </p:nvCxnSpPr>
        <p:spPr>
          <a:xfrm flipV="1">
            <a:off x="8224897" y="4288899"/>
            <a:ext cx="5531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EEB181-AEA0-4861-86ED-B73DBA3C87EC}"/>
              </a:ext>
            </a:extLst>
          </p:cNvPr>
          <p:cNvCxnSpPr/>
          <p:nvPr/>
        </p:nvCxnSpPr>
        <p:spPr>
          <a:xfrm flipV="1">
            <a:off x="8241224" y="5924978"/>
            <a:ext cx="5531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E7D763F-A6DB-448E-982C-783155F94D3E}"/>
              </a:ext>
            </a:extLst>
          </p:cNvPr>
          <p:cNvSpPr txBox="1"/>
          <p:nvPr/>
        </p:nvSpPr>
        <p:spPr>
          <a:xfrm>
            <a:off x="8796110" y="5753823"/>
            <a:ext cx="125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41719C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MAX: 1625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2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515</Words>
  <Application>Microsoft Office PowerPoint</Application>
  <PresentationFormat>Widescreen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Castella, Albert - Contractor {PEP}</dc:creator>
  <cp:lastModifiedBy>Montane, Jordi - Contractor {PI}</cp:lastModifiedBy>
  <cp:revision>33</cp:revision>
  <dcterms:created xsi:type="dcterms:W3CDTF">2019-12-20T10:58:10Z</dcterms:created>
  <dcterms:modified xsi:type="dcterms:W3CDTF">2020-01-21T15:05:25Z</dcterms:modified>
</cp:coreProperties>
</file>