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66" r:id="rId4"/>
    <p:sldMasterId id="2147484467" r:id="rId5"/>
    <p:sldMasterId id="2147484482" r:id="rId6"/>
    <p:sldMasterId id="2147484496" r:id="rId7"/>
  </p:sldMasterIdLst>
  <p:notesMasterIdLst>
    <p:notesMasterId r:id="rId22"/>
  </p:notesMasterIdLst>
  <p:handoutMasterIdLst>
    <p:handoutMasterId r:id="rId23"/>
  </p:handoutMasterIdLst>
  <p:sldIdLst>
    <p:sldId id="281" r:id="rId8"/>
    <p:sldId id="422" r:id="rId9"/>
    <p:sldId id="427" r:id="rId10"/>
    <p:sldId id="297" r:id="rId11"/>
    <p:sldId id="425" r:id="rId12"/>
    <p:sldId id="303" r:id="rId13"/>
    <p:sldId id="426" r:id="rId14"/>
    <p:sldId id="310" r:id="rId15"/>
    <p:sldId id="311" r:id="rId16"/>
    <p:sldId id="439" r:id="rId17"/>
    <p:sldId id="293" r:id="rId18"/>
    <p:sldId id="429" r:id="rId19"/>
    <p:sldId id="307" r:id="rId20"/>
    <p:sldId id="298" r:id="rId21"/>
  </p:sldIdLst>
  <p:sldSz cx="9144000" cy="5143500" type="screen16x9"/>
  <p:notesSz cx="9926638" cy="6797675"/>
  <p:custDataLst>
    <p:tags r:id="rId24"/>
  </p:custDataLst>
  <p:defaultTextStyle>
    <a:defPPr>
      <a:defRPr lang="en-US"/>
    </a:defPPr>
    <a:lvl1pPr marL="0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2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44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17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87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57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32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03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73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4" userDrawn="1">
          <p15:clr>
            <a:srgbClr val="A4A3A4"/>
          </p15:clr>
        </p15:guide>
        <p15:guide id="2" pos="5543">
          <p15:clr>
            <a:srgbClr val="A4A3A4"/>
          </p15:clr>
        </p15:guide>
        <p15:guide id="3" orient="horz" pos="3023">
          <p15:clr>
            <a:srgbClr val="A4A3A4"/>
          </p15:clr>
        </p15:guide>
        <p15:guide id="4" pos="5540">
          <p15:clr>
            <a:srgbClr val="A4A3A4"/>
          </p15:clr>
        </p15:guide>
        <p15:guide id="5" pos="2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n McGregor" initials="JM" lastIdx="85" clrIdx="0"/>
  <p:cmAuthor id="1" name="wilsonm" initials="w" lastIdx="2" clrIdx="1"/>
  <p:cmAuthor id="2" name="pangcind" initials="p" lastIdx="27" clrIdx="2"/>
  <p:cmAuthor id="3" name="Pinedo, Diana (MBLAX cs)" initials="PD(c" lastIdx="45" clrIdx="3"/>
  <p:cmAuthor id="4" name="Currell,Amanda (MBLAX CM)" initials="AC" lastIdx="39" clrIdx="4"/>
  <p:cmAuthor id="5" name="Skindilias, Katerina {PI}" initials="SK{" lastIdx="2" clrIdx="5"/>
  <p:cmAuthor id="6" name="Aguila, Joaquim {PI}" initials="AJ{" lastIdx="1" clrIdx="6">
    <p:extLst>
      <p:ext uri="{19B8F6BF-5375-455C-9EA6-DF929625EA0E}">
        <p15:presenceInfo xmlns:p15="http://schemas.microsoft.com/office/powerpoint/2012/main" userId="S-1-5-21-436374069-1417001333-725345543-658607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0000"/>
    <a:srgbClr val="B3B3B3"/>
    <a:srgbClr val="006993"/>
    <a:srgbClr val="FE5A17"/>
    <a:srgbClr val="0C2D83"/>
    <a:srgbClr val="E1EDFA"/>
    <a:srgbClr val="FFFFFF"/>
    <a:srgbClr val="009639"/>
    <a:srgbClr val="96005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7" autoAdjust="0"/>
    <p:restoredTop sz="93772" autoAdjust="0"/>
  </p:normalViewPr>
  <p:slideViewPr>
    <p:cSldViewPr snapToGrid="0">
      <p:cViewPr varScale="1">
        <p:scale>
          <a:sx n="148" d="100"/>
          <a:sy n="148" d="100"/>
        </p:scale>
        <p:origin x="852" y="108"/>
      </p:cViewPr>
      <p:guideLst>
        <p:guide orient="horz" pos="2004"/>
        <p:guide pos="5543"/>
        <p:guide orient="horz" pos="3023"/>
        <p:guide pos="5540"/>
        <p:guide pos="2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208"/>
        <p:guide pos="2928"/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442" cy="340117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950" y="0"/>
            <a:ext cx="4302442" cy="340117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100"/>
            </a:lvl1pPr>
          </a:lstStyle>
          <a:p>
            <a:fld id="{515C9027-D89A-4321-9A1F-1230358AF5C7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398"/>
            <a:ext cx="4302442" cy="340117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950" y="6456398"/>
            <a:ext cx="4302442" cy="340117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100"/>
            </a:lvl1pPr>
          </a:lstStyle>
          <a:p>
            <a:fld id="{23E1D4BC-2874-4F4C-8193-C41582262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8748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3988" y="508000"/>
            <a:ext cx="4538662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7"/>
            <a:ext cx="7941310" cy="3058954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56" y="6615474"/>
            <a:ext cx="1185174" cy="8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17960" y="6590604"/>
            <a:ext cx="265117" cy="186420"/>
          </a:xfrm>
          <a:prstGeom prst="rect">
            <a:avLst/>
          </a:prstGeom>
          <a:noFill/>
        </p:spPr>
        <p:txBody>
          <a:bodyPr wrap="none" lIns="93164" tIns="46582" rIns="93164" bIns="46582" rtlCol="0">
            <a:spAutoFit/>
          </a:bodyPr>
          <a:lstStyle/>
          <a:p>
            <a:fld id="{7225E6BD-9FCC-41F5-B385-5648EAB1F8D3}" type="slidenum">
              <a:rPr lang="en-US" sz="600" smtClean="0">
                <a:solidFill>
                  <a:srgbClr val="60767C"/>
                </a:solidFill>
                <a:latin typeface="Arial Narrow" pitchFamily="34" charset="0"/>
              </a:rPr>
              <a:pPr/>
              <a:t>‹#›</a:t>
            </a:fld>
            <a:endParaRPr lang="en-US" sz="600">
              <a:solidFill>
                <a:srgbClr val="60767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510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1403" indent="-171403" algn="l" defTabSz="914144" rtl="0" eaLnBrk="1" latinLnBrk="0" hangingPunct="1">
      <a:lnSpc>
        <a:spcPct val="85000"/>
      </a:lnSpc>
      <a:spcBef>
        <a:spcPts val="1200"/>
      </a:spcBef>
      <a:buFont typeface="Arial" pitchFamily="34" charset="0"/>
      <a:buChar char="•"/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288844" indent="-115855" algn="l" defTabSz="914144" rtl="0" eaLnBrk="1" latinLnBrk="0" hangingPunct="1">
      <a:lnSpc>
        <a:spcPct val="85000"/>
      </a:lnSpc>
      <a:spcBef>
        <a:spcPts val="0"/>
      </a:spcBef>
      <a:spcAft>
        <a:spcPts val="200"/>
      </a:spcAft>
      <a:buFont typeface="Arial" pitchFamily="34" charset="0"/>
      <a:buChar char="•"/>
      <a:defRPr sz="1000" kern="1200">
        <a:solidFill>
          <a:srgbClr val="60767C"/>
        </a:solidFill>
        <a:latin typeface="Arial Narrow" pitchFamily="34" charset="0"/>
        <a:ea typeface="+mn-ea"/>
        <a:cs typeface="+mn-cs"/>
      </a:defRPr>
    </a:lvl2pPr>
    <a:lvl3pPr marL="404699" indent="-115855" algn="l" defTabSz="914144" rtl="0" eaLnBrk="1" latinLnBrk="0" hangingPunct="1">
      <a:lnSpc>
        <a:spcPct val="85000"/>
      </a:lnSpc>
      <a:spcBef>
        <a:spcPts val="0"/>
      </a:spcBef>
      <a:spcAft>
        <a:spcPts val="200"/>
      </a:spcAft>
      <a:buFont typeface="Arial" pitchFamily="34" charset="0"/>
      <a:buChar char="•"/>
      <a:defRPr sz="1000" kern="1200">
        <a:solidFill>
          <a:srgbClr val="60767C"/>
        </a:solidFill>
        <a:latin typeface="Arial Narrow" pitchFamily="34" charset="0"/>
        <a:ea typeface="+mn-ea"/>
        <a:cs typeface="+mn-cs"/>
      </a:defRPr>
    </a:lvl3pPr>
    <a:lvl4pPr marL="509445" indent="-104745" algn="l" defTabSz="914144" rtl="0" eaLnBrk="1" latinLnBrk="0" hangingPunct="1">
      <a:lnSpc>
        <a:spcPct val="85000"/>
      </a:lnSpc>
      <a:spcBef>
        <a:spcPts val="0"/>
      </a:spcBef>
      <a:spcAft>
        <a:spcPts val="200"/>
      </a:spcAft>
      <a:buFont typeface="Arial" pitchFamily="34" charset="0"/>
      <a:buChar char="•"/>
      <a:defRPr sz="1000" kern="1200">
        <a:solidFill>
          <a:srgbClr val="60767C"/>
        </a:solidFill>
        <a:latin typeface="Arial Narrow" pitchFamily="34" charset="0"/>
        <a:ea typeface="+mn-ea"/>
        <a:cs typeface="+mn-cs"/>
      </a:defRPr>
    </a:lvl4pPr>
    <a:lvl5pPr marL="625300" indent="-115855" algn="l" defTabSz="914144" rtl="0" eaLnBrk="1" latinLnBrk="0" hangingPunct="1">
      <a:lnSpc>
        <a:spcPct val="85000"/>
      </a:lnSpc>
      <a:spcBef>
        <a:spcPts val="0"/>
      </a:spcBef>
      <a:spcAft>
        <a:spcPts val="200"/>
      </a:spcAft>
      <a:buFont typeface="Arial" pitchFamily="34" charset="0"/>
      <a:buChar char="•"/>
      <a:defRPr sz="1000" kern="1200">
        <a:solidFill>
          <a:srgbClr val="60767C"/>
        </a:solidFill>
        <a:latin typeface="Arial Narrow" pitchFamily="34" charset="0"/>
        <a:ea typeface="+mn-ea"/>
        <a:cs typeface="+mn-cs"/>
      </a:defRPr>
    </a:lvl5pPr>
    <a:lvl6pPr marL="2285357" algn="l" defTabSz="9141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32" algn="l" defTabSz="9141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03" algn="l" defTabSz="9141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73" algn="l" defTabSz="9141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25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934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35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04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42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02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8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0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868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01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247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0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2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5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438155" y="4019974"/>
            <a:ext cx="5541963" cy="553998"/>
          </a:xfrm>
        </p:spPr>
        <p:txBody>
          <a:bodyPr>
            <a:sp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26" descr="pepsi_logo_color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913" y="148829"/>
            <a:ext cx="153511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3063407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C72B4F-2619-4FBE-A0A6-CAF1DBB84C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8517353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E9CEA3-39A5-4DAA-8A71-EEC06161FBA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  <p:sp>
        <p:nvSpPr>
          <p:cNvPr id="19" name="Rectangle 11"/>
          <p:cNvSpPr>
            <a:spLocks noGrp="1" noChangeArrowheads="1"/>
          </p:cNvSpPr>
          <p:nvPr userDrawn="1">
            <p:ph type="body" sz="half" idx="4294967295"/>
          </p:nvPr>
        </p:nvSpPr>
        <p:spPr>
          <a:xfrm>
            <a:off x="428625" y="1185864"/>
            <a:ext cx="3854450" cy="365998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</a:lstStyle>
          <a:p>
            <a:r>
              <a:rPr lang="en-US" sz="1400"/>
              <a:t>Arial 14</a:t>
            </a:r>
          </a:p>
          <a:p>
            <a:pPr lvl="1"/>
            <a:r>
              <a:rPr lang="en-US" sz="1200"/>
              <a:t>Arial 12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endParaRPr lang="en-US" sz="1400"/>
          </a:p>
          <a:p>
            <a:r>
              <a:rPr lang="en-US" sz="1400"/>
              <a:t>Comment 2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endParaRPr lang="en-US" sz="1400"/>
          </a:p>
          <a:p>
            <a:r>
              <a:rPr lang="en-US" sz="1400"/>
              <a:t>Comment 3</a:t>
            </a:r>
          </a:p>
        </p:txBody>
      </p:sp>
      <p:sp>
        <p:nvSpPr>
          <p:cNvPr id="20" name="Rectangle 12"/>
          <p:cNvSpPr>
            <a:spLocks noGrp="1" noChangeArrowheads="1"/>
          </p:cNvSpPr>
          <p:nvPr userDrawn="1">
            <p:ph type="body" sz="half" idx="4294967295"/>
          </p:nvPr>
        </p:nvSpPr>
        <p:spPr>
          <a:xfrm>
            <a:off x="4848225" y="1185864"/>
            <a:ext cx="3854450" cy="365998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</a:lstStyle>
          <a:p>
            <a:r>
              <a:rPr lang="en-US" sz="1400"/>
              <a:t>Arial 14</a:t>
            </a:r>
          </a:p>
          <a:p>
            <a:pPr lvl="1"/>
            <a:r>
              <a:rPr lang="en-US" sz="1200"/>
              <a:t>Arial 12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endParaRPr lang="en-US" sz="1400"/>
          </a:p>
          <a:p>
            <a:r>
              <a:rPr lang="en-US" sz="1400"/>
              <a:t>Comment 2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endParaRPr lang="en-US" sz="1400"/>
          </a:p>
          <a:p>
            <a:r>
              <a:rPr lang="en-US" sz="1400"/>
              <a:t>Comment 3</a:t>
            </a:r>
          </a:p>
        </p:txBody>
      </p:sp>
    </p:spTree>
    <p:extLst>
      <p:ext uri="{BB962C8B-B14F-4D97-AF65-F5344CB8AC3E}">
        <p14:creationId xmlns:p14="http://schemas.microsoft.com/office/powerpoint/2010/main" val="2532189406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36E522-3473-49C7-BCC9-23ECBEF3FA0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3656221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A7AD7B-289B-4A62-A297-AE835FF6237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6175420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9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4639" y="860822"/>
            <a:ext cx="4219575" cy="3985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6614" y="860822"/>
            <a:ext cx="4219575" cy="3985022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38975" y="4928240"/>
            <a:ext cx="2133600" cy="246221"/>
          </a:xfrm>
        </p:spPr>
        <p:txBody>
          <a:bodyPr/>
          <a:lstStyle>
            <a:lvl1pPr>
              <a:defRPr/>
            </a:lvl1pPr>
          </a:lstStyle>
          <a:p>
            <a:fld id="{F5891DDF-7143-4166-866E-70F6838AFE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7167" y="4959012"/>
            <a:ext cx="1208087" cy="215444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409405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9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4638" y="860822"/>
            <a:ext cx="8591550" cy="3985022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38975" y="4928240"/>
            <a:ext cx="2133600" cy="246221"/>
          </a:xfrm>
        </p:spPr>
        <p:txBody>
          <a:bodyPr/>
          <a:lstStyle>
            <a:lvl1pPr>
              <a:defRPr/>
            </a:lvl1pPr>
          </a:lstStyle>
          <a:p>
            <a:fld id="{91C23BA5-558C-4A3A-996F-59895BF7C76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7167" y="4959012"/>
            <a:ext cx="1208087" cy="215444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0089514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5" y="1589"/>
            <a:ext cx="1587" cy="1587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83773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85" tIns="45582" rIns="91185" bIns="45582" rtlCol="0" anchor="ctr"/>
          <a:lstStyle/>
          <a:p>
            <a:pPr algn="ctr" defTabSz="455933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 descr="global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0066" y="58"/>
            <a:ext cx="4633965" cy="4805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2051" y="556927"/>
            <a:ext cx="5933357" cy="1025741"/>
          </a:xfrm>
          <a:ln>
            <a:noFill/>
          </a:ln>
        </p:spPr>
        <p:txBody>
          <a:bodyPr anchor="t" anchorCtr="0">
            <a:normAutofit/>
          </a:bodyPr>
          <a:lstStyle>
            <a:lvl1pPr>
              <a:defRPr sz="2400" b="0" i="0">
                <a:solidFill>
                  <a:srgbClr val="FFFFFF"/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348805" y="4862514"/>
            <a:ext cx="8074258" cy="273844"/>
          </a:xfrm>
          <a:prstGeom prst="rect">
            <a:avLst/>
          </a:prstGeom>
        </p:spPr>
        <p:txBody>
          <a:bodyPr lIns="91191" tIns="45582" rIns="91191" bIns="45582"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pPr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PepsiCo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794255" y="4786401"/>
            <a:ext cx="2133600" cy="245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4A6BC0-E7D6-FC4A-8ED5-12F638B14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73738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438155" y="4019974"/>
            <a:ext cx="5541963" cy="553998"/>
          </a:xfrm>
        </p:spPr>
        <p:txBody>
          <a:bodyPr>
            <a:sp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2506148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C72B4F-2619-4FBE-A0A6-CAF1DBB84C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92826451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E9CEA3-39A5-4DAA-8A71-EEC06161FBA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  <p:sp>
        <p:nvSpPr>
          <p:cNvPr id="19" name="Rectangle 11"/>
          <p:cNvSpPr>
            <a:spLocks noGrp="1" noChangeArrowheads="1"/>
          </p:cNvSpPr>
          <p:nvPr userDrawn="1">
            <p:ph type="body" sz="half" idx="4294967295"/>
          </p:nvPr>
        </p:nvSpPr>
        <p:spPr>
          <a:xfrm>
            <a:off x="428625" y="1185864"/>
            <a:ext cx="3854450" cy="365998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</a:lstStyle>
          <a:p>
            <a:r>
              <a:rPr lang="en-US" sz="1400"/>
              <a:t>Arial 14</a:t>
            </a:r>
          </a:p>
          <a:p>
            <a:pPr lvl="1"/>
            <a:r>
              <a:rPr lang="en-US" sz="1200"/>
              <a:t>Arial 12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endParaRPr lang="en-US" sz="1400"/>
          </a:p>
          <a:p>
            <a:r>
              <a:rPr lang="en-US" sz="1400"/>
              <a:t>Comment 2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endParaRPr lang="en-US" sz="1400"/>
          </a:p>
          <a:p>
            <a:r>
              <a:rPr lang="en-US" sz="1400"/>
              <a:t>Comment 3</a:t>
            </a:r>
          </a:p>
        </p:txBody>
      </p:sp>
      <p:sp>
        <p:nvSpPr>
          <p:cNvPr id="20" name="Rectangle 12"/>
          <p:cNvSpPr>
            <a:spLocks noGrp="1" noChangeArrowheads="1"/>
          </p:cNvSpPr>
          <p:nvPr userDrawn="1">
            <p:ph type="body" sz="half" idx="4294967295"/>
          </p:nvPr>
        </p:nvSpPr>
        <p:spPr>
          <a:xfrm>
            <a:off x="4848225" y="1185864"/>
            <a:ext cx="3854450" cy="365998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</a:lstStyle>
          <a:p>
            <a:r>
              <a:rPr lang="en-US" sz="1400"/>
              <a:t>Arial 14</a:t>
            </a:r>
          </a:p>
          <a:p>
            <a:pPr lvl="1"/>
            <a:r>
              <a:rPr lang="en-US" sz="1200"/>
              <a:t>Arial 12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endParaRPr lang="en-US" sz="1400"/>
          </a:p>
          <a:p>
            <a:r>
              <a:rPr lang="en-US" sz="1400"/>
              <a:t>Comment 2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endParaRPr lang="en-US" sz="1400"/>
          </a:p>
          <a:p>
            <a:r>
              <a:rPr lang="en-US" sz="1400"/>
              <a:t>Comment 3</a:t>
            </a:r>
          </a:p>
        </p:txBody>
      </p:sp>
    </p:spTree>
    <p:extLst>
      <p:ext uri="{BB962C8B-B14F-4D97-AF65-F5344CB8AC3E}">
        <p14:creationId xmlns:p14="http://schemas.microsoft.com/office/powerpoint/2010/main" val="3851157807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62647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C72B4F-2619-4FBE-A0A6-CAF1DBB84C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42510069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36E522-3473-49C7-BCC9-23ECBEF3FA0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1941890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A7AD7B-289B-4A62-A297-AE835FF6237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0696683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29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4640" y="860823"/>
            <a:ext cx="4219575" cy="3985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6636" y="860823"/>
            <a:ext cx="4219575" cy="3985022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38975" y="4928271"/>
            <a:ext cx="2133600" cy="246221"/>
          </a:xfrm>
        </p:spPr>
        <p:txBody>
          <a:bodyPr/>
          <a:lstStyle>
            <a:lvl1pPr>
              <a:defRPr/>
            </a:lvl1pPr>
          </a:lstStyle>
          <a:p>
            <a:fld id="{F5891DDF-7143-4166-866E-70F6838AFE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7172" y="4959012"/>
            <a:ext cx="1208087" cy="215444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91104552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29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4638" y="860823"/>
            <a:ext cx="8591550" cy="3985022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38975" y="4928271"/>
            <a:ext cx="2133600" cy="246221"/>
          </a:xfrm>
        </p:spPr>
        <p:txBody>
          <a:bodyPr/>
          <a:lstStyle>
            <a:lvl1pPr>
              <a:defRPr/>
            </a:lvl1pPr>
          </a:lstStyle>
          <a:p>
            <a:fld id="{91C23BA5-558C-4A3A-996F-59895BF7C76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7172" y="4959012"/>
            <a:ext cx="1208087" cy="215444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7332493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8683294"/>
              </p:ext>
            </p:extLst>
          </p:nvPr>
        </p:nvGraphicFramePr>
        <p:xfrm>
          <a:off x="1665" y="1384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" y="1384"/>
                        <a:ext cx="1511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61A3BF6-AE0C-4977-BE7A-B533C34D88F1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5358" y="1131300"/>
            <a:ext cx="8275203" cy="34614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8957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8377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457181"/>
            <a:endParaRPr lang="en-US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global.png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0042" y="0"/>
            <a:ext cx="4633965" cy="4805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2027" y="556872"/>
            <a:ext cx="5933357" cy="1025741"/>
          </a:xfrm>
          <a:ln>
            <a:noFill/>
          </a:ln>
        </p:spPr>
        <p:txBody>
          <a:bodyPr anchor="t" anchorCtr="0">
            <a:normAutofit/>
          </a:bodyPr>
          <a:lstStyle>
            <a:lvl1pPr>
              <a:defRPr sz="2400" b="0" i="0">
                <a:solidFill>
                  <a:srgbClr val="FFFFFF"/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374137" y="4810579"/>
            <a:ext cx="131959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62">
              <a:defRPr/>
            </a:pPr>
            <a:r>
              <a:rPr lang="en-US" sz="60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PRIVILEGED</a:t>
            </a:r>
            <a:r>
              <a:rPr lang="en-US" sz="600">
                <a:solidFill>
                  <a:prstClr val="white"/>
                </a:solidFill>
              </a:rPr>
              <a:t>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644252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-1" y="5109211"/>
            <a:ext cx="9144001" cy="34289"/>
          </a:xfrm>
          <a:prstGeom prst="rect">
            <a:avLst/>
          </a:prstGeom>
          <a:solidFill>
            <a:srgbClr val="054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numCol="1"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0510" y="4864745"/>
            <a:ext cx="413490" cy="261610"/>
          </a:xfrm>
        </p:spPr>
        <p:txBody>
          <a:bodyPr numCol="1"/>
          <a:lstStyle>
            <a:lvl1pPr algn="l">
              <a:defRPr sz="1100" b="0" i="0">
                <a:solidFill>
                  <a:srgbClr val="054C9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AACBCE8-AB2E-4F42-A70D-53E06255E314}" type="slidenum">
              <a:rPr lang="uk-UA" altLang="uk-UA"/>
              <a:pPr/>
              <a:t>‹#›</a:t>
            </a:fld>
            <a:endParaRPr lang="uk-UA" altLang="uk-UA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9654" y="4825663"/>
            <a:ext cx="3040544" cy="215444"/>
          </a:xfrm>
        </p:spPr>
        <p:txBody>
          <a:bodyPr numCol="1"/>
          <a:lstStyle>
            <a:lvl1pPr algn="l">
              <a:defRPr sz="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0C71D0"/>
                </a:solidFill>
              </a:rPr>
              <a:t>PepsiCo Confidential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71451" y="82629"/>
            <a:ext cx="2273576" cy="614440"/>
          </a:xfrm>
          <a:ln>
            <a:noFill/>
          </a:ln>
        </p:spPr>
        <p:txBody>
          <a:bodyPr numCol="1">
            <a:normAutofit/>
          </a:bodyPr>
          <a:lstStyle>
            <a:lvl1pPr>
              <a:defRPr sz="2600" b="1" i="1" baseline="0">
                <a:solidFill>
                  <a:srgbClr val="0C71D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altLang="en-GB"/>
              <a:t>Title here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1668" y="4560098"/>
            <a:ext cx="740664" cy="4457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5700" y="1021761"/>
            <a:ext cx="4448556" cy="263804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93EA76A-DD7F-4CF3-A5D3-75C9AB8F2F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53400" y="77113"/>
            <a:ext cx="908889" cy="41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83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866264"/>
            <a:ext cx="2372638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rgbClr val="00549F"/>
                </a:solidFill>
                <a:latin typeface="+mj-lt"/>
              </a:defRPr>
            </a:lvl1pPr>
          </a:lstStyle>
          <a:p>
            <a:r>
              <a:rPr lang="en-US"/>
              <a:t>PRIVILEGED &amp; CONFIDENTIAL    </a:t>
            </a:r>
            <a:fld id="{3DAABC97-B121-4748-BE59-B523581EE4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8600" y="205979"/>
            <a:ext cx="8686800" cy="4607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Title:  Calibri 24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819150"/>
            <a:ext cx="8686800" cy="3886200"/>
          </a:xfrm>
        </p:spPr>
        <p:txBody>
          <a:bodyPr>
            <a:noAutofit/>
          </a:bodyPr>
          <a:lstStyle>
            <a:lvl1pPr marL="230188" indent="-230188">
              <a:defRPr sz="1400">
                <a:latin typeface="Calibri" panose="020F0502020204030204" pitchFamily="34" charset="0"/>
              </a:defRPr>
            </a:lvl1pPr>
            <a:lvl2pPr marL="461963" indent="-231775">
              <a:buFont typeface="Arial" panose="020B0604020202020204" pitchFamily="34" charset="0"/>
              <a:buChar char="•"/>
              <a:defRPr sz="1200" baseline="0">
                <a:latin typeface="Calibri" panose="020F0502020204030204" pitchFamily="34" charset="0"/>
              </a:defRPr>
            </a:lvl2pPr>
          </a:lstStyle>
          <a:p>
            <a:pPr lvl="0"/>
            <a:r>
              <a:rPr lang="en-US"/>
              <a:t>Main text box:   Calibri 14 or 12</a:t>
            </a:r>
          </a:p>
          <a:p>
            <a:pPr lvl="1"/>
            <a:r>
              <a:rPr lang="en-US"/>
              <a:t>Second level Calibri 12</a:t>
            </a:r>
          </a:p>
        </p:txBody>
      </p:sp>
    </p:spTree>
    <p:extLst>
      <p:ext uri="{BB962C8B-B14F-4D97-AF65-F5344CB8AC3E}">
        <p14:creationId xmlns:p14="http://schemas.microsoft.com/office/powerpoint/2010/main" val="3481863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438155" y="4019974"/>
            <a:ext cx="5541963" cy="553998"/>
          </a:xfrm>
        </p:spPr>
        <p:txBody>
          <a:bodyPr>
            <a:sp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2755868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C72B4F-2619-4FBE-A0A6-CAF1DBB84C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20212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68620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E9CEA3-39A5-4DAA-8A71-EEC06161FBA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  <p:sp>
        <p:nvSpPr>
          <p:cNvPr id="19" name="Rectangle 11"/>
          <p:cNvSpPr>
            <a:spLocks noGrp="1" noChangeArrowheads="1"/>
          </p:cNvSpPr>
          <p:nvPr userDrawn="1">
            <p:ph type="body" sz="half" idx="4294967295"/>
          </p:nvPr>
        </p:nvSpPr>
        <p:spPr>
          <a:xfrm>
            <a:off x="428625" y="1185864"/>
            <a:ext cx="3854450" cy="365998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</a:lstStyle>
          <a:p>
            <a:r>
              <a:rPr lang="en-US" sz="1400"/>
              <a:t>Arial 14</a:t>
            </a:r>
          </a:p>
          <a:p>
            <a:pPr lvl="1"/>
            <a:r>
              <a:rPr lang="en-US" sz="1200"/>
              <a:t>Arial 12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endParaRPr lang="en-US" sz="1400"/>
          </a:p>
          <a:p>
            <a:r>
              <a:rPr lang="en-US" sz="1400"/>
              <a:t>Comment 2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endParaRPr lang="en-US" sz="1400"/>
          </a:p>
          <a:p>
            <a:r>
              <a:rPr lang="en-US" sz="1400"/>
              <a:t>Comment 3</a:t>
            </a:r>
          </a:p>
        </p:txBody>
      </p:sp>
      <p:sp>
        <p:nvSpPr>
          <p:cNvPr id="20" name="Rectangle 12"/>
          <p:cNvSpPr>
            <a:spLocks noGrp="1" noChangeArrowheads="1"/>
          </p:cNvSpPr>
          <p:nvPr userDrawn="1">
            <p:ph type="body" sz="half" idx="4294967295"/>
          </p:nvPr>
        </p:nvSpPr>
        <p:spPr>
          <a:xfrm>
            <a:off x="4848225" y="1185864"/>
            <a:ext cx="3854450" cy="365998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</a:lstStyle>
          <a:p>
            <a:r>
              <a:rPr lang="en-US" sz="1400"/>
              <a:t>Arial 14</a:t>
            </a:r>
          </a:p>
          <a:p>
            <a:pPr lvl="1"/>
            <a:r>
              <a:rPr lang="en-US" sz="1200"/>
              <a:t>Arial 12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endParaRPr lang="en-US" sz="1400"/>
          </a:p>
          <a:p>
            <a:r>
              <a:rPr lang="en-US" sz="1400"/>
              <a:t>Comment 2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endParaRPr lang="en-US" sz="1400"/>
          </a:p>
          <a:p>
            <a:r>
              <a:rPr lang="en-US" sz="1400"/>
              <a:t>Comment 3</a:t>
            </a:r>
          </a:p>
        </p:txBody>
      </p:sp>
    </p:spTree>
    <p:extLst>
      <p:ext uri="{BB962C8B-B14F-4D97-AF65-F5344CB8AC3E}">
        <p14:creationId xmlns:p14="http://schemas.microsoft.com/office/powerpoint/2010/main" val="1188868196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E9CEA3-39A5-4DAA-8A71-EEC06161FBA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  <p:sp>
        <p:nvSpPr>
          <p:cNvPr id="19" name="Rectangle 11"/>
          <p:cNvSpPr>
            <a:spLocks noGrp="1" noChangeArrowheads="1"/>
          </p:cNvSpPr>
          <p:nvPr userDrawn="1">
            <p:ph type="body" sz="half" idx="4294967295"/>
          </p:nvPr>
        </p:nvSpPr>
        <p:spPr>
          <a:xfrm>
            <a:off x="428625" y="1185864"/>
            <a:ext cx="3854450" cy="365998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</a:lstStyle>
          <a:p>
            <a:r>
              <a:rPr lang="en-US" sz="1400"/>
              <a:t>Arial 14</a:t>
            </a:r>
          </a:p>
          <a:p>
            <a:pPr lvl="1"/>
            <a:r>
              <a:rPr lang="en-US" sz="1200"/>
              <a:t>Arial 12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endParaRPr lang="en-US" sz="1400"/>
          </a:p>
          <a:p>
            <a:r>
              <a:rPr lang="en-US" sz="1400"/>
              <a:t>Comment 2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endParaRPr lang="en-US" sz="1400"/>
          </a:p>
          <a:p>
            <a:r>
              <a:rPr lang="en-US" sz="1400"/>
              <a:t>Comment 3</a:t>
            </a:r>
          </a:p>
        </p:txBody>
      </p:sp>
      <p:sp>
        <p:nvSpPr>
          <p:cNvPr id="20" name="Rectangle 12"/>
          <p:cNvSpPr>
            <a:spLocks noGrp="1" noChangeArrowheads="1"/>
          </p:cNvSpPr>
          <p:nvPr userDrawn="1">
            <p:ph type="body" sz="half" idx="4294967295"/>
          </p:nvPr>
        </p:nvSpPr>
        <p:spPr>
          <a:xfrm>
            <a:off x="4848225" y="1185864"/>
            <a:ext cx="3854450" cy="365998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</a:lstStyle>
          <a:p>
            <a:r>
              <a:rPr lang="en-US" sz="1400"/>
              <a:t>Arial 14</a:t>
            </a:r>
          </a:p>
          <a:p>
            <a:pPr lvl="1"/>
            <a:r>
              <a:rPr lang="en-US" sz="1200"/>
              <a:t>Arial 12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endParaRPr lang="en-US" sz="1400"/>
          </a:p>
          <a:p>
            <a:r>
              <a:rPr lang="en-US" sz="1400"/>
              <a:t>Comment 2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pPr lvl="1"/>
            <a:r>
              <a:rPr lang="en-US" sz="1200"/>
              <a:t>Sub-bullet</a:t>
            </a:r>
          </a:p>
          <a:p>
            <a:endParaRPr lang="en-US" sz="1400"/>
          </a:p>
          <a:p>
            <a:r>
              <a:rPr lang="en-US" sz="1400"/>
              <a:t>Comment 3</a:t>
            </a:r>
          </a:p>
        </p:txBody>
      </p:sp>
    </p:spTree>
    <p:extLst>
      <p:ext uri="{BB962C8B-B14F-4D97-AF65-F5344CB8AC3E}">
        <p14:creationId xmlns:p14="http://schemas.microsoft.com/office/powerpoint/2010/main" val="3729967100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36E522-3473-49C7-BCC9-23ECBEF3FA0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86681423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A7AD7B-289B-4A62-A297-AE835FF6237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88886099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29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4640" y="860823"/>
            <a:ext cx="4219575" cy="3985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6636" y="860823"/>
            <a:ext cx="4219575" cy="3985022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38975" y="4928271"/>
            <a:ext cx="2133600" cy="246221"/>
          </a:xfrm>
        </p:spPr>
        <p:txBody>
          <a:bodyPr/>
          <a:lstStyle>
            <a:lvl1pPr>
              <a:defRPr/>
            </a:lvl1pPr>
          </a:lstStyle>
          <a:p>
            <a:fld id="{F5891DDF-7143-4166-866E-70F6838AFE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7172" y="4959012"/>
            <a:ext cx="1208087" cy="215444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3985715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29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4638" y="860823"/>
            <a:ext cx="8591550" cy="3985022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38975" y="4928271"/>
            <a:ext cx="2133600" cy="246221"/>
          </a:xfrm>
        </p:spPr>
        <p:txBody>
          <a:bodyPr/>
          <a:lstStyle>
            <a:lvl1pPr>
              <a:defRPr/>
            </a:lvl1pPr>
          </a:lstStyle>
          <a:p>
            <a:fld id="{91C23BA5-558C-4A3A-996F-59895BF7C76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7172" y="4959012"/>
            <a:ext cx="1208087" cy="215444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631384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65" y="1384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" y="1384"/>
                        <a:ext cx="1511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8F2EDC0-193F-4F48-92EE-7585E87C62CD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5358" y="1131300"/>
            <a:ext cx="8275203" cy="34614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97005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-1" y="5109211"/>
            <a:ext cx="9144001" cy="34289"/>
          </a:xfrm>
          <a:prstGeom prst="rect">
            <a:avLst/>
          </a:prstGeom>
          <a:solidFill>
            <a:srgbClr val="054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1508" y="4546854"/>
            <a:ext cx="1412748" cy="59664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71451" y="82629"/>
            <a:ext cx="2273576" cy="614440"/>
          </a:xfrm>
          <a:ln>
            <a:noFill/>
          </a:ln>
        </p:spPr>
        <p:txBody>
          <a:bodyPr numCol="1">
            <a:normAutofit/>
          </a:bodyPr>
          <a:lstStyle>
            <a:lvl1pPr>
              <a:defRPr sz="2550" b="1" i="1" baseline="0">
                <a:solidFill>
                  <a:srgbClr val="0C71D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altLang="en-GB"/>
              <a:t>Title here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5700" y="1021761"/>
            <a:ext cx="4448556" cy="2638044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C117BC2-E618-45A9-B23C-E8C3AFC6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1187" y="4787191"/>
            <a:ext cx="413490" cy="253916"/>
          </a:xfrm>
        </p:spPr>
        <p:txBody>
          <a:bodyPr numCol="1"/>
          <a:lstStyle>
            <a:lvl1pPr algn="l">
              <a:defRPr sz="1050" b="0" i="0">
                <a:solidFill>
                  <a:srgbClr val="054C9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AACBCE8-AB2E-4F42-A70D-53E06255E314}" type="slidenum">
              <a:rPr lang="uk-UA" altLang="uk-UA"/>
              <a:pPr/>
              <a:t>‹#›</a:t>
            </a:fld>
            <a:endParaRPr lang="uk-UA" altLang="uk-UA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F52D760-461E-493E-B353-8D58C55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3318" y="4833358"/>
            <a:ext cx="2860357" cy="207749"/>
          </a:xfrm>
        </p:spPr>
        <p:txBody>
          <a:bodyPr numCol="1"/>
          <a:lstStyle>
            <a:lvl1pPr algn="l">
              <a:defRPr sz="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>
              <a:solidFill>
                <a:srgbClr val="0C71D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D09031-23EB-4151-8F73-E9F4ED6CC83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224" y="4518614"/>
            <a:ext cx="1638679" cy="5643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93EA76A-DD7F-4CF3-A5D3-75C9AB8F2F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53400" y="77113"/>
            <a:ext cx="908889" cy="41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64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-1" y="5109211"/>
            <a:ext cx="9144001" cy="34289"/>
          </a:xfrm>
          <a:prstGeom prst="rect">
            <a:avLst/>
          </a:prstGeom>
          <a:solidFill>
            <a:srgbClr val="054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1508" y="4546854"/>
            <a:ext cx="1412748" cy="59664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4700" y="5400"/>
            <a:ext cx="2273576" cy="614440"/>
          </a:xfrm>
          <a:ln>
            <a:noFill/>
          </a:ln>
        </p:spPr>
        <p:txBody>
          <a:bodyPr numCol="1">
            <a:normAutofit/>
          </a:bodyPr>
          <a:lstStyle>
            <a:lvl1pPr>
              <a:defRPr sz="2550" b="1" i="1" baseline="0">
                <a:solidFill>
                  <a:srgbClr val="0C71D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altLang="en-GB"/>
              <a:t>Title here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5700" y="1021761"/>
            <a:ext cx="4448556" cy="2638044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F52D760-461E-493E-B353-8D58C55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5902" y="4948517"/>
            <a:ext cx="5765115" cy="162000"/>
          </a:xfrm>
        </p:spPr>
        <p:txBody>
          <a:bodyPr numCol="1"/>
          <a:lstStyle>
            <a:lvl1pPr algn="l">
              <a:defRPr sz="600" b="0"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D09031-23EB-4151-8F73-E9F4ED6CC83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224" y="4518614"/>
            <a:ext cx="1638679" cy="56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9FA3E4-0E96-4AC1-B9A9-2F35257E15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6115" r="5532" b="8365"/>
          <a:stretch/>
        </p:blipFill>
        <p:spPr>
          <a:xfrm>
            <a:off x="8188991" y="76039"/>
            <a:ext cx="837937" cy="41073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FDB08B-8743-4527-A243-3C505A7713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3300" y="664200"/>
            <a:ext cx="2430000" cy="3834000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 marL="0" indent="0">
              <a:buNone/>
              <a:defRPr sz="825" b="1" u="sng"/>
            </a:lvl1pPr>
            <a:lvl2pPr marL="0" indent="-128588" algn="l">
              <a:buFont typeface="Arial" panose="020B0604020202020204" pitchFamily="34" charset="0"/>
              <a:buChar char="•"/>
              <a:defRPr sz="825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2384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34632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36E522-3473-49C7-BCC9-23ECBEF3FA0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54116386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A7AD7B-289B-4A62-A297-AE835FF6237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8188914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29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4640" y="860823"/>
            <a:ext cx="4219575" cy="3985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6636" y="860823"/>
            <a:ext cx="4219575" cy="3985022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38975" y="4928271"/>
            <a:ext cx="2133600" cy="246221"/>
          </a:xfrm>
        </p:spPr>
        <p:txBody>
          <a:bodyPr/>
          <a:lstStyle>
            <a:lvl1pPr>
              <a:defRPr/>
            </a:lvl1pPr>
          </a:lstStyle>
          <a:p>
            <a:fld id="{F5891DDF-7143-4166-866E-70F6838AFE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7172" y="4959012"/>
            <a:ext cx="1208087" cy="215444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12039319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629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4638" y="860823"/>
            <a:ext cx="8591550" cy="3985022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38975" y="4928271"/>
            <a:ext cx="2133600" cy="246221"/>
          </a:xfrm>
        </p:spPr>
        <p:txBody>
          <a:bodyPr/>
          <a:lstStyle>
            <a:lvl1pPr>
              <a:defRPr/>
            </a:lvl1pPr>
          </a:lstStyle>
          <a:p>
            <a:fld id="{91C23BA5-558C-4A3A-996F-59895BF7C76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7172" y="4959012"/>
            <a:ext cx="1208087" cy="215444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73161399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7643046"/>
              </p:ext>
            </p:extLst>
          </p:nvPr>
        </p:nvGraphicFramePr>
        <p:xfrm>
          <a:off x="1665" y="1384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" y="1384"/>
                        <a:ext cx="1511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8F2EDC0-193F-4F48-92EE-7585E87C62CD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5358" y="1131300"/>
            <a:ext cx="8275203" cy="34614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210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-1" y="5109211"/>
            <a:ext cx="9144001" cy="34289"/>
          </a:xfrm>
          <a:prstGeom prst="rect">
            <a:avLst/>
          </a:prstGeom>
          <a:solidFill>
            <a:srgbClr val="054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1508" y="4546854"/>
            <a:ext cx="1412748" cy="59664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71451" y="82629"/>
            <a:ext cx="2273576" cy="614440"/>
          </a:xfrm>
          <a:ln>
            <a:noFill/>
          </a:ln>
        </p:spPr>
        <p:txBody>
          <a:bodyPr numCol="1">
            <a:normAutofit/>
          </a:bodyPr>
          <a:lstStyle>
            <a:lvl1pPr>
              <a:defRPr sz="2550" b="1" i="1" baseline="0">
                <a:solidFill>
                  <a:srgbClr val="0C71D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altLang="en-GB"/>
              <a:t>Title here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5700" y="1021761"/>
            <a:ext cx="4448556" cy="2638044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C117BC2-E618-45A9-B23C-E8C3AFC6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1187" y="4787191"/>
            <a:ext cx="413490" cy="253916"/>
          </a:xfrm>
        </p:spPr>
        <p:txBody>
          <a:bodyPr numCol="1"/>
          <a:lstStyle>
            <a:lvl1pPr algn="l">
              <a:defRPr sz="1050" b="0" i="0">
                <a:solidFill>
                  <a:srgbClr val="054C9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AACBCE8-AB2E-4F42-A70D-53E06255E314}" type="slidenum">
              <a:rPr lang="uk-UA" altLang="uk-UA"/>
              <a:pPr/>
              <a:t>‹#›</a:t>
            </a:fld>
            <a:endParaRPr lang="uk-UA" altLang="uk-UA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F52D760-461E-493E-B353-8D58C55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3318" y="4833358"/>
            <a:ext cx="2860357" cy="207749"/>
          </a:xfrm>
        </p:spPr>
        <p:txBody>
          <a:bodyPr numCol="1"/>
          <a:lstStyle>
            <a:lvl1pPr algn="l">
              <a:defRPr sz="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>
              <a:solidFill>
                <a:srgbClr val="0C71D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D09031-23EB-4151-8F73-E9F4ED6CC83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224" y="4518614"/>
            <a:ext cx="1638679" cy="5643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93EA76A-DD7F-4CF3-A5D3-75C9AB8F2F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53400" y="77113"/>
            <a:ext cx="908889" cy="41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9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ags" Target="../tags/tag10.xml"/><Relationship Id="rId5" Type="http://schemas.openxmlformats.org/officeDocument/2006/relationships/slideLayout" Target="../slideLayouts/slideLayout14.xml"/><Relationship Id="rId10" Type="http://schemas.openxmlformats.org/officeDocument/2006/relationships/tags" Target="../tags/tag9.xml"/><Relationship Id="rId4" Type="http://schemas.openxmlformats.org/officeDocument/2006/relationships/slideLayout" Target="../slideLayouts/slideLayout13.xml"/><Relationship Id="rId9" Type="http://schemas.openxmlformats.org/officeDocument/2006/relationships/vmlDrawing" Target="../drawings/vmlDrawing6.v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vmlDrawing" Target="../drawings/vmlDrawing7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ags" Target="../tags/tag1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ags" Target="../tags/tag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ags" Target="../tags/tag19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vmlDrawing" Target="../drawings/vmlDrawing13.v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2.xml"/><Relationship Id="rId15" Type="http://schemas.openxmlformats.org/officeDocument/2006/relationships/oleObject" Target="../embeddings/oleObject13.bin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ags" Target="../tags/tag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618737722"/>
              </p:ext>
            </p:extLst>
          </p:nvPr>
        </p:nvGraphicFramePr>
        <p:xfrm>
          <a:off x="1590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5D1244B-EFE3-460A-AFE9-01EC5BE4D804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860823"/>
            <a:ext cx="8591550" cy="398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38975" y="4928271"/>
            <a:ext cx="2133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000" b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3876802E-7DA7-4AB0-B8B6-DB4CB2A67991}" type="slidenum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7077" name="Rectangle 5"/>
          <p:cNvSpPr>
            <a:spLocks noChangeArrowheads="1"/>
          </p:cNvSpPr>
          <p:nvPr/>
        </p:nvSpPr>
        <p:spPr bwMode="gray">
          <a:xfrm>
            <a:off x="0" y="628652"/>
            <a:ext cx="8991600" cy="66675"/>
          </a:xfrm>
          <a:prstGeom prst="rect">
            <a:avLst/>
          </a:prstGeom>
          <a:gradFill rotWithShape="1">
            <a:gsLst>
              <a:gs pos="0">
                <a:srgbClr val="04539B"/>
              </a:gs>
              <a:gs pos="100000">
                <a:srgbClr val="04539B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1027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2"/>
            <a:ext cx="9144000" cy="6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0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7172" y="4959012"/>
            <a:ext cx="12080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800" b="0" i="1"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  <p:pic>
        <p:nvPicPr>
          <p:cNvPr id="10" name="Picture 24" descr="pepsi_logo_color">
            <a:extLst>
              <a:ext uri="{FF2B5EF4-FFF2-40B4-BE49-F238E27FC236}">
                <a16:creationId xmlns:a16="http://schemas.microsoft.com/office/drawing/2014/main" id="{352AD239-510E-014D-8A93-97772624A6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4" y="4937521"/>
            <a:ext cx="808701" cy="18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63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495" r:id="rId9"/>
  </p:sldLayoutIdLst>
  <p:transition spd="med">
    <p:wipe dir="r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9pPr>
    </p:titleStyle>
    <p:bodyStyle>
      <a:lvl1pPr marL="176213" indent="-176213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2863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600" b="1">
          <a:solidFill>
            <a:schemeClr val="tx1"/>
          </a:solidFill>
          <a:latin typeface="+mn-lt"/>
        </a:defRPr>
      </a:lvl2pPr>
      <a:lvl3pPr marL="862013" indent="-1539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 b="1">
          <a:solidFill>
            <a:schemeClr val="tx1"/>
          </a:solidFill>
          <a:latin typeface="+mn-lt"/>
        </a:defRPr>
      </a:lvl3pPr>
      <a:lvl4pPr marL="1257300" indent="-1778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200" b="1">
          <a:solidFill>
            <a:schemeClr val="tx1"/>
          </a:solidFill>
          <a:latin typeface="+mn-lt"/>
        </a:defRPr>
      </a:lvl4pPr>
      <a:lvl5pPr marL="16160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5pPr>
      <a:lvl6pPr marL="20732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6pPr>
      <a:lvl7pPr marL="25304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7pPr>
      <a:lvl8pPr marL="29876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8pPr>
      <a:lvl9pPr marL="34448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7406541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719A74C-6C2C-464C-83AD-F020AE97D4B9}"/>
              </a:ext>
            </a:extLst>
          </p:cNvPr>
          <p:cNvSpPr/>
          <p:nvPr userDrawn="1">
            <p:custDataLst>
              <p:tags r:id="rId11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860822"/>
            <a:ext cx="8591550" cy="398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38975" y="4928240"/>
            <a:ext cx="2133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000" b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3876802E-7DA7-4AB0-B8B6-DB4CB2A67991}" type="slidenum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7077" name="Rectangle 5"/>
          <p:cNvSpPr>
            <a:spLocks noChangeArrowheads="1"/>
          </p:cNvSpPr>
          <p:nvPr/>
        </p:nvSpPr>
        <p:spPr bwMode="gray">
          <a:xfrm>
            <a:off x="0" y="628650"/>
            <a:ext cx="8991600" cy="66675"/>
          </a:xfrm>
          <a:prstGeom prst="rect">
            <a:avLst/>
          </a:prstGeom>
          <a:gradFill rotWithShape="1">
            <a:gsLst>
              <a:gs pos="0">
                <a:srgbClr val="04539B"/>
              </a:gs>
              <a:gs pos="100000">
                <a:srgbClr val="04539B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1027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27085" name="Picture 24" descr="pepsi_logo_color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4" y="4937521"/>
            <a:ext cx="808701" cy="18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0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7167" y="4959012"/>
            <a:ext cx="12080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800" b="0" i="1"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054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8" r:id="rId1"/>
    <p:sldLayoutId id="2147484469" r:id="rId2"/>
    <p:sldLayoutId id="2147484470" r:id="rId3"/>
    <p:sldLayoutId id="2147484471" r:id="rId4"/>
    <p:sldLayoutId id="2147484472" r:id="rId5"/>
    <p:sldLayoutId id="2147484473" r:id="rId6"/>
    <p:sldLayoutId id="2147484474" r:id="rId7"/>
  </p:sldLayoutIdLst>
  <p:transition spd="med">
    <p:wipe dir="r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9pPr>
    </p:titleStyle>
    <p:bodyStyle>
      <a:lvl1pPr marL="176213" indent="-176213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2863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600" b="1">
          <a:solidFill>
            <a:schemeClr val="tx1"/>
          </a:solidFill>
          <a:latin typeface="+mn-lt"/>
        </a:defRPr>
      </a:lvl2pPr>
      <a:lvl3pPr marL="862013" indent="-1539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 b="1">
          <a:solidFill>
            <a:schemeClr val="tx1"/>
          </a:solidFill>
          <a:latin typeface="+mn-lt"/>
        </a:defRPr>
      </a:lvl3pPr>
      <a:lvl4pPr marL="1257300" indent="-1778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200" b="1">
          <a:solidFill>
            <a:schemeClr val="tx1"/>
          </a:solidFill>
          <a:latin typeface="+mn-lt"/>
        </a:defRPr>
      </a:lvl4pPr>
      <a:lvl5pPr marL="16160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5pPr>
      <a:lvl6pPr marL="20732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6pPr>
      <a:lvl7pPr marL="25304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7pPr>
      <a:lvl8pPr marL="29876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8pPr>
      <a:lvl9pPr marL="34448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94312001"/>
              </p:ext>
            </p:extLst>
          </p:nvPr>
        </p:nvGraphicFramePr>
        <p:xfrm>
          <a:off x="1590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C1391C9-79EC-4362-AB7E-EF2EF10063E0}"/>
              </a:ext>
            </a:extLst>
          </p:cNvPr>
          <p:cNvSpPr/>
          <p:nvPr userDrawn="1">
            <p:custDataLst>
              <p:tags r:id="rId1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860823"/>
            <a:ext cx="8591550" cy="398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38975" y="4928271"/>
            <a:ext cx="2133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000" b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3876802E-7DA7-4AB0-B8B6-DB4CB2A67991}" type="slidenum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7077" name="Rectangle 5"/>
          <p:cNvSpPr>
            <a:spLocks noChangeArrowheads="1"/>
          </p:cNvSpPr>
          <p:nvPr/>
        </p:nvSpPr>
        <p:spPr bwMode="gray">
          <a:xfrm>
            <a:off x="0" y="628652"/>
            <a:ext cx="8991600" cy="66675"/>
          </a:xfrm>
          <a:prstGeom prst="rect">
            <a:avLst/>
          </a:prstGeom>
          <a:gradFill rotWithShape="1">
            <a:gsLst>
              <a:gs pos="0">
                <a:srgbClr val="04539B"/>
              </a:gs>
              <a:gs pos="100000">
                <a:srgbClr val="04539B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1027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2"/>
            <a:ext cx="9144000" cy="6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0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7172" y="4959012"/>
            <a:ext cx="12080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800" b="0" i="1"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  <p:pic>
        <p:nvPicPr>
          <p:cNvPr id="10" name="Picture 24" descr="pepsi_logo_color">
            <a:extLst>
              <a:ext uri="{FF2B5EF4-FFF2-40B4-BE49-F238E27FC236}">
                <a16:creationId xmlns:a16="http://schemas.microsoft.com/office/drawing/2014/main" id="{FF69FE28-CE7E-9444-A7C7-0ECA32D8C8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4" y="4937521"/>
            <a:ext cx="808701" cy="18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31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84" r:id="rId2"/>
    <p:sldLayoutId id="2147484485" r:id="rId3"/>
    <p:sldLayoutId id="2147484486" r:id="rId4"/>
    <p:sldLayoutId id="2147484487" r:id="rId5"/>
    <p:sldLayoutId id="2147484488" r:id="rId6"/>
    <p:sldLayoutId id="2147484489" r:id="rId7"/>
    <p:sldLayoutId id="2147484490" r:id="rId8"/>
    <p:sldLayoutId id="2147484491" r:id="rId9"/>
    <p:sldLayoutId id="2147484492" r:id="rId10"/>
    <p:sldLayoutId id="2147484493" r:id="rId11"/>
  </p:sldLayoutIdLst>
  <p:transition spd="med">
    <p:wipe dir="r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9pPr>
    </p:titleStyle>
    <p:bodyStyle>
      <a:lvl1pPr marL="176213" indent="-176213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2863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600" b="1">
          <a:solidFill>
            <a:schemeClr val="tx1"/>
          </a:solidFill>
          <a:latin typeface="+mn-lt"/>
        </a:defRPr>
      </a:lvl2pPr>
      <a:lvl3pPr marL="862013" indent="-1539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 b="1">
          <a:solidFill>
            <a:schemeClr val="tx1"/>
          </a:solidFill>
          <a:latin typeface="+mn-lt"/>
        </a:defRPr>
      </a:lvl3pPr>
      <a:lvl4pPr marL="1257300" indent="-1778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200" b="1">
          <a:solidFill>
            <a:schemeClr val="tx1"/>
          </a:solidFill>
          <a:latin typeface="+mn-lt"/>
        </a:defRPr>
      </a:lvl4pPr>
      <a:lvl5pPr marL="16160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5pPr>
      <a:lvl6pPr marL="20732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6pPr>
      <a:lvl7pPr marL="25304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7pPr>
      <a:lvl8pPr marL="29876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8pPr>
      <a:lvl9pPr marL="34448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90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5D1244B-EFE3-460A-AFE9-01EC5BE4D804}"/>
              </a:ext>
            </a:extLst>
          </p:cNvPr>
          <p:cNvSpPr/>
          <p:nvPr userDrawn="1">
            <p:custDataLst>
              <p:tags r:id="rId1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860823"/>
            <a:ext cx="8591550" cy="398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38975" y="4928271"/>
            <a:ext cx="2133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000" b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3876802E-7DA7-4AB0-B8B6-DB4CB2A67991}" type="slidenum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7077" name="Rectangle 5"/>
          <p:cNvSpPr>
            <a:spLocks noChangeArrowheads="1"/>
          </p:cNvSpPr>
          <p:nvPr/>
        </p:nvSpPr>
        <p:spPr bwMode="gray">
          <a:xfrm>
            <a:off x="0" y="628652"/>
            <a:ext cx="8991600" cy="66675"/>
          </a:xfrm>
          <a:prstGeom prst="rect">
            <a:avLst/>
          </a:prstGeom>
          <a:gradFill rotWithShape="1">
            <a:gsLst>
              <a:gs pos="0">
                <a:srgbClr val="04539B"/>
              </a:gs>
              <a:gs pos="100000">
                <a:srgbClr val="04539B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1027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2"/>
            <a:ext cx="9144000" cy="6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0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7172" y="4959012"/>
            <a:ext cx="12080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800" b="0" i="1"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PepsiCo Confidential</a:t>
            </a:r>
          </a:p>
        </p:txBody>
      </p:sp>
      <p:pic>
        <p:nvPicPr>
          <p:cNvPr id="10" name="Picture 24" descr="pepsi_logo_color">
            <a:extLst>
              <a:ext uri="{FF2B5EF4-FFF2-40B4-BE49-F238E27FC236}">
                <a16:creationId xmlns:a16="http://schemas.microsoft.com/office/drawing/2014/main" id="{CE499B0A-8BC9-9643-A4AF-CFD045C8FD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4" y="4937521"/>
            <a:ext cx="808701" cy="18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78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6" r:id="rId9"/>
    <p:sldLayoutId id="2147484507" r:id="rId10"/>
  </p:sldLayoutIdLst>
  <p:transition spd="med">
    <p:wipe dir="r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9pPr>
    </p:titleStyle>
    <p:bodyStyle>
      <a:lvl1pPr marL="176213" indent="-176213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2863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600" b="1">
          <a:solidFill>
            <a:schemeClr val="tx1"/>
          </a:solidFill>
          <a:latin typeface="+mn-lt"/>
        </a:defRPr>
      </a:lvl2pPr>
      <a:lvl3pPr marL="862013" indent="-1539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 b="1">
          <a:solidFill>
            <a:schemeClr val="tx1"/>
          </a:solidFill>
          <a:latin typeface="+mn-lt"/>
        </a:defRPr>
      </a:lvl3pPr>
      <a:lvl4pPr marL="1257300" indent="-1778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200" b="1">
          <a:solidFill>
            <a:schemeClr val="tx1"/>
          </a:solidFill>
          <a:latin typeface="+mn-lt"/>
        </a:defRPr>
      </a:lvl4pPr>
      <a:lvl5pPr marL="16160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5pPr>
      <a:lvl6pPr marL="20732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6pPr>
      <a:lvl7pPr marL="25304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7pPr>
      <a:lvl8pPr marL="29876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8pPr>
      <a:lvl9pPr marL="3444875" indent="-17938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tags" Target="../tags/tag43.xml"/><Relationship Id="rId7" Type="http://schemas.openxmlformats.org/officeDocument/2006/relationships/image" Target="../media/image4.emf"/><Relationship Id="rId2" Type="http://schemas.openxmlformats.org/officeDocument/2006/relationships/tags" Target="../tags/tag4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tags" Target="../tags/tag45.xml"/><Relationship Id="rId7" Type="http://schemas.openxmlformats.org/officeDocument/2006/relationships/image" Target="../media/image4.emf"/><Relationship Id="rId2" Type="http://schemas.openxmlformats.org/officeDocument/2006/relationships/tags" Target="../tags/tag44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tags" Target="../tags/tag47.xml"/><Relationship Id="rId7" Type="http://schemas.openxmlformats.org/officeDocument/2006/relationships/image" Target="../media/image4.emf"/><Relationship Id="rId2" Type="http://schemas.openxmlformats.org/officeDocument/2006/relationships/tags" Target="../tags/tag4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tags" Target="../tags/tag49.xml"/><Relationship Id="rId7" Type="http://schemas.openxmlformats.org/officeDocument/2006/relationships/image" Target="../media/image4.emf"/><Relationship Id="rId2" Type="http://schemas.openxmlformats.org/officeDocument/2006/relationships/tags" Target="../tags/tag48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8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tags" Target="../tags/tag27.xml"/><Relationship Id="rId7" Type="http://schemas.openxmlformats.org/officeDocument/2006/relationships/image" Target="../media/image16.emf"/><Relationship Id="rId2" Type="http://schemas.openxmlformats.org/officeDocument/2006/relationships/tags" Target="../tags/tag2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tags" Target="../tags/tag29.xml"/><Relationship Id="rId7" Type="http://schemas.openxmlformats.org/officeDocument/2006/relationships/image" Target="../media/image4.emf"/><Relationship Id="rId2" Type="http://schemas.openxmlformats.org/officeDocument/2006/relationships/tags" Target="../tags/tag28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tags" Target="../tags/tag31.xml"/><Relationship Id="rId7" Type="http://schemas.openxmlformats.org/officeDocument/2006/relationships/image" Target="../media/image4.emf"/><Relationship Id="rId2" Type="http://schemas.openxmlformats.org/officeDocument/2006/relationships/tags" Target="../tags/tag30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3.xml"/><Relationship Id="rId7" Type="http://schemas.openxmlformats.org/officeDocument/2006/relationships/image" Target="../media/image16.emf"/><Relationship Id="rId2" Type="http://schemas.openxmlformats.org/officeDocument/2006/relationships/tags" Target="../tags/tag3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tags" Target="../tags/tag35.xml"/><Relationship Id="rId7" Type="http://schemas.openxmlformats.org/officeDocument/2006/relationships/image" Target="../media/image4.emf"/><Relationship Id="rId2" Type="http://schemas.openxmlformats.org/officeDocument/2006/relationships/tags" Target="../tags/tag34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7.xml"/><Relationship Id="rId7" Type="http://schemas.openxmlformats.org/officeDocument/2006/relationships/image" Target="../media/image16.emf"/><Relationship Id="rId2" Type="http://schemas.openxmlformats.org/officeDocument/2006/relationships/tags" Target="../tags/tag3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tags" Target="../tags/tag39.xml"/><Relationship Id="rId7" Type="http://schemas.openxmlformats.org/officeDocument/2006/relationships/image" Target="../media/image4.emf"/><Relationship Id="rId2" Type="http://schemas.openxmlformats.org/officeDocument/2006/relationships/tags" Target="../tags/tag38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4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tags" Target="../tags/tag41.xml"/><Relationship Id="rId7" Type="http://schemas.openxmlformats.org/officeDocument/2006/relationships/image" Target="../media/image4.emf"/><Relationship Id="rId2" Type="http://schemas.openxmlformats.org/officeDocument/2006/relationships/tags" Target="../tags/tag40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3C922A-18AA-FB4E-BC61-98C9DCA70D49}"/>
              </a:ext>
            </a:extLst>
          </p:cNvPr>
          <p:cNvSpPr txBox="1">
            <a:spLocks/>
          </p:cNvSpPr>
          <p:nvPr/>
        </p:nvSpPr>
        <p:spPr bwMode="auto">
          <a:xfrm>
            <a:off x="0" y="1963350"/>
            <a:ext cx="9144000" cy="1216800"/>
          </a:xfrm>
          <a:prstGeom prst="rect">
            <a:avLst/>
          </a:prstGeom>
          <a:solidFill>
            <a:srgbClr val="0C2D8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defTabSz="914400"/>
            <a:r>
              <a:rPr lang="en-GB" sz="2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 DRIVERS DASHBORD</a:t>
            </a:r>
          </a:p>
        </p:txBody>
      </p:sp>
    </p:spTree>
    <p:extLst>
      <p:ext uri="{BB962C8B-B14F-4D97-AF65-F5344CB8AC3E}">
        <p14:creationId xmlns:p14="http://schemas.microsoft.com/office/powerpoint/2010/main" val="390868592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951475A-2E0B-45E5-92BA-077CEA5CAB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6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951475A-2E0B-45E5-92BA-077CEA5CAB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890F0D0-A0CF-4323-9F3C-2E716B2D7A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22B59CB0-7C86-4B52-85C0-842104187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38975" y="4943660"/>
            <a:ext cx="2133600" cy="230832"/>
          </a:xfrm>
        </p:spPr>
        <p:txBody>
          <a:bodyPr/>
          <a:lstStyle/>
          <a:p>
            <a:pPr algn="r" defTabSz="685800">
              <a:defRPr/>
            </a:pPr>
            <a:fld id="{6AACBCE8-AB2E-4F42-A70D-53E06255E314}" type="slidenum">
              <a:rPr lang="uk-UA" altLang="uk-UA" sz="900" ker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defTabSz="685800">
                <a:defRPr/>
              </a:pPr>
              <a:t>9</a:t>
            </a:fld>
            <a:endParaRPr lang="uk-UA" altLang="uk-UA" sz="900" ker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3E8B3BE-08E9-7C49-B1EB-52CBA2C0C127}"/>
              </a:ext>
            </a:extLst>
          </p:cNvPr>
          <p:cNvSpPr txBox="1">
            <a:spLocks/>
          </p:cNvSpPr>
          <p:nvPr/>
        </p:nvSpPr>
        <p:spPr bwMode="auto">
          <a:xfrm>
            <a:off x="0" y="75655"/>
            <a:ext cx="7885113" cy="42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defTabSz="914400"/>
            <a:r>
              <a:rPr lang="en-GB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MANUFACTURER CONTRIBUTION 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BF6347-7945-9B4C-BD66-66415C5DE5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21" y="715569"/>
            <a:ext cx="7066242" cy="4416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2E530EC-3E60-A44F-9689-FEDFB01B873D}"/>
              </a:ext>
            </a:extLst>
          </p:cNvPr>
          <p:cNvSpPr txBox="1">
            <a:spLocks/>
          </p:cNvSpPr>
          <p:nvPr/>
        </p:nvSpPr>
        <p:spPr bwMode="auto">
          <a:xfrm>
            <a:off x="7124700" y="785688"/>
            <a:ext cx="1951856" cy="40149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76213" indent="-1762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8638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</a:defRPr>
            </a:lvl2pPr>
            <a:lvl3pPr marL="862013" indent="-1539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="1">
                <a:solidFill>
                  <a:schemeClr val="tx1"/>
                </a:solidFill>
                <a:latin typeface="+mn-lt"/>
              </a:defRPr>
            </a:lvl3pPr>
            <a:lvl4pPr marL="1257300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200" b="1">
                <a:solidFill>
                  <a:schemeClr val="tx1"/>
                </a:solidFill>
                <a:latin typeface="+mn-lt"/>
              </a:defRPr>
            </a:lvl4pPr>
            <a:lvl5pPr marL="16160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5pPr>
            <a:lvl6pPr marL="20732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6pPr>
            <a:lvl7pPr marL="25304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7pPr>
            <a:lvl8pPr marL="29876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8pPr>
            <a:lvl9pPr marL="34448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spcBef>
                <a:spcPts val="0"/>
              </a:spcBef>
              <a:buFontTx/>
              <a:buNone/>
            </a:pPr>
            <a:r>
              <a:rPr lang="en-GB" sz="9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NOTES:</a:t>
            </a:r>
          </a:p>
          <a:p>
            <a:pPr marL="0" indent="0" defTabSz="914400">
              <a:spcBef>
                <a:spcPts val="0"/>
              </a:spcBef>
              <a:buFontTx/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spcBef>
                <a:spcPts val="0"/>
              </a:spcBef>
            </a:pPr>
            <a:r>
              <a:rPr lang="en-GB" sz="900" b="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manufacturers to analyse (multi select)</a:t>
            </a:r>
          </a:p>
          <a:p>
            <a:pPr defTabSz="914400">
              <a:spcBef>
                <a:spcPts val="0"/>
              </a:spcBef>
            </a:pPr>
            <a:r>
              <a:rPr lang="en-GB" sz="900" b="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we limit to 10?</a:t>
            </a:r>
          </a:p>
          <a:p>
            <a:pPr defTabSz="914400">
              <a:spcBef>
                <a:spcPts val="0"/>
              </a:spcBef>
            </a:pPr>
            <a:r>
              <a:rPr lang="en-GB" sz="900" b="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build brand drivers on similar lines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A0E24989-D444-44C6-B7D2-5C7AC9276F17}"/>
              </a:ext>
            </a:extLst>
          </p:cNvPr>
          <p:cNvSpPr/>
          <p:nvPr/>
        </p:nvSpPr>
        <p:spPr bwMode="auto">
          <a:xfrm>
            <a:off x="-362524" y="169080"/>
            <a:ext cx="2285592" cy="23567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420C8-0CEF-4378-8CAB-2D42AF847A4B}"/>
              </a:ext>
            </a:extLst>
          </p:cNvPr>
          <p:cNvSpPr txBox="1">
            <a:spLocks/>
          </p:cNvSpPr>
          <p:nvPr/>
        </p:nvSpPr>
        <p:spPr bwMode="auto">
          <a:xfrm>
            <a:off x="416252" y="285340"/>
            <a:ext cx="1016523" cy="42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defTabSz="914400"/>
            <a:r>
              <a:rPr lang="en-GB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BRAND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6ABEB8-6BE6-415E-9F34-B2B2C2111A4D}"/>
              </a:ext>
            </a:extLst>
          </p:cNvPr>
          <p:cNvSpPr txBox="1">
            <a:spLocks/>
          </p:cNvSpPr>
          <p:nvPr/>
        </p:nvSpPr>
        <p:spPr bwMode="auto">
          <a:xfrm>
            <a:off x="2215300" y="813969"/>
            <a:ext cx="914399" cy="2324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defTabSz="914400"/>
            <a:r>
              <a:rPr lang="en-GB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BRAND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C730647-5ED9-4FC0-B8EF-ABDC2ACF6AA0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459840" y="3110252"/>
            <a:ext cx="1961363" cy="6739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defTabSz="914400"/>
            <a:r>
              <a:rPr lang="en-GB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BRANDS</a:t>
            </a:r>
          </a:p>
        </p:txBody>
      </p:sp>
    </p:spTree>
    <p:extLst>
      <p:ext uri="{BB962C8B-B14F-4D97-AF65-F5344CB8AC3E}">
        <p14:creationId xmlns:p14="http://schemas.microsoft.com/office/powerpoint/2010/main" val="269721096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3C922A-18AA-FB4E-BC61-98C9DCA70D49}"/>
              </a:ext>
            </a:extLst>
          </p:cNvPr>
          <p:cNvSpPr txBox="1">
            <a:spLocks/>
          </p:cNvSpPr>
          <p:nvPr/>
        </p:nvSpPr>
        <p:spPr bwMode="auto">
          <a:xfrm>
            <a:off x="0" y="1963350"/>
            <a:ext cx="9144000" cy="1216800"/>
          </a:xfrm>
          <a:prstGeom prst="rect">
            <a:avLst/>
          </a:prstGeom>
          <a:solidFill>
            <a:srgbClr val="0C2D8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defTabSz="914400"/>
            <a:r>
              <a:rPr lang="en-GB" sz="2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CATEGORY DRIVERS DASHBORD</a:t>
            </a:r>
          </a:p>
        </p:txBody>
      </p:sp>
    </p:spTree>
    <p:extLst>
      <p:ext uri="{BB962C8B-B14F-4D97-AF65-F5344CB8AC3E}">
        <p14:creationId xmlns:p14="http://schemas.microsoft.com/office/powerpoint/2010/main" val="417811883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951475A-2E0B-45E5-92BA-077CEA5CAB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6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951475A-2E0B-45E5-92BA-077CEA5CAB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890F0D0-A0CF-4323-9F3C-2E716B2D7A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885113" cy="614363"/>
          </a:xfrm>
          <a:noFill/>
        </p:spPr>
        <p:txBody>
          <a:bodyPr>
            <a:no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BU Growth Drivers</a:t>
            </a:r>
            <a:endParaRPr lang="en-GB" sz="160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7124700" y="614363"/>
            <a:ext cx="1951856" cy="4186237"/>
          </a:xfr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72000" rIns="36000">
            <a:noAutofit/>
          </a:bodyPr>
          <a:lstStyle/>
          <a:p>
            <a:pPr>
              <a:spcBef>
                <a:spcPts val="0"/>
              </a:spcBef>
            </a:pPr>
            <a:r>
              <a:rPr lang="en-GB" sz="1000" b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view helps analyse the contribution to Abs Value change by different drivers – Price, </a:t>
            </a:r>
            <a:r>
              <a:rPr lang="en-GB" sz="1000" b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GB" sz="1000" b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Promo, ROS</a:t>
            </a:r>
          </a:p>
          <a:p>
            <a:pPr>
              <a:spcBef>
                <a:spcPts val="0"/>
              </a:spcBef>
            </a:pPr>
            <a:endParaRPr lang="en-GB" sz="1000" b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b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view presents a comparison between Category &amp; PepsiCo</a:t>
            </a:r>
          </a:p>
          <a:p>
            <a:pPr>
              <a:spcBef>
                <a:spcPts val="0"/>
              </a:spcBef>
            </a:pPr>
            <a:endParaRPr lang="en-GB" sz="1000" b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b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can be done for a Category, Sub Category, Segment or Brand</a:t>
            </a:r>
          </a:p>
          <a:p>
            <a:pPr>
              <a:spcBef>
                <a:spcPts val="0"/>
              </a:spcBef>
            </a:pPr>
            <a:endParaRPr lang="en-GB" sz="10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definitely need this one in Cat part as well</a:t>
            </a:r>
            <a:r>
              <a:rPr lang="en-GB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 filter to be added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extract Promo effect especially for EE countries? </a:t>
            </a:r>
            <a:r>
              <a:rPr lang="en-GB" sz="1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Whats</a:t>
            </a:r>
            <a:r>
              <a:rPr lang="en-GB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approach for WE countries? </a:t>
            </a:r>
          </a:p>
          <a:p>
            <a:pPr>
              <a:spcBef>
                <a:spcPts val="0"/>
              </a:spcBef>
            </a:pPr>
            <a:endParaRPr lang="en-GB" sz="10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Brands, Value SOM contribution option</a:t>
            </a:r>
          </a:p>
          <a:p>
            <a:pPr>
              <a:spcBef>
                <a:spcPts val="0"/>
              </a:spcBef>
            </a:pPr>
            <a:endParaRPr lang="en-GB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 driver, NPD and Delists to be added separately</a:t>
            </a:r>
          </a:p>
          <a:p>
            <a:pPr>
              <a:spcBef>
                <a:spcPts val="0"/>
              </a:spcBef>
            </a:pPr>
            <a:endParaRPr lang="en-GB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PPA to be considered as a driver if possible</a:t>
            </a:r>
          </a:p>
          <a:p>
            <a:pPr>
              <a:spcBef>
                <a:spcPts val="0"/>
              </a:spcBef>
            </a:pPr>
            <a:endParaRPr lang="en-GB" sz="900" b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GB" sz="700" b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22B59CB0-7C86-4B52-85C0-842104187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38975" y="4943660"/>
            <a:ext cx="2133600" cy="230832"/>
          </a:xfrm>
        </p:spPr>
        <p:txBody>
          <a:bodyPr/>
          <a:lstStyle/>
          <a:p>
            <a:pPr algn="r" defTabSz="685800">
              <a:defRPr/>
            </a:pPr>
            <a:fld id="{6AACBCE8-AB2E-4F42-A70D-53E06255E314}" type="slidenum">
              <a:rPr lang="uk-UA" altLang="uk-UA" sz="900" ker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defTabSz="685800">
                <a:defRPr/>
              </a:pPr>
              <a:t>11</a:t>
            </a:fld>
            <a:endParaRPr lang="uk-UA" altLang="uk-UA" sz="900" ker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63F93-12AF-4550-A142-7F88E6367882}"/>
              </a:ext>
            </a:extLst>
          </p:cNvPr>
          <p:cNvGrpSpPr/>
          <p:nvPr/>
        </p:nvGrpSpPr>
        <p:grpSpPr>
          <a:xfrm>
            <a:off x="314285" y="788099"/>
            <a:ext cx="6595573" cy="4122000"/>
            <a:chOff x="314285" y="788099"/>
            <a:chExt cx="6595573" cy="4122000"/>
          </a:xfrm>
        </p:grpSpPr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29F9528-A6F2-430E-BC18-5ABA2705A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85" y="788099"/>
              <a:ext cx="6595573" cy="4122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7C8301-7DB1-4EBC-8032-BE2572315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92167" y="1259002"/>
              <a:ext cx="609169" cy="112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6989599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951475A-2E0B-45E5-92BA-077CEA5CAB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91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951475A-2E0B-45E5-92BA-077CEA5CAB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890F0D0-A0CF-4323-9F3C-2E716B2D7A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22B59CB0-7C86-4B52-85C0-842104187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38975" y="4943660"/>
            <a:ext cx="2133600" cy="230832"/>
          </a:xfrm>
        </p:spPr>
        <p:txBody>
          <a:bodyPr/>
          <a:lstStyle/>
          <a:p>
            <a:pPr algn="r" defTabSz="685800">
              <a:defRPr/>
            </a:pPr>
            <a:fld id="{6AACBCE8-AB2E-4F42-A70D-53E06255E314}" type="slidenum">
              <a:rPr lang="uk-UA" altLang="uk-UA" sz="900" ker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defTabSz="685800">
                <a:defRPr/>
              </a:pPr>
              <a:t>12</a:t>
            </a:fld>
            <a:endParaRPr lang="uk-UA" altLang="uk-UA" sz="900" ker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3E8B3BE-08E9-7C49-B1EB-52CBA2C0C127}"/>
              </a:ext>
            </a:extLst>
          </p:cNvPr>
          <p:cNvSpPr txBox="1">
            <a:spLocks/>
          </p:cNvSpPr>
          <p:nvPr/>
        </p:nvSpPr>
        <p:spPr bwMode="auto">
          <a:xfrm>
            <a:off x="0" y="75655"/>
            <a:ext cx="7885113" cy="42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defTabSz="914400"/>
            <a:r>
              <a:rPr lang="en-GB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MANUFACTURER GROWTH DRIVERS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BF6347-7945-9B4C-BD66-66415C5DE5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71" y="715571"/>
            <a:ext cx="7066242" cy="4416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2E530EC-3E60-A44F-9689-FEDFB01B873D}"/>
              </a:ext>
            </a:extLst>
          </p:cNvPr>
          <p:cNvSpPr txBox="1">
            <a:spLocks/>
          </p:cNvSpPr>
          <p:nvPr/>
        </p:nvSpPr>
        <p:spPr bwMode="auto">
          <a:xfrm>
            <a:off x="7124700" y="785688"/>
            <a:ext cx="1951856" cy="40149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76213" indent="-1762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8638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</a:defRPr>
            </a:lvl2pPr>
            <a:lvl3pPr marL="862013" indent="-1539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="1">
                <a:solidFill>
                  <a:schemeClr val="tx1"/>
                </a:solidFill>
                <a:latin typeface="+mn-lt"/>
              </a:defRPr>
            </a:lvl3pPr>
            <a:lvl4pPr marL="1257300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200" b="1">
                <a:solidFill>
                  <a:schemeClr val="tx1"/>
                </a:solidFill>
                <a:latin typeface="+mn-lt"/>
              </a:defRPr>
            </a:lvl4pPr>
            <a:lvl5pPr marL="16160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5pPr>
            <a:lvl6pPr marL="20732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6pPr>
            <a:lvl7pPr marL="25304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7pPr>
            <a:lvl8pPr marL="29876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8pPr>
            <a:lvl9pPr marL="34448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spcBef>
                <a:spcPts val="0"/>
              </a:spcBef>
              <a:buFontTx/>
              <a:buNone/>
            </a:pPr>
            <a:r>
              <a:rPr lang="en-GB" sz="9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NOTES:</a:t>
            </a:r>
          </a:p>
          <a:p>
            <a:pPr marL="0" indent="0" defTabSz="914400">
              <a:spcBef>
                <a:spcPts val="0"/>
              </a:spcBef>
              <a:buFontTx/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spcBef>
                <a:spcPts val="0"/>
              </a:spcBef>
            </a:pPr>
            <a:r>
              <a:rPr lang="en-GB" sz="900" b="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“All” manufacturer option for total category view</a:t>
            </a:r>
          </a:p>
          <a:p>
            <a:pPr defTabSz="914400">
              <a:spcBef>
                <a:spcPts val="0"/>
              </a:spcBef>
            </a:pPr>
            <a:r>
              <a:rPr lang="en-GB" sz="900" b="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Contribution by – Val SOM, Vol SOM, Abs Val </a:t>
            </a:r>
            <a:r>
              <a:rPr lang="en-GB" sz="900" b="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chg</a:t>
            </a:r>
            <a:r>
              <a:rPr lang="en-GB" sz="900" b="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Abs Vol change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85530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951475A-2E0B-45E5-92BA-077CEA5CAB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1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951475A-2E0B-45E5-92BA-077CEA5CAB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890F0D0-A0CF-4323-9F3C-2E716B2D7A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22B59CB0-7C86-4B52-85C0-842104187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38975" y="4943660"/>
            <a:ext cx="2133600" cy="230832"/>
          </a:xfrm>
        </p:spPr>
        <p:txBody>
          <a:bodyPr/>
          <a:lstStyle/>
          <a:p>
            <a:pPr algn="r" defTabSz="685800">
              <a:defRPr/>
            </a:pPr>
            <a:fld id="{6AACBCE8-AB2E-4F42-A70D-53E06255E314}" type="slidenum">
              <a:rPr lang="uk-UA" altLang="uk-UA" sz="900" ker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defTabSz="685800">
                <a:defRPr/>
              </a:pPr>
              <a:t>13</a:t>
            </a:fld>
            <a:endParaRPr lang="uk-UA" altLang="uk-UA" sz="900" ker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3E8B3BE-08E9-7C49-B1EB-52CBA2C0C127}"/>
              </a:ext>
            </a:extLst>
          </p:cNvPr>
          <p:cNvSpPr txBox="1">
            <a:spLocks/>
          </p:cNvSpPr>
          <p:nvPr/>
        </p:nvSpPr>
        <p:spPr bwMode="auto">
          <a:xfrm>
            <a:off x="0" y="75655"/>
            <a:ext cx="7885113" cy="42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defTabSz="914400"/>
            <a:r>
              <a:rPr lang="en-GB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SEGMENT GROWTH DRIVERS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BF6347-7945-9B4C-BD66-66415C5DE5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72" y="705522"/>
            <a:ext cx="7066242" cy="4416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2E530EC-3E60-A44F-9689-FEDFB01B873D}"/>
              </a:ext>
            </a:extLst>
          </p:cNvPr>
          <p:cNvSpPr txBox="1">
            <a:spLocks/>
          </p:cNvSpPr>
          <p:nvPr/>
        </p:nvSpPr>
        <p:spPr bwMode="auto">
          <a:xfrm>
            <a:off x="7124700" y="785688"/>
            <a:ext cx="1951856" cy="40149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76213" indent="-1762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8638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</a:defRPr>
            </a:lvl2pPr>
            <a:lvl3pPr marL="862013" indent="-1539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="1">
                <a:solidFill>
                  <a:schemeClr val="tx1"/>
                </a:solidFill>
                <a:latin typeface="+mn-lt"/>
              </a:defRPr>
            </a:lvl3pPr>
            <a:lvl4pPr marL="1257300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200" b="1">
                <a:solidFill>
                  <a:schemeClr val="tx1"/>
                </a:solidFill>
                <a:latin typeface="+mn-lt"/>
              </a:defRPr>
            </a:lvl4pPr>
            <a:lvl5pPr marL="16160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5pPr>
            <a:lvl6pPr marL="20732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6pPr>
            <a:lvl7pPr marL="25304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7pPr>
            <a:lvl8pPr marL="29876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8pPr>
            <a:lvl9pPr marL="34448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spcBef>
                <a:spcPts val="0"/>
              </a:spcBef>
              <a:buFontTx/>
              <a:buNone/>
            </a:pPr>
            <a:r>
              <a:rPr lang="en-GB" sz="9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NOTES:</a:t>
            </a:r>
          </a:p>
          <a:p>
            <a:pPr marL="0" indent="0" defTabSz="914400">
              <a:spcBef>
                <a:spcPts val="0"/>
              </a:spcBef>
              <a:buFontTx/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spcBef>
                <a:spcPts val="0"/>
              </a:spcBef>
            </a:pPr>
            <a:r>
              <a:rPr lang="en-GB" sz="900" b="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Contribution by – Val SOM, Vol SOM, Abs Val </a:t>
            </a:r>
            <a:r>
              <a:rPr lang="en-GB" sz="900" b="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chg</a:t>
            </a:r>
            <a:r>
              <a:rPr lang="en-GB" sz="900" b="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Abs Vol change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67244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D4C5021-8E2D-4C31-BF98-D6B4291C25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6" name="think-cell Slide" r:id="rId6" imgW="256" imgH="255" progId="TCLayout.ActiveDocument.1">
                  <p:embed/>
                </p:oleObj>
              </mc:Choice>
              <mc:Fallback>
                <p:oleObj name="think-cell Slide" r:id="rId6" imgW="256" imgH="25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D4C5021-8E2D-4C31-BF98-D6B4291C25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A79DB97A-FEF0-4222-89C1-3B4C580958C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00">
              <a:defRPr/>
            </a:pPr>
            <a:endParaRPr kumimoji="0" lang="en-GB" sz="2550" b="1" i="1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6912F-A15B-4188-BF3C-B9021FB7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00" y="5401"/>
            <a:ext cx="7751392" cy="443411"/>
          </a:xfrm>
        </p:spPr>
        <p:txBody>
          <a:bodyPr>
            <a:normAutofit fontScale="90000"/>
          </a:bodyPr>
          <a:lstStyle/>
          <a:p>
            <a:r>
              <a:rPr lang="en-GB" u="sng"/>
              <a:t>Dashboard Design Template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2212A-F1CA-451D-A37F-009FC9DB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D0AF62-4A45-4458-B407-0B77B732970A}"/>
              </a:ext>
            </a:extLst>
          </p:cNvPr>
          <p:cNvSpPr/>
          <p:nvPr/>
        </p:nvSpPr>
        <p:spPr>
          <a:xfrm>
            <a:off x="89093" y="444156"/>
            <a:ext cx="4124597" cy="1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Aggregate Period Views (FY, MAT, YTD, QTD, LP ) or Trended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2045DA-6100-4C65-8DE5-A681B5BBB76D}"/>
              </a:ext>
            </a:extLst>
          </p:cNvPr>
          <p:cNvSpPr/>
          <p:nvPr/>
        </p:nvSpPr>
        <p:spPr>
          <a:xfrm>
            <a:off x="63678" y="939086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Category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(Total)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E4553B6-58A4-4DEE-BDB7-E12D33865A43}"/>
              </a:ext>
            </a:extLst>
          </p:cNvPr>
          <p:cNvSpPr/>
          <p:nvPr/>
        </p:nvSpPr>
        <p:spPr>
          <a:xfrm>
            <a:off x="63678" y="1366431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Trade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Channel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CEC762-6342-48DF-AA22-10BD7F0AF491}"/>
              </a:ext>
            </a:extLst>
          </p:cNvPr>
          <p:cNvSpPr/>
          <p:nvPr/>
        </p:nvSpPr>
        <p:spPr>
          <a:xfrm>
            <a:off x="63678" y="1794263"/>
            <a:ext cx="543745" cy="3801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Segment + Sub Segment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0BCFAF-7564-4A73-BBA2-F7588AB2460D}"/>
              </a:ext>
            </a:extLst>
          </p:cNvPr>
          <p:cNvSpPr/>
          <p:nvPr/>
        </p:nvSpPr>
        <p:spPr>
          <a:xfrm>
            <a:off x="63677" y="2222191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Manuf.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800C47-9C1E-4D27-A241-C966BBEF50D6}"/>
              </a:ext>
            </a:extLst>
          </p:cNvPr>
          <p:cNvSpPr/>
          <p:nvPr/>
        </p:nvSpPr>
        <p:spPr>
          <a:xfrm>
            <a:off x="63677" y="2647219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Brand + Sub Brand  mix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7F7CD7-A85F-4A34-BD4E-C8550AC43E68}"/>
              </a:ext>
            </a:extLst>
          </p:cNvPr>
          <p:cNvSpPr/>
          <p:nvPr/>
        </p:nvSpPr>
        <p:spPr>
          <a:xfrm>
            <a:off x="63676" y="3083990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Flavour / Item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D9E5420-B8BE-4A2F-8083-5711E45B08CA}"/>
              </a:ext>
            </a:extLst>
          </p:cNvPr>
          <p:cNvSpPr/>
          <p:nvPr/>
        </p:nvSpPr>
        <p:spPr>
          <a:xfrm>
            <a:off x="63676" y="3054598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Flavour / Item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0D9E877-CEC5-40A0-AA4E-211C2E613561}"/>
              </a:ext>
            </a:extLst>
          </p:cNvPr>
          <p:cNvSpPr/>
          <p:nvPr/>
        </p:nvSpPr>
        <p:spPr>
          <a:xfrm>
            <a:off x="63676" y="3521476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Flavour / Item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64A2314-3104-431B-B710-292691E4527E}"/>
              </a:ext>
            </a:extLst>
          </p:cNvPr>
          <p:cNvSpPr/>
          <p:nvPr/>
        </p:nvSpPr>
        <p:spPr>
          <a:xfrm>
            <a:off x="63676" y="3492084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Trade Channel x Segment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ACA8E36-79E0-44E1-8F46-42DB6C76DAAE}"/>
              </a:ext>
            </a:extLst>
          </p:cNvPr>
          <p:cNvSpPr/>
          <p:nvPr/>
        </p:nvSpPr>
        <p:spPr>
          <a:xfrm>
            <a:off x="63676" y="3947580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Flavour / Item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2424E7C-3DD0-4D97-8849-9AFFC06E14DE}"/>
              </a:ext>
            </a:extLst>
          </p:cNvPr>
          <p:cNvSpPr/>
          <p:nvPr/>
        </p:nvSpPr>
        <p:spPr>
          <a:xfrm>
            <a:off x="63676" y="3918188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Trade Channel x Manuf. / Brand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0728842-0957-48B9-86B6-A208DF01E413}"/>
              </a:ext>
            </a:extLst>
          </p:cNvPr>
          <p:cNvSpPr/>
          <p:nvPr/>
        </p:nvSpPr>
        <p:spPr>
          <a:xfrm>
            <a:off x="63676" y="4394056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Flavour / Item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A32E7EC-C55E-4254-A158-5CB19CD6AD69}"/>
              </a:ext>
            </a:extLst>
          </p:cNvPr>
          <p:cNvSpPr/>
          <p:nvPr/>
        </p:nvSpPr>
        <p:spPr>
          <a:xfrm>
            <a:off x="63676" y="4364665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Segment by Manuf. / Brand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6E9FA-DDBF-4830-8965-D9F0B3C618F9}"/>
              </a:ext>
            </a:extLst>
          </p:cNvPr>
          <p:cNvSpPr txBox="1"/>
          <p:nvPr/>
        </p:nvSpPr>
        <p:spPr>
          <a:xfrm>
            <a:off x="6474065" y="623158"/>
            <a:ext cx="1933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Filters list: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07D43A-D59B-4E11-8A93-A878D3C22E1F}"/>
              </a:ext>
            </a:extLst>
          </p:cNvPr>
          <p:cNvSpPr txBox="1"/>
          <p:nvPr/>
        </p:nvSpPr>
        <p:spPr>
          <a:xfrm>
            <a:off x="6474065" y="2624700"/>
            <a:ext cx="1933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Comments: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2B4F223-FD95-4FDC-AEA2-7B460FE13DE9}"/>
              </a:ext>
            </a:extLst>
          </p:cNvPr>
          <p:cNvSpPr txBox="1"/>
          <p:nvPr/>
        </p:nvSpPr>
        <p:spPr>
          <a:xfrm>
            <a:off x="3389810" y="678015"/>
            <a:ext cx="1933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Visuals Proposed: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1A743D-76DC-4FF0-83BD-75B94CE96B62}"/>
              </a:ext>
            </a:extLst>
          </p:cNvPr>
          <p:cNvSpPr/>
          <p:nvPr/>
        </p:nvSpPr>
        <p:spPr>
          <a:xfrm>
            <a:off x="2047601" y="976530"/>
            <a:ext cx="4332178" cy="383927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EDBE8E3-0D0D-4CE4-A37B-ABEC42D6931A}"/>
              </a:ext>
            </a:extLst>
          </p:cNvPr>
          <p:cNvSpPr/>
          <p:nvPr/>
        </p:nvSpPr>
        <p:spPr>
          <a:xfrm>
            <a:off x="6512641" y="972361"/>
            <a:ext cx="2440859" cy="166290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3B813F8-A35B-487F-87B2-DE554DA23AF0}"/>
              </a:ext>
            </a:extLst>
          </p:cNvPr>
          <p:cNvSpPr/>
          <p:nvPr/>
        </p:nvSpPr>
        <p:spPr>
          <a:xfrm>
            <a:off x="6512641" y="2916018"/>
            <a:ext cx="2440859" cy="191356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700">
                <a:solidFill>
                  <a:prstClr val="white">
                    <a:lumMod val="50000"/>
                  </a:prstClr>
                </a:solidFill>
              </a:rPr>
              <a:t>Option to choose distribution measure (this should also change the ROS metric accordingly)</a:t>
            </a:r>
          </a:p>
          <a:p>
            <a:pPr marL="628522" lvl="1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700">
                <a:solidFill>
                  <a:prstClr val="white">
                    <a:lumMod val="50000"/>
                  </a:prstClr>
                </a:solidFill>
              </a:rPr>
              <a:t>TDPs</a:t>
            </a:r>
          </a:p>
          <a:p>
            <a:pPr marL="628522" lvl="1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700">
                <a:solidFill>
                  <a:prstClr val="white">
                    <a:lumMod val="50000"/>
                  </a:prstClr>
                </a:solidFill>
              </a:rPr>
              <a:t>Absolute Distribution</a:t>
            </a:r>
          </a:p>
          <a:p>
            <a:pPr marL="628522" lvl="1" indent="-171450" defTabSz="685800">
              <a:buFont typeface="Arial" panose="020B0604020202020204" pitchFamily="34" charset="0"/>
              <a:buChar char="•"/>
              <a:defRPr/>
            </a:pPr>
            <a:endParaRPr lang="en-GB" sz="70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700">
                <a:solidFill>
                  <a:prstClr val="white">
                    <a:lumMod val="50000"/>
                  </a:prstClr>
                </a:solidFill>
              </a:rPr>
              <a:t>Is it possible to split distribution contribution into depth (number of SKUs vs breadth (distribution)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endParaRPr lang="en-GB" sz="70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700">
                <a:solidFill>
                  <a:prstClr val="white">
                    <a:lumMod val="50000"/>
                  </a:prstClr>
                </a:solidFill>
              </a:rPr>
              <a:t>Option to add contribution from change in number of stores? Or add like-for-like universe option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700">
                <a:solidFill>
                  <a:prstClr val="white">
                    <a:lumMod val="50000"/>
                  </a:prstClr>
                </a:solidFill>
              </a:rPr>
              <a:t>Option to compare two manufacturers, manufacturer and category, two segments, two brands, 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700">
                <a:solidFill>
                  <a:prstClr val="white">
                    <a:lumMod val="50000"/>
                  </a:prstClr>
                </a:solidFill>
              </a:rPr>
              <a:t>Option to include or exclude promo contribution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700">
                <a:solidFill>
                  <a:prstClr val="white">
                    <a:lumMod val="50000"/>
                  </a:prstClr>
                </a:solidFill>
              </a:rPr>
              <a:t>Option to separate Price into Mix / Weight change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700">
                <a:solidFill>
                  <a:prstClr val="white">
                    <a:lumMod val="50000"/>
                  </a:prstClr>
                </a:solidFill>
              </a:rPr>
              <a:t>Weight change vs Inners change (e.g. Multipacks)</a:t>
            </a:r>
          </a:p>
          <a:p>
            <a:pPr lvl="1" defTabSz="685800">
              <a:defRPr/>
            </a:pPr>
            <a:endParaRPr lang="en-GB" sz="700">
              <a:solidFill>
                <a:prstClr val="white">
                  <a:lumMod val="50000"/>
                </a:prstClr>
              </a:solidFill>
            </a:endParaRPr>
          </a:p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endParaRPr kumimoji="0" lang="ru-RU" sz="7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60307D-C872-4D86-BD13-DC695A8A13C6}"/>
              </a:ext>
            </a:extLst>
          </p:cNvPr>
          <p:cNvSpPr/>
          <p:nvPr/>
        </p:nvSpPr>
        <p:spPr>
          <a:xfrm>
            <a:off x="709075" y="731643"/>
            <a:ext cx="1244240" cy="1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/>
                </a:solidFill>
                <a:latin typeface="Arial" panose="020B0604020202020204"/>
              </a:rPr>
              <a:t>Drivers KPI’s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D3CECE-30AB-452D-AA40-8353898DCD02}"/>
              </a:ext>
            </a:extLst>
          </p:cNvPr>
          <p:cNvSpPr/>
          <p:nvPr/>
        </p:nvSpPr>
        <p:spPr>
          <a:xfrm>
            <a:off x="709075" y="931688"/>
            <a:ext cx="1244240" cy="3666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Category level Drivers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92C781-D6E2-49CF-9A2D-695AAA120C73}"/>
              </a:ext>
            </a:extLst>
          </p:cNvPr>
          <p:cNvSpPr/>
          <p:nvPr/>
        </p:nvSpPr>
        <p:spPr>
          <a:xfrm>
            <a:off x="709075" y="1756242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1773C1-CD6B-4C0A-AAE0-A327642845BD}"/>
              </a:ext>
            </a:extLst>
          </p:cNvPr>
          <p:cNvSpPr/>
          <p:nvPr/>
        </p:nvSpPr>
        <p:spPr>
          <a:xfrm>
            <a:off x="709075" y="1344955"/>
            <a:ext cx="1244240" cy="3666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Int. Trade Channel level Drivers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C1D76F-C10D-43E7-ADCE-D14FC1C314A4}"/>
              </a:ext>
            </a:extLst>
          </p:cNvPr>
          <p:cNvSpPr/>
          <p:nvPr/>
        </p:nvSpPr>
        <p:spPr>
          <a:xfrm>
            <a:off x="709075" y="2212990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Manufacturer level Drivers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5F64D2-9C59-44C2-A2D1-BDF88F460ED5}"/>
              </a:ext>
            </a:extLst>
          </p:cNvPr>
          <p:cNvSpPr/>
          <p:nvPr/>
        </p:nvSpPr>
        <p:spPr>
          <a:xfrm>
            <a:off x="709075" y="2630336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Brand + Sub Brand level Drivers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356C43-DDE6-45F7-BD00-7264C3D7703F}"/>
              </a:ext>
            </a:extLst>
          </p:cNvPr>
          <p:cNvSpPr/>
          <p:nvPr/>
        </p:nvSpPr>
        <p:spPr>
          <a:xfrm>
            <a:off x="709075" y="3076992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Flavour / Item level Drivers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37BEF3-3DA2-473D-B085-C0D525F44972}"/>
              </a:ext>
            </a:extLst>
          </p:cNvPr>
          <p:cNvSpPr/>
          <p:nvPr/>
        </p:nvSpPr>
        <p:spPr>
          <a:xfrm>
            <a:off x="709075" y="2199133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1DA067-FA67-4076-8216-908EE8BA5543}"/>
              </a:ext>
            </a:extLst>
          </p:cNvPr>
          <p:cNvSpPr/>
          <p:nvPr/>
        </p:nvSpPr>
        <p:spPr>
          <a:xfrm>
            <a:off x="709075" y="2624943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51E566-A625-4B92-BC77-11F5DEDF9E01}"/>
              </a:ext>
            </a:extLst>
          </p:cNvPr>
          <p:cNvSpPr/>
          <p:nvPr/>
        </p:nvSpPr>
        <p:spPr>
          <a:xfrm>
            <a:off x="709075" y="3062463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B29FA7-EE25-47EB-9C54-EF9037C4945D}"/>
              </a:ext>
            </a:extLst>
          </p:cNvPr>
          <p:cNvSpPr/>
          <p:nvPr/>
        </p:nvSpPr>
        <p:spPr>
          <a:xfrm>
            <a:off x="709075" y="1776162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Segment &amp; Sub-Segment level Drivers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138AEBC-A1CE-4522-B87A-7480174DC18F}"/>
              </a:ext>
            </a:extLst>
          </p:cNvPr>
          <p:cNvSpPr/>
          <p:nvPr/>
        </p:nvSpPr>
        <p:spPr>
          <a:xfrm>
            <a:off x="709075" y="3514478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Int Trade Channel by Segment level Drivers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978999-6978-40D4-B84A-2328F5077AB1}"/>
              </a:ext>
            </a:extLst>
          </p:cNvPr>
          <p:cNvSpPr/>
          <p:nvPr/>
        </p:nvSpPr>
        <p:spPr>
          <a:xfrm>
            <a:off x="709075" y="3499949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617EEE-3B80-421F-A80A-7CACC8FAAC30}"/>
              </a:ext>
            </a:extLst>
          </p:cNvPr>
          <p:cNvSpPr/>
          <p:nvPr/>
        </p:nvSpPr>
        <p:spPr>
          <a:xfrm>
            <a:off x="709075" y="3940582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Int Trade Channel by Manuf. / Brand level Drivers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DAFDF9-5874-40F6-95BE-CF437D6C0485}"/>
              </a:ext>
            </a:extLst>
          </p:cNvPr>
          <p:cNvSpPr/>
          <p:nvPr/>
        </p:nvSpPr>
        <p:spPr>
          <a:xfrm>
            <a:off x="709075" y="3926053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F7E749-2345-4141-AD4D-5E39AA6E4303}"/>
              </a:ext>
            </a:extLst>
          </p:cNvPr>
          <p:cNvSpPr/>
          <p:nvPr/>
        </p:nvSpPr>
        <p:spPr>
          <a:xfrm>
            <a:off x="709075" y="4387058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Segment by Manuf. / Brand level Volumetrics </a:t>
            </a:r>
          </a:p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Drivers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920281-1BAE-4946-AE1F-20F3B8A7E4D4}"/>
              </a:ext>
            </a:extLst>
          </p:cNvPr>
          <p:cNvSpPr/>
          <p:nvPr/>
        </p:nvSpPr>
        <p:spPr>
          <a:xfrm>
            <a:off x="709075" y="4372530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16CF9-776A-4C33-8992-B73EA5213AAC}"/>
              </a:ext>
            </a:extLst>
          </p:cNvPr>
          <p:cNvSpPr/>
          <p:nvPr/>
        </p:nvSpPr>
        <p:spPr>
          <a:xfrm>
            <a:off x="6663017" y="1058376"/>
            <a:ext cx="19957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white">
                    <a:lumMod val="50000"/>
                  </a:prstClr>
                </a:solidFill>
              </a:rPr>
              <a:t>Channel</a:t>
            </a:r>
          </a:p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white">
                    <a:lumMod val="50000"/>
                  </a:prstClr>
                </a:solidFill>
              </a:rPr>
              <a:t>Time period</a:t>
            </a:r>
          </a:p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white">
                    <a:lumMod val="50000"/>
                  </a:prstClr>
                </a:solidFill>
              </a:rPr>
              <a:t>Manufacturer Filter</a:t>
            </a:r>
          </a:p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white">
                    <a:lumMod val="50000"/>
                  </a:prstClr>
                </a:solidFill>
              </a:rPr>
              <a:t>Brand (?)</a:t>
            </a:r>
          </a:p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white">
                    <a:lumMod val="50000"/>
                  </a:prstClr>
                </a:solidFill>
              </a:rPr>
              <a:t>Segment</a:t>
            </a:r>
          </a:p>
        </p:txBody>
      </p:sp>
      <p:pic>
        <p:nvPicPr>
          <p:cNvPr id="67" name="Picture 6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61A137-DD17-423D-B59E-146C8FAE4B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08" y="1027605"/>
            <a:ext cx="4127189" cy="25793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B0B393-ABF7-413E-9840-9F2C459C44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6612" y="3443624"/>
            <a:ext cx="2355388" cy="122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3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951475A-2E0B-45E5-92BA-077CEA5CAB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62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951475A-2E0B-45E5-92BA-077CEA5CAB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890F0D0-A0CF-4323-9F3C-2E716B2D7A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22B59CB0-7C86-4B52-85C0-842104187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38975" y="4943660"/>
            <a:ext cx="2133600" cy="230832"/>
          </a:xfrm>
        </p:spPr>
        <p:txBody>
          <a:bodyPr/>
          <a:lstStyle/>
          <a:p>
            <a:pPr algn="r" defTabSz="685800">
              <a:defRPr/>
            </a:pPr>
            <a:fld id="{6AACBCE8-AB2E-4F42-A70D-53E06255E314}" type="slidenum">
              <a:rPr lang="uk-UA" altLang="uk-UA" sz="900" ker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defTabSz="685800">
                <a:defRPr/>
              </a:pPr>
              <a:t>2</a:t>
            </a:fld>
            <a:endParaRPr lang="uk-UA" altLang="uk-UA" sz="900" ker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3E8B3BE-08E9-7C49-B1EB-52CBA2C0C127}"/>
              </a:ext>
            </a:extLst>
          </p:cNvPr>
          <p:cNvSpPr txBox="1">
            <a:spLocks/>
          </p:cNvSpPr>
          <p:nvPr/>
        </p:nvSpPr>
        <p:spPr bwMode="auto">
          <a:xfrm>
            <a:off x="0" y="75655"/>
            <a:ext cx="7885113" cy="42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defTabSz="914400"/>
            <a:r>
              <a:rPr lang="en-GB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MANUFACTURER GROWTH DRIVERS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BF6347-7945-9B4C-BD66-66415C5DE5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22" y="705521"/>
            <a:ext cx="7066242" cy="4416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2E530EC-3E60-A44F-9689-FEDFB01B873D}"/>
              </a:ext>
            </a:extLst>
          </p:cNvPr>
          <p:cNvSpPr txBox="1">
            <a:spLocks/>
          </p:cNvSpPr>
          <p:nvPr/>
        </p:nvSpPr>
        <p:spPr bwMode="auto">
          <a:xfrm>
            <a:off x="7124700" y="785688"/>
            <a:ext cx="1951856" cy="40149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76213" indent="-1762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8638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</a:defRPr>
            </a:lvl2pPr>
            <a:lvl3pPr marL="862013" indent="-1539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="1">
                <a:solidFill>
                  <a:schemeClr val="tx1"/>
                </a:solidFill>
                <a:latin typeface="+mn-lt"/>
              </a:defRPr>
            </a:lvl3pPr>
            <a:lvl4pPr marL="1257300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200" b="1">
                <a:solidFill>
                  <a:schemeClr val="tx1"/>
                </a:solidFill>
                <a:latin typeface="+mn-lt"/>
              </a:defRPr>
            </a:lvl4pPr>
            <a:lvl5pPr marL="16160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5pPr>
            <a:lvl6pPr marL="20732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6pPr>
            <a:lvl7pPr marL="25304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7pPr>
            <a:lvl8pPr marL="29876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8pPr>
            <a:lvl9pPr marL="34448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spcBef>
                <a:spcPts val="0"/>
              </a:spcBef>
              <a:buFontTx/>
              <a:buNone/>
            </a:pPr>
            <a:r>
              <a:rPr lang="en-GB" sz="9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NOTES:</a:t>
            </a:r>
          </a:p>
          <a:p>
            <a:pPr marL="0" indent="0" defTabSz="914400">
              <a:spcBef>
                <a:spcPts val="0"/>
              </a:spcBef>
              <a:buFontTx/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5831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951475A-2E0B-45E5-92BA-077CEA5CAB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6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951475A-2E0B-45E5-92BA-077CEA5CAB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890F0D0-A0CF-4323-9F3C-2E716B2D7A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22B59CB0-7C86-4B52-85C0-842104187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38975" y="4943660"/>
            <a:ext cx="2133600" cy="230832"/>
          </a:xfrm>
        </p:spPr>
        <p:txBody>
          <a:bodyPr/>
          <a:lstStyle/>
          <a:p>
            <a:pPr algn="r" defTabSz="685800">
              <a:defRPr/>
            </a:pPr>
            <a:fld id="{6AACBCE8-AB2E-4F42-A70D-53E06255E314}" type="slidenum">
              <a:rPr lang="uk-UA" altLang="uk-UA" sz="900" ker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defTabSz="685800">
                <a:defRPr/>
              </a:pPr>
              <a:t>3</a:t>
            </a:fld>
            <a:endParaRPr lang="uk-UA" altLang="uk-UA" sz="900" ker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3E8B3BE-08E9-7C49-B1EB-52CBA2C0C127}"/>
              </a:ext>
            </a:extLst>
          </p:cNvPr>
          <p:cNvSpPr txBox="1">
            <a:spLocks/>
          </p:cNvSpPr>
          <p:nvPr/>
        </p:nvSpPr>
        <p:spPr bwMode="auto">
          <a:xfrm>
            <a:off x="0" y="75655"/>
            <a:ext cx="7885113" cy="42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defTabSz="914400"/>
            <a:r>
              <a:rPr lang="en-GB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BRAND GROWTH DRIVERS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BF6347-7945-9B4C-BD66-66415C5DE5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71" y="705523"/>
            <a:ext cx="7066242" cy="4416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2E530EC-3E60-A44F-9689-FEDFB01B873D}"/>
              </a:ext>
            </a:extLst>
          </p:cNvPr>
          <p:cNvSpPr txBox="1">
            <a:spLocks/>
          </p:cNvSpPr>
          <p:nvPr/>
        </p:nvSpPr>
        <p:spPr bwMode="auto">
          <a:xfrm>
            <a:off x="7124700" y="785688"/>
            <a:ext cx="1951856" cy="40149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76213" indent="-1762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8638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</a:defRPr>
            </a:lvl2pPr>
            <a:lvl3pPr marL="862013" indent="-1539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="1">
                <a:solidFill>
                  <a:schemeClr val="tx1"/>
                </a:solidFill>
                <a:latin typeface="+mn-lt"/>
              </a:defRPr>
            </a:lvl3pPr>
            <a:lvl4pPr marL="1257300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200" b="1">
                <a:solidFill>
                  <a:schemeClr val="tx1"/>
                </a:solidFill>
                <a:latin typeface="+mn-lt"/>
              </a:defRPr>
            </a:lvl4pPr>
            <a:lvl5pPr marL="16160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5pPr>
            <a:lvl6pPr marL="20732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6pPr>
            <a:lvl7pPr marL="25304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7pPr>
            <a:lvl8pPr marL="29876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8pPr>
            <a:lvl9pPr marL="34448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spcBef>
                <a:spcPts val="0"/>
              </a:spcBef>
              <a:buFontTx/>
              <a:buNone/>
            </a:pPr>
            <a:r>
              <a:rPr lang="en-GB" sz="9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NOTES:</a:t>
            </a:r>
          </a:p>
          <a:p>
            <a:pPr marL="0" indent="0" defTabSz="914400">
              <a:spcBef>
                <a:spcPts val="0"/>
              </a:spcBef>
              <a:buFontTx/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7641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D4C5021-8E2D-4C31-BF98-D6B4291C25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38" name="think-cell Slide" r:id="rId6" imgW="256" imgH="255" progId="TCLayout.ActiveDocument.1">
                  <p:embed/>
                </p:oleObj>
              </mc:Choice>
              <mc:Fallback>
                <p:oleObj name="think-cell Slide" r:id="rId6" imgW="256" imgH="25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D4C5021-8E2D-4C31-BF98-D6B4291C25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A79DB97A-FEF0-4222-89C1-3B4C580958C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00">
              <a:defRPr/>
            </a:pPr>
            <a:endParaRPr kumimoji="0" lang="en-GB" sz="2550" b="1" i="1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6912F-A15B-4188-BF3C-B9021FB7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00" y="5401"/>
            <a:ext cx="7751392" cy="443411"/>
          </a:xfrm>
        </p:spPr>
        <p:txBody>
          <a:bodyPr>
            <a:normAutofit fontScale="90000"/>
          </a:bodyPr>
          <a:lstStyle/>
          <a:p>
            <a:r>
              <a:rPr lang="en-GB" u="sng"/>
              <a:t>Dashboard Design Template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2212A-F1CA-451D-A37F-009FC9DB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D0AF62-4A45-4458-B407-0B77B732970A}"/>
              </a:ext>
            </a:extLst>
          </p:cNvPr>
          <p:cNvSpPr/>
          <p:nvPr/>
        </p:nvSpPr>
        <p:spPr>
          <a:xfrm>
            <a:off x="89093" y="444156"/>
            <a:ext cx="4124597" cy="1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Aggregate Period Views (FY, MAT, YTD, QTD, LP ) or Trended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2045DA-6100-4C65-8DE5-A681B5BBB76D}"/>
              </a:ext>
            </a:extLst>
          </p:cNvPr>
          <p:cNvSpPr/>
          <p:nvPr/>
        </p:nvSpPr>
        <p:spPr>
          <a:xfrm>
            <a:off x="63678" y="939086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Category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(Total)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E4553B6-58A4-4DEE-BDB7-E12D33865A43}"/>
              </a:ext>
            </a:extLst>
          </p:cNvPr>
          <p:cNvSpPr/>
          <p:nvPr/>
        </p:nvSpPr>
        <p:spPr>
          <a:xfrm>
            <a:off x="63678" y="1366431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Trade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Channel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CEC762-6342-48DF-AA22-10BD7F0AF491}"/>
              </a:ext>
            </a:extLst>
          </p:cNvPr>
          <p:cNvSpPr/>
          <p:nvPr/>
        </p:nvSpPr>
        <p:spPr>
          <a:xfrm>
            <a:off x="63678" y="1794263"/>
            <a:ext cx="543745" cy="3801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Segment + Sub Segment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0BCFAF-7564-4A73-BBA2-F7588AB2460D}"/>
              </a:ext>
            </a:extLst>
          </p:cNvPr>
          <p:cNvSpPr/>
          <p:nvPr/>
        </p:nvSpPr>
        <p:spPr>
          <a:xfrm>
            <a:off x="63677" y="2222191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Manuf.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800C47-9C1E-4D27-A241-C966BBEF50D6}"/>
              </a:ext>
            </a:extLst>
          </p:cNvPr>
          <p:cNvSpPr/>
          <p:nvPr/>
        </p:nvSpPr>
        <p:spPr>
          <a:xfrm>
            <a:off x="63677" y="2647219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Brand + Sub Brand  mix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7F7CD7-A85F-4A34-BD4E-C8550AC43E68}"/>
              </a:ext>
            </a:extLst>
          </p:cNvPr>
          <p:cNvSpPr/>
          <p:nvPr/>
        </p:nvSpPr>
        <p:spPr>
          <a:xfrm>
            <a:off x="63676" y="3083990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Flavour / Item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D9E5420-B8BE-4A2F-8083-5711E45B08CA}"/>
              </a:ext>
            </a:extLst>
          </p:cNvPr>
          <p:cNvSpPr/>
          <p:nvPr/>
        </p:nvSpPr>
        <p:spPr>
          <a:xfrm>
            <a:off x="63676" y="3054598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Flavour / Item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0D9E877-CEC5-40A0-AA4E-211C2E613561}"/>
              </a:ext>
            </a:extLst>
          </p:cNvPr>
          <p:cNvSpPr/>
          <p:nvPr/>
        </p:nvSpPr>
        <p:spPr>
          <a:xfrm>
            <a:off x="63676" y="3521476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Flavour / Item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64A2314-3104-431B-B710-292691E4527E}"/>
              </a:ext>
            </a:extLst>
          </p:cNvPr>
          <p:cNvSpPr/>
          <p:nvPr/>
        </p:nvSpPr>
        <p:spPr>
          <a:xfrm>
            <a:off x="63676" y="3492084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Trade Channel x Segment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ACA8E36-79E0-44E1-8F46-42DB6C76DAAE}"/>
              </a:ext>
            </a:extLst>
          </p:cNvPr>
          <p:cNvSpPr/>
          <p:nvPr/>
        </p:nvSpPr>
        <p:spPr>
          <a:xfrm>
            <a:off x="63676" y="3947580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Flavour / Item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2424E7C-3DD0-4D97-8849-9AFFC06E14DE}"/>
              </a:ext>
            </a:extLst>
          </p:cNvPr>
          <p:cNvSpPr/>
          <p:nvPr/>
        </p:nvSpPr>
        <p:spPr>
          <a:xfrm>
            <a:off x="63676" y="3918188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Trade Channel x Manuf. / Brand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0728842-0957-48B9-86B6-A208DF01E413}"/>
              </a:ext>
            </a:extLst>
          </p:cNvPr>
          <p:cNvSpPr/>
          <p:nvPr/>
        </p:nvSpPr>
        <p:spPr>
          <a:xfrm>
            <a:off x="63676" y="4394056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Flavour / Item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A32E7EC-C55E-4254-A158-5CB19CD6AD69}"/>
              </a:ext>
            </a:extLst>
          </p:cNvPr>
          <p:cNvSpPr/>
          <p:nvPr/>
        </p:nvSpPr>
        <p:spPr>
          <a:xfrm>
            <a:off x="63676" y="4364665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Segment by Manuf. / Brand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6E9FA-DDBF-4830-8965-D9F0B3C618F9}"/>
              </a:ext>
            </a:extLst>
          </p:cNvPr>
          <p:cNvSpPr txBox="1"/>
          <p:nvPr/>
        </p:nvSpPr>
        <p:spPr>
          <a:xfrm>
            <a:off x="6474065" y="623158"/>
            <a:ext cx="1933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Filters list: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07D43A-D59B-4E11-8A93-A878D3C22E1F}"/>
              </a:ext>
            </a:extLst>
          </p:cNvPr>
          <p:cNvSpPr txBox="1"/>
          <p:nvPr/>
        </p:nvSpPr>
        <p:spPr>
          <a:xfrm>
            <a:off x="6474065" y="2624700"/>
            <a:ext cx="1933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Comments: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2B4F223-FD95-4FDC-AEA2-7B460FE13DE9}"/>
              </a:ext>
            </a:extLst>
          </p:cNvPr>
          <p:cNvSpPr txBox="1"/>
          <p:nvPr/>
        </p:nvSpPr>
        <p:spPr>
          <a:xfrm>
            <a:off x="3389810" y="678015"/>
            <a:ext cx="1933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Visuals Proposed: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1A743D-76DC-4FF0-83BD-75B94CE96B62}"/>
              </a:ext>
            </a:extLst>
          </p:cNvPr>
          <p:cNvSpPr/>
          <p:nvPr/>
        </p:nvSpPr>
        <p:spPr>
          <a:xfrm>
            <a:off x="2047601" y="976530"/>
            <a:ext cx="4332178" cy="383927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EDBE8E3-0D0D-4CE4-A37B-ABEC42D6931A}"/>
              </a:ext>
            </a:extLst>
          </p:cNvPr>
          <p:cNvSpPr/>
          <p:nvPr/>
        </p:nvSpPr>
        <p:spPr>
          <a:xfrm>
            <a:off x="6512641" y="972361"/>
            <a:ext cx="2440859" cy="166290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3B813F8-A35B-487F-87B2-DE554DA23AF0}"/>
              </a:ext>
            </a:extLst>
          </p:cNvPr>
          <p:cNvSpPr/>
          <p:nvPr/>
        </p:nvSpPr>
        <p:spPr>
          <a:xfrm>
            <a:off x="6512641" y="2916018"/>
            <a:ext cx="2440859" cy="191356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700" dirty="0">
                <a:solidFill>
                  <a:prstClr val="white">
                    <a:lumMod val="50000"/>
                  </a:prstClr>
                </a:solidFill>
              </a:rPr>
              <a:t>Trended chart with the drivers</a:t>
            </a:r>
          </a:p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endParaRPr kumimoji="0" lang="ru-RU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60307D-C872-4D86-BD13-DC695A8A13C6}"/>
              </a:ext>
            </a:extLst>
          </p:cNvPr>
          <p:cNvSpPr/>
          <p:nvPr/>
        </p:nvSpPr>
        <p:spPr>
          <a:xfrm>
            <a:off x="709075" y="731643"/>
            <a:ext cx="1244240" cy="1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/>
                </a:solidFill>
                <a:latin typeface="Arial" panose="020B0604020202020204"/>
              </a:rPr>
              <a:t>Drivers KPI’s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D3CECE-30AB-452D-AA40-8353898DCD02}"/>
              </a:ext>
            </a:extLst>
          </p:cNvPr>
          <p:cNvSpPr/>
          <p:nvPr/>
        </p:nvSpPr>
        <p:spPr>
          <a:xfrm>
            <a:off x="709075" y="931688"/>
            <a:ext cx="1244240" cy="3666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Category level Drivers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92C781-D6E2-49CF-9A2D-695AAA120C73}"/>
              </a:ext>
            </a:extLst>
          </p:cNvPr>
          <p:cNvSpPr/>
          <p:nvPr/>
        </p:nvSpPr>
        <p:spPr>
          <a:xfrm>
            <a:off x="709075" y="1756242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1773C1-CD6B-4C0A-AAE0-A327642845BD}"/>
              </a:ext>
            </a:extLst>
          </p:cNvPr>
          <p:cNvSpPr/>
          <p:nvPr/>
        </p:nvSpPr>
        <p:spPr>
          <a:xfrm>
            <a:off x="709075" y="1344955"/>
            <a:ext cx="1244240" cy="3666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Int. Trade Channel level Drivers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C1D76F-C10D-43E7-ADCE-D14FC1C314A4}"/>
              </a:ext>
            </a:extLst>
          </p:cNvPr>
          <p:cNvSpPr/>
          <p:nvPr/>
        </p:nvSpPr>
        <p:spPr>
          <a:xfrm>
            <a:off x="709075" y="2212990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Manufacturer level Drivers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5F64D2-9C59-44C2-A2D1-BDF88F460ED5}"/>
              </a:ext>
            </a:extLst>
          </p:cNvPr>
          <p:cNvSpPr/>
          <p:nvPr/>
        </p:nvSpPr>
        <p:spPr>
          <a:xfrm>
            <a:off x="709075" y="2630336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Brand + Sub Brand level Drivers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356C43-DDE6-45F7-BD00-7264C3D7703F}"/>
              </a:ext>
            </a:extLst>
          </p:cNvPr>
          <p:cNvSpPr/>
          <p:nvPr/>
        </p:nvSpPr>
        <p:spPr>
          <a:xfrm>
            <a:off x="709075" y="3076992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Flavour / Item level Drivers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37BEF3-3DA2-473D-B085-C0D525F44972}"/>
              </a:ext>
            </a:extLst>
          </p:cNvPr>
          <p:cNvSpPr/>
          <p:nvPr/>
        </p:nvSpPr>
        <p:spPr>
          <a:xfrm>
            <a:off x="709075" y="2199133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1DA067-FA67-4076-8216-908EE8BA5543}"/>
              </a:ext>
            </a:extLst>
          </p:cNvPr>
          <p:cNvSpPr/>
          <p:nvPr/>
        </p:nvSpPr>
        <p:spPr>
          <a:xfrm>
            <a:off x="709075" y="2624943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51E566-A625-4B92-BC77-11F5DEDF9E01}"/>
              </a:ext>
            </a:extLst>
          </p:cNvPr>
          <p:cNvSpPr/>
          <p:nvPr/>
        </p:nvSpPr>
        <p:spPr>
          <a:xfrm>
            <a:off x="709075" y="3062463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B29FA7-EE25-47EB-9C54-EF9037C4945D}"/>
              </a:ext>
            </a:extLst>
          </p:cNvPr>
          <p:cNvSpPr/>
          <p:nvPr/>
        </p:nvSpPr>
        <p:spPr>
          <a:xfrm>
            <a:off x="709075" y="1776162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Segment &amp; Sub-Segment level Drivers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138AEBC-A1CE-4522-B87A-7480174DC18F}"/>
              </a:ext>
            </a:extLst>
          </p:cNvPr>
          <p:cNvSpPr/>
          <p:nvPr/>
        </p:nvSpPr>
        <p:spPr>
          <a:xfrm>
            <a:off x="709075" y="3514478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Int Trade Channel by Segment level Drivers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978999-6978-40D4-B84A-2328F5077AB1}"/>
              </a:ext>
            </a:extLst>
          </p:cNvPr>
          <p:cNvSpPr/>
          <p:nvPr/>
        </p:nvSpPr>
        <p:spPr>
          <a:xfrm>
            <a:off x="709075" y="3499949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617EEE-3B80-421F-A80A-7CACC8FAAC30}"/>
              </a:ext>
            </a:extLst>
          </p:cNvPr>
          <p:cNvSpPr/>
          <p:nvPr/>
        </p:nvSpPr>
        <p:spPr>
          <a:xfrm>
            <a:off x="709075" y="3940582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Int Trade Channel by Manuf. / Brand level Drivers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DAFDF9-5874-40F6-95BE-CF437D6C0485}"/>
              </a:ext>
            </a:extLst>
          </p:cNvPr>
          <p:cNvSpPr/>
          <p:nvPr/>
        </p:nvSpPr>
        <p:spPr>
          <a:xfrm>
            <a:off x="709075" y="3926053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F7E749-2345-4141-AD4D-5E39AA6E4303}"/>
              </a:ext>
            </a:extLst>
          </p:cNvPr>
          <p:cNvSpPr/>
          <p:nvPr/>
        </p:nvSpPr>
        <p:spPr>
          <a:xfrm>
            <a:off x="709075" y="4387058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Segment by Manuf. / Brand level Volumetrics </a:t>
            </a:r>
          </a:p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Drivers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920281-1BAE-4946-AE1F-20F3B8A7E4D4}"/>
              </a:ext>
            </a:extLst>
          </p:cNvPr>
          <p:cNvSpPr/>
          <p:nvPr/>
        </p:nvSpPr>
        <p:spPr>
          <a:xfrm>
            <a:off x="709075" y="4372530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16CF9-776A-4C33-8992-B73EA5213AAC}"/>
              </a:ext>
            </a:extLst>
          </p:cNvPr>
          <p:cNvSpPr/>
          <p:nvPr/>
        </p:nvSpPr>
        <p:spPr>
          <a:xfrm>
            <a:off x="6663017" y="1058376"/>
            <a:ext cx="19957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prstClr val="white">
                    <a:lumMod val="50000"/>
                  </a:prstClr>
                </a:solidFill>
              </a:rPr>
              <a:t>Channel</a:t>
            </a:r>
          </a:p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prstClr val="white">
                    <a:lumMod val="50000"/>
                  </a:prstClr>
                </a:solidFill>
              </a:rPr>
              <a:t>Time period</a:t>
            </a:r>
          </a:p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prstClr val="white">
                    <a:lumMod val="50000"/>
                  </a:prstClr>
                </a:solidFill>
              </a:rPr>
              <a:t>Manufacturer Filter</a:t>
            </a:r>
          </a:p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prstClr val="white">
                    <a:lumMod val="50000"/>
                  </a:prstClr>
                </a:solidFill>
              </a:rPr>
              <a:t>Brand (?)</a:t>
            </a:r>
          </a:p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prstClr val="white">
                    <a:lumMod val="50000"/>
                  </a:prstClr>
                </a:solidFill>
              </a:rPr>
              <a:t>Segment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56A4BFD-C606-4E60-AB82-B3223DC9CC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3752" y="1115753"/>
            <a:ext cx="4039875" cy="20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4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951475A-2E0B-45E5-92BA-077CEA5CAB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2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951475A-2E0B-45E5-92BA-077CEA5CAB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890F0D0-A0CF-4323-9F3C-2E716B2D7A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22B59CB0-7C86-4B52-85C0-842104187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38975" y="4943660"/>
            <a:ext cx="2133600" cy="230832"/>
          </a:xfrm>
        </p:spPr>
        <p:txBody>
          <a:bodyPr/>
          <a:lstStyle/>
          <a:p>
            <a:pPr algn="r" defTabSz="685800">
              <a:defRPr/>
            </a:pPr>
            <a:fld id="{6AACBCE8-AB2E-4F42-A70D-53E06255E314}" type="slidenum">
              <a:rPr lang="uk-UA" altLang="uk-UA" sz="900" ker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defTabSz="685800">
                <a:defRPr/>
              </a:pPr>
              <a:t>5</a:t>
            </a:fld>
            <a:endParaRPr lang="uk-UA" altLang="uk-UA" sz="900" ker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3E8B3BE-08E9-7C49-B1EB-52CBA2C0C127}"/>
              </a:ext>
            </a:extLst>
          </p:cNvPr>
          <p:cNvSpPr txBox="1">
            <a:spLocks/>
          </p:cNvSpPr>
          <p:nvPr/>
        </p:nvSpPr>
        <p:spPr bwMode="auto">
          <a:xfrm>
            <a:off x="0" y="75655"/>
            <a:ext cx="7885113" cy="42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defTabSz="914400"/>
            <a:r>
              <a:rPr lang="en-GB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BU CONTRIBUTION TRENDED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BF6347-7945-9B4C-BD66-66415C5DE5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23" y="705522"/>
            <a:ext cx="7066242" cy="4416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2E530EC-3E60-A44F-9689-FEDFB01B873D}"/>
              </a:ext>
            </a:extLst>
          </p:cNvPr>
          <p:cNvSpPr txBox="1">
            <a:spLocks/>
          </p:cNvSpPr>
          <p:nvPr/>
        </p:nvSpPr>
        <p:spPr bwMode="auto">
          <a:xfrm>
            <a:off x="7124700" y="785688"/>
            <a:ext cx="1951856" cy="40149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76213" indent="-1762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8638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</a:defRPr>
            </a:lvl2pPr>
            <a:lvl3pPr marL="862013" indent="-1539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="1">
                <a:solidFill>
                  <a:schemeClr val="tx1"/>
                </a:solidFill>
                <a:latin typeface="+mn-lt"/>
              </a:defRPr>
            </a:lvl3pPr>
            <a:lvl4pPr marL="1257300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200" b="1">
                <a:solidFill>
                  <a:schemeClr val="tx1"/>
                </a:solidFill>
                <a:latin typeface="+mn-lt"/>
              </a:defRPr>
            </a:lvl4pPr>
            <a:lvl5pPr marL="16160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5pPr>
            <a:lvl6pPr marL="20732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6pPr>
            <a:lvl7pPr marL="25304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7pPr>
            <a:lvl8pPr marL="29876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8pPr>
            <a:lvl9pPr marL="34448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spcBef>
                <a:spcPts val="0"/>
              </a:spcBef>
              <a:buFontTx/>
              <a:buNone/>
            </a:pPr>
            <a:r>
              <a:rPr lang="en-GB" sz="9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NOTES:</a:t>
            </a:r>
          </a:p>
          <a:p>
            <a:pPr marL="0" indent="0" defTabSz="914400">
              <a:spcBef>
                <a:spcPts val="0"/>
              </a:spcBef>
              <a:buFontTx/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spcBef>
                <a:spcPts val="0"/>
              </a:spcBef>
            </a:pPr>
            <a:r>
              <a:rPr lang="en-GB" sz="900" b="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 “All” under manufacturer for Total category view</a:t>
            </a:r>
          </a:p>
          <a:p>
            <a:pPr defTabSz="914400">
              <a:spcBef>
                <a:spcPts val="0"/>
              </a:spcBef>
            </a:pPr>
            <a:r>
              <a:rPr lang="en-GB" sz="900" b="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Period filter – Month, </a:t>
            </a:r>
            <a:r>
              <a:rPr lang="en-GB" sz="900" b="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Qtr</a:t>
            </a:r>
            <a:r>
              <a:rPr lang="en-GB" sz="900" b="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Year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25365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D4C5021-8E2D-4C31-BF98-D6B4291C25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8" name="think-cell Slide" r:id="rId6" imgW="256" imgH="255" progId="TCLayout.ActiveDocument.1">
                  <p:embed/>
                </p:oleObj>
              </mc:Choice>
              <mc:Fallback>
                <p:oleObj name="think-cell Slide" r:id="rId6" imgW="256" imgH="25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D4C5021-8E2D-4C31-BF98-D6B4291C25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A79DB97A-FEF0-4222-89C1-3B4C580958C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00">
              <a:defRPr/>
            </a:pPr>
            <a:endParaRPr kumimoji="0" lang="en-GB" sz="2550" b="1" i="1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6912F-A15B-4188-BF3C-B9021FB7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00" y="5401"/>
            <a:ext cx="7751392" cy="443411"/>
          </a:xfrm>
        </p:spPr>
        <p:txBody>
          <a:bodyPr>
            <a:normAutofit fontScale="90000"/>
          </a:bodyPr>
          <a:lstStyle/>
          <a:p>
            <a:r>
              <a:rPr lang="en-GB" u="sng"/>
              <a:t>Dashboard Design Template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2212A-F1CA-451D-A37F-009FC9DB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D0AF62-4A45-4458-B407-0B77B732970A}"/>
              </a:ext>
            </a:extLst>
          </p:cNvPr>
          <p:cNvSpPr/>
          <p:nvPr/>
        </p:nvSpPr>
        <p:spPr>
          <a:xfrm>
            <a:off x="89093" y="444156"/>
            <a:ext cx="4124597" cy="1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Aggregate Period Views (FY, MAT, YTD, QTD, LP ) or Trended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2045DA-6100-4C65-8DE5-A681B5BBB76D}"/>
              </a:ext>
            </a:extLst>
          </p:cNvPr>
          <p:cNvSpPr/>
          <p:nvPr/>
        </p:nvSpPr>
        <p:spPr>
          <a:xfrm>
            <a:off x="63678" y="939086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Category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(Total)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E4553B6-58A4-4DEE-BDB7-E12D33865A43}"/>
              </a:ext>
            </a:extLst>
          </p:cNvPr>
          <p:cNvSpPr/>
          <p:nvPr/>
        </p:nvSpPr>
        <p:spPr>
          <a:xfrm>
            <a:off x="63678" y="1366431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Trade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Channel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CEC762-6342-48DF-AA22-10BD7F0AF491}"/>
              </a:ext>
            </a:extLst>
          </p:cNvPr>
          <p:cNvSpPr/>
          <p:nvPr/>
        </p:nvSpPr>
        <p:spPr>
          <a:xfrm>
            <a:off x="63678" y="1794263"/>
            <a:ext cx="543745" cy="3801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Segment + Sub Segment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0BCFAF-7564-4A73-BBA2-F7588AB2460D}"/>
              </a:ext>
            </a:extLst>
          </p:cNvPr>
          <p:cNvSpPr/>
          <p:nvPr/>
        </p:nvSpPr>
        <p:spPr>
          <a:xfrm>
            <a:off x="63677" y="2222191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Manuf.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800C47-9C1E-4D27-A241-C966BBEF50D6}"/>
              </a:ext>
            </a:extLst>
          </p:cNvPr>
          <p:cNvSpPr/>
          <p:nvPr/>
        </p:nvSpPr>
        <p:spPr>
          <a:xfrm>
            <a:off x="63677" y="2647219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Brand + Sub Brand  mix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7F7CD7-A85F-4A34-BD4E-C8550AC43E68}"/>
              </a:ext>
            </a:extLst>
          </p:cNvPr>
          <p:cNvSpPr/>
          <p:nvPr/>
        </p:nvSpPr>
        <p:spPr>
          <a:xfrm>
            <a:off x="63676" y="3083990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Flavour / Item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D9E5420-B8BE-4A2F-8083-5711E45B08CA}"/>
              </a:ext>
            </a:extLst>
          </p:cNvPr>
          <p:cNvSpPr/>
          <p:nvPr/>
        </p:nvSpPr>
        <p:spPr>
          <a:xfrm>
            <a:off x="63676" y="3054598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Flavour / Item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0D9E877-CEC5-40A0-AA4E-211C2E613561}"/>
              </a:ext>
            </a:extLst>
          </p:cNvPr>
          <p:cNvSpPr/>
          <p:nvPr/>
        </p:nvSpPr>
        <p:spPr>
          <a:xfrm>
            <a:off x="63676" y="3521476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Flavour / Item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64A2314-3104-431B-B710-292691E4527E}"/>
              </a:ext>
            </a:extLst>
          </p:cNvPr>
          <p:cNvSpPr/>
          <p:nvPr/>
        </p:nvSpPr>
        <p:spPr>
          <a:xfrm>
            <a:off x="63676" y="3492084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Trade Channel x Segment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ACA8E36-79E0-44E1-8F46-42DB6C76DAAE}"/>
              </a:ext>
            </a:extLst>
          </p:cNvPr>
          <p:cNvSpPr/>
          <p:nvPr/>
        </p:nvSpPr>
        <p:spPr>
          <a:xfrm>
            <a:off x="63676" y="3947580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Flavour / Item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2424E7C-3DD0-4D97-8849-9AFFC06E14DE}"/>
              </a:ext>
            </a:extLst>
          </p:cNvPr>
          <p:cNvSpPr/>
          <p:nvPr/>
        </p:nvSpPr>
        <p:spPr>
          <a:xfrm>
            <a:off x="63676" y="3918188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Trade Channel x Manuf. / Brand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0728842-0957-48B9-86B6-A208DF01E413}"/>
              </a:ext>
            </a:extLst>
          </p:cNvPr>
          <p:cNvSpPr/>
          <p:nvPr/>
        </p:nvSpPr>
        <p:spPr>
          <a:xfrm>
            <a:off x="63676" y="4394056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Flavour / Item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A32E7EC-C55E-4254-A158-5CB19CD6AD69}"/>
              </a:ext>
            </a:extLst>
          </p:cNvPr>
          <p:cNvSpPr/>
          <p:nvPr/>
        </p:nvSpPr>
        <p:spPr>
          <a:xfrm>
            <a:off x="63676" y="4364665"/>
            <a:ext cx="543745" cy="366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Segment by Manuf. / Brand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6E9FA-DDBF-4830-8965-D9F0B3C618F9}"/>
              </a:ext>
            </a:extLst>
          </p:cNvPr>
          <p:cNvSpPr txBox="1"/>
          <p:nvPr/>
        </p:nvSpPr>
        <p:spPr>
          <a:xfrm>
            <a:off x="6474065" y="623158"/>
            <a:ext cx="1933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Filters list: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07D43A-D59B-4E11-8A93-A878D3C22E1F}"/>
              </a:ext>
            </a:extLst>
          </p:cNvPr>
          <p:cNvSpPr txBox="1"/>
          <p:nvPr/>
        </p:nvSpPr>
        <p:spPr>
          <a:xfrm>
            <a:off x="6474065" y="2624700"/>
            <a:ext cx="1933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Comments: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2B4F223-FD95-4FDC-AEA2-7B460FE13DE9}"/>
              </a:ext>
            </a:extLst>
          </p:cNvPr>
          <p:cNvSpPr txBox="1"/>
          <p:nvPr/>
        </p:nvSpPr>
        <p:spPr>
          <a:xfrm>
            <a:off x="3389810" y="678015"/>
            <a:ext cx="1933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Visuals Proposed: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1A743D-76DC-4FF0-83BD-75B94CE96B62}"/>
              </a:ext>
            </a:extLst>
          </p:cNvPr>
          <p:cNvSpPr/>
          <p:nvPr/>
        </p:nvSpPr>
        <p:spPr>
          <a:xfrm>
            <a:off x="2047601" y="976530"/>
            <a:ext cx="4332178" cy="383927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EDBE8E3-0D0D-4CE4-A37B-ABEC42D6931A}"/>
              </a:ext>
            </a:extLst>
          </p:cNvPr>
          <p:cNvSpPr/>
          <p:nvPr/>
        </p:nvSpPr>
        <p:spPr>
          <a:xfrm>
            <a:off x="6512641" y="972361"/>
            <a:ext cx="2440859" cy="166290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3B813F8-A35B-487F-87B2-DE554DA23AF0}"/>
              </a:ext>
            </a:extLst>
          </p:cNvPr>
          <p:cNvSpPr/>
          <p:nvPr/>
        </p:nvSpPr>
        <p:spPr>
          <a:xfrm>
            <a:off x="6512641" y="2916018"/>
            <a:ext cx="2440859" cy="191356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700" dirty="0">
                <a:solidFill>
                  <a:prstClr val="white">
                    <a:lumMod val="50000"/>
                  </a:prstClr>
                </a:solidFill>
              </a:rPr>
              <a:t>Drivers by segment and by manufacturer</a:t>
            </a:r>
          </a:p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endParaRPr kumimoji="0" lang="ru-RU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60307D-C872-4D86-BD13-DC695A8A13C6}"/>
              </a:ext>
            </a:extLst>
          </p:cNvPr>
          <p:cNvSpPr/>
          <p:nvPr/>
        </p:nvSpPr>
        <p:spPr>
          <a:xfrm>
            <a:off x="709075" y="731643"/>
            <a:ext cx="1244240" cy="1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/>
                </a:solidFill>
                <a:latin typeface="Arial" panose="020B0604020202020204"/>
              </a:rPr>
              <a:t>Drivers KPI’s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D3CECE-30AB-452D-AA40-8353898DCD02}"/>
              </a:ext>
            </a:extLst>
          </p:cNvPr>
          <p:cNvSpPr/>
          <p:nvPr/>
        </p:nvSpPr>
        <p:spPr>
          <a:xfrm>
            <a:off x="709075" y="931688"/>
            <a:ext cx="1244240" cy="3666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Category level Drivers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92C781-D6E2-49CF-9A2D-695AAA120C73}"/>
              </a:ext>
            </a:extLst>
          </p:cNvPr>
          <p:cNvSpPr/>
          <p:nvPr/>
        </p:nvSpPr>
        <p:spPr>
          <a:xfrm>
            <a:off x="709075" y="1756242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1773C1-CD6B-4C0A-AAE0-A327642845BD}"/>
              </a:ext>
            </a:extLst>
          </p:cNvPr>
          <p:cNvSpPr/>
          <p:nvPr/>
        </p:nvSpPr>
        <p:spPr>
          <a:xfrm>
            <a:off x="709075" y="1344955"/>
            <a:ext cx="1244240" cy="3666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Int. Trade Channel level Drivers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C1D76F-C10D-43E7-ADCE-D14FC1C314A4}"/>
              </a:ext>
            </a:extLst>
          </p:cNvPr>
          <p:cNvSpPr/>
          <p:nvPr/>
        </p:nvSpPr>
        <p:spPr>
          <a:xfrm>
            <a:off x="709075" y="2212990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Manufacturer level Drivers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5F64D2-9C59-44C2-A2D1-BDF88F460ED5}"/>
              </a:ext>
            </a:extLst>
          </p:cNvPr>
          <p:cNvSpPr/>
          <p:nvPr/>
        </p:nvSpPr>
        <p:spPr>
          <a:xfrm>
            <a:off x="709075" y="2630336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Brand + Sub Brand level Drivers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356C43-DDE6-45F7-BD00-7264C3D7703F}"/>
              </a:ext>
            </a:extLst>
          </p:cNvPr>
          <p:cNvSpPr/>
          <p:nvPr/>
        </p:nvSpPr>
        <p:spPr>
          <a:xfrm>
            <a:off x="709075" y="3076992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Flavour / Item level Drivers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37BEF3-3DA2-473D-B085-C0D525F44972}"/>
              </a:ext>
            </a:extLst>
          </p:cNvPr>
          <p:cNvSpPr/>
          <p:nvPr/>
        </p:nvSpPr>
        <p:spPr>
          <a:xfrm>
            <a:off x="709075" y="2199133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1DA067-FA67-4076-8216-908EE8BA5543}"/>
              </a:ext>
            </a:extLst>
          </p:cNvPr>
          <p:cNvSpPr/>
          <p:nvPr/>
        </p:nvSpPr>
        <p:spPr>
          <a:xfrm>
            <a:off x="709075" y="2624943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51E566-A625-4B92-BC77-11F5DEDF9E01}"/>
              </a:ext>
            </a:extLst>
          </p:cNvPr>
          <p:cNvSpPr/>
          <p:nvPr/>
        </p:nvSpPr>
        <p:spPr>
          <a:xfrm>
            <a:off x="709075" y="3062463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B29FA7-EE25-47EB-9C54-EF9037C4945D}"/>
              </a:ext>
            </a:extLst>
          </p:cNvPr>
          <p:cNvSpPr/>
          <p:nvPr/>
        </p:nvSpPr>
        <p:spPr>
          <a:xfrm>
            <a:off x="709075" y="1776162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Cluster &amp; BU – Segment &amp; Sub-Segment level Drivers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138AEBC-A1CE-4522-B87A-7480174DC18F}"/>
              </a:ext>
            </a:extLst>
          </p:cNvPr>
          <p:cNvSpPr/>
          <p:nvPr/>
        </p:nvSpPr>
        <p:spPr>
          <a:xfrm>
            <a:off x="709075" y="3514478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Int Trade Channel by Segment level Drivers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978999-6978-40D4-B84A-2328F5077AB1}"/>
              </a:ext>
            </a:extLst>
          </p:cNvPr>
          <p:cNvSpPr/>
          <p:nvPr/>
        </p:nvSpPr>
        <p:spPr>
          <a:xfrm>
            <a:off x="709075" y="3499949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617EEE-3B80-421F-A80A-7CACC8FAAC30}"/>
              </a:ext>
            </a:extLst>
          </p:cNvPr>
          <p:cNvSpPr/>
          <p:nvPr/>
        </p:nvSpPr>
        <p:spPr>
          <a:xfrm>
            <a:off x="709075" y="3940582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Int Trade Channel by Manuf. / Brand level Drivers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DAFDF9-5874-40F6-95BE-CF437D6C0485}"/>
              </a:ext>
            </a:extLst>
          </p:cNvPr>
          <p:cNvSpPr/>
          <p:nvPr/>
        </p:nvSpPr>
        <p:spPr>
          <a:xfrm>
            <a:off x="709075" y="3926053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F7E749-2345-4141-AD4D-5E39AA6E4303}"/>
              </a:ext>
            </a:extLst>
          </p:cNvPr>
          <p:cNvSpPr/>
          <p:nvPr/>
        </p:nvSpPr>
        <p:spPr>
          <a:xfrm>
            <a:off x="709075" y="4387058"/>
            <a:ext cx="1244240" cy="36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Segment by Manuf. / Brand level Volumetrics </a:t>
            </a:r>
          </a:p>
          <a:p>
            <a:pPr algn="ctr" defTabSz="685800"/>
            <a:r>
              <a:rPr lang="en-GB" sz="75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Drivers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920281-1BAE-4946-AE1F-20F3B8A7E4D4}"/>
              </a:ext>
            </a:extLst>
          </p:cNvPr>
          <p:cNvSpPr/>
          <p:nvPr/>
        </p:nvSpPr>
        <p:spPr>
          <a:xfrm>
            <a:off x="709075" y="4372530"/>
            <a:ext cx="1244240" cy="39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16CF9-776A-4C33-8992-B73EA5213AAC}"/>
              </a:ext>
            </a:extLst>
          </p:cNvPr>
          <p:cNvSpPr/>
          <p:nvPr/>
        </p:nvSpPr>
        <p:spPr>
          <a:xfrm>
            <a:off x="6663017" y="1058376"/>
            <a:ext cx="19957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prstClr val="white">
                    <a:lumMod val="50000"/>
                  </a:prstClr>
                </a:solidFill>
              </a:rPr>
              <a:t>Channel</a:t>
            </a:r>
          </a:p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prstClr val="white">
                    <a:lumMod val="50000"/>
                  </a:prstClr>
                </a:solidFill>
              </a:rPr>
              <a:t>Time period</a:t>
            </a:r>
          </a:p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prstClr val="white">
                    <a:lumMod val="50000"/>
                  </a:prstClr>
                </a:solidFill>
              </a:rPr>
              <a:t>Manufacturer Filter</a:t>
            </a:r>
          </a:p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prstClr val="white">
                    <a:lumMod val="50000"/>
                  </a:prstClr>
                </a:solidFill>
              </a:rPr>
              <a:t>Brand (?)</a:t>
            </a:r>
          </a:p>
          <a:p>
            <a:pPr marL="171450" lvl="0" indent="-171450" defTabSz="685800"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prstClr val="white">
                    <a:lumMod val="50000"/>
                  </a:prstClr>
                </a:solidFill>
              </a:rPr>
              <a:t>Segment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7323ECF7-D9E6-4B62-BC8F-C66B3B377D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185"/>
          <a:stretch/>
        </p:blipFill>
        <p:spPr>
          <a:xfrm>
            <a:off x="2620937" y="1026786"/>
            <a:ext cx="3440227" cy="182580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F9DFBCD-9738-4F45-B67E-2D5AD0118BA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730"/>
          <a:stretch/>
        </p:blipFill>
        <p:spPr>
          <a:xfrm>
            <a:off x="2620937" y="2906563"/>
            <a:ext cx="3471650" cy="182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951475A-2E0B-45E5-92BA-077CEA5CAB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4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951475A-2E0B-45E5-92BA-077CEA5CAB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890F0D0-A0CF-4323-9F3C-2E716B2D7A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22B59CB0-7C86-4B52-85C0-842104187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38975" y="4943660"/>
            <a:ext cx="2133600" cy="230832"/>
          </a:xfrm>
        </p:spPr>
        <p:txBody>
          <a:bodyPr/>
          <a:lstStyle/>
          <a:p>
            <a:pPr algn="r" defTabSz="685800">
              <a:defRPr/>
            </a:pPr>
            <a:fld id="{6AACBCE8-AB2E-4F42-A70D-53E06255E314}" type="slidenum">
              <a:rPr lang="uk-UA" altLang="uk-UA" sz="900" ker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defTabSz="685800">
                <a:defRPr/>
              </a:pPr>
              <a:t>7</a:t>
            </a:fld>
            <a:endParaRPr lang="uk-UA" altLang="uk-UA" sz="900" ker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3E8B3BE-08E9-7C49-B1EB-52CBA2C0C127}"/>
              </a:ext>
            </a:extLst>
          </p:cNvPr>
          <p:cNvSpPr txBox="1">
            <a:spLocks/>
          </p:cNvSpPr>
          <p:nvPr/>
        </p:nvSpPr>
        <p:spPr bwMode="auto">
          <a:xfrm>
            <a:off x="0" y="75655"/>
            <a:ext cx="7885113" cy="42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defTabSz="914400"/>
            <a:r>
              <a:rPr lang="en-GB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SEGMENT CONTRIBUTION 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BF6347-7945-9B4C-BD66-66415C5DE5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22" y="715570"/>
            <a:ext cx="7066242" cy="4416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2E530EC-3E60-A44F-9689-FEDFB01B873D}"/>
              </a:ext>
            </a:extLst>
          </p:cNvPr>
          <p:cNvSpPr txBox="1">
            <a:spLocks/>
          </p:cNvSpPr>
          <p:nvPr/>
        </p:nvSpPr>
        <p:spPr bwMode="auto">
          <a:xfrm>
            <a:off x="7124700" y="785688"/>
            <a:ext cx="1951856" cy="40149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76213" indent="-1762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8638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</a:defRPr>
            </a:lvl2pPr>
            <a:lvl3pPr marL="862013" indent="-1539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="1">
                <a:solidFill>
                  <a:schemeClr val="tx1"/>
                </a:solidFill>
                <a:latin typeface="+mn-lt"/>
              </a:defRPr>
            </a:lvl3pPr>
            <a:lvl4pPr marL="1257300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200" b="1">
                <a:solidFill>
                  <a:schemeClr val="tx1"/>
                </a:solidFill>
                <a:latin typeface="+mn-lt"/>
              </a:defRPr>
            </a:lvl4pPr>
            <a:lvl5pPr marL="16160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5pPr>
            <a:lvl6pPr marL="20732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6pPr>
            <a:lvl7pPr marL="25304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7pPr>
            <a:lvl8pPr marL="29876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8pPr>
            <a:lvl9pPr marL="34448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spcBef>
                <a:spcPts val="0"/>
              </a:spcBef>
              <a:buFontTx/>
              <a:buNone/>
            </a:pPr>
            <a:r>
              <a:rPr lang="en-GB" sz="9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NOTES:</a:t>
            </a:r>
          </a:p>
          <a:p>
            <a:pPr marL="0" indent="0" defTabSz="914400">
              <a:spcBef>
                <a:spcPts val="0"/>
              </a:spcBef>
              <a:buFontTx/>
              <a:buNone/>
            </a:pPr>
            <a:endParaRPr lang="en-GB" sz="9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spcBef>
                <a:spcPts val="0"/>
              </a:spcBef>
            </a:pPr>
            <a:r>
              <a:rPr lang="en-GB" sz="900" b="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segments to analyse (multi select)</a:t>
            </a:r>
          </a:p>
          <a:p>
            <a:pPr marL="0" indent="0" defTabSz="914400">
              <a:spcBef>
                <a:spcPts val="0"/>
              </a:spcBef>
              <a:buFontTx/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spcBef>
                <a:spcPts val="0"/>
              </a:spcBef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1323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951475A-2E0B-45E5-92BA-077CEA5CAB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18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951475A-2E0B-45E5-92BA-077CEA5CAB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890F0D0-A0CF-4323-9F3C-2E716B2D7A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22B59CB0-7C86-4B52-85C0-842104187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38975" y="4943660"/>
            <a:ext cx="2133600" cy="230832"/>
          </a:xfrm>
        </p:spPr>
        <p:txBody>
          <a:bodyPr/>
          <a:lstStyle/>
          <a:p>
            <a:pPr algn="r" defTabSz="685800">
              <a:defRPr/>
            </a:pPr>
            <a:fld id="{6AACBCE8-AB2E-4F42-A70D-53E06255E314}" type="slidenum">
              <a:rPr lang="uk-UA" altLang="uk-UA" sz="900" ker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defTabSz="685800">
                <a:defRPr/>
              </a:pPr>
              <a:t>8</a:t>
            </a:fld>
            <a:endParaRPr lang="uk-UA" altLang="uk-UA" sz="900" ker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3E8B3BE-08E9-7C49-B1EB-52CBA2C0C127}"/>
              </a:ext>
            </a:extLst>
          </p:cNvPr>
          <p:cNvSpPr txBox="1">
            <a:spLocks/>
          </p:cNvSpPr>
          <p:nvPr/>
        </p:nvSpPr>
        <p:spPr bwMode="auto">
          <a:xfrm>
            <a:off x="0" y="75655"/>
            <a:ext cx="7885113" cy="42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defTabSz="914400"/>
            <a:r>
              <a:rPr lang="en-GB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MANUFACTURER CONTRIBUTION 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BF6347-7945-9B4C-BD66-66415C5DE5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21" y="715569"/>
            <a:ext cx="7066242" cy="4416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2E530EC-3E60-A44F-9689-FEDFB01B873D}"/>
              </a:ext>
            </a:extLst>
          </p:cNvPr>
          <p:cNvSpPr txBox="1">
            <a:spLocks/>
          </p:cNvSpPr>
          <p:nvPr/>
        </p:nvSpPr>
        <p:spPr bwMode="auto">
          <a:xfrm>
            <a:off x="7124700" y="785688"/>
            <a:ext cx="1951856" cy="40149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76213" indent="-1762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8638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</a:defRPr>
            </a:lvl2pPr>
            <a:lvl3pPr marL="862013" indent="-1539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="1">
                <a:solidFill>
                  <a:schemeClr val="tx1"/>
                </a:solidFill>
                <a:latin typeface="+mn-lt"/>
              </a:defRPr>
            </a:lvl3pPr>
            <a:lvl4pPr marL="1257300" indent="-1778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200" b="1">
                <a:solidFill>
                  <a:schemeClr val="tx1"/>
                </a:solidFill>
                <a:latin typeface="+mn-lt"/>
              </a:defRPr>
            </a:lvl4pPr>
            <a:lvl5pPr marL="16160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5pPr>
            <a:lvl6pPr marL="20732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6pPr>
            <a:lvl7pPr marL="25304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7pPr>
            <a:lvl8pPr marL="29876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8pPr>
            <a:lvl9pPr marL="34448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spcBef>
                <a:spcPts val="0"/>
              </a:spcBef>
              <a:buFontTx/>
              <a:buNone/>
            </a:pPr>
            <a:r>
              <a:rPr lang="en-GB" sz="9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NOTES:</a:t>
            </a:r>
          </a:p>
          <a:p>
            <a:pPr marL="0" indent="0" defTabSz="914400">
              <a:spcBef>
                <a:spcPts val="0"/>
              </a:spcBef>
              <a:buFontTx/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spcBef>
                <a:spcPts val="0"/>
              </a:spcBef>
            </a:pPr>
            <a:r>
              <a:rPr lang="en-GB" sz="900" b="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manufacturers to analyse (multi select)</a:t>
            </a:r>
          </a:p>
          <a:p>
            <a:pPr defTabSz="914400">
              <a:spcBef>
                <a:spcPts val="0"/>
              </a:spcBef>
            </a:pPr>
            <a:r>
              <a:rPr lang="en-GB" sz="900" b="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we limit to 10?</a:t>
            </a:r>
          </a:p>
          <a:p>
            <a:pPr defTabSz="914400">
              <a:spcBef>
                <a:spcPts val="0"/>
              </a:spcBef>
            </a:pPr>
            <a:r>
              <a:rPr lang="en-GB" sz="900" b="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build brand drivers on similar lines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endParaRPr lang="en-GB" sz="900" b="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53131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2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5&quot;&gt;&lt;elem m_fUsage=&quot;3.78767844010000009902E+00&quot;&gt;&lt;m_msothmcolidx val=&quot;0&quot;/&gt;&lt;m_rgb r=&quot;FF&quot; g=&quot;CE&quot; b=&quot;09&quot;/&gt;&lt;m_nBrightness tagver0=&quot;26206&quot; tagname0=&quot;m_nBrightnessUNRECOGNIZED&quot; val=&quot;0&quot;/&gt;&lt;/elem&gt;&lt;elem m_fUsage=&quot;1.60022790000000014743E+00&quot;&gt;&lt;m_msothmcolidx val=&quot;0&quot;/&gt;&lt;m_rgb r=&quot;E4&quot; g=&quot;0E&quot; b=&quot;49&quot;/&gt;&lt;m_nBrightness tagver0=&quot;26206&quot; tagname0=&quot;m_nBrightnessUNRECOGNIZED&quot; val=&quot;0&quot;/&gt;&lt;/elem&gt;&lt;elem m_fUsage=&quot;6.56100000000000127542E-01&quot;&gt;&lt;m_msothmcolidx val=&quot;0&quot;/&gt;&lt;m_rgb r=&quot;00&quot; g=&quot;B9&quot; b=&quot;5C&quot;/&gt;&lt;m_nBrightness tagver0=&quot;26206&quot; tagname0=&quot;m_nBrightnessUNRECOGNIZED&quot; val=&quot;0&quot;/&gt;&lt;/elem&gt;&lt;elem m_fUsage=&quot;4.30467210000000155556E-01&quot;&gt;&lt;m_msothmcolidx val=&quot;0&quot;/&gt;&lt;m_rgb r=&quot;5E&quot; g=&quot;86&quot; b=&quot;F0&quot;/&gt;&lt;m_nBrightness tagver0=&quot;26206&quot; tagname0=&quot;m_nBrightnessUNRECOGNIZED&quot; val=&quot;0&quot;/&gt;&lt;/elem&gt;&lt;elem m_fUsage=&quot;3.87420489000000145552E-01&quot;&gt;&lt;m_msothmcolidx val=&quot;0&quot;/&gt;&lt;m_rgb r=&quot;95&quot; g=&quot;AF&quot; b=&quot;F7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E6Yx20M7.WxuX96EMky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wAkO3UbHK7qOC_gT4fw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xU_E7yRfKuFhHyeDuvA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Bp5WR_.Slp9w5FH3iMe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joDwsuTNmFj7WxUHi8C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VUixkW8qfQBMlrf_Wju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w3BJ2MScG5cY4zjH.s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Bp5WR_.Slp9w5FH3iMe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w3BJ2MScG5cY4zjH.sg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VUixkW8qfQBMlrf_Wju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w3BJ2MScG5cY4zjH.sg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VUixkW8qfQBMlrf_Wju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w3BJ2MScG5cY4zjH.sg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w3BJ2MScG5cY4zjH.sg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w3BJ2MScG5cY4zjH.sg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w3BJ2MScG5cY4zjH.sg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w3BJ2MScG5cY4zjH.sg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w3BJ2MScG5cY4zjH.sg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joDwsuTNmFj7WxUHi8C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_Custom Design">
  <a:themeElements>
    <a:clrScheme name="Custom Design 14">
      <a:dk1>
        <a:srgbClr val="000000"/>
      </a:dk1>
      <a:lt1>
        <a:srgbClr val="FFFFFF"/>
      </a:lt1>
      <a:dk2>
        <a:srgbClr val="FE5A17"/>
      </a:dk2>
      <a:lt2>
        <a:srgbClr val="0C2D83"/>
      </a:lt2>
      <a:accent1>
        <a:srgbClr val="FFFFFF"/>
      </a:accent1>
      <a:accent2>
        <a:srgbClr val="0189B4"/>
      </a:accent2>
      <a:accent3>
        <a:srgbClr val="FFFFFF"/>
      </a:accent3>
      <a:accent4>
        <a:srgbClr val="000000"/>
      </a:accent4>
      <a:accent5>
        <a:srgbClr val="FFFFFF"/>
      </a:accent5>
      <a:accent6>
        <a:srgbClr val="017CA3"/>
      </a:accent6>
      <a:hlink>
        <a:srgbClr val="96005A"/>
      </a:hlink>
      <a:folHlink>
        <a:srgbClr val="00824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FE5A17"/>
        </a:dk2>
        <a:lt2>
          <a:srgbClr val="0C2D83"/>
        </a:lt2>
        <a:accent1>
          <a:srgbClr val="FFFFFF"/>
        </a:accent1>
        <a:accent2>
          <a:srgbClr val="0189B4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17CA3"/>
        </a:accent6>
        <a:hlink>
          <a:srgbClr val="96005A"/>
        </a:hlink>
        <a:folHlink>
          <a:srgbClr val="0082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777777"/>
        </a:dk1>
        <a:lt1>
          <a:srgbClr val="FFFFFF"/>
        </a:lt1>
        <a:dk2>
          <a:srgbClr val="FE5A17"/>
        </a:dk2>
        <a:lt2>
          <a:srgbClr val="0C2D83"/>
        </a:lt2>
        <a:accent1>
          <a:srgbClr val="FFFFFF"/>
        </a:accent1>
        <a:accent2>
          <a:srgbClr val="0189B4"/>
        </a:accent2>
        <a:accent3>
          <a:srgbClr val="FFFFFF"/>
        </a:accent3>
        <a:accent4>
          <a:srgbClr val="656565"/>
        </a:accent4>
        <a:accent5>
          <a:srgbClr val="FFFFFF"/>
        </a:accent5>
        <a:accent6>
          <a:srgbClr val="017CA3"/>
        </a:accent6>
        <a:hlink>
          <a:srgbClr val="96005A"/>
        </a:hlink>
        <a:folHlink>
          <a:srgbClr val="0082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Custom Design">
  <a:themeElements>
    <a:clrScheme name="Custom Design 14">
      <a:dk1>
        <a:srgbClr val="000000"/>
      </a:dk1>
      <a:lt1>
        <a:srgbClr val="FFFFFF"/>
      </a:lt1>
      <a:dk2>
        <a:srgbClr val="FE5A17"/>
      </a:dk2>
      <a:lt2>
        <a:srgbClr val="0C2D83"/>
      </a:lt2>
      <a:accent1>
        <a:srgbClr val="FFFFFF"/>
      </a:accent1>
      <a:accent2>
        <a:srgbClr val="0189B4"/>
      </a:accent2>
      <a:accent3>
        <a:srgbClr val="FFFFFF"/>
      </a:accent3>
      <a:accent4>
        <a:srgbClr val="000000"/>
      </a:accent4>
      <a:accent5>
        <a:srgbClr val="FFFFFF"/>
      </a:accent5>
      <a:accent6>
        <a:srgbClr val="017CA3"/>
      </a:accent6>
      <a:hlink>
        <a:srgbClr val="96005A"/>
      </a:hlink>
      <a:folHlink>
        <a:srgbClr val="00824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FE5A17"/>
        </a:dk2>
        <a:lt2>
          <a:srgbClr val="0C2D83"/>
        </a:lt2>
        <a:accent1>
          <a:srgbClr val="FFFFFF"/>
        </a:accent1>
        <a:accent2>
          <a:srgbClr val="0189B4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17CA3"/>
        </a:accent6>
        <a:hlink>
          <a:srgbClr val="96005A"/>
        </a:hlink>
        <a:folHlink>
          <a:srgbClr val="0082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777777"/>
        </a:dk1>
        <a:lt1>
          <a:srgbClr val="FFFFFF"/>
        </a:lt1>
        <a:dk2>
          <a:srgbClr val="FE5A17"/>
        </a:dk2>
        <a:lt2>
          <a:srgbClr val="0C2D83"/>
        </a:lt2>
        <a:accent1>
          <a:srgbClr val="FFFFFF"/>
        </a:accent1>
        <a:accent2>
          <a:srgbClr val="0189B4"/>
        </a:accent2>
        <a:accent3>
          <a:srgbClr val="FFFFFF"/>
        </a:accent3>
        <a:accent4>
          <a:srgbClr val="656565"/>
        </a:accent4>
        <a:accent5>
          <a:srgbClr val="FFFFFF"/>
        </a:accent5>
        <a:accent6>
          <a:srgbClr val="017CA3"/>
        </a:accent6>
        <a:hlink>
          <a:srgbClr val="96005A"/>
        </a:hlink>
        <a:folHlink>
          <a:srgbClr val="0082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Custom Design">
  <a:themeElements>
    <a:clrScheme name="Custom Design 14">
      <a:dk1>
        <a:srgbClr val="000000"/>
      </a:dk1>
      <a:lt1>
        <a:srgbClr val="FFFFFF"/>
      </a:lt1>
      <a:dk2>
        <a:srgbClr val="FE5A17"/>
      </a:dk2>
      <a:lt2>
        <a:srgbClr val="0C2D83"/>
      </a:lt2>
      <a:accent1>
        <a:srgbClr val="FFFFFF"/>
      </a:accent1>
      <a:accent2>
        <a:srgbClr val="0189B4"/>
      </a:accent2>
      <a:accent3>
        <a:srgbClr val="FFFFFF"/>
      </a:accent3>
      <a:accent4>
        <a:srgbClr val="000000"/>
      </a:accent4>
      <a:accent5>
        <a:srgbClr val="FFFFFF"/>
      </a:accent5>
      <a:accent6>
        <a:srgbClr val="017CA3"/>
      </a:accent6>
      <a:hlink>
        <a:srgbClr val="96005A"/>
      </a:hlink>
      <a:folHlink>
        <a:srgbClr val="00824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FE5A17"/>
        </a:dk2>
        <a:lt2>
          <a:srgbClr val="0C2D83"/>
        </a:lt2>
        <a:accent1>
          <a:srgbClr val="FFFFFF"/>
        </a:accent1>
        <a:accent2>
          <a:srgbClr val="0189B4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17CA3"/>
        </a:accent6>
        <a:hlink>
          <a:srgbClr val="96005A"/>
        </a:hlink>
        <a:folHlink>
          <a:srgbClr val="0082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777777"/>
        </a:dk1>
        <a:lt1>
          <a:srgbClr val="FFFFFF"/>
        </a:lt1>
        <a:dk2>
          <a:srgbClr val="FE5A17"/>
        </a:dk2>
        <a:lt2>
          <a:srgbClr val="0C2D83"/>
        </a:lt2>
        <a:accent1>
          <a:srgbClr val="FFFFFF"/>
        </a:accent1>
        <a:accent2>
          <a:srgbClr val="0189B4"/>
        </a:accent2>
        <a:accent3>
          <a:srgbClr val="FFFFFF"/>
        </a:accent3>
        <a:accent4>
          <a:srgbClr val="656565"/>
        </a:accent4>
        <a:accent5>
          <a:srgbClr val="FFFFFF"/>
        </a:accent5>
        <a:accent6>
          <a:srgbClr val="017CA3"/>
        </a:accent6>
        <a:hlink>
          <a:srgbClr val="96005A"/>
        </a:hlink>
        <a:folHlink>
          <a:srgbClr val="0082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Custom Design">
  <a:themeElements>
    <a:clrScheme name="Custom Design 14">
      <a:dk1>
        <a:srgbClr val="000000"/>
      </a:dk1>
      <a:lt1>
        <a:srgbClr val="FFFFFF"/>
      </a:lt1>
      <a:dk2>
        <a:srgbClr val="FE5A17"/>
      </a:dk2>
      <a:lt2>
        <a:srgbClr val="0C2D83"/>
      </a:lt2>
      <a:accent1>
        <a:srgbClr val="FFFFFF"/>
      </a:accent1>
      <a:accent2>
        <a:srgbClr val="0189B4"/>
      </a:accent2>
      <a:accent3>
        <a:srgbClr val="FFFFFF"/>
      </a:accent3>
      <a:accent4>
        <a:srgbClr val="000000"/>
      </a:accent4>
      <a:accent5>
        <a:srgbClr val="FFFFFF"/>
      </a:accent5>
      <a:accent6>
        <a:srgbClr val="017CA3"/>
      </a:accent6>
      <a:hlink>
        <a:srgbClr val="96005A"/>
      </a:hlink>
      <a:folHlink>
        <a:srgbClr val="00824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FE5A17"/>
        </a:dk2>
        <a:lt2>
          <a:srgbClr val="0C2D83"/>
        </a:lt2>
        <a:accent1>
          <a:srgbClr val="FFFFFF"/>
        </a:accent1>
        <a:accent2>
          <a:srgbClr val="0189B4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17CA3"/>
        </a:accent6>
        <a:hlink>
          <a:srgbClr val="96005A"/>
        </a:hlink>
        <a:folHlink>
          <a:srgbClr val="0082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777777"/>
        </a:dk1>
        <a:lt1>
          <a:srgbClr val="FFFFFF"/>
        </a:lt1>
        <a:dk2>
          <a:srgbClr val="FE5A17"/>
        </a:dk2>
        <a:lt2>
          <a:srgbClr val="0C2D83"/>
        </a:lt2>
        <a:accent1>
          <a:srgbClr val="FFFFFF"/>
        </a:accent1>
        <a:accent2>
          <a:srgbClr val="0189B4"/>
        </a:accent2>
        <a:accent3>
          <a:srgbClr val="FFFFFF"/>
        </a:accent3>
        <a:accent4>
          <a:srgbClr val="656565"/>
        </a:accent4>
        <a:accent5>
          <a:srgbClr val="FFFFFF"/>
        </a:accent5>
        <a:accent6>
          <a:srgbClr val="017CA3"/>
        </a:accent6>
        <a:hlink>
          <a:srgbClr val="96005A"/>
        </a:hlink>
        <a:folHlink>
          <a:srgbClr val="0082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Millward Brown Theme Colors - 2010">
      <a:dk1>
        <a:sysClr val="windowText" lastClr="000000"/>
      </a:dk1>
      <a:lt1>
        <a:sysClr val="window" lastClr="FFFFFF"/>
      </a:lt1>
      <a:dk2>
        <a:srgbClr val="0C1BAE"/>
      </a:dk2>
      <a:lt2>
        <a:srgbClr val="029BEB"/>
      </a:lt2>
      <a:accent1>
        <a:srgbClr val="6DB325"/>
      </a:accent1>
      <a:accent2>
        <a:srgbClr val="1E520E"/>
      </a:accent2>
      <a:accent3>
        <a:srgbClr val="EEEB12"/>
      </a:accent3>
      <a:accent4>
        <a:srgbClr val="FF6000"/>
      </a:accent4>
      <a:accent5>
        <a:srgbClr val="FE2098"/>
      </a:accent5>
      <a:accent6>
        <a:srgbClr val="AF022B"/>
      </a:accent6>
      <a:hlink>
        <a:srgbClr val="60767C"/>
      </a:hlink>
      <a:folHlink>
        <a:srgbClr val="C6CFD1"/>
      </a:folHlink>
    </a:clrScheme>
    <a:fontScheme name="Millward Brown 2010">
      <a:majorFont>
        <a:latin typeface="Arial Narrow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0940F4D86B4A49A33CD73A881F020C" ma:contentTypeVersion="8" ma:contentTypeDescription="Create a new document." ma:contentTypeScope="" ma:versionID="c2f5c0249757a2664e7e64d18027a846">
  <xsd:schema xmlns:xsd="http://www.w3.org/2001/XMLSchema" xmlns:xs="http://www.w3.org/2001/XMLSchema" xmlns:p="http://schemas.microsoft.com/office/2006/metadata/properties" xmlns:ns2="54da25b9-13ae-4235-a72c-6be738f06adf" xmlns:ns3="725bb81d-1173-4803-9e19-bd3d898e6013" targetNamespace="http://schemas.microsoft.com/office/2006/metadata/properties" ma:root="true" ma:fieldsID="5e4a949535cdb227e9aeb4114fe9339e" ns2:_="" ns3:_="">
    <xsd:import namespace="54da25b9-13ae-4235-a72c-6be738f06adf"/>
    <xsd:import namespace="725bb81d-1173-4803-9e19-bd3d898e60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da25b9-13ae-4235-a72c-6be738f06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bb81d-1173-4803-9e19-bd3d898e601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AE3DF6-04ED-4D40-A3BF-55E365F947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da25b9-13ae-4235-a72c-6be738f06adf"/>
    <ds:schemaRef ds:uri="725bb81d-1173-4803-9e19-bd3d898e60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38F6E4-2923-4C7B-B357-2E170BB8AB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7C4676-D237-4F55-BAD4-F2FEFD658734}">
  <ds:schemaRefs>
    <ds:schemaRef ds:uri="http://schemas.microsoft.com/office/2006/documentManagement/types"/>
    <ds:schemaRef ds:uri="http://schemas.microsoft.com/office/2006/metadata/properties"/>
    <ds:schemaRef ds:uri="725bb81d-1173-4803-9e19-bd3d898e601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4da25b9-13ae-4235-a72c-6be738f06adf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65007</TotalTime>
  <Words>888</Words>
  <Application>Microsoft Office PowerPoint</Application>
  <PresentationFormat>On-screen Show (16:9)</PresentationFormat>
  <Paragraphs>191</Paragraphs>
  <Slides>14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Courier New</vt:lpstr>
      <vt:lpstr>5_Custom Design</vt:lpstr>
      <vt:lpstr>14_Custom Design</vt:lpstr>
      <vt:lpstr>6_Custom Design</vt:lpstr>
      <vt:lpstr>7_Custom Design</vt:lpstr>
      <vt:lpstr>think-cell Slide</vt:lpstr>
      <vt:lpstr>PowerPoint Presentation</vt:lpstr>
      <vt:lpstr>Dashboard Design Template</vt:lpstr>
      <vt:lpstr>PowerPoint Presentation</vt:lpstr>
      <vt:lpstr>PowerPoint Presentation</vt:lpstr>
      <vt:lpstr>Dashboard Design Template</vt:lpstr>
      <vt:lpstr>PowerPoint Presentation</vt:lpstr>
      <vt:lpstr>Dashboard Design Template</vt:lpstr>
      <vt:lpstr>PowerPoint Presentation</vt:lpstr>
      <vt:lpstr>PowerPoint Presentation</vt:lpstr>
      <vt:lpstr>PowerPoint Presentation</vt:lpstr>
      <vt:lpstr>PowerPoint Presentation</vt:lpstr>
      <vt:lpstr>BU Growth Drivers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Robinson, Holly - Contractor {PEP}</dc:creator>
  <cp:lastModifiedBy>Villasuso, Andres - Contractor {PI}</cp:lastModifiedBy>
  <cp:revision>182</cp:revision>
  <cp:lastPrinted>2017-05-04T08:36:32Z</cp:lastPrinted>
  <dcterms:created xsi:type="dcterms:W3CDTF">2010-12-06T23:25:29Z</dcterms:created>
  <dcterms:modified xsi:type="dcterms:W3CDTF">2020-05-18T08:59:57Z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LatestUserAccountName">
    <vt:lpwstr>candelariar</vt:lpwstr>
  </property>
  <property fmtid="{D5CDD505-2E9C-101B-9397-08002B2CF9AE}" pid="3" name="Jive_ModifiedButNotPublished">
    <vt:lpwstr>True</vt:lpwstr>
  </property>
  <property fmtid="{D5CDD505-2E9C-101B-9397-08002B2CF9AE}" pid="4" name="Jive_VersionGuid">
    <vt:lpwstr>ad1a12fb-a5fe-474c-8013-6edd7ad832f0</vt:lpwstr>
  </property>
  <property fmtid="{D5CDD505-2E9C-101B-9397-08002B2CF9AE}" pid="5" name="NXPowerLiteLastOptimized">
    <vt:lpwstr>1031618</vt:lpwstr>
  </property>
  <property fmtid="{D5CDD505-2E9C-101B-9397-08002B2CF9AE}" pid="6" name="NXPowerLiteSettings">
    <vt:lpwstr>F7000400038000</vt:lpwstr>
  </property>
  <property fmtid="{D5CDD505-2E9C-101B-9397-08002B2CF9AE}" pid="7" name="NXPowerLiteVersion">
    <vt:lpwstr>D5.1.4</vt:lpwstr>
  </property>
  <property fmtid="{D5CDD505-2E9C-101B-9397-08002B2CF9AE}" pid="8" name="Offisync_IsFrozen">
    <vt:lpwstr>False</vt:lpwstr>
  </property>
  <property fmtid="{D5CDD505-2E9C-101B-9397-08002B2CF9AE}" pid="9" name="Offisync_IsSaved">
    <vt:lpwstr>False</vt:lpwstr>
  </property>
  <property fmtid="{D5CDD505-2E9C-101B-9397-08002B2CF9AE}" pid="10" name="Offisync_ProviderInitializationData">
    <vt:lpwstr>https://www.mbgreenhouse.com</vt:lpwstr>
  </property>
  <property fmtid="{D5CDD505-2E9C-101B-9397-08002B2CF9AE}" pid="11" name="Offisync_ProviderName">
    <vt:lpwstr>Jive</vt:lpwstr>
  </property>
  <property fmtid="{D5CDD505-2E9C-101B-9397-08002B2CF9AE}" pid="12" name="Offisync_ServerID">
    <vt:lpwstr>326e730b-c374-4f8b-afe0-bdaa1d145397</vt:lpwstr>
  </property>
  <property fmtid="{D5CDD505-2E9C-101B-9397-08002B2CF9AE}" pid="13" name="Offisync_UniqueId">
    <vt:lpwstr>3919</vt:lpwstr>
  </property>
  <property fmtid="{D5CDD505-2E9C-101B-9397-08002B2CF9AE}" pid="14" name="Offisync_UpdateToken">
    <vt:lpwstr>3</vt:lpwstr>
  </property>
  <property fmtid="{D5CDD505-2E9C-101B-9397-08002B2CF9AE}" pid="15" name="ContentTypeId">
    <vt:lpwstr>0x010100760940F4D86B4A49A33CD73A881F020C</vt:lpwstr>
  </property>
</Properties>
</file>