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4"/>
  </p:sldMasterIdLst>
  <p:notesMasterIdLst>
    <p:notesMasterId r:id="rId21"/>
  </p:notesMasterIdLst>
  <p:handoutMasterIdLst>
    <p:handoutMasterId r:id="rId22"/>
  </p:handoutMasterIdLst>
  <p:sldIdLst>
    <p:sldId id="256" r:id="rId5"/>
    <p:sldId id="327" r:id="rId6"/>
    <p:sldId id="328" r:id="rId7"/>
    <p:sldId id="329" r:id="rId8"/>
    <p:sldId id="338" r:id="rId9"/>
    <p:sldId id="330" r:id="rId10"/>
    <p:sldId id="339" r:id="rId11"/>
    <p:sldId id="331" r:id="rId12"/>
    <p:sldId id="340" r:id="rId13"/>
    <p:sldId id="333" r:id="rId14"/>
    <p:sldId id="334" r:id="rId15"/>
    <p:sldId id="335" r:id="rId16"/>
    <p:sldId id="341" r:id="rId17"/>
    <p:sldId id="336" r:id="rId18"/>
    <p:sldId id="337" r:id="rId19"/>
    <p:sldId id="273"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esh Babu" initials="RB"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6439" autoAdjust="0"/>
  </p:normalViewPr>
  <p:slideViewPr>
    <p:cSldViewPr snapToGrid="0" snapToObjects="1" showGuides="1">
      <p:cViewPr varScale="1">
        <p:scale>
          <a:sx n="72" d="100"/>
          <a:sy n="72" d="100"/>
        </p:scale>
        <p:origin x="105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432"/>
    </p:cViewPr>
  </p:sorterViewPr>
  <p:notesViewPr>
    <p:cSldViewPr snapToGrid="0" snapToObjects="1" showGuides="1">
      <p:cViewPr varScale="1">
        <p:scale>
          <a:sx n="171" d="100"/>
          <a:sy n="171" d="100"/>
        </p:scale>
        <p:origin x="65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smtClean="0"/>
              <a:t>4/21/2022</a:t>
            </a:fld>
            <a:endParaRPr lang="en-US" dirty="0"/>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smtClean="0"/>
              <a:t>‹#›</a:t>
            </a:fld>
            <a:endParaRPr lang="en-US" dirty="0"/>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smtClean="0"/>
              <a:t>‹#›</a:t>
            </a:fld>
            <a:endParaRPr lang="en-US" dirty="0"/>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CA530D-631F-4981-98F0-E6C07C67E1A3}" type="slidenum">
              <a:rPr lang="en-US" smtClean="0"/>
              <a:t>1</a:t>
            </a:fld>
            <a:endParaRPr lang="en-US" dirty="0"/>
          </a:p>
        </p:txBody>
      </p:sp>
    </p:spTree>
    <p:extLst>
      <p:ext uri="{BB962C8B-B14F-4D97-AF65-F5344CB8AC3E}">
        <p14:creationId xmlns:p14="http://schemas.microsoft.com/office/powerpoint/2010/main" val="39358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CA530D-631F-4981-98F0-E6C07C67E1A3}" type="slidenum">
              <a:rPr lang="en-US" smtClean="0"/>
              <a:t>16</a:t>
            </a:fld>
            <a:endParaRPr lang="en-US" dirty="0"/>
          </a:p>
        </p:txBody>
      </p:sp>
    </p:spTree>
    <p:extLst>
      <p:ext uri="{BB962C8B-B14F-4D97-AF65-F5344CB8AC3E}">
        <p14:creationId xmlns:p14="http://schemas.microsoft.com/office/powerpoint/2010/main" val="3225231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bwMode="hidden">
          <a:xfrm>
            <a:off x="0" y="3429000"/>
            <a:ext cx="8096250" cy="114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t>[Presentation title]</a:t>
            </a:r>
            <a:endParaRPr 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endParaRPr lang="en-US"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hasCustomPrompt="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1" name="Presentation Footer">
            <a:extLst>
              <a:ext uri="{FF2B5EF4-FFF2-40B4-BE49-F238E27FC236}">
                <a16:creationId xmlns:a16="http://schemas.microsoft.com/office/drawing/2014/main" id="{E7ED5D26-0F4E-4435-AE02-4BF450400824}"/>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2" name="Date">
            <a:extLst>
              <a:ext uri="{FF2B5EF4-FFF2-40B4-BE49-F238E27FC236}">
                <a16:creationId xmlns:a16="http://schemas.microsoft.com/office/drawing/2014/main" id="{25C81924-25E8-4886-B2A4-3E64CBC6F558}"/>
              </a:ext>
            </a:extLst>
          </p:cNvPr>
          <p:cNvSpPr>
            <a:spLocks noGrp="1"/>
          </p:cNvSpPr>
          <p:nvPr>
            <p:ph type="dt" sz="half" idx="12"/>
          </p:nvPr>
        </p:nvSpPr>
        <p:spPr>
          <a:xfrm>
            <a:off x="9984296" y="6355080"/>
            <a:ext cx="1764792" cy="137160"/>
          </a:xfrm>
        </p:spPr>
        <p:txBody>
          <a:bodyPr/>
          <a:lstStyle/>
          <a:p>
            <a:r>
              <a:rPr lang="en-US" dirty="0"/>
              <a:t>April 2021</a:t>
            </a:r>
          </a:p>
        </p:txBody>
      </p:sp>
      <p:sp>
        <p:nvSpPr>
          <p:cNvPr id="13" name="Slide Number">
            <a:extLst>
              <a:ext uri="{FF2B5EF4-FFF2-40B4-BE49-F238E27FC236}">
                <a16:creationId xmlns:a16="http://schemas.microsoft.com/office/drawing/2014/main" id="{71D092D2-EB9A-42A2-9448-EC3149819AD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16572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067D2AEA-341E-4BEC-9DE2-87F1D311F51B}"/>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4" name="Date">
            <a:extLst>
              <a:ext uri="{FF2B5EF4-FFF2-40B4-BE49-F238E27FC236}">
                <a16:creationId xmlns:a16="http://schemas.microsoft.com/office/drawing/2014/main" id="{FFDA629C-04CF-4329-A513-8273BEBC5E42}"/>
              </a:ext>
            </a:extLst>
          </p:cNvPr>
          <p:cNvSpPr>
            <a:spLocks noGrp="1"/>
          </p:cNvSpPr>
          <p:nvPr>
            <p:ph type="dt" sz="half" idx="12"/>
          </p:nvPr>
        </p:nvSpPr>
        <p:spPr>
          <a:xfrm>
            <a:off x="9984296" y="6355080"/>
            <a:ext cx="1764792" cy="137160"/>
          </a:xfrm>
        </p:spPr>
        <p:txBody>
          <a:bodyPr/>
          <a:lstStyle/>
          <a:p>
            <a:r>
              <a:rPr lang="en-US" dirty="0"/>
              <a:t>April 2021</a:t>
            </a:r>
          </a:p>
        </p:txBody>
      </p:sp>
      <p:sp>
        <p:nvSpPr>
          <p:cNvPr id="15" name="Slide Number">
            <a:extLst>
              <a:ext uri="{FF2B5EF4-FFF2-40B4-BE49-F238E27FC236}">
                <a16:creationId xmlns:a16="http://schemas.microsoft.com/office/drawing/2014/main" id="{C3EEAEFD-4D96-414E-BFBD-533058064162}"/>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64142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endParaRPr lang="en-US" dirty="0"/>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0" name="Presentation Footer">
            <a:extLst>
              <a:ext uri="{FF2B5EF4-FFF2-40B4-BE49-F238E27FC236}">
                <a16:creationId xmlns:a16="http://schemas.microsoft.com/office/drawing/2014/main" id="{13CA01EC-74E7-46D6-B9C3-3BF3818DA279}"/>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1" name="Date">
            <a:extLst>
              <a:ext uri="{FF2B5EF4-FFF2-40B4-BE49-F238E27FC236}">
                <a16:creationId xmlns:a16="http://schemas.microsoft.com/office/drawing/2014/main" id="{1E65F41B-A18F-4D3E-915F-1F3293174063}"/>
              </a:ext>
            </a:extLst>
          </p:cNvPr>
          <p:cNvSpPr>
            <a:spLocks noGrp="1"/>
          </p:cNvSpPr>
          <p:nvPr>
            <p:ph type="dt" sz="half" idx="12"/>
          </p:nvPr>
        </p:nvSpPr>
        <p:spPr>
          <a:xfrm>
            <a:off x="9984296" y="6355080"/>
            <a:ext cx="1764792" cy="137160"/>
          </a:xfrm>
        </p:spPr>
        <p:txBody>
          <a:bodyPr/>
          <a:lstStyle>
            <a:lvl1pPr>
              <a:defRPr>
                <a:solidFill>
                  <a:schemeClr val="bg1"/>
                </a:solidFill>
              </a:defRPr>
            </a:lvl1pPr>
          </a:lstStyle>
          <a:p>
            <a:r>
              <a:rPr lang="en-US" dirty="0"/>
              <a:t>April 2021</a:t>
            </a:r>
          </a:p>
        </p:txBody>
      </p:sp>
      <p:sp>
        <p:nvSpPr>
          <p:cNvPr id="12" name="Slide Number">
            <a:extLst>
              <a:ext uri="{FF2B5EF4-FFF2-40B4-BE49-F238E27FC236}">
                <a16:creationId xmlns:a16="http://schemas.microsoft.com/office/drawing/2014/main" id="{D73C98D8-5B98-41C4-AEFF-4A77CD067698}"/>
              </a:ext>
            </a:extLst>
          </p:cNvPr>
          <p:cNvSpPr>
            <a:spLocks noGrp="1"/>
          </p:cNvSpPr>
          <p:nvPr>
            <p:ph type="sldNum" sz="quarter" idx="11"/>
          </p:nvPr>
        </p:nvSpPr>
        <p:spPr>
          <a:xfrm>
            <a:off x="9984296" y="6492240"/>
            <a:ext cx="1764792" cy="137160"/>
          </a:xfrm>
        </p:spPr>
        <p:txBody>
          <a:bodyPr/>
          <a:lstStyle>
            <a:lvl1pPr>
              <a:defRPr>
                <a:solidFill>
                  <a:schemeClr val="bg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623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4" name="Presentation Footer">
            <a:extLst>
              <a:ext uri="{FF2B5EF4-FFF2-40B4-BE49-F238E27FC236}">
                <a16:creationId xmlns:a16="http://schemas.microsoft.com/office/drawing/2014/main" id="{D7C5ACFB-61B7-4A08-AE8A-3A80BEC2E22A}"/>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5" name="Date">
            <a:extLst>
              <a:ext uri="{FF2B5EF4-FFF2-40B4-BE49-F238E27FC236}">
                <a16:creationId xmlns:a16="http://schemas.microsoft.com/office/drawing/2014/main" id="{02BAA9CC-763F-4505-97C9-24D4ABD8DD6F}"/>
              </a:ext>
            </a:extLst>
          </p:cNvPr>
          <p:cNvSpPr>
            <a:spLocks noGrp="1"/>
          </p:cNvSpPr>
          <p:nvPr>
            <p:ph type="dt" sz="half" idx="12"/>
          </p:nvPr>
        </p:nvSpPr>
        <p:spPr>
          <a:xfrm>
            <a:off x="9984296" y="6355080"/>
            <a:ext cx="1764792" cy="137160"/>
          </a:xfrm>
        </p:spPr>
        <p:txBody>
          <a:bodyPr/>
          <a:lstStyle>
            <a:lvl1pPr>
              <a:defRPr>
                <a:solidFill>
                  <a:schemeClr val="bg1"/>
                </a:solidFill>
              </a:defRPr>
            </a:lvl1pPr>
          </a:lstStyle>
          <a:p>
            <a:r>
              <a:rPr lang="en-US" dirty="0"/>
              <a:t>April 2021</a:t>
            </a:r>
          </a:p>
        </p:txBody>
      </p:sp>
      <p:sp>
        <p:nvSpPr>
          <p:cNvPr id="16" name="Slide Number">
            <a:extLst>
              <a:ext uri="{FF2B5EF4-FFF2-40B4-BE49-F238E27FC236}">
                <a16:creationId xmlns:a16="http://schemas.microsoft.com/office/drawing/2014/main" id="{10E761E0-3587-4A31-997F-CE8E3A358C6C}"/>
              </a:ext>
            </a:extLst>
          </p:cNvPr>
          <p:cNvSpPr>
            <a:spLocks noGrp="1"/>
          </p:cNvSpPr>
          <p:nvPr>
            <p:ph type="sldNum" sz="quarter" idx="11"/>
          </p:nvPr>
        </p:nvSpPr>
        <p:spPr>
          <a:xfrm>
            <a:off x="9984296" y="6492240"/>
            <a:ext cx="1764792" cy="137160"/>
          </a:xfrm>
        </p:spPr>
        <p:txBody>
          <a:bodyPr/>
          <a:lstStyle>
            <a:lvl1pPr>
              <a:defRPr>
                <a:solidFill>
                  <a:schemeClr val="bg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5611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6C53AB53-6653-42B1-B9D6-EB2EFF4B49D5}"/>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4" name="Date">
            <a:extLst>
              <a:ext uri="{FF2B5EF4-FFF2-40B4-BE49-F238E27FC236}">
                <a16:creationId xmlns:a16="http://schemas.microsoft.com/office/drawing/2014/main" id="{76E638A8-EB6B-4563-B520-8A8A6A3E6642}"/>
              </a:ext>
            </a:extLst>
          </p:cNvPr>
          <p:cNvSpPr>
            <a:spLocks noGrp="1"/>
          </p:cNvSpPr>
          <p:nvPr>
            <p:ph type="dt" sz="half" idx="12"/>
          </p:nvPr>
        </p:nvSpPr>
        <p:spPr>
          <a:xfrm>
            <a:off x="9984296" y="6355080"/>
            <a:ext cx="1764792" cy="137160"/>
          </a:xfrm>
        </p:spPr>
        <p:txBody>
          <a:bodyPr/>
          <a:lstStyle/>
          <a:p>
            <a:r>
              <a:rPr lang="en-US" dirty="0"/>
              <a:t>April 2021</a:t>
            </a:r>
          </a:p>
        </p:txBody>
      </p:sp>
      <p:sp>
        <p:nvSpPr>
          <p:cNvPr id="15" name="Slide Number">
            <a:extLst>
              <a:ext uri="{FF2B5EF4-FFF2-40B4-BE49-F238E27FC236}">
                <a16:creationId xmlns:a16="http://schemas.microsoft.com/office/drawing/2014/main" id="{6013A4E0-8BC8-43BD-AE29-7D448DF33DB5}"/>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2301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255A06FB-EE8B-4642-9C1A-40B8F0083D8E}"/>
              </a:ext>
            </a:extLst>
          </p:cNvPr>
          <p:cNvSpPr>
            <a:spLocks noGrp="1"/>
          </p:cNvSpPr>
          <p:nvPr>
            <p:ph type="ftr" sz="quarter" idx="17"/>
          </p:nvPr>
        </p:nvSpPr>
        <p:spPr>
          <a:xfrm>
            <a:off x="442912" y="6355080"/>
            <a:ext cx="5473701" cy="137160"/>
          </a:xfrm>
        </p:spPr>
        <p:txBody>
          <a:bodyPr/>
          <a:lstStyle/>
          <a:p>
            <a:pPr algn="l"/>
            <a:r>
              <a:rPr lang="en-US" dirty="0"/>
              <a:t>Employee Health Insurance FY 22</a:t>
            </a:r>
          </a:p>
        </p:txBody>
      </p:sp>
      <p:sp>
        <p:nvSpPr>
          <p:cNvPr id="16" name="Date">
            <a:extLst>
              <a:ext uri="{FF2B5EF4-FFF2-40B4-BE49-F238E27FC236}">
                <a16:creationId xmlns:a16="http://schemas.microsoft.com/office/drawing/2014/main" id="{CB39C188-B397-483D-80EC-B5D9D1384E65}"/>
              </a:ext>
            </a:extLst>
          </p:cNvPr>
          <p:cNvSpPr>
            <a:spLocks noGrp="1"/>
          </p:cNvSpPr>
          <p:nvPr>
            <p:ph type="dt" sz="half" idx="12"/>
          </p:nvPr>
        </p:nvSpPr>
        <p:spPr>
          <a:xfrm>
            <a:off x="9984296" y="6355080"/>
            <a:ext cx="1764792" cy="137160"/>
          </a:xfrm>
        </p:spPr>
        <p:txBody>
          <a:bodyPr/>
          <a:lstStyle/>
          <a:p>
            <a:r>
              <a:rPr lang="en-US" dirty="0"/>
              <a:t>April 2021</a:t>
            </a:r>
          </a:p>
        </p:txBody>
      </p:sp>
      <p:sp>
        <p:nvSpPr>
          <p:cNvPr id="17" name="Slide Number">
            <a:extLst>
              <a:ext uri="{FF2B5EF4-FFF2-40B4-BE49-F238E27FC236}">
                <a16:creationId xmlns:a16="http://schemas.microsoft.com/office/drawing/2014/main" id="{5CA8159A-8660-4BB5-BFF5-FCB30C41DAD6}"/>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552856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EC1E7080-72F9-4244-AFA9-CEE3373F1B7F}"/>
              </a:ext>
            </a:extLst>
          </p:cNvPr>
          <p:cNvSpPr>
            <a:spLocks noGrp="1"/>
          </p:cNvSpPr>
          <p:nvPr>
            <p:ph type="ftr" sz="quarter" idx="15"/>
          </p:nvPr>
        </p:nvSpPr>
        <p:spPr>
          <a:xfrm>
            <a:off x="442912" y="6355080"/>
            <a:ext cx="5473701" cy="137160"/>
          </a:xfrm>
        </p:spPr>
        <p:txBody>
          <a:bodyPr/>
          <a:lstStyle/>
          <a:p>
            <a:pPr algn="l"/>
            <a:r>
              <a:rPr lang="en-US" dirty="0"/>
              <a:t>Employee Health Insurance FY 22</a:t>
            </a:r>
          </a:p>
        </p:txBody>
      </p:sp>
      <p:sp>
        <p:nvSpPr>
          <p:cNvPr id="15" name="Date">
            <a:extLst>
              <a:ext uri="{FF2B5EF4-FFF2-40B4-BE49-F238E27FC236}">
                <a16:creationId xmlns:a16="http://schemas.microsoft.com/office/drawing/2014/main" id="{9C15D536-803A-4FDA-96C2-0DD6A243A97F}"/>
              </a:ext>
            </a:extLst>
          </p:cNvPr>
          <p:cNvSpPr>
            <a:spLocks noGrp="1"/>
          </p:cNvSpPr>
          <p:nvPr>
            <p:ph type="dt" sz="half" idx="12"/>
          </p:nvPr>
        </p:nvSpPr>
        <p:spPr>
          <a:xfrm>
            <a:off x="9984296" y="6355080"/>
            <a:ext cx="1764792" cy="137160"/>
          </a:xfrm>
        </p:spPr>
        <p:txBody>
          <a:bodyPr/>
          <a:lstStyle/>
          <a:p>
            <a:r>
              <a:rPr lang="en-US" dirty="0"/>
              <a:t>April 2021</a:t>
            </a:r>
          </a:p>
        </p:txBody>
      </p:sp>
      <p:sp>
        <p:nvSpPr>
          <p:cNvPr id="16" name="Slide Number">
            <a:extLst>
              <a:ext uri="{FF2B5EF4-FFF2-40B4-BE49-F238E27FC236}">
                <a16:creationId xmlns:a16="http://schemas.microsoft.com/office/drawing/2014/main" id="{766AC7EC-26A9-4359-B160-8DCDEB14FC5C}"/>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3966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5" name="Presentation Footer">
            <a:extLst>
              <a:ext uri="{FF2B5EF4-FFF2-40B4-BE49-F238E27FC236}">
                <a16:creationId xmlns:a16="http://schemas.microsoft.com/office/drawing/2014/main" id="{7A38251C-F0F6-4C4E-90EA-046EBE3900D2}"/>
              </a:ext>
            </a:extLst>
          </p:cNvPr>
          <p:cNvSpPr>
            <a:spLocks noGrp="1"/>
          </p:cNvSpPr>
          <p:nvPr>
            <p:ph type="ftr" sz="quarter" idx="17"/>
          </p:nvPr>
        </p:nvSpPr>
        <p:spPr>
          <a:xfrm>
            <a:off x="442912" y="6355080"/>
            <a:ext cx="5473701" cy="137160"/>
          </a:xfrm>
        </p:spPr>
        <p:txBody>
          <a:bodyPr/>
          <a:lstStyle/>
          <a:p>
            <a:pPr algn="l"/>
            <a:r>
              <a:rPr lang="en-US" dirty="0"/>
              <a:t>Employee Health Insurance FY 22</a:t>
            </a:r>
          </a:p>
        </p:txBody>
      </p:sp>
      <p:sp>
        <p:nvSpPr>
          <p:cNvPr id="16" name="Date">
            <a:extLst>
              <a:ext uri="{FF2B5EF4-FFF2-40B4-BE49-F238E27FC236}">
                <a16:creationId xmlns:a16="http://schemas.microsoft.com/office/drawing/2014/main" id="{D1CEFF90-96A0-43B5-A905-C1B1E995A889}"/>
              </a:ext>
            </a:extLst>
          </p:cNvPr>
          <p:cNvSpPr>
            <a:spLocks noGrp="1"/>
          </p:cNvSpPr>
          <p:nvPr>
            <p:ph type="dt" sz="half" idx="12"/>
          </p:nvPr>
        </p:nvSpPr>
        <p:spPr>
          <a:xfrm>
            <a:off x="9984296" y="6355080"/>
            <a:ext cx="1764792" cy="137160"/>
          </a:xfrm>
        </p:spPr>
        <p:txBody>
          <a:bodyPr/>
          <a:lstStyle/>
          <a:p>
            <a:r>
              <a:rPr lang="en-US" dirty="0"/>
              <a:t>April 2021</a:t>
            </a:r>
          </a:p>
        </p:txBody>
      </p:sp>
      <p:sp>
        <p:nvSpPr>
          <p:cNvPr id="17" name="Slide Number">
            <a:extLst>
              <a:ext uri="{FF2B5EF4-FFF2-40B4-BE49-F238E27FC236}">
                <a16:creationId xmlns:a16="http://schemas.microsoft.com/office/drawing/2014/main" id="{9026E04C-2403-4D04-9506-C1AEDD8BEC5B}"/>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543479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sz="half" idx="1"/>
          </p:nvPr>
        </p:nvSpPr>
        <p:spPr>
          <a:xfrm>
            <a:off x="442913"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p:nvPr>
        </p:nvSpPr>
        <p:spPr>
          <a:xfrm>
            <a:off x="2777045"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Content Placeholder 4"/>
          <p:cNvSpPr>
            <a:spLocks noGrp="1"/>
          </p:cNvSpPr>
          <p:nvPr>
            <p:ph sz="half" idx="13"/>
          </p:nvPr>
        </p:nvSpPr>
        <p:spPr>
          <a:xfrm>
            <a:off x="5111177"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Content Placeholder 5"/>
          <p:cNvSpPr>
            <a:spLocks noGrp="1"/>
          </p:cNvSpPr>
          <p:nvPr>
            <p:ph sz="half" idx="14"/>
          </p:nvPr>
        </p:nvSpPr>
        <p:spPr>
          <a:xfrm>
            <a:off x="7445309"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9" name="Content Placeholder 6"/>
          <p:cNvSpPr>
            <a:spLocks noGrp="1"/>
          </p:cNvSpPr>
          <p:nvPr>
            <p:ph sz="half" idx="15"/>
          </p:nvPr>
        </p:nvSpPr>
        <p:spPr>
          <a:xfrm>
            <a:off x="9779443"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5" name="Presentation Footer">
            <a:extLst>
              <a:ext uri="{FF2B5EF4-FFF2-40B4-BE49-F238E27FC236}">
                <a16:creationId xmlns:a16="http://schemas.microsoft.com/office/drawing/2014/main" id="{2361EBB0-BC2B-4110-AFF0-9612E9BCBE69}"/>
              </a:ext>
            </a:extLst>
          </p:cNvPr>
          <p:cNvSpPr>
            <a:spLocks noGrp="1"/>
          </p:cNvSpPr>
          <p:nvPr>
            <p:ph type="ftr" sz="quarter" idx="16"/>
          </p:nvPr>
        </p:nvSpPr>
        <p:spPr>
          <a:xfrm>
            <a:off x="442912" y="6355080"/>
            <a:ext cx="5473701" cy="137160"/>
          </a:xfrm>
        </p:spPr>
        <p:txBody>
          <a:bodyPr/>
          <a:lstStyle/>
          <a:p>
            <a:pPr algn="l"/>
            <a:r>
              <a:rPr lang="en-US" dirty="0"/>
              <a:t>Employee Health Insurance FY 22</a:t>
            </a:r>
          </a:p>
        </p:txBody>
      </p:sp>
      <p:sp>
        <p:nvSpPr>
          <p:cNvPr id="16" name="Date">
            <a:extLst>
              <a:ext uri="{FF2B5EF4-FFF2-40B4-BE49-F238E27FC236}">
                <a16:creationId xmlns:a16="http://schemas.microsoft.com/office/drawing/2014/main" id="{B2E9937C-7E30-4F8A-B2DC-3CABA59F5C8F}"/>
              </a:ext>
            </a:extLst>
          </p:cNvPr>
          <p:cNvSpPr>
            <a:spLocks noGrp="1"/>
          </p:cNvSpPr>
          <p:nvPr>
            <p:ph type="dt" sz="half" idx="12"/>
          </p:nvPr>
        </p:nvSpPr>
        <p:spPr>
          <a:xfrm>
            <a:off x="9984296" y="6355080"/>
            <a:ext cx="1764792" cy="137160"/>
          </a:xfrm>
        </p:spPr>
        <p:txBody>
          <a:bodyPr/>
          <a:lstStyle/>
          <a:p>
            <a:r>
              <a:rPr lang="en-US" dirty="0"/>
              <a:t>April 2021</a:t>
            </a:r>
          </a:p>
        </p:txBody>
      </p:sp>
      <p:sp>
        <p:nvSpPr>
          <p:cNvPr id="17" name="Slide Number">
            <a:extLst>
              <a:ext uri="{FF2B5EF4-FFF2-40B4-BE49-F238E27FC236}">
                <a16:creationId xmlns:a16="http://schemas.microsoft.com/office/drawing/2014/main" id="{5289CCE2-B31E-4A52-83B1-71AE544EE29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045707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sz="half" idx="1"/>
          </p:nvPr>
        </p:nvSpPr>
        <p:spPr>
          <a:xfrm>
            <a:off x="442913"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4" name="Content Placeholder 3"/>
          <p:cNvSpPr>
            <a:spLocks noGrp="1"/>
          </p:cNvSpPr>
          <p:nvPr>
            <p:ph sz="half" idx="2"/>
          </p:nvPr>
        </p:nvSpPr>
        <p:spPr>
          <a:xfrm>
            <a:off x="2777045"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Content Placeholder 4"/>
          <p:cNvSpPr>
            <a:spLocks noGrp="1"/>
          </p:cNvSpPr>
          <p:nvPr>
            <p:ph sz="half" idx="13"/>
          </p:nvPr>
        </p:nvSpPr>
        <p:spPr>
          <a:xfrm>
            <a:off x="5111177"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7" name="Content Placeholder 5"/>
          <p:cNvSpPr>
            <a:spLocks noGrp="1"/>
          </p:cNvSpPr>
          <p:nvPr>
            <p:ph sz="half" idx="14"/>
          </p:nvPr>
        </p:nvSpPr>
        <p:spPr>
          <a:xfrm>
            <a:off x="7445309"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9" name="Content Placeholder 6"/>
          <p:cNvSpPr>
            <a:spLocks noGrp="1"/>
          </p:cNvSpPr>
          <p:nvPr>
            <p:ph sz="half" idx="15"/>
          </p:nvPr>
        </p:nvSpPr>
        <p:spPr>
          <a:xfrm>
            <a:off x="9779443" y="2103438"/>
            <a:ext cx="1972800" cy="40687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16" name="Presentation Footer">
            <a:extLst>
              <a:ext uri="{FF2B5EF4-FFF2-40B4-BE49-F238E27FC236}">
                <a16:creationId xmlns:a16="http://schemas.microsoft.com/office/drawing/2014/main" id="{EBE12295-1610-4511-8950-3D9E038E4C95}"/>
              </a:ext>
            </a:extLst>
          </p:cNvPr>
          <p:cNvSpPr>
            <a:spLocks noGrp="1"/>
          </p:cNvSpPr>
          <p:nvPr>
            <p:ph type="ftr" sz="quarter" idx="17"/>
          </p:nvPr>
        </p:nvSpPr>
        <p:spPr>
          <a:xfrm>
            <a:off x="442912" y="6355080"/>
            <a:ext cx="5473701" cy="137160"/>
          </a:xfrm>
        </p:spPr>
        <p:txBody>
          <a:bodyPr/>
          <a:lstStyle/>
          <a:p>
            <a:pPr algn="l"/>
            <a:r>
              <a:rPr lang="en-US" dirty="0"/>
              <a:t>Employee Health Insurance FY 22</a:t>
            </a:r>
          </a:p>
        </p:txBody>
      </p:sp>
      <p:sp>
        <p:nvSpPr>
          <p:cNvPr id="17" name="Date">
            <a:extLst>
              <a:ext uri="{FF2B5EF4-FFF2-40B4-BE49-F238E27FC236}">
                <a16:creationId xmlns:a16="http://schemas.microsoft.com/office/drawing/2014/main" id="{6226A18B-2E48-47C8-8231-AE2C5DF4E67A}"/>
              </a:ext>
            </a:extLst>
          </p:cNvPr>
          <p:cNvSpPr>
            <a:spLocks noGrp="1"/>
          </p:cNvSpPr>
          <p:nvPr>
            <p:ph type="dt" sz="half" idx="12"/>
          </p:nvPr>
        </p:nvSpPr>
        <p:spPr>
          <a:xfrm>
            <a:off x="9984296" y="6355080"/>
            <a:ext cx="1764792" cy="137160"/>
          </a:xfrm>
        </p:spPr>
        <p:txBody>
          <a:bodyPr/>
          <a:lstStyle/>
          <a:p>
            <a:r>
              <a:rPr lang="en-US" dirty="0"/>
              <a:t>April 2021</a:t>
            </a:r>
          </a:p>
        </p:txBody>
      </p:sp>
      <p:sp>
        <p:nvSpPr>
          <p:cNvPr id="18" name="Slide Number">
            <a:extLst>
              <a:ext uri="{FF2B5EF4-FFF2-40B4-BE49-F238E27FC236}">
                <a16:creationId xmlns:a16="http://schemas.microsoft.com/office/drawing/2014/main" id="{9652FBC2-942D-468E-8FFB-4961241D592A}"/>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2981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C4A868-B8AA-4BFA-B41E-0BFB9C0DEA83}"/>
              </a:ext>
            </a:extLst>
          </p:cNvPr>
          <p:cNvSpPr/>
          <p:nvPr userDrawn="1"/>
        </p:nvSpPr>
        <p:spPr>
          <a:xfrm flipV="1">
            <a:off x="0" y="1181100"/>
            <a:ext cx="12192000" cy="4571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2" name="Title 1"/>
          <p:cNvSpPr>
            <a:spLocks noGrp="1"/>
          </p:cNvSpPr>
          <p:nvPr>
            <p:ph type="title" hasCustomPrompt="1"/>
          </p:nvPr>
        </p:nvSpPr>
        <p:spPr>
          <a:xfrm>
            <a:off x="442913" y="0"/>
            <a:ext cx="11306175" cy="1181100"/>
          </a:xfrm>
        </p:spPr>
        <p:txBody>
          <a:bodyPr>
            <a:noAutofit/>
          </a:bodyPr>
          <a:lstStyle>
            <a:lvl1pPr>
              <a:lnSpc>
                <a:spcPct val="100000"/>
              </a:lnSpc>
              <a:defRPr sz="2800">
                <a:solidFill>
                  <a:schemeClr val="tx1"/>
                </a:solidFill>
              </a:defRPr>
            </a:lvl1pPr>
          </a:lstStyle>
          <a:p>
            <a:r>
              <a:rPr lang="en-US" dirty="0"/>
              <a:t>[Slide title]</a:t>
            </a:r>
          </a:p>
        </p:txBody>
      </p:sp>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5" name="Presentation Footer">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r>
              <a:rPr lang="en-US" dirty="0"/>
              <a:t>Employee Health Insurance FY 22</a:t>
            </a:r>
          </a:p>
        </p:txBody>
      </p:sp>
      <p:sp>
        <p:nvSpPr>
          <p:cNvPr id="4" name="Date">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dirty="0"/>
              <a:t>April 2021</a:t>
            </a:r>
          </a:p>
        </p:txBody>
      </p:sp>
      <p:sp>
        <p:nvSpPr>
          <p:cNvPr id="6" name="Slide Number">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12352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0" name="Presentation Footer">
            <a:extLst>
              <a:ext uri="{FF2B5EF4-FFF2-40B4-BE49-F238E27FC236}">
                <a16:creationId xmlns:a16="http://schemas.microsoft.com/office/drawing/2014/main" id="{143150FA-7ADA-4D3B-8D83-185C5B9627F8}"/>
              </a:ext>
            </a:extLst>
          </p:cNvPr>
          <p:cNvSpPr>
            <a:spLocks noGrp="1"/>
          </p:cNvSpPr>
          <p:nvPr>
            <p:ph type="ftr" sz="quarter" idx="19"/>
          </p:nvPr>
        </p:nvSpPr>
        <p:spPr>
          <a:xfrm>
            <a:off x="442912" y="6355080"/>
            <a:ext cx="5473701" cy="137160"/>
          </a:xfrm>
        </p:spPr>
        <p:txBody>
          <a:bodyPr/>
          <a:lstStyle/>
          <a:p>
            <a:pPr algn="l"/>
            <a:r>
              <a:rPr lang="en-US" dirty="0"/>
              <a:t>Employee Health Insurance FY 22</a:t>
            </a:r>
          </a:p>
        </p:txBody>
      </p:sp>
      <p:sp>
        <p:nvSpPr>
          <p:cNvPr id="21" name="Date">
            <a:extLst>
              <a:ext uri="{FF2B5EF4-FFF2-40B4-BE49-F238E27FC236}">
                <a16:creationId xmlns:a16="http://schemas.microsoft.com/office/drawing/2014/main" id="{654B51D6-1525-4D38-B225-69AC562201DD}"/>
              </a:ext>
            </a:extLst>
          </p:cNvPr>
          <p:cNvSpPr>
            <a:spLocks noGrp="1"/>
          </p:cNvSpPr>
          <p:nvPr>
            <p:ph type="dt" sz="half" idx="12"/>
          </p:nvPr>
        </p:nvSpPr>
        <p:spPr>
          <a:xfrm>
            <a:off x="9984296" y="6355080"/>
            <a:ext cx="1764792" cy="137160"/>
          </a:xfrm>
        </p:spPr>
        <p:txBody>
          <a:bodyPr/>
          <a:lstStyle/>
          <a:p>
            <a:r>
              <a:rPr lang="en-US" dirty="0"/>
              <a:t>April 2021</a:t>
            </a:r>
          </a:p>
        </p:txBody>
      </p:sp>
      <p:sp>
        <p:nvSpPr>
          <p:cNvPr id="22" name="Slide Number">
            <a:extLst>
              <a:ext uri="{FF2B5EF4-FFF2-40B4-BE49-F238E27FC236}">
                <a16:creationId xmlns:a16="http://schemas.microsoft.com/office/drawing/2014/main" id="{9CE3AF0A-026B-4716-8B65-D5F631540C4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353270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dirty="0"/>
              <a:t>Edit Master text styles</a:t>
            </a:r>
          </a:p>
          <a:p>
            <a:pPr lvl="1"/>
            <a:r>
              <a:rPr lang="en-US" dirty="0"/>
              <a:t>Second level</a:t>
            </a:r>
          </a:p>
        </p:txBody>
      </p:sp>
      <p:sp>
        <p:nvSpPr>
          <p:cNvPr id="22" name="Presentation Footer">
            <a:extLst>
              <a:ext uri="{FF2B5EF4-FFF2-40B4-BE49-F238E27FC236}">
                <a16:creationId xmlns:a16="http://schemas.microsoft.com/office/drawing/2014/main" id="{E528D06F-5262-4849-B168-CAB133AE792E}"/>
              </a:ext>
            </a:extLst>
          </p:cNvPr>
          <p:cNvSpPr>
            <a:spLocks noGrp="1"/>
          </p:cNvSpPr>
          <p:nvPr>
            <p:ph type="ftr" sz="quarter" idx="25"/>
          </p:nvPr>
        </p:nvSpPr>
        <p:spPr>
          <a:xfrm>
            <a:off x="442912" y="6355080"/>
            <a:ext cx="5473701" cy="137160"/>
          </a:xfrm>
        </p:spPr>
        <p:txBody>
          <a:bodyPr/>
          <a:lstStyle/>
          <a:p>
            <a:pPr algn="l"/>
            <a:r>
              <a:rPr lang="en-US" dirty="0"/>
              <a:t>Employee Health Insurance FY 22</a:t>
            </a:r>
          </a:p>
        </p:txBody>
      </p:sp>
      <p:sp>
        <p:nvSpPr>
          <p:cNvPr id="23" name="Date">
            <a:extLst>
              <a:ext uri="{FF2B5EF4-FFF2-40B4-BE49-F238E27FC236}">
                <a16:creationId xmlns:a16="http://schemas.microsoft.com/office/drawing/2014/main" id="{8844EFB6-E1C5-4C39-8ECF-FB91260B5DAB}"/>
              </a:ext>
            </a:extLst>
          </p:cNvPr>
          <p:cNvSpPr>
            <a:spLocks noGrp="1"/>
          </p:cNvSpPr>
          <p:nvPr>
            <p:ph type="dt" sz="half" idx="12"/>
          </p:nvPr>
        </p:nvSpPr>
        <p:spPr>
          <a:xfrm>
            <a:off x="9984296" y="6355080"/>
            <a:ext cx="1764792" cy="137160"/>
          </a:xfrm>
        </p:spPr>
        <p:txBody>
          <a:bodyPr/>
          <a:lstStyle/>
          <a:p>
            <a:r>
              <a:rPr lang="en-US" dirty="0"/>
              <a:t>April 2021</a:t>
            </a:r>
          </a:p>
        </p:txBody>
      </p:sp>
      <p:sp>
        <p:nvSpPr>
          <p:cNvPr id="24" name="Slide Number">
            <a:extLst>
              <a:ext uri="{FF2B5EF4-FFF2-40B4-BE49-F238E27FC236}">
                <a16:creationId xmlns:a16="http://schemas.microsoft.com/office/drawing/2014/main" id="{238FF94D-6991-41E6-8DF6-656C300803A7}"/>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2746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4" name="Presentation Footer">
            <a:extLst>
              <a:ext uri="{FF2B5EF4-FFF2-40B4-BE49-F238E27FC236}">
                <a16:creationId xmlns:a16="http://schemas.microsoft.com/office/drawing/2014/main" id="{B9DDE53E-9EDD-4F33-A597-8A2E4C6CBC9C}"/>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6" name="Date">
            <a:extLst>
              <a:ext uri="{FF2B5EF4-FFF2-40B4-BE49-F238E27FC236}">
                <a16:creationId xmlns:a16="http://schemas.microsoft.com/office/drawing/2014/main" id="{1C6AF745-C28E-4CFB-995D-464989BC2E66}"/>
              </a:ext>
            </a:extLst>
          </p:cNvPr>
          <p:cNvSpPr>
            <a:spLocks noGrp="1"/>
          </p:cNvSpPr>
          <p:nvPr>
            <p:ph type="dt" sz="half" idx="12"/>
          </p:nvPr>
        </p:nvSpPr>
        <p:spPr>
          <a:xfrm>
            <a:off x="9984296" y="6355080"/>
            <a:ext cx="1764792" cy="137160"/>
          </a:xfrm>
        </p:spPr>
        <p:txBody>
          <a:bodyPr/>
          <a:lstStyle/>
          <a:p>
            <a:r>
              <a:rPr lang="en-US" dirty="0"/>
              <a:t>April 2021</a:t>
            </a:r>
          </a:p>
        </p:txBody>
      </p:sp>
      <p:sp>
        <p:nvSpPr>
          <p:cNvPr id="18" name="Slide Number">
            <a:extLst>
              <a:ext uri="{FF2B5EF4-FFF2-40B4-BE49-F238E27FC236}">
                <a16:creationId xmlns:a16="http://schemas.microsoft.com/office/drawing/2014/main" id="{E93105BA-6858-4899-BF66-66DC46BAE1D7}"/>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9377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8" name="Presentation Footer">
            <a:extLst>
              <a:ext uri="{FF2B5EF4-FFF2-40B4-BE49-F238E27FC236}">
                <a16:creationId xmlns:a16="http://schemas.microsoft.com/office/drawing/2014/main" id="{476632F6-66EA-4654-B66C-2F08C8E1CEB5}"/>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20" name="Date">
            <a:extLst>
              <a:ext uri="{FF2B5EF4-FFF2-40B4-BE49-F238E27FC236}">
                <a16:creationId xmlns:a16="http://schemas.microsoft.com/office/drawing/2014/main" id="{8B148D9B-4228-4F7F-B491-CFE84F85C04A}"/>
              </a:ext>
            </a:extLst>
          </p:cNvPr>
          <p:cNvSpPr>
            <a:spLocks noGrp="1"/>
          </p:cNvSpPr>
          <p:nvPr>
            <p:ph type="dt" sz="half" idx="12"/>
          </p:nvPr>
        </p:nvSpPr>
        <p:spPr>
          <a:xfrm>
            <a:off x="9984296" y="6355080"/>
            <a:ext cx="1764792" cy="137160"/>
          </a:xfrm>
        </p:spPr>
        <p:txBody>
          <a:bodyPr/>
          <a:lstStyle/>
          <a:p>
            <a:r>
              <a:rPr lang="en-US" dirty="0"/>
              <a:t>April 2021</a:t>
            </a:r>
          </a:p>
        </p:txBody>
      </p:sp>
      <p:sp>
        <p:nvSpPr>
          <p:cNvPr id="21" name="Slide Number">
            <a:extLst>
              <a:ext uri="{FF2B5EF4-FFF2-40B4-BE49-F238E27FC236}">
                <a16:creationId xmlns:a16="http://schemas.microsoft.com/office/drawing/2014/main" id="{309E4F0E-DE98-4D2A-9BFB-DA7217D32733}"/>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726970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3" name="Presentation Footer">
            <a:extLst>
              <a:ext uri="{FF2B5EF4-FFF2-40B4-BE49-F238E27FC236}">
                <a16:creationId xmlns:a16="http://schemas.microsoft.com/office/drawing/2014/main" id="{8DCF3834-7D5F-40E8-8AF6-4F88731AE168}"/>
              </a:ext>
            </a:extLst>
          </p:cNvPr>
          <p:cNvSpPr>
            <a:spLocks noGrp="1"/>
          </p:cNvSpPr>
          <p:nvPr>
            <p:ph type="ftr" sz="quarter" idx="21"/>
          </p:nvPr>
        </p:nvSpPr>
        <p:spPr>
          <a:xfrm>
            <a:off x="442912" y="6355080"/>
            <a:ext cx="5473701" cy="137160"/>
          </a:xfrm>
        </p:spPr>
        <p:txBody>
          <a:bodyPr/>
          <a:lstStyle/>
          <a:p>
            <a:pPr algn="l"/>
            <a:r>
              <a:rPr lang="en-US" dirty="0"/>
              <a:t>Employee Health Insurance FY 22</a:t>
            </a:r>
          </a:p>
        </p:txBody>
      </p:sp>
      <p:sp>
        <p:nvSpPr>
          <p:cNvPr id="24" name="Date">
            <a:extLst>
              <a:ext uri="{FF2B5EF4-FFF2-40B4-BE49-F238E27FC236}">
                <a16:creationId xmlns:a16="http://schemas.microsoft.com/office/drawing/2014/main" id="{29A7CEAD-580B-4DE6-A2E0-E3DAE79DE6F0}"/>
              </a:ext>
            </a:extLst>
          </p:cNvPr>
          <p:cNvSpPr>
            <a:spLocks noGrp="1"/>
          </p:cNvSpPr>
          <p:nvPr>
            <p:ph type="dt" sz="half" idx="12"/>
          </p:nvPr>
        </p:nvSpPr>
        <p:spPr>
          <a:xfrm>
            <a:off x="9984296" y="6355080"/>
            <a:ext cx="1764792" cy="137160"/>
          </a:xfrm>
        </p:spPr>
        <p:txBody>
          <a:bodyPr/>
          <a:lstStyle/>
          <a:p>
            <a:r>
              <a:rPr lang="en-US" dirty="0"/>
              <a:t>April 2021</a:t>
            </a:r>
          </a:p>
        </p:txBody>
      </p:sp>
      <p:sp>
        <p:nvSpPr>
          <p:cNvPr id="25" name="Slide Number">
            <a:extLst>
              <a:ext uri="{FF2B5EF4-FFF2-40B4-BE49-F238E27FC236}">
                <a16:creationId xmlns:a16="http://schemas.microsoft.com/office/drawing/2014/main" id="{9F5E421A-2098-44B9-874B-993CE3B5FAB2}"/>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532200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5" name="Presentation Footer">
            <a:extLst>
              <a:ext uri="{FF2B5EF4-FFF2-40B4-BE49-F238E27FC236}">
                <a16:creationId xmlns:a16="http://schemas.microsoft.com/office/drawing/2014/main" id="{292FBB13-99BA-4730-97DD-6B927BAB2B93}"/>
              </a:ext>
            </a:extLst>
          </p:cNvPr>
          <p:cNvSpPr>
            <a:spLocks noGrp="1"/>
          </p:cNvSpPr>
          <p:nvPr>
            <p:ph type="ftr" sz="quarter" idx="27"/>
          </p:nvPr>
        </p:nvSpPr>
        <p:spPr>
          <a:xfrm>
            <a:off x="442912" y="6355080"/>
            <a:ext cx="5473701" cy="137160"/>
          </a:xfrm>
        </p:spPr>
        <p:txBody>
          <a:bodyPr/>
          <a:lstStyle/>
          <a:p>
            <a:pPr algn="l"/>
            <a:r>
              <a:rPr lang="en-US" dirty="0"/>
              <a:t>Employee Health Insurance FY 22</a:t>
            </a:r>
          </a:p>
        </p:txBody>
      </p:sp>
      <p:sp>
        <p:nvSpPr>
          <p:cNvPr id="26" name="Date">
            <a:extLst>
              <a:ext uri="{FF2B5EF4-FFF2-40B4-BE49-F238E27FC236}">
                <a16:creationId xmlns:a16="http://schemas.microsoft.com/office/drawing/2014/main" id="{2CE8D507-C7DC-4A8C-AC5D-5AA897162AEA}"/>
              </a:ext>
            </a:extLst>
          </p:cNvPr>
          <p:cNvSpPr>
            <a:spLocks noGrp="1"/>
          </p:cNvSpPr>
          <p:nvPr>
            <p:ph type="dt" sz="half" idx="12"/>
          </p:nvPr>
        </p:nvSpPr>
        <p:spPr>
          <a:xfrm>
            <a:off x="9984296" y="6355080"/>
            <a:ext cx="1764792" cy="137160"/>
          </a:xfrm>
        </p:spPr>
        <p:txBody>
          <a:bodyPr/>
          <a:lstStyle/>
          <a:p>
            <a:r>
              <a:rPr lang="en-US" dirty="0"/>
              <a:t>April 2021</a:t>
            </a:r>
          </a:p>
        </p:txBody>
      </p:sp>
      <p:sp>
        <p:nvSpPr>
          <p:cNvPr id="27" name="Slide Number">
            <a:extLst>
              <a:ext uri="{FF2B5EF4-FFF2-40B4-BE49-F238E27FC236}">
                <a16:creationId xmlns:a16="http://schemas.microsoft.com/office/drawing/2014/main" id="{C5452FF6-710C-4162-87A0-D32E3D9ED22F}"/>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12142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2" name="Presentation Footer">
            <a:extLst>
              <a:ext uri="{FF2B5EF4-FFF2-40B4-BE49-F238E27FC236}">
                <a16:creationId xmlns:a16="http://schemas.microsoft.com/office/drawing/2014/main" id="{B3707D2C-7DF3-4EFE-9DD4-E8C7AA8B5452}"/>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3" name="Date">
            <a:extLst>
              <a:ext uri="{FF2B5EF4-FFF2-40B4-BE49-F238E27FC236}">
                <a16:creationId xmlns:a16="http://schemas.microsoft.com/office/drawing/2014/main" id="{83D88E3C-7EF7-4B3C-9713-6E89C69AC6B9}"/>
              </a:ext>
            </a:extLst>
          </p:cNvPr>
          <p:cNvSpPr>
            <a:spLocks noGrp="1"/>
          </p:cNvSpPr>
          <p:nvPr>
            <p:ph type="dt" sz="half" idx="12"/>
          </p:nvPr>
        </p:nvSpPr>
        <p:spPr>
          <a:xfrm>
            <a:off x="9984296" y="6355080"/>
            <a:ext cx="1764792" cy="137160"/>
          </a:xfrm>
        </p:spPr>
        <p:txBody>
          <a:bodyPr/>
          <a:lstStyle/>
          <a:p>
            <a:r>
              <a:rPr lang="en-US" dirty="0"/>
              <a:t>April 2021</a:t>
            </a:r>
          </a:p>
        </p:txBody>
      </p:sp>
      <p:sp>
        <p:nvSpPr>
          <p:cNvPr id="14" name="Slide Number">
            <a:extLst>
              <a:ext uri="{FF2B5EF4-FFF2-40B4-BE49-F238E27FC236}">
                <a16:creationId xmlns:a16="http://schemas.microsoft.com/office/drawing/2014/main" id="{10842AC8-8412-4D65-BC9D-953648FAE48A}"/>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034817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4" name="Presentation Footer">
            <a:extLst>
              <a:ext uri="{FF2B5EF4-FFF2-40B4-BE49-F238E27FC236}">
                <a16:creationId xmlns:a16="http://schemas.microsoft.com/office/drawing/2014/main" id="{8D9C67B1-50E6-4DEF-9BFF-7719E52635D4}"/>
              </a:ext>
            </a:extLst>
          </p:cNvPr>
          <p:cNvSpPr>
            <a:spLocks noGrp="1"/>
          </p:cNvSpPr>
          <p:nvPr>
            <p:ph type="ftr" sz="quarter" idx="17"/>
          </p:nvPr>
        </p:nvSpPr>
        <p:spPr>
          <a:xfrm>
            <a:off x="442912" y="6355080"/>
            <a:ext cx="5473701" cy="137160"/>
          </a:xfrm>
        </p:spPr>
        <p:txBody>
          <a:bodyPr/>
          <a:lstStyle/>
          <a:p>
            <a:pPr algn="l"/>
            <a:r>
              <a:rPr lang="en-US" dirty="0"/>
              <a:t>Employee Health Insurance FY 22</a:t>
            </a:r>
          </a:p>
        </p:txBody>
      </p:sp>
      <p:sp>
        <p:nvSpPr>
          <p:cNvPr id="15" name="Date">
            <a:extLst>
              <a:ext uri="{FF2B5EF4-FFF2-40B4-BE49-F238E27FC236}">
                <a16:creationId xmlns:a16="http://schemas.microsoft.com/office/drawing/2014/main" id="{FCC2D15B-C84F-4D88-A2DE-44282445E10F}"/>
              </a:ext>
            </a:extLst>
          </p:cNvPr>
          <p:cNvSpPr>
            <a:spLocks noGrp="1"/>
          </p:cNvSpPr>
          <p:nvPr>
            <p:ph type="dt" sz="half" idx="12"/>
          </p:nvPr>
        </p:nvSpPr>
        <p:spPr>
          <a:xfrm>
            <a:off x="9984296" y="6355080"/>
            <a:ext cx="1764792" cy="137160"/>
          </a:xfrm>
        </p:spPr>
        <p:txBody>
          <a:bodyPr/>
          <a:lstStyle/>
          <a:p>
            <a:r>
              <a:rPr lang="en-US" dirty="0"/>
              <a:t>April 2021</a:t>
            </a:r>
          </a:p>
        </p:txBody>
      </p:sp>
      <p:sp>
        <p:nvSpPr>
          <p:cNvPr id="16" name="Slide Number">
            <a:extLst>
              <a:ext uri="{FF2B5EF4-FFF2-40B4-BE49-F238E27FC236}">
                <a16:creationId xmlns:a16="http://schemas.microsoft.com/office/drawing/2014/main" id="{34B491E1-3607-4463-BA21-5BF30F965781}"/>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9113749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8" name="Presentation Footer">
            <a:extLst>
              <a:ext uri="{FF2B5EF4-FFF2-40B4-BE49-F238E27FC236}">
                <a16:creationId xmlns:a16="http://schemas.microsoft.com/office/drawing/2014/main" id="{A2808A79-2905-41A1-B99C-1D393D6CBBBF}"/>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1" name="Date">
            <a:extLst>
              <a:ext uri="{FF2B5EF4-FFF2-40B4-BE49-F238E27FC236}">
                <a16:creationId xmlns:a16="http://schemas.microsoft.com/office/drawing/2014/main" id="{6423CBA3-567A-4416-8DCF-ACBDBFE4FA84}"/>
              </a:ext>
            </a:extLst>
          </p:cNvPr>
          <p:cNvSpPr>
            <a:spLocks noGrp="1"/>
          </p:cNvSpPr>
          <p:nvPr>
            <p:ph type="dt" sz="half" idx="12"/>
          </p:nvPr>
        </p:nvSpPr>
        <p:spPr>
          <a:xfrm>
            <a:off x="9984296" y="6355080"/>
            <a:ext cx="1764792" cy="137160"/>
          </a:xfrm>
        </p:spPr>
        <p:txBody>
          <a:bodyPr/>
          <a:lstStyle/>
          <a:p>
            <a:r>
              <a:rPr lang="en-US" dirty="0"/>
              <a:t>April 2021</a:t>
            </a:r>
          </a:p>
        </p:txBody>
      </p:sp>
      <p:sp>
        <p:nvSpPr>
          <p:cNvPr id="12" name="Slide Number">
            <a:extLst>
              <a:ext uri="{FF2B5EF4-FFF2-40B4-BE49-F238E27FC236}">
                <a16:creationId xmlns:a16="http://schemas.microsoft.com/office/drawing/2014/main" id="{9B4165E1-39E1-4A48-8ED6-9C3A9635770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dirty="0"/>
          </a:p>
        </p:txBody>
      </p:sp>
      <p:sp>
        <p:nvSpPr>
          <p:cNvPr id="9" name="Presentation Footer">
            <a:extLst>
              <a:ext uri="{FF2B5EF4-FFF2-40B4-BE49-F238E27FC236}">
                <a16:creationId xmlns:a16="http://schemas.microsoft.com/office/drawing/2014/main" id="{F2288642-D6A8-4716-B5EF-36D68817E020}"/>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0" name="Date">
            <a:extLst>
              <a:ext uri="{FF2B5EF4-FFF2-40B4-BE49-F238E27FC236}">
                <a16:creationId xmlns:a16="http://schemas.microsoft.com/office/drawing/2014/main" id="{76E9A6AC-3A56-4D69-B8B6-5E24CE0B75A8}"/>
              </a:ext>
            </a:extLst>
          </p:cNvPr>
          <p:cNvSpPr>
            <a:spLocks noGrp="1"/>
          </p:cNvSpPr>
          <p:nvPr>
            <p:ph type="dt" sz="half" idx="12"/>
          </p:nvPr>
        </p:nvSpPr>
        <p:spPr>
          <a:xfrm>
            <a:off x="9984296" y="6355080"/>
            <a:ext cx="1764792" cy="137160"/>
          </a:xfrm>
        </p:spPr>
        <p:txBody>
          <a:bodyPr/>
          <a:lstStyle/>
          <a:p>
            <a:r>
              <a:rPr lang="en-US" dirty="0"/>
              <a:t>April 2021</a:t>
            </a:r>
          </a:p>
        </p:txBody>
      </p:sp>
      <p:sp>
        <p:nvSpPr>
          <p:cNvPr id="11" name="Slide Number">
            <a:extLst>
              <a:ext uri="{FF2B5EF4-FFF2-40B4-BE49-F238E27FC236}">
                <a16:creationId xmlns:a16="http://schemas.microsoft.com/office/drawing/2014/main" id="{AAC6746E-625A-44F1-923D-85D1DDF84168}"/>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5315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noAutofit/>
          </a:bodyPr>
          <a:lstStyle>
            <a:lvl1pPr>
              <a:defRPr sz="2800"/>
            </a:lvl1pPr>
          </a:lstStyle>
          <a:p>
            <a:r>
              <a:rPr lang="en-US" dirty="0"/>
              <a:t>[Slide title]</a:t>
            </a:r>
          </a:p>
        </p:txBody>
      </p:sp>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5" name="Presentation Footer">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r>
              <a:rPr lang="en-US" dirty="0"/>
              <a:t>Employee Health Insurance FY 22</a:t>
            </a:r>
          </a:p>
        </p:txBody>
      </p:sp>
      <p:sp>
        <p:nvSpPr>
          <p:cNvPr id="4" name="Date">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dirty="0"/>
              <a:t>April 2021</a:t>
            </a:r>
          </a:p>
        </p:txBody>
      </p:sp>
      <p:sp>
        <p:nvSpPr>
          <p:cNvPr id="6" name="Slide Number">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US" smtClean="0"/>
              <a:pPr/>
              <a:t>‹#›</a:t>
            </a:fld>
            <a:endParaRPr lang="en-US" dirty="0"/>
          </a:p>
        </p:txBody>
      </p:sp>
      <p:sp>
        <p:nvSpPr>
          <p:cNvPr id="7" name="Rectangle 6">
            <a:extLst>
              <a:ext uri="{FF2B5EF4-FFF2-40B4-BE49-F238E27FC236}">
                <a16:creationId xmlns:a16="http://schemas.microsoft.com/office/drawing/2014/main" id="{47C4A868-B8AA-4BFA-B41E-0BFB9C0DEA83}"/>
              </a:ext>
            </a:extLst>
          </p:cNvPr>
          <p:cNvSpPr/>
          <p:nvPr userDrawn="1"/>
        </p:nvSpPr>
        <p:spPr>
          <a:xfrm>
            <a:off x="0" y="0"/>
            <a:ext cx="12192000" cy="91440"/>
          </a:xfrm>
          <a:prstGeom prst="rect">
            <a:avLst/>
          </a:prstGeom>
          <a:solidFill>
            <a:schemeClr val="accent3"/>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2650935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Presentation Footer">
            <a:extLst>
              <a:ext uri="{FF2B5EF4-FFF2-40B4-BE49-F238E27FC236}">
                <a16:creationId xmlns:a16="http://schemas.microsoft.com/office/drawing/2014/main" id="{99A7B0C4-BC7D-457C-B648-F1FE808CD662}"/>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9" name="Date">
            <a:extLst>
              <a:ext uri="{FF2B5EF4-FFF2-40B4-BE49-F238E27FC236}">
                <a16:creationId xmlns:a16="http://schemas.microsoft.com/office/drawing/2014/main" id="{CD72F5B7-8C3E-4398-BD4E-B469E5219816}"/>
              </a:ext>
            </a:extLst>
          </p:cNvPr>
          <p:cNvSpPr>
            <a:spLocks noGrp="1"/>
          </p:cNvSpPr>
          <p:nvPr>
            <p:ph type="dt" sz="half" idx="12"/>
          </p:nvPr>
        </p:nvSpPr>
        <p:spPr>
          <a:xfrm>
            <a:off x="9984296" y="6355080"/>
            <a:ext cx="1764792" cy="137160"/>
          </a:xfrm>
        </p:spPr>
        <p:txBody>
          <a:bodyPr/>
          <a:lstStyle/>
          <a:p>
            <a:r>
              <a:rPr lang="en-US" dirty="0"/>
              <a:t>April 2021</a:t>
            </a:r>
          </a:p>
        </p:txBody>
      </p:sp>
      <p:sp>
        <p:nvSpPr>
          <p:cNvPr id="10" name="Slide Number">
            <a:extLst>
              <a:ext uri="{FF2B5EF4-FFF2-40B4-BE49-F238E27FC236}">
                <a16:creationId xmlns:a16="http://schemas.microsoft.com/office/drawing/2014/main" id="{74363D4C-937A-4BA3-973F-C587E7E9FF03}"/>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079579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endParaRPr 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endParaRPr lang="en-US" dirty="0"/>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4" name="Presentation Footer">
            <a:extLst>
              <a:ext uri="{FF2B5EF4-FFF2-40B4-BE49-F238E27FC236}">
                <a16:creationId xmlns:a16="http://schemas.microsoft.com/office/drawing/2014/main" id="{22E99923-0EF3-4147-8318-0DCE770AA4F3}"/>
              </a:ext>
            </a:extLst>
          </p:cNvPr>
          <p:cNvSpPr>
            <a:spLocks noGrp="1"/>
          </p:cNvSpPr>
          <p:nvPr>
            <p:ph type="ftr" sz="quarter" idx="15"/>
          </p:nvPr>
        </p:nvSpPr>
        <p:spPr>
          <a:xfrm>
            <a:off x="442912" y="6355080"/>
            <a:ext cx="5473701" cy="137160"/>
          </a:xfrm>
        </p:spPr>
        <p:txBody>
          <a:bodyPr/>
          <a:lstStyle/>
          <a:p>
            <a:pPr algn="l"/>
            <a:r>
              <a:rPr lang="en-US" dirty="0"/>
              <a:t>Employee Health Insurance FY 22</a:t>
            </a:r>
          </a:p>
        </p:txBody>
      </p:sp>
      <p:sp>
        <p:nvSpPr>
          <p:cNvPr id="15" name="Date">
            <a:extLst>
              <a:ext uri="{FF2B5EF4-FFF2-40B4-BE49-F238E27FC236}">
                <a16:creationId xmlns:a16="http://schemas.microsoft.com/office/drawing/2014/main" id="{E63AAD15-CC4C-4F4E-A7D4-8BDF4A9C4656}"/>
              </a:ext>
            </a:extLst>
          </p:cNvPr>
          <p:cNvSpPr>
            <a:spLocks noGrp="1"/>
          </p:cNvSpPr>
          <p:nvPr>
            <p:ph type="dt" sz="half" idx="12"/>
          </p:nvPr>
        </p:nvSpPr>
        <p:spPr>
          <a:xfrm>
            <a:off x="9984296" y="6355080"/>
            <a:ext cx="1764792" cy="137160"/>
          </a:xfrm>
        </p:spPr>
        <p:txBody>
          <a:bodyPr/>
          <a:lstStyle/>
          <a:p>
            <a:r>
              <a:rPr lang="en-US" dirty="0"/>
              <a:t>April 2021</a:t>
            </a:r>
          </a:p>
        </p:txBody>
      </p:sp>
      <p:sp>
        <p:nvSpPr>
          <p:cNvPr id="16" name="Slide Number">
            <a:extLst>
              <a:ext uri="{FF2B5EF4-FFF2-40B4-BE49-F238E27FC236}">
                <a16:creationId xmlns:a16="http://schemas.microsoft.com/office/drawing/2014/main" id="{F704AF40-9537-48E1-AA82-98F733AB70B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444418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endParaRPr 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endParaRPr 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endParaRPr 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endParaRPr lang="en-US" dirty="0"/>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resentation Footer">
            <a:extLst>
              <a:ext uri="{FF2B5EF4-FFF2-40B4-BE49-F238E27FC236}">
                <a16:creationId xmlns:a16="http://schemas.microsoft.com/office/drawing/2014/main" id="{488ECE07-0F56-4D42-88E7-9EE4A6875AEC}"/>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20" name="Date">
            <a:extLst>
              <a:ext uri="{FF2B5EF4-FFF2-40B4-BE49-F238E27FC236}">
                <a16:creationId xmlns:a16="http://schemas.microsoft.com/office/drawing/2014/main" id="{92A20B44-BAC5-421A-834E-C0336D10C99A}"/>
              </a:ext>
            </a:extLst>
          </p:cNvPr>
          <p:cNvSpPr>
            <a:spLocks noGrp="1"/>
          </p:cNvSpPr>
          <p:nvPr>
            <p:ph type="dt" sz="half" idx="12"/>
          </p:nvPr>
        </p:nvSpPr>
        <p:spPr>
          <a:xfrm>
            <a:off x="9984296" y="6355080"/>
            <a:ext cx="1764792" cy="137160"/>
          </a:xfrm>
        </p:spPr>
        <p:txBody>
          <a:bodyPr/>
          <a:lstStyle/>
          <a:p>
            <a:r>
              <a:rPr lang="en-US" dirty="0"/>
              <a:t>April 2021</a:t>
            </a:r>
          </a:p>
        </p:txBody>
      </p:sp>
      <p:sp>
        <p:nvSpPr>
          <p:cNvPr id="21" name="Slide Number">
            <a:extLst>
              <a:ext uri="{FF2B5EF4-FFF2-40B4-BE49-F238E27FC236}">
                <a16:creationId xmlns:a16="http://schemas.microsoft.com/office/drawing/2014/main" id="{33099B9F-B5BB-4BD7-90DF-E6FE03CA959F}"/>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6266351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dirty="0"/>
              <a:t>Click icon to </a:t>
            </a:r>
            <a:r>
              <a:rPr lang="en-US"/>
              <a:t>add chart</a:t>
            </a:r>
            <a:endParaRPr lang="en-US" dirty="0"/>
          </a:p>
        </p:txBody>
      </p:sp>
      <p:sp>
        <p:nvSpPr>
          <p:cNvPr id="12" name="Presentation Footer">
            <a:extLst>
              <a:ext uri="{FF2B5EF4-FFF2-40B4-BE49-F238E27FC236}">
                <a16:creationId xmlns:a16="http://schemas.microsoft.com/office/drawing/2014/main" id="{C65B6F41-E802-4CF5-8B9F-07044F8CB1EF}"/>
              </a:ext>
            </a:extLst>
          </p:cNvPr>
          <p:cNvSpPr>
            <a:spLocks noGrp="1"/>
          </p:cNvSpPr>
          <p:nvPr>
            <p:ph type="ftr" sz="quarter" idx="14"/>
          </p:nvPr>
        </p:nvSpPr>
        <p:spPr>
          <a:xfrm>
            <a:off x="442912" y="6355080"/>
            <a:ext cx="5473701" cy="137160"/>
          </a:xfrm>
        </p:spPr>
        <p:txBody>
          <a:bodyPr/>
          <a:lstStyle/>
          <a:p>
            <a:pPr algn="l"/>
            <a:r>
              <a:rPr lang="en-US" dirty="0"/>
              <a:t>Employee Health Insurance FY 22</a:t>
            </a:r>
          </a:p>
        </p:txBody>
      </p:sp>
      <p:sp>
        <p:nvSpPr>
          <p:cNvPr id="13" name="Date">
            <a:extLst>
              <a:ext uri="{FF2B5EF4-FFF2-40B4-BE49-F238E27FC236}">
                <a16:creationId xmlns:a16="http://schemas.microsoft.com/office/drawing/2014/main" id="{3213A3B9-A059-4CBD-8F51-BA0FDCD9A0FA}"/>
              </a:ext>
            </a:extLst>
          </p:cNvPr>
          <p:cNvSpPr>
            <a:spLocks noGrp="1"/>
          </p:cNvSpPr>
          <p:nvPr>
            <p:ph type="dt" sz="half" idx="12"/>
          </p:nvPr>
        </p:nvSpPr>
        <p:spPr>
          <a:xfrm>
            <a:off x="9984296" y="6355080"/>
            <a:ext cx="1764792" cy="137160"/>
          </a:xfrm>
        </p:spPr>
        <p:txBody>
          <a:bodyPr/>
          <a:lstStyle/>
          <a:p>
            <a:r>
              <a:rPr lang="en-US" dirty="0"/>
              <a:t>April 2021</a:t>
            </a:r>
          </a:p>
        </p:txBody>
      </p:sp>
      <p:sp>
        <p:nvSpPr>
          <p:cNvPr id="14" name="Slide Number">
            <a:extLst>
              <a:ext uri="{FF2B5EF4-FFF2-40B4-BE49-F238E27FC236}">
                <a16:creationId xmlns:a16="http://schemas.microsoft.com/office/drawing/2014/main" id="{BD55E6CB-0F32-42F1-A94F-C799A281C5A9}"/>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t>Thank you</a:t>
            </a:r>
            <a:endParaRPr 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endParaRPr 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endParaRPr 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7065129"/>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1</a:t>
            </a:r>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2</a:t>
            </a:r>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3</a:t>
            </a:r>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dirty="0"/>
              <a:t>[Section header </a:t>
            </a:r>
            <a:r>
              <a:rPr lang="en-US"/>
              <a:t>title]</a:t>
            </a:r>
            <a:endParaRPr 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dirty="0"/>
              <a:t>4</a:t>
            </a:r>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5" name="Presentation Footer">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r>
              <a:rPr lang="en-US" dirty="0"/>
              <a:t>Employee Health Insurance FY 22</a:t>
            </a:r>
          </a:p>
        </p:txBody>
      </p:sp>
      <p:sp>
        <p:nvSpPr>
          <p:cNvPr id="4" name="Date">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dirty="0"/>
              <a:t>April 2021</a:t>
            </a:r>
          </a:p>
        </p:txBody>
      </p:sp>
      <p:sp>
        <p:nvSpPr>
          <p:cNvPr id="6" name="Slide Number">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341730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1</a:t>
            </a:r>
            <a:endParaRPr lang="en-US" dirty="0"/>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2</a:t>
            </a:r>
            <a:endParaRPr lang="en-US" dirty="0"/>
          </a:p>
        </p:txBody>
      </p:sp>
    </p:spTree>
    <p:extLst>
      <p:ext uri="{BB962C8B-B14F-4D97-AF65-F5344CB8AC3E}">
        <p14:creationId xmlns:p14="http://schemas.microsoft.com/office/powerpoint/2010/main" val="2401894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3</a:t>
            </a:r>
            <a:endParaRPr lang="en-US" dirty="0"/>
          </a:p>
        </p:txBody>
      </p:sp>
    </p:spTree>
    <p:extLst>
      <p:ext uri="{BB962C8B-B14F-4D97-AF65-F5344CB8AC3E}">
        <p14:creationId xmlns:p14="http://schemas.microsoft.com/office/powerpoint/2010/main" val="4777498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4</a:t>
            </a:r>
            <a:endParaRPr lang="en-US" dirty="0"/>
          </a:p>
        </p:txBody>
      </p:sp>
    </p:spTree>
    <p:extLst>
      <p:ext uri="{BB962C8B-B14F-4D97-AF65-F5344CB8AC3E}">
        <p14:creationId xmlns:p14="http://schemas.microsoft.com/office/powerpoint/2010/main" val="4842259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dirty="0"/>
              <a:t>Click icon to </a:t>
            </a:r>
            <a:r>
              <a:rPr lang="en-US"/>
              <a:t>add picture</a:t>
            </a:r>
            <a:endParaRPr lang="en-US" dirty="0"/>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a:t>Ninth level</a:t>
            </a:r>
            <a:endParaRPr 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Date Placeholder 6">
            <a:extLst>
              <a:ext uri="{FF2B5EF4-FFF2-40B4-BE49-F238E27FC236}">
                <a16:creationId xmlns:a16="http://schemas.microsoft.com/office/drawing/2014/main" id="{A1D36D47-D12A-3142-B681-815978E85E77}"/>
              </a:ext>
            </a:extLst>
          </p:cNvPr>
          <p:cNvSpPr>
            <a:spLocks noGrp="1"/>
          </p:cNvSpPr>
          <p:nvPr>
            <p:ph type="dt" sz="half" idx="15"/>
          </p:nvPr>
        </p:nvSpPr>
        <p:spPr/>
        <p:txBody>
          <a:bodyPr/>
          <a:lstStyle/>
          <a:p>
            <a:r>
              <a:rPr lang="en-US" dirty="0"/>
              <a:t>April 2021</a:t>
            </a:r>
          </a:p>
        </p:txBody>
      </p:sp>
      <p:sp>
        <p:nvSpPr>
          <p:cNvPr id="8" name="Footer Placeholder 7">
            <a:extLst>
              <a:ext uri="{FF2B5EF4-FFF2-40B4-BE49-F238E27FC236}">
                <a16:creationId xmlns:a16="http://schemas.microsoft.com/office/drawing/2014/main" id="{3042CAE4-1315-134B-A97D-6331422E4046}"/>
              </a:ext>
            </a:extLst>
          </p:cNvPr>
          <p:cNvSpPr>
            <a:spLocks noGrp="1"/>
          </p:cNvSpPr>
          <p:nvPr>
            <p:ph type="ftr" sz="quarter" idx="16"/>
          </p:nvPr>
        </p:nvSpPr>
        <p:spPr/>
        <p:txBody>
          <a:bodyPr/>
          <a:lstStyle/>
          <a:p>
            <a:pPr algn="l"/>
            <a:r>
              <a:rPr lang="en-US" dirty="0"/>
              <a:t>Employee Health Insurance FY 22</a:t>
            </a:r>
          </a:p>
        </p:txBody>
      </p:sp>
      <p:sp>
        <p:nvSpPr>
          <p:cNvPr id="9" name="Slide Number Placeholder 8">
            <a:extLst>
              <a:ext uri="{FF2B5EF4-FFF2-40B4-BE49-F238E27FC236}">
                <a16:creationId xmlns:a16="http://schemas.microsoft.com/office/drawing/2014/main" id="{4751649C-08F4-D84A-9E3B-1FCB427D60BF}"/>
              </a:ext>
            </a:extLst>
          </p:cNvPr>
          <p:cNvSpPr>
            <a:spLocks noGrp="1"/>
          </p:cNvSpPr>
          <p:nvPr>
            <p:ph type="sldNum" sz="quarter" idx="17"/>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chemeClr val="accent6"/>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dirty="0"/>
              <a:t>Click icon to </a:t>
            </a:r>
            <a:r>
              <a:rPr lang="en-US"/>
              <a:t>add picture</a:t>
            </a:r>
            <a:endParaRPr lang="en-US" dirty="0"/>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08ACB6F4-A2A7-6E4D-A8EB-50B5B35AADEB}"/>
              </a:ext>
            </a:extLst>
          </p:cNvPr>
          <p:cNvSpPr>
            <a:spLocks noGrp="1"/>
          </p:cNvSpPr>
          <p:nvPr>
            <p:ph type="dt" sz="half" idx="15"/>
          </p:nvPr>
        </p:nvSpPr>
        <p:spPr/>
        <p:txBody>
          <a:bodyPr/>
          <a:lstStyle/>
          <a:p>
            <a:r>
              <a:rPr lang="en-US" dirty="0"/>
              <a:t>April 2021</a:t>
            </a:r>
          </a:p>
        </p:txBody>
      </p:sp>
      <p:sp>
        <p:nvSpPr>
          <p:cNvPr id="4" name="Footer Placeholder 3">
            <a:extLst>
              <a:ext uri="{FF2B5EF4-FFF2-40B4-BE49-F238E27FC236}">
                <a16:creationId xmlns:a16="http://schemas.microsoft.com/office/drawing/2014/main" id="{37FC6095-B1C7-6143-B9FD-C545A6D03573}"/>
              </a:ext>
            </a:extLst>
          </p:cNvPr>
          <p:cNvSpPr>
            <a:spLocks noGrp="1"/>
          </p:cNvSpPr>
          <p:nvPr>
            <p:ph type="ftr" sz="quarter" idx="16"/>
          </p:nvPr>
        </p:nvSpPr>
        <p:spPr/>
        <p:txBody>
          <a:bodyPr/>
          <a:lstStyle/>
          <a:p>
            <a:pPr algn="l"/>
            <a:r>
              <a:rPr lang="en-US" dirty="0"/>
              <a:t>Employee Health Insurance FY 22</a:t>
            </a:r>
          </a:p>
        </p:txBody>
      </p:sp>
      <p:sp>
        <p:nvSpPr>
          <p:cNvPr id="5" name="Slide Number Placeholder 4">
            <a:extLst>
              <a:ext uri="{FF2B5EF4-FFF2-40B4-BE49-F238E27FC236}">
                <a16:creationId xmlns:a16="http://schemas.microsoft.com/office/drawing/2014/main" id="{DAF7A802-0AAE-FA43-8858-03590E764031}"/>
              </a:ext>
            </a:extLst>
          </p:cNvPr>
          <p:cNvSpPr>
            <a:spLocks noGrp="1"/>
          </p:cNvSpPr>
          <p:nvPr>
            <p:ph type="sldNum" sz="quarter" idx="17"/>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dirty="0"/>
              <a:t>Click icon to </a:t>
            </a:r>
            <a:r>
              <a:rPr lang="en-US"/>
              <a:t>add picture</a:t>
            </a:r>
            <a:endParaRPr lang="en-US" dirty="0"/>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C0618CEB-562C-EF47-A905-BA1BD3BB0B4A}"/>
              </a:ext>
            </a:extLst>
          </p:cNvPr>
          <p:cNvSpPr>
            <a:spLocks noGrp="1"/>
          </p:cNvSpPr>
          <p:nvPr>
            <p:ph type="sldNum" sz="quarter" idx="16"/>
          </p:nvPr>
        </p:nvSpPr>
        <p:spPr bwMode="gray"/>
        <p:txBody>
          <a:bodyPr/>
          <a:lstStyle>
            <a:lvl1pPr>
              <a:defRPr>
                <a:solidFill>
                  <a:schemeClr val="bg1"/>
                </a:solidFill>
              </a:defRPr>
            </a:lvl1pPr>
          </a:lstStyle>
          <a:p>
            <a:fld id="{7870704B-CE94-48CC-AF30-84932A1262A7}" type="slidenum">
              <a:rPr lang="en-US" smtClean="0"/>
              <a:pPr/>
              <a:t>‹#›</a:t>
            </a:fld>
            <a:endParaRPr lang="en-US" dirty="0"/>
          </a:p>
        </p:txBody>
      </p:sp>
      <p:sp>
        <p:nvSpPr>
          <p:cNvPr id="2" name="Date Placeholder 1">
            <a:extLst>
              <a:ext uri="{FF2B5EF4-FFF2-40B4-BE49-F238E27FC236}">
                <a16:creationId xmlns:a16="http://schemas.microsoft.com/office/drawing/2014/main" id="{B7BEC181-486E-E441-8900-B8446C2DF2CE}"/>
              </a:ext>
            </a:extLst>
          </p:cNvPr>
          <p:cNvSpPr>
            <a:spLocks noGrp="1"/>
          </p:cNvSpPr>
          <p:nvPr>
            <p:ph type="dt" sz="half" idx="17"/>
          </p:nvPr>
        </p:nvSpPr>
        <p:spPr/>
        <p:txBody>
          <a:bodyPr/>
          <a:lstStyle>
            <a:lvl1pPr>
              <a:defRPr>
                <a:solidFill>
                  <a:schemeClr val="bg1"/>
                </a:solidFill>
              </a:defRPr>
            </a:lvl1pPr>
          </a:lstStyle>
          <a:p>
            <a:r>
              <a:rPr lang="en-US" dirty="0"/>
              <a:t>April 2021</a:t>
            </a:r>
          </a:p>
        </p:txBody>
      </p:sp>
      <p:sp>
        <p:nvSpPr>
          <p:cNvPr id="4" name="Footer Placeholder 3">
            <a:extLst>
              <a:ext uri="{FF2B5EF4-FFF2-40B4-BE49-F238E27FC236}">
                <a16:creationId xmlns:a16="http://schemas.microsoft.com/office/drawing/2014/main" id="{761E6323-CD0D-424F-880F-557372819009}"/>
              </a:ext>
            </a:extLst>
          </p:cNvPr>
          <p:cNvSpPr>
            <a:spLocks noGrp="1"/>
          </p:cNvSpPr>
          <p:nvPr>
            <p:ph type="ftr" sz="quarter" idx="18"/>
          </p:nvPr>
        </p:nvSpPr>
        <p:spPr/>
        <p:txBody>
          <a:bodyPr/>
          <a:lstStyle/>
          <a:p>
            <a:pPr algn="l"/>
            <a:r>
              <a:rPr lang="en-US" dirty="0"/>
              <a:t>Employee Health Insurance FY 22</a:t>
            </a:r>
          </a:p>
        </p:txBody>
      </p:sp>
    </p:spTree>
    <p:extLst>
      <p:ext uri="{BB962C8B-B14F-4D97-AF65-F5344CB8AC3E}">
        <p14:creationId xmlns:p14="http://schemas.microsoft.com/office/powerpoint/2010/main" val="371230282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7E5DC986-4502-464F-A426-50A70EA2E41A}"/>
              </a:ext>
            </a:extLst>
          </p:cNvPr>
          <p:cNvSpPr>
            <a:spLocks noGrp="1"/>
          </p:cNvSpPr>
          <p:nvPr>
            <p:ph type="dt" sz="half" idx="10"/>
          </p:nvPr>
        </p:nvSpPr>
        <p:spPr/>
        <p:txBody>
          <a:bodyPr/>
          <a:lstStyle/>
          <a:p>
            <a:r>
              <a:rPr lang="en-US" dirty="0"/>
              <a:t>April 2021</a:t>
            </a:r>
          </a:p>
        </p:txBody>
      </p:sp>
      <p:sp>
        <p:nvSpPr>
          <p:cNvPr id="4" name="Footer Placeholder 3">
            <a:extLst>
              <a:ext uri="{FF2B5EF4-FFF2-40B4-BE49-F238E27FC236}">
                <a16:creationId xmlns:a16="http://schemas.microsoft.com/office/drawing/2014/main" id="{FE17195B-4456-9145-8D6E-97A5EBDF8090}"/>
              </a:ext>
            </a:extLst>
          </p:cNvPr>
          <p:cNvSpPr>
            <a:spLocks noGrp="1"/>
          </p:cNvSpPr>
          <p:nvPr>
            <p:ph type="ftr" sz="quarter" idx="11"/>
          </p:nvPr>
        </p:nvSpPr>
        <p:spPr/>
        <p:txBody>
          <a:bodyPr/>
          <a:lstStyle/>
          <a:p>
            <a:pPr algn="l"/>
            <a:r>
              <a:rPr lang="en-US" dirty="0"/>
              <a:t>Employee Health Insurance FY 22</a:t>
            </a:r>
          </a:p>
        </p:txBody>
      </p:sp>
      <p:sp>
        <p:nvSpPr>
          <p:cNvPr id="7" name="Slide Number Placeholder 6">
            <a:extLst>
              <a:ext uri="{FF2B5EF4-FFF2-40B4-BE49-F238E27FC236}">
                <a16:creationId xmlns:a16="http://schemas.microsoft.com/office/drawing/2014/main" id="{FC67263F-492F-7F4E-9E89-2A38E1B27F39}"/>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396399799"/>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Date Placeholder 9">
            <a:extLst>
              <a:ext uri="{FF2B5EF4-FFF2-40B4-BE49-F238E27FC236}">
                <a16:creationId xmlns:a16="http://schemas.microsoft.com/office/drawing/2014/main" id="{F95925A0-A65A-B94F-AD42-4A17D5E9B63B}"/>
              </a:ext>
            </a:extLst>
          </p:cNvPr>
          <p:cNvSpPr>
            <a:spLocks noGrp="1"/>
          </p:cNvSpPr>
          <p:nvPr>
            <p:ph type="dt" sz="half" idx="10"/>
          </p:nvPr>
        </p:nvSpPr>
        <p:spPr/>
        <p:txBody>
          <a:bodyPr/>
          <a:lstStyle/>
          <a:p>
            <a:r>
              <a:rPr lang="en-US" dirty="0"/>
              <a:t>April 2021</a:t>
            </a:r>
          </a:p>
        </p:txBody>
      </p:sp>
      <p:sp>
        <p:nvSpPr>
          <p:cNvPr id="11" name="Footer Placeholder 10">
            <a:extLst>
              <a:ext uri="{FF2B5EF4-FFF2-40B4-BE49-F238E27FC236}">
                <a16:creationId xmlns:a16="http://schemas.microsoft.com/office/drawing/2014/main" id="{01CB2D71-BA29-2E4C-A7F8-AB7C48FCE919}"/>
              </a:ext>
            </a:extLst>
          </p:cNvPr>
          <p:cNvSpPr>
            <a:spLocks noGrp="1"/>
          </p:cNvSpPr>
          <p:nvPr>
            <p:ph type="ftr" sz="quarter" idx="11"/>
          </p:nvPr>
        </p:nvSpPr>
        <p:spPr/>
        <p:txBody>
          <a:bodyPr/>
          <a:lstStyle/>
          <a:p>
            <a:pPr algn="l"/>
            <a:r>
              <a:rPr lang="en-US" dirty="0"/>
              <a:t>Employee Health Insurance FY 22</a:t>
            </a:r>
          </a:p>
        </p:txBody>
      </p:sp>
      <p:sp>
        <p:nvSpPr>
          <p:cNvPr id="12" name="Slide Number Placeholder 11">
            <a:extLst>
              <a:ext uri="{FF2B5EF4-FFF2-40B4-BE49-F238E27FC236}">
                <a16:creationId xmlns:a16="http://schemas.microsoft.com/office/drawing/2014/main" id="{1E0FBAD1-BD7F-C249-B609-9F42DAA28A2B}"/>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75944E79-860F-9542-986D-3F487E112641}"/>
              </a:ext>
            </a:extLst>
          </p:cNvPr>
          <p:cNvSpPr>
            <a:spLocks noGrp="1"/>
          </p:cNvSpPr>
          <p:nvPr>
            <p:ph type="dt" sz="half" idx="10"/>
          </p:nvPr>
        </p:nvSpPr>
        <p:spPr/>
        <p:txBody>
          <a:bodyPr/>
          <a:lstStyle/>
          <a:p>
            <a:r>
              <a:rPr lang="en-US" dirty="0"/>
              <a:t>April 2021</a:t>
            </a:r>
          </a:p>
        </p:txBody>
      </p:sp>
      <p:sp>
        <p:nvSpPr>
          <p:cNvPr id="4" name="Footer Placeholder 3">
            <a:extLst>
              <a:ext uri="{FF2B5EF4-FFF2-40B4-BE49-F238E27FC236}">
                <a16:creationId xmlns:a16="http://schemas.microsoft.com/office/drawing/2014/main" id="{6503EA61-A2A9-8D46-A8C8-F5D81CC931C5}"/>
              </a:ext>
            </a:extLst>
          </p:cNvPr>
          <p:cNvSpPr>
            <a:spLocks noGrp="1"/>
          </p:cNvSpPr>
          <p:nvPr>
            <p:ph type="ftr" sz="quarter" idx="11"/>
          </p:nvPr>
        </p:nvSpPr>
        <p:spPr/>
        <p:txBody>
          <a:bodyPr/>
          <a:lstStyle/>
          <a:p>
            <a:pPr algn="l"/>
            <a:r>
              <a:rPr lang="en-US" dirty="0"/>
              <a:t>Employee Health Insurance FY 22</a:t>
            </a:r>
          </a:p>
        </p:txBody>
      </p:sp>
      <p:sp>
        <p:nvSpPr>
          <p:cNvPr id="9" name="Slide Number Placeholder 8">
            <a:extLst>
              <a:ext uri="{FF2B5EF4-FFF2-40B4-BE49-F238E27FC236}">
                <a16:creationId xmlns:a16="http://schemas.microsoft.com/office/drawing/2014/main" id="{E4410A1E-B181-CB46-A25E-398B598C5B78}"/>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3" name="Presentation Footer">
            <a:extLst>
              <a:ext uri="{FF2B5EF4-FFF2-40B4-BE49-F238E27FC236}">
                <a16:creationId xmlns:a16="http://schemas.microsoft.com/office/drawing/2014/main" id="{E542CCAF-6994-4C2E-A29F-F9E9E6F7953E}"/>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4" name="Date">
            <a:extLst>
              <a:ext uri="{FF2B5EF4-FFF2-40B4-BE49-F238E27FC236}">
                <a16:creationId xmlns:a16="http://schemas.microsoft.com/office/drawing/2014/main" id="{8B579EE4-B6F2-46DD-AB07-6E80B1CEEAEB}"/>
              </a:ext>
            </a:extLst>
          </p:cNvPr>
          <p:cNvSpPr>
            <a:spLocks noGrp="1"/>
          </p:cNvSpPr>
          <p:nvPr>
            <p:ph type="dt" sz="half" idx="12"/>
          </p:nvPr>
        </p:nvSpPr>
        <p:spPr>
          <a:xfrm>
            <a:off x="9984296" y="6355080"/>
            <a:ext cx="1764792" cy="137160"/>
          </a:xfrm>
        </p:spPr>
        <p:txBody>
          <a:bodyPr/>
          <a:lstStyle/>
          <a:p>
            <a:r>
              <a:rPr lang="en-US" dirty="0"/>
              <a:t>April 2021</a:t>
            </a:r>
          </a:p>
        </p:txBody>
      </p:sp>
      <p:sp>
        <p:nvSpPr>
          <p:cNvPr id="15" name="Slide Number">
            <a:extLst>
              <a:ext uri="{FF2B5EF4-FFF2-40B4-BE49-F238E27FC236}">
                <a16:creationId xmlns:a16="http://schemas.microsoft.com/office/drawing/2014/main" id="{9C500E16-A5D2-464A-BABA-F48C4283BAB0}"/>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33DF2FE2-E936-7745-91D2-A6D8CA7F5D95}"/>
              </a:ext>
            </a:extLst>
          </p:cNvPr>
          <p:cNvSpPr>
            <a:spLocks noGrp="1"/>
          </p:cNvSpPr>
          <p:nvPr>
            <p:ph type="dt" sz="half" idx="10"/>
          </p:nvPr>
        </p:nvSpPr>
        <p:spPr/>
        <p:txBody>
          <a:bodyPr/>
          <a:lstStyle/>
          <a:p>
            <a:r>
              <a:rPr lang="en-US" dirty="0"/>
              <a:t>April 2021</a:t>
            </a:r>
          </a:p>
        </p:txBody>
      </p:sp>
      <p:sp>
        <p:nvSpPr>
          <p:cNvPr id="4" name="Footer Placeholder 3">
            <a:extLst>
              <a:ext uri="{FF2B5EF4-FFF2-40B4-BE49-F238E27FC236}">
                <a16:creationId xmlns:a16="http://schemas.microsoft.com/office/drawing/2014/main" id="{A54FEE05-057D-214D-903C-F8FD6A36D286}"/>
              </a:ext>
            </a:extLst>
          </p:cNvPr>
          <p:cNvSpPr>
            <a:spLocks noGrp="1"/>
          </p:cNvSpPr>
          <p:nvPr>
            <p:ph type="ftr" sz="quarter" idx="11"/>
          </p:nvPr>
        </p:nvSpPr>
        <p:spPr/>
        <p:txBody>
          <a:bodyPr/>
          <a:lstStyle/>
          <a:p>
            <a:pPr algn="l"/>
            <a:r>
              <a:rPr lang="en-US" dirty="0"/>
              <a:t>Employee Health Insurance FY 22</a:t>
            </a:r>
          </a:p>
        </p:txBody>
      </p:sp>
      <p:sp>
        <p:nvSpPr>
          <p:cNvPr id="9" name="Slide Number Placeholder 8">
            <a:extLst>
              <a:ext uri="{FF2B5EF4-FFF2-40B4-BE49-F238E27FC236}">
                <a16:creationId xmlns:a16="http://schemas.microsoft.com/office/drawing/2014/main" id="{4DD12AF3-FC08-E446-85E1-796189A84898}"/>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Date Placeholder 1">
            <a:extLst>
              <a:ext uri="{FF2B5EF4-FFF2-40B4-BE49-F238E27FC236}">
                <a16:creationId xmlns:a16="http://schemas.microsoft.com/office/drawing/2014/main" id="{9BB60EFE-B508-D848-9B02-A73119F1803A}"/>
              </a:ext>
            </a:extLst>
          </p:cNvPr>
          <p:cNvSpPr>
            <a:spLocks noGrp="1"/>
          </p:cNvSpPr>
          <p:nvPr>
            <p:ph type="dt" sz="half" idx="10"/>
          </p:nvPr>
        </p:nvSpPr>
        <p:spPr/>
        <p:txBody>
          <a:bodyPr/>
          <a:lstStyle/>
          <a:p>
            <a:r>
              <a:rPr lang="en-US" dirty="0"/>
              <a:t>April 2021</a:t>
            </a:r>
          </a:p>
        </p:txBody>
      </p:sp>
      <p:sp>
        <p:nvSpPr>
          <p:cNvPr id="4" name="Footer Placeholder 3">
            <a:extLst>
              <a:ext uri="{FF2B5EF4-FFF2-40B4-BE49-F238E27FC236}">
                <a16:creationId xmlns:a16="http://schemas.microsoft.com/office/drawing/2014/main" id="{DC3B4447-C39F-954F-B842-43560F6E9D0C}"/>
              </a:ext>
            </a:extLst>
          </p:cNvPr>
          <p:cNvSpPr>
            <a:spLocks noGrp="1"/>
          </p:cNvSpPr>
          <p:nvPr>
            <p:ph type="ftr" sz="quarter" idx="11"/>
          </p:nvPr>
        </p:nvSpPr>
        <p:spPr/>
        <p:txBody>
          <a:bodyPr/>
          <a:lstStyle/>
          <a:p>
            <a:pPr algn="l"/>
            <a:r>
              <a:rPr lang="en-US" dirty="0"/>
              <a:t>Employee Health Insurance FY 22</a:t>
            </a:r>
          </a:p>
        </p:txBody>
      </p:sp>
      <p:sp>
        <p:nvSpPr>
          <p:cNvPr id="9" name="Slide Number Placeholder 8">
            <a:extLst>
              <a:ext uri="{FF2B5EF4-FFF2-40B4-BE49-F238E27FC236}">
                <a16:creationId xmlns:a16="http://schemas.microsoft.com/office/drawing/2014/main" id="{F9D7BB50-999D-5745-BB53-011066651024}"/>
              </a:ext>
            </a:extLst>
          </p:cNvPr>
          <p:cNvSpPr>
            <a:spLocks noGrp="1"/>
          </p:cNvSpPr>
          <p:nvPr>
            <p:ph type="sldNum" sz="quarter" idx="12"/>
          </p:nvPr>
        </p:nvSpPr>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Thank You Dark">
    <p:bg>
      <p:bgPr>
        <a:solidFill>
          <a:srgbClr val="464646"/>
        </a:solidFill>
        <a:effectLst/>
      </p:bgPr>
    </p:bg>
    <p:spTree>
      <p:nvGrpSpPr>
        <p:cNvPr id="1" name=""/>
        <p:cNvGrpSpPr/>
        <p:nvPr/>
      </p:nvGrpSpPr>
      <p:grpSpPr>
        <a:xfrm>
          <a:off x="0" y="0"/>
          <a:ext cx="0" cy="0"/>
          <a:chOff x="0" y="0"/>
          <a:chExt cx="0" cy="0"/>
        </a:xfrm>
      </p:grpSpPr>
      <p:sp>
        <p:nvSpPr>
          <p:cNvPr id="14" name="Rectangle 13"/>
          <p:cNvSpPr/>
          <p:nvPr userDrawn="1"/>
        </p:nvSpPr>
        <p:spPr bwMode="hidden">
          <a:xfrm>
            <a:off x="0" y="4674154"/>
            <a:ext cx="12192000" cy="21838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bg1"/>
                </a:solidFill>
              </a:defRPr>
            </a:lvl1pPr>
          </a:lstStyle>
          <a:p>
            <a:r>
              <a:rPr lang="en-US"/>
              <a:t>Thank you</a:t>
            </a:r>
            <a:endParaRPr lang="en-US" dirty="0"/>
          </a:p>
        </p:txBody>
      </p:sp>
      <p:sp>
        <p:nvSpPr>
          <p:cNvPr id="7" name="AutoShape 3"/>
          <p:cNvSpPr>
            <a:spLocks noChangeAspect="1" noChangeArrowheads="1" noTextEdit="1"/>
          </p:cNvSpPr>
          <p:nvPr/>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Text Placeholder 5"/>
          <p:cNvSpPr>
            <a:spLocks noGrp="1"/>
          </p:cNvSpPr>
          <p:nvPr>
            <p:ph type="body" sz="quarter" idx="10" hasCustomPrompt="1"/>
          </p:nvPr>
        </p:nvSpPr>
        <p:spPr>
          <a:xfrm>
            <a:off x="442912" y="4992900"/>
            <a:ext cx="11306176" cy="1653548"/>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dirty="0"/>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TextBox 3">
            <a:extLst>
              <a:ext uri="{FF2B5EF4-FFF2-40B4-BE49-F238E27FC236}">
                <a16:creationId xmlns:a16="http://schemas.microsoft.com/office/drawing/2014/main" id="{97A53FBC-337E-0D4B-8811-6E0EEC0A9293}"/>
              </a:ext>
            </a:extLst>
          </p:cNvPr>
          <p:cNvSpPr txBox="1"/>
          <p:nvPr userDrawn="1"/>
        </p:nvSpPr>
        <p:spPr>
          <a:xfrm>
            <a:off x="442913" y="41338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dirty="0">
                <a:solidFill>
                  <a:schemeClr val="bg1"/>
                </a:solidFill>
              </a:rPr>
              <a:t>pwc.in</a:t>
            </a:r>
          </a:p>
        </p:txBody>
      </p:sp>
    </p:spTree>
    <p:extLst>
      <p:ext uri="{BB962C8B-B14F-4D97-AF65-F5344CB8AC3E}">
        <p14:creationId xmlns:p14="http://schemas.microsoft.com/office/powerpoint/2010/main" val="367068082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hasCustomPrompt="1"/>
          </p:nvPr>
        </p:nvSpPr>
        <p:spPr>
          <a:xfrm>
            <a:off x="442913" y="2103120"/>
            <a:ext cx="11306175" cy="4073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Presentation Footer">
            <a:extLst>
              <a:ext uri="{FF2B5EF4-FFF2-40B4-BE49-F238E27FC236}">
                <a16:creationId xmlns:a16="http://schemas.microsoft.com/office/drawing/2014/main" id="{9853FC5B-A1A5-4F7F-A104-DF817D185242}"/>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1" name="Date">
            <a:extLst>
              <a:ext uri="{FF2B5EF4-FFF2-40B4-BE49-F238E27FC236}">
                <a16:creationId xmlns:a16="http://schemas.microsoft.com/office/drawing/2014/main" id="{83AEF06C-AE3F-4BB4-AD32-87AFCA4C3422}"/>
              </a:ext>
            </a:extLst>
          </p:cNvPr>
          <p:cNvSpPr>
            <a:spLocks noGrp="1"/>
          </p:cNvSpPr>
          <p:nvPr>
            <p:ph type="dt" sz="half" idx="12"/>
          </p:nvPr>
        </p:nvSpPr>
        <p:spPr>
          <a:xfrm>
            <a:off x="9984296" y="6355080"/>
            <a:ext cx="1764792" cy="137160"/>
          </a:xfrm>
        </p:spPr>
        <p:txBody>
          <a:bodyPr/>
          <a:lstStyle/>
          <a:p>
            <a:r>
              <a:rPr lang="en-US" dirty="0"/>
              <a:t>April 2021</a:t>
            </a:r>
          </a:p>
        </p:txBody>
      </p:sp>
      <p:sp>
        <p:nvSpPr>
          <p:cNvPr id="12" name="Slide Number">
            <a:extLst>
              <a:ext uri="{FF2B5EF4-FFF2-40B4-BE49-F238E27FC236}">
                <a16:creationId xmlns:a16="http://schemas.microsoft.com/office/drawing/2014/main" id="{424280CD-7F82-4378-B4EB-A953855D63E1}"/>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25817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Presentation Footer">
            <a:extLst>
              <a:ext uri="{FF2B5EF4-FFF2-40B4-BE49-F238E27FC236}">
                <a16:creationId xmlns:a16="http://schemas.microsoft.com/office/drawing/2014/main" id="{C0A96048-10F2-4224-818D-5BECEE168473}"/>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3" name="Date">
            <a:extLst>
              <a:ext uri="{FF2B5EF4-FFF2-40B4-BE49-F238E27FC236}">
                <a16:creationId xmlns:a16="http://schemas.microsoft.com/office/drawing/2014/main" id="{C1F41BA3-BD4F-444B-8A48-A3CC74630D92}"/>
              </a:ext>
            </a:extLst>
          </p:cNvPr>
          <p:cNvSpPr>
            <a:spLocks noGrp="1"/>
          </p:cNvSpPr>
          <p:nvPr>
            <p:ph type="dt" sz="half" idx="12"/>
          </p:nvPr>
        </p:nvSpPr>
        <p:spPr>
          <a:xfrm>
            <a:off x="9984296" y="6355080"/>
            <a:ext cx="1764792" cy="137160"/>
          </a:xfrm>
        </p:spPr>
        <p:txBody>
          <a:bodyPr/>
          <a:lstStyle/>
          <a:p>
            <a:r>
              <a:rPr lang="en-US" dirty="0"/>
              <a:t>April 2021</a:t>
            </a:r>
          </a:p>
        </p:txBody>
      </p:sp>
      <p:sp>
        <p:nvSpPr>
          <p:cNvPr id="14" name="Slide Number">
            <a:extLst>
              <a:ext uri="{FF2B5EF4-FFF2-40B4-BE49-F238E27FC236}">
                <a16:creationId xmlns:a16="http://schemas.microsoft.com/office/drawing/2014/main" id="{E362C54E-6F95-4E35-B11E-0FA6890BB97B}"/>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466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Presentation Footer">
            <a:extLst>
              <a:ext uri="{FF2B5EF4-FFF2-40B4-BE49-F238E27FC236}">
                <a16:creationId xmlns:a16="http://schemas.microsoft.com/office/drawing/2014/main" id="{7B52BB9D-0714-41EB-A065-3C9301AC9AF2}"/>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1" name="Date">
            <a:extLst>
              <a:ext uri="{FF2B5EF4-FFF2-40B4-BE49-F238E27FC236}">
                <a16:creationId xmlns:a16="http://schemas.microsoft.com/office/drawing/2014/main" id="{4CDD38BF-B105-49DA-8707-FF2BB7A24DF7}"/>
              </a:ext>
            </a:extLst>
          </p:cNvPr>
          <p:cNvSpPr>
            <a:spLocks noGrp="1"/>
          </p:cNvSpPr>
          <p:nvPr>
            <p:ph type="dt" sz="half" idx="12"/>
          </p:nvPr>
        </p:nvSpPr>
        <p:spPr>
          <a:xfrm>
            <a:off x="9984296" y="6355080"/>
            <a:ext cx="1764792" cy="137160"/>
          </a:xfrm>
        </p:spPr>
        <p:txBody>
          <a:bodyPr/>
          <a:lstStyle/>
          <a:p>
            <a:r>
              <a:rPr lang="en-US" dirty="0"/>
              <a:t>April 2021</a:t>
            </a:r>
          </a:p>
        </p:txBody>
      </p:sp>
      <p:sp>
        <p:nvSpPr>
          <p:cNvPr id="12" name="Slide Number">
            <a:extLst>
              <a:ext uri="{FF2B5EF4-FFF2-40B4-BE49-F238E27FC236}">
                <a16:creationId xmlns:a16="http://schemas.microsoft.com/office/drawing/2014/main" id="{D6F070B6-A4B1-450C-9787-CEE408FDB21E}"/>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16472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endParaRPr 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endParaRPr lang="en-US" dirty="0"/>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2" name="Presentation Footer">
            <a:extLst>
              <a:ext uri="{FF2B5EF4-FFF2-40B4-BE49-F238E27FC236}">
                <a16:creationId xmlns:a16="http://schemas.microsoft.com/office/drawing/2014/main" id="{AD04E10A-3CEF-447C-885A-911D22505435}"/>
              </a:ext>
            </a:extLst>
          </p:cNvPr>
          <p:cNvSpPr>
            <a:spLocks noGrp="1"/>
          </p:cNvSpPr>
          <p:nvPr>
            <p:ph type="ftr" sz="quarter" idx="13"/>
          </p:nvPr>
        </p:nvSpPr>
        <p:spPr>
          <a:xfrm>
            <a:off x="442912" y="6355080"/>
            <a:ext cx="5473701" cy="137160"/>
          </a:xfrm>
        </p:spPr>
        <p:txBody>
          <a:bodyPr/>
          <a:lstStyle/>
          <a:p>
            <a:pPr algn="l"/>
            <a:r>
              <a:rPr lang="en-US" dirty="0"/>
              <a:t>Employee Health Insurance FY 22</a:t>
            </a:r>
          </a:p>
        </p:txBody>
      </p:sp>
      <p:sp>
        <p:nvSpPr>
          <p:cNvPr id="13" name="Date">
            <a:extLst>
              <a:ext uri="{FF2B5EF4-FFF2-40B4-BE49-F238E27FC236}">
                <a16:creationId xmlns:a16="http://schemas.microsoft.com/office/drawing/2014/main" id="{26D0D962-572E-435C-BDA7-54D718BEA5C1}"/>
              </a:ext>
            </a:extLst>
          </p:cNvPr>
          <p:cNvSpPr>
            <a:spLocks noGrp="1"/>
          </p:cNvSpPr>
          <p:nvPr>
            <p:ph type="dt" sz="half" idx="12"/>
          </p:nvPr>
        </p:nvSpPr>
        <p:spPr>
          <a:xfrm>
            <a:off x="9984296" y="6355080"/>
            <a:ext cx="1764792" cy="137160"/>
          </a:xfrm>
        </p:spPr>
        <p:txBody>
          <a:bodyPr/>
          <a:lstStyle/>
          <a:p>
            <a:r>
              <a:rPr lang="en-US" dirty="0"/>
              <a:t>April 2021</a:t>
            </a:r>
          </a:p>
        </p:txBody>
      </p:sp>
      <p:sp>
        <p:nvSpPr>
          <p:cNvPr id="14" name="Slide Number">
            <a:extLst>
              <a:ext uri="{FF2B5EF4-FFF2-40B4-BE49-F238E27FC236}">
                <a16:creationId xmlns:a16="http://schemas.microsoft.com/office/drawing/2014/main" id="{6DA80911-AAEC-40A3-90D1-AF7AD8369F64}"/>
              </a:ext>
            </a:extLst>
          </p:cNvPr>
          <p:cNvSpPr>
            <a:spLocks noGrp="1"/>
          </p:cNvSpPr>
          <p:nvPr>
            <p:ph type="sldNum" sz="quarter" idx="11"/>
          </p:nvPr>
        </p:nvSpPr>
        <p:spPr>
          <a:xfrm>
            <a:off x="9984296" y="6492240"/>
            <a:ext cx="1764792" cy="137160"/>
          </a:xfrm>
        </p:spPr>
        <p:txBody>
          <a:body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11233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1"/>
            <a:ext cx="11306175" cy="990599"/>
          </a:xfrm>
          <a:prstGeom prst="rect">
            <a:avLst/>
          </a:prstGeom>
        </p:spPr>
        <p:txBody>
          <a:bodyPr vert="horz" lIns="0" tIns="0" rIns="0" bIns="0" rtlCol="0" anchor="ctr" anchorCtr="0">
            <a:normAutofit/>
          </a:bodyPr>
          <a:lstStyle/>
          <a:p>
            <a:r>
              <a:rPr lang="en-US" dirty="0"/>
              <a:t>[Slide title]</a:t>
            </a:r>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sz="750">
                <a:solidFill>
                  <a:schemeClr val="tx1"/>
                </a:solidFill>
              </a:defRPr>
            </a:lvl1pPr>
          </a:lstStyle>
          <a:p>
            <a:pPr algn="l"/>
            <a:r>
              <a:rPr lang="en-US" dirty="0"/>
              <a:t>Employee Health Insurance FY 22</a:t>
            </a:r>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dirty="0"/>
              <a:t>April 2021</a:t>
            </a:r>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p>
            <a:pPr algn="l"/>
            <a:r>
              <a:rPr lang="en-US" sz="750" b="0">
                <a:solidFill>
                  <a:schemeClr val="tx1"/>
                </a:solidFill>
              </a:rPr>
              <a:t>PwC</a:t>
            </a:r>
            <a:endParaRPr lang="en-US" sz="750" b="0" dirty="0">
              <a:solidFill>
                <a:schemeClr val="tx1"/>
              </a:solidFill>
            </a:endParaRPr>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sz="750">
                <a:solidFill>
                  <a:schemeClr val="tx1"/>
                </a:solidFill>
              </a:defRPr>
            </a:lvl1pPr>
          </a:lstStyle>
          <a:p>
            <a:fld id="{7870704B-CE94-48CC-AF30-84932A1262A7}" type="slidenum">
              <a:rPr lang="en-US" smtClean="0"/>
              <a:pPr/>
              <a:t>‹#›</a:t>
            </a:fld>
            <a:endParaRPr lang="en-US" dirty="0"/>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810" r:id="rId3"/>
    <p:sldLayoutId id="2147483809" r:id="rId4"/>
    <p:sldLayoutId id="2147483767" r:id="rId5"/>
    <p:sldLayoutId id="2147483742" r:id="rId6"/>
    <p:sldLayoutId id="2147483754" r:id="rId7"/>
    <p:sldLayoutId id="2147483743" r:id="rId8"/>
    <p:sldLayoutId id="2147483755" r:id="rId9"/>
    <p:sldLayoutId id="2147483744" r:id="rId10"/>
    <p:sldLayoutId id="2147483756" r:id="rId11"/>
    <p:sldLayoutId id="2147483745" r:id="rId12"/>
    <p:sldLayoutId id="2147483757" r:id="rId13"/>
    <p:sldLayoutId id="2147483746" r:id="rId14"/>
    <p:sldLayoutId id="2147483758" r:id="rId15"/>
    <p:sldLayoutId id="2147483747" r:id="rId16"/>
    <p:sldLayoutId id="2147483759" r:id="rId17"/>
    <p:sldLayoutId id="2147483748" r:id="rId18"/>
    <p:sldLayoutId id="2147483760" r:id="rId19"/>
    <p:sldLayoutId id="2147483749" r:id="rId20"/>
    <p:sldLayoutId id="2147483761" r:id="rId21"/>
    <p:sldLayoutId id="2147483750" r:id="rId22"/>
    <p:sldLayoutId id="2147483762" r:id="rId23"/>
    <p:sldLayoutId id="2147483751" r:id="rId24"/>
    <p:sldLayoutId id="2147483763" r:id="rId25"/>
    <p:sldLayoutId id="2147483752" r:id="rId26"/>
    <p:sldLayoutId id="2147483764" r:id="rId27"/>
    <p:sldLayoutId id="2147483768" r:id="rId28"/>
    <p:sldLayoutId id="2147483786" r:id="rId29"/>
    <p:sldLayoutId id="2147483787" r:id="rId30"/>
    <p:sldLayoutId id="2147483790" r:id="rId31"/>
    <p:sldLayoutId id="2147483765" r:id="rId32"/>
    <p:sldLayoutId id="2147483766" r:id="rId33"/>
    <p:sldLayoutId id="2147483769" r:id="rId34"/>
    <p:sldLayoutId id="2147483789" r:id="rId35"/>
    <p:sldLayoutId id="2147483791" r:id="rId36"/>
    <p:sldLayoutId id="2147483792" r:id="rId37"/>
    <p:sldLayoutId id="2147483793" r:id="rId38"/>
    <p:sldLayoutId id="2147483794" r:id="rId39"/>
    <p:sldLayoutId id="2147483795" r:id="rId40"/>
    <p:sldLayoutId id="2147483796" r:id="rId41"/>
    <p:sldLayoutId id="2147483797" r:id="rId42"/>
    <p:sldLayoutId id="2147483798" r:id="rId43"/>
    <p:sldLayoutId id="2147483799" r:id="rId44"/>
    <p:sldLayoutId id="2147483800" r:id="rId45"/>
    <p:sldLayoutId id="2147483801" r:id="rId46"/>
    <p:sldLayoutId id="2147483802" r:id="rId47"/>
    <p:sldLayoutId id="2147483803" r:id="rId48"/>
    <p:sldLayoutId id="2147483804" r:id="rId49"/>
    <p:sldLayoutId id="2147483805" r:id="rId50"/>
    <p:sldLayoutId id="2147483806" r:id="rId51"/>
    <p:sldLayoutId id="2147483807" r:id="rId52"/>
  </p:sldLayoutIdLst>
  <p:hf hdr="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F26B43"/>
          </p15:clr>
        </p15:guide>
        <p15:guide id="2" pos="7401" userDrawn="1">
          <p15:clr>
            <a:srgbClr val="F26B43"/>
          </p15:clr>
        </p15:guide>
        <p15:guide id="5" orient="horz" pos="3888" userDrawn="1">
          <p15:clr>
            <a:srgbClr val="F26B43"/>
          </p15:clr>
        </p15:guide>
        <p15:guide id="10" orient="horz" pos="2160" userDrawn="1">
          <p15:clr>
            <a:srgbClr val="F26B43"/>
          </p15:clr>
        </p15:guide>
        <p15:guide id="11" orient="horz" pos="888" userDrawn="1">
          <p15:clr>
            <a:srgbClr val="F26B43"/>
          </p15:clr>
        </p15:guide>
        <p15:guide id="12" orient="horz" pos="744" userDrawn="1">
          <p15:clr>
            <a:srgbClr val="F26B43"/>
          </p15:clr>
        </p15:guide>
        <p15:guide id="13" orient="horz" pos="2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12" y="0"/>
            <a:ext cx="7418388" cy="3429000"/>
          </a:xfrm>
        </p:spPr>
        <p:txBody>
          <a:bodyPr anchor="ctr">
            <a:normAutofit/>
          </a:bodyPr>
          <a:lstStyle/>
          <a:p>
            <a:pPr>
              <a:lnSpc>
                <a:spcPct val="100000"/>
              </a:lnSpc>
              <a:spcAft>
                <a:spcPts val="600"/>
              </a:spcAft>
            </a:pPr>
            <a:r>
              <a:rPr lang="en-US" sz="4800" dirty="0"/>
              <a:t>Employee Health Insurance FY 23</a:t>
            </a:r>
            <a:endParaRPr lang="en-US" sz="4800" dirty="0">
              <a:latin typeface="+mn-lt"/>
            </a:endParaRPr>
          </a:p>
        </p:txBody>
      </p:sp>
      <p:sp>
        <p:nvSpPr>
          <p:cNvPr id="3" name="Subtitle 2"/>
          <p:cNvSpPr>
            <a:spLocks noGrp="1"/>
          </p:cNvSpPr>
          <p:nvPr>
            <p:ph type="subTitle" idx="1"/>
          </p:nvPr>
        </p:nvSpPr>
        <p:spPr>
          <a:xfrm>
            <a:off x="442914" y="3429000"/>
            <a:ext cx="5473700" cy="1135380"/>
          </a:xfrm>
        </p:spPr>
        <p:txBody>
          <a:bodyPr anchor="ctr"/>
          <a:lstStyle/>
          <a:p>
            <a:r>
              <a:rPr lang="en-US" dirty="0"/>
              <a:t>April 2022</a:t>
            </a:r>
          </a:p>
        </p:txBody>
      </p:sp>
    </p:spTree>
    <p:extLst>
      <p:ext uri="{BB962C8B-B14F-4D97-AF65-F5344CB8AC3E}">
        <p14:creationId xmlns:p14="http://schemas.microsoft.com/office/powerpoint/2010/main" val="251691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F2B0F5-7F1A-4B48-B302-A4889122BD5B}"/>
              </a:ext>
            </a:extLst>
          </p:cNvPr>
          <p:cNvSpPr/>
          <p:nvPr/>
        </p:nvSpPr>
        <p:spPr>
          <a:xfrm>
            <a:off x="4818888" y="1409699"/>
            <a:ext cx="6922254" cy="4662815"/>
          </a:xfrm>
          <a:prstGeom prst="rect">
            <a:avLst/>
          </a:prstGeom>
          <a:ln>
            <a:solidFill>
              <a:schemeClr val="accent3"/>
            </a:solidFill>
          </a:ln>
        </p:spPr>
        <p:txBody>
          <a:bodyPr wrap="square" tIns="91440" bIns="91440">
            <a:spAutoFit/>
          </a:bodyPr>
          <a:lstStyle/>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Injury/ Disease directly or indirectly caused by or arising from or attributable to War, Invasion, Act of Foreign Enemy, Warlike operations (whether war be declared or not)</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Circumcision unless necessary for treatment of a disease not excluded hereunder or as may be necessitated due to an accident, vaccination or inoculation or change of life or cosmic or aesthetic treatment of any description, plastic surgery other than as may be necessitated due to an accident or as a part of any illness</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Cost of spectacles and contact lens, hearing aids, walkers, crutches wheel chairs and such other aids</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Dental treatment or surgery of any kind unless necessitated due to accidental injuries and requiring hospitalization</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Convalescence, general debility, Run-down condition or rest cure, congenital external disease or defects or anomalies, sterility, venereal disease, intentional self injury and use of intoxicating drugs/alcohol</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OPD related treatment expenses including arising out of any condition directly or indirectly caused due to or associated with human </a:t>
            </a:r>
            <a:r>
              <a:rPr lang="en-US" sz="1400" dirty="0" err="1">
                <a:solidFill>
                  <a:srgbClr val="000000"/>
                </a:solidFill>
                <a:cs typeface="Arial" panose="020B0604020202020204" pitchFamily="34" charset="0"/>
              </a:rPr>
              <a:t>Tcell</a:t>
            </a:r>
            <a:r>
              <a:rPr lang="en-US" sz="1400" dirty="0">
                <a:solidFill>
                  <a:srgbClr val="000000"/>
                </a:solidFill>
                <a:cs typeface="Arial" panose="020B0604020202020204" pitchFamily="34" charset="0"/>
              </a:rPr>
              <a:t> Lymph tropic Virus type III (HTLV-III) or </a:t>
            </a:r>
            <a:r>
              <a:rPr lang="en-US" sz="1400" dirty="0" err="1">
                <a:solidFill>
                  <a:srgbClr val="000000"/>
                </a:solidFill>
                <a:cs typeface="Arial" panose="020B0604020202020204" pitchFamily="34" charset="0"/>
              </a:rPr>
              <a:t>Lymphadinopathy</a:t>
            </a:r>
            <a:r>
              <a:rPr lang="en-US" sz="1400" dirty="0">
                <a:solidFill>
                  <a:srgbClr val="000000"/>
                </a:solidFill>
                <a:cs typeface="Arial" panose="020B0604020202020204" pitchFamily="34" charset="0"/>
              </a:rPr>
              <a:t> Associated Virus (LAV) or the Mutants Derivative or Variations Deficiency Syndrome or any Syndrome or condition of a similar kind commonly referred to as AIDS</a:t>
            </a:r>
          </a:p>
        </p:txBody>
      </p:sp>
      <p:sp>
        <p:nvSpPr>
          <p:cNvPr id="2" name="Title 1">
            <a:extLst>
              <a:ext uri="{FF2B5EF4-FFF2-40B4-BE49-F238E27FC236}">
                <a16:creationId xmlns:a16="http://schemas.microsoft.com/office/drawing/2014/main" id="{8C4974B0-F29E-4CB7-B7C9-F9ACA966F327}"/>
              </a:ext>
            </a:extLst>
          </p:cNvPr>
          <p:cNvSpPr>
            <a:spLocks noGrp="1"/>
          </p:cNvSpPr>
          <p:nvPr>
            <p:ph type="title"/>
          </p:nvPr>
        </p:nvSpPr>
        <p:spPr/>
        <p:txBody>
          <a:bodyPr/>
          <a:lstStyle/>
          <a:p>
            <a:r>
              <a:rPr lang="en-US" dirty="0"/>
              <a:t>Policy Exclusions</a:t>
            </a:r>
          </a:p>
        </p:txBody>
      </p:sp>
      <p:sp>
        <p:nvSpPr>
          <p:cNvPr id="4" name="Footer Placeholder 3">
            <a:extLst>
              <a:ext uri="{FF2B5EF4-FFF2-40B4-BE49-F238E27FC236}">
                <a16:creationId xmlns:a16="http://schemas.microsoft.com/office/drawing/2014/main" id="{104A6AE3-BAC1-4F36-85E5-A062DEB2418A}"/>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BBC4C341-B69D-402E-8B43-90C2E70F48CE}"/>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7EE3622-C977-4B90-87C6-C2D86F86B7EB}"/>
              </a:ext>
            </a:extLst>
          </p:cNvPr>
          <p:cNvSpPr>
            <a:spLocks noGrp="1"/>
          </p:cNvSpPr>
          <p:nvPr>
            <p:ph type="sldNum" sz="quarter" idx="11"/>
          </p:nvPr>
        </p:nvSpPr>
        <p:spPr/>
        <p:txBody>
          <a:bodyPr/>
          <a:lstStyle/>
          <a:p>
            <a:fld id="{7870704B-CE94-48CC-AF30-84932A1262A7}" type="slidenum">
              <a:rPr lang="en-US" smtClean="0"/>
              <a:pPr/>
              <a:t>10</a:t>
            </a:fld>
            <a:endParaRPr lang="en-US" dirty="0"/>
          </a:p>
        </p:txBody>
      </p:sp>
      <p:pic>
        <p:nvPicPr>
          <p:cNvPr id="11" name="Picture 10">
            <a:extLst>
              <a:ext uri="{FF2B5EF4-FFF2-40B4-BE49-F238E27FC236}">
                <a16:creationId xmlns:a16="http://schemas.microsoft.com/office/drawing/2014/main" id="{56A3756C-CD91-4A13-A415-0FE92E77CC5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409699"/>
            <a:ext cx="4702628" cy="4715127"/>
          </a:xfrm>
          <a:prstGeom prst="rect">
            <a:avLst/>
          </a:prstGeom>
        </p:spPr>
      </p:pic>
      <p:sp>
        <p:nvSpPr>
          <p:cNvPr id="12" name="Rectangle 11">
            <a:extLst>
              <a:ext uri="{FF2B5EF4-FFF2-40B4-BE49-F238E27FC236}">
                <a16:creationId xmlns:a16="http://schemas.microsoft.com/office/drawing/2014/main" id="{E4FB2564-43D3-42E8-8E5C-C33EE91E5D8F}"/>
              </a:ext>
            </a:extLst>
          </p:cNvPr>
          <p:cNvSpPr/>
          <p:nvPr/>
        </p:nvSpPr>
        <p:spPr>
          <a:xfrm>
            <a:off x="4818888" y="6079107"/>
            <a:ext cx="6922008"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82923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4B0-F29E-4CB7-B7C9-F9ACA966F327}"/>
              </a:ext>
            </a:extLst>
          </p:cNvPr>
          <p:cNvSpPr>
            <a:spLocks noGrp="1"/>
          </p:cNvSpPr>
          <p:nvPr>
            <p:ph type="title"/>
          </p:nvPr>
        </p:nvSpPr>
        <p:spPr/>
        <p:txBody>
          <a:bodyPr/>
          <a:lstStyle/>
          <a:p>
            <a:r>
              <a:rPr lang="en-US" dirty="0"/>
              <a:t>Policy Exclusions (</a:t>
            </a:r>
            <a:r>
              <a:rPr lang="en-US" dirty="0" err="1"/>
              <a:t>contd</a:t>
            </a:r>
            <a:r>
              <a:rPr lang="en-US" dirty="0"/>
              <a:t>)</a:t>
            </a:r>
          </a:p>
        </p:txBody>
      </p:sp>
      <p:sp>
        <p:nvSpPr>
          <p:cNvPr id="4" name="Footer Placeholder 3">
            <a:extLst>
              <a:ext uri="{FF2B5EF4-FFF2-40B4-BE49-F238E27FC236}">
                <a16:creationId xmlns:a16="http://schemas.microsoft.com/office/drawing/2014/main" id="{104A6AE3-BAC1-4F36-85E5-A062DEB2418A}"/>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BBC4C341-B69D-402E-8B43-90C2E70F48CE}"/>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7EE3622-C977-4B90-87C6-C2D86F86B7EB}"/>
              </a:ext>
            </a:extLst>
          </p:cNvPr>
          <p:cNvSpPr>
            <a:spLocks noGrp="1"/>
          </p:cNvSpPr>
          <p:nvPr>
            <p:ph type="sldNum" sz="quarter" idx="11"/>
          </p:nvPr>
        </p:nvSpPr>
        <p:spPr/>
        <p:txBody>
          <a:bodyPr/>
          <a:lstStyle/>
          <a:p>
            <a:fld id="{7870704B-CE94-48CC-AF30-84932A1262A7}" type="slidenum">
              <a:rPr lang="en-US" smtClean="0"/>
              <a:pPr/>
              <a:t>11</a:t>
            </a:fld>
            <a:endParaRPr lang="en-US" dirty="0"/>
          </a:p>
        </p:txBody>
      </p:sp>
      <p:pic>
        <p:nvPicPr>
          <p:cNvPr id="9" name="Picture 8">
            <a:extLst>
              <a:ext uri="{FF2B5EF4-FFF2-40B4-BE49-F238E27FC236}">
                <a16:creationId xmlns:a16="http://schemas.microsoft.com/office/drawing/2014/main" id="{F253A764-28C8-415E-83DA-C7B5C9C6F1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409699"/>
            <a:ext cx="4702628" cy="4715127"/>
          </a:xfrm>
          <a:prstGeom prst="rect">
            <a:avLst/>
          </a:prstGeom>
        </p:spPr>
      </p:pic>
      <p:sp>
        <p:nvSpPr>
          <p:cNvPr id="14" name="Rectangle 13">
            <a:extLst>
              <a:ext uri="{FF2B5EF4-FFF2-40B4-BE49-F238E27FC236}">
                <a16:creationId xmlns:a16="http://schemas.microsoft.com/office/drawing/2014/main" id="{4AEDA054-623A-4971-9E03-5C2F4F441234}"/>
              </a:ext>
            </a:extLst>
          </p:cNvPr>
          <p:cNvSpPr/>
          <p:nvPr/>
        </p:nvSpPr>
        <p:spPr>
          <a:xfrm>
            <a:off x="4818888" y="1409699"/>
            <a:ext cx="6922254" cy="4816703"/>
          </a:xfrm>
          <a:prstGeom prst="rect">
            <a:avLst/>
          </a:prstGeom>
          <a:ln>
            <a:solidFill>
              <a:schemeClr val="accent3"/>
            </a:solidFill>
          </a:ln>
        </p:spPr>
        <p:txBody>
          <a:bodyPr wrap="square" tIns="91440" bIns="91440">
            <a:spAutoFit/>
          </a:bodyPr>
          <a:lstStyle/>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Charges incurred at Hospital or Nursing Home primarily for Diagnostic, X-ray or laboratory Examinations not consistent with or incidental to the diagnosis and treatment of the positive existence or presence of any ailment, sickness or injury, for which confinement is required at hospital / nursing home.</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Expenses on vitamins and tonics forming part of treatment for injury or disease as certified by the attending Physician.</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If the Insured occupies a room with a room rent limit other than his/her eligibility as per the insurance policy, then all the other charges shall be limited to the charges applicable for the eligible room rent or actuals, whichever is lower</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Injury or Disease directly or indirectly caused by or contributed to by nuclear weapons/ materials</a:t>
            </a:r>
          </a:p>
          <a:p>
            <a:pPr marL="228600" lvl="0" indent="-228600">
              <a:spcBef>
                <a:spcPts val="600"/>
              </a:spcBef>
              <a:buSzPts val="1400"/>
              <a:buFont typeface="Arial"/>
              <a:buChar char="•"/>
            </a:pPr>
            <a:r>
              <a:rPr lang="en-US" sz="1400" dirty="0"/>
              <a:t>Naturopathy Treatment, unconventional, untested, unproven, experimental therapies.</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Hospital registration charges, record charges, telephone charges and such other similar charges.</a:t>
            </a:r>
          </a:p>
          <a:p>
            <a:pPr marL="228600" indent="-228600">
              <a:spcAft>
                <a:spcPts val="600"/>
              </a:spcAft>
              <a:buFont typeface="Arial" panose="020B0604020202020204" pitchFamily="34" charset="0"/>
              <a:buChar char="•"/>
            </a:pPr>
            <a:r>
              <a:rPr lang="en-US" sz="1400" dirty="0">
                <a:solidFill>
                  <a:srgbClr val="000000"/>
                </a:solidFill>
                <a:cs typeface="Arial" panose="020B0604020202020204" pitchFamily="34" charset="0"/>
              </a:rPr>
              <a:t>Expenses incurred on weight control services including surgical procedures for treatment of obesity, medical treatment for weight control/loss programs</a:t>
            </a:r>
          </a:p>
          <a:p>
            <a:pPr>
              <a:spcAft>
                <a:spcPts val="600"/>
              </a:spcAft>
            </a:pPr>
            <a:r>
              <a:rPr lang="en-US" sz="1400" b="1" dirty="0">
                <a:solidFill>
                  <a:srgbClr val="000000"/>
                </a:solidFill>
                <a:cs typeface="Arial" panose="020B0604020202020204" pitchFamily="34" charset="0"/>
              </a:rPr>
              <a:t>Note: The above list is an illustrative list of exclusions and not an exhaustive list of exclusions.</a:t>
            </a:r>
          </a:p>
        </p:txBody>
      </p:sp>
      <p:sp>
        <p:nvSpPr>
          <p:cNvPr id="15" name="Rectangle 14">
            <a:extLst>
              <a:ext uri="{FF2B5EF4-FFF2-40B4-BE49-F238E27FC236}">
                <a16:creationId xmlns:a16="http://schemas.microsoft.com/office/drawing/2014/main" id="{ACFC9E84-C6C7-4DFC-A83C-3EBE6A99E812}"/>
              </a:ext>
            </a:extLst>
          </p:cNvPr>
          <p:cNvSpPr/>
          <p:nvPr/>
        </p:nvSpPr>
        <p:spPr>
          <a:xfrm>
            <a:off x="4819134" y="6219787"/>
            <a:ext cx="6922008"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319840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CB75-5241-46A7-9CD1-3AF5EF21EA33}"/>
              </a:ext>
            </a:extLst>
          </p:cNvPr>
          <p:cNvSpPr>
            <a:spLocks noGrp="1"/>
          </p:cNvSpPr>
          <p:nvPr>
            <p:ph type="title"/>
          </p:nvPr>
        </p:nvSpPr>
        <p:spPr/>
        <p:txBody>
          <a:bodyPr/>
          <a:lstStyle/>
          <a:p>
            <a:r>
              <a:rPr lang="en-US" dirty="0"/>
              <a:t>Points to Remember</a:t>
            </a:r>
          </a:p>
        </p:txBody>
      </p:sp>
      <p:sp>
        <p:nvSpPr>
          <p:cNvPr id="4" name="Footer Placeholder 3">
            <a:extLst>
              <a:ext uri="{FF2B5EF4-FFF2-40B4-BE49-F238E27FC236}">
                <a16:creationId xmlns:a16="http://schemas.microsoft.com/office/drawing/2014/main" id="{CA03C5CE-F659-4DF3-9701-AB099926CF63}"/>
              </a:ext>
            </a:extLst>
          </p:cNvPr>
          <p:cNvSpPr>
            <a:spLocks noGrp="1"/>
          </p:cNvSpPr>
          <p:nvPr>
            <p:ph type="ftr" sz="quarter" idx="13"/>
          </p:nvPr>
        </p:nvSpPr>
        <p:spPr>
          <a:xfrm>
            <a:off x="323642" y="6614634"/>
            <a:ext cx="5473701" cy="137160"/>
          </a:xfrm>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33D9C574-5A8F-4AE7-B830-20EA8A354A56}"/>
              </a:ext>
            </a:extLst>
          </p:cNvPr>
          <p:cNvSpPr>
            <a:spLocks noGrp="1"/>
          </p:cNvSpPr>
          <p:nvPr>
            <p:ph type="dt" sz="half" idx="12"/>
          </p:nvPr>
        </p:nvSpPr>
        <p:spPr>
          <a:xfrm>
            <a:off x="9984295" y="6629400"/>
            <a:ext cx="1764792" cy="137160"/>
          </a:xfrm>
        </p:spPr>
        <p:txBody>
          <a:bodyPr/>
          <a:lstStyle/>
          <a:p>
            <a:r>
              <a:rPr lang="en-US" dirty="0"/>
              <a:t>April 2022</a:t>
            </a:r>
          </a:p>
        </p:txBody>
      </p:sp>
      <p:sp>
        <p:nvSpPr>
          <p:cNvPr id="6" name="Slide Number Placeholder 5">
            <a:extLst>
              <a:ext uri="{FF2B5EF4-FFF2-40B4-BE49-F238E27FC236}">
                <a16:creationId xmlns:a16="http://schemas.microsoft.com/office/drawing/2014/main" id="{A3B14289-02E0-4C64-9DD0-6AB93D5B881F}"/>
              </a:ext>
            </a:extLst>
          </p:cNvPr>
          <p:cNvSpPr>
            <a:spLocks noGrp="1"/>
          </p:cNvSpPr>
          <p:nvPr>
            <p:ph type="sldNum" sz="quarter" idx="11"/>
          </p:nvPr>
        </p:nvSpPr>
        <p:spPr/>
        <p:txBody>
          <a:bodyPr/>
          <a:lstStyle/>
          <a:p>
            <a:fld id="{7870704B-CE94-48CC-AF30-84932A1262A7}" type="slidenum">
              <a:rPr lang="en-US" smtClean="0"/>
              <a:pPr/>
              <a:t>12</a:t>
            </a:fld>
            <a:endParaRPr lang="en-US" dirty="0"/>
          </a:p>
        </p:txBody>
      </p:sp>
      <p:sp>
        <p:nvSpPr>
          <p:cNvPr id="8" name="Rectangle 7">
            <a:extLst>
              <a:ext uri="{FF2B5EF4-FFF2-40B4-BE49-F238E27FC236}">
                <a16:creationId xmlns:a16="http://schemas.microsoft.com/office/drawing/2014/main" id="{46B7E290-1367-4969-ACF6-2E891726754D}"/>
              </a:ext>
            </a:extLst>
          </p:cNvPr>
          <p:cNvSpPr/>
          <p:nvPr/>
        </p:nvSpPr>
        <p:spPr>
          <a:xfrm>
            <a:off x="442912" y="1297155"/>
            <a:ext cx="11306175" cy="5201424"/>
          </a:xfrm>
          <a:prstGeom prst="rect">
            <a:avLst/>
          </a:prstGeom>
          <a:ln>
            <a:solidFill>
              <a:schemeClr val="accent3"/>
            </a:solidFill>
          </a:ln>
        </p:spPr>
        <p:txBody>
          <a:bodyPr wrap="square" lIns="91440" tIns="91440" rIns="91440" bIns="91440">
            <a:spAutoFit/>
          </a:bodyPr>
          <a:lstStyle/>
          <a:p>
            <a:pPr marL="228600" indent="-228600">
              <a:spcAft>
                <a:spcPts val="600"/>
              </a:spcAft>
              <a:buFont typeface="Arial" panose="020B0604020202020204" pitchFamily="34" charset="0"/>
              <a:buChar char="•"/>
            </a:pPr>
            <a:r>
              <a:rPr lang="en-US" altLang="en-US" sz="1400" dirty="0">
                <a:sym typeface="Georgia" panose="02040502050405020303" pitchFamily="18" charset="0"/>
              </a:rPr>
              <a:t>In case of reimbursement claim, claim should be intimated on </a:t>
            </a:r>
            <a:r>
              <a:rPr lang="en-US" altLang="en-US" sz="1400" b="1" dirty="0">
                <a:ea typeface="MS Mincho" panose="02020609040205080304" pitchFamily="49" charset="-128"/>
                <a:sym typeface="Georgia" panose="02040502050405020303" pitchFamily="18" charset="0"/>
              </a:rPr>
              <a:t>pwcclaims@prudentbrokers.com </a:t>
            </a:r>
            <a:r>
              <a:rPr lang="en-US" altLang="en-US" sz="1400" dirty="0">
                <a:sym typeface="Georgia" panose="02040502050405020303" pitchFamily="18" charset="0"/>
              </a:rPr>
              <a:t>within 24 hours from date of admission</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Reimbursement claim documents should be submitted within 15 days from date of discharge.</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In case of cashless claim, pre-authorization request to be sent to TPA within 24 hours from the date of admission.</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During cashless hospitalization, please carry photo id proof (issued by Govt. of India) , PwC ID card, print out of e-card of employee </a:t>
            </a:r>
            <a:br>
              <a:rPr lang="en-US" altLang="en-US" sz="1400" dirty="0">
                <a:sym typeface="Georgia" panose="02040502050405020303" pitchFamily="18" charset="0"/>
              </a:rPr>
            </a:br>
            <a:r>
              <a:rPr lang="en-US" altLang="en-US" sz="1400" dirty="0">
                <a:sym typeface="Georgia" panose="02040502050405020303" pitchFamily="18" charset="0"/>
              </a:rPr>
              <a:t>&amp; patient.</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Once you get the e card, please check you should get e-cards of all declared members and also check their Name, Gender and Age. In case of any discrepancy, please write to Prudent SPOC on to :</a:t>
            </a:r>
            <a:r>
              <a:rPr lang="en-US" altLang="en-US" sz="1400" b="1" dirty="0">
                <a:sym typeface="Georgia" panose="02040502050405020303" pitchFamily="18" charset="0"/>
              </a:rPr>
              <a:t>shalini.shrivastva@prudentbrokers.com</a:t>
            </a:r>
            <a:r>
              <a:rPr lang="en-US" altLang="en-US" sz="1400" dirty="0">
                <a:sym typeface="Georgia" panose="02040502050405020303" pitchFamily="18" charset="0"/>
              </a:rPr>
              <a:t>; cc-</a:t>
            </a:r>
            <a:r>
              <a:rPr lang="en-US" altLang="en-US" sz="1400" b="1" dirty="0">
                <a:ea typeface="MS Mincho" panose="02020609040205080304" pitchFamily="49" charset="-128"/>
                <a:sym typeface="Georgia" panose="02040502050405020303" pitchFamily="18" charset="0"/>
              </a:rPr>
              <a:t>pwc@prudentbrokers.com</a:t>
            </a:r>
            <a:r>
              <a:rPr lang="en-US" altLang="en-US" sz="1400" dirty="0">
                <a:sym typeface="Georgia" panose="02040502050405020303" pitchFamily="18" charset="0"/>
              </a:rPr>
              <a:t> </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We will not entertain any mid-year enrolment other than a newborn child or marriage cases. In terms of newborn baby and newly married spouse addition, please raise a ServiceNow ticket and login to prudent portal at the below link within 45 days of the event</a:t>
            </a:r>
          </a:p>
          <a:p>
            <a:pPr>
              <a:spcAft>
                <a:spcPts val="600"/>
              </a:spcAft>
            </a:pPr>
            <a:r>
              <a:rPr lang="en-US" altLang="en-US" sz="1400" dirty="0">
                <a:sym typeface="Georgia" panose="02040502050405020303" pitchFamily="18" charset="0"/>
              </a:rPr>
              <a:t>	https://prudentplus.co.in</a:t>
            </a:r>
          </a:p>
          <a:p>
            <a:pPr>
              <a:spcAft>
                <a:spcPts val="600"/>
              </a:spcAft>
            </a:pPr>
            <a:r>
              <a:rPr lang="en-US" altLang="en-US" sz="1400" dirty="0">
                <a:sym typeface="Georgia" panose="02040502050405020303" pitchFamily="18" charset="0"/>
              </a:rPr>
              <a:t>	Username: Your Employee code@pwc.com</a:t>
            </a:r>
          </a:p>
          <a:p>
            <a:pPr lvl="1">
              <a:spcAft>
                <a:spcPts val="600"/>
              </a:spcAft>
            </a:pPr>
            <a:r>
              <a:rPr lang="en-US" altLang="en-US" sz="1400" dirty="0">
                <a:sym typeface="Georgia" panose="02040502050405020303" pitchFamily="18" charset="0"/>
              </a:rPr>
              <a:t>	Password: DOB in DDMMYYYY format.</a:t>
            </a:r>
          </a:p>
          <a:p>
            <a:pPr marL="228600" indent="-228600">
              <a:spcAft>
                <a:spcPts val="600"/>
              </a:spcAft>
              <a:buFont typeface="Arial" panose="020B0604020202020204" pitchFamily="34" charset="0"/>
              <a:buChar char="•"/>
            </a:pPr>
            <a:r>
              <a:rPr lang="en-US" sz="1400" dirty="0"/>
              <a:t>In case of any insurance claim, first the coverage under “Primary Policy” is utilized. The “Top Up” policy gets triggered only once the coverage under the “Primary Policy” is exhausted. Hence any insurance claim first needs to be registered under primary policy. along with</a:t>
            </a:r>
          </a:p>
          <a:p>
            <a:pPr marL="685800" lvl="1" indent="-228600">
              <a:spcAft>
                <a:spcPts val="600"/>
              </a:spcAft>
              <a:buFont typeface="Arial" panose="020B0604020202020204" pitchFamily="34" charset="0"/>
              <a:buChar char="•"/>
            </a:pPr>
            <a:r>
              <a:rPr lang="en-US" sz="1200" dirty="0"/>
              <a:t>Primary Policy Number / Card Number of the employee in Preauthorization letter in case of ‘Cashless claim’ </a:t>
            </a:r>
          </a:p>
          <a:p>
            <a:pPr marL="685800" lvl="1" indent="-228600">
              <a:spcAft>
                <a:spcPts val="600"/>
              </a:spcAft>
              <a:buFont typeface="Arial" panose="020B0604020202020204" pitchFamily="34" charset="0"/>
              <a:buChar char="•"/>
            </a:pPr>
            <a:r>
              <a:rPr lang="en-US" sz="1200" dirty="0"/>
              <a:t>Base policy number/ card number with Local Business Card Title of the employee and sum insured in case of ‘Reimbursement’</a:t>
            </a:r>
            <a:endParaRPr lang="en-US" sz="1400" dirty="0"/>
          </a:p>
          <a:p>
            <a:pPr marL="228600" indent="-228600">
              <a:spcAft>
                <a:spcPts val="600"/>
              </a:spcAft>
              <a:buFont typeface="Arial" panose="020B0604020202020204" pitchFamily="34" charset="0"/>
              <a:buChar char="•"/>
            </a:pPr>
            <a:r>
              <a:rPr lang="en-US" altLang="en-US" sz="1400" dirty="0">
                <a:sym typeface="Georgia" panose="02040502050405020303" pitchFamily="18" charset="0"/>
              </a:rPr>
              <a:t>In order to smoothen the discharge process from the hospital (where the length of stay in the hospital is more than 2 days), employee should get the interim bill from the hospital and reach out to Prudent (our GMC Insurance Broker) representative for assistance and share the bill with Mediassist Health Services 3-4 hours before the discharge.</a:t>
            </a:r>
          </a:p>
        </p:txBody>
      </p:sp>
      <p:sp>
        <p:nvSpPr>
          <p:cNvPr id="9" name="Rectangle 8">
            <a:extLst>
              <a:ext uri="{FF2B5EF4-FFF2-40B4-BE49-F238E27FC236}">
                <a16:creationId xmlns:a16="http://schemas.microsoft.com/office/drawing/2014/main" id="{2152CE55-FF4D-4B0A-850F-477D0DF501C9}"/>
              </a:ext>
            </a:extLst>
          </p:cNvPr>
          <p:cNvSpPr/>
          <p:nvPr/>
        </p:nvSpPr>
        <p:spPr>
          <a:xfrm>
            <a:off x="442912" y="6516856"/>
            <a:ext cx="11306175"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410360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CB75-5241-46A7-9CD1-3AF5EF21EA33}"/>
              </a:ext>
            </a:extLst>
          </p:cNvPr>
          <p:cNvSpPr>
            <a:spLocks noGrp="1"/>
          </p:cNvSpPr>
          <p:nvPr>
            <p:ph type="title"/>
          </p:nvPr>
        </p:nvSpPr>
        <p:spPr/>
        <p:txBody>
          <a:bodyPr/>
          <a:lstStyle/>
          <a:p>
            <a:r>
              <a:rPr lang="en-US" dirty="0"/>
              <a:t>Points to Remember</a:t>
            </a:r>
          </a:p>
        </p:txBody>
      </p:sp>
      <p:sp>
        <p:nvSpPr>
          <p:cNvPr id="4" name="Footer Placeholder 3">
            <a:extLst>
              <a:ext uri="{FF2B5EF4-FFF2-40B4-BE49-F238E27FC236}">
                <a16:creationId xmlns:a16="http://schemas.microsoft.com/office/drawing/2014/main" id="{CA03C5CE-F659-4DF3-9701-AB099926CF63}"/>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33D9C574-5A8F-4AE7-B830-20EA8A354A56}"/>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A3B14289-02E0-4C64-9DD0-6AB93D5B881F}"/>
              </a:ext>
            </a:extLst>
          </p:cNvPr>
          <p:cNvSpPr>
            <a:spLocks noGrp="1"/>
          </p:cNvSpPr>
          <p:nvPr>
            <p:ph type="sldNum" sz="quarter" idx="11"/>
          </p:nvPr>
        </p:nvSpPr>
        <p:spPr/>
        <p:txBody>
          <a:bodyPr/>
          <a:lstStyle/>
          <a:p>
            <a:fld id="{7870704B-CE94-48CC-AF30-84932A1262A7}" type="slidenum">
              <a:rPr lang="en-US" smtClean="0"/>
              <a:pPr/>
              <a:t>13</a:t>
            </a:fld>
            <a:endParaRPr lang="en-US" dirty="0"/>
          </a:p>
        </p:txBody>
      </p:sp>
      <p:grpSp>
        <p:nvGrpSpPr>
          <p:cNvPr id="3" name="Group 2">
            <a:extLst>
              <a:ext uri="{FF2B5EF4-FFF2-40B4-BE49-F238E27FC236}">
                <a16:creationId xmlns:a16="http://schemas.microsoft.com/office/drawing/2014/main" id="{A5D1345A-9A32-4A45-9F85-67B744804B28}"/>
              </a:ext>
            </a:extLst>
          </p:cNvPr>
          <p:cNvGrpSpPr/>
          <p:nvPr/>
        </p:nvGrpSpPr>
        <p:grpSpPr>
          <a:xfrm>
            <a:off x="442911" y="1409699"/>
            <a:ext cx="11306176" cy="1869518"/>
            <a:chOff x="442911" y="1409699"/>
            <a:chExt cx="11306176" cy="1869518"/>
          </a:xfrm>
        </p:grpSpPr>
        <p:sp>
          <p:nvSpPr>
            <p:cNvPr id="8" name="Rectangle 7">
              <a:extLst>
                <a:ext uri="{FF2B5EF4-FFF2-40B4-BE49-F238E27FC236}">
                  <a16:creationId xmlns:a16="http://schemas.microsoft.com/office/drawing/2014/main" id="{46B7E290-1367-4969-ACF6-2E891726754D}"/>
                </a:ext>
              </a:extLst>
            </p:cNvPr>
            <p:cNvSpPr/>
            <p:nvPr/>
          </p:nvSpPr>
          <p:spPr>
            <a:xfrm>
              <a:off x="442912" y="1409699"/>
              <a:ext cx="11306175" cy="1846659"/>
            </a:xfrm>
            <a:prstGeom prst="rect">
              <a:avLst/>
            </a:prstGeom>
            <a:ln>
              <a:solidFill>
                <a:schemeClr val="accent3"/>
              </a:solidFill>
            </a:ln>
          </p:spPr>
          <p:txBody>
            <a:bodyPr wrap="square" lIns="91440" tIns="91440" rIns="91440" bIns="91440">
              <a:spAutoFit/>
            </a:bodyPr>
            <a:lstStyle/>
            <a:p>
              <a:pPr marL="228600" indent="-228600">
                <a:spcAft>
                  <a:spcPts val="600"/>
                </a:spcAft>
                <a:buFont typeface="Arial" panose="020B0604020202020204" pitchFamily="34" charset="0"/>
                <a:buChar char="•"/>
              </a:pPr>
              <a:r>
                <a:rPr lang="en-US" altLang="en-US" sz="1400" dirty="0">
                  <a:sym typeface="Georgia" panose="02040502050405020303" pitchFamily="18" charset="0"/>
                </a:rPr>
                <a:t>Avail tax benefit under Sec. 80D on the premium paid for parents and children only (not eligible for premium paid for parents in law). </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If an employee claims for his / her parents / parent-in-law under our policy and leaves the organization in between of the financial year, all due premium installments will be deducted with the Full and Final settlement of the employee. If an employee does not claim anything and leaves the organization in between of the financial year, pro-rata refund of the premium will be processed with the Full and Final settlement.</a:t>
              </a:r>
            </a:p>
            <a:p>
              <a:pPr marL="228600" indent="-228600">
                <a:spcAft>
                  <a:spcPts val="600"/>
                </a:spcAft>
                <a:buFont typeface="Arial" panose="020B0604020202020204" pitchFamily="34" charset="0"/>
                <a:buChar char="•"/>
              </a:pPr>
              <a:r>
                <a:rPr lang="en-US" altLang="en-US" sz="1400" dirty="0">
                  <a:sym typeface="Georgia" panose="02040502050405020303" pitchFamily="18" charset="0"/>
                </a:rPr>
                <a:t>Proportionate deduction will be borne by employee on the hospital bill in case employee opts for higher room category than eligibility (e.g. Deluxe, Suite and VIP) </a:t>
              </a:r>
            </a:p>
          </p:txBody>
        </p:sp>
        <p:sp>
          <p:nvSpPr>
            <p:cNvPr id="9" name="Rectangle 8">
              <a:extLst>
                <a:ext uri="{FF2B5EF4-FFF2-40B4-BE49-F238E27FC236}">
                  <a16:creationId xmlns:a16="http://schemas.microsoft.com/office/drawing/2014/main" id="{2152CE55-FF4D-4B0A-850F-477D0DF501C9}"/>
                </a:ext>
              </a:extLst>
            </p:cNvPr>
            <p:cNvSpPr/>
            <p:nvPr/>
          </p:nvSpPr>
          <p:spPr>
            <a:xfrm>
              <a:off x="442911" y="3233498"/>
              <a:ext cx="11306175"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grpSp>
    </p:spTree>
    <p:extLst>
      <p:ext uri="{BB962C8B-B14F-4D97-AF65-F5344CB8AC3E}">
        <p14:creationId xmlns:p14="http://schemas.microsoft.com/office/powerpoint/2010/main" val="239939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97A0-204E-4776-A961-66F628F9A12B}"/>
              </a:ext>
            </a:extLst>
          </p:cNvPr>
          <p:cNvSpPr>
            <a:spLocks noGrp="1"/>
          </p:cNvSpPr>
          <p:nvPr>
            <p:ph type="title"/>
          </p:nvPr>
        </p:nvSpPr>
        <p:spPr/>
        <p:txBody>
          <a:bodyPr/>
          <a:lstStyle/>
          <a:p>
            <a:r>
              <a:rPr lang="en-US" dirty="0"/>
              <a:t>Point of Contact &amp; Helpdesk Schedules </a:t>
            </a:r>
          </a:p>
        </p:txBody>
      </p:sp>
      <p:sp>
        <p:nvSpPr>
          <p:cNvPr id="4" name="Footer Placeholder 3">
            <a:extLst>
              <a:ext uri="{FF2B5EF4-FFF2-40B4-BE49-F238E27FC236}">
                <a16:creationId xmlns:a16="http://schemas.microsoft.com/office/drawing/2014/main" id="{1EF1DD85-F522-4A65-BE5A-15039C7AEBA0}"/>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B63AE4D2-9E85-402B-B9B6-B4501EAED557}"/>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403EBC58-A0EA-412D-BED9-4F85902829FC}"/>
              </a:ext>
            </a:extLst>
          </p:cNvPr>
          <p:cNvSpPr>
            <a:spLocks noGrp="1"/>
          </p:cNvSpPr>
          <p:nvPr>
            <p:ph type="sldNum" sz="quarter" idx="11"/>
          </p:nvPr>
        </p:nvSpPr>
        <p:spPr/>
        <p:txBody>
          <a:bodyPr/>
          <a:lstStyle/>
          <a:p>
            <a:fld id="{7870704B-CE94-48CC-AF30-84932A1262A7}" type="slidenum">
              <a:rPr lang="en-US" smtClean="0"/>
              <a:pPr/>
              <a:t>14</a:t>
            </a:fld>
            <a:endParaRPr lang="en-US" dirty="0"/>
          </a:p>
        </p:txBody>
      </p:sp>
      <p:graphicFrame>
        <p:nvGraphicFramePr>
          <p:cNvPr id="7" name="Table 6">
            <a:extLst>
              <a:ext uri="{FF2B5EF4-FFF2-40B4-BE49-F238E27FC236}">
                <a16:creationId xmlns:a16="http://schemas.microsoft.com/office/drawing/2014/main" id="{3B2A4111-F7F5-4FA8-874D-797893233B7F}"/>
              </a:ext>
            </a:extLst>
          </p:cNvPr>
          <p:cNvGraphicFramePr>
            <a:graphicFrameLocks noGrp="1"/>
          </p:cNvGraphicFramePr>
          <p:nvPr>
            <p:extLst>
              <p:ext uri="{D42A27DB-BD31-4B8C-83A1-F6EECF244321}">
                <p14:modId xmlns:p14="http://schemas.microsoft.com/office/powerpoint/2010/main" val="626717826"/>
              </p:ext>
            </p:extLst>
          </p:nvPr>
        </p:nvGraphicFramePr>
        <p:xfrm>
          <a:off x="442913" y="1409700"/>
          <a:ext cx="7681912" cy="1779779"/>
        </p:xfrm>
        <a:graphic>
          <a:graphicData uri="http://schemas.openxmlformats.org/drawingml/2006/table">
            <a:tbl>
              <a:tblPr firstRow="1" bandRow="1"/>
              <a:tblGrid>
                <a:gridCol w="1081775">
                  <a:extLst>
                    <a:ext uri="{9D8B030D-6E8A-4147-A177-3AD203B41FA5}">
                      <a16:colId xmlns:a16="http://schemas.microsoft.com/office/drawing/2014/main" val="20000"/>
                    </a:ext>
                  </a:extLst>
                </a:gridCol>
                <a:gridCol w="1874315">
                  <a:extLst>
                    <a:ext uri="{9D8B030D-6E8A-4147-A177-3AD203B41FA5}">
                      <a16:colId xmlns:a16="http://schemas.microsoft.com/office/drawing/2014/main" val="20001"/>
                    </a:ext>
                  </a:extLst>
                </a:gridCol>
                <a:gridCol w="1617761">
                  <a:extLst>
                    <a:ext uri="{9D8B030D-6E8A-4147-A177-3AD203B41FA5}">
                      <a16:colId xmlns:a16="http://schemas.microsoft.com/office/drawing/2014/main" val="20002"/>
                    </a:ext>
                  </a:extLst>
                </a:gridCol>
                <a:gridCol w="3108061">
                  <a:extLst>
                    <a:ext uri="{9D8B030D-6E8A-4147-A177-3AD203B41FA5}">
                      <a16:colId xmlns:a16="http://schemas.microsoft.com/office/drawing/2014/main" val="20003"/>
                    </a:ext>
                  </a:extLst>
                </a:gridCol>
              </a:tblGrid>
              <a:tr h="272553">
                <a:tc>
                  <a:txBody>
                    <a:bodyPr/>
                    <a:lstStyle/>
                    <a:p>
                      <a:pPr marL="0" marR="0">
                        <a:lnSpc>
                          <a:spcPct val="100000"/>
                        </a:lnSpc>
                        <a:spcBef>
                          <a:spcPts val="0"/>
                        </a:spcBef>
                        <a:spcAft>
                          <a:spcPts val="200"/>
                        </a:spcAft>
                      </a:pPr>
                      <a:r>
                        <a:rPr lang="en-US" sz="1100" b="1" kern="1200" dirty="0">
                          <a:solidFill>
                            <a:schemeClr val="bg1"/>
                          </a:solidFill>
                          <a:effectLst/>
                          <a:latin typeface="+mn-lt"/>
                          <a:ea typeface="Times New Roman" panose="02020603050405020304" pitchFamily="18" charset="0"/>
                          <a:cs typeface="Arial" panose="020B0604020202020204" pitchFamily="34" charset="0"/>
                        </a:rPr>
                        <a:t>City</a:t>
                      </a:r>
                      <a:endParaRPr lang="en-US" sz="1100"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a:lnSpc>
                          <a:spcPct val="100000"/>
                        </a:lnSpc>
                        <a:spcBef>
                          <a:spcPts val="0"/>
                        </a:spcBef>
                        <a:spcAft>
                          <a:spcPts val="200"/>
                        </a:spcAft>
                      </a:pPr>
                      <a:r>
                        <a:rPr lang="en-US" sz="1100" b="1" kern="1200" dirty="0">
                          <a:solidFill>
                            <a:schemeClr val="bg1"/>
                          </a:solidFill>
                          <a:effectLst/>
                          <a:latin typeface="+mn-lt"/>
                          <a:ea typeface="Times New Roman" panose="02020603050405020304" pitchFamily="18" charset="0"/>
                          <a:cs typeface="Arial" panose="020B0604020202020204" pitchFamily="34" charset="0"/>
                        </a:rPr>
                        <a:t>Contact Person</a:t>
                      </a:r>
                      <a:endParaRPr lang="en-US" sz="1100"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algn="ctr">
                        <a:lnSpc>
                          <a:spcPct val="100000"/>
                        </a:lnSpc>
                        <a:spcBef>
                          <a:spcPts val="0"/>
                        </a:spcBef>
                        <a:spcAft>
                          <a:spcPts val="200"/>
                        </a:spcAft>
                      </a:pPr>
                      <a:r>
                        <a:rPr lang="en-US" sz="1100" b="1" kern="1200" dirty="0">
                          <a:solidFill>
                            <a:schemeClr val="bg1"/>
                          </a:solidFill>
                          <a:effectLst/>
                          <a:latin typeface="+mn-lt"/>
                          <a:ea typeface="Times New Roman" panose="02020603050405020304" pitchFamily="18" charset="0"/>
                          <a:cs typeface="Arial" panose="020B0604020202020204" pitchFamily="34" charset="0"/>
                        </a:rPr>
                        <a:t>Contact Number</a:t>
                      </a:r>
                      <a:endParaRPr lang="en-US" sz="1100"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a:lnSpc>
                          <a:spcPct val="100000"/>
                        </a:lnSpc>
                        <a:spcBef>
                          <a:spcPts val="0"/>
                        </a:spcBef>
                        <a:spcAft>
                          <a:spcPts val="200"/>
                        </a:spcAft>
                      </a:pPr>
                      <a:r>
                        <a:rPr lang="en-US" sz="1100" b="1" kern="1200" dirty="0">
                          <a:solidFill>
                            <a:schemeClr val="bg1"/>
                          </a:solidFill>
                          <a:effectLst/>
                          <a:latin typeface="+mn-lt"/>
                          <a:ea typeface="Times New Roman" panose="02020603050405020304" pitchFamily="18" charset="0"/>
                          <a:cs typeface="Arial" panose="020B0604020202020204" pitchFamily="34" charset="0"/>
                        </a:rPr>
                        <a:t>Email Id</a:t>
                      </a:r>
                      <a:endParaRPr lang="en-US" sz="1100"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Gurgaon</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Shalini Shrivastava*</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8800465029</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u="none" strike="noStrike" dirty="0">
                          <a:solidFill>
                            <a:srgbClr val="000000"/>
                          </a:solidFill>
                          <a:effectLst/>
                          <a:latin typeface="+mn-lt"/>
                          <a:ea typeface="Calibri" panose="020F0502020204030204" pitchFamily="34" charset="0"/>
                          <a:cs typeface="Times New Roman" panose="02020603050405020304" pitchFamily="18" charset="0"/>
                        </a:rPr>
                        <a:t>shalini.shrivastva@prudentbrokers.com</a:t>
                      </a:r>
                      <a:endParaRPr lang="en-US" sz="1100" u="none"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Mumbai</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200"/>
                        </a:spcAft>
                      </a:pPr>
                      <a:r>
                        <a:rPr lang="en-IN" sz="1100" kern="1200" noProof="0" dirty="0" err="1">
                          <a:solidFill>
                            <a:srgbClr val="000000"/>
                          </a:solidFill>
                          <a:effectLst/>
                          <a:latin typeface="+mn-lt"/>
                          <a:ea typeface="Calibri" panose="020F0502020204030204" pitchFamily="34" charset="0"/>
                          <a:cs typeface="Times New Roman" panose="02020603050405020304" pitchFamily="18" charset="0"/>
                        </a:rPr>
                        <a:t>Raheel</a:t>
                      </a:r>
                      <a:r>
                        <a:rPr lang="en-IN" sz="1100" kern="1200" noProof="0" dirty="0">
                          <a:solidFill>
                            <a:srgbClr val="000000"/>
                          </a:solidFill>
                          <a:effectLst/>
                          <a:latin typeface="+mn-lt"/>
                          <a:ea typeface="Calibri" panose="020F0502020204030204" pitchFamily="34" charset="0"/>
                          <a:cs typeface="Times New Roman" panose="02020603050405020304" pitchFamily="18" charset="0"/>
                        </a:rPr>
                        <a:t> Ansari</a:t>
                      </a:r>
                      <a:endParaRPr lang="en-US" sz="1100" kern="12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00000"/>
                        </a:lnSpc>
                        <a:spcBef>
                          <a:spcPts val="0"/>
                        </a:spcBef>
                        <a:spcAft>
                          <a:spcPts val="200"/>
                        </a:spcAft>
                      </a:pPr>
                      <a:r>
                        <a:rPr lang="en-US" sz="1100" kern="1200" dirty="0">
                          <a:solidFill>
                            <a:srgbClr val="000000"/>
                          </a:solidFill>
                          <a:effectLst/>
                          <a:latin typeface="+mn-lt"/>
                          <a:ea typeface="Calibri" panose="020F0502020204030204" pitchFamily="34" charset="0"/>
                          <a:cs typeface="Times New Roman" panose="02020603050405020304" pitchFamily="18" charset="0"/>
                        </a:rPr>
                        <a:t>8291988730</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200"/>
                        </a:spcAft>
                      </a:pPr>
                      <a:r>
                        <a:rPr lang="en-US" sz="1100" kern="1200" dirty="0">
                          <a:solidFill>
                            <a:srgbClr val="000000"/>
                          </a:solidFill>
                          <a:effectLst/>
                          <a:latin typeface="+mn-lt"/>
                          <a:ea typeface="Calibri" panose="020F0502020204030204" pitchFamily="34" charset="0"/>
                          <a:cs typeface="Times New Roman" panose="02020603050405020304" pitchFamily="18" charset="0"/>
                        </a:rPr>
                        <a:t>raheel.ansari@prudentbrokers.com</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Chennai</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fontAlgn="t">
                        <a:lnSpc>
                          <a:spcPct val="100000"/>
                        </a:lnSpc>
                        <a:spcAft>
                          <a:spcPts val="200"/>
                        </a:spcAft>
                      </a:pPr>
                      <a:r>
                        <a:rPr lang="en-IN" sz="1100" kern="1200" dirty="0" err="1">
                          <a:solidFill>
                            <a:srgbClr val="000000"/>
                          </a:solidFill>
                          <a:effectLst/>
                          <a:latin typeface="+mn-lt"/>
                          <a:ea typeface="Calibri" panose="020F0502020204030204" pitchFamily="34" charset="0"/>
                          <a:cs typeface="Times New Roman" panose="02020603050405020304" pitchFamily="18" charset="0"/>
                        </a:rPr>
                        <a:t>Thimothy</a:t>
                      </a:r>
                      <a:r>
                        <a:rPr lang="en-IN" sz="1100" kern="1200" dirty="0">
                          <a:solidFill>
                            <a:srgbClr val="000000"/>
                          </a:solidFill>
                          <a:effectLst/>
                          <a:latin typeface="+mn-lt"/>
                          <a:ea typeface="Calibri" panose="020F0502020204030204" pitchFamily="34" charset="0"/>
                          <a:cs typeface="Times New Roman" panose="02020603050405020304" pitchFamily="18" charset="0"/>
                        </a:rPr>
                        <a:t> J</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t">
                        <a:lnSpc>
                          <a:spcPct val="100000"/>
                        </a:lnSpc>
                        <a:spcAft>
                          <a:spcPts val="200"/>
                        </a:spcAft>
                      </a:pPr>
                      <a:r>
                        <a:rPr lang="en-US" sz="1100" kern="1200" dirty="0">
                          <a:solidFill>
                            <a:srgbClr val="000000"/>
                          </a:solidFill>
                          <a:effectLst/>
                          <a:latin typeface="+mn-lt"/>
                          <a:ea typeface="Calibri" panose="020F0502020204030204" pitchFamily="34" charset="0"/>
                          <a:cs typeface="Times New Roman" panose="02020603050405020304" pitchFamily="18" charset="0"/>
                        </a:rPr>
                        <a:t>7550011857</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fontAlgn="t">
                        <a:lnSpc>
                          <a:spcPct val="100000"/>
                        </a:lnSpc>
                        <a:spcAft>
                          <a:spcPts val="200"/>
                        </a:spcAft>
                      </a:pPr>
                      <a:r>
                        <a:rPr lang="en-IN" sz="1100" kern="1200" dirty="0">
                          <a:solidFill>
                            <a:srgbClr val="000000"/>
                          </a:solidFill>
                          <a:effectLst/>
                          <a:latin typeface="+mn-lt"/>
                          <a:ea typeface="Calibri" panose="020F0502020204030204" pitchFamily="34" charset="0"/>
                          <a:cs typeface="Times New Roman" panose="02020603050405020304" pitchFamily="18" charset="0"/>
                        </a:rPr>
                        <a:t>thimothy.j@prudentbrokers.com</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Kolkata</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Angela Baptist</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9831323480</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u="none" strike="noStrike" dirty="0">
                          <a:solidFill>
                            <a:srgbClr val="000000"/>
                          </a:solidFill>
                          <a:effectLst/>
                          <a:latin typeface="+mn-lt"/>
                          <a:ea typeface="Calibri" panose="020F0502020204030204" pitchFamily="34" charset="0"/>
                          <a:cs typeface="Times New Roman" panose="02020603050405020304" pitchFamily="18" charset="0"/>
                        </a:rPr>
                        <a:t>angela.baptist@prudentbrokers.com</a:t>
                      </a:r>
                      <a:endParaRPr lang="en-US" sz="1100" u="none"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Hyderabad</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Manisha Marda</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7032706307</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u="none" strike="noStrike" dirty="0">
                          <a:solidFill>
                            <a:srgbClr val="000000"/>
                          </a:solidFill>
                          <a:effectLst/>
                          <a:latin typeface="+mn-lt"/>
                          <a:ea typeface="Calibri" panose="020F0502020204030204" pitchFamily="34" charset="0"/>
                          <a:cs typeface="Times New Roman" panose="02020603050405020304" pitchFamily="18" charset="0"/>
                        </a:rPr>
                        <a:t>manisha.marda@prudentbrokers.com</a:t>
                      </a:r>
                      <a:endParaRPr lang="en-US" sz="1100" u="none"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Pune</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Kaushik D </a:t>
                      </a:r>
                      <a:r>
                        <a:rPr lang="en-US" sz="1100" dirty="0" err="1">
                          <a:solidFill>
                            <a:srgbClr val="000000"/>
                          </a:solidFill>
                          <a:effectLst/>
                          <a:latin typeface="+mn-lt"/>
                          <a:ea typeface="Calibri" panose="020F0502020204030204" pitchFamily="34" charset="0"/>
                          <a:cs typeface="Times New Roman" panose="02020603050405020304" pitchFamily="18" charset="0"/>
                        </a:rPr>
                        <a:t>Kesare</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8007595454</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u="none" strike="noStrike" dirty="0">
                          <a:solidFill>
                            <a:srgbClr val="000000"/>
                          </a:solidFill>
                          <a:effectLst/>
                          <a:latin typeface="+mn-lt"/>
                          <a:ea typeface="Calibri" panose="020F0502020204030204" pitchFamily="34" charset="0"/>
                          <a:cs typeface="Times New Roman" panose="02020603050405020304" pitchFamily="18" charset="0"/>
                        </a:rPr>
                        <a:t>kaushik.kesare@prudentbrokers.com</a:t>
                      </a:r>
                      <a:endParaRPr lang="en-US" sz="1100" u="none"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5318">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Bangalore</a:t>
                      </a:r>
                      <a:endParaRPr lang="en-US" sz="1100" dirty="0">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IN" sz="1100" kern="1200" dirty="0">
                          <a:solidFill>
                            <a:srgbClr val="000000"/>
                          </a:solidFill>
                          <a:effectLst/>
                          <a:latin typeface="+mn-lt"/>
                          <a:ea typeface="+mn-ea"/>
                          <a:cs typeface="Times New Roman" panose="02020603050405020304" pitchFamily="18" charset="0"/>
                        </a:rPr>
                        <a:t>Manjunath S</a:t>
                      </a:r>
                      <a:endParaRPr lang="en-US" sz="1100" dirty="0">
                        <a:effectLst/>
                        <a:highlight>
                          <a:srgbClr val="FFFF00"/>
                        </a:highligh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9902018450</a:t>
                      </a:r>
                      <a:endParaRPr lang="en-US" sz="1100" dirty="0">
                        <a:effectLst/>
                        <a:highlight>
                          <a:srgbClr val="FFFF00"/>
                        </a:highligh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u="none" strike="noStrike" dirty="0">
                          <a:solidFill>
                            <a:srgbClr val="000000"/>
                          </a:solidFill>
                          <a:effectLst/>
                          <a:latin typeface="+mn-lt"/>
                          <a:ea typeface="Calibri" panose="020F0502020204030204" pitchFamily="34" charset="0"/>
                          <a:cs typeface="Times New Roman" panose="02020603050405020304" pitchFamily="18" charset="0"/>
                        </a:rPr>
                        <a:t>manjunath.s@prudentbrokers.com</a:t>
                      </a:r>
                      <a:endParaRPr lang="en-US" sz="1100" u="none" dirty="0">
                        <a:effectLst/>
                        <a:highlight>
                          <a:srgbClr val="FFFF00"/>
                        </a:highligh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3"/>
                      </a:solidFill>
                      <a:prstDash val="sysDot"/>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8" name="Table 7">
            <a:extLst>
              <a:ext uri="{FF2B5EF4-FFF2-40B4-BE49-F238E27FC236}">
                <a16:creationId xmlns:a16="http://schemas.microsoft.com/office/drawing/2014/main" id="{8E3BFD7E-88A8-450F-9045-3868BC88459B}"/>
              </a:ext>
            </a:extLst>
          </p:cNvPr>
          <p:cNvGraphicFramePr>
            <a:graphicFrameLocks noGrp="1"/>
          </p:cNvGraphicFramePr>
          <p:nvPr>
            <p:extLst>
              <p:ext uri="{D42A27DB-BD31-4B8C-83A1-F6EECF244321}">
                <p14:modId xmlns:p14="http://schemas.microsoft.com/office/powerpoint/2010/main" val="2203124016"/>
              </p:ext>
            </p:extLst>
          </p:nvPr>
        </p:nvGraphicFramePr>
        <p:xfrm>
          <a:off x="442912" y="3302722"/>
          <a:ext cx="11306175" cy="2584704"/>
        </p:xfrm>
        <a:graphic>
          <a:graphicData uri="http://schemas.openxmlformats.org/drawingml/2006/table">
            <a:tbl>
              <a:tblPr firstRow="1" bandRow="1"/>
              <a:tblGrid>
                <a:gridCol w="1232240">
                  <a:extLst>
                    <a:ext uri="{9D8B030D-6E8A-4147-A177-3AD203B41FA5}">
                      <a16:colId xmlns:a16="http://schemas.microsoft.com/office/drawing/2014/main" val="20000"/>
                    </a:ext>
                  </a:extLst>
                </a:gridCol>
                <a:gridCol w="2215620">
                  <a:extLst>
                    <a:ext uri="{9D8B030D-6E8A-4147-A177-3AD203B41FA5}">
                      <a16:colId xmlns:a16="http://schemas.microsoft.com/office/drawing/2014/main" val="20001"/>
                    </a:ext>
                  </a:extLst>
                </a:gridCol>
                <a:gridCol w="2746741">
                  <a:extLst>
                    <a:ext uri="{9D8B030D-6E8A-4147-A177-3AD203B41FA5}">
                      <a16:colId xmlns:a16="http://schemas.microsoft.com/office/drawing/2014/main" val="20002"/>
                    </a:ext>
                  </a:extLst>
                </a:gridCol>
                <a:gridCol w="2555787">
                  <a:extLst>
                    <a:ext uri="{9D8B030D-6E8A-4147-A177-3AD203B41FA5}">
                      <a16:colId xmlns:a16="http://schemas.microsoft.com/office/drawing/2014/main" val="20003"/>
                    </a:ext>
                  </a:extLst>
                </a:gridCol>
                <a:gridCol w="2555787">
                  <a:extLst>
                    <a:ext uri="{9D8B030D-6E8A-4147-A177-3AD203B41FA5}">
                      <a16:colId xmlns:a16="http://schemas.microsoft.com/office/drawing/2014/main" val="20004"/>
                    </a:ext>
                  </a:extLst>
                </a:gridCol>
              </a:tblGrid>
              <a:tr h="84364">
                <a:tc gridSpan="2">
                  <a:txBody>
                    <a:bodyPr/>
                    <a:lstStyle/>
                    <a:p>
                      <a:pPr marL="0" marR="0" algn="l" defTabSz="914400" rtl="0" eaLnBrk="1"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PwC Office</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pPr marL="0" marR="0">
                        <a:lnSpc>
                          <a:spcPct val="107000"/>
                        </a:lnSpc>
                        <a:spcBef>
                          <a:spcPts val="0"/>
                        </a:spcBef>
                        <a:spcAft>
                          <a:spcPts val="0"/>
                        </a:spcAft>
                      </a:pPr>
                      <a:endParaRPr lang="en-US" sz="11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FFE599"/>
                    </a:solidFill>
                  </a:tcPr>
                </a:tc>
                <a:tc gridSpan="3">
                  <a:txBody>
                    <a:bodyPr/>
                    <a:lstStyle/>
                    <a:p>
                      <a:pPr marL="0" marR="0" algn="l">
                        <a:lnSpc>
                          <a:spcPct val="100000"/>
                        </a:lnSpc>
                        <a:spcBef>
                          <a:spcPts val="0"/>
                        </a:spcBef>
                        <a:spcAft>
                          <a:spcPts val="400"/>
                        </a:spcAft>
                      </a:pPr>
                      <a:r>
                        <a:rPr lang="en-US" sz="1100" b="1" dirty="0">
                          <a:solidFill>
                            <a:schemeClr val="bg1"/>
                          </a:solidFill>
                          <a:effectLst/>
                          <a:latin typeface="+mn-lt"/>
                          <a:ea typeface="Calibri" panose="020F0502020204030204" pitchFamily="34" charset="0"/>
                          <a:cs typeface="Times New Roman" panose="02020603050405020304" pitchFamily="18" charset="0"/>
                        </a:rPr>
                        <a:t>Prudent Helpdesk</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pPr marL="0" marR="0">
                        <a:lnSpc>
                          <a:spcPct val="107000"/>
                        </a:lnSpc>
                        <a:spcBef>
                          <a:spcPts val="0"/>
                        </a:spcBef>
                        <a:spcAft>
                          <a:spcPts val="0"/>
                        </a:spcAft>
                      </a:pPr>
                      <a:endParaRPr lang="en-US" sz="11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FFE599"/>
                    </a:solidFill>
                  </a:tcPr>
                </a:tc>
                <a:tc hMerge="1">
                  <a:txBody>
                    <a:bodyPr/>
                    <a:lstStyle/>
                    <a:p>
                      <a:pPr marL="0" marR="0">
                        <a:lnSpc>
                          <a:spcPct val="107000"/>
                        </a:lnSpc>
                        <a:spcBef>
                          <a:spcPts val="0"/>
                        </a:spcBef>
                        <a:spcAft>
                          <a:spcPts val="0"/>
                        </a:spcAft>
                      </a:pPr>
                      <a:endParaRPr lang="en-US" sz="11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FFE599"/>
                    </a:solidFill>
                  </a:tcPr>
                </a:tc>
                <a:extLst>
                  <a:ext uri="{0D108BD9-81ED-4DB2-BD59-A6C34878D82A}">
                    <a16:rowId xmlns:a16="http://schemas.microsoft.com/office/drawing/2014/main" val="10000"/>
                  </a:ext>
                </a:extLst>
              </a:tr>
              <a:tr h="84364">
                <a:tc>
                  <a:txBody>
                    <a:bodyPr/>
                    <a:lstStyle/>
                    <a:p>
                      <a:pPr marL="0" marR="0">
                        <a:lnSpc>
                          <a:spcPct val="100000"/>
                        </a:lnSpc>
                        <a:spcBef>
                          <a:spcPts val="0"/>
                        </a:spcBef>
                        <a:spcAft>
                          <a:spcPts val="400"/>
                        </a:spcAft>
                      </a:pPr>
                      <a:r>
                        <a:rPr lang="en-US" sz="1100" b="1" kern="1200" dirty="0">
                          <a:solidFill>
                            <a:schemeClr val="bg1"/>
                          </a:solidFill>
                          <a:effectLst/>
                          <a:latin typeface="+mn-lt"/>
                          <a:ea typeface="Times New Roman" panose="02020603050405020304" pitchFamily="18" charset="0"/>
                          <a:cs typeface="Arial" panose="020B0604020202020204" pitchFamily="34" charset="0"/>
                        </a:rPr>
                        <a:t>City</a:t>
                      </a:r>
                      <a:endParaRPr lang="en-US" sz="1100" b="1"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algn="l" defTabSz="914400" rtl="0" eaLnBrk="1"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Office location</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a:lnSpc>
                          <a:spcPct val="100000"/>
                        </a:lnSpc>
                        <a:spcBef>
                          <a:spcPts val="0"/>
                        </a:spcBef>
                        <a:spcAft>
                          <a:spcPts val="400"/>
                        </a:spcAft>
                      </a:pPr>
                      <a:r>
                        <a:rPr lang="en-US" sz="1100" b="1" dirty="0">
                          <a:solidFill>
                            <a:schemeClr val="bg1"/>
                          </a:solidFill>
                          <a:effectLst/>
                          <a:latin typeface="+mn-lt"/>
                          <a:ea typeface="Calibri" panose="020F0502020204030204" pitchFamily="34" charset="0"/>
                          <a:cs typeface="Times New Roman" panose="02020603050405020304" pitchFamily="18" charset="0"/>
                        </a:rPr>
                        <a:t>Day</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a:lnSpc>
                          <a:spcPct val="100000"/>
                        </a:lnSpc>
                        <a:spcBef>
                          <a:spcPts val="0"/>
                        </a:spcBef>
                        <a:spcAft>
                          <a:spcPts val="400"/>
                        </a:spcAft>
                      </a:pPr>
                      <a:r>
                        <a:rPr lang="en-US" sz="1100" b="1" dirty="0">
                          <a:solidFill>
                            <a:schemeClr val="bg1"/>
                          </a:solidFill>
                          <a:effectLst/>
                          <a:latin typeface="+mn-lt"/>
                          <a:ea typeface="Calibri" panose="020F0502020204030204" pitchFamily="34" charset="0"/>
                          <a:cs typeface="Times New Roman" panose="02020603050405020304" pitchFamily="18" charset="0"/>
                        </a:rPr>
                        <a:t>Timing</a:t>
                      </a: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a:lnSpc>
                          <a:spcPct val="100000"/>
                        </a:lnSpc>
                        <a:spcBef>
                          <a:spcPts val="0"/>
                        </a:spcBef>
                        <a:spcAft>
                          <a:spcPts val="400"/>
                        </a:spcAft>
                      </a:pPr>
                      <a:r>
                        <a:rPr lang="en-US" sz="1100" b="1" dirty="0">
                          <a:solidFill>
                            <a:schemeClr val="bg1"/>
                          </a:solidFill>
                          <a:effectLst/>
                          <a:latin typeface="+mn-lt"/>
                          <a:ea typeface="Calibri" panose="020F0502020204030204" pitchFamily="34" charset="0"/>
                          <a:cs typeface="Times New Roman" panose="02020603050405020304" pitchFamily="18" charset="0"/>
                        </a:rPr>
                        <a:t>Contact</a:t>
                      </a:r>
                      <a:r>
                        <a:rPr lang="en-US" sz="1100" b="1" baseline="0" dirty="0">
                          <a:solidFill>
                            <a:schemeClr val="bg1"/>
                          </a:solidFill>
                          <a:effectLst/>
                          <a:latin typeface="+mn-lt"/>
                          <a:ea typeface="Calibri" panose="020F0502020204030204" pitchFamily="34" charset="0"/>
                          <a:cs typeface="Times New Roman" panose="02020603050405020304" pitchFamily="18" charset="0"/>
                        </a:rPr>
                        <a:t> Person</a:t>
                      </a:r>
                      <a:endParaRPr lang="en-US" sz="1100" b="1" dirty="0">
                        <a:solidFill>
                          <a:schemeClr val="bg1"/>
                        </a:solidFill>
                        <a:effectLst/>
                        <a:latin typeface="+mn-lt"/>
                        <a:ea typeface="Calibri" panose="020F0502020204030204" pitchFamily="34" charset="0"/>
                        <a:cs typeface="Times New Roman" panose="02020603050405020304" pitchFamily="18" charset="0"/>
                      </a:endParaRPr>
                    </a:p>
                  </a:txBody>
                  <a:tcPr marT="9144"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84364">
                <a:tc>
                  <a:txBody>
                    <a:bodyPr/>
                    <a:lstStyle/>
                    <a:p>
                      <a:pPr algn="l" fontAlgn="b">
                        <a:lnSpc>
                          <a:spcPct val="100000"/>
                        </a:lnSpc>
                        <a:spcAft>
                          <a:spcPts val="200"/>
                        </a:spcAft>
                      </a:pPr>
                      <a:r>
                        <a:rPr lang="en-US" sz="1100" b="0" i="0" u="none" strike="noStrike" dirty="0">
                          <a:solidFill>
                            <a:srgbClr val="000000"/>
                          </a:solidFill>
                          <a:effectLst/>
                          <a:latin typeface="+mn-lt"/>
                        </a:rPr>
                        <a:t>Gurgaon</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Novus Tower</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Tuesday to Thursday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Shalini Shrivastava</a:t>
                      </a:r>
                      <a:endParaRPr lang="en-US" sz="1100" b="0" i="0" u="none" strike="noStrike" dirty="0">
                        <a:solidFill>
                          <a:srgbClr val="000000"/>
                        </a:solidFill>
                        <a:effectLst/>
                        <a:latin typeface="+mn-lt"/>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4364">
                <a:tc>
                  <a:txBody>
                    <a:bodyPr/>
                    <a:lstStyle/>
                    <a:p>
                      <a:pPr algn="l" fontAlgn="b">
                        <a:lnSpc>
                          <a:spcPct val="100000"/>
                        </a:lnSpc>
                        <a:spcAft>
                          <a:spcPts val="200"/>
                        </a:spcAft>
                      </a:pPr>
                      <a:r>
                        <a:rPr lang="en-US" sz="1100" b="0" i="0" u="none" strike="noStrike" dirty="0">
                          <a:solidFill>
                            <a:srgbClr val="000000"/>
                          </a:solidFill>
                          <a:effectLst/>
                          <a:latin typeface="+mn-lt"/>
                        </a:rPr>
                        <a:t>Gurgaon</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10C</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Friday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Shalini Shrivastava</a:t>
                      </a:r>
                      <a:endParaRPr lang="en-US" sz="1100" b="0" i="0" u="none" strike="noStrike" dirty="0">
                        <a:solidFill>
                          <a:srgbClr val="000000"/>
                        </a:solidFill>
                        <a:effectLst/>
                        <a:latin typeface="+mn-lt"/>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84364">
                <a:tc>
                  <a:txBody>
                    <a:bodyPr/>
                    <a:lstStyle/>
                    <a:p>
                      <a:pPr algn="l" fontAlgn="b">
                        <a:lnSpc>
                          <a:spcPct val="100000"/>
                        </a:lnSpc>
                        <a:spcAft>
                          <a:spcPts val="200"/>
                        </a:spcAft>
                      </a:pPr>
                      <a:r>
                        <a:rPr lang="en-US" sz="1100" b="0" i="0" u="none" strike="noStrike" dirty="0">
                          <a:solidFill>
                            <a:srgbClr val="000000"/>
                          </a:solidFill>
                          <a:effectLst/>
                          <a:latin typeface="+mn-lt"/>
                        </a:rPr>
                        <a:t>Mumbai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err="1">
                          <a:solidFill>
                            <a:srgbClr val="000000"/>
                          </a:solidFill>
                          <a:effectLst/>
                          <a:latin typeface="+mn-lt"/>
                          <a:ea typeface="+mn-ea"/>
                          <a:cs typeface="Times New Roman" panose="02020603050405020304" pitchFamily="18" charset="0"/>
                        </a:rPr>
                        <a:t>Shivaji</a:t>
                      </a:r>
                      <a:endParaRPr lang="en-US" sz="1100" kern="1200" dirty="0">
                        <a:solidFill>
                          <a:srgbClr val="000000"/>
                        </a:solidFill>
                        <a:effectLst/>
                        <a:latin typeface="+mn-lt"/>
                        <a:ea typeface="+mn-ea"/>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Monday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200"/>
                        </a:spcAft>
                        <a:buClrTx/>
                        <a:buSzTx/>
                        <a:buFontTx/>
                        <a:buNone/>
                        <a:tabLst/>
                        <a:defRPr/>
                      </a:pPr>
                      <a:r>
                        <a:rPr kumimoji="0" lang="en-US" sz="1100" b="0" i="0" u="none" strike="noStrike" kern="1200" cap="none" spc="0" normalizeH="0" baseline="0" noProof="0" dirty="0" err="1">
                          <a:ln>
                            <a:noFill/>
                          </a:ln>
                          <a:solidFill>
                            <a:srgbClr val="000000"/>
                          </a:solidFill>
                          <a:effectLst/>
                          <a:highlight>
                            <a:srgbClr val="FFFF00"/>
                          </a:highlight>
                          <a:uLnTx/>
                          <a:uFillTx/>
                          <a:latin typeface="+mn-lt"/>
                          <a:ea typeface="+mn-ea"/>
                          <a:cs typeface="+mn-cs"/>
                        </a:rPr>
                        <a:t>Akash</a:t>
                      </a:r>
                      <a:r>
                        <a:rPr kumimoji="0" lang="en-US" sz="1100" b="0" i="0" u="none" strike="noStrike" kern="1200" cap="none" spc="0" normalizeH="0" baseline="0" noProof="0" dirty="0">
                          <a:ln>
                            <a:noFill/>
                          </a:ln>
                          <a:solidFill>
                            <a:srgbClr val="000000"/>
                          </a:solidFill>
                          <a:effectLst/>
                          <a:highlight>
                            <a:srgbClr val="FFFF00"/>
                          </a:highlight>
                          <a:uLnTx/>
                          <a:uFillTx/>
                          <a:latin typeface="+mn-lt"/>
                          <a:ea typeface="+mn-ea"/>
                          <a:cs typeface="+mn-cs"/>
                        </a:rPr>
                        <a:t> (Star – 8652778175)</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84364">
                <a:tc>
                  <a:txBody>
                    <a:bodyPr/>
                    <a:lstStyle/>
                    <a:p>
                      <a:pPr algn="l" fontAlgn="b">
                        <a:lnSpc>
                          <a:spcPct val="100000"/>
                        </a:lnSpc>
                        <a:spcAft>
                          <a:spcPts val="200"/>
                        </a:spcAft>
                      </a:pPr>
                      <a:r>
                        <a:rPr lang="en-US" sz="1100" b="0" i="0" u="none" strike="noStrike" dirty="0">
                          <a:solidFill>
                            <a:srgbClr val="000000"/>
                          </a:solidFill>
                          <a:effectLst/>
                          <a:latin typeface="+mn-lt"/>
                        </a:rPr>
                        <a:t>Mumbai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err="1">
                          <a:solidFill>
                            <a:srgbClr val="000000"/>
                          </a:solidFill>
                          <a:effectLst/>
                          <a:latin typeface="+mn-lt"/>
                          <a:ea typeface="+mn-ea"/>
                          <a:cs typeface="Times New Roman" panose="02020603050405020304" pitchFamily="18" charset="0"/>
                        </a:rPr>
                        <a:t>Bandra</a:t>
                      </a:r>
                      <a:endParaRPr lang="en-US" sz="1100" kern="1200" dirty="0">
                        <a:solidFill>
                          <a:srgbClr val="000000"/>
                        </a:solidFill>
                        <a:effectLst/>
                        <a:latin typeface="+mn-lt"/>
                        <a:ea typeface="+mn-ea"/>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Tuesday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200"/>
                        </a:spcAft>
                        <a:buClrTx/>
                        <a:buSzTx/>
                        <a:buFontTx/>
                        <a:buNone/>
                        <a:tabLst/>
                        <a:defRPr/>
                      </a:pPr>
                      <a:r>
                        <a:rPr kumimoji="0" lang="en-US" sz="1100" b="0" i="0" u="none" strike="noStrike" kern="1200" cap="none" spc="0" normalizeH="0" baseline="0" noProof="0" dirty="0" err="1">
                          <a:ln>
                            <a:noFill/>
                          </a:ln>
                          <a:solidFill>
                            <a:srgbClr val="000000"/>
                          </a:solidFill>
                          <a:effectLst/>
                          <a:highlight>
                            <a:srgbClr val="FFFF00"/>
                          </a:highlight>
                          <a:uLnTx/>
                          <a:uFillTx/>
                          <a:latin typeface="+mn-lt"/>
                          <a:ea typeface="+mn-ea"/>
                          <a:cs typeface="+mn-cs"/>
                        </a:rPr>
                        <a:t>Akash</a:t>
                      </a:r>
                      <a:r>
                        <a:rPr kumimoji="0" lang="en-US" sz="1100" b="0" i="0" u="none" strike="noStrike" kern="1200" cap="none" spc="0" normalizeH="0" baseline="0" noProof="0" dirty="0">
                          <a:ln>
                            <a:noFill/>
                          </a:ln>
                          <a:solidFill>
                            <a:srgbClr val="000000"/>
                          </a:solidFill>
                          <a:effectLst/>
                          <a:highlight>
                            <a:srgbClr val="FFFF00"/>
                          </a:highlight>
                          <a:uLnTx/>
                          <a:uFillTx/>
                          <a:latin typeface="+mn-lt"/>
                          <a:ea typeface="+mn-ea"/>
                          <a:cs typeface="+mn-cs"/>
                        </a:rPr>
                        <a:t> (Star – 8652778175)</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Mumbai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err="1">
                          <a:solidFill>
                            <a:srgbClr val="000000"/>
                          </a:solidFill>
                          <a:effectLst/>
                          <a:latin typeface="+mn-lt"/>
                          <a:ea typeface="+mn-ea"/>
                          <a:cs typeface="Times New Roman" panose="02020603050405020304" pitchFamily="18" charset="0"/>
                        </a:rPr>
                        <a:t>Nesco</a:t>
                      </a:r>
                      <a:endParaRPr lang="en-US" sz="1100" kern="1200" dirty="0">
                        <a:solidFill>
                          <a:srgbClr val="000000"/>
                        </a:solidFill>
                        <a:effectLst/>
                        <a:latin typeface="+mn-lt"/>
                        <a:ea typeface="+mn-ea"/>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Thursday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200"/>
                        </a:spcAft>
                        <a:buClrTx/>
                        <a:buSzTx/>
                        <a:buFontTx/>
                        <a:buNone/>
                        <a:tabLst/>
                        <a:defRPr/>
                      </a:pPr>
                      <a:r>
                        <a:rPr kumimoji="0" lang="en-US" sz="1100" b="0" i="0" u="none" strike="noStrike" kern="1200" cap="none" spc="0" normalizeH="0" baseline="0" noProof="0" dirty="0" err="1">
                          <a:ln>
                            <a:noFill/>
                          </a:ln>
                          <a:solidFill>
                            <a:srgbClr val="000000"/>
                          </a:solidFill>
                          <a:effectLst/>
                          <a:highlight>
                            <a:srgbClr val="FFFF00"/>
                          </a:highlight>
                          <a:uLnTx/>
                          <a:uFillTx/>
                          <a:latin typeface="+mn-lt"/>
                          <a:ea typeface="+mn-ea"/>
                          <a:cs typeface="+mn-cs"/>
                        </a:rPr>
                        <a:t>Akash</a:t>
                      </a:r>
                      <a:r>
                        <a:rPr kumimoji="0" lang="en-US" sz="1100" b="0" i="0" u="none" strike="noStrike" kern="1200" cap="none" spc="0" normalizeH="0" baseline="0" noProof="0" dirty="0">
                          <a:ln>
                            <a:noFill/>
                          </a:ln>
                          <a:solidFill>
                            <a:srgbClr val="000000"/>
                          </a:solidFill>
                          <a:effectLst/>
                          <a:highlight>
                            <a:srgbClr val="FFFF00"/>
                          </a:highlight>
                          <a:uLnTx/>
                          <a:uFillTx/>
                          <a:latin typeface="+mn-lt"/>
                          <a:ea typeface="+mn-ea"/>
                          <a:cs typeface="+mn-cs"/>
                        </a:rPr>
                        <a:t> (Star – 8652778175)</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Mumbai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err="1">
                          <a:solidFill>
                            <a:srgbClr val="000000"/>
                          </a:solidFill>
                          <a:effectLst/>
                          <a:latin typeface="+mn-lt"/>
                          <a:ea typeface="+mn-ea"/>
                          <a:cs typeface="Times New Roman" panose="02020603050405020304" pitchFamily="18" charset="0"/>
                        </a:rPr>
                        <a:t>Bandra</a:t>
                      </a:r>
                      <a:endParaRPr lang="en-US" sz="1100" kern="1200" dirty="0">
                        <a:solidFill>
                          <a:srgbClr val="000000"/>
                        </a:solidFill>
                        <a:effectLst/>
                        <a:latin typeface="+mn-lt"/>
                        <a:ea typeface="+mn-ea"/>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Thursday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3:00 PM to 5:00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200"/>
                        </a:spcAft>
                        <a:buClrTx/>
                        <a:buSzTx/>
                        <a:buFontTx/>
                        <a:buNone/>
                        <a:tabLst/>
                        <a:defRPr/>
                      </a:pPr>
                      <a:r>
                        <a:rPr kumimoji="0" lang="en-US" sz="1100" b="0" i="0" u="none" strike="noStrike" kern="1200" cap="none" spc="0" normalizeH="0" baseline="0" noProof="0" dirty="0" err="1">
                          <a:ln>
                            <a:noFill/>
                          </a:ln>
                          <a:solidFill>
                            <a:srgbClr val="000000"/>
                          </a:solidFill>
                          <a:effectLst/>
                          <a:highlight>
                            <a:srgbClr val="FFFF00"/>
                          </a:highlight>
                          <a:uLnTx/>
                          <a:uFillTx/>
                          <a:latin typeface="+mn-lt"/>
                          <a:ea typeface="+mn-ea"/>
                          <a:cs typeface="+mn-cs"/>
                        </a:rPr>
                        <a:t>Akash</a:t>
                      </a:r>
                      <a:r>
                        <a:rPr kumimoji="0" lang="en-US" sz="1100" b="0" i="0" u="none" strike="noStrike" kern="1200" cap="none" spc="0" normalizeH="0" baseline="0" noProof="0" dirty="0">
                          <a:ln>
                            <a:noFill/>
                          </a:ln>
                          <a:solidFill>
                            <a:srgbClr val="000000"/>
                          </a:solidFill>
                          <a:effectLst/>
                          <a:highlight>
                            <a:srgbClr val="FFFF00"/>
                          </a:highlight>
                          <a:uLnTx/>
                          <a:uFillTx/>
                          <a:latin typeface="+mn-lt"/>
                          <a:ea typeface="+mn-ea"/>
                          <a:cs typeface="+mn-cs"/>
                        </a:rPr>
                        <a:t> (Star – 8652778175)</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Mumbai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err="1">
                          <a:solidFill>
                            <a:srgbClr val="000000"/>
                          </a:solidFill>
                          <a:effectLst/>
                          <a:latin typeface="+mn-lt"/>
                          <a:ea typeface="+mn-ea"/>
                          <a:cs typeface="Times New Roman" panose="02020603050405020304" pitchFamily="18" charset="0"/>
                        </a:rPr>
                        <a:t>Shivaji</a:t>
                      </a:r>
                      <a:endParaRPr lang="en-US" sz="1100" kern="1200" dirty="0">
                        <a:solidFill>
                          <a:srgbClr val="000000"/>
                        </a:solidFill>
                        <a:effectLst/>
                        <a:latin typeface="+mn-lt"/>
                        <a:ea typeface="+mn-ea"/>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Friday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200"/>
                        </a:spcAft>
                        <a:buClrTx/>
                        <a:buSzTx/>
                        <a:buFontTx/>
                        <a:buNone/>
                        <a:tabLst/>
                        <a:defRPr/>
                      </a:pPr>
                      <a:r>
                        <a:rPr kumimoji="0" lang="en-US" sz="1100" b="0" i="0" u="none" strike="noStrike" kern="1200" cap="none" spc="0" normalizeH="0" baseline="0" noProof="0" dirty="0" err="1">
                          <a:ln>
                            <a:noFill/>
                          </a:ln>
                          <a:solidFill>
                            <a:srgbClr val="000000"/>
                          </a:solidFill>
                          <a:effectLst/>
                          <a:highlight>
                            <a:srgbClr val="FFFF00"/>
                          </a:highlight>
                          <a:uLnTx/>
                          <a:uFillTx/>
                          <a:latin typeface="+mn-lt"/>
                          <a:ea typeface="+mn-ea"/>
                          <a:cs typeface="+mn-cs"/>
                        </a:rPr>
                        <a:t>Akash</a:t>
                      </a:r>
                      <a:r>
                        <a:rPr kumimoji="0" lang="en-US" sz="1100" b="0" i="0" u="none" strike="noStrike" kern="1200" cap="none" spc="0" normalizeH="0" baseline="0" noProof="0" dirty="0">
                          <a:ln>
                            <a:noFill/>
                          </a:ln>
                          <a:solidFill>
                            <a:srgbClr val="000000"/>
                          </a:solidFill>
                          <a:effectLst/>
                          <a:highlight>
                            <a:srgbClr val="FFFF00"/>
                          </a:highlight>
                          <a:uLnTx/>
                          <a:uFillTx/>
                          <a:latin typeface="+mn-lt"/>
                          <a:ea typeface="+mn-ea"/>
                          <a:cs typeface="+mn-cs"/>
                        </a:rPr>
                        <a:t> (Star – 8652778175)</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Chennai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a:solidFill>
                            <a:srgbClr val="000000"/>
                          </a:solidFill>
                          <a:effectLst/>
                          <a:latin typeface="+mn-lt"/>
                          <a:ea typeface="+mn-ea"/>
                          <a:cs typeface="Times New Roman" panose="02020603050405020304" pitchFamily="18" charset="0"/>
                        </a:rPr>
                        <a:t>Chennai</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Friday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11:00 AM to 12:00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fontAlgn="t">
                        <a:lnSpc>
                          <a:spcPct val="100000"/>
                        </a:lnSpc>
                        <a:spcAft>
                          <a:spcPts val="200"/>
                        </a:spcAft>
                      </a:pPr>
                      <a:r>
                        <a:rPr lang="en-IN" sz="1100" kern="1200" dirty="0" err="1">
                          <a:solidFill>
                            <a:srgbClr val="000000"/>
                          </a:solidFill>
                          <a:effectLst/>
                          <a:latin typeface="+mn-lt"/>
                          <a:ea typeface="Calibri" panose="020F0502020204030204" pitchFamily="34" charset="0"/>
                          <a:cs typeface="Times New Roman" panose="02020603050405020304" pitchFamily="18" charset="0"/>
                        </a:rPr>
                        <a:t>Thimothy</a:t>
                      </a:r>
                      <a:r>
                        <a:rPr lang="en-IN" sz="1100" kern="1200" dirty="0">
                          <a:solidFill>
                            <a:srgbClr val="000000"/>
                          </a:solidFill>
                          <a:effectLst/>
                          <a:latin typeface="+mn-lt"/>
                          <a:ea typeface="Calibri" panose="020F0502020204030204" pitchFamily="34" charset="0"/>
                          <a:cs typeface="Times New Roman" panose="02020603050405020304" pitchFamily="18" charset="0"/>
                        </a:rPr>
                        <a:t> J</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Hyderabad</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Hyderabad</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Friday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Manisha Marda</a:t>
                      </a:r>
                      <a:endParaRPr lang="en-US" sz="1100" dirty="0">
                        <a:effectLst/>
                        <a:latin typeface="+mn-lt"/>
                        <a:ea typeface="Calibri" panose="020F0502020204030204" pitchFamily="34" charset="0"/>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Pune</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a:solidFill>
                            <a:srgbClr val="000000"/>
                          </a:solidFill>
                          <a:effectLst/>
                          <a:latin typeface="+mn-lt"/>
                          <a:ea typeface="+mn-ea"/>
                          <a:cs typeface="Times New Roman" panose="02020603050405020304" pitchFamily="18" charset="0"/>
                        </a:rPr>
                        <a:t>Pune</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Thursday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Kaushik D </a:t>
                      </a:r>
                      <a:r>
                        <a:rPr lang="en-US" sz="1100" dirty="0" err="1">
                          <a:solidFill>
                            <a:srgbClr val="000000"/>
                          </a:solidFill>
                          <a:effectLst/>
                          <a:latin typeface="+mn-lt"/>
                          <a:ea typeface="Calibri" panose="020F0502020204030204" pitchFamily="34" charset="0"/>
                          <a:cs typeface="Times New Roman" panose="02020603050405020304" pitchFamily="18" charset="0"/>
                        </a:rPr>
                        <a:t>Kesare</a:t>
                      </a:r>
                      <a:endParaRPr lang="en-US" sz="1100" dirty="0">
                        <a:effectLst/>
                        <a:latin typeface="+mn-lt"/>
                        <a:ea typeface="Calibri" panose="020F0502020204030204" pitchFamily="34" charset="0"/>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84364">
                <a:tc>
                  <a:txBody>
                    <a:bodyPr/>
                    <a:lstStyle/>
                    <a:p>
                      <a:pPr algn="l" fontAlgn="b">
                        <a:lnSpc>
                          <a:spcPct val="100000"/>
                        </a:lnSpc>
                        <a:spcAft>
                          <a:spcPts val="200"/>
                        </a:spcAft>
                      </a:pPr>
                      <a:r>
                        <a:rPr lang="en-US" sz="1100" b="0" i="0" u="none" strike="noStrike">
                          <a:solidFill>
                            <a:srgbClr val="000000"/>
                          </a:solidFill>
                          <a:effectLst/>
                          <a:latin typeface="+mn-lt"/>
                        </a:rPr>
                        <a:t>Bangalore</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Bangalore</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a:solidFill>
                            <a:srgbClr val="000000"/>
                          </a:solidFill>
                          <a:effectLst/>
                          <a:latin typeface="+mn-lt"/>
                        </a:rPr>
                        <a:t>Friday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400"/>
                        </a:spcAft>
                      </a:pPr>
                      <a:r>
                        <a:rPr lang="en-IN" sz="1100" kern="1200" dirty="0">
                          <a:solidFill>
                            <a:srgbClr val="000000"/>
                          </a:solidFill>
                          <a:effectLst/>
                          <a:latin typeface="+mn-lt"/>
                          <a:ea typeface="+mn-ea"/>
                          <a:cs typeface="Times New Roman" panose="02020603050405020304" pitchFamily="18" charset="0"/>
                        </a:rPr>
                        <a:t>Manjunath S</a:t>
                      </a:r>
                      <a:endParaRPr lang="en-US" sz="1100" b="0" i="0" u="none" strike="noStrike" dirty="0">
                        <a:solidFill>
                          <a:srgbClr val="000000"/>
                        </a:solidFill>
                        <a:effectLst/>
                        <a:highlight>
                          <a:srgbClr val="FFFF00"/>
                        </a:highlight>
                        <a:latin typeface="+mn-lt"/>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84364">
                <a:tc>
                  <a:txBody>
                    <a:bodyPr/>
                    <a:lstStyle/>
                    <a:p>
                      <a:pPr algn="l" fontAlgn="b">
                        <a:lnSpc>
                          <a:spcPct val="100000"/>
                        </a:lnSpc>
                        <a:spcAft>
                          <a:spcPts val="200"/>
                        </a:spcAft>
                      </a:pPr>
                      <a:r>
                        <a:rPr lang="en-US" sz="1100" b="0" i="0" u="none" strike="noStrike" dirty="0">
                          <a:solidFill>
                            <a:srgbClr val="000000"/>
                          </a:solidFill>
                          <a:effectLst/>
                          <a:latin typeface="+mn-lt"/>
                        </a:rPr>
                        <a:t>Kolkata</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fontAlgn="b" latinLnBrk="0" hangingPunct="1">
                        <a:lnSpc>
                          <a:spcPct val="100000"/>
                        </a:lnSpc>
                        <a:spcBef>
                          <a:spcPts val="0"/>
                        </a:spcBef>
                        <a:spcAft>
                          <a:spcPts val="200"/>
                        </a:spcAft>
                      </a:pPr>
                      <a:r>
                        <a:rPr lang="en-US" sz="1100" kern="1200" dirty="0">
                          <a:solidFill>
                            <a:srgbClr val="000000"/>
                          </a:solidFill>
                          <a:effectLst/>
                          <a:latin typeface="+mn-lt"/>
                          <a:ea typeface="+mn-ea"/>
                          <a:cs typeface="Times New Roman" panose="02020603050405020304" pitchFamily="18" charset="0"/>
                        </a:rPr>
                        <a:t>Y-14</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Wednesday</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Aft>
                          <a:spcPts val="200"/>
                        </a:spcAft>
                      </a:pPr>
                      <a:r>
                        <a:rPr lang="en-US" sz="1100" b="0" i="0" u="none" strike="noStrike" dirty="0">
                          <a:solidFill>
                            <a:srgbClr val="000000"/>
                          </a:solidFill>
                          <a:effectLst/>
                          <a:latin typeface="+mn-lt"/>
                        </a:rPr>
                        <a:t>10.30 AM to 1.30 PM</a:t>
                      </a: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0000"/>
                        </a:lnSpc>
                        <a:spcBef>
                          <a:spcPts val="0"/>
                        </a:spcBef>
                        <a:spcAft>
                          <a:spcPts val="200"/>
                        </a:spcAft>
                      </a:pPr>
                      <a:r>
                        <a:rPr lang="en-US" sz="1100" dirty="0">
                          <a:solidFill>
                            <a:srgbClr val="000000"/>
                          </a:solidFill>
                          <a:effectLst/>
                          <a:latin typeface="+mn-lt"/>
                          <a:ea typeface="Calibri" panose="020F0502020204030204" pitchFamily="34" charset="0"/>
                          <a:cs typeface="Times New Roman" panose="02020603050405020304" pitchFamily="18" charset="0"/>
                        </a:rPr>
                        <a:t>Angela Baptist</a:t>
                      </a:r>
                      <a:endParaRPr lang="en-US" sz="1100" dirty="0">
                        <a:effectLst/>
                        <a:latin typeface="+mn-lt"/>
                        <a:ea typeface="Calibri" panose="020F0502020204030204" pitchFamily="34" charset="0"/>
                        <a:cs typeface="Times New Roman" panose="02020603050405020304" pitchFamily="18" charset="0"/>
                      </a:endParaRPr>
                    </a:p>
                  </a:txBody>
                  <a:tcPr marT="7620" marB="914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accent6"/>
                      </a:solidFill>
                      <a:prstDash val="sysDot"/>
                      <a:round/>
                      <a:headEnd type="none" w="med" len="med"/>
                      <a:tailEnd type="none" w="med" len="med"/>
                    </a:lnT>
                    <a:lnB w="63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
        <p:nvSpPr>
          <p:cNvPr id="9" name="TextBox 8">
            <a:extLst>
              <a:ext uri="{FF2B5EF4-FFF2-40B4-BE49-F238E27FC236}">
                <a16:creationId xmlns:a16="http://schemas.microsoft.com/office/drawing/2014/main" id="{713D524C-A69F-487C-B88F-EB52D27DE78F}"/>
              </a:ext>
            </a:extLst>
          </p:cNvPr>
          <p:cNvSpPr txBox="1"/>
          <p:nvPr/>
        </p:nvSpPr>
        <p:spPr>
          <a:xfrm>
            <a:off x="442912" y="6000670"/>
            <a:ext cx="7090913" cy="323165"/>
          </a:xfrm>
          <a:prstGeom prst="rect">
            <a:avLst/>
          </a:prstGeom>
          <a:noFill/>
        </p:spPr>
        <p:txBody>
          <a:bodyPr wrap="square" lIns="0" tIns="0" rIns="0" bIns="0" rtlCol="0">
            <a:spAutoFit/>
          </a:bodyPr>
          <a:lstStyle/>
          <a:p>
            <a:pPr indent="-274320">
              <a:spcAft>
                <a:spcPts val="900"/>
              </a:spcAft>
            </a:pPr>
            <a:r>
              <a:rPr lang="en-US" sz="1050" dirty="0"/>
              <a:t>Please note: Shalini Shrivastava will also attend  queries related to </a:t>
            </a:r>
            <a:r>
              <a:rPr lang="en-US" sz="1050" b="1" dirty="0"/>
              <a:t>Ahmedabad, Bhopal, Raipur, Jamshedpur and Shimla </a:t>
            </a:r>
            <a:r>
              <a:rPr lang="en-US" sz="1050" dirty="0"/>
              <a:t>locations</a:t>
            </a:r>
          </a:p>
        </p:txBody>
      </p:sp>
    </p:spTree>
    <p:extLst>
      <p:ext uri="{BB962C8B-B14F-4D97-AF65-F5344CB8AC3E}">
        <p14:creationId xmlns:p14="http://schemas.microsoft.com/office/powerpoint/2010/main" val="37213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608CA3-8550-4473-94CE-3BFB6FF7AC7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409700"/>
            <a:ext cx="4426857" cy="4762500"/>
          </a:xfrm>
          <a:prstGeom prst="rect">
            <a:avLst/>
          </a:prstGeom>
        </p:spPr>
      </p:pic>
      <p:sp>
        <p:nvSpPr>
          <p:cNvPr id="10" name="Rectangle 9">
            <a:extLst>
              <a:ext uri="{FF2B5EF4-FFF2-40B4-BE49-F238E27FC236}">
                <a16:creationId xmlns:a16="http://schemas.microsoft.com/office/drawing/2014/main" id="{AC92B1D4-B161-475F-B841-ED829BC7DED9}"/>
              </a:ext>
            </a:extLst>
          </p:cNvPr>
          <p:cNvSpPr/>
          <p:nvPr/>
        </p:nvSpPr>
        <p:spPr>
          <a:xfrm>
            <a:off x="4426857" y="1409700"/>
            <a:ext cx="7765143" cy="4762500"/>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
        <p:nvSpPr>
          <p:cNvPr id="2" name="Title 1">
            <a:extLst>
              <a:ext uri="{FF2B5EF4-FFF2-40B4-BE49-F238E27FC236}">
                <a16:creationId xmlns:a16="http://schemas.microsoft.com/office/drawing/2014/main" id="{EDE9F185-EFFE-410E-A7DF-FCA79DCFDA4E}"/>
              </a:ext>
            </a:extLst>
          </p:cNvPr>
          <p:cNvSpPr>
            <a:spLocks noGrp="1"/>
          </p:cNvSpPr>
          <p:nvPr>
            <p:ph type="title"/>
          </p:nvPr>
        </p:nvSpPr>
        <p:spPr/>
        <p:txBody>
          <a:bodyPr/>
          <a:lstStyle/>
          <a:p>
            <a:r>
              <a:rPr lang="en-US" dirty="0"/>
              <a:t>Escalation Matrix</a:t>
            </a:r>
          </a:p>
        </p:txBody>
      </p:sp>
      <p:sp>
        <p:nvSpPr>
          <p:cNvPr id="4" name="Footer Placeholder 3">
            <a:extLst>
              <a:ext uri="{FF2B5EF4-FFF2-40B4-BE49-F238E27FC236}">
                <a16:creationId xmlns:a16="http://schemas.microsoft.com/office/drawing/2014/main" id="{0778A563-AC60-4684-B978-3D4CB2B0445D}"/>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A3F9BA3D-DC52-4016-B113-18F28B268F50}"/>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B4E2AD9D-52B0-4B39-97F9-25F6A09F2631}"/>
              </a:ext>
            </a:extLst>
          </p:cNvPr>
          <p:cNvSpPr>
            <a:spLocks noGrp="1"/>
          </p:cNvSpPr>
          <p:nvPr>
            <p:ph type="sldNum" sz="quarter" idx="11"/>
          </p:nvPr>
        </p:nvSpPr>
        <p:spPr/>
        <p:txBody>
          <a:bodyPr/>
          <a:lstStyle/>
          <a:p>
            <a:fld id="{7870704B-CE94-48CC-AF30-84932A1262A7}" type="slidenum">
              <a:rPr lang="en-US" smtClean="0"/>
              <a:pPr/>
              <a:t>15</a:t>
            </a:fld>
            <a:endParaRPr lang="en-US" dirty="0"/>
          </a:p>
        </p:txBody>
      </p:sp>
      <p:graphicFrame>
        <p:nvGraphicFramePr>
          <p:cNvPr id="7" name="Table 6">
            <a:extLst>
              <a:ext uri="{FF2B5EF4-FFF2-40B4-BE49-F238E27FC236}">
                <a16:creationId xmlns:a16="http://schemas.microsoft.com/office/drawing/2014/main" id="{85F99D37-0812-4D0C-B223-B9F950F4ACD1}"/>
              </a:ext>
            </a:extLst>
          </p:cNvPr>
          <p:cNvGraphicFramePr>
            <a:graphicFrameLocks noGrp="1"/>
          </p:cNvGraphicFramePr>
          <p:nvPr>
            <p:extLst>
              <p:ext uri="{D42A27DB-BD31-4B8C-83A1-F6EECF244321}">
                <p14:modId xmlns:p14="http://schemas.microsoft.com/office/powerpoint/2010/main" val="1142468317"/>
              </p:ext>
            </p:extLst>
          </p:nvPr>
        </p:nvGraphicFramePr>
        <p:xfrm>
          <a:off x="4661792" y="1859349"/>
          <a:ext cx="7339137" cy="3798963"/>
        </p:xfrm>
        <a:graphic>
          <a:graphicData uri="http://schemas.openxmlformats.org/drawingml/2006/table">
            <a:tbl>
              <a:tblPr firstRow="1" firstCol="1" bandRow="1"/>
              <a:tblGrid>
                <a:gridCol w="1310563">
                  <a:extLst>
                    <a:ext uri="{9D8B030D-6E8A-4147-A177-3AD203B41FA5}">
                      <a16:colId xmlns:a16="http://schemas.microsoft.com/office/drawing/2014/main" val="20000"/>
                    </a:ext>
                  </a:extLst>
                </a:gridCol>
                <a:gridCol w="3417895">
                  <a:extLst>
                    <a:ext uri="{9D8B030D-6E8A-4147-A177-3AD203B41FA5}">
                      <a16:colId xmlns:a16="http://schemas.microsoft.com/office/drawing/2014/main" val="20001"/>
                    </a:ext>
                  </a:extLst>
                </a:gridCol>
                <a:gridCol w="2610679">
                  <a:extLst>
                    <a:ext uri="{9D8B030D-6E8A-4147-A177-3AD203B41FA5}">
                      <a16:colId xmlns:a16="http://schemas.microsoft.com/office/drawing/2014/main" val="20002"/>
                    </a:ext>
                  </a:extLst>
                </a:gridCol>
              </a:tblGrid>
              <a:tr h="525247">
                <a:tc>
                  <a:txBody>
                    <a:bodyPr/>
                    <a:lstStyle/>
                    <a:p>
                      <a:pPr marL="0" marR="0" algn="l">
                        <a:lnSpc>
                          <a:spcPct val="100000"/>
                        </a:lnSpc>
                        <a:spcBef>
                          <a:spcPts val="0"/>
                        </a:spcBef>
                        <a:spcAft>
                          <a:spcPts val="0"/>
                        </a:spcAft>
                      </a:pPr>
                      <a:r>
                        <a:rPr lang="en-US" sz="1400" b="1" dirty="0">
                          <a:solidFill>
                            <a:schemeClr val="bg1"/>
                          </a:solidFill>
                          <a:effectLst/>
                          <a:latin typeface="+mn-lt"/>
                          <a:ea typeface="Calibri" panose="020F0502020204030204" pitchFamily="34" charset="0"/>
                          <a:cs typeface="Times New Roman" panose="02020603050405020304" pitchFamily="18" charset="0"/>
                        </a:rPr>
                        <a:t>Escalation Level</a:t>
                      </a:r>
                    </a:p>
                  </a:txBody>
                  <a:tcPr marT="91440" marB="91440" anchor="ctr">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algn="l">
                        <a:lnSpc>
                          <a:spcPct val="100000"/>
                        </a:lnSpc>
                        <a:spcBef>
                          <a:spcPts val="0"/>
                        </a:spcBef>
                        <a:spcAft>
                          <a:spcPts val="0"/>
                        </a:spcAft>
                      </a:pPr>
                      <a:r>
                        <a:rPr lang="en-US" sz="1400" b="1" dirty="0">
                          <a:solidFill>
                            <a:schemeClr val="bg1"/>
                          </a:solidFill>
                          <a:effectLst/>
                          <a:latin typeface="+mn-lt"/>
                          <a:ea typeface="Times New Roman" panose="02020603050405020304" pitchFamily="18" charset="0"/>
                          <a:cs typeface="Arial" panose="020B0604020202020204" pitchFamily="34" charset="0"/>
                        </a:rPr>
                        <a:t>Prudent Insurance Brokers</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algn="l">
                        <a:lnSpc>
                          <a:spcPct val="100000"/>
                        </a:lnSpc>
                        <a:spcBef>
                          <a:spcPts val="0"/>
                        </a:spcBef>
                        <a:spcAft>
                          <a:spcPts val="0"/>
                        </a:spcAft>
                      </a:pPr>
                      <a:r>
                        <a:rPr lang="en-US" sz="1400" b="1" dirty="0">
                          <a:solidFill>
                            <a:schemeClr val="bg1"/>
                          </a:solidFill>
                          <a:effectLst/>
                          <a:latin typeface="+mn-lt"/>
                          <a:ea typeface="Calibri" panose="020F0502020204030204" pitchFamily="34" charset="0"/>
                          <a:cs typeface="Times New Roman" panose="02020603050405020304" pitchFamily="18" charset="0"/>
                        </a:rPr>
                        <a:t>PwC- Human</a:t>
                      </a:r>
                      <a:r>
                        <a:rPr lang="en-US" sz="1400" b="1" baseline="0" dirty="0">
                          <a:solidFill>
                            <a:schemeClr val="bg1"/>
                          </a:solidFill>
                          <a:effectLst/>
                          <a:latin typeface="+mn-lt"/>
                          <a:ea typeface="Calibri" panose="020F0502020204030204" pitchFamily="34" charset="0"/>
                          <a:cs typeface="Times New Roman" panose="02020603050405020304" pitchFamily="18" charset="0"/>
                        </a:rPr>
                        <a:t> Capital</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T="91440" marB="91440" anchor="ctr">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732399">
                <a:tc>
                  <a:txBody>
                    <a:bodyPr/>
                    <a:lstStyle/>
                    <a:p>
                      <a:pPr marL="0" marR="0" algn="l">
                        <a:lnSpc>
                          <a:spcPct val="100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1</a:t>
                      </a:r>
                      <a:r>
                        <a:rPr lang="en-US" sz="1200" baseline="30000" dirty="0">
                          <a:solidFill>
                            <a:schemeClr val="bg1"/>
                          </a:solidFill>
                          <a:effectLst/>
                          <a:latin typeface="+mn-lt"/>
                          <a:ea typeface="Calibri" panose="020F0502020204030204" pitchFamily="34" charset="0"/>
                          <a:cs typeface="Times New Roman" panose="02020603050405020304" pitchFamily="18" charset="0"/>
                        </a:rPr>
                        <a:t>st</a:t>
                      </a:r>
                      <a:r>
                        <a:rPr lang="en-US" sz="1200" dirty="0">
                          <a:solidFill>
                            <a:schemeClr val="bg1"/>
                          </a:solidFill>
                          <a:effectLst/>
                          <a:latin typeface="+mn-lt"/>
                          <a:ea typeface="Calibri" panose="020F0502020204030204" pitchFamily="34" charset="0"/>
                          <a:cs typeface="Times New Roman" panose="02020603050405020304" pitchFamily="18" charset="0"/>
                        </a:rPr>
                        <a:t> Level</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300"/>
                        </a:spcAft>
                      </a:pPr>
                      <a:r>
                        <a:rPr lang="en-US" sz="1200" b="1" u="none" kern="1200" dirty="0">
                          <a:solidFill>
                            <a:schemeClr val="bg1"/>
                          </a:solidFill>
                          <a:effectLst/>
                          <a:latin typeface="+mn-lt"/>
                          <a:ea typeface="Times New Roman" panose="02020603050405020304" pitchFamily="18" charset="0"/>
                          <a:cs typeface="Times New Roman" panose="02020603050405020304" pitchFamily="18" charset="0"/>
                        </a:rPr>
                        <a:t>Shalini Shrivastava  </a:t>
                      </a:r>
                      <a:endParaRPr lang="en-US" sz="1200" b="1" u="none" kern="1200" dirty="0">
                        <a:solidFill>
                          <a:schemeClr val="bg1"/>
                        </a:solidFill>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300"/>
                        </a:spcAft>
                        <a:buClrTx/>
                        <a:buSzTx/>
                        <a:buFontTx/>
                        <a:buNone/>
                        <a:tabLst/>
                        <a:defRPr/>
                      </a:pPr>
                      <a:r>
                        <a:rPr lang="en-US" sz="1200" u="none" kern="1200" dirty="0">
                          <a:solidFill>
                            <a:schemeClr val="bg1"/>
                          </a:solidFill>
                          <a:effectLst/>
                          <a:latin typeface="+mn-lt"/>
                          <a:ea typeface="Times New Roman" panose="02020603050405020304" pitchFamily="18" charset="0"/>
                          <a:cs typeface="Times New Roman" panose="02020603050405020304" pitchFamily="18" charset="0"/>
                        </a:rPr>
                        <a:t>Email: </a:t>
                      </a:r>
                      <a:r>
                        <a:rPr lang="en-US" sz="1200" u="none" strike="noStrike" dirty="0">
                          <a:solidFill>
                            <a:schemeClr val="bg1"/>
                          </a:solidFill>
                          <a:effectLst/>
                          <a:latin typeface="+mn-lt"/>
                          <a:ea typeface="Calibri" panose="020F0502020204030204" pitchFamily="34" charset="0"/>
                          <a:cs typeface="Times New Roman" panose="02020603050405020304" pitchFamily="18" charset="0"/>
                        </a:rPr>
                        <a:t>shalini.shrivastva@prudentbrokers.com</a:t>
                      </a:r>
                    </a:p>
                    <a:p>
                      <a:pPr marL="0" marR="0" indent="0" algn="l" defTabSz="914400" rtl="0" eaLnBrk="1" fontAlgn="auto" latinLnBrk="0" hangingPunct="1">
                        <a:lnSpc>
                          <a:spcPct val="100000"/>
                        </a:lnSpc>
                        <a:spcBef>
                          <a:spcPts val="0"/>
                        </a:spcBef>
                        <a:spcAft>
                          <a:spcPts val="300"/>
                        </a:spcAft>
                        <a:buClrTx/>
                        <a:buSzTx/>
                        <a:buFontTx/>
                        <a:buNone/>
                        <a:tabLst/>
                        <a:defRPr/>
                      </a:pPr>
                      <a:r>
                        <a:rPr lang="en-US" sz="1200" u="none" kern="1200" dirty="0">
                          <a:solidFill>
                            <a:schemeClr val="bg1"/>
                          </a:solidFill>
                          <a:effectLst/>
                          <a:latin typeface="+mn-lt"/>
                          <a:ea typeface="Times New Roman" panose="02020603050405020304" pitchFamily="18" charset="0"/>
                          <a:cs typeface="Times New Roman" panose="02020603050405020304" pitchFamily="18" charset="0"/>
                        </a:rPr>
                        <a:t>Ph: 8800465029</a:t>
                      </a:r>
                      <a:endParaRPr lang="en-US" sz="1200" dirty="0">
                        <a:solidFill>
                          <a:schemeClr val="bg1"/>
                        </a:solidFill>
                        <a:effectLst/>
                        <a:latin typeface="+mn-lt"/>
                        <a:ea typeface="Calibri" panose="020F0502020204030204" pitchFamily="34" charset="0"/>
                        <a:cs typeface="Times New Roman" panose="02020603050405020304" pitchFamily="18" charset="0"/>
                      </a:endParaRP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0"/>
                        </a:spcAft>
                      </a:pPr>
                      <a:r>
                        <a:rPr lang="en-US" sz="1200" b="1" u="none" kern="1200" dirty="0" err="1">
                          <a:solidFill>
                            <a:schemeClr val="bg1"/>
                          </a:solidFill>
                          <a:effectLst/>
                          <a:latin typeface="+mn-lt"/>
                          <a:ea typeface="Calibri" panose="020F0502020204030204" pitchFamily="34" charset="0"/>
                          <a:cs typeface="Times New Roman" panose="02020603050405020304" pitchFamily="18" charset="0"/>
                        </a:rPr>
                        <a:t>Sherin</a:t>
                      </a:r>
                      <a:r>
                        <a:rPr lang="en-US" sz="1200" b="1" u="none" kern="1200" dirty="0">
                          <a:solidFill>
                            <a:schemeClr val="bg1"/>
                          </a:solidFill>
                          <a:effectLst/>
                          <a:latin typeface="+mn-lt"/>
                          <a:ea typeface="Calibri" panose="020F0502020204030204" pitchFamily="34" charset="0"/>
                          <a:cs typeface="Times New Roman" panose="02020603050405020304" pitchFamily="18" charset="0"/>
                        </a:rPr>
                        <a:t> Bhat</a:t>
                      </a:r>
                    </a:p>
                    <a:p>
                      <a:pPr marL="0" marR="0" algn="l">
                        <a:lnSpc>
                          <a:spcPct val="100000"/>
                        </a:lnSpc>
                        <a:spcBef>
                          <a:spcPts val="0"/>
                        </a:spcBef>
                        <a:spcAft>
                          <a:spcPts val="0"/>
                        </a:spcAft>
                      </a:pPr>
                      <a:r>
                        <a:rPr lang="en-US" sz="1200" u="none" dirty="0">
                          <a:solidFill>
                            <a:schemeClr val="bg1"/>
                          </a:solidFill>
                          <a:effectLst/>
                          <a:latin typeface="+mn-lt"/>
                          <a:ea typeface="Calibri" panose="020F0502020204030204" pitchFamily="34" charset="0"/>
                          <a:cs typeface="Times New Roman" panose="02020603050405020304" pitchFamily="18" charset="0"/>
                        </a:rPr>
                        <a:t>Email: sherin.bhat@pwc.com</a:t>
                      </a:r>
                    </a:p>
                    <a:p>
                      <a:pPr marL="0" marR="0" algn="l">
                        <a:lnSpc>
                          <a:spcPct val="100000"/>
                        </a:lnSpc>
                        <a:spcBef>
                          <a:spcPts val="0"/>
                        </a:spcBef>
                        <a:spcAft>
                          <a:spcPts val="0"/>
                        </a:spcAft>
                      </a:pPr>
                      <a:r>
                        <a:rPr lang="en-US" sz="1200" u="none" dirty="0">
                          <a:solidFill>
                            <a:schemeClr val="bg1"/>
                          </a:solidFill>
                          <a:effectLst/>
                          <a:latin typeface="+mn-lt"/>
                          <a:ea typeface="Calibri" panose="020F0502020204030204" pitchFamily="34" charset="0"/>
                          <a:cs typeface="Times New Roman" panose="02020603050405020304" pitchFamily="18" charset="0"/>
                        </a:rPr>
                        <a:t>Ph: 7006729885</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32399">
                <a:tc>
                  <a:txBody>
                    <a:bodyPr/>
                    <a:lstStyle/>
                    <a:p>
                      <a:pPr marL="0" marR="0" algn="l">
                        <a:lnSpc>
                          <a:spcPct val="100000"/>
                        </a:lnSpc>
                        <a:spcBef>
                          <a:spcPts val="0"/>
                        </a:spcBef>
                        <a:spcAft>
                          <a:spcPts val="0"/>
                        </a:spcAft>
                      </a:pPr>
                      <a:r>
                        <a:rPr lang="en-US" sz="1200" kern="1200" dirty="0">
                          <a:solidFill>
                            <a:schemeClr val="bg1"/>
                          </a:solidFill>
                          <a:effectLst/>
                          <a:latin typeface="+mn-lt"/>
                          <a:ea typeface="Calibri" panose="020F0502020204030204" pitchFamily="34" charset="0"/>
                          <a:cs typeface="Times New Roman" panose="02020603050405020304" pitchFamily="18" charset="0"/>
                        </a:rPr>
                        <a:t>2</a:t>
                      </a:r>
                      <a:r>
                        <a:rPr lang="en-US" sz="1200" kern="1200" baseline="30000" dirty="0">
                          <a:solidFill>
                            <a:schemeClr val="bg1"/>
                          </a:solidFill>
                          <a:effectLst/>
                          <a:latin typeface="+mn-lt"/>
                          <a:ea typeface="Calibri" panose="020F0502020204030204" pitchFamily="34" charset="0"/>
                          <a:cs typeface="Times New Roman" panose="02020603050405020304" pitchFamily="18" charset="0"/>
                        </a:rPr>
                        <a:t>nd</a:t>
                      </a:r>
                      <a:r>
                        <a:rPr lang="en-US" sz="1200" dirty="0">
                          <a:solidFill>
                            <a:schemeClr val="bg1"/>
                          </a:solidFill>
                          <a:effectLst/>
                          <a:latin typeface="+mn-lt"/>
                          <a:ea typeface="Calibri" panose="020F0502020204030204" pitchFamily="34" charset="0"/>
                          <a:cs typeface="Times New Roman" panose="02020603050405020304" pitchFamily="18" charset="0"/>
                        </a:rPr>
                        <a:t> Level</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300"/>
                        </a:spcAft>
                      </a:pPr>
                      <a:r>
                        <a:rPr lang="en-US" sz="1200" b="1" u="none" kern="1200" dirty="0" err="1">
                          <a:solidFill>
                            <a:schemeClr val="bg1"/>
                          </a:solidFill>
                          <a:effectLst/>
                          <a:latin typeface="+mn-lt"/>
                          <a:ea typeface="Calibri" panose="020F0502020204030204" pitchFamily="34" charset="0"/>
                          <a:cs typeface="Times New Roman" panose="02020603050405020304" pitchFamily="18" charset="0"/>
                        </a:rPr>
                        <a:t>Utsab</a:t>
                      </a:r>
                      <a:r>
                        <a:rPr lang="en-US" sz="1200" b="1" u="none" kern="1200" dirty="0">
                          <a:solidFill>
                            <a:schemeClr val="bg1"/>
                          </a:solidFill>
                          <a:effectLst/>
                          <a:latin typeface="+mn-lt"/>
                          <a:ea typeface="Calibri" panose="020F0502020204030204" pitchFamily="34" charset="0"/>
                          <a:cs typeface="Times New Roman" panose="02020603050405020304" pitchFamily="18" charset="0"/>
                        </a:rPr>
                        <a:t> </a:t>
                      </a:r>
                      <a:r>
                        <a:rPr lang="en-US" sz="1200" b="1" u="none" kern="1200" dirty="0" err="1">
                          <a:solidFill>
                            <a:schemeClr val="bg1"/>
                          </a:solidFill>
                          <a:effectLst/>
                          <a:latin typeface="+mn-lt"/>
                          <a:ea typeface="Calibri" panose="020F0502020204030204" pitchFamily="34" charset="0"/>
                          <a:cs typeface="Times New Roman" panose="02020603050405020304" pitchFamily="18" charset="0"/>
                        </a:rPr>
                        <a:t>Mitra</a:t>
                      </a:r>
                      <a:r>
                        <a:rPr lang="en-US" sz="1200" b="1" u="none" kern="1200" dirty="0">
                          <a:solidFill>
                            <a:schemeClr val="bg1"/>
                          </a:solidFill>
                          <a:effectLst/>
                          <a:latin typeface="+mn-lt"/>
                          <a:ea typeface="Times New Roman" panose="02020603050405020304" pitchFamily="18" charset="0"/>
                          <a:cs typeface="Times New Roman" panose="02020603050405020304" pitchFamily="18" charset="0"/>
                        </a:rPr>
                        <a:t>  </a:t>
                      </a:r>
                      <a:endParaRPr lang="en-US" sz="1200" b="1" u="none" kern="1200" dirty="0">
                        <a:solidFill>
                          <a:schemeClr val="bg1"/>
                        </a:solidFill>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300"/>
                        </a:spcAft>
                        <a:buClrTx/>
                        <a:buSzTx/>
                        <a:buFontTx/>
                        <a:buNone/>
                        <a:tabLst/>
                        <a:defRPr/>
                      </a:pPr>
                      <a:r>
                        <a:rPr lang="en-US" sz="1200" u="none" kern="1200" dirty="0">
                          <a:solidFill>
                            <a:schemeClr val="bg1"/>
                          </a:solidFill>
                          <a:effectLst/>
                          <a:latin typeface="+mn-lt"/>
                          <a:ea typeface="Times New Roman" panose="02020603050405020304" pitchFamily="18" charset="0"/>
                          <a:cs typeface="Times New Roman" panose="02020603050405020304" pitchFamily="18" charset="0"/>
                        </a:rPr>
                        <a:t>Email: </a:t>
                      </a:r>
                      <a:r>
                        <a:rPr lang="en-US" sz="1200" u="none" strike="noStrike" dirty="0">
                          <a:solidFill>
                            <a:schemeClr val="bg1"/>
                          </a:solidFill>
                          <a:effectLst/>
                          <a:latin typeface="+mn-lt"/>
                          <a:ea typeface="Calibri" panose="020F0502020204030204" pitchFamily="34" charset="0"/>
                          <a:cs typeface="Times New Roman" panose="02020603050405020304" pitchFamily="18" charset="0"/>
                        </a:rPr>
                        <a:t>utsab.mitra@prudentbrokers.com</a:t>
                      </a:r>
                      <a:endParaRPr lang="en-US" sz="1200" u="none" kern="1200" dirty="0">
                        <a:solidFill>
                          <a:schemeClr val="bg1"/>
                        </a:solidFill>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300"/>
                        </a:spcAft>
                        <a:buClrTx/>
                        <a:buSzTx/>
                        <a:buFontTx/>
                        <a:buNone/>
                        <a:tabLst/>
                        <a:defRPr/>
                      </a:pPr>
                      <a:r>
                        <a:rPr lang="en-US" sz="1200" u="none" kern="1200" dirty="0">
                          <a:solidFill>
                            <a:schemeClr val="bg1"/>
                          </a:solidFill>
                          <a:effectLst/>
                          <a:latin typeface="+mn-lt"/>
                          <a:ea typeface="Times New Roman" panose="02020603050405020304" pitchFamily="18" charset="0"/>
                          <a:cs typeface="Times New Roman" panose="02020603050405020304" pitchFamily="18" charset="0"/>
                        </a:rPr>
                        <a:t>Ph: </a:t>
                      </a:r>
                      <a:r>
                        <a:rPr lang="en-US" sz="1200" dirty="0">
                          <a:solidFill>
                            <a:schemeClr val="bg1"/>
                          </a:solidFill>
                          <a:effectLst/>
                          <a:latin typeface="+mn-lt"/>
                          <a:ea typeface="Calibri" panose="020F0502020204030204" pitchFamily="34" charset="0"/>
                          <a:cs typeface="Times New Roman" panose="02020603050405020304" pitchFamily="18" charset="0"/>
                        </a:rPr>
                        <a:t>9958100281</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0"/>
                        </a:spcAft>
                      </a:pPr>
                      <a:r>
                        <a:rPr lang="en-US" sz="1200" b="1" u="none" kern="1200" dirty="0">
                          <a:solidFill>
                            <a:schemeClr val="bg1"/>
                          </a:solidFill>
                          <a:effectLst/>
                          <a:latin typeface="+mn-lt"/>
                          <a:ea typeface="Calibri" panose="020F0502020204030204" pitchFamily="34" charset="0"/>
                          <a:cs typeface="Times New Roman" panose="02020603050405020304" pitchFamily="18" charset="0"/>
                        </a:rPr>
                        <a:t>Rahul Chawla</a:t>
                      </a:r>
                    </a:p>
                    <a:p>
                      <a:pPr marL="0" marR="0" algn="l">
                        <a:lnSpc>
                          <a:spcPct val="100000"/>
                        </a:lnSpc>
                        <a:spcBef>
                          <a:spcPts val="0"/>
                        </a:spcBef>
                        <a:spcAft>
                          <a:spcPts val="0"/>
                        </a:spcAft>
                      </a:pPr>
                      <a:r>
                        <a:rPr lang="en-US" sz="1200" u="none" dirty="0">
                          <a:solidFill>
                            <a:schemeClr val="bg1"/>
                          </a:solidFill>
                          <a:effectLst/>
                          <a:latin typeface="+mn-lt"/>
                          <a:ea typeface="Calibri" panose="020F0502020204030204" pitchFamily="34" charset="0"/>
                          <a:cs typeface="Times New Roman" panose="02020603050405020304" pitchFamily="18" charset="0"/>
                        </a:rPr>
                        <a:t>Email: chawla.rahul@pwc.com</a:t>
                      </a:r>
                    </a:p>
                    <a:p>
                      <a:pPr marL="0" marR="0" algn="l">
                        <a:lnSpc>
                          <a:spcPct val="100000"/>
                        </a:lnSpc>
                        <a:spcBef>
                          <a:spcPts val="0"/>
                        </a:spcBef>
                        <a:spcAft>
                          <a:spcPts val="0"/>
                        </a:spcAft>
                      </a:pPr>
                      <a:r>
                        <a:rPr lang="en-US" sz="1200" u="none" dirty="0">
                          <a:solidFill>
                            <a:schemeClr val="bg1"/>
                          </a:solidFill>
                          <a:effectLst/>
                          <a:latin typeface="+mn-lt"/>
                          <a:ea typeface="Calibri" panose="020F0502020204030204" pitchFamily="34" charset="0"/>
                          <a:cs typeface="Times New Roman" panose="02020603050405020304" pitchFamily="18" charset="0"/>
                        </a:rPr>
                        <a:t>Ph: 9999035054</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6834682"/>
                  </a:ext>
                </a:extLst>
              </a:tr>
              <a:tr h="842403">
                <a:tc>
                  <a:txBody>
                    <a:bodyPr/>
                    <a:lstStyle/>
                    <a:p>
                      <a:pPr marL="0" marR="0" algn="l">
                        <a:lnSpc>
                          <a:spcPct val="100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3</a:t>
                      </a:r>
                      <a:r>
                        <a:rPr lang="en-US" sz="1200" baseline="30000" dirty="0">
                          <a:solidFill>
                            <a:schemeClr val="bg1"/>
                          </a:solidFill>
                          <a:effectLst/>
                          <a:latin typeface="+mn-lt"/>
                          <a:ea typeface="Calibri" panose="020F0502020204030204" pitchFamily="34" charset="0"/>
                          <a:cs typeface="Times New Roman" panose="02020603050405020304" pitchFamily="18" charset="0"/>
                        </a:rPr>
                        <a:t>rd</a:t>
                      </a:r>
                      <a:r>
                        <a:rPr lang="en-US" sz="1200" dirty="0">
                          <a:solidFill>
                            <a:schemeClr val="bg1"/>
                          </a:solidFill>
                          <a:effectLst/>
                          <a:latin typeface="+mn-lt"/>
                          <a:ea typeface="Calibri" panose="020F0502020204030204" pitchFamily="34" charset="0"/>
                          <a:cs typeface="Times New Roman" panose="02020603050405020304" pitchFamily="18" charset="0"/>
                        </a:rPr>
                        <a:t> Level</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0"/>
                        </a:spcAft>
                      </a:pPr>
                      <a:r>
                        <a:rPr lang="en-US" sz="1200" b="1" u="none" kern="1200" dirty="0">
                          <a:solidFill>
                            <a:schemeClr val="bg1"/>
                          </a:solidFill>
                          <a:effectLst/>
                          <a:latin typeface="+mn-lt"/>
                          <a:ea typeface="Times New Roman" panose="02020603050405020304" pitchFamily="18" charset="0"/>
                          <a:cs typeface="Times New Roman" panose="02020603050405020304" pitchFamily="18" charset="0"/>
                        </a:rPr>
                        <a:t>Abhinav Bakshi</a:t>
                      </a:r>
                    </a:p>
                    <a:p>
                      <a:pPr marL="0" marR="0" algn="l">
                        <a:lnSpc>
                          <a:spcPct val="100000"/>
                        </a:lnSpc>
                        <a:spcBef>
                          <a:spcPts val="0"/>
                        </a:spcBef>
                        <a:spcAft>
                          <a:spcPts val="0"/>
                        </a:spcAft>
                      </a:pPr>
                      <a:r>
                        <a:rPr lang="en-US" sz="1200" u="none" dirty="0">
                          <a:solidFill>
                            <a:schemeClr val="bg1"/>
                          </a:solidFill>
                          <a:effectLst/>
                          <a:latin typeface="+mn-lt"/>
                          <a:ea typeface="Times New Roman" panose="02020603050405020304" pitchFamily="18" charset="0"/>
                          <a:cs typeface="Times New Roman" panose="02020603050405020304" pitchFamily="18" charset="0"/>
                        </a:rPr>
                        <a:t>Email: abhinav.Bakshi@prudentbrokers.com  </a:t>
                      </a:r>
                      <a:endParaRPr lang="en-US" sz="1200" u="none" dirty="0">
                        <a:solidFill>
                          <a:schemeClr val="bg1"/>
                        </a:solidFill>
                        <a:effectLst/>
                        <a:latin typeface="+mn-lt"/>
                        <a:ea typeface="Calibri" panose="020F0502020204030204" pitchFamily="34" charset="0"/>
                        <a:cs typeface="Times New Roman" panose="02020603050405020304" pitchFamily="18" charset="0"/>
                      </a:endParaRPr>
                    </a:p>
                    <a:p>
                      <a:pPr marL="0" marR="0" algn="l">
                        <a:lnSpc>
                          <a:spcPct val="100000"/>
                        </a:lnSpc>
                        <a:spcBef>
                          <a:spcPts val="0"/>
                        </a:spcBef>
                        <a:spcAft>
                          <a:spcPts val="0"/>
                        </a:spcAft>
                      </a:pPr>
                      <a:r>
                        <a:rPr lang="en-US" sz="1200" u="none" dirty="0">
                          <a:solidFill>
                            <a:schemeClr val="bg1"/>
                          </a:solidFill>
                          <a:effectLst/>
                          <a:latin typeface="+mn-lt"/>
                          <a:ea typeface="Times New Roman" panose="02020603050405020304" pitchFamily="18" charset="0"/>
                          <a:cs typeface="Times New Roman" panose="02020603050405020304" pitchFamily="18" charset="0"/>
                        </a:rPr>
                        <a:t>Ph: 7042297308</a:t>
                      </a:r>
                      <a:endParaRPr lang="en-US" sz="1200" u="none" dirty="0">
                        <a:solidFill>
                          <a:schemeClr val="bg1"/>
                        </a:solidFill>
                        <a:effectLst/>
                        <a:latin typeface="+mn-lt"/>
                        <a:ea typeface="Calibri" panose="020F0502020204030204" pitchFamily="34" charset="0"/>
                        <a:cs typeface="Times New Roman" panose="02020603050405020304" pitchFamily="18" charset="0"/>
                      </a:endParaRP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de-DE" sz="1200" b="1" u="none" dirty="0">
                          <a:solidFill>
                            <a:schemeClr val="bg1"/>
                          </a:solidFill>
                          <a:effectLst/>
                          <a:latin typeface="+mn-lt"/>
                          <a:ea typeface="Calibri" panose="020F0502020204030204" pitchFamily="34" charset="0"/>
                          <a:cs typeface="Times New Roman" panose="02020603050405020304" pitchFamily="18" charset="0"/>
                        </a:rPr>
                        <a:t>Anwar Hussain</a:t>
                      </a:r>
                    </a:p>
                    <a:p>
                      <a:pPr marL="0" marR="0" algn="l">
                        <a:lnSpc>
                          <a:spcPct val="100000"/>
                        </a:lnSpc>
                        <a:spcBef>
                          <a:spcPts val="0"/>
                        </a:spcBef>
                        <a:spcAft>
                          <a:spcPts val="0"/>
                        </a:spcAft>
                      </a:pPr>
                      <a:r>
                        <a:rPr lang="de-DE" sz="1200" b="0" u="none" dirty="0">
                          <a:solidFill>
                            <a:schemeClr val="bg1"/>
                          </a:solidFill>
                          <a:effectLst/>
                          <a:latin typeface="+mn-lt"/>
                          <a:ea typeface="Calibri" panose="020F0502020204030204" pitchFamily="34" charset="0"/>
                          <a:cs typeface="Times New Roman" panose="02020603050405020304" pitchFamily="18" charset="0"/>
                        </a:rPr>
                        <a:t>Email: anwar.hussain@pwc.com</a:t>
                      </a:r>
                    </a:p>
                    <a:p>
                      <a:pPr marL="0" marR="0" algn="l">
                        <a:lnSpc>
                          <a:spcPct val="100000"/>
                        </a:lnSpc>
                        <a:spcBef>
                          <a:spcPts val="0"/>
                        </a:spcBef>
                        <a:spcAft>
                          <a:spcPts val="0"/>
                        </a:spcAft>
                      </a:pPr>
                      <a:r>
                        <a:rPr lang="de-DE" sz="1200" b="0" u="none" dirty="0">
                          <a:solidFill>
                            <a:schemeClr val="bg1"/>
                          </a:solidFill>
                          <a:effectLst/>
                          <a:latin typeface="+mn-lt"/>
                          <a:ea typeface="Calibri" panose="020F0502020204030204" pitchFamily="34" charset="0"/>
                          <a:cs typeface="Times New Roman" panose="02020603050405020304" pitchFamily="18" charset="0"/>
                        </a:rPr>
                        <a:t>Ph: 9810729430</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8511">
                <a:tc>
                  <a:txBody>
                    <a:bodyPr/>
                    <a:lstStyle/>
                    <a:p>
                      <a:pPr marL="0" marR="0" algn="l">
                        <a:lnSpc>
                          <a:spcPct val="100000"/>
                        </a:lnSpc>
                        <a:spcBef>
                          <a:spcPts val="0"/>
                        </a:spcBef>
                        <a:spcAft>
                          <a:spcPts val="0"/>
                        </a:spcAft>
                      </a:pPr>
                      <a:r>
                        <a:rPr lang="en-US" sz="1200" dirty="0">
                          <a:solidFill>
                            <a:schemeClr val="bg1"/>
                          </a:solidFill>
                          <a:effectLst/>
                          <a:latin typeface="+mn-lt"/>
                          <a:ea typeface="Calibri" panose="020F0502020204030204" pitchFamily="34" charset="0"/>
                          <a:cs typeface="Times New Roman" panose="02020603050405020304" pitchFamily="18" charset="0"/>
                        </a:rPr>
                        <a:t>4</a:t>
                      </a:r>
                      <a:r>
                        <a:rPr lang="en-US" sz="1200" baseline="30000" dirty="0">
                          <a:solidFill>
                            <a:schemeClr val="bg1"/>
                          </a:solidFill>
                          <a:effectLst/>
                          <a:latin typeface="+mn-lt"/>
                          <a:ea typeface="Calibri" panose="020F0502020204030204" pitchFamily="34" charset="0"/>
                          <a:cs typeface="Times New Roman" panose="02020603050405020304" pitchFamily="18" charset="0"/>
                        </a:rPr>
                        <a:t>th</a:t>
                      </a:r>
                      <a:r>
                        <a:rPr lang="en-US" sz="1200" dirty="0">
                          <a:solidFill>
                            <a:schemeClr val="bg1"/>
                          </a:solidFill>
                          <a:effectLst/>
                          <a:latin typeface="+mn-lt"/>
                          <a:ea typeface="Calibri" panose="020F0502020204030204" pitchFamily="34" charset="0"/>
                          <a:cs typeface="Times New Roman" panose="02020603050405020304" pitchFamily="18" charset="0"/>
                        </a:rPr>
                        <a:t> Level</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914400" rtl="0" eaLnBrk="1" latinLnBrk="0" hangingPunct="1">
                        <a:lnSpc>
                          <a:spcPct val="100000"/>
                        </a:lnSpc>
                        <a:spcBef>
                          <a:spcPts val="0"/>
                        </a:spcBef>
                        <a:spcAft>
                          <a:spcPts val="0"/>
                        </a:spcAft>
                      </a:pPr>
                      <a:r>
                        <a:rPr lang="en-US" sz="1200" b="1" u="none" kern="1200" dirty="0">
                          <a:solidFill>
                            <a:schemeClr val="bg1"/>
                          </a:solidFill>
                          <a:effectLst/>
                          <a:latin typeface="+mn-lt"/>
                          <a:ea typeface="Calibri" panose="020F0502020204030204" pitchFamily="34" charset="0"/>
                          <a:cs typeface="Times New Roman" panose="02020603050405020304" pitchFamily="18" charset="0"/>
                        </a:rPr>
                        <a:t>Dewanand Singh</a:t>
                      </a:r>
                    </a:p>
                    <a:p>
                      <a:pPr marL="0" marR="0" algn="l">
                        <a:lnSpc>
                          <a:spcPct val="100000"/>
                        </a:lnSpc>
                        <a:spcBef>
                          <a:spcPts val="0"/>
                        </a:spcBef>
                        <a:spcAft>
                          <a:spcPts val="0"/>
                        </a:spcAft>
                      </a:pPr>
                      <a:r>
                        <a:rPr lang="en-US" sz="1200" u="none" baseline="0" dirty="0">
                          <a:solidFill>
                            <a:schemeClr val="bg1"/>
                          </a:solidFill>
                          <a:effectLst/>
                          <a:latin typeface="+mn-lt"/>
                          <a:ea typeface="Calibri" panose="020F0502020204030204" pitchFamily="34" charset="0"/>
                          <a:cs typeface="Times New Roman" panose="02020603050405020304" pitchFamily="18" charset="0"/>
                        </a:rPr>
                        <a:t>Email: dewanand.singh@prudentbrokers.com</a:t>
                      </a:r>
                    </a:p>
                    <a:p>
                      <a:pPr marL="0" marR="0" algn="l">
                        <a:lnSpc>
                          <a:spcPct val="100000"/>
                        </a:lnSpc>
                        <a:spcBef>
                          <a:spcPts val="0"/>
                        </a:spcBef>
                        <a:spcAft>
                          <a:spcPts val="0"/>
                        </a:spcAft>
                      </a:pPr>
                      <a:r>
                        <a:rPr lang="en-US" sz="1200" u="none" baseline="0" dirty="0">
                          <a:solidFill>
                            <a:schemeClr val="bg1"/>
                          </a:solidFill>
                          <a:effectLst/>
                          <a:latin typeface="+mn-lt"/>
                          <a:ea typeface="Calibri" panose="020F0502020204030204" pitchFamily="34" charset="0"/>
                          <a:cs typeface="Times New Roman" panose="02020603050405020304" pitchFamily="18" charset="0"/>
                        </a:rPr>
                        <a:t>Ph: 9958003501</a:t>
                      </a:r>
                      <a:endParaRPr lang="en-US" sz="1200" u="none" dirty="0">
                        <a:solidFill>
                          <a:schemeClr val="bg1"/>
                        </a:solidFill>
                        <a:effectLst/>
                        <a:latin typeface="+mn-lt"/>
                        <a:ea typeface="Calibri" panose="020F0502020204030204" pitchFamily="34" charset="0"/>
                        <a:cs typeface="Times New Roman" panose="02020603050405020304" pitchFamily="18" charset="0"/>
                      </a:endParaRP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de-DE" sz="1200" b="1" u="none" dirty="0">
                          <a:solidFill>
                            <a:schemeClr val="tx1">
                              <a:lumMod val="65000"/>
                              <a:lumOff val="35000"/>
                            </a:schemeClr>
                          </a:solidFill>
                          <a:effectLst/>
                          <a:highlight>
                            <a:srgbClr val="FFFF00"/>
                          </a:highlight>
                          <a:latin typeface="+mn-lt"/>
                          <a:ea typeface="Calibri" panose="020F0502020204030204" pitchFamily="34" charset="0"/>
                          <a:cs typeface="Times New Roman" panose="02020603050405020304" pitchFamily="18" charset="0"/>
                        </a:rPr>
                        <a:t>Ujjwal Sangal</a:t>
                      </a:r>
                    </a:p>
                    <a:p>
                      <a:pPr marL="0" marR="0" algn="l">
                        <a:lnSpc>
                          <a:spcPct val="100000"/>
                        </a:lnSpc>
                        <a:spcBef>
                          <a:spcPts val="0"/>
                        </a:spcBef>
                        <a:spcAft>
                          <a:spcPts val="0"/>
                        </a:spcAft>
                      </a:pPr>
                      <a:r>
                        <a:rPr lang="de-DE" sz="1200" b="0" u="none" dirty="0">
                          <a:solidFill>
                            <a:schemeClr val="tx1">
                              <a:lumMod val="65000"/>
                              <a:lumOff val="35000"/>
                            </a:schemeClr>
                          </a:solidFill>
                          <a:effectLst/>
                          <a:highlight>
                            <a:srgbClr val="FFFF00"/>
                          </a:highlight>
                          <a:latin typeface="+mn-lt"/>
                          <a:ea typeface="Calibri" panose="020F0502020204030204" pitchFamily="34" charset="0"/>
                          <a:cs typeface="Times New Roman" panose="02020603050405020304" pitchFamily="18" charset="0"/>
                        </a:rPr>
                        <a:t>Email:ujjwal.s.sangal@pwc.com</a:t>
                      </a:r>
                    </a:p>
                    <a:p>
                      <a:pPr marL="0" marR="0" algn="l">
                        <a:lnSpc>
                          <a:spcPct val="100000"/>
                        </a:lnSpc>
                        <a:spcBef>
                          <a:spcPts val="0"/>
                        </a:spcBef>
                        <a:spcAft>
                          <a:spcPts val="0"/>
                        </a:spcAft>
                      </a:pPr>
                      <a:r>
                        <a:rPr lang="de-DE" sz="1200" b="0" u="none" dirty="0">
                          <a:solidFill>
                            <a:schemeClr val="tx1">
                              <a:lumMod val="65000"/>
                              <a:lumOff val="35000"/>
                            </a:schemeClr>
                          </a:solidFill>
                          <a:effectLst/>
                          <a:highlight>
                            <a:srgbClr val="FFFF00"/>
                          </a:highlight>
                          <a:latin typeface="+mn-lt"/>
                          <a:ea typeface="Calibri" panose="020F0502020204030204" pitchFamily="34" charset="0"/>
                          <a:cs typeface="Times New Roman" panose="02020603050405020304" pitchFamily="18" charset="0"/>
                        </a:rPr>
                        <a:t>Ph: 9999097511</a:t>
                      </a:r>
                    </a:p>
                  </a:txBody>
                  <a:tcPr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3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Text Placeholder 3"/>
          <p:cNvSpPr>
            <a:spLocks noGrp="1"/>
          </p:cNvSpPr>
          <p:nvPr>
            <p:ph type="body" sz="quarter" idx="10"/>
          </p:nvPr>
        </p:nvSpPr>
        <p:spPr>
          <a:xfrm>
            <a:off x="442912" y="4887970"/>
            <a:ext cx="11306176" cy="1653548"/>
          </a:xfrm>
        </p:spPr>
        <p:txBody>
          <a:bodyPr/>
          <a:lstStyle/>
          <a:p>
            <a:pPr>
              <a:spcAft>
                <a:spcPts val="600"/>
              </a:spcAft>
            </a:pPr>
            <a:r>
              <a:rPr lang="en-US" sz="1100" dirty="0"/>
              <a:t>All images in this presentation are protected by copyright, trademark, patent, trade secret and other intellectual property laws and treaties. Any </a:t>
            </a:r>
            <a:r>
              <a:rPr lang="en-US" sz="1100" dirty="0" err="1"/>
              <a:t>unauthorised</a:t>
            </a:r>
            <a:r>
              <a:rPr lang="en-US" sz="1100" dirty="0"/>
              <a:t> use of these images may violate such laws and shall be punishable under appropriate laws. Our sharing of this presentation along with such protected images with you does not </a:t>
            </a:r>
            <a:r>
              <a:rPr lang="en-US" sz="1100" dirty="0" err="1"/>
              <a:t>authorise</a:t>
            </a:r>
            <a:r>
              <a:rPr lang="en-US" sz="1100" dirty="0"/>
              <a:t> you to copy, republish, frame, link to, download, transmit, modify, adapt, create derivative works based on, rent, lease, loan, sell, assign, distribute, display, perform, license, sub-license or reverse engineer the images. In addition, you should desist from employing any data mining, robots or similar data and/or image gathering and extraction methods in connection with the presentation.</a:t>
            </a:r>
          </a:p>
          <a:p>
            <a:pPr>
              <a:spcAft>
                <a:spcPts val="600"/>
              </a:spcAft>
            </a:pPr>
            <a:r>
              <a:rPr lang="en-US" sz="1100" dirty="0"/>
              <a:t>© 2021 PricewaterhouseCoopers Private Limited. All rights reserved. In this document, “PwC” refers to PricewaterhouseCoopers Private Limited (a limited liability company in India having Corporate Identity Number or CIN : U74140WB1983PTC036093), which is a member firm of PricewaterhouseCoopers International Limited (</a:t>
            </a:r>
            <a:r>
              <a:rPr lang="en-US" sz="1100" dirty="0" err="1"/>
              <a:t>PwCIL</a:t>
            </a:r>
            <a:r>
              <a:rPr lang="en-US" sz="1100" dirty="0"/>
              <a:t>), each member firm of which is a separate legal entity.</a:t>
            </a:r>
          </a:p>
          <a:p>
            <a:pPr>
              <a:spcAft>
                <a:spcPts val="600"/>
              </a:spcAft>
            </a:pPr>
            <a:r>
              <a:rPr lang="en-US" sz="1100" dirty="0"/>
              <a:t>VB/April 2021 – 17156</a:t>
            </a:r>
          </a:p>
        </p:txBody>
      </p:sp>
    </p:spTree>
    <p:extLst>
      <p:ext uri="{BB962C8B-B14F-4D97-AF65-F5344CB8AC3E}">
        <p14:creationId xmlns:p14="http://schemas.microsoft.com/office/powerpoint/2010/main" val="397098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C586E0-AC62-4EFF-B214-A39820663A92}"/>
              </a:ext>
            </a:extLst>
          </p:cNvPr>
          <p:cNvSpPr>
            <a:spLocks noGrp="1"/>
          </p:cNvSpPr>
          <p:nvPr>
            <p:ph type="ftr" sz="quarter" idx="13"/>
          </p:nvPr>
        </p:nvSpPr>
        <p:spPr/>
        <p:txBody>
          <a:bodyPr/>
          <a:lstStyle/>
          <a:p>
            <a:r>
              <a:rPr lang="en-US" dirty="0"/>
              <a:t>Employee Health Insurance FY 23</a:t>
            </a:r>
          </a:p>
        </p:txBody>
      </p:sp>
      <p:sp>
        <p:nvSpPr>
          <p:cNvPr id="5" name="Date Placeholder 4">
            <a:extLst>
              <a:ext uri="{FF2B5EF4-FFF2-40B4-BE49-F238E27FC236}">
                <a16:creationId xmlns:a16="http://schemas.microsoft.com/office/drawing/2014/main" id="{22C1212E-225A-4D24-AEB9-7A54CC546CA0}"/>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BF3B032-86A4-41E2-A3A0-46A1FCC53A3D}"/>
              </a:ext>
            </a:extLst>
          </p:cNvPr>
          <p:cNvSpPr>
            <a:spLocks noGrp="1"/>
          </p:cNvSpPr>
          <p:nvPr>
            <p:ph type="sldNum" sz="quarter" idx="11"/>
          </p:nvPr>
        </p:nvSpPr>
        <p:spPr/>
        <p:txBody>
          <a:bodyPr/>
          <a:lstStyle/>
          <a:p>
            <a:fld id="{7870704B-CE94-48CC-AF30-84932A1262A7}" type="slidenum">
              <a:rPr lang="en-US" smtClean="0"/>
              <a:pPr/>
              <a:t>2</a:t>
            </a:fld>
            <a:endParaRPr lang="en-US" dirty="0"/>
          </a:p>
        </p:txBody>
      </p:sp>
      <p:sp>
        <p:nvSpPr>
          <p:cNvPr id="7" name="Title 6">
            <a:extLst>
              <a:ext uri="{FF2B5EF4-FFF2-40B4-BE49-F238E27FC236}">
                <a16:creationId xmlns:a16="http://schemas.microsoft.com/office/drawing/2014/main" id="{0EB4BEEE-4D00-4425-B41E-B854AED2574C}"/>
              </a:ext>
            </a:extLst>
          </p:cNvPr>
          <p:cNvSpPr>
            <a:spLocks noGrp="1"/>
          </p:cNvSpPr>
          <p:nvPr>
            <p:ph type="title"/>
          </p:nvPr>
        </p:nvSpPr>
        <p:spPr/>
        <p:txBody>
          <a:bodyPr/>
          <a:lstStyle/>
          <a:p>
            <a:r>
              <a:rPr lang="en-US" dirty="0"/>
              <a:t>Health Insurance Policy </a:t>
            </a:r>
          </a:p>
        </p:txBody>
      </p:sp>
      <p:sp>
        <p:nvSpPr>
          <p:cNvPr id="96" name="Content Placeholder 2">
            <a:extLst>
              <a:ext uri="{FF2B5EF4-FFF2-40B4-BE49-F238E27FC236}">
                <a16:creationId xmlns:a16="http://schemas.microsoft.com/office/drawing/2014/main" id="{572F93F4-D334-4C16-8CCC-89D25A6E7E1F}"/>
              </a:ext>
            </a:extLst>
          </p:cNvPr>
          <p:cNvSpPr txBox="1">
            <a:spLocks/>
          </p:cNvSpPr>
          <p:nvPr/>
        </p:nvSpPr>
        <p:spPr>
          <a:xfrm>
            <a:off x="442913" y="1409699"/>
            <a:ext cx="7151256" cy="2602401"/>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spcAft>
                <a:spcPts val="600"/>
              </a:spcAft>
            </a:pPr>
            <a:r>
              <a:rPr lang="en-US" altLang="en-US" sz="1400" dirty="0">
                <a:solidFill>
                  <a:schemeClr val="tx1"/>
                </a:solidFill>
                <a:cs typeface="Arial" panose="020B0604020202020204" pitchFamily="34" charset="0"/>
                <a:sym typeface="Georgia" panose="02040502050405020303" pitchFamily="18" charset="0"/>
              </a:rPr>
              <a:t>The Group Health Insurance Program </a:t>
            </a:r>
            <a:r>
              <a:rPr lang="en-US" altLang="en-US" sz="1400" b="0" dirty="0">
                <a:solidFill>
                  <a:schemeClr val="tx1"/>
                </a:solidFill>
                <a:cs typeface="Arial" panose="020B0604020202020204" pitchFamily="34" charset="0"/>
                <a:sym typeface="Georgia" panose="02040502050405020303" pitchFamily="18" charset="0"/>
              </a:rPr>
              <a:t>provides pre-defined insurance coverage to all employees &amp; their family members for expenses related to hospitalization due to illness, disease or injury.</a:t>
            </a:r>
          </a:p>
          <a:p>
            <a:pPr>
              <a:spcAft>
                <a:spcPts val="600"/>
              </a:spcAft>
            </a:pPr>
            <a:r>
              <a:rPr lang="en-US" altLang="en-US" sz="1400" b="0" dirty="0">
                <a:solidFill>
                  <a:schemeClr val="tx1"/>
                </a:solidFill>
                <a:cs typeface="Arial" panose="020B0604020202020204" pitchFamily="34" charset="0"/>
                <a:sym typeface="Georgia" panose="02040502050405020303" pitchFamily="18" charset="0"/>
              </a:rPr>
              <a:t>In  the  event of a hospitalization claim (more than 24 hrs.), the insurance company will  pay the insured person the amount of such expenses  as would   fall   under   different   heads   mentioned   below,  and   as  are reasonably  and  necessarily  incurred  thereof  by  or on behalf of such insured  person,  but   not   exceeding   the  sum  insured  in  aggregate mentioned in the policy:</a:t>
            </a:r>
          </a:p>
          <a:p>
            <a:pPr>
              <a:spcAft>
                <a:spcPts val="600"/>
              </a:spcAft>
            </a:pPr>
            <a:r>
              <a:rPr lang="en-US" altLang="en-US" sz="1400" b="0" dirty="0">
                <a:solidFill>
                  <a:schemeClr val="tx1"/>
                </a:solidFill>
                <a:cs typeface="Arial" panose="020B0604020202020204" pitchFamily="34" charset="0"/>
                <a:sym typeface="Georgia" panose="02040502050405020303" pitchFamily="18" charset="0"/>
              </a:rPr>
              <a:t>1) Room Charges,   2) Nursing expenses,  3) Surgeon, Anesthetist, Medical Practitioner, Consultant, Specialists Fees, 4) Anesthesia, Blood, Oxygen, Operation Theatre Charges Surgical Appliances, Medicines &amp; Drugs, &amp; similar expenses.</a:t>
            </a:r>
          </a:p>
          <a:p>
            <a:pPr>
              <a:spcAft>
                <a:spcPts val="600"/>
              </a:spcAft>
            </a:pPr>
            <a:endParaRPr lang="en-US" altLang="en-US" sz="1400" b="0" dirty="0">
              <a:solidFill>
                <a:schemeClr val="tx1"/>
              </a:solidFill>
              <a:cs typeface="Arial" panose="020B0604020202020204" pitchFamily="34" charset="0"/>
              <a:sym typeface="Georgia" panose="02040502050405020303" pitchFamily="18" charset="0"/>
            </a:endParaRPr>
          </a:p>
          <a:p>
            <a:pPr>
              <a:spcAft>
                <a:spcPts val="600"/>
              </a:spcAft>
            </a:pPr>
            <a:endParaRPr lang="en-US" altLang="en-US" sz="1400" b="0" dirty="0">
              <a:solidFill>
                <a:schemeClr val="tx1"/>
              </a:solidFill>
              <a:cs typeface="Arial" panose="020B0604020202020204" pitchFamily="34" charset="0"/>
              <a:sym typeface="Georgia" panose="02040502050405020303" pitchFamily="18" charset="0"/>
            </a:endParaRPr>
          </a:p>
          <a:p>
            <a:pPr>
              <a:spcAft>
                <a:spcPts val="600"/>
              </a:spcAft>
            </a:pPr>
            <a:endParaRPr lang="en-US" altLang="en-US" sz="1400" b="0" dirty="0">
              <a:solidFill>
                <a:schemeClr val="tx1"/>
              </a:solidFill>
              <a:cs typeface="Arial" panose="020B0604020202020204" pitchFamily="34" charset="0"/>
              <a:sym typeface="Georgia" panose="02040502050405020303" pitchFamily="18" charset="0"/>
            </a:endParaRPr>
          </a:p>
        </p:txBody>
      </p:sp>
      <p:sp>
        <p:nvSpPr>
          <p:cNvPr id="124" name="Rounded Rectangle 15">
            <a:extLst>
              <a:ext uri="{FF2B5EF4-FFF2-40B4-BE49-F238E27FC236}">
                <a16:creationId xmlns:a16="http://schemas.microsoft.com/office/drawing/2014/main" id="{6976091F-5CDB-4CED-A7F6-F46BE25B6E48}"/>
              </a:ext>
            </a:extLst>
          </p:cNvPr>
          <p:cNvSpPr/>
          <p:nvPr/>
        </p:nvSpPr>
        <p:spPr bwMode="ltGray">
          <a:xfrm>
            <a:off x="436755" y="5627894"/>
            <a:ext cx="6808457" cy="385267"/>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Aft>
                <a:spcPct val="35000"/>
              </a:spcAft>
            </a:pPr>
            <a:r>
              <a:rPr lang="en-US" altLang="en-US" sz="1600" b="1" dirty="0">
                <a:solidFill>
                  <a:schemeClr val="bg1"/>
                </a:solidFill>
                <a:sym typeface="Georgia" panose="02040502050405020303" pitchFamily="18" charset="0"/>
              </a:rPr>
              <a:t>Policy period</a:t>
            </a:r>
            <a:r>
              <a:rPr lang="en-US" altLang="en-US" sz="1600" dirty="0">
                <a:solidFill>
                  <a:schemeClr val="bg1"/>
                </a:solidFill>
                <a:sym typeface="Georgia" panose="02040502050405020303" pitchFamily="18" charset="0"/>
              </a:rPr>
              <a:t>: 31</a:t>
            </a:r>
            <a:r>
              <a:rPr lang="en-US" altLang="en-US" sz="1600" baseline="30000" dirty="0">
                <a:solidFill>
                  <a:schemeClr val="bg1"/>
                </a:solidFill>
                <a:sym typeface="Georgia" panose="02040502050405020303" pitchFamily="18" charset="0"/>
              </a:rPr>
              <a:t>st</a:t>
            </a:r>
            <a:r>
              <a:rPr lang="en-US" altLang="en-US" sz="1600" dirty="0">
                <a:solidFill>
                  <a:schemeClr val="bg1"/>
                </a:solidFill>
                <a:sym typeface="Georgia" panose="02040502050405020303" pitchFamily="18" charset="0"/>
              </a:rPr>
              <a:t> March 2022 – 30</a:t>
            </a:r>
            <a:r>
              <a:rPr lang="en-US" altLang="en-US" sz="1600" baseline="30000" dirty="0">
                <a:solidFill>
                  <a:schemeClr val="bg1"/>
                </a:solidFill>
                <a:sym typeface="Georgia" panose="02040502050405020303" pitchFamily="18" charset="0"/>
              </a:rPr>
              <a:t>th </a:t>
            </a:r>
            <a:r>
              <a:rPr lang="en-US" altLang="en-US" sz="1600" dirty="0">
                <a:solidFill>
                  <a:schemeClr val="bg1"/>
                </a:solidFill>
                <a:sym typeface="Georgia" panose="02040502050405020303" pitchFamily="18" charset="0"/>
              </a:rPr>
              <a:t> March 2023</a:t>
            </a:r>
          </a:p>
        </p:txBody>
      </p:sp>
      <p:sp>
        <p:nvSpPr>
          <p:cNvPr id="98" name="AutoShape 3">
            <a:extLst>
              <a:ext uri="{FF2B5EF4-FFF2-40B4-BE49-F238E27FC236}">
                <a16:creationId xmlns:a16="http://schemas.microsoft.com/office/drawing/2014/main" id="{C02348B8-777A-4D7C-A86E-B25FEF7F0CC1}"/>
              </a:ext>
            </a:extLst>
          </p:cNvPr>
          <p:cNvSpPr>
            <a:spLocks noChangeArrowheads="1"/>
          </p:cNvSpPr>
          <p:nvPr/>
        </p:nvSpPr>
        <p:spPr bwMode="auto">
          <a:xfrm rot="16200000" flipH="1">
            <a:off x="1295987" y="3203107"/>
            <a:ext cx="384658" cy="2103118"/>
          </a:xfrm>
          <a:prstGeom prst="rect">
            <a:avLst/>
          </a:prstGeom>
          <a:solidFill>
            <a:schemeClr val="accent3"/>
          </a:solidFill>
          <a:ln w="6350">
            <a:solidFill>
              <a:schemeClr val="accent3"/>
            </a:solidFill>
            <a:miter lim="800000"/>
            <a:headEnd/>
            <a:tailEnd/>
          </a:ln>
        </p:spPr>
        <p:txBody>
          <a:bodyPr vert="eaVert" lIns="52153" tIns="52153" rIns="52153" bIns="52153">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defTabSz="1042988" eaLnBrk="0" hangingPunct="0">
              <a:spcAft>
                <a:spcPts val="400"/>
              </a:spcAft>
              <a:buClrTx/>
              <a:buSzTx/>
              <a:buFontTx/>
              <a:buNone/>
            </a:pPr>
            <a:r>
              <a:rPr lang="en-GB" sz="1400" b="1" dirty="0">
                <a:solidFill>
                  <a:schemeClr val="bg1"/>
                </a:solidFill>
                <a:cs typeface="Arial" pitchFamily="34" charset="0"/>
              </a:rPr>
              <a:t>Insurer</a:t>
            </a:r>
            <a:endParaRPr lang="en-GB" sz="1400" b="1" i="1" dirty="0">
              <a:solidFill>
                <a:schemeClr val="bg1"/>
              </a:solidFill>
              <a:cs typeface="Arial" pitchFamily="34" charset="0"/>
            </a:endParaRPr>
          </a:p>
        </p:txBody>
      </p:sp>
      <p:sp>
        <p:nvSpPr>
          <p:cNvPr id="117" name="AutoShape 3">
            <a:extLst>
              <a:ext uri="{FF2B5EF4-FFF2-40B4-BE49-F238E27FC236}">
                <a16:creationId xmlns:a16="http://schemas.microsoft.com/office/drawing/2014/main" id="{41A3AC77-99DA-4F57-B45F-C53950BB7F6B}"/>
              </a:ext>
            </a:extLst>
          </p:cNvPr>
          <p:cNvSpPr>
            <a:spLocks noChangeArrowheads="1"/>
          </p:cNvSpPr>
          <p:nvPr/>
        </p:nvSpPr>
        <p:spPr bwMode="auto">
          <a:xfrm rot="16200000" flipH="1">
            <a:off x="3665225" y="3191472"/>
            <a:ext cx="387143" cy="2103119"/>
          </a:xfrm>
          <a:prstGeom prst="rect">
            <a:avLst/>
          </a:prstGeom>
          <a:solidFill>
            <a:schemeClr val="accent3"/>
          </a:solidFill>
          <a:ln w="6350">
            <a:solidFill>
              <a:schemeClr val="accent3"/>
            </a:solidFill>
            <a:miter lim="800000"/>
            <a:headEnd/>
            <a:tailEnd/>
          </a:ln>
        </p:spPr>
        <p:txBody>
          <a:bodyPr vert="eaVert" lIns="52153" tIns="52153" rIns="52153" bIns="52153">
            <a:noAutofit/>
          </a:bodyPr>
          <a:lstStyle/>
          <a:p>
            <a:pPr algn="ctr" defTabSz="1042988" eaLnBrk="0" hangingPunct="0">
              <a:spcAft>
                <a:spcPts val="400"/>
              </a:spcAft>
              <a:buClrTx/>
              <a:buSzTx/>
              <a:buFontTx/>
              <a:buNone/>
            </a:pPr>
            <a:r>
              <a:rPr lang="en-GB" sz="1400" b="1" dirty="0">
                <a:solidFill>
                  <a:schemeClr val="bg1"/>
                </a:solidFill>
                <a:cs typeface="Arial" pitchFamily="34" charset="0"/>
              </a:rPr>
              <a:t>TPA</a:t>
            </a:r>
            <a:endParaRPr lang="en-GB" sz="1400" b="1" i="1" dirty="0">
              <a:solidFill>
                <a:schemeClr val="bg1"/>
              </a:solidFill>
              <a:cs typeface="Arial" pitchFamily="34" charset="0"/>
            </a:endParaRPr>
          </a:p>
        </p:txBody>
      </p:sp>
      <p:sp>
        <p:nvSpPr>
          <p:cNvPr id="121" name="AutoShape 3">
            <a:extLst>
              <a:ext uri="{FF2B5EF4-FFF2-40B4-BE49-F238E27FC236}">
                <a16:creationId xmlns:a16="http://schemas.microsoft.com/office/drawing/2014/main" id="{67E07D75-10F1-4CAD-AA71-11F119E3C100}"/>
              </a:ext>
            </a:extLst>
          </p:cNvPr>
          <p:cNvSpPr>
            <a:spLocks noChangeArrowheads="1"/>
          </p:cNvSpPr>
          <p:nvPr/>
        </p:nvSpPr>
        <p:spPr bwMode="auto">
          <a:xfrm rot="16200000" flipH="1">
            <a:off x="6034689" y="3192488"/>
            <a:ext cx="389182" cy="2103123"/>
          </a:xfrm>
          <a:prstGeom prst="rect">
            <a:avLst/>
          </a:prstGeom>
          <a:solidFill>
            <a:schemeClr val="accent3"/>
          </a:solidFill>
          <a:ln w="6350">
            <a:solidFill>
              <a:schemeClr val="accent3"/>
            </a:solidFill>
            <a:miter lim="800000"/>
            <a:headEnd/>
            <a:tailEnd/>
          </a:ln>
        </p:spPr>
        <p:txBody>
          <a:bodyPr vert="eaVert" lIns="52153" tIns="52153" rIns="52153" bIns="52153">
            <a:noAutofit/>
          </a:bodyPr>
          <a:lstStyle/>
          <a:p>
            <a:pPr algn="ctr" defTabSz="1042988" eaLnBrk="0" hangingPunct="0">
              <a:spcAft>
                <a:spcPts val="400"/>
              </a:spcAft>
              <a:buClrTx/>
              <a:buSzTx/>
              <a:buFontTx/>
              <a:buNone/>
            </a:pPr>
            <a:r>
              <a:rPr lang="en-GB" sz="1400" b="1" dirty="0">
                <a:solidFill>
                  <a:schemeClr val="bg1"/>
                </a:solidFill>
                <a:cs typeface="Arial" pitchFamily="34" charset="0"/>
              </a:rPr>
              <a:t>Broker</a:t>
            </a:r>
            <a:endParaRPr lang="en-GB" sz="1400" b="1" i="1" dirty="0">
              <a:solidFill>
                <a:schemeClr val="bg1"/>
              </a:solidFill>
              <a:cs typeface="Arial" pitchFamily="34" charset="0"/>
            </a:endParaRPr>
          </a:p>
        </p:txBody>
      </p:sp>
      <p:sp>
        <p:nvSpPr>
          <p:cNvPr id="125" name="Rectangle 124">
            <a:extLst>
              <a:ext uri="{FF2B5EF4-FFF2-40B4-BE49-F238E27FC236}">
                <a16:creationId xmlns:a16="http://schemas.microsoft.com/office/drawing/2014/main" id="{396686ED-0145-4C6C-9E81-6AD516E1AF23}"/>
              </a:ext>
            </a:extLst>
          </p:cNvPr>
          <p:cNvSpPr>
            <a:spLocks noChangeArrowheads="1"/>
          </p:cNvSpPr>
          <p:nvPr/>
        </p:nvSpPr>
        <p:spPr bwMode="auto">
          <a:xfrm>
            <a:off x="436755" y="4446995"/>
            <a:ext cx="2103120" cy="929782"/>
          </a:xfrm>
          <a:prstGeom prst="rect">
            <a:avLst/>
          </a:prstGeom>
          <a:noFill/>
          <a:ln w="6350">
            <a:solidFill>
              <a:schemeClr val="accent3"/>
            </a:solidFill>
            <a:miter lim="800000"/>
            <a:headEnd/>
            <a:tailEnd/>
          </a:ln>
          <a:effectLst/>
        </p:spPr>
        <p:txBody>
          <a:bodyPr lIns="0" tIns="0" rIns="0" bIns="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defTabSz="995363">
              <a:spcAft>
                <a:spcPts val="400"/>
              </a:spcAft>
              <a:buFont typeface="EYInterstate" pitchFamily="2" charset="0"/>
              <a:buNone/>
            </a:pPr>
            <a:r>
              <a:rPr lang="en-US" sz="1400" b="1" dirty="0">
                <a:cs typeface="Arial" pitchFamily="34" charset="0"/>
              </a:rPr>
              <a:t> </a:t>
            </a:r>
            <a:endParaRPr lang="en-US" sz="1400" kern="0" dirty="0">
              <a:cs typeface="Arial" pitchFamily="34" charset="0"/>
            </a:endParaRPr>
          </a:p>
        </p:txBody>
      </p:sp>
      <p:sp>
        <p:nvSpPr>
          <p:cNvPr id="126" name="Rectangle 11">
            <a:extLst>
              <a:ext uri="{FF2B5EF4-FFF2-40B4-BE49-F238E27FC236}">
                <a16:creationId xmlns:a16="http://schemas.microsoft.com/office/drawing/2014/main" id="{426B74D4-8674-4A38-9FA6-6540F4816C2D}"/>
              </a:ext>
            </a:extLst>
          </p:cNvPr>
          <p:cNvSpPr>
            <a:spLocks noChangeArrowheads="1"/>
          </p:cNvSpPr>
          <p:nvPr/>
        </p:nvSpPr>
        <p:spPr bwMode="auto">
          <a:xfrm>
            <a:off x="2807237" y="4439737"/>
            <a:ext cx="2103120" cy="935788"/>
          </a:xfrm>
          <a:prstGeom prst="rect">
            <a:avLst/>
          </a:prstGeom>
          <a:noFill/>
          <a:ln w="6350">
            <a:solidFill>
              <a:schemeClr val="accent3"/>
            </a:solidFill>
            <a:miter lim="800000"/>
            <a:headEnd/>
            <a:tailEnd/>
          </a:ln>
          <a:effectLst/>
        </p:spPr>
        <p:txBody>
          <a:bodyPr lIns="0" tIns="0" rIns="0" bIns="0" anchor="ctr">
            <a:noAutofit/>
          </a:bodyPr>
          <a:lstStyle/>
          <a:p>
            <a:pPr algn="ctr" defTabSz="995363">
              <a:spcAft>
                <a:spcPts val="400"/>
              </a:spcAft>
              <a:buFont typeface="EYInterstate" pitchFamily="2" charset="0"/>
              <a:buNone/>
            </a:pPr>
            <a:endParaRPr lang="en-US" sz="1400" b="1" dirty="0">
              <a:cs typeface="Arial" pitchFamily="34" charset="0"/>
            </a:endParaRPr>
          </a:p>
        </p:txBody>
      </p:sp>
      <p:sp>
        <p:nvSpPr>
          <p:cNvPr id="127" name="Rectangle 11">
            <a:extLst>
              <a:ext uri="{FF2B5EF4-FFF2-40B4-BE49-F238E27FC236}">
                <a16:creationId xmlns:a16="http://schemas.microsoft.com/office/drawing/2014/main" id="{8AA86BFC-A20D-4774-A0BD-1E80CD25DACF}"/>
              </a:ext>
            </a:extLst>
          </p:cNvPr>
          <p:cNvSpPr>
            <a:spLocks noChangeArrowheads="1"/>
          </p:cNvSpPr>
          <p:nvPr/>
        </p:nvSpPr>
        <p:spPr bwMode="auto">
          <a:xfrm>
            <a:off x="5177719" y="4444349"/>
            <a:ext cx="2103120" cy="940719"/>
          </a:xfrm>
          <a:prstGeom prst="rect">
            <a:avLst/>
          </a:prstGeom>
          <a:noFill/>
          <a:ln w="6350">
            <a:solidFill>
              <a:schemeClr val="accent3"/>
            </a:solidFill>
            <a:miter lim="800000"/>
            <a:headEnd/>
            <a:tailEnd/>
          </a:ln>
          <a:effectLst/>
        </p:spPr>
        <p:txBody>
          <a:bodyPr lIns="0" tIns="0" rIns="0" bIns="0" anchor="ctr">
            <a:noAutofit/>
          </a:bodyPr>
          <a:lstStyle/>
          <a:p>
            <a:pPr algn="ctr" defTabSz="995363">
              <a:spcAft>
                <a:spcPts val="400"/>
              </a:spcAft>
              <a:buFont typeface="EYInterstate" pitchFamily="2" charset="0"/>
              <a:buNone/>
            </a:pPr>
            <a:r>
              <a:rPr lang="en-US" sz="1400" b="1" dirty="0">
                <a:cs typeface="Arial" pitchFamily="34" charset="0"/>
              </a:rPr>
              <a:t>Prudent Insurance Broker Private Limited </a:t>
            </a:r>
            <a:endParaRPr lang="en-US" sz="1400" kern="0" dirty="0">
              <a:cs typeface="Arial" pitchFamily="34" charset="0"/>
            </a:endParaRPr>
          </a:p>
        </p:txBody>
      </p:sp>
      <p:pic>
        <p:nvPicPr>
          <p:cNvPr id="128" name="Picture 127">
            <a:extLst>
              <a:ext uri="{FF2B5EF4-FFF2-40B4-BE49-F238E27FC236}">
                <a16:creationId xmlns:a16="http://schemas.microsoft.com/office/drawing/2014/main" id="{E6195C7A-77A0-4964-B995-103D2059E40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400"/>
          <a:stretch/>
        </p:blipFill>
        <p:spPr>
          <a:xfrm>
            <a:off x="7826644" y="1409700"/>
            <a:ext cx="4365356" cy="4777634"/>
          </a:xfrm>
          <a:prstGeom prst="rect">
            <a:avLst/>
          </a:prstGeom>
        </p:spPr>
      </p:pic>
      <p:sp>
        <p:nvSpPr>
          <p:cNvPr id="15" name="Rectangle 11">
            <a:extLst>
              <a:ext uri="{FF2B5EF4-FFF2-40B4-BE49-F238E27FC236}">
                <a16:creationId xmlns:a16="http://schemas.microsoft.com/office/drawing/2014/main" id="{D4443886-ADC6-4A99-93DE-75E46F44A1EF}"/>
              </a:ext>
            </a:extLst>
          </p:cNvPr>
          <p:cNvSpPr>
            <a:spLocks noChangeArrowheads="1"/>
          </p:cNvSpPr>
          <p:nvPr/>
        </p:nvSpPr>
        <p:spPr bwMode="auto">
          <a:xfrm>
            <a:off x="431215" y="4446995"/>
            <a:ext cx="2103120" cy="940719"/>
          </a:xfrm>
          <a:prstGeom prst="rect">
            <a:avLst/>
          </a:prstGeom>
          <a:noFill/>
          <a:ln w="6350">
            <a:solidFill>
              <a:schemeClr val="accent3"/>
            </a:solidFill>
            <a:miter lim="800000"/>
            <a:headEnd/>
            <a:tailEnd/>
          </a:ln>
          <a:effectLst/>
        </p:spPr>
        <p:txBody>
          <a:bodyPr lIns="0" tIns="0" rIns="0" bIns="0" anchor="ctr">
            <a:noAutofit/>
          </a:bodyPr>
          <a:lstStyle/>
          <a:p>
            <a:pPr algn="ctr" defTabSz="995363">
              <a:spcAft>
                <a:spcPts val="400"/>
              </a:spcAft>
              <a:buFont typeface="EYInterstate" pitchFamily="2" charset="0"/>
              <a:buNone/>
            </a:pPr>
            <a:r>
              <a:rPr lang="en-US" sz="1400" b="1" dirty="0">
                <a:cs typeface="Arial" pitchFamily="34" charset="0"/>
              </a:rPr>
              <a:t>The New India Assurance Company Ltd.</a:t>
            </a:r>
            <a:endParaRPr lang="en-US" sz="1400" kern="0" dirty="0">
              <a:cs typeface="Arial" pitchFamily="34" charset="0"/>
            </a:endParaRPr>
          </a:p>
        </p:txBody>
      </p:sp>
      <p:sp>
        <p:nvSpPr>
          <p:cNvPr id="16" name="Rectangle 11">
            <a:extLst>
              <a:ext uri="{FF2B5EF4-FFF2-40B4-BE49-F238E27FC236}">
                <a16:creationId xmlns:a16="http://schemas.microsoft.com/office/drawing/2014/main" id="{08B9ADF6-A0CE-44A3-A66D-00942E417517}"/>
              </a:ext>
            </a:extLst>
          </p:cNvPr>
          <p:cNvSpPr>
            <a:spLocks noChangeArrowheads="1"/>
          </p:cNvSpPr>
          <p:nvPr/>
        </p:nvSpPr>
        <p:spPr bwMode="auto">
          <a:xfrm>
            <a:off x="2807237" y="4446995"/>
            <a:ext cx="2103120" cy="940719"/>
          </a:xfrm>
          <a:prstGeom prst="rect">
            <a:avLst/>
          </a:prstGeom>
          <a:noFill/>
          <a:ln w="6350">
            <a:solidFill>
              <a:schemeClr val="accent3"/>
            </a:solidFill>
            <a:miter lim="800000"/>
            <a:headEnd/>
            <a:tailEnd/>
          </a:ln>
          <a:effectLst/>
        </p:spPr>
        <p:txBody>
          <a:bodyPr lIns="0" tIns="0" rIns="0" bIns="0" anchor="ctr">
            <a:noAutofit/>
          </a:bodyPr>
          <a:lstStyle/>
          <a:p>
            <a:pPr algn="ctr" defTabSz="995363">
              <a:spcAft>
                <a:spcPts val="400"/>
              </a:spcAft>
              <a:buFont typeface="EYInterstate" pitchFamily="2" charset="0"/>
              <a:buNone/>
            </a:pPr>
            <a:r>
              <a:rPr lang="en-US" sz="1400" b="1" dirty="0">
                <a:cs typeface="Arial" pitchFamily="34" charset="0"/>
              </a:rPr>
              <a:t>Mediassist Health Care Services Ltd.</a:t>
            </a:r>
            <a:endParaRPr lang="en-US" sz="1400" kern="0" dirty="0">
              <a:cs typeface="Arial" pitchFamily="34" charset="0"/>
            </a:endParaRPr>
          </a:p>
        </p:txBody>
      </p:sp>
    </p:spTree>
    <p:extLst>
      <p:ext uri="{BB962C8B-B14F-4D97-AF65-F5344CB8AC3E}">
        <p14:creationId xmlns:p14="http://schemas.microsoft.com/office/powerpoint/2010/main" val="302897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6BCA-E03C-4A10-AC68-9129984EE4C2}"/>
              </a:ext>
            </a:extLst>
          </p:cNvPr>
          <p:cNvSpPr>
            <a:spLocks noGrp="1"/>
          </p:cNvSpPr>
          <p:nvPr>
            <p:ph type="title"/>
          </p:nvPr>
        </p:nvSpPr>
        <p:spPr/>
        <p:txBody>
          <a:bodyPr/>
          <a:lstStyle/>
          <a:p>
            <a:r>
              <a:rPr lang="en-US" dirty="0"/>
              <a:t>Policy Features- Segregation of policies for </a:t>
            </a:r>
            <a:r>
              <a:rPr lang="en-US" u="sng" dirty="0">
                <a:solidFill>
                  <a:srgbClr val="FFC000"/>
                </a:solidFill>
              </a:rPr>
              <a:t>FY’22-23</a:t>
            </a:r>
          </a:p>
        </p:txBody>
      </p:sp>
      <p:sp>
        <p:nvSpPr>
          <p:cNvPr id="4" name="Footer Placeholder 3">
            <a:extLst>
              <a:ext uri="{FF2B5EF4-FFF2-40B4-BE49-F238E27FC236}">
                <a16:creationId xmlns:a16="http://schemas.microsoft.com/office/drawing/2014/main" id="{36741435-B22F-4126-B942-B48EC46F3E3E}"/>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CD3543ED-6E0E-4C94-A69E-97BD3D4178D0}"/>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09D383B6-1257-4057-B414-2A2FE1DB53AA}"/>
              </a:ext>
            </a:extLst>
          </p:cNvPr>
          <p:cNvSpPr>
            <a:spLocks noGrp="1"/>
          </p:cNvSpPr>
          <p:nvPr>
            <p:ph type="sldNum" sz="quarter" idx="11"/>
          </p:nvPr>
        </p:nvSpPr>
        <p:spPr/>
        <p:txBody>
          <a:bodyPr/>
          <a:lstStyle/>
          <a:p>
            <a:fld id="{7870704B-CE94-48CC-AF30-84932A1262A7}" type="slidenum">
              <a:rPr lang="en-US" smtClean="0"/>
              <a:pPr/>
              <a:t>3</a:t>
            </a:fld>
            <a:endParaRPr lang="en-US" dirty="0"/>
          </a:p>
        </p:txBody>
      </p:sp>
      <p:sp>
        <p:nvSpPr>
          <p:cNvPr id="19" name="TextBox 18">
            <a:extLst>
              <a:ext uri="{FF2B5EF4-FFF2-40B4-BE49-F238E27FC236}">
                <a16:creationId xmlns:a16="http://schemas.microsoft.com/office/drawing/2014/main" id="{B7E13C15-F6C2-4B07-8D52-7A31EC9216AD}"/>
              </a:ext>
            </a:extLst>
          </p:cNvPr>
          <p:cNvSpPr txBox="1"/>
          <p:nvPr/>
        </p:nvSpPr>
        <p:spPr>
          <a:xfrm>
            <a:off x="442914" y="1410705"/>
            <a:ext cx="11306174" cy="982084"/>
          </a:xfrm>
          <a:prstGeom prst="rect">
            <a:avLst/>
          </a:prstGeom>
          <a:noFill/>
        </p:spPr>
        <p:txBody>
          <a:bodyPr wrap="none" lIns="0" tIns="0" rIns="0" bIns="0" rtlCol="0">
            <a:noAutofit/>
          </a:bodyPr>
          <a:lstStyle/>
          <a:p>
            <a:pPr indent="-274320">
              <a:spcAft>
                <a:spcPts val="600"/>
              </a:spcAft>
            </a:pPr>
            <a:r>
              <a:rPr lang="en-US" sz="1400" dirty="0"/>
              <a:t>The Base Policy is segregated into “Primary” &amp; “Secondary” Policy. (Details shared on the next slide). </a:t>
            </a:r>
          </a:p>
          <a:p>
            <a:pPr marL="228600" indent="-228600">
              <a:spcAft>
                <a:spcPts val="600"/>
              </a:spcAft>
              <a:buFont typeface="Arial" panose="020B0604020202020204" pitchFamily="34" charset="0"/>
              <a:buChar char="•"/>
            </a:pPr>
            <a:r>
              <a:rPr lang="en-US" sz="1400" dirty="0"/>
              <a:t>The Secondary policy covers the remaining set of  parents or parents in law.</a:t>
            </a:r>
          </a:p>
          <a:p>
            <a:pPr marL="228600" indent="-228600">
              <a:spcAft>
                <a:spcPts val="600"/>
              </a:spcAft>
              <a:buFont typeface="Arial" panose="020B0604020202020204" pitchFamily="34" charset="0"/>
              <a:buChar char="•"/>
            </a:pPr>
            <a:r>
              <a:rPr lang="en-US" sz="1400" dirty="0"/>
              <a:t>The Top Up facility will be applicable for family members covered under the primary policy . </a:t>
            </a:r>
          </a:p>
        </p:txBody>
      </p:sp>
      <p:grpSp>
        <p:nvGrpSpPr>
          <p:cNvPr id="20" name="Group 19">
            <a:extLst>
              <a:ext uri="{FF2B5EF4-FFF2-40B4-BE49-F238E27FC236}">
                <a16:creationId xmlns:a16="http://schemas.microsoft.com/office/drawing/2014/main" id="{DADA210B-75F4-47C7-B1DE-4AB00E351839}"/>
              </a:ext>
            </a:extLst>
          </p:cNvPr>
          <p:cNvGrpSpPr/>
          <p:nvPr/>
        </p:nvGrpSpPr>
        <p:grpSpPr>
          <a:xfrm>
            <a:off x="442914" y="2565552"/>
            <a:ext cx="2530132" cy="2824337"/>
            <a:chOff x="455403" y="1885902"/>
            <a:chExt cx="1715672" cy="1915171"/>
          </a:xfrm>
        </p:grpSpPr>
        <p:sp>
          <p:nvSpPr>
            <p:cNvPr id="21" name="Freeform 5">
              <a:extLst>
                <a:ext uri="{FF2B5EF4-FFF2-40B4-BE49-F238E27FC236}">
                  <a16:creationId xmlns:a16="http://schemas.microsoft.com/office/drawing/2014/main" id="{D45C0F3D-10D6-4200-9A0D-70618DA44335}"/>
                </a:ext>
              </a:extLst>
            </p:cNvPr>
            <p:cNvSpPr>
              <a:spLocks/>
            </p:cNvSpPr>
            <p:nvPr/>
          </p:nvSpPr>
          <p:spPr bwMode="auto">
            <a:xfrm>
              <a:off x="455403" y="1958571"/>
              <a:ext cx="1682078" cy="1842502"/>
            </a:xfrm>
            <a:custGeom>
              <a:avLst/>
              <a:gdLst>
                <a:gd name="T0" fmla="*/ 4861 w 4907"/>
                <a:gd name="T1" fmla="*/ 5375 h 5375"/>
                <a:gd name="T2" fmla="*/ 46 w 4907"/>
                <a:gd name="T3" fmla="*/ 5375 h 5375"/>
                <a:gd name="T4" fmla="*/ 46 w 4907"/>
                <a:gd name="T5" fmla="*/ 5375 h 5375"/>
                <a:gd name="T6" fmla="*/ 36 w 4907"/>
                <a:gd name="T7" fmla="*/ 5373 h 5375"/>
                <a:gd name="T8" fmla="*/ 28 w 4907"/>
                <a:gd name="T9" fmla="*/ 5371 h 5375"/>
                <a:gd name="T10" fmla="*/ 20 w 4907"/>
                <a:gd name="T11" fmla="*/ 5367 h 5375"/>
                <a:gd name="T12" fmla="*/ 12 w 4907"/>
                <a:gd name="T13" fmla="*/ 5361 h 5375"/>
                <a:gd name="T14" fmla="*/ 8 w 4907"/>
                <a:gd name="T15" fmla="*/ 5353 h 5375"/>
                <a:gd name="T16" fmla="*/ 4 w 4907"/>
                <a:gd name="T17" fmla="*/ 5347 h 5375"/>
                <a:gd name="T18" fmla="*/ 0 w 4907"/>
                <a:gd name="T19" fmla="*/ 5337 h 5375"/>
                <a:gd name="T20" fmla="*/ 0 w 4907"/>
                <a:gd name="T21" fmla="*/ 5329 h 5375"/>
                <a:gd name="T22" fmla="*/ 0 w 4907"/>
                <a:gd name="T23" fmla="*/ 44 h 5375"/>
                <a:gd name="T24" fmla="*/ 0 w 4907"/>
                <a:gd name="T25" fmla="*/ 44 h 5375"/>
                <a:gd name="T26" fmla="*/ 0 w 4907"/>
                <a:gd name="T27" fmla="*/ 36 h 5375"/>
                <a:gd name="T28" fmla="*/ 4 w 4907"/>
                <a:gd name="T29" fmla="*/ 26 h 5375"/>
                <a:gd name="T30" fmla="*/ 8 w 4907"/>
                <a:gd name="T31" fmla="*/ 20 h 5375"/>
                <a:gd name="T32" fmla="*/ 12 w 4907"/>
                <a:gd name="T33" fmla="*/ 12 h 5375"/>
                <a:gd name="T34" fmla="*/ 20 w 4907"/>
                <a:gd name="T35" fmla="*/ 6 h 5375"/>
                <a:gd name="T36" fmla="*/ 28 w 4907"/>
                <a:gd name="T37" fmla="*/ 2 h 5375"/>
                <a:gd name="T38" fmla="*/ 36 w 4907"/>
                <a:gd name="T39" fmla="*/ 0 h 5375"/>
                <a:gd name="T40" fmla="*/ 46 w 4907"/>
                <a:gd name="T41" fmla="*/ 0 h 5375"/>
                <a:gd name="T42" fmla="*/ 4861 w 4907"/>
                <a:gd name="T43" fmla="*/ 0 h 5375"/>
                <a:gd name="T44" fmla="*/ 4861 w 4907"/>
                <a:gd name="T45" fmla="*/ 0 h 5375"/>
                <a:gd name="T46" fmla="*/ 4871 w 4907"/>
                <a:gd name="T47" fmla="*/ 0 h 5375"/>
                <a:gd name="T48" fmla="*/ 4879 w 4907"/>
                <a:gd name="T49" fmla="*/ 2 h 5375"/>
                <a:gd name="T50" fmla="*/ 4887 w 4907"/>
                <a:gd name="T51" fmla="*/ 6 h 5375"/>
                <a:gd name="T52" fmla="*/ 4893 w 4907"/>
                <a:gd name="T53" fmla="*/ 12 h 5375"/>
                <a:gd name="T54" fmla="*/ 4899 w 4907"/>
                <a:gd name="T55" fmla="*/ 20 h 5375"/>
                <a:gd name="T56" fmla="*/ 4903 w 4907"/>
                <a:gd name="T57" fmla="*/ 26 h 5375"/>
                <a:gd name="T58" fmla="*/ 4907 w 4907"/>
                <a:gd name="T59" fmla="*/ 36 h 5375"/>
                <a:gd name="T60" fmla="*/ 4907 w 4907"/>
                <a:gd name="T61" fmla="*/ 44 h 5375"/>
                <a:gd name="T62" fmla="*/ 4907 w 4907"/>
                <a:gd name="T63" fmla="*/ 44 h 5375"/>
                <a:gd name="T64" fmla="*/ 4907 w 4907"/>
                <a:gd name="T65" fmla="*/ 54 h 5375"/>
                <a:gd name="T66" fmla="*/ 4903 w 4907"/>
                <a:gd name="T67" fmla="*/ 62 h 5375"/>
                <a:gd name="T68" fmla="*/ 4899 w 4907"/>
                <a:gd name="T69" fmla="*/ 70 h 5375"/>
                <a:gd name="T70" fmla="*/ 4893 w 4907"/>
                <a:gd name="T71" fmla="*/ 76 h 5375"/>
                <a:gd name="T72" fmla="*/ 4887 w 4907"/>
                <a:gd name="T73" fmla="*/ 82 h 5375"/>
                <a:gd name="T74" fmla="*/ 4879 w 4907"/>
                <a:gd name="T75" fmla="*/ 86 h 5375"/>
                <a:gd name="T76" fmla="*/ 4871 w 4907"/>
                <a:gd name="T77" fmla="*/ 90 h 5375"/>
                <a:gd name="T78" fmla="*/ 4861 w 4907"/>
                <a:gd name="T79" fmla="*/ 90 h 5375"/>
                <a:gd name="T80" fmla="*/ 90 w 4907"/>
                <a:gd name="T81" fmla="*/ 90 h 5375"/>
                <a:gd name="T82" fmla="*/ 90 w 4907"/>
                <a:gd name="T83" fmla="*/ 5284 h 5375"/>
                <a:gd name="T84" fmla="*/ 4861 w 4907"/>
                <a:gd name="T85" fmla="*/ 5284 h 5375"/>
                <a:gd name="T86" fmla="*/ 4861 w 4907"/>
                <a:gd name="T87" fmla="*/ 5284 h 5375"/>
                <a:gd name="T88" fmla="*/ 4871 w 4907"/>
                <a:gd name="T89" fmla="*/ 5284 h 5375"/>
                <a:gd name="T90" fmla="*/ 4879 w 4907"/>
                <a:gd name="T91" fmla="*/ 5288 h 5375"/>
                <a:gd name="T92" fmla="*/ 4887 w 4907"/>
                <a:gd name="T93" fmla="*/ 5292 h 5375"/>
                <a:gd name="T94" fmla="*/ 4893 w 4907"/>
                <a:gd name="T95" fmla="*/ 5298 h 5375"/>
                <a:gd name="T96" fmla="*/ 4899 w 4907"/>
                <a:gd name="T97" fmla="*/ 5304 h 5375"/>
                <a:gd name="T98" fmla="*/ 4903 w 4907"/>
                <a:gd name="T99" fmla="*/ 5312 h 5375"/>
                <a:gd name="T100" fmla="*/ 4907 w 4907"/>
                <a:gd name="T101" fmla="*/ 5319 h 5375"/>
                <a:gd name="T102" fmla="*/ 4907 w 4907"/>
                <a:gd name="T103" fmla="*/ 5329 h 5375"/>
                <a:gd name="T104" fmla="*/ 4907 w 4907"/>
                <a:gd name="T105" fmla="*/ 5329 h 5375"/>
                <a:gd name="T106" fmla="*/ 4907 w 4907"/>
                <a:gd name="T107" fmla="*/ 5337 h 5375"/>
                <a:gd name="T108" fmla="*/ 4903 w 4907"/>
                <a:gd name="T109" fmla="*/ 5347 h 5375"/>
                <a:gd name="T110" fmla="*/ 4899 w 4907"/>
                <a:gd name="T111" fmla="*/ 5353 h 5375"/>
                <a:gd name="T112" fmla="*/ 4893 w 4907"/>
                <a:gd name="T113" fmla="*/ 5361 h 5375"/>
                <a:gd name="T114" fmla="*/ 4887 w 4907"/>
                <a:gd name="T115" fmla="*/ 5367 h 5375"/>
                <a:gd name="T116" fmla="*/ 4879 w 4907"/>
                <a:gd name="T117" fmla="*/ 5371 h 5375"/>
                <a:gd name="T118" fmla="*/ 4871 w 4907"/>
                <a:gd name="T119" fmla="*/ 5373 h 5375"/>
                <a:gd name="T120" fmla="*/ 4861 w 4907"/>
                <a:gd name="T121" fmla="*/ 5375 h 5375"/>
                <a:gd name="T122" fmla="*/ 4861 w 4907"/>
                <a:gd name="T123" fmla="*/ 5375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7" h="5375">
                  <a:moveTo>
                    <a:pt x="4861" y="5375"/>
                  </a:moveTo>
                  <a:lnTo>
                    <a:pt x="46" y="5375"/>
                  </a:lnTo>
                  <a:lnTo>
                    <a:pt x="46" y="5375"/>
                  </a:lnTo>
                  <a:lnTo>
                    <a:pt x="36" y="5373"/>
                  </a:lnTo>
                  <a:lnTo>
                    <a:pt x="28" y="5371"/>
                  </a:lnTo>
                  <a:lnTo>
                    <a:pt x="20" y="5367"/>
                  </a:lnTo>
                  <a:lnTo>
                    <a:pt x="12" y="5361"/>
                  </a:lnTo>
                  <a:lnTo>
                    <a:pt x="8" y="5353"/>
                  </a:lnTo>
                  <a:lnTo>
                    <a:pt x="4" y="5347"/>
                  </a:lnTo>
                  <a:lnTo>
                    <a:pt x="0" y="5337"/>
                  </a:lnTo>
                  <a:lnTo>
                    <a:pt x="0" y="5329"/>
                  </a:lnTo>
                  <a:lnTo>
                    <a:pt x="0" y="44"/>
                  </a:lnTo>
                  <a:lnTo>
                    <a:pt x="0" y="44"/>
                  </a:lnTo>
                  <a:lnTo>
                    <a:pt x="0" y="36"/>
                  </a:lnTo>
                  <a:lnTo>
                    <a:pt x="4" y="26"/>
                  </a:lnTo>
                  <a:lnTo>
                    <a:pt x="8" y="20"/>
                  </a:lnTo>
                  <a:lnTo>
                    <a:pt x="12" y="12"/>
                  </a:lnTo>
                  <a:lnTo>
                    <a:pt x="20" y="6"/>
                  </a:lnTo>
                  <a:lnTo>
                    <a:pt x="28" y="2"/>
                  </a:lnTo>
                  <a:lnTo>
                    <a:pt x="36" y="0"/>
                  </a:lnTo>
                  <a:lnTo>
                    <a:pt x="46" y="0"/>
                  </a:lnTo>
                  <a:lnTo>
                    <a:pt x="4861" y="0"/>
                  </a:lnTo>
                  <a:lnTo>
                    <a:pt x="4861" y="0"/>
                  </a:lnTo>
                  <a:lnTo>
                    <a:pt x="4871" y="0"/>
                  </a:lnTo>
                  <a:lnTo>
                    <a:pt x="4879" y="2"/>
                  </a:lnTo>
                  <a:lnTo>
                    <a:pt x="4887" y="6"/>
                  </a:lnTo>
                  <a:lnTo>
                    <a:pt x="4893" y="12"/>
                  </a:lnTo>
                  <a:lnTo>
                    <a:pt x="4899" y="20"/>
                  </a:lnTo>
                  <a:lnTo>
                    <a:pt x="4903" y="26"/>
                  </a:lnTo>
                  <a:lnTo>
                    <a:pt x="4907" y="36"/>
                  </a:lnTo>
                  <a:lnTo>
                    <a:pt x="4907" y="44"/>
                  </a:lnTo>
                  <a:lnTo>
                    <a:pt x="4907" y="44"/>
                  </a:lnTo>
                  <a:lnTo>
                    <a:pt x="4907" y="54"/>
                  </a:lnTo>
                  <a:lnTo>
                    <a:pt x="4903" y="62"/>
                  </a:lnTo>
                  <a:lnTo>
                    <a:pt x="4899" y="70"/>
                  </a:lnTo>
                  <a:lnTo>
                    <a:pt x="4893" y="76"/>
                  </a:lnTo>
                  <a:lnTo>
                    <a:pt x="4887" y="82"/>
                  </a:lnTo>
                  <a:lnTo>
                    <a:pt x="4879" y="86"/>
                  </a:lnTo>
                  <a:lnTo>
                    <a:pt x="4871" y="90"/>
                  </a:lnTo>
                  <a:lnTo>
                    <a:pt x="4861" y="90"/>
                  </a:lnTo>
                  <a:lnTo>
                    <a:pt x="90" y="90"/>
                  </a:lnTo>
                  <a:lnTo>
                    <a:pt x="90" y="5284"/>
                  </a:lnTo>
                  <a:lnTo>
                    <a:pt x="4861" y="5284"/>
                  </a:lnTo>
                  <a:lnTo>
                    <a:pt x="4861" y="5284"/>
                  </a:lnTo>
                  <a:lnTo>
                    <a:pt x="4871" y="5284"/>
                  </a:lnTo>
                  <a:lnTo>
                    <a:pt x="4879" y="5288"/>
                  </a:lnTo>
                  <a:lnTo>
                    <a:pt x="4887" y="5292"/>
                  </a:lnTo>
                  <a:lnTo>
                    <a:pt x="4893" y="5298"/>
                  </a:lnTo>
                  <a:lnTo>
                    <a:pt x="4899" y="5304"/>
                  </a:lnTo>
                  <a:lnTo>
                    <a:pt x="4903" y="5312"/>
                  </a:lnTo>
                  <a:lnTo>
                    <a:pt x="4907" y="5319"/>
                  </a:lnTo>
                  <a:lnTo>
                    <a:pt x="4907" y="5329"/>
                  </a:lnTo>
                  <a:lnTo>
                    <a:pt x="4907" y="5329"/>
                  </a:lnTo>
                  <a:lnTo>
                    <a:pt x="4907" y="5337"/>
                  </a:lnTo>
                  <a:lnTo>
                    <a:pt x="4903" y="5347"/>
                  </a:lnTo>
                  <a:lnTo>
                    <a:pt x="4899" y="5353"/>
                  </a:lnTo>
                  <a:lnTo>
                    <a:pt x="4893" y="5361"/>
                  </a:lnTo>
                  <a:lnTo>
                    <a:pt x="4887" y="5367"/>
                  </a:lnTo>
                  <a:lnTo>
                    <a:pt x="4879" y="5371"/>
                  </a:lnTo>
                  <a:lnTo>
                    <a:pt x="4871" y="5373"/>
                  </a:lnTo>
                  <a:lnTo>
                    <a:pt x="4861" y="5375"/>
                  </a:lnTo>
                  <a:lnTo>
                    <a:pt x="4861" y="537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sp>
          <p:nvSpPr>
            <p:cNvPr id="22" name="Freeform 6">
              <a:extLst>
                <a:ext uri="{FF2B5EF4-FFF2-40B4-BE49-F238E27FC236}">
                  <a16:creationId xmlns:a16="http://schemas.microsoft.com/office/drawing/2014/main" id="{545CE2EB-788B-459C-B805-AD6DED6C7BBF}"/>
                </a:ext>
              </a:extLst>
            </p:cNvPr>
            <p:cNvSpPr>
              <a:spLocks/>
            </p:cNvSpPr>
            <p:nvPr/>
          </p:nvSpPr>
          <p:spPr bwMode="auto">
            <a:xfrm>
              <a:off x="616515" y="2118996"/>
              <a:ext cx="1520966" cy="1521307"/>
            </a:xfrm>
            <a:custGeom>
              <a:avLst/>
              <a:gdLst>
                <a:gd name="T0" fmla="*/ 4391 w 4437"/>
                <a:gd name="T1" fmla="*/ 4438 h 4438"/>
                <a:gd name="T2" fmla="*/ 44 w 4437"/>
                <a:gd name="T3" fmla="*/ 4438 h 4438"/>
                <a:gd name="T4" fmla="*/ 44 w 4437"/>
                <a:gd name="T5" fmla="*/ 4438 h 4438"/>
                <a:gd name="T6" fmla="*/ 36 w 4437"/>
                <a:gd name="T7" fmla="*/ 4436 h 4438"/>
                <a:gd name="T8" fmla="*/ 26 w 4437"/>
                <a:gd name="T9" fmla="*/ 4434 h 4438"/>
                <a:gd name="T10" fmla="*/ 20 w 4437"/>
                <a:gd name="T11" fmla="*/ 4430 h 4438"/>
                <a:gd name="T12" fmla="*/ 12 w 4437"/>
                <a:gd name="T13" fmla="*/ 4424 h 4438"/>
                <a:gd name="T14" fmla="*/ 6 w 4437"/>
                <a:gd name="T15" fmla="*/ 4418 h 4438"/>
                <a:gd name="T16" fmla="*/ 2 w 4437"/>
                <a:gd name="T17" fmla="*/ 4410 h 4438"/>
                <a:gd name="T18" fmla="*/ 0 w 4437"/>
                <a:gd name="T19" fmla="*/ 4402 h 4438"/>
                <a:gd name="T20" fmla="*/ 0 w 4437"/>
                <a:gd name="T21" fmla="*/ 4392 h 4438"/>
                <a:gd name="T22" fmla="*/ 0 w 4437"/>
                <a:gd name="T23" fmla="*/ 4392 h 4438"/>
                <a:gd name="T24" fmla="*/ 0 w 4437"/>
                <a:gd name="T25" fmla="*/ 4382 h 4438"/>
                <a:gd name="T26" fmla="*/ 2 w 4437"/>
                <a:gd name="T27" fmla="*/ 4374 h 4438"/>
                <a:gd name="T28" fmla="*/ 6 w 4437"/>
                <a:gd name="T29" fmla="*/ 4366 h 4438"/>
                <a:gd name="T30" fmla="*/ 12 w 4437"/>
                <a:gd name="T31" fmla="*/ 4360 h 4438"/>
                <a:gd name="T32" fmla="*/ 20 w 4437"/>
                <a:gd name="T33" fmla="*/ 4354 h 4438"/>
                <a:gd name="T34" fmla="*/ 26 w 4437"/>
                <a:gd name="T35" fmla="*/ 4350 h 4438"/>
                <a:gd name="T36" fmla="*/ 36 w 4437"/>
                <a:gd name="T37" fmla="*/ 4348 h 4438"/>
                <a:gd name="T38" fmla="*/ 44 w 4437"/>
                <a:gd name="T39" fmla="*/ 4346 h 4438"/>
                <a:gd name="T40" fmla="*/ 4345 w 4437"/>
                <a:gd name="T41" fmla="*/ 4346 h 4438"/>
                <a:gd name="T42" fmla="*/ 4345 w 4437"/>
                <a:gd name="T43" fmla="*/ 92 h 4438"/>
                <a:gd name="T44" fmla="*/ 44 w 4437"/>
                <a:gd name="T45" fmla="*/ 92 h 4438"/>
                <a:gd name="T46" fmla="*/ 44 w 4437"/>
                <a:gd name="T47" fmla="*/ 92 h 4438"/>
                <a:gd name="T48" fmla="*/ 36 w 4437"/>
                <a:gd name="T49" fmla="*/ 90 h 4438"/>
                <a:gd name="T50" fmla="*/ 26 w 4437"/>
                <a:gd name="T51" fmla="*/ 88 h 4438"/>
                <a:gd name="T52" fmla="*/ 20 w 4437"/>
                <a:gd name="T53" fmla="*/ 84 h 4438"/>
                <a:gd name="T54" fmla="*/ 12 w 4437"/>
                <a:gd name="T55" fmla="*/ 78 h 4438"/>
                <a:gd name="T56" fmla="*/ 6 w 4437"/>
                <a:gd name="T57" fmla="*/ 72 h 4438"/>
                <a:gd name="T58" fmla="*/ 2 w 4437"/>
                <a:gd name="T59" fmla="*/ 64 h 4438"/>
                <a:gd name="T60" fmla="*/ 0 w 4437"/>
                <a:gd name="T61" fmla="*/ 56 h 4438"/>
                <a:gd name="T62" fmla="*/ 0 w 4437"/>
                <a:gd name="T63" fmla="*/ 46 h 4438"/>
                <a:gd name="T64" fmla="*/ 0 w 4437"/>
                <a:gd name="T65" fmla="*/ 46 h 4438"/>
                <a:gd name="T66" fmla="*/ 0 w 4437"/>
                <a:gd name="T67" fmla="*/ 36 h 4438"/>
                <a:gd name="T68" fmla="*/ 2 w 4437"/>
                <a:gd name="T69" fmla="*/ 28 h 4438"/>
                <a:gd name="T70" fmla="*/ 6 w 4437"/>
                <a:gd name="T71" fmla="*/ 20 h 4438"/>
                <a:gd name="T72" fmla="*/ 12 w 4437"/>
                <a:gd name="T73" fmla="*/ 14 h 4438"/>
                <a:gd name="T74" fmla="*/ 20 w 4437"/>
                <a:gd name="T75" fmla="*/ 8 h 4438"/>
                <a:gd name="T76" fmla="*/ 26 w 4437"/>
                <a:gd name="T77" fmla="*/ 4 h 4438"/>
                <a:gd name="T78" fmla="*/ 36 w 4437"/>
                <a:gd name="T79" fmla="*/ 2 h 4438"/>
                <a:gd name="T80" fmla="*/ 44 w 4437"/>
                <a:gd name="T81" fmla="*/ 0 h 4438"/>
                <a:gd name="T82" fmla="*/ 4391 w 4437"/>
                <a:gd name="T83" fmla="*/ 0 h 4438"/>
                <a:gd name="T84" fmla="*/ 4391 w 4437"/>
                <a:gd name="T85" fmla="*/ 0 h 4438"/>
                <a:gd name="T86" fmla="*/ 4401 w 4437"/>
                <a:gd name="T87" fmla="*/ 2 h 4438"/>
                <a:gd name="T88" fmla="*/ 4409 w 4437"/>
                <a:gd name="T89" fmla="*/ 4 h 4438"/>
                <a:gd name="T90" fmla="*/ 4417 w 4437"/>
                <a:gd name="T91" fmla="*/ 8 h 4438"/>
                <a:gd name="T92" fmla="*/ 4423 w 4437"/>
                <a:gd name="T93" fmla="*/ 14 h 4438"/>
                <a:gd name="T94" fmla="*/ 4429 w 4437"/>
                <a:gd name="T95" fmla="*/ 20 h 4438"/>
                <a:gd name="T96" fmla="*/ 4433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3 w 4437"/>
                <a:gd name="T109" fmla="*/ 4410 h 4438"/>
                <a:gd name="T110" fmla="*/ 4429 w 4437"/>
                <a:gd name="T111" fmla="*/ 4418 h 4438"/>
                <a:gd name="T112" fmla="*/ 4423 w 4437"/>
                <a:gd name="T113" fmla="*/ 4424 h 4438"/>
                <a:gd name="T114" fmla="*/ 4417 w 4437"/>
                <a:gd name="T115" fmla="*/ 4430 h 4438"/>
                <a:gd name="T116" fmla="*/ 4409 w 4437"/>
                <a:gd name="T117" fmla="*/ 4434 h 4438"/>
                <a:gd name="T118" fmla="*/ 4401 w 4437"/>
                <a:gd name="T119" fmla="*/ 4436 h 4438"/>
                <a:gd name="T120" fmla="*/ 4391 w 4437"/>
                <a:gd name="T121" fmla="*/ 4438 h 4438"/>
                <a:gd name="T122" fmla="*/ 4391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1" y="4438"/>
                  </a:moveTo>
                  <a:lnTo>
                    <a:pt x="44" y="4438"/>
                  </a:lnTo>
                  <a:lnTo>
                    <a:pt x="44" y="4438"/>
                  </a:lnTo>
                  <a:lnTo>
                    <a:pt x="36" y="4436"/>
                  </a:lnTo>
                  <a:lnTo>
                    <a:pt x="26" y="4434"/>
                  </a:lnTo>
                  <a:lnTo>
                    <a:pt x="20" y="4430"/>
                  </a:lnTo>
                  <a:lnTo>
                    <a:pt x="12" y="4424"/>
                  </a:lnTo>
                  <a:lnTo>
                    <a:pt x="6" y="4418"/>
                  </a:lnTo>
                  <a:lnTo>
                    <a:pt x="2" y="4410"/>
                  </a:lnTo>
                  <a:lnTo>
                    <a:pt x="0" y="4402"/>
                  </a:lnTo>
                  <a:lnTo>
                    <a:pt x="0" y="4392"/>
                  </a:lnTo>
                  <a:lnTo>
                    <a:pt x="0" y="4392"/>
                  </a:lnTo>
                  <a:lnTo>
                    <a:pt x="0" y="4382"/>
                  </a:lnTo>
                  <a:lnTo>
                    <a:pt x="2" y="4374"/>
                  </a:lnTo>
                  <a:lnTo>
                    <a:pt x="6" y="4366"/>
                  </a:lnTo>
                  <a:lnTo>
                    <a:pt x="12" y="4360"/>
                  </a:lnTo>
                  <a:lnTo>
                    <a:pt x="20" y="4354"/>
                  </a:lnTo>
                  <a:lnTo>
                    <a:pt x="26" y="4350"/>
                  </a:lnTo>
                  <a:lnTo>
                    <a:pt x="36" y="4348"/>
                  </a:lnTo>
                  <a:lnTo>
                    <a:pt x="44" y="4346"/>
                  </a:lnTo>
                  <a:lnTo>
                    <a:pt x="4345" y="4346"/>
                  </a:lnTo>
                  <a:lnTo>
                    <a:pt x="4345" y="92"/>
                  </a:lnTo>
                  <a:lnTo>
                    <a:pt x="44" y="92"/>
                  </a:lnTo>
                  <a:lnTo>
                    <a:pt x="44" y="92"/>
                  </a:lnTo>
                  <a:lnTo>
                    <a:pt x="36" y="90"/>
                  </a:lnTo>
                  <a:lnTo>
                    <a:pt x="26" y="88"/>
                  </a:lnTo>
                  <a:lnTo>
                    <a:pt x="20" y="84"/>
                  </a:lnTo>
                  <a:lnTo>
                    <a:pt x="12" y="78"/>
                  </a:lnTo>
                  <a:lnTo>
                    <a:pt x="6" y="72"/>
                  </a:lnTo>
                  <a:lnTo>
                    <a:pt x="2" y="64"/>
                  </a:lnTo>
                  <a:lnTo>
                    <a:pt x="0" y="56"/>
                  </a:lnTo>
                  <a:lnTo>
                    <a:pt x="0" y="46"/>
                  </a:lnTo>
                  <a:lnTo>
                    <a:pt x="0" y="46"/>
                  </a:lnTo>
                  <a:lnTo>
                    <a:pt x="0" y="36"/>
                  </a:lnTo>
                  <a:lnTo>
                    <a:pt x="2" y="28"/>
                  </a:lnTo>
                  <a:lnTo>
                    <a:pt x="6" y="20"/>
                  </a:lnTo>
                  <a:lnTo>
                    <a:pt x="12" y="14"/>
                  </a:lnTo>
                  <a:lnTo>
                    <a:pt x="20" y="8"/>
                  </a:lnTo>
                  <a:lnTo>
                    <a:pt x="26" y="4"/>
                  </a:lnTo>
                  <a:lnTo>
                    <a:pt x="36" y="2"/>
                  </a:lnTo>
                  <a:lnTo>
                    <a:pt x="44" y="0"/>
                  </a:lnTo>
                  <a:lnTo>
                    <a:pt x="4391" y="0"/>
                  </a:lnTo>
                  <a:lnTo>
                    <a:pt x="4391" y="0"/>
                  </a:lnTo>
                  <a:lnTo>
                    <a:pt x="4401" y="2"/>
                  </a:lnTo>
                  <a:lnTo>
                    <a:pt x="4409" y="4"/>
                  </a:lnTo>
                  <a:lnTo>
                    <a:pt x="4417" y="8"/>
                  </a:lnTo>
                  <a:lnTo>
                    <a:pt x="4423" y="14"/>
                  </a:lnTo>
                  <a:lnTo>
                    <a:pt x="4429" y="20"/>
                  </a:lnTo>
                  <a:lnTo>
                    <a:pt x="4433" y="28"/>
                  </a:lnTo>
                  <a:lnTo>
                    <a:pt x="4437" y="36"/>
                  </a:lnTo>
                  <a:lnTo>
                    <a:pt x="4437" y="46"/>
                  </a:lnTo>
                  <a:lnTo>
                    <a:pt x="4437" y="4392"/>
                  </a:lnTo>
                  <a:lnTo>
                    <a:pt x="4437" y="4392"/>
                  </a:lnTo>
                  <a:lnTo>
                    <a:pt x="4437" y="4402"/>
                  </a:lnTo>
                  <a:lnTo>
                    <a:pt x="4433" y="4410"/>
                  </a:lnTo>
                  <a:lnTo>
                    <a:pt x="4429" y="4418"/>
                  </a:lnTo>
                  <a:lnTo>
                    <a:pt x="4423" y="4424"/>
                  </a:lnTo>
                  <a:lnTo>
                    <a:pt x="4417" y="4430"/>
                  </a:lnTo>
                  <a:lnTo>
                    <a:pt x="4409" y="4434"/>
                  </a:lnTo>
                  <a:lnTo>
                    <a:pt x="4401" y="4436"/>
                  </a:lnTo>
                  <a:lnTo>
                    <a:pt x="4391" y="4438"/>
                  </a:lnTo>
                  <a:lnTo>
                    <a:pt x="4391" y="44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sp>
          <p:nvSpPr>
            <p:cNvPr id="23" name="Freeform 13">
              <a:extLst>
                <a:ext uri="{FF2B5EF4-FFF2-40B4-BE49-F238E27FC236}">
                  <a16:creationId xmlns:a16="http://schemas.microsoft.com/office/drawing/2014/main" id="{C8C5EE7D-CA57-4055-AF20-C4FCE38347F5}"/>
                </a:ext>
              </a:extLst>
            </p:cNvPr>
            <p:cNvSpPr>
              <a:spLocks/>
            </p:cNvSpPr>
            <p:nvPr/>
          </p:nvSpPr>
          <p:spPr bwMode="auto">
            <a:xfrm>
              <a:off x="1957173" y="1885902"/>
              <a:ext cx="213902" cy="176195"/>
            </a:xfrm>
            <a:custGeom>
              <a:avLst/>
              <a:gdLst>
                <a:gd name="T0" fmla="*/ 0 w 624"/>
                <a:gd name="T1" fmla="*/ 0 h 514"/>
                <a:gd name="T2" fmla="*/ 624 w 624"/>
                <a:gd name="T3" fmla="*/ 256 h 514"/>
                <a:gd name="T4" fmla="*/ 0 w 624"/>
                <a:gd name="T5" fmla="*/ 514 h 514"/>
                <a:gd name="T6" fmla="*/ 0 w 624"/>
                <a:gd name="T7" fmla="*/ 0 h 514"/>
              </a:gdLst>
              <a:ahLst/>
              <a:cxnLst>
                <a:cxn ang="0">
                  <a:pos x="T0" y="T1"/>
                </a:cxn>
                <a:cxn ang="0">
                  <a:pos x="T2" y="T3"/>
                </a:cxn>
                <a:cxn ang="0">
                  <a:pos x="T4" y="T5"/>
                </a:cxn>
                <a:cxn ang="0">
                  <a:pos x="T6" y="T7"/>
                </a:cxn>
              </a:cxnLst>
              <a:rect l="0" t="0" r="r" b="b"/>
              <a:pathLst>
                <a:path w="624" h="514">
                  <a:moveTo>
                    <a:pt x="0" y="0"/>
                  </a:moveTo>
                  <a:lnTo>
                    <a:pt x="624" y="256"/>
                  </a:lnTo>
                  <a:lnTo>
                    <a:pt x="0" y="5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grpSp>
      <p:grpSp>
        <p:nvGrpSpPr>
          <p:cNvPr id="24" name="Group 23">
            <a:extLst>
              <a:ext uri="{FF2B5EF4-FFF2-40B4-BE49-F238E27FC236}">
                <a16:creationId xmlns:a16="http://schemas.microsoft.com/office/drawing/2014/main" id="{4F6FDC79-458A-4BB4-B89B-5F3240D40C7A}"/>
              </a:ext>
            </a:extLst>
          </p:cNvPr>
          <p:cNvGrpSpPr/>
          <p:nvPr/>
        </p:nvGrpSpPr>
        <p:grpSpPr>
          <a:xfrm rot="16200000">
            <a:off x="3114589" y="2712394"/>
            <a:ext cx="2825361" cy="2529628"/>
            <a:chOff x="2267054" y="1714540"/>
            <a:chExt cx="1915865" cy="1715331"/>
          </a:xfrm>
        </p:grpSpPr>
        <p:grpSp>
          <p:nvGrpSpPr>
            <p:cNvPr id="25" name="Group 24">
              <a:extLst>
                <a:ext uri="{FF2B5EF4-FFF2-40B4-BE49-F238E27FC236}">
                  <a16:creationId xmlns:a16="http://schemas.microsoft.com/office/drawing/2014/main" id="{39854D0F-4CB7-42D9-981E-340C853B73DC}"/>
                </a:ext>
              </a:extLst>
            </p:cNvPr>
            <p:cNvGrpSpPr/>
            <p:nvPr/>
          </p:nvGrpSpPr>
          <p:grpSpPr>
            <a:xfrm>
              <a:off x="2267054" y="1714540"/>
              <a:ext cx="1843189" cy="1681734"/>
              <a:chOff x="2267057" y="1714542"/>
              <a:chExt cx="1843191" cy="1681736"/>
            </a:xfrm>
          </p:grpSpPr>
          <p:sp>
            <p:nvSpPr>
              <p:cNvPr id="27" name="Freeform 7">
                <a:extLst>
                  <a:ext uri="{FF2B5EF4-FFF2-40B4-BE49-F238E27FC236}">
                    <a16:creationId xmlns:a16="http://schemas.microsoft.com/office/drawing/2014/main" id="{5E5C7671-9AC3-4034-BCDB-F8E94A54762B}"/>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sp>
            <p:nvSpPr>
              <p:cNvPr id="28" name="Freeform 8">
                <a:extLst>
                  <a:ext uri="{FF2B5EF4-FFF2-40B4-BE49-F238E27FC236}">
                    <a16:creationId xmlns:a16="http://schemas.microsoft.com/office/drawing/2014/main" id="{C987163A-9B3A-45E3-941A-6CB5222E3D38}"/>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grpSp>
        <p:sp>
          <p:nvSpPr>
            <p:cNvPr id="26" name="Freeform 14">
              <a:extLst>
                <a:ext uri="{FF2B5EF4-FFF2-40B4-BE49-F238E27FC236}">
                  <a16:creationId xmlns:a16="http://schemas.microsoft.com/office/drawing/2014/main" id="{717AB3DB-73B9-4860-8BE8-A92B663A3EEC}"/>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grpSp>
      <p:grpSp>
        <p:nvGrpSpPr>
          <p:cNvPr id="29" name="Group 28">
            <a:extLst>
              <a:ext uri="{FF2B5EF4-FFF2-40B4-BE49-F238E27FC236}">
                <a16:creationId xmlns:a16="http://schemas.microsoft.com/office/drawing/2014/main" id="{6B324AE1-788A-4050-B5D7-28E2501C6663}"/>
              </a:ext>
            </a:extLst>
          </p:cNvPr>
          <p:cNvGrpSpPr/>
          <p:nvPr/>
        </p:nvGrpSpPr>
        <p:grpSpPr>
          <a:xfrm rot="10800000">
            <a:off x="6188426" y="2565533"/>
            <a:ext cx="2530130" cy="2824355"/>
            <a:chOff x="2394575" y="3513506"/>
            <a:chExt cx="1715671" cy="1915183"/>
          </a:xfrm>
        </p:grpSpPr>
        <p:sp>
          <p:nvSpPr>
            <p:cNvPr id="30" name="Freeform 9">
              <a:extLst>
                <a:ext uri="{FF2B5EF4-FFF2-40B4-BE49-F238E27FC236}">
                  <a16:creationId xmlns:a16="http://schemas.microsoft.com/office/drawing/2014/main" id="{69A3EEC0-1E58-4232-9BD8-111021DB8037}"/>
                </a:ext>
              </a:extLst>
            </p:cNvPr>
            <p:cNvSpPr>
              <a:spLocks/>
            </p:cNvSpPr>
            <p:nvPr/>
          </p:nvSpPr>
          <p:spPr bwMode="auto">
            <a:xfrm>
              <a:off x="2428168" y="3513506"/>
              <a:ext cx="1682078" cy="1842502"/>
            </a:xfrm>
            <a:custGeom>
              <a:avLst/>
              <a:gdLst>
                <a:gd name="T0" fmla="*/ 4861 w 4907"/>
                <a:gd name="T1" fmla="*/ 5375 h 5375"/>
                <a:gd name="T2" fmla="*/ 46 w 4907"/>
                <a:gd name="T3" fmla="*/ 5375 h 5375"/>
                <a:gd name="T4" fmla="*/ 46 w 4907"/>
                <a:gd name="T5" fmla="*/ 5375 h 5375"/>
                <a:gd name="T6" fmla="*/ 36 w 4907"/>
                <a:gd name="T7" fmla="*/ 5375 h 5375"/>
                <a:gd name="T8" fmla="*/ 28 w 4907"/>
                <a:gd name="T9" fmla="*/ 5373 h 5375"/>
                <a:gd name="T10" fmla="*/ 20 w 4907"/>
                <a:gd name="T11" fmla="*/ 5369 h 5375"/>
                <a:gd name="T12" fmla="*/ 14 w 4907"/>
                <a:gd name="T13" fmla="*/ 5363 h 5375"/>
                <a:gd name="T14" fmla="*/ 8 w 4907"/>
                <a:gd name="T15" fmla="*/ 5355 h 5375"/>
                <a:gd name="T16" fmla="*/ 4 w 4907"/>
                <a:gd name="T17" fmla="*/ 5349 h 5375"/>
                <a:gd name="T18" fmla="*/ 0 w 4907"/>
                <a:gd name="T19" fmla="*/ 5339 h 5375"/>
                <a:gd name="T20" fmla="*/ 0 w 4907"/>
                <a:gd name="T21" fmla="*/ 5331 h 5375"/>
                <a:gd name="T22" fmla="*/ 0 w 4907"/>
                <a:gd name="T23" fmla="*/ 5331 h 5375"/>
                <a:gd name="T24" fmla="*/ 0 w 4907"/>
                <a:gd name="T25" fmla="*/ 5321 h 5375"/>
                <a:gd name="T26" fmla="*/ 4 w 4907"/>
                <a:gd name="T27" fmla="*/ 5313 h 5375"/>
                <a:gd name="T28" fmla="*/ 8 w 4907"/>
                <a:gd name="T29" fmla="*/ 5305 h 5375"/>
                <a:gd name="T30" fmla="*/ 14 w 4907"/>
                <a:gd name="T31" fmla="*/ 5299 h 5375"/>
                <a:gd name="T32" fmla="*/ 20 w 4907"/>
                <a:gd name="T33" fmla="*/ 5293 h 5375"/>
                <a:gd name="T34" fmla="*/ 28 w 4907"/>
                <a:gd name="T35" fmla="*/ 5289 h 5375"/>
                <a:gd name="T36" fmla="*/ 36 w 4907"/>
                <a:gd name="T37" fmla="*/ 5285 h 5375"/>
                <a:gd name="T38" fmla="*/ 46 w 4907"/>
                <a:gd name="T39" fmla="*/ 5285 h 5375"/>
                <a:gd name="T40" fmla="*/ 4817 w 4907"/>
                <a:gd name="T41" fmla="*/ 5285 h 5375"/>
                <a:gd name="T42" fmla="*/ 4817 w 4907"/>
                <a:gd name="T43" fmla="*/ 91 h 5375"/>
                <a:gd name="T44" fmla="*/ 46 w 4907"/>
                <a:gd name="T45" fmla="*/ 91 h 5375"/>
                <a:gd name="T46" fmla="*/ 46 w 4907"/>
                <a:gd name="T47" fmla="*/ 91 h 5375"/>
                <a:gd name="T48" fmla="*/ 36 w 4907"/>
                <a:gd name="T49" fmla="*/ 91 h 5375"/>
                <a:gd name="T50" fmla="*/ 28 w 4907"/>
                <a:gd name="T51" fmla="*/ 87 h 5375"/>
                <a:gd name="T52" fmla="*/ 20 w 4907"/>
                <a:gd name="T53" fmla="*/ 83 h 5375"/>
                <a:gd name="T54" fmla="*/ 14 w 4907"/>
                <a:gd name="T55" fmla="*/ 77 h 5375"/>
                <a:gd name="T56" fmla="*/ 8 w 4907"/>
                <a:gd name="T57" fmla="*/ 71 h 5375"/>
                <a:gd name="T58" fmla="*/ 4 w 4907"/>
                <a:gd name="T59" fmla="*/ 64 h 5375"/>
                <a:gd name="T60" fmla="*/ 0 w 4907"/>
                <a:gd name="T61" fmla="*/ 56 h 5375"/>
                <a:gd name="T62" fmla="*/ 0 w 4907"/>
                <a:gd name="T63" fmla="*/ 46 h 5375"/>
                <a:gd name="T64" fmla="*/ 0 w 4907"/>
                <a:gd name="T65" fmla="*/ 46 h 5375"/>
                <a:gd name="T66" fmla="*/ 0 w 4907"/>
                <a:gd name="T67" fmla="*/ 38 h 5375"/>
                <a:gd name="T68" fmla="*/ 4 w 4907"/>
                <a:gd name="T69" fmla="*/ 28 h 5375"/>
                <a:gd name="T70" fmla="*/ 8 w 4907"/>
                <a:gd name="T71" fmla="*/ 22 h 5375"/>
                <a:gd name="T72" fmla="*/ 14 w 4907"/>
                <a:gd name="T73" fmla="*/ 14 h 5375"/>
                <a:gd name="T74" fmla="*/ 20 w 4907"/>
                <a:gd name="T75" fmla="*/ 8 h 5375"/>
                <a:gd name="T76" fmla="*/ 28 w 4907"/>
                <a:gd name="T77" fmla="*/ 4 h 5375"/>
                <a:gd name="T78" fmla="*/ 36 w 4907"/>
                <a:gd name="T79" fmla="*/ 2 h 5375"/>
                <a:gd name="T80" fmla="*/ 46 w 4907"/>
                <a:gd name="T81" fmla="*/ 0 h 5375"/>
                <a:gd name="T82" fmla="*/ 4861 w 4907"/>
                <a:gd name="T83" fmla="*/ 0 h 5375"/>
                <a:gd name="T84" fmla="*/ 4861 w 4907"/>
                <a:gd name="T85" fmla="*/ 0 h 5375"/>
                <a:gd name="T86" fmla="*/ 4871 w 4907"/>
                <a:gd name="T87" fmla="*/ 2 h 5375"/>
                <a:gd name="T88" fmla="*/ 4879 w 4907"/>
                <a:gd name="T89" fmla="*/ 4 h 5375"/>
                <a:gd name="T90" fmla="*/ 4887 w 4907"/>
                <a:gd name="T91" fmla="*/ 8 h 5375"/>
                <a:gd name="T92" fmla="*/ 4895 w 4907"/>
                <a:gd name="T93" fmla="*/ 14 h 5375"/>
                <a:gd name="T94" fmla="*/ 4899 w 4907"/>
                <a:gd name="T95" fmla="*/ 22 h 5375"/>
                <a:gd name="T96" fmla="*/ 4903 w 4907"/>
                <a:gd name="T97" fmla="*/ 28 h 5375"/>
                <a:gd name="T98" fmla="*/ 4907 w 4907"/>
                <a:gd name="T99" fmla="*/ 38 h 5375"/>
                <a:gd name="T100" fmla="*/ 4907 w 4907"/>
                <a:gd name="T101" fmla="*/ 46 h 5375"/>
                <a:gd name="T102" fmla="*/ 4907 w 4907"/>
                <a:gd name="T103" fmla="*/ 5331 h 5375"/>
                <a:gd name="T104" fmla="*/ 4907 w 4907"/>
                <a:gd name="T105" fmla="*/ 5331 h 5375"/>
                <a:gd name="T106" fmla="*/ 4907 w 4907"/>
                <a:gd name="T107" fmla="*/ 5339 h 5375"/>
                <a:gd name="T108" fmla="*/ 4903 w 4907"/>
                <a:gd name="T109" fmla="*/ 5349 h 5375"/>
                <a:gd name="T110" fmla="*/ 4899 w 4907"/>
                <a:gd name="T111" fmla="*/ 5355 h 5375"/>
                <a:gd name="T112" fmla="*/ 4895 w 4907"/>
                <a:gd name="T113" fmla="*/ 5363 h 5375"/>
                <a:gd name="T114" fmla="*/ 4887 w 4907"/>
                <a:gd name="T115" fmla="*/ 5369 h 5375"/>
                <a:gd name="T116" fmla="*/ 4879 w 4907"/>
                <a:gd name="T117" fmla="*/ 5373 h 5375"/>
                <a:gd name="T118" fmla="*/ 4871 w 4907"/>
                <a:gd name="T119" fmla="*/ 5375 h 5375"/>
                <a:gd name="T120" fmla="*/ 4861 w 4907"/>
                <a:gd name="T121" fmla="*/ 5375 h 5375"/>
                <a:gd name="T122" fmla="*/ 4861 w 4907"/>
                <a:gd name="T123" fmla="*/ 5375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7" h="5375">
                  <a:moveTo>
                    <a:pt x="4861" y="5375"/>
                  </a:moveTo>
                  <a:lnTo>
                    <a:pt x="46" y="5375"/>
                  </a:lnTo>
                  <a:lnTo>
                    <a:pt x="46" y="5375"/>
                  </a:lnTo>
                  <a:lnTo>
                    <a:pt x="36" y="5375"/>
                  </a:lnTo>
                  <a:lnTo>
                    <a:pt x="28" y="5373"/>
                  </a:lnTo>
                  <a:lnTo>
                    <a:pt x="20" y="5369"/>
                  </a:lnTo>
                  <a:lnTo>
                    <a:pt x="14" y="5363"/>
                  </a:lnTo>
                  <a:lnTo>
                    <a:pt x="8" y="5355"/>
                  </a:lnTo>
                  <a:lnTo>
                    <a:pt x="4" y="5349"/>
                  </a:lnTo>
                  <a:lnTo>
                    <a:pt x="0" y="5339"/>
                  </a:lnTo>
                  <a:lnTo>
                    <a:pt x="0" y="5331"/>
                  </a:lnTo>
                  <a:lnTo>
                    <a:pt x="0" y="5331"/>
                  </a:lnTo>
                  <a:lnTo>
                    <a:pt x="0" y="5321"/>
                  </a:lnTo>
                  <a:lnTo>
                    <a:pt x="4" y="5313"/>
                  </a:lnTo>
                  <a:lnTo>
                    <a:pt x="8" y="5305"/>
                  </a:lnTo>
                  <a:lnTo>
                    <a:pt x="14" y="5299"/>
                  </a:lnTo>
                  <a:lnTo>
                    <a:pt x="20" y="5293"/>
                  </a:lnTo>
                  <a:lnTo>
                    <a:pt x="28" y="5289"/>
                  </a:lnTo>
                  <a:lnTo>
                    <a:pt x="36" y="5285"/>
                  </a:lnTo>
                  <a:lnTo>
                    <a:pt x="46" y="5285"/>
                  </a:lnTo>
                  <a:lnTo>
                    <a:pt x="4817" y="5285"/>
                  </a:lnTo>
                  <a:lnTo>
                    <a:pt x="4817" y="91"/>
                  </a:lnTo>
                  <a:lnTo>
                    <a:pt x="46" y="91"/>
                  </a:lnTo>
                  <a:lnTo>
                    <a:pt x="46" y="91"/>
                  </a:lnTo>
                  <a:lnTo>
                    <a:pt x="36" y="91"/>
                  </a:lnTo>
                  <a:lnTo>
                    <a:pt x="28" y="87"/>
                  </a:lnTo>
                  <a:lnTo>
                    <a:pt x="20" y="83"/>
                  </a:lnTo>
                  <a:lnTo>
                    <a:pt x="14" y="77"/>
                  </a:lnTo>
                  <a:lnTo>
                    <a:pt x="8" y="71"/>
                  </a:lnTo>
                  <a:lnTo>
                    <a:pt x="4" y="64"/>
                  </a:lnTo>
                  <a:lnTo>
                    <a:pt x="0" y="56"/>
                  </a:lnTo>
                  <a:lnTo>
                    <a:pt x="0" y="46"/>
                  </a:lnTo>
                  <a:lnTo>
                    <a:pt x="0" y="46"/>
                  </a:lnTo>
                  <a:lnTo>
                    <a:pt x="0" y="38"/>
                  </a:lnTo>
                  <a:lnTo>
                    <a:pt x="4" y="28"/>
                  </a:lnTo>
                  <a:lnTo>
                    <a:pt x="8" y="22"/>
                  </a:lnTo>
                  <a:lnTo>
                    <a:pt x="14" y="14"/>
                  </a:lnTo>
                  <a:lnTo>
                    <a:pt x="20" y="8"/>
                  </a:lnTo>
                  <a:lnTo>
                    <a:pt x="28" y="4"/>
                  </a:lnTo>
                  <a:lnTo>
                    <a:pt x="36" y="2"/>
                  </a:lnTo>
                  <a:lnTo>
                    <a:pt x="46" y="0"/>
                  </a:lnTo>
                  <a:lnTo>
                    <a:pt x="4861" y="0"/>
                  </a:lnTo>
                  <a:lnTo>
                    <a:pt x="4861" y="0"/>
                  </a:lnTo>
                  <a:lnTo>
                    <a:pt x="4871" y="2"/>
                  </a:lnTo>
                  <a:lnTo>
                    <a:pt x="4879" y="4"/>
                  </a:lnTo>
                  <a:lnTo>
                    <a:pt x="4887" y="8"/>
                  </a:lnTo>
                  <a:lnTo>
                    <a:pt x="4895" y="14"/>
                  </a:lnTo>
                  <a:lnTo>
                    <a:pt x="4899" y="22"/>
                  </a:lnTo>
                  <a:lnTo>
                    <a:pt x="4903" y="28"/>
                  </a:lnTo>
                  <a:lnTo>
                    <a:pt x="4907" y="38"/>
                  </a:lnTo>
                  <a:lnTo>
                    <a:pt x="4907" y="46"/>
                  </a:lnTo>
                  <a:lnTo>
                    <a:pt x="4907" y="5331"/>
                  </a:lnTo>
                  <a:lnTo>
                    <a:pt x="4907" y="5331"/>
                  </a:lnTo>
                  <a:lnTo>
                    <a:pt x="4907" y="5339"/>
                  </a:lnTo>
                  <a:lnTo>
                    <a:pt x="4903" y="5349"/>
                  </a:lnTo>
                  <a:lnTo>
                    <a:pt x="4899" y="5355"/>
                  </a:lnTo>
                  <a:lnTo>
                    <a:pt x="4895" y="5363"/>
                  </a:lnTo>
                  <a:lnTo>
                    <a:pt x="4887" y="5369"/>
                  </a:lnTo>
                  <a:lnTo>
                    <a:pt x="4879" y="5373"/>
                  </a:lnTo>
                  <a:lnTo>
                    <a:pt x="4871" y="5375"/>
                  </a:lnTo>
                  <a:lnTo>
                    <a:pt x="4861" y="5375"/>
                  </a:lnTo>
                  <a:lnTo>
                    <a:pt x="4861" y="5375"/>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sp>
          <p:nvSpPr>
            <p:cNvPr id="31" name="Freeform 10">
              <a:extLst>
                <a:ext uri="{FF2B5EF4-FFF2-40B4-BE49-F238E27FC236}">
                  <a16:creationId xmlns:a16="http://schemas.microsoft.com/office/drawing/2014/main" id="{DB5F5E10-D5E6-4C9E-858F-E8ED4AD20CFC}"/>
                </a:ext>
              </a:extLst>
            </p:cNvPr>
            <p:cNvSpPr>
              <a:spLocks/>
            </p:cNvSpPr>
            <p:nvPr/>
          </p:nvSpPr>
          <p:spPr bwMode="auto">
            <a:xfrm>
              <a:off x="2428168" y="3674276"/>
              <a:ext cx="1520967" cy="1521307"/>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393 w 4437"/>
                <a:gd name="T43" fmla="*/ 0 h 4438"/>
                <a:gd name="T44" fmla="*/ 4393 w 4437"/>
                <a:gd name="T45" fmla="*/ 0 h 4438"/>
                <a:gd name="T46" fmla="*/ 4401 w 4437"/>
                <a:gd name="T47" fmla="*/ 2 h 4438"/>
                <a:gd name="T48" fmla="*/ 4409 w 4437"/>
                <a:gd name="T49" fmla="*/ 4 h 4438"/>
                <a:gd name="T50" fmla="*/ 4417 w 4437"/>
                <a:gd name="T51" fmla="*/ 8 h 4438"/>
                <a:gd name="T52" fmla="*/ 4425 w 4437"/>
                <a:gd name="T53" fmla="*/ 14 h 4438"/>
                <a:gd name="T54" fmla="*/ 4431 w 4437"/>
                <a:gd name="T55" fmla="*/ 20 h 4438"/>
                <a:gd name="T56" fmla="*/ 4435 w 4437"/>
                <a:gd name="T57" fmla="*/ 28 h 4438"/>
                <a:gd name="T58" fmla="*/ 4437 w 4437"/>
                <a:gd name="T59" fmla="*/ 36 h 4438"/>
                <a:gd name="T60" fmla="*/ 4437 w 4437"/>
                <a:gd name="T61" fmla="*/ 46 h 4438"/>
                <a:gd name="T62" fmla="*/ 4437 w 4437"/>
                <a:gd name="T63" fmla="*/ 46 h 4438"/>
                <a:gd name="T64" fmla="*/ 4437 w 4437"/>
                <a:gd name="T65" fmla="*/ 56 h 4438"/>
                <a:gd name="T66" fmla="*/ 4435 w 4437"/>
                <a:gd name="T67" fmla="*/ 64 h 4438"/>
                <a:gd name="T68" fmla="*/ 4431 w 4437"/>
                <a:gd name="T69" fmla="*/ 72 h 4438"/>
                <a:gd name="T70" fmla="*/ 4425 w 4437"/>
                <a:gd name="T71" fmla="*/ 78 h 4438"/>
                <a:gd name="T72" fmla="*/ 4417 w 4437"/>
                <a:gd name="T73" fmla="*/ 84 h 4438"/>
                <a:gd name="T74" fmla="*/ 4409 w 4437"/>
                <a:gd name="T75" fmla="*/ 88 h 4438"/>
                <a:gd name="T76" fmla="*/ 4401 w 4437"/>
                <a:gd name="T77" fmla="*/ 90 h 4438"/>
                <a:gd name="T78" fmla="*/ 4393 w 4437"/>
                <a:gd name="T79" fmla="*/ 92 h 4438"/>
                <a:gd name="T80" fmla="*/ 92 w 4437"/>
                <a:gd name="T81" fmla="*/ 92 h 4438"/>
                <a:gd name="T82" fmla="*/ 92 w 4437"/>
                <a:gd name="T83" fmla="*/ 4346 h 4438"/>
                <a:gd name="T84" fmla="*/ 4393 w 4437"/>
                <a:gd name="T85" fmla="*/ 4346 h 4438"/>
                <a:gd name="T86" fmla="*/ 4393 w 4437"/>
                <a:gd name="T87" fmla="*/ 4346 h 4438"/>
                <a:gd name="T88" fmla="*/ 4401 w 4437"/>
                <a:gd name="T89" fmla="*/ 4348 h 4438"/>
                <a:gd name="T90" fmla="*/ 4409 w 4437"/>
                <a:gd name="T91" fmla="*/ 4350 h 4438"/>
                <a:gd name="T92" fmla="*/ 4417 w 4437"/>
                <a:gd name="T93" fmla="*/ 4354 h 4438"/>
                <a:gd name="T94" fmla="*/ 4425 w 4437"/>
                <a:gd name="T95" fmla="*/ 4360 h 4438"/>
                <a:gd name="T96" fmla="*/ 4431 w 4437"/>
                <a:gd name="T97" fmla="*/ 4366 h 4438"/>
                <a:gd name="T98" fmla="*/ 4435 w 4437"/>
                <a:gd name="T99" fmla="*/ 4374 h 4438"/>
                <a:gd name="T100" fmla="*/ 4437 w 4437"/>
                <a:gd name="T101" fmla="*/ 4382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6"/>
                  </a:lnTo>
                  <a:lnTo>
                    <a:pt x="4437" y="56"/>
                  </a:lnTo>
                  <a:lnTo>
                    <a:pt x="4435" y="64"/>
                  </a:lnTo>
                  <a:lnTo>
                    <a:pt x="4431" y="72"/>
                  </a:lnTo>
                  <a:lnTo>
                    <a:pt x="4425" y="78"/>
                  </a:lnTo>
                  <a:lnTo>
                    <a:pt x="4417" y="84"/>
                  </a:lnTo>
                  <a:lnTo>
                    <a:pt x="4409" y="88"/>
                  </a:lnTo>
                  <a:lnTo>
                    <a:pt x="4401" y="90"/>
                  </a:lnTo>
                  <a:lnTo>
                    <a:pt x="4393" y="92"/>
                  </a:lnTo>
                  <a:lnTo>
                    <a:pt x="92" y="92"/>
                  </a:lnTo>
                  <a:lnTo>
                    <a:pt x="92" y="4346"/>
                  </a:lnTo>
                  <a:lnTo>
                    <a:pt x="4393" y="4346"/>
                  </a:lnTo>
                  <a:lnTo>
                    <a:pt x="4393" y="4346"/>
                  </a:lnTo>
                  <a:lnTo>
                    <a:pt x="4401" y="4348"/>
                  </a:lnTo>
                  <a:lnTo>
                    <a:pt x="4409" y="4350"/>
                  </a:lnTo>
                  <a:lnTo>
                    <a:pt x="4417" y="4354"/>
                  </a:lnTo>
                  <a:lnTo>
                    <a:pt x="4425" y="4360"/>
                  </a:lnTo>
                  <a:lnTo>
                    <a:pt x="4431" y="4366"/>
                  </a:lnTo>
                  <a:lnTo>
                    <a:pt x="4435" y="4374"/>
                  </a:lnTo>
                  <a:lnTo>
                    <a:pt x="4437" y="4382"/>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sp>
          <p:nvSpPr>
            <p:cNvPr id="32" name="Freeform 15">
              <a:extLst>
                <a:ext uri="{FF2B5EF4-FFF2-40B4-BE49-F238E27FC236}">
                  <a16:creationId xmlns:a16="http://schemas.microsoft.com/office/drawing/2014/main" id="{7E3E9A7F-54F8-49D6-AB49-88CD9DF6E1A2}"/>
                </a:ext>
              </a:extLst>
            </p:cNvPr>
            <p:cNvSpPr>
              <a:spLocks/>
            </p:cNvSpPr>
            <p:nvPr/>
          </p:nvSpPr>
          <p:spPr bwMode="auto">
            <a:xfrm>
              <a:off x="2394575" y="5252494"/>
              <a:ext cx="213902" cy="176195"/>
            </a:xfrm>
            <a:custGeom>
              <a:avLst/>
              <a:gdLst>
                <a:gd name="T0" fmla="*/ 624 w 624"/>
                <a:gd name="T1" fmla="*/ 514 h 514"/>
                <a:gd name="T2" fmla="*/ 0 w 624"/>
                <a:gd name="T3" fmla="*/ 258 h 514"/>
                <a:gd name="T4" fmla="*/ 624 w 624"/>
                <a:gd name="T5" fmla="*/ 0 h 514"/>
                <a:gd name="T6" fmla="*/ 624 w 624"/>
                <a:gd name="T7" fmla="*/ 514 h 514"/>
              </a:gdLst>
              <a:ahLst/>
              <a:cxnLst>
                <a:cxn ang="0">
                  <a:pos x="T0" y="T1"/>
                </a:cxn>
                <a:cxn ang="0">
                  <a:pos x="T2" y="T3"/>
                </a:cxn>
                <a:cxn ang="0">
                  <a:pos x="T4" y="T5"/>
                </a:cxn>
                <a:cxn ang="0">
                  <a:pos x="T6" y="T7"/>
                </a:cxn>
              </a:cxnLst>
              <a:rect l="0" t="0" r="r" b="b"/>
              <a:pathLst>
                <a:path w="624" h="514">
                  <a:moveTo>
                    <a:pt x="624" y="514"/>
                  </a:moveTo>
                  <a:lnTo>
                    <a:pt x="0" y="258"/>
                  </a:lnTo>
                  <a:lnTo>
                    <a:pt x="624" y="0"/>
                  </a:lnTo>
                  <a:lnTo>
                    <a:pt x="624" y="51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GB" sz="900"/>
            </a:p>
          </p:txBody>
        </p:sp>
      </p:grpSp>
      <p:sp>
        <p:nvSpPr>
          <p:cNvPr id="48" name="TextBox 47">
            <a:extLst>
              <a:ext uri="{FF2B5EF4-FFF2-40B4-BE49-F238E27FC236}">
                <a16:creationId xmlns:a16="http://schemas.microsoft.com/office/drawing/2014/main" id="{90CC64F1-60E5-475E-8557-107FC43D90BB}"/>
              </a:ext>
            </a:extLst>
          </p:cNvPr>
          <p:cNvSpPr txBox="1"/>
          <p:nvPr/>
        </p:nvSpPr>
        <p:spPr>
          <a:xfrm>
            <a:off x="683532" y="3062725"/>
            <a:ext cx="2059833" cy="784283"/>
          </a:xfrm>
          <a:prstGeom prst="rect">
            <a:avLst/>
          </a:prstGeom>
          <a:noFill/>
        </p:spPr>
        <p:txBody>
          <a:bodyPr wrap="square" lIns="0" tIns="0" rIns="78191" bIns="0" rtlCol="0">
            <a:noAutofit/>
          </a:bodyPr>
          <a:lstStyle/>
          <a:p>
            <a:pPr defTabSz="682749" eaLnBrk="0" hangingPunct="0">
              <a:spcAft>
                <a:spcPts val="171"/>
              </a:spcAft>
              <a:defRPr/>
            </a:pPr>
            <a:r>
              <a:rPr lang="en-GB" sz="1600" b="1" kern="0" dirty="0">
                <a:cs typeface="Arial" charset="0"/>
              </a:rPr>
              <a:t>Primary Policy</a:t>
            </a:r>
          </a:p>
        </p:txBody>
      </p:sp>
      <p:sp>
        <p:nvSpPr>
          <p:cNvPr id="49" name="TextBox 48">
            <a:extLst>
              <a:ext uri="{FF2B5EF4-FFF2-40B4-BE49-F238E27FC236}">
                <a16:creationId xmlns:a16="http://schemas.microsoft.com/office/drawing/2014/main" id="{0A46BA5F-1BF8-4AB8-B2F8-F3EC830868DA}"/>
              </a:ext>
            </a:extLst>
          </p:cNvPr>
          <p:cNvSpPr txBox="1"/>
          <p:nvPr/>
        </p:nvSpPr>
        <p:spPr>
          <a:xfrm>
            <a:off x="3534215" y="3062725"/>
            <a:ext cx="2059833" cy="784283"/>
          </a:xfrm>
          <a:prstGeom prst="rect">
            <a:avLst/>
          </a:prstGeom>
          <a:noFill/>
        </p:spPr>
        <p:txBody>
          <a:bodyPr wrap="square" lIns="0" tIns="0" rIns="78191" bIns="0" rtlCol="0">
            <a:noAutofit/>
          </a:bodyPr>
          <a:lstStyle/>
          <a:p>
            <a:pPr defTabSz="682749" eaLnBrk="0" hangingPunct="0">
              <a:spcAft>
                <a:spcPts val="171"/>
              </a:spcAft>
              <a:defRPr/>
            </a:pPr>
            <a:r>
              <a:rPr lang="en-GB" sz="1600" b="1" kern="0" dirty="0">
                <a:cs typeface="Arial" charset="0"/>
              </a:rPr>
              <a:t>Secondary Policy</a:t>
            </a:r>
          </a:p>
        </p:txBody>
      </p:sp>
      <p:sp>
        <p:nvSpPr>
          <p:cNvPr id="50" name="TextBox 49">
            <a:extLst>
              <a:ext uri="{FF2B5EF4-FFF2-40B4-BE49-F238E27FC236}">
                <a16:creationId xmlns:a16="http://schemas.microsoft.com/office/drawing/2014/main" id="{E6873F84-7980-441B-BDBB-49C92CB945F2}"/>
              </a:ext>
            </a:extLst>
          </p:cNvPr>
          <p:cNvSpPr txBox="1"/>
          <p:nvPr/>
        </p:nvSpPr>
        <p:spPr>
          <a:xfrm>
            <a:off x="6384898" y="3062725"/>
            <a:ext cx="2242997" cy="481071"/>
          </a:xfrm>
          <a:prstGeom prst="rect">
            <a:avLst/>
          </a:prstGeom>
          <a:noFill/>
        </p:spPr>
        <p:txBody>
          <a:bodyPr wrap="square" lIns="0" tIns="0" rIns="78191" bIns="0" rtlCol="0">
            <a:noAutofit/>
          </a:bodyPr>
          <a:lstStyle/>
          <a:p>
            <a:pPr defTabSz="682749" eaLnBrk="0" hangingPunct="0">
              <a:spcAft>
                <a:spcPts val="171"/>
              </a:spcAft>
              <a:defRPr/>
            </a:pPr>
            <a:r>
              <a:rPr lang="en-US" sz="1600" b="1" kern="0" dirty="0">
                <a:cs typeface="Arial" charset="0"/>
              </a:rPr>
              <a:t>Top Up </a:t>
            </a:r>
          </a:p>
          <a:p>
            <a:pPr defTabSz="682749" eaLnBrk="0" hangingPunct="0">
              <a:spcAft>
                <a:spcPts val="171"/>
              </a:spcAft>
              <a:defRPr/>
            </a:pPr>
            <a:r>
              <a:rPr lang="en-US" sz="1100" kern="0" dirty="0">
                <a:cs typeface="Arial" charset="0"/>
              </a:rPr>
              <a:t>*applicable on Primary policy only </a:t>
            </a:r>
          </a:p>
        </p:txBody>
      </p:sp>
      <p:cxnSp>
        <p:nvCxnSpPr>
          <p:cNvPr id="53" name="Straight Connector 52">
            <a:extLst>
              <a:ext uri="{FF2B5EF4-FFF2-40B4-BE49-F238E27FC236}">
                <a16:creationId xmlns:a16="http://schemas.microsoft.com/office/drawing/2014/main" id="{8C9578B6-06E4-495F-825F-BCFBC48F1494}"/>
              </a:ext>
            </a:extLst>
          </p:cNvPr>
          <p:cNvCxnSpPr/>
          <p:nvPr/>
        </p:nvCxnSpPr>
        <p:spPr>
          <a:xfrm flipH="1">
            <a:off x="-14513" y="5653762"/>
            <a:ext cx="12192000" cy="0"/>
          </a:xfrm>
          <a:prstGeom prst="line">
            <a:avLst/>
          </a:prstGeom>
          <a:ln w="41275" cap="sq">
            <a:solidFill>
              <a:schemeClr val="accent6"/>
            </a:solidFill>
          </a:ln>
        </p:spPr>
        <p:style>
          <a:lnRef idx="1">
            <a:schemeClr val="accent1"/>
          </a:lnRef>
          <a:fillRef idx="0">
            <a:schemeClr val="accent1"/>
          </a:fillRef>
          <a:effectRef idx="0">
            <a:schemeClr val="dk1"/>
          </a:effectRef>
          <a:fontRef idx="minor">
            <a:schemeClr val="lt1"/>
          </a:fontRef>
        </p:style>
      </p:cxnSp>
      <p:grpSp>
        <p:nvGrpSpPr>
          <p:cNvPr id="54" name="Group 53">
            <a:extLst>
              <a:ext uri="{FF2B5EF4-FFF2-40B4-BE49-F238E27FC236}">
                <a16:creationId xmlns:a16="http://schemas.microsoft.com/office/drawing/2014/main" id="{8F5C90CE-02A1-4E94-B483-DEAE8A963A58}"/>
              </a:ext>
            </a:extLst>
          </p:cNvPr>
          <p:cNvGrpSpPr/>
          <p:nvPr/>
        </p:nvGrpSpPr>
        <p:grpSpPr>
          <a:xfrm>
            <a:off x="10114998" y="2194421"/>
            <a:ext cx="1185863" cy="3446462"/>
            <a:chOff x="10566400" y="1814513"/>
            <a:chExt cx="1185863" cy="3446462"/>
          </a:xfrm>
        </p:grpSpPr>
        <p:sp>
          <p:nvSpPr>
            <p:cNvPr id="55" name="Freeform 5">
              <a:extLst>
                <a:ext uri="{FF2B5EF4-FFF2-40B4-BE49-F238E27FC236}">
                  <a16:creationId xmlns:a16="http://schemas.microsoft.com/office/drawing/2014/main" id="{79CAC8DE-5D05-465F-8CAA-7174EA983264}"/>
                </a:ext>
              </a:extLst>
            </p:cNvPr>
            <p:cNvSpPr>
              <a:spLocks/>
            </p:cNvSpPr>
            <p:nvPr/>
          </p:nvSpPr>
          <p:spPr bwMode="auto">
            <a:xfrm>
              <a:off x="10675938" y="3582988"/>
              <a:ext cx="166688" cy="341312"/>
            </a:xfrm>
            <a:custGeom>
              <a:avLst/>
              <a:gdLst>
                <a:gd name="T0" fmla="*/ 81 w 95"/>
                <a:gd name="T1" fmla="*/ 15 h 197"/>
                <a:gd name="T2" fmla="*/ 83 w 95"/>
                <a:gd name="T3" fmla="*/ 1 h 197"/>
                <a:gd name="T4" fmla="*/ 28 w 95"/>
                <a:gd name="T5" fmla="*/ 0 h 197"/>
                <a:gd name="T6" fmla="*/ 27 w 95"/>
                <a:gd name="T7" fmla="*/ 10 h 197"/>
                <a:gd name="T8" fmla="*/ 27 w 95"/>
                <a:gd name="T9" fmla="*/ 10 h 197"/>
                <a:gd name="T10" fmla="*/ 0 w 95"/>
                <a:gd name="T11" fmla="*/ 104 h 197"/>
                <a:gd name="T12" fmla="*/ 11 w 95"/>
                <a:gd name="T13" fmla="*/ 164 h 197"/>
                <a:gd name="T14" fmla="*/ 32 w 95"/>
                <a:gd name="T15" fmla="*/ 193 h 197"/>
                <a:gd name="T16" fmla="*/ 49 w 95"/>
                <a:gd name="T17" fmla="*/ 181 h 197"/>
                <a:gd name="T18" fmla="*/ 60 w 95"/>
                <a:gd name="T19" fmla="*/ 96 h 197"/>
                <a:gd name="T20" fmla="*/ 72 w 95"/>
                <a:gd name="T21" fmla="*/ 105 h 197"/>
                <a:gd name="T22" fmla="*/ 95 w 95"/>
                <a:gd name="T23" fmla="*/ 139 h 197"/>
                <a:gd name="T24" fmla="*/ 93 w 95"/>
                <a:gd name="T25" fmla="*/ 75 h 197"/>
                <a:gd name="T26" fmla="*/ 81 w 95"/>
                <a:gd name="T27" fmla="*/ 1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97">
                  <a:moveTo>
                    <a:pt x="81" y="15"/>
                  </a:moveTo>
                  <a:cubicBezTo>
                    <a:pt x="83" y="1"/>
                    <a:pt x="83" y="1"/>
                    <a:pt x="83" y="1"/>
                  </a:cubicBezTo>
                  <a:cubicBezTo>
                    <a:pt x="66" y="8"/>
                    <a:pt x="45" y="7"/>
                    <a:pt x="28" y="0"/>
                  </a:cubicBezTo>
                  <a:cubicBezTo>
                    <a:pt x="27" y="10"/>
                    <a:pt x="27" y="10"/>
                    <a:pt x="27" y="10"/>
                  </a:cubicBezTo>
                  <a:cubicBezTo>
                    <a:pt x="27" y="10"/>
                    <a:pt x="27" y="10"/>
                    <a:pt x="27" y="10"/>
                  </a:cubicBezTo>
                  <a:cubicBezTo>
                    <a:pt x="0" y="104"/>
                    <a:pt x="0" y="104"/>
                    <a:pt x="0" y="104"/>
                  </a:cubicBezTo>
                  <a:cubicBezTo>
                    <a:pt x="11" y="164"/>
                    <a:pt x="11" y="164"/>
                    <a:pt x="11" y="164"/>
                  </a:cubicBezTo>
                  <a:cubicBezTo>
                    <a:pt x="32" y="193"/>
                    <a:pt x="32" y="193"/>
                    <a:pt x="32" y="193"/>
                  </a:cubicBezTo>
                  <a:cubicBezTo>
                    <a:pt x="32" y="193"/>
                    <a:pt x="46" y="197"/>
                    <a:pt x="49" y="181"/>
                  </a:cubicBezTo>
                  <a:cubicBezTo>
                    <a:pt x="51" y="166"/>
                    <a:pt x="60" y="96"/>
                    <a:pt x="60" y="96"/>
                  </a:cubicBezTo>
                  <a:cubicBezTo>
                    <a:pt x="60" y="96"/>
                    <a:pt x="71" y="92"/>
                    <a:pt x="72" y="105"/>
                  </a:cubicBezTo>
                  <a:cubicBezTo>
                    <a:pt x="73" y="119"/>
                    <a:pt x="79" y="139"/>
                    <a:pt x="95" y="139"/>
                  </a:cubicBezTo>
                  <a:cubicBezTo>
                    <a:pt x="93" y="75"/>
                    <a:pt x="93" y="75"/>
                    <a:pt x="93" y="75"/>
                  </a:cubicBezTo>
                  <a:lnTo>
                    <a:pt x="81" y="15"/>
                  </a:lnTo>
                  <a:close/>
                </a:path>
              </a:pathLst>
            </a:custGeom>
            <a:solidFill>
              <a:srgbClr val="FE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6">
              <a:extLst>
                <a:ext uri="{FF2B5EF4-FFF2-40B4-BE49-F238E27FC236}">
                  <a16:creationId xmlns:a16="http://schemas.microsoft.com/office/drawing/2014/main" id="{86EFF533-1C21-4EDF-8CD3-05369E08CB9A}"/>
                </a:ext>
              </a:extLst>
            </p:cNvPr>
            <p:cNvSpPr>
              <a:spLocks/>
            </p:cNvSpPr>
            <p:nvPr/>
          </p:nvSpPr>
          <p:spPr bwMode="auto">
            <a:xfrm>
              <a:off x="10898188" y="3467100"/>
              <a:ext cx="638175" cy="1644650"/>
            </a:xfrm>
            <a:custGeom>
              <a:avLst/>
              <a:gdLst>
                <a:gd name="T0" fmla="*/ 359 w 366"/>
                <a:gd name="T1" fmla="*/ 0 h 950"/>
                <a:gd name="T2" fmla="*/ 5 w 366"/>
                <a:gd name="T3" fmla="*/ 1 h 950"/>
                <a:gd name="T4" fmla="*/ 0 w 366"/>
                <a:gd name="T5" fmla="*/ 187 h 950"/>
                <a:gd name="T6" fmla="*/ 16 w 366"/>
                <a:gd name="T7" fmla="*/ 500 h 950"/>
                <a:gd name="T8" fmla="*/ 56 w 366"/>
                <a:gd name="T9" fmla="*/ 950 h 950"/>
                <a:gd name="T10" fmla="*/ 132 w 366"/>
                <a:gd name="T11" fmla="*/ 950 h 950"/>
                <a:gd name="T12" fmla="*/ 147 w 366"/>
                <a:gd name="T13" fmla="*/ 508 h 950"/>
                <a:gd name="T14" fmla="*/ 171 w 366"/>
                <a:gd name="T15" fmla="*/ 179 h 950"/>
                <a:gd name="T16" fmla="*/ 188 w 366"/>
                <a:gd name="T17" fmla="*/ 178 h 950"/>
                <a:gd name="T18" fmla="*/ 223 w 366"/>
                <a:gd name="T19" fmla="*/ 497 h 950"/>
                <a:gd name="T20" fmla="*/ 291 w 366"/>
                <a:gd name="T21" fmla="*/ 950 h 950"/>
                <a:gd name="T22" fmla="*/ 365 w 366"/>
                <a:gd name="T23" fmla="*/ 950 h 950"/>
                <a:gd name="T24" fmla="*/ 358 w 366"/>
                <a:gd name="T25" fmla="*/ 495 h 950"/>
                <a:gd name="T26" fmla="*/ 366 w 366"/>
                <a:gd name="T27" fmla="*/ 170 h 950"/>
                <a:gd name="T28" fmla="*/ 359 w 366"/>
                <a:gd name="T2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6" h="950">
                  <a:moveTo>
                    <a:pt x="359" y="0"/>
                  </a:moveTo>
                  <a:cubicBezTo>
                    <a:pt x="358" y="1"/>
                    <a:pt x="7" y="3"/>
                    <a:pt x="5" y="1"/>
                  </a:cubicBezTo>
                  <a:cubicBezTo>
                    <a:pt x="0" y="187"/>
                    <a:pt x="0" y="187"/>
                    <a:pt x="0" y="187"/>
                  </a:cubicBezTo>
                  <a:cubicBezTo>
                    <a:pt x="16" y="500"/>
                    <a:pt x="16" y="500"/>
                    <a:pt x="16" y="500"/>
                  </a:cubicBezTo>
                  <a:cubicBezTo>
                    <a:pt x="56" y="950"/>
                    <a:pt x="56" y="950"/>
                    <a:pt x="56" y="950"/>
                  </a:cubicBezTo>
                  <a:cubicBezTo>
                    <a:pt x="132" y="950"/>
                    <a:pt x="132" y="950"/>
                    <a:pt x="132" y="950"/>
                  </a:cubicBezTo>
                  <a:cubicBezTo>
                    <a:pt x="147" y="508"/>
                    <a:pt x="147" y="508"/>
                    <a:pt x="147" y="508"/>
                  </a:cubicBezTo>
                  <a:cubicBezTo>
                    <a:pt x="171" y="179"/>
                    <a:pt x="171" y="179"/>
                    <a:pt x="171" y="179"/>
                  </a:cubicBezTo>
                  <a:cubicBezTo>
                    <a:pt x="188" y="178"/>
                    <a:pt x="188" y="178"/>
                    <a:pt x="188" y="178"/>
                  </a:cubicBezTo>
                  <a:cubicBezTo>
                    <a:pt x="223" y="497"/>
                    <a:pt x="223" y="497"/>
                    <a:pt x="223" y="497"/>
                  </a:cubicBezTo>
                  <a:cubicBezTo>
                    <a:pt x="291" y="950"/>
                    <a:pt x="291" y="950"/>
                    <a:pt x="291" y="950"/>
                  </a:cubicBezTo>
                  <a:cubicBezTo>
                    <a:pt x="365" y="950"/>
                    <a:pt x="365" y="950"/>
                    <a:pt x="365" y="950"/>
                  </a:cubicBezTo>
                  <a:cubicBezTo>
                    <a:pt x="358" y="495"/>
                    <a:pt x="358" y="495"/>
                    <a:pt x="358" y="495"/>
                  </a:cubicBezTo>
                  <a:cubicBezTo>
                    <a:pt x="366" y="170"/>
                    <a:pt x="366" y="170"/>
                    <a:pt x="366" y="170"/>
                  </a:cubicBezTo>
                  <a:cubicBezTo>
                    <a:pt x="359" y="0"/>
                    <a:pt x="359" y="0"/>
                    <a:pt x="359" y="0"/>
                  </a:cubicBezTo>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7">
              <a:extLst>
                <a:ext uri="{FF2B5EF4-FFF2-40B4-BE49-F238E27FC236}">
                  <a16:creationId xmlns:a16="http://schemas.microsoft.com/office/drawing/2014/main" id="{1E41583D-D12C-4981-9D3C-8F4FEB4DEF03}"/>
                </a:ext>
              </a:extLst>
            </p:cNvPr>
            <p:cNvSpPr>
              <a:spLocks noEditPoints="1"/>
            </p:cNvSpPr>
            <p:nvPr/>
          </p:nvSpPr>
          <p:spPr bwMode="auto">
            <a:xfrm>
              <a:off x="11523663" y="3467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8">
              <a:extLst>
                <a:ext uri="{FF2B5EF4-FFF2-40B4-BE49-F238E27FC236}">
                  <a16:creationId xmlns:a16="http://schemas.microsoft.com/office/drawing/2014/main" id="{6680B249-1E35-47BB-A2CB-C9572782710C}"/>
                </a:ext>
              </a:extLst>
            </p:cNvPr>
            <p:cNvSpPr>
              <a:spLocks noEditPoints="1"/>
            </p:cNvSpPr>
            <p:nvPr/>
          </p:nvSpPr>
          <p:spPr bwMode="auto">
            <a:xfrm>
              <a:off x="10902950" y="3467100"/>
              <a:ext cx="633413" cy="1644650"/>
            </a:xfrm>
            <a:custGeom>
              <a:avLst/>
              <a:gdLst>
                <a:gd name="T0" fmla="*/ 307 w 363"/>
                <a:gd name="T1" fmla="*/ 73 h 950"/>
                <a:gd name="T2" fmla="*/ 0 w 363"/>
                <a:gd name="T3" fmla="*/ 74 h 950"/>
                <a:gd name="T4" fmla="*/ 0 w 363"/>
                <a:gd name="T5" fmla="*/ 74 h 950"/>
                <a:gd name="T6" fmla="*/ 0 w 363"/>
                <a:gd name="T7" fmla="*/ 74 h 950"/>
                <a:gd name="T8" fmla="*/ 317 w 363"/>
                <a:gd name="T9" fmla="*/ 127 h 950"/>
                <a:gd name="T10" fmla="*/ 312 w 363"/>
                <a:gd name="T11" fmla="*/ 578 h 950"/>
                <a:gd name="T12" fmla="*/ 326 w 363"/>
                <a:gd name="T13" fmla="*/ 950 h 950"/>
                <a:gd name="T14" fmla="*/ 362 w 363"/>
                <a:gd name="T15" fmla="*/ 950 h 950"/>
                <a:gd name="T16" fmla="*/ 355 w 363"/>
                <a:gd name="T17" fmla="*/ 495 h 950"/>
                <a:gd name="T18" fmla="*/ 363 w 363"/>
                <a:gd name="T19" fmla="*/ 170 h 950"/>
                <a:gd name="T20" fmla="*/ 359 w 363"/>
                <a:gd name="T21" fmla="*/ 73 h 950"/>
                <a:gd name="T22" fmla="*/ 343 w 363"/>
                <a:gd name="T23" fmla="*/ 73 h 950"/>
                <a:gd name="T24" fmla="*/ 327 w 363"/>
                <a:gd name="T25" fmla="*/ 73 h 950"/>
                <a:gd name="T26" fmla="*/ 307 w 363"/>
                <a:gd name="T27" fmla="*/ 73 h 950"/>
                <a:gd name="T28" fmla="*/ 356 w 363"/>
                <a:gd name="T29" fmla="*/ 0 h 950"/>
                <a:gd name="T30" fmla="*/ 356 w 363"/>
                <a:gd name="T31" fmla="*/ 0 h 950"/>
                <a:gd name="T32" fmla="*/ 356 w 363"/>
                <a:gd name="T33" fmla="*/ 0 h 950"/>
                <a:gd name="T34" fmla="*/ 356 w 363"/>
                <a:gd name="T35" fmla="*/ 0 h 950"/>
                <a:gd name="T36" fmla="*/ 356 w 363"/>
                <a:gd name="T37" fmla="*/ 0 h 950"/>
                <a:gd name="T38" fmla="*/ 356 w 363"/>
                <a:gd name="T39" fmla="*/ 0 h 950"/>
                <a:gd name="T40" fmla="*/ 356 w 363"/>
                <a:gd name="T41" fmla="*/ 0 h 950"/>
                <a:gd name="T42" fmla="*/ 356 w 363"/>
                <a:gd name="T43" fmla="*/ 0 h 950"/>
                <a:gd name="T44" fmla="*/ 356 w 363"/>
                <a:gd name="T45" fmla="*/ 0 h 950"/>
                <a:gd name="T46" fmla="*/ 356 w 363"/>
                <a:gd name="T47" fmla="*/ 0 h 950"/>
                <a:gd name="T48" fmla="*/ 357 w 363"/>
                <a:gd name="T49" fmla="*/ 8 h 950"/>
                <a:gd name="T50" fmla="*/ 356 w 363"/>
                <a:gd name="T51"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3" h="950">
                  <a:moveTo>
                    <a:pt x="307" y="73"/>
                  </a:moveTo>
                  <a:cubicBezTo>
                    <a:pt x="205" y="73"/>
                    <a:pt x="102" y="73"/>
                    <a:pt x="0" y="74"/>
                  </a:cubicBezTo>
                  <a:cubicBezTo>
                    <a:pt x="0" y="74"/>
                    <a:pt x="0" y="74"/>
                    <a:pt x="0" y="74"/>
                  </a:cubicBezTo>
                  <a:cubicBezTo>
                    <a:pt x="0" y="74"/>
                    <a:pt x="0" y="74"/>
                    <a:pt x="0" y="74"/>
                  </a:cubicBezTo>
                  <a:cubicBezTo>
                    <a:pt x="106" y="90"/>
                    <a:pt x="315" y="86"/>
                    <a:pt x="317" y="127"/>
                  </a:cubicBezTo>
                  <a:cubicBezTo>
                    <a:pt x="319" y="182"/>
                    <a:pt x="307" y="486"/>
                    <a:pt x="312" y="578"/>
                  </a:cubicBezTo>
                  <a:cubicBezTo>
                    <a:pt x="317" y="672"/>
                    <a:pt x="323" y="921"/>
                    <a:pt x="326" y="950"/>
                  </a:cubicBezTo>
                  <a:cubicBezTo>
                    <a:pt x="362" y="950"/>
                    <a:pt x="362" y="950"/>
                    <a:pt x="362" y="950"/>
                  </a:cubicBezTo>
                  <a:cubicBezTo>
                    <a:pt x="355" y="495"/>
                    <a:pt x="355" y="495"/>
                    <a:pt x="355" y="495"/>
                  </a:cubicBezTo>
                  <a:cubicBezTo>
                    <a:pt x="363" y="170"/>
                    <a:pt x="363" y="170"/>
                    <a:pt x="363" y="170"/>
                  </a:cubicBezTo>
                  <a:cubicBezTo>
                    <a:pt x="359" y="73"/>
                    <a:pt x="359" y="73"/>
                    <a:pt x="359" y="73"/>
                  </a:cubicBezTo>
                  <a:cubicBezTo>
                    <a:pt x="354" y="73"/>
                    <a:pt x="349" y="73"/>
                    <a:pt x="343" y="73"/>
                  </a:cubicBezTo>
                  <a:cubicBezTo>
                    <a:pt x="338" y="73"/>
                    <a:pt x="333" y="73"/>
                    <a:pt x="327" y="73"/>
                  </a:cubicBezTo>
                  <a:cubicBezTo>
                    <a:pt x="321" y="73"/>
                    <a:pt x="314" y="73"/>
                    <a:pt x="307" y="73"/>
                  </a:cubicBezTo>
                  <a:moveTo>
                    <a:pt x="356" y="0"/>
                  </a:moveTo>
                  <a:cubicBezTo>
                    <a:pt x="356" y="0"/>
                    <a:pt x="356" y="0"/>
                    <a:pt x="356" y="0"/>
                  </a:cubicBezTo>
                  <a:cubicBezTo>
                    <a:pt x="356" y="0"/>
                    <a:pt x="356" y="0"/>
                    <a:pt x="356" y="0"/>
                  </a:cubicBezTo>
                  <a:cubicBezTo>
                    <a:pt x="356" y="0"/>
                    <a:pt x="356" y="0"/>
                    <a:pt x="356" y="0"/>
                  </a:cubicBezTo>
                  <a:cubicBezTo>
                    <a:pt x="356" y="0"/>
                    <a:pt x="356" y="0"/>
                    <a:pt x="356" y="0"/>
                  </a:cubicBezTo>
                  <a:cubicBezTo>
                    <a:pt x="356" y="0"/>
                    <a:pt x="356" y="0"/>
                    <a:pt x="356" y="0"/>
                  </a:cubicBezTo>
                  <a:cubicBezTo>
                    <a:pt x="356" y="0"/>
                    <a:pt x="356" y="0"/>
                    <a:pt x="356" y="0"/>
                  </a:cubicBezTo>
                  <a:cubicBezTo>
                    <a:pt x="356" y="0"/>
                    <a:pt x="356" y="0"/>
                    <a:pt x="356" y="0"/>
                  </a:cubicBezTo>
                  <a:cubicBezTo>
                    <a:pt x="356" y="0"/>
                    <a:pt x="356" y="0"/>
                    <a:pt x="356" y="0"/>
                  </a:cubicBezTo>
                  <a:cubicBezTo>
                    <a:pt x="356" y="0"/>
                    <a:pt x="356" y="0"/>
                    <a:pt x="356" y="0"/>
                  </a:cubicBezTo>
                  <a:cubicBezTo>
                    <a:pt x="357" y="8"/>
                    <a:pt x="357" y="8"/>
                    <a:pt x="357" y="8"/>
                  </a:cubicBezTo>
                  <a:cubicBezTo>
                    <a:pt x="356" y="0"/>
                    <a:pt x="356" y="0"/>
                    <a:pt x="356" y="0"/>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9">
              <a:extLst>
                <a:ext uri="{FF2B5EF4-FFF2-40B4-BE49-F238E27FC236}">
                  <a16:creationId xmlns:a16="http://schemas.microsoft.com/office/drawing/2014/main" id="{F1873D13-1EF4-4A6D-89A8-953FED9209D0}"/>
                </a:ext>
              </a:extLst>
            </p:cNvPr>
            <p:cNvSpPr>
              <a:spLocks/>
            </p:cNvSpPr>
            <p:nvPr/>
          </p:nvSpPr>
          <p:spPr bwMode="auto">
            <a:xfrm>
              <a:off x="11071225" y="3776663"/>
              <a:ext cx="125413" cy="1335087"/>
            </a:xfrm>
            <a:custGeom>
              <a:avLst/>
              <a:gdLst>
                <a:gd name="T0" fmla="*/ 72 w 72"/>
                <a:gd name="T1" fmla="*/ 0 h 771"/>
                <a:gd name="T2" fmla="*/ 15 w 72"/>
                <a:gd name="T3" fmla="*/ 298 h 771"/>
                <a:gd name="T4" fmla="*/ 2 w 72"/>
                <a:gd name="T5" fmla="*/ 622 h 771"/>
                <a:gd name="T6" fmla="*/ 0 w 72"/>
                <a:gd name="T7" fmla="*/ 771 h 771"/>
                <a:gd name="T8" fmla="*/ 33 w 72"/>
                <a:gd name="T9" fmla="*/ 771 h 771"/>
                <a:gd name="T10" fmla="*/ 48 w 72"/>
                <a:gd name="T11" fmla="*/ 329 h 771"/>
                <a:gd name="T12" fmla="*/ 72 w 72"/>
                <a:gd name="T13" fmla="*/ 0 h 771"/>
              </a:gdLst>
              <a:ahLst/>
              <a:cxnLst>
                <a:cxn ang="0">
                  <a:pos x="T0" y="T1"/>
                </a:cxn>
                <a:cxn ang="0">
                  <a:pos x="T2" y="T3"/>
                </a:cxn>
                <a:cxn ang="0">
                  <a:pos x="T4" y="T5"/>
                </a:cxn>
                <a:cxn ang="0">
                  <a:pos x="T6" y="T7"/>
                </a:cxn>
                <a:cxn ang="0">
                  <a:pos x="T8" y="T9"/>
                </a:cxn>
                <a:cxn ang="0">
                  <a:pos x="T10" y="T11"/>
                </a:cxn>
                <a:cxn ang="0">
                  <a:pos x="T12" y="T13"/>
                </a:cxn>
              </a:cxnLst>
              <a:rect l="0" t="0" r="r" b="b"/>
              <a:pathLst>
                <a:path w="72" h="771">
                  <a:moveTo>
                    <a:pt x="72" y="0"/>
                  </a:moveTo>
                  <a:cubicBezTo>
                    <a:pt x="72" y="0"/>
                    <a:pt x="20" y="216"/>
                    <a:pt x="15" y="298"/>
                  </a:cubicBezTo>
                  <a:cubicBezTo>
                    <a:pt x="7" y="406"/>
                    <a:pt x="1" y="514"/>
                    <a:pt x="2" y="622"/>
                  </a:cubicBezTo>
                  <a:cubicBezTo>
                    <a:pt x="2" y="672"/>
                    <a:pt x="2" y="722"/>
                    <a:pt x="0" y="771"/>
                  </a:cubicBezTo>
                  <a:cubicBezTo>
                    <a:pt x="33" y="771"/>
                    <a:pt x="33" y="771"/>
                    <a:pt x="33" y="771"/>
                  </a:cubicBezTo>
                  <a:cubicBezTo>
                    <a:pt x="48" y="329"/>
                    <a:pt x="48" y="329"/>
                    <a:pt x="48" y="329"/>
                  </a:cubicBezTo>
                  <a:cubicBezTo>
                    <a:pt x="72" y="0"/>
                    <a:pt x="72" y="0"/>
                    <a:pt x="72" y="0"/>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0">
              <a:extLst>
                <a:ext uri="{FF2B5EF4-FFF2-40B4-BE49-F238E27FC236}">
                  <a16:creationId xmlns:a16="http://schemas.microsoft.com/office/drawing/2014/main" id="{D3CA363C-66DD-4ABA-B33B-45EB77B61726}"/>
                </a:ext>
              </a:extLst>
            </p:cNvPr>
            <p:cNvSpPr>
              <a:spLocks noEditPoints="1"/>
            </p:cNvSpPr>
            <p:nvPr/>
          </p:nvSpPr>
          <p:spPr bwMode="auto">
            <a:xfrm>
              <a:off x="11496675" y="3173413"/>
              <a:ext cx="26988" cy="293687"/>
            </a:xfrm>
            <a:custGeom>
              <a:avLst/>
              <a:gdLst>
                <a:gd name="T0" fmla="*/ 17 w 17"/>
                <a:gd name="T1" fmla="*/ 174 h 185"/>
                <a:gd name="T2" fmla="*/ 17 w 17"/>
                <a:gd name="T3" fmla="*/ 185 h 185"/>
                <a:gd name="T4" fmla="*/ 17 w 17"/>
                <a:gd name="T5" fmla="*/ 185 h 185"/>
                <a:gd name="T6" fmla="*/ 17 w 17"/>
                <a:gd name="T7" fmla="*/ 174 h 185"/>
                <a:gd name="T8" fmla="*/ 0 w 17"/>
                <a:gd name="T9" fmla="*/ 0 h 185"/>
                <a:gd name="T10" fmla="*/ 0 w 17"/>
                <a:gd name="T11" fmla="*/ 0 h 185"/>
                <a:gd name="T12" fmla="*/ 15 w 17"/>
                <a:gd name="T13" fmla="*/ 139 h 185"/>
                <a:gd name="T14" fmla="*/ 15 w 17"/>
                <a:gd name="T15" fmla="*/ 139 h 185"/>
                <a:gd name="T16" fmla="*/ 0 w 17"/>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5">
                  <a:moveTo>
                    <a:pt x="17" y="174"/>
                  </a:moveTo>
                  <a:lnTo>
                    <a:pt x="17" y="185"/>
                  </a:lnTo>
                  <a:lnTo>
                    <a:pt x="17" y="185"/>
                  </a:lnTo>
                  <a:lnTo>
                    <a:pt x="17" y="174"/>
                  </a:lnTo>
                  <a:close/>
                  <a:moveTo>
                    <a:pt x="0" y="0"/>
                  </a:moveTo>
                  <a:lnTo>
                    <a:pt x="0" y="0"/>
                  </a:lnTo>
                  <a:lnTo>
                    <a:pt x="15" y="139"/>
                  </a:lnTo>
                  <a:lnTo>
                    <a:pt x="15" y="139"/>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1">
              <a:extLst>
                <a:ext uri="{FF2B5EF4-FFF2-40B4-BE49-F238E27FC236}">
                  <a16:creationId xmlns:a16="http://schemas.microsoft.com/office/drawing/2014/main" id="{60A43D64-8402-4A77-9CCE-8DB14850B9E0}"/>
                </a:ext>
              </a:extLst>
            </p:cNvPr>
            <p:cNvSpPr>
              <a:spLocks noEditPoints="1"/>
            </p:cNvSpPr>
            <p:nvPr/>
          </p:nvSpPr>
          <p:spPr bwMode="auto">
            <a:xfrm>
              <a:off x="11496675" y="3173413"/>
              <a:ext cx="26988" cy="293687"/>
            </a:xfrm>
            <a:custGeom>
              <a:avLst/>
              <a:gdLst>
                <a:gd name="T0" fmla="*/ 17 w 17"/>
                <a:gd name="T1" fmla="*/ 174 h 185"/>
                <a:gd name="T2" fmla="*/ 17 w 17"/>
                <a:gd name="T3" fmla="*/ 185 h 185"/>
                <a:gd name="T4" fmla="*/ 17 w 17"/>
                <a:gd name="T5" fmla="*/ 185 h 185"/>
                <a:gd name="T6" fmla="*/ 17 w 17"/>
                <a:gd name="T7" fmla="*/ 174 h 185"/>
                <a:gd name="T8" fmla="*/ 0 w 17"/>
                <a:gd name="T9" fmla="*/ 0 h 185"/>
                <a:gd name="T10" fmla="*/ 0 w 17"/>
                <a:gd name="T11" fmla="*/ 0 h 185"/>
                <a:gd name="T12" fmla="*/ 15 w 17"/>
                <a:gd name="T13" fmla="*/ 139 h 185"/>
                <a:gd name="T14" fmla="*/ 15 w 17"/>
                <a:gd name="T15" fmla="*/ 139 h 185"/>
                <a:gd name="T16" fmla="*/ 0 w 17"/>
                <a:gd name="T1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5">
                  <a:moveTo>
                    <a:pt x="17" y="174"/>
                  </a:moveTo>
                  <a:lnTo>
                    <a:pt x="17" y="185"/>
                  </a:lnTo>
                  <a:lnTo>
                    <a:pt x="17" y="185"/>
                  </a:lnTo>
                  <a:lnTo>
                    <a:pt x="17" y="174"/>
                  </a:lnTo>
                  <a:moveTo>
                    <a:pt x="0" y="0"/>
                  </a:moveTo>
                  <a:lnTo>
                    <a:pt x="0" y="0"/>
                  </a:lnTo>
                  <a:lnTo>
                    <a:pt x="15" y="139"/>
                  </a:lnTo>
                  <a:lnTo>
                    <a:pt x="15" y="13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2">
              <a:extLst>
                <a:ext uri="{FF2B5EF4-FFF2-40B4-BE49-F238E27FC236}">
                  <a16:creationId xmlns:a16="http://schemas.microsoft.com/office/drawing/2014/main" id="{85D50326-596D-4C9A-AD89-4AC7A339C2E0}"/>
                </a:ext>
              </a:extLst>
            </p:cNvPr>
            <p:cNvSpPr>
              <a:spLocks/>
            </p:cNvSpPr>
            <p:nvPr/>
          </p:nvSpPr>
          <p:spPr bwMode="auto">
            <a:xfrm>
              <a:off x="11236325" y="5111750"/>
              <a:ext cx="330200" cy="149225"/>
            </a:xfrm>
            <a:custGeom>
              <a:avLst/>
              <a:gdLst>
                <a:gd name="T0" fmla="*/ 97 w 189"/>
                <a:gd name="T1" fmla="*/ 0 h 86"/>
                <a:gd name="T2" fmla="*/ 48 w 189"/>
                <a:gd name="T3" fmla="*/ 34 h 86"/>
                <a:gd name="T4" fmla="*/ 0 w 189"/>
                <a:gd name="T5" fmla="*/ 86 h 86"/>
                <a:gd name="T6" fmla="*/ 185 w 189"/>
                <a:gd name="T7" fmla="*/ 86 h 86"/>
                <a:gd name="T8" fmla="*/ 171 w 189"/>
                <a:gd name="T9" fmla="*/ 0 h 86"/>
                <a:gd name="T10" fmla="*/ 97 w 189"/>
                <a:gd name="T11" fmla="*/ 0 h 86"/>
              </a:gdLst>
              <a:ahLst/>
              <a:cxnLst>
                <a:cxn ang="0">
                  <a:pos x="T0" y="T1"/>
                </a:cxn>
                <a:cxn ang="0">
                  <a:pos x="T2" y="T3"/>
                </a:cxn>
                <a:cxn ang="0">
                  <a:pos x="T4" y="T5"/>
                </a:cxn>
                <a:cxn ang="0">
                  <a:pos x="T6" y="T7"/>
                </a:cxn>
                <a:cxn ang="0">
                  <a:pos x="T8" y="T9"/>
                </a:cxn>
                <a:cxn ang="0">
                  <a:pos x="T10" y="T11"/>
                </a:cxn>
              </a:cxnLst>
              <a:rect l="0" t="0" r="r" b="b"/>
              <a:pathLst>
                <a:path w="189" h="86">
                  <a:moveTo>
                    <a:pt x="97" y="0"/>
                  </a:moveTo>
                  <a:cubicBezTo>
                    <a:pt x="48" y="34"/>
                    <a:pt x="48" y="34"/>
                    <a:pt x="48" y="34"/>
                  </a:cubicBezTo>
                  <a:cubicBezTo>
                    <a:pt x="3" y="39"/>
                    <a:pt x="0" y="86"/>
                    <a:pt x="0" y="86"/>
                  </a:cubicBezTo>
                  <a:cubicBezTo>
                    <a:pt x="185" y="86"/>
                    <a:pt x="185" y="86"/>
                    <a:pt x="185" y="86"/>
                  </a:cubicBezTo>
                  <a:cubicBezTo>
                    <a:pt x="189" y="42"/>
                    <a:pt x="176" y="16"/>
                    <a:pt x="171" y="0"/>
                  </a:cubicBezTo>
                  <a:lnTo>
                    <a:pt x="97" y="0"/>
                  </a:lnTo>
                  <a:close/>
                </a:path>
              </a:pathLst>
            </a:custGeom>
            <a:solidFill>
              <a:srgbClr val="E03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3">
              <a:extLst>
                <a:ext uri="{FF2B5EF4-FFF2-40B4-BE49-F238E27FC236}">
                  <a16:creationId xmlns:a16="http://schemas.microsoft.com/office/drawing/2014/main" id="{B18619E3-12CA-4436-A362-A6A3809ADE76}"/>
                </a:ext>
              </a:extLst>
            </p:cNvPr>
            <p:cNvSpPr>
              <a:spLocks/>
            </p:cNvSpPr>
            <p:nvPr/>
          </p:nvSpPr>
          <p:spPr bwMode="auto">
            <a:xfrm>
              <a:off x="11320463" y="5146675"/>
              <a:ext cx="228600" cy="114300"/>
            </a:xfrm>
            <a:custGeom>
              <a:avLst/>
              <a:gdLst>
                <a:gd name="T0" fmla="*/ 0 w 131"/>
                <a:gd name="T1" fmla="*/ 66 h 66"/>
                <a:gd name="T2" fmla="*/ 41 w 131"/>
                <a:gd name="T3" fmla="*/ 66 h 66"/>
                <a:gd name="T4" fmla="*/ 47 w 131"/>
                <a:gd name="T5" fmla="*/ 56 h 66"/>
                <a:gd name="T6" fmla="*/ 131 w 131"/>
                <a:gd name="T7" fmla="*/ 4 h 66"/>
                <a:gd name="T8" fmla="*/ 130 w 131"/>
                <a:gd name="T9" fmla="*/ 0 h 66"/>
                <a:gd name="T10" fmla="*/ 0 w 131"/>
                <a:gd name="T11" fmla="*/ 66 h 66"/>
              </a:gdLst>
              <a:ahLst/>
              <a:cxnLst>
                <a:cxn ang="0">
                  <a:pos x="T0" y="T1"/>
                </a:cxn>
                <a:cxn ang="0">
                  <a:pos x="T2" y="T3"/>
                </a:cxn>
                <a:cxn ang="0">
                  <a:pos x="T4" y="T5"/>
                </a:cxn>
                <a:cxn ang="0">
                  <a:pos x="T6" y="T7"/>
                </a:cxn>
                <a:cxn ang="0">
                  <a:pos x="T8" y="T9"/>
                </a:cxn>
                <a:cxn ang="0">
                  <a:pos x="T10" y="T11"/>
                </a:cxn>
              </a:cxnLst>
              <a:rect l="0" t="0" r="r" b="b"/>
              <a:pathLst>
                <a:path w="131" h="66">
                  <a:moveTo>
                    <a:pt x="0" y="66"/>
                  </a:moveTo>
                  <a:cubicBezTo>
                    <a:pt x="41" y="66"/>
                    <a:pt x="41" y="66"/>
                    <a:pt x="41" y="66"/>
                  </a:cubicBezTo>
                  <a:cubicBezTo>
                    <a:pt x="42" y="63"/>
                    <a:pt x="44" y="60"/>
                    <a:pt x="47" y="56"/>
                  </a:cubicBezTo>
                  <a:cubicBezTo>
                    <a:pt x="69" y="32"/>
                    <a:pt x="99" y="15"/>
                    <a:pt x="131" y="4"/>
                  </a:cubicBezTo>
                  <a:cubicBezTo>
                    <a:pt x="130" y="0"/>
                    <a:pt x="131" y="4"/>
                    <a:pt x="130" y="0"/>
                  </a:cubicBezTo>
                  <a:cubicBezTo>
                    <a:pt x="80" y="8"/>
                    <a:pt x="32" y="20"/>
                    <a:pt x="0" y="66"/>
                  </a:cubicBezTo>
                  <a:close/>
                </a:path>
              </a:pathLst>
            </a:custGeom>
            <a:solidFill>
              <a:srgbClr val="FF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4">
              <a:extLst>
                <a:ext uri="{FF2B5EF4-FFF2-40B4-BE49-F238E27FC236}">
                  <a16:creationId xmlns:a16="http://schemas.microsoft.com/office/drawing/2014/main" id="{B5709497-3FF2-4105-AD83-6BBDFCBBE45A}"/>
                </a:ext>
              </a:extLst>
            </p:cNvPr>
            <p:cNvSpPr>
              <a:spLocks/>
            </p:cNvSpPr>
            <p:nvPr/>
          </p:nvSpPr>
          <p:spPr bwMode="auto">
            <a:xfrm>
              <a:off x="10755313" y="5111750"/>
              <a:ext cx="395288" cy="149225"/>
            </a:xfrm>
            <a:custGeom>
              <a:avLst/>
              <a:gdLst>
                <a:gd name="T0" fmla="*/ 138 w 227"/>
                <a:gd name="T1" fmla="*/ 0 h 86"/>
                <a:gd name="T2" fmla="*/ 48 w 227"/>
                <a:gd name="T3" fmla="*/ 34 h 86"/>
                <a:gd name="T4" fmla="*/ 0 w 227"/>
                <a:gd name="T5" fmla="*/ 86 h 86"/>
                <a:gd name="T6" fmla="*/ 223 w 227"/>
                <a:gd name="T7" fmla="*/ 86 h 86"/>
                <a:gd name="T8" fmla="*/ 214 w 227"/>
                <a:gd name="T9" fmla="*/ 0 h 86"/>
                <a:gd name="T10" fmla="*/ 138 w 227"/>
                <a:gd name="T11" fmla="*/ 0 h 86"/>
              </a:gdLst>
              <a:ahLst/>
              <a:cxnLst>
                <a:cxn ang="0">
                  <a:pos x="T0" y="T1"/>
                </a:cxn>
                <a:cxn ang="0">
                  <a:pos x="T2" y="T3"/>
                </a:cxn>
                <a:cxn ang="0">
                  <a:pos x="T4" y="T5"/>
                </a:cxn>
                <a:cxn ang="0">
                  <a:pos x="T6" y="T7"/>
                </a:cxn>
                <a:cxn ang="0">
                  <a:pos x="T8" y="T9"/>
                </a:cxn>
                <a:cxn ang="0">
                  <a:pos x="T10" y="T11"/>
                </a:cxn>
              </a:cxnLst>
              <a:rect l="0" t="0" r="r" b="b"/>
              <a:pathLst>
                <a:path w="227" h="86">
                  <a:moveTo>
                    <a:pt x="138" y="0"/>
                  </a:moveTo>
                  <a:cubicBezTo>
                    <a:pt x="48" y="34"/>
                    <a:pt x="48" y="34"/>
                    <a:pt x="48" y="34"/>
                  </a:cubicBezTo>
                  <a:cubicBezTo>
                    <a:pt x="3" y="39"/>
                    <a:pt x="0" y="86"/>
                    <a:pt x="0" y="86"/>
                  </a:cubicBezTo>
                  <a:cubicBezTo>
                    <a:pt x="223" y="86"/>
                    <a:pt x="223" y="86"/>
                    <a:pt x="223" y="86"/>
                  </a:cubicBezTo>
                  <a:cubicBezTo>
                    <a:pt x="227" y="42"/>
                    <a:pt x="219" y="15"/>
                    <a:pt x="214" y="0"/>
                  </a:cubicBezTo>
                  <a:lnTo>
                    <a:pt x="138" y="0"/>
                  </a:lnTo>
                  <a:close/>
                </a:path>
              </a:pathLst>
            </a:custGeom>
            <a:solidFill>
              <a:srgbClr val="E030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5">
              <a:extLst>
                <a:ext uri="{FF2B5EF4-FFF2-40B4-BE49-F238E27FC236}">
                  <a16:creationId xmlns:a16="http://schemas.microsoft.com/office/drawing/2014/main" id="{C92D9B55-EEB2-49C3-B1D5-25CB80209606}"/>
                </a:ext>
              </a:extLst>
            </p:cNvPr>
            <p:cNvSpPr>
              <a:spLocks/>
            </p:cNvSpPr>
            <p:nvPr/>
          </p:nvSpPr>
          <p:spPr bwMode="auto">
            <a:xfrm>
              <a:off x="10887075" y="5156200"/>
              <a:ext cx="246063" cy="104775"/>
            </a:xfrm>
            <a:custGeom>
              <a:avLst/>
              <a:gdLst>
                <a:gd name="T0" fmla="*/ 0 w 141"/>
                <a:gd name="T1" fmla="*/ 61 h 61"/>
                <a:gd name="T2" fmla="*/ 47 w 141"/>
                <a:gd name="T3" fmla="*/ 61 h 61"/>
                <a:gd name="T4" fmla="*/ 52 w 141"/>
                <a:gd name="T5" fmla="*/ 54 h 61"/>
                <a:gd name="T6" fmla="*/ 141 w 141"/>
                <a:gd name="T7" fmla="*/ 0 h 61"/>
                <a:gd name="T8" fmla="*/ 0 w 141"/>
                <a:gd name="T9" fmla="*/ 61 h 61"/>
              </a:gdLst>
              <a:ahLst/>
              <a:cxnLst>
                <a:cxn ang="0">
                  <a:pos x="T0" y="T1"/>
                </a:cxn>
                <a:cxn ang="0">
                  <a:pos x="T2" y="T3"/>
                </a:cxn>
                <a:cxn ang="0">
                  <a:pos x="T4" y="T5"/>
                </a:cxn>
                <a:cxn ang="0">
                  <a:pos x="T6" y="T7"/>
                </a:cxn>
                <a:cxn ang="0">
                  <a:pos x="T8" y="T9"/>
                </a:cxn>
              </a:cxnLst>
              <a:rect l="0" t="0" r="r" b="b"/>
              <a:pathLst>
                <a:path w="141" h="61">
                  <a:moveTo>
                    <a:pt x="0" y="61"/>
                  </a:moveTo>
                  <a:cubicBezTo>
                    <a:pt x="47" y="61"/>
                    <a:pt x="47" y="61"/>
                    <a:pt x="47" y="61"/>
                  </a:cubicBezTo>
                  <a:cubicBezTo>
                    <a:pt x="48" y="59"/>
                    <a:pt x="50" y="56"/>
                    <a:pt x="52" y="54"/>
                  </a:cubicBezTo>
                  <a:cubicBezTo>
                    <a:pt x="78" y="29"/>
                    <a:pt x="109" y="12"/>
                    <a:pt x="141" y="0"/>
                  </a:cubicBezTo>
                  <a:cubicBezTo>
                    <a:pt x="87" y="9"/>
                    <a:pt x="33" y="25"/>
                    <a:pt x="0" y="61"/>
                  </a:cubicBezTo>
                  <a:close/>
                </a:path>
              </a:pathLst>
            </a:custGeom>
            <a:solidFill>
              <a:srgbClr val="FF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6">
              <a:extLst>
                <a:ext uri="{FF2B5EF4-FFF2-40B4-BE49-F238E27FC236}">
                  <a16:creationId xmlns:a16="http://schemas.microsoft.com/office/drawing/2014/main" id="{D40ECC39-5477-47AF-8A8F-47CED194DBFF}"/>
                </a:ext>
              </a:extLst>
            </p:cNvPr>
            <p:cNvSpPr>
              <a:spLocks/>
            </p:cNvSpPr>
            <p:nvPr/>
          </p:nvSpPr>
          <p:spPr bwMode="auto">
            <a:xfrm>
              <a:off x="11236325" y="5229225"/>
              <a:ext cx="323850" cy="31750"/>
            </a:xfrm>
            <a:custGeom>
              <a:avLst/>
              <a:gdLst>
                <a:gd name="T0" fmla="*/ 0 w 186"/>
                <a:gd name="T1" fmla="*/ 18 h 18"/>
                <a:gd name="T2" fmla="*/ 185 w 186"/>
                <a:gd name="T3" fmla="*/ 18 h 18"/>
                <a:gd name="T4" fmla="*/ 186 w 186"/>
                <a:gd name="T5" fmla="*/ 0 h 18"/>
                <a:gd name="T6" fmla="*/ 5 w 186"/>
                <a:gd name="T7" fmla="*/ 0 h 18"/>
                <a:gd name="T8" fmla="*/ 0 w 186"/>
                <a:gd name="T9" fmla="*/ 18 h 18"/>
              </a:gdLst>
              <a:ahLst/>
              <a:cxnLst>
                <a:cxn ang="0">
                  <a:pos x="T0" y="T1"/>
                </a:cxn>
                <a:cxn ang="0">
                  <a:pos x="T2" y="T3"/>
                </a:cxn>
                <a:cxn ang="0">
                  <a:pos x="T4" y="T5"/>
                </a:cxn>
                <a:cxn ang="0">
                  <a:pos x="T6" y="T7"/>
                </a:cxn>
                <a:cxn ang="0">
                  <a:pos x="T8" y="T9"/>
                </a:cxn>
              </a:cxnLst>
              <a:rect l="0" t="0" r="r" b="b"/>
              <a:pathLst>
                <a:path w="186" h="18">
                  <a:moveTo>
                    <a:pt x="0" y="18"/>
                  </a:moveTo>
                  <a:cubicBezTo>
                    <a:pt x="185" y="18"/>
                    <a:pt x="185" y="18"/>
                    <a:pt x="185" y="18"/>
                  </a:cubicBezTo>
                  <a:cubicBezTo>
                    <a:pt x="186" y="12"/>
                    <a:pt x="186" y="6"/>
                    <a:pt x="186" y="0"/>
                  </a:cubicBezTo>
                  <a:cubicBezTo>
                    <a:pt x="5" y="0"/>
                    <a:pt x="5" y="0"/>
                    <a:pt x="5" y="0"/>
                  </a:cubicBezTo>
                  <a:cubicBezTo>
                    <a:pt x="1" y="10"/>
                    <a:pt x="0" y="18"/>
                    <a:pt x="0" y="18"/>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7">
              <a:extLst>
                <a:ext uri="{FF2B5EF4-FFF2-40B4-BE49-F238E27FC236}">
                  <a16:creationId xmlns:a16="http://schemas.microsoft.com/office/drawing/2014/main" id="{27C59302-C351-4C2A-A442-9C526C770D52}"/>
                </a:ext>
              </a:extLst>
            </p:cNvPr>
            <p:cNvSpPr>
              <a:spLocks/>
            </p:cNvSpPr>
            <p:nvPr/>
          </p:nvSpPr>
          <p:spPr bwMode="auto">
            <a:xfrm>
              <a:off x="10755313" y="5227638"/>
              <a:ext cx="390525" cy="33337"/>
            </a:xfrm>
            <a:custGeom>
              <a:avLst/>
              <a:gdLst>
                <a:gd name="T0" fmla="*/ 5 w 224"/>
                <a:gd name="T1" fmla="*/ 0 h 19"/>
                <a:gd name="T2" fmla="*/ 0 w 224"/>
                <a:gd name="T3" fmla="*/ 19 h 19"/>
                <a:gd name="T4" fmla="*/ 223 w 224"/>
                <a:gd name="T5" fmla="*/ 19 h 19"/>
                <a:gd name="T6" fmla="*/ 224 w 224"/>
                <a:gd name="T7" fmla="*/ 1 h 19"/>
                <a:gd name="T8" fmla="*/ 10 w 224"/>
                <a:gd name="T9" fmla="*/ 1 h 19"/>
                <a:gd name="T10" fmla="*/ 5 w 224"/>
                <a:gd name="T11" fmla="*/ 0 h 19"/>
              </a:gdLst>
              <a:ahLst/>
              <a:cxnLst>
                <a:cxn ang="0">
                  <a:pos x="T0" y="T1"/>
                </a:cxn>
                <a:cxn ang="0">
                  <a:pos x="T2" y="T3"/>
                </a:cxn>
                <a:cxn ang="0">
                  <a:pos x="T4" y="T5"/>
                </a:cxn>
                <a:cxn ang="0">
                  <a:pos x="T6" y="T7"/>
                </a:cxn>
                <a:cxn ang="0">
                  <a:pos x="T8" y="T9"/>
                </a:cxn>
                <a:cxn ang="0">
                  <a:pos x="T10" y="T11"/>
                </a:cxn>
              </a:cxnLst>
              <a:rect l="0" t="0" r="r" b="b"/>
              <a:pathLst>
                <a:path w="224" h="19">
                  <a:moveTo>
                    <a:pt x="5" y="0"/>
                  </a:moveTo>
                  <a:cubicBezTo>
                    <a:pt x="1" y="11"/>
                    <a:pt x="0" y="19"/>
                    <a:pt x="0" y="19"/>
                  </a:cubicBezTo>
                  <a:cubicBezTo>
                    <a:pt x="223" y="19"/>
                    <a:pt x="223" y="19"/>
                    <a:pt x="223" y="19"/>
                  </a:cubicBezTo>
                  <a:cubicBezTo>
                    <a:pt x="223" y="13"/>
                    <a:pt x="224" y="7"/>
                    <a:pt x="224" y="1"/>
                  </a:cubicBezTo>
                  <a:cubicBezTo>
                    <a:pt x="10" y="1"/>
                    <a:pt x="10" y="1"/>
                    <a:pt x="10" y="1"/>
                  </a:cubicBezTo>
                  <a:cubicBezTo>
                    <a:pt x="8" y="1"/>
                    <a:pt x="6" y="1"/>
                    <a:pt x="5" y="0"/>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8">
              <a:extLst>
                <a:ext uri="{FF2B5EF4-FFF2-40B4-BE49-F238E27FC236}">
                  <a16:creationId xmlns:a16="http://schemas.microsoft.com/office/drawing/2014/main" id="{F651B926-E365-4A9A-90DB-23B7A73FECB6}"/>
                </a:ext>
              </a:extLst>
            </p:cNvPr>
            <p:cNvSpPr>
              <a:spLocks noEditPoints="1"/>
            </p:cNvSpPr>
            <p:nvPr/>
          </p:nvSpPr>
          <p:spPr bwMode="auto">
            <a:xfrm>
              <a:off x="10714038" y="2330450"/>
              <a:ext cx="1038225" cy="1303337"/>
            </a:xfrm>
            <a:custGeom>
              <a:avLst/>
              <a:gdLst>
                <a:gd name="T0" fmla="*/ 588 w 595"/>
                <a:gd name="T1" fmla="*/ 419 h 752"/>
                <a:gd name="T2" fmla="*/ 588 w 595"/>
                <a:gd name="T3" fmla="*/ 419 h 752"/>
                <a:gd name="T4" fmla="*/ 535 w 595"/>
                <a:gd name="T5" fmla="*/ 120 h 752"/>
                <a:gd name="T6" fmla="*/ 535 w 595"/>
                <a:gd name="T7" fmla="*/ 120 h 752"/>
                <a:gd name="T8" fmla="*/ 470 w 595"/>
                <a:gd name="T9" fmla="*/ 65 h 752"/>
                <a:gd name="T10" fmla="*/ 294 w 595"/>
                <a:gd name="T11" fmla="*/ 2 h 752"/>
                <a:gd name="T12" fmla="*/ 294 w 595"/>
                <a:gd name="T13" fmla="*/ 1 h 752"/>
                <a:gd name="T14" fmla="*/ 294 w 595"/>
                <a:gd name="T15" fmla="*/ 0 h 752"/>
                <a:gd name="T16" fmla="*/ 293 w 595"/>
                <a:gd name="T17" fmla="*/ 0 h 752"/>
                <a:gd name="T18" fmla="*/ 291 w 595"/>
                <a:gd name="T19" fmla="*/ 0 h 752"/>
                <a:gd name="T20" fmla="*/ 289 w 595"/>
                <a:gd name="T21" fmla="*/ 0 h 752"/>
                <a:gd name="T22" fmla="*/ 287 w 595"/>
                <a:gd name="T23" fmla="*/ 0 h 752"/>
                <a:gd name="T24" fmla="*/ 287 w 595"/>
                <a:gd name="T25" fmla="*/ 1 h 752"/>
                <a:gd name="T26" fmla="*/ 287 w 595"/>
                <a:gd name="T27" fmla="*/ 2 h 752"/>
                <a:gd name="T28" fmla="*/ 112 w 595"/>
                <a:gd name="T29" fmla="*/ 65 h 752"/>
                <a:gd name="T30" fmla="*/ 46 w 595"/>
                <a:gd name="T31" fmla="*/ 120 h 752"/>
                <a:gd name="T32" fmla="*/ 46 w 595"/>
                <a:gd name="T33" fmla="*/ 120 h 752"/>
                <a:gd name="T34" fmla="*/ 27 w 595"/>
                <a:gd name="T35" fmla="*/ 441 h 752"/>
                <a:gd name="T36" fmla="*/ 0 w 595"/>
                <a:gd name="T37" fmla="*/ 739 h 752"/>
                <a:gd name="T38" fmla="*/ 63 w 595"/>
                <a:gd name="T39" fmla="*/ 752 h 752"/>
                <a:gd name="T40" fmla="*/ 111 w 595"/>
                <a:gd name="T41" fmla="*/ 478 h 752"/>
                <a:gd name="T42" fmla="*/ 117 w 595"/>
                <a:gd name="T43" fmla="*/ 314 h 752"/>
                <a:gd name="T44" fmla="*/ 121 w 595"/>
                <a:gd name="T45" fmla="*/ 485 h 752"/>
                <a:gd name="T46" fmla="*/ 111 w 595"/>
                <a:gd name="T47" fmla="*/ 614 h 752"/>
                <a:gd name="T48" fmla="*/ 111 w 595"/>
                <a:gd name="T49" fmla="*/ 614 h 752"/>
                <a:gd name="T50" fmla="*/ 108 w 595"/>
                <a:gd name="T51" fmla="*/ 730 h 752"/>
                <a:gd name="T52" fmla="*/ 435 w 595"/>
                <a:gd name="T53" fmla="*/ 729 h 752"/>
                <a:gd name="T54" fmla="*/ 467 w 595"/>
                <a:gd name="T55" fmla="*/ 729 h 752"/>
                <a:gd name="T56" fmla="*/ 462 w 595"/>
                <a:gd name="T57" fmla="*/ 614 h 752"/>
                <a:gd name="T58" fmla="*/ 462 w 595"/>
                <a:gd name="T59" fmla="*/ 614 h 752"/>
                <a:gd name="T60" fmla="*/ 448 w 595"/>
                <a:gd name="T61" fmla="*/ 486 h 752"/>
                <a:gd name="T62" fmla="*/ 449 w 595"/>
                <a:gd name="T63" fmla="*/ 479 h 752"/>
                <a:gd name="T64" fmla="*/ 546 w 595"/>
                <a:gd name="T65" fmla="*/ 492 h 752"/>
                <a:gd name="T66" fmla="*/ 594 w 595"/>
                <a:gd name="T67" fmla="*/ 447 h 752"/>
                <a:gd name="T68" fmla="*/ 588 w 595"/>
                <a:gd name="T69" fmla="*/ 419 h 752"/>
                <a:gd name="T70" fmla="*/ 452 w 595"/>
                <a:gd name="T71" fmla="*/ 379 h 752"/>
                <a:gd name="T72" fmla="*/ 455 w 595"/>
                <a:gd name="T73" fmla="*/ 278 h 752"/>
                <a:gd name="T74" fmla="*/ 470 w 595"/>
                <a:gd name="T75" fmla="*/ 378 h 752"/>
                <a:gd name="T76" fmla="*/ 452 w 595"/>
                <a:gd name="T77" fmla="*/ 37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5" h="752">
                  <a:moveTo>
                    <a:pt x="588" y="419"/>
                  </a:moveTo>
                  <a:cubicBezTo>
                    <a:pt x="588" y="419"/>
                    <a:pt x="588" y="419"/>
                    <a:pt x="588" y="419"/>
                  </a:cubicBezTo>
                  <a:cubicBezTo>
                    <a:pt x="535" y="120"/>
                    <a:pt x="535" y="120"/>
                    <a:pt x="535" y="120"/>
                  </a:cubicBezTo>
                  <a:cubicBezTo>
                    <a:pt x="535" y="120"/>
                    <a:pt x="535" y="120"/>
                    <a:pt x="535" y="120"/>
                  </a:cubicBezTo>
                  <a:cubicBezTo>
                    <a:pt x="531" y="109"/>
                    <a:pt x="515" y="77"/>
                    <a:pt x="470" y="65"/>
                  </a:cubicBezTo>
                  <a:cubicBezTo>
                    <a:pt x="294" y="2"/>
                    <a:pt x="294" y="2"/>
                    <a:pt x="294" y="2"/>
                  </a:cubicBezTo>
                  <a:cubicBezTo>
                    <a:pt x="294" y="1"/>
                    <a:pt x="294" y="1"/>
                    <a:pt x="294" y="1"/>
                  </a:cubicBezTo>
                  <a:cubicBezTo>
                    <a:pt x="294" y="0"/>
                    <a:pt x="294" y="0"/>
                    <a:pt x="294" y="0"/>
                  </a:cubicBezTo>
                  <a:cubicBezTo>
                    <a:pt x="293" y="0"/>
                    <a:pt x="293" y="0"/>
                    <a:pt x="293" y="0"/>
                  </a:cubicBezTo>
                  <a:cubicBezTo>
                    <a:pt x="291" y="0"/>
                    <a:pt x="291" y="0"/>
                    <a:pt x="291" y="0"/>
                  </a:cubicBezTo>
                  <a:cubicBezTo>
                    <a:pt x="289" y="0"/>
                    <a:pt x="289" y="0"/>
                    <a:pt x="289" y="0"/>
                  </a:cubicBezTo>
                  <a:cubicBezTo>
                    <a:pt x="287" y="0"/>
                    <a:pt x="287" y="0"/>
                    <a:pt x="287" y="0"/>
                  </a:cubicBezTo>
                  <a:cubicBezTo>
                    <a:pt x="287" y="1"/>
                    <a:pt x="287" y="1"/>
                    <a:pt x="287" y="1"/>
                  </a:cubicBezTo>
                  <a:cubicBezTo>
                    <a:pt x="287" y="1"/>
                    <a:pt x="287" y="1"/>
                    <a:pt x="287" y="2"/>
                  </a:cubicBezTo>
                  <a:cubicBezTo>
                    <a:pt x="112" y="65"/>
                    <a:pt x="112" y="65"/>
                    <a:pt x="112" y="65"/>
                  </a:cubicBezTo>
                  <a:cubicBezTo>
                    <a:pt x="67" y="77"/>
                    <a:pt x="51" y="109"/>
                    <a:pt x="46" y="120"/>
                  </a:cubicBezTo>
                  <a:cubicBezTo>
                    <a:pt x="46" y="120"/>
                    <a:pt x="46" y="120"/>
                    <a:pt x="46" y="120"/>
                  </a:cubicBezTo>
                  <a:cubicBezTo>
                    <a:pt x="27" y="441"/>
                    <a:pt x="27" y="441"/>
                    <a:pt x="27" y="441"/>
                  </a:cubicBezTo>
                  <a:cubicBezTo>
                    <a:pt x="0" y="739"/>
                    <a:pt x="0" y="739"/>
                    <a:pt x="0" y="739"/>
                  </a:cubicBezTo>
                  <a:cubicBezTo>
                    <a:pt x="63" y="752"/>
                    <a:pt x="63" y="752"/>
                    <a:pt x="63" y="752"/>
                  </a:cubicBezTo>
                  <a:cubicBezTo>
                    <a:pt x="111" y="478"/>
                    <a:pt x="111" y="478"/>
                    <a:pt x="111" y="478"/>
                  </a:cubicBezTo>
                  <a:cubicBezTo>
                    <a:pt x="111" y="478"/>
                    <a:pt x="118" y="338"/>
                    <a:pt x="117" y="314"/>
                  </a:cubicBezTo>
                  <a:cubicBezTo>
                    <a:pt x="121" y="485"/>
                    <a:pt x="121" y="485"/>
                    <a:pt x="121" y="485"/>
                  </a:cubicBezTo>
                  <a:cubicBezTo>
                    <a:pt x="111" y="614"/>
                    <a:pt x="111" y="614"/>
                    <a:pt x="111" y="614"/>
                  </a:cubicBezTo>
                  <a:cubicBezTo>
                    <a:pt x="111" y="614"/>
                    <a:pt x="111" y="614"/>
                    <a:pt x="111" y="614"/>
                  </a:cubicBezTo>
                  <a:cubicBezTo>
                    <a:pt x="108" y="730"/>
                    <a:pt x="108" y="730"/>
                    <a:pt x="108" y="730"/>
                  </a:cubicBezTo>
                  <a:cubicBezTo>
                    <a:pt x="217" y="729"/>
                    <a:pt x="326" y="729"/>
                    <a:pt x="435" y="729"/>
                  </a:cubicBezTo>
                  <a:cubicBezTo>
                    <a:pt x="446" y="729"/>
                    <a:pt x="457" y="729"/>
                    <a:pt x="467" y="729"/>
                  </a:cubicBezTo>
                  <a:cubicBezTo>
                    <a:pt x="462" y="614"/>
                    <a:pt x="462" y="614"/>
                    <a:pt x="462" y="614"/>
                  </a:cubicBezTo>
                  <a:cubicBezTo>
                    <a:pt x="462" y="614"/>
                    <a:pt x="462" y="614"/>
                    <a:pt x="462" y="614"/>
                  </a:cubicBezTo>
                  <a:cubicBezTo>
                    <a:pt x="448" y="486"/>
                    <a:pt x="448" y="486"/>
                    <a:pt x="448" y="486"/>
                  </a:cubicBezTo>
                  <a:cubicBezTo>
                    <a:pt x="449" y="479"/>
                    <a:pt x="449" y="479"/>
                    <a:pt x="449" y="479"/>
                  </a:cubicBezTo>
                  <a:cubicBezTo>
                    <a:pt x="546" y="492"/>
                    <a:pt x="546" y="492"/>
                    <a:pt x="546" y="492"/>
                  </a:cubicBezTo>
                  <a:cubicBezTo>
                    <a:pt x="572" y="495"/>
                    <a:pt x="595" y="473"/>
                    <a:pt x="594" y="447"/>
                  </a:cubicBezTo>
                  <a:cubicBezTo>
                    <a:pt x="588" y="419"/>
                    <a:pt x="588" y="419"/>
                    <a:pt x="588" y="419"/>
                  </a:cubicBezTo>
                  <a:moveTo>
                    <a:pt x="452" y="379"/>
                  </a:moveTo>
                  <a:cubicBezTo>
                    <a:pt x="455" y="278"/>
                    <a:pt x="455" y="278"/>
                    <a:pt x="455" y="278"/>
                  </a:cubicBezTo>
                  <a:cubicBezTo>
                    <a:pt x="470" y="378"/>
                    <a:pt x="470" y="378"/>
                    <a:pt x="470" y="378"/>
                  </a:cubicBezTo>
                  <a:cubicBezTo>
                    <a:pt x="452" y="379"/>
                    <a:pt x="452" y="379"/>
                    <a:pt x="452" y="379"/>
                  </a:cubicBezTo>
                </a:path>
              </a:pathLst>
            </a:custGeom>
            <a:solidFill>
              <a:srgbClr val="DB53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9">
              <a:extLst>
                <a:ext uri="{FF2B5EF4-FFF2-40B4-BE49-F238E27FC236}">
                  <a16:creationId xmlns:a16="http://schemas.microsoft.com/office/drawing/2014/main" id="{44403D86-B84D-4DB1-AFA0-4A40B0354EBE}"/>
                </a:ext>
              </a:extLst>
            </p:cNvPr>
            <p:cNvSpPr>
              <a:spLocks noEditPoints="1"/>
            </p:cNvSpPr>
            <p:nvPr/>
          </p:nvSpPr>
          <p:spPr bwMode="auto">
            <a:xfrm>
              <a:off x="10912475" y="2538413"/>
              <a:ext cx="828675" cy="627062"/>
            </a:xfrm>
            <a:custGeom>
              <a:avLst/>
              <a:gdLst>
                <a:gd name="T0" fmla="*/ 6 w 475"/>
                <a:gd name="T1" fmla="*/ 257 h 362"/>
                <a:gd name="T2" fmla="*/ 6 w 475"/>
                <a:gd name="T3" fmla="*/ 257 h 362"/>
                <a:gd name="T4" fmla="*/ 0 w 475"/>
                <a:gd name="T5" fmla="*/ 361 h 362"/>
                <a:gd name="T6" fmla="*/ 8 w 475"/>
                <a:gd name="T7" fmla="*/ 362 h 362"/>
                <a:gd name="T8" fmla="*/ 6 w 475"/>
                <a:gd name="T9" fmla="*/ 257 h 362"/>
                <a:gd name="T10" fmla="*/ 422 w 475"/>
                <a:gd name="T11" fmla="*/ 0 h 362"/>
                <a:gd name="T12" fmla="*/ 422 w 475"/>
                <a:gd name="T13" fmla="*/ 0 h 362"/>
                <a:gd name="T14" fmla="*/ 422 w 475"/>
                <a:gd name="T15" fmla="*/ 0 h 362"/>
                <a:gd name="T16" fmla="*/ 475 w 475"/>
                <a:gd name="T17" fmla="*/ 299 h 362"/>
                <a:gd name="T18" fmla="*/ 422 w 475"/>
                <a:gd name="T19" fmla="*/ 0 h 362"/>
                <a:gd name="T20" fmla="*/ 422 w 475"/>
                <a:gd name="T21" fmla="*/ 0 h 362"/>
                <a:gd name="T22" fmla="*/ 422 w 475"/>
                <a:gd name="T23"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5" h="362">
                  <a:moveTo>
                    <a:pt x="6" y="257"/>
                  </a:moveTo>
                  <a:cubicBezTo>
                    <a:pt x="6" y="257"/>
                    <a:pt x="6" y="257"/>
                    <a:pt x="6" y="257"/>
                  </a:cubicBezTo>
                  <a:cubicBezTo>
                    <a:pt x="0" y="361"/>
                    <a:pt x="0" y="361"/>
                    <a:pt x="0" y="361"/>
                  </a:cubicBezTo>
                  <a:cubicBezTo>
                    <a:pt x="0" y="361"/>
                    <a:pt x="3" y="362"/>
                    <a:pt x="8" y="362"/>
                  </a:cubicBezTo>
                  <a:cubicBezTo>
                    <a:pt x="6" y="257"/>
                    <a:pt x="6" y="257"/>
                    <a:pt x="6" y="257"/>
                  </a:cubicBezTo>
                  <a:moveTo>
                    <a:pt x="422" y="0"/>
                  </a:moveTo>
                  <a:cubicBezTo>
                    <a:pt x="422" y="0"/>
                    <a:pt x="422" y="0"/>
                    <a:pt x="422" y="0"/>
                  </a:cubicBezTo>
                  <a:cubicBezTo>
                    <a:pt x="422" y="0"/>
                    <a:pt x="422" y="0"/>
                    <a:pt x="422" y="0"/>
                  </a:cubicBezTo>
                  <a:cubicBezTo>
                    <a:pt x="475" y="299"/>
                    <a:pt x="475" y="299"/>
                    <a:pt x="475" y="299"/>
                  </a:cubicBezTo>
                  <a:cubicBezTo>
                    <a:pt x="422" y="0"/>
                    <a:pt x="422" y="0"/>
                    <a:pt x="422" y="0"/>
                  </a:cubicBezTo>
                  <a:cubicBezTo>
                    <a:pt x="422" y="0"/>
                    <a:pt x="422" y="0"/>
                    <a:pt x="422" y="0"/>
                  </a:cubicBezTo>
                  <a:cubicBezTo>
                    <a:pt x="422" y="0"/>
                    <a:pt x="422" y="0"/>
                    <a:pt x="422" y="0"/>
                  </a:cubicBezTo>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0">
              <a:extLst>
                <a:ext uri="{FF2B5EF4-FFF2-40B4-BE49-F238E27FC236}">
                  <a16:creationId xmlns:a16="http://schemas.microsoft.com/office/drawing/2014/main" id="{D0521474-A7DD-47C1-8194-BCF4083B9A46}"/>
                </a:ext>
              </a:extLst>
            </p:cNvPr>
            <p:cNvSpPr>
              <a:spLocks/>
            </p:cNvSpPr>
            <p:nvPr/>
          </p:nvSpPr>
          <p:spPr bwMode="auto">
            <a:xfrm>
              <a:off x="10922000" y="2470150"/>
              <a:ext cx="828675" cy="771525"/>
            </a:xfrm>
            <a:custGeom>
              <a:avLst/>
              <a:gdLst>
                <a:gd name="T0" fmla="*/ 383 w 475"/>
                <a:gd name="T1" fmla="*/ 0 h 446"/>
                <a:gd name="T2" fmla="*/ 415 w 475"/>
                <a:gd name="T3" fmla="*/ 114 h 446"/>
                <a:gd name="T4" fmla="*/ 437 w 475"/>
                <a:gd name="T5" fmla="*/ 276 h 446"/>
                <a:gd name="T6" fmla="*/ 432 w 475"/>
                <a:gd name="T7" fmla="*/ 364 h 446"/>
                <a:gd name="T8" fmla="*/ 351 w 475"/>
                <a:gd name="T9" fmla="*/ 377 h 446"/>
                <a:gd name="T10" fmla="*/ 159 w 475"/>
                <a:gd name="T11" fmla="*/ 363 h 446"/>
                <a:gd name="T12" fmla="*/ 162 w 475"/>
                <a:gd name="T13" fmla="*/ 309 h 446"/>
                <a:gd name="T14" fmla="*/ 203 w 475"/>
                <a:gd name="T15" fmla="*/ 309 h 446"/>
                <a:gd name="T16" fmla="*/ 333 w 475"/>
                <a:gd name="T17" fmla="*/ 299 h 446"/>
                <a:gd name="T18" fmla="*/ 336 w 475"/>
                <a:gd name="T19" fmla="*/ 198 h 446"/>
                <a:gd name="T20" fmla="*/ 295 w 475"/>
                <a:gd name="T21" fmla="*/ 273 h 446"/>
                <a:gd name="T22" fmla="*/ 222 w 475"/>
                <a:gd name="T23" fmla="*/ 290 h 446"/>
                <a:gd name="T24" fmla="*/ 196 w 475"/>
                <a:gd name="T25" fmla="*/ 289 h 446"/>
                <a:gd name="T26" fmla="*/ 164 w 475"/>
                <a:gd name="T27" fmla="*/ 289 h 446"/>
                <a:gd name="T28" fmla="*/ 0 w 475"/>
                <a:gd name="T29" fmla="*/ 297 h 446"/>
                <a:gd name="T30" fmla="*/ 2 w 475"/>
                <a:gd name="T31" fmla="*/ 402 h 446"/>
                <a:gd name="T32" fmla="*/ 72 w 475"/>
                <a:gd name="T33" fmla="*/ 407 h 446"/>
                <a:gd name="T34" fmla="*/ 73 w 475"/>
                <a:gd name="T35" fmla="*/ 407 h 446"/>
                <a:gd name="T36" fmla="*/ 90 w 475"/>
                <a:gd name="T37" fmla="*/ 394 h 446"/>
                <a:gd name="T38" fmla="*/ 100 w 475"/>
                <a:gd name="T39" fmla="*/ 376 h 446"/>
                <a:gd name="T40" fmla="*/ 110 w 475"/>
                <a:gd name="T41" fmla="*/ 376 h 446"/>
                <a:gd name="T42" fmla="*/ 298 w 475"/>
                <a:gd name="T43" fmla="*/ 427 h 446"/>
                <a:gd name="T44" fmla="*/ 334 w 475"/>
                <a:gd name="T45" fmla="*/ 446 h 446"/>
                <a:gd name="T46" fmla="*/ 329 w 475"/>
                <a:gd name="T47" fmla="*/ 406 h 446"/>
                <a:gd name="T48" fmla="*/ 330 w 475"/>
                <a:gd name="T49" fmla="*/ 399 h 446"/>
                <a:gd name="T50" fmla="*/ 427 w 475"/>
                <a:gd name="T51" fmla="*/ 412 h 446"/>
                <a:gd name="T52" fmla="*/ 431 w 475"/>
                <a:gd name="T53" fmla="*/ 412 h 446"/>
                <a:gd name="T54" fmla="*/ 475 w 475"/>
                <a:gd name="T55" fmla="*/ 370 h 446"/>
                <a:gd name="T56" fmla="*/ 475 w 475"/>
                <a:gd name="T57" fmla="*/ 367 h 446"/>
                <a:gd name="T58" fmla="*/ 475 w 475"/>
                <a:gd name="T59" fmla="*/ 367 h 446"/>
                <a:gd name="T60" fmla="*/ 469 w 475"/>
                <a:gd name="T61" fmla="*/ 339 h 446"/>
                <a:gd name="T62" fmla="*/ 469 w 475"/>
                <a:gd name="T63" fmla="*/ 339 h 446"/>
                <a:gd name="T64" fmla="*/ 416 w 475"/>
                <a:gd name="T65" fmla="*/ 40 h 446"/>
                <a:gd name="T66" fmla="*/ 416 w 475"/>
                <a:gd name="T67" fmla="*/ 40 h 446"/>
                <a:gd name="T68" fmla="*/ 416 w 475"/>
                <a:gd name="T69" fmla="*/ 40 h 446"/>
                <a:gd name="T70" fmla="*/ 383 w 475"/>
                <a:gd name="T71"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5" h="446">
                  <a:moveTo>
                    <a:pt x="383" y="0"/>
                  </a:moveTo>
                  <a:cubicBezTo>
                    <a:pt x="405" y="39"/>
                    <a:pt x="413" y="107"/>
                    <a:pt x="415" y="114"/>
                  </a:cubicBezTo>
                  <a:cubicBezTo>
                    <a:pt x="424" y="168"/>
                    <a:pt x="427" y="222"/>
                    <a:pt x="437" y="276"/>
                  </a:cubicBezTo>
                  <a:cubicBezTo>
                    <a:pt x="442" y="302"/>
                    <a:pt x="451" y="340"/>
                    <a:pt x="432" y="364"/>
                  </a:cubicBezTo>
                  <a:cubicBezTo>
                    <a:pt x="424" y="374"/>
                    <a:pt x="392" y="377"/>
                    <a:pt x="351" y="377"/>
                  </a:cubicBezTo>
                  <a:cubicBezTo>
                    <a:pt x="283" y="377"/>
                    <a:pt x="194" y="368"/>
                    <a:pt x="159" y="363"/>
                  </a:cubicBezTo>
                  <a:cubicBezTo>
                    <a:pt x="132" y="360"/>
                    <a:pt x="162" y="309"/>
                    <a:pt x="162" y="309"/>
                  </a:cubicBezTo>
                  <a:cubicBezTo>
                    <a:pt x="203" y="309"/>
                    <a:pt x="203" y="309"/>
                    <a:pt x="203" y="309"/>
                  </a:cubicBezTo>
                  <a:cubicBezTo>
                    <a:pt x="333" y="299"/>
                    <a:pt x="333" y="299"/>
                    <a:pt x="333" y="299"/>
                  </a:cubicBezTo>
                  <a:cubicBezTo>
                    <a:pt x="333" y="299"/>
                    <a:pt x="336" y="211"/>
                    <a:pt x="336" y="198"/>
                  </a:cubicBezTo>
                  <a:cubicBezTo>
                    <a:pt x="333" y="224"/>
                    <a:pt x="318" y="258"/>
                    <a:pt x="295" y="273"/>
                  </a:cubicBezTo>
                  <a:cubicBezTo>
                    <a:pt x="273" y="287"/>
                    <a:pt x="248" y="290"/>
                    <a:pt x="222" y="290"/>
                  </a:cubicBezTo>
                  <a:cubicBezTo>
                    <a:pt x="213" y="290"/>
                    <a:pt x="204" y="290"/>
                    <a:pt x="196" y="289"/>
                  </a:cubicBezTo>
                  <a:cubicBezTo>
                    <a:pt x="185" y="289"/>
                    <a:pt x="175" y="289"/>
                    <a:pt x="164" y="289"/>
                  </a:cubicBezTo>
                  <a:cubicBezTo>
                    <a:pt x="109" y="289"/>
                    <a:pt x="54" y="294"/>
                    <a:pt x="0" y="297"/>
                  </a:cubicBezTo>
                  <a:cubicBezTo>
                    <a:pt x="2" y="402"/>
                    <a:pt x="2" y="402"/>
                    <a:pt x="2" y="402"/>
                  </a:cubicBezTo>
                  <a:cubicBezTo>
                    <a:pt x="15" y="403"/>
                    <a:pt x="45" y="405"/>
                    <a:pt x="72" y="407"/>
                  </a:cubicBezTo>
                  <a:cubicBezTo>
                    <a:pt x="73" y="407"/>
                    <a:pt x="73" y="407"/>
                    <a:pt x="73" y="407"/>
                  </a:cubicBezTo>
                  <a:cubicBezTo>
                    <a:pt x="81" y="407"/>
                    <a:pt x="88" y="402"/>
                    <a:pt x="90" y="394"/>
                  </a:cubicBezTo>
                  <a:cubicBezTo>
                    <a:pt x="92" y="385"/>
                    <a:pt x="88" y="377"/>
                    <a:pt x="100" y="376"/>
                  </a:cubicBezTo>
                  <a:cubicBezTo>
                    <a:pt x="103" y="376"/>
                    <a:pt x="107" y="376"/>
                    <a:pt x="110" y="376"/>
                  </a:cubicBezTo>
                  <a:cubicBezTo>
                    <a:pt x="174" y="376"/>
                    <a:pt x="242" y="402"/>
                    <a:pt x="298" y="427"/>
                  </a:cubicBezTo>
                  <a:cubicBezTo>
                    <a:pt x="334" y="446"/>
                    <a:pt x="334" y="446"/>
                    <a:pt x="334" y="446"/>
                  </a:cubicBezTo>
                  <a:cubicBezTo>
                    <a:pt x="329" y="406"/>
                    <a:pt x="329" y="406"/>
                    <a:pt x="329" y="406"/>
                  </a:cubicBezTo>
                  <a:cubicBezTo>
                    <a:pt x="330" y="399"/>
                    <a:pt x="330" y="399"/>
                    <a:pt x="330" y="399"/>
                  </a:cubicBezTo>
                  <a:cubicBezTo>
                    <a:pt x="427" y="412"/>
                    <a:pt x="427" y="412"/>
                    <a:pt x="427" y="412"/>
                  </a:cubicBezTo>
                  <a:cubicBezTo>
                    <a:pt x="428" y="412"/>
                    <a:pt x="430" y="412"/>
                    <a:pt x="431" y="412"/>
                  </a:cubicBezTo>
                  <a:cubicBezTo>
                    <a:pt x="455" y="412"/>
                    <a:pt x="475" y="393"/>
                    <a:pt x="475" y="370"/>
                  </a:cubicBezTo>
                  <a:cubicBezTo>
                    <a:pt x="475" y="369"/>
                    <a:pt x="475" y="368"/>
                    <a:pt x="475" y="367"/>
                  </a:cubicBezTo>
                  <a:cubicBezTo>
                    <a:pt x="475" y="367"/>
                    <a:pt x="475" y="367"/>
                    <a:pt x="475" y="367"/>
                  </a:cubicBezTo>
                  <a:cubicBezTo>
                    <a:pt x="469" y="339"/>
                    <a:pt x="469" y="339"/>
                    <a:pt x="469" y="339"/>
                  </a:cubicBezTo>
                  <a:cubicBezTo>
                    <a:pt x="469" y="339"/>
                    <a:pt x="469" y="339"/>
                    <a:pt x="469" y="339"/>
                  </a:cubicBezTo>
                  <a:cubicBezTo>
                    <a:pt x="416" y="40"/>
                    <a:pt x="416" y="40"/>
                    <a:pt x="416" y="40"/>
                  </a:cubicBezTo>
                  <a:cubicBezTo>
                    <a:pt x="416" y="40"/>
                    <a:pt x="416" y="40"/>
                    <a:pt x="416" y="40"/>
                  </a:cubicBezTo>
                  <a:cubicBezTo>
                    <a:pt x="416" y="40"/>
                    <a:pt x="416" y="40"/>
                    <a:pt x="416" y="40"/>
                  </a:cubicBezTo>
                  <a:cubicBezTo>
                    <a:pt x="413" y="32"/>
                    <a:pt x="404" y="14"/>
                    <a:pt x="383" y="0"/>
                  </a:cubicBezTo>
                </a:path>
              </a:pathLst>
            </a:custGeom>
            <a:solidFill>
              <a:srgbClr val="BC47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1">
              <a:extLst>
                <a:ext uri="{FF2B5EF4-FFF2-40B4-BE49-F238E27FC236}">
                  <a16:creationId xmlns:a16="http://schemas.microsoft.com/office/drawing/2014/main" id="{010F7543-3450-4A17-97CC-1EF5D378E95C}"/>
                </a:ext>
              </a:extLst>
            </p:cNvPr>
            <p:cNvSpPr>
              <a:spLocks/>
            </p:cNvSpPr>
            <p:nvPr/>
          </p:nvSpPr>
          <p:spPr bwMode="auto">
            <a:xfrm>
              <a:off x="10566400" y="2871788"/>
              <a:ext cx="484188" cy="292100"/>
            </a:xfrm>
            <a:custGeom>
              <a:avLst/>
              <a:gdLst>
                <a:gd name="T0" fmla="*/ 234 w 278"/>
                <a:gd name="T1" fmla="*/ 1 h 169"/>
                <a:gd name="T2" fmla="*/ 14 w 278"/>
                <a:gd name="T3" fmla="*/ 0 h 169"/>
                <a:gd name="T4" fmla="*/ 0 w 278"/>
                <a:gd name="T5" fmla="*/ 13 h 169"/>
                <a:gd name="T6" fmla="*/ 27 w 278"/>
                <a:gd name="T7" fmla="*/ 156 h 169"/>
                <a:gd name="T8" fmla="*/ 44 w 278"/>
                <a:gd name="T9" fmla="*/ 169 h 169"/>
                <a:gd name="T10" fmla="*/ 262 w 278"/>
                <a:gd name="T11" fmla="*/ 169 h 169"/>
                <a:gd name="T12" fmla="*/ 278 w 278"/>
                <a:gd name="T13" fmla="*/ 156 h 169"/>
                <a:gd name="T14" fmla="*/ 251 w 278"/>
                <a:gd name="T15" fmla="*/ 16 h 169"/>
                <a:gd name="T16" fmla="*/ 234 w 278"/>
                <a:gd name="T17" fmla="*/ 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169">
                  <a:moveTo>
                    <a:pt x="234" y="1"/>
                  </a:moveTo>
                  <a:cubicBezTo>
                    <a:pt x="14" y="0"/>
                    <a:pt x="14" y="0"/>
                    <a:pt x="14" y="0"/>
                  </a:cubicBezTo>
                  <a:cubicBezTo>
                    <a:pt x="3" y="0"/>
                    <a:pt x="0" y="4"/>
                    <a:pt x="0" y="13"/>
                  </a:cubicBezTo>
                  <a:cubicBezTo>
                    <a:pt x="27" y="156"/>
                    <a:pt x="27" y="156"/>
                    <a:pt x="27" y="156"/>
                  </a:cubicBezTo>
                  <a:cubicBezTo>
                    <a:pt x="27" y="165"/>
                    <a:pt x="35" y="169"/>
                    <a:pt x="44" y="169"/>
                  </a:cubicBezTo>
                  <a:cubicBezTo>
                    <a:pt x="262" y="169"/>
                    <a:pt x="262" y="169"/>
                    <a:pt x="262" y="169"/>
                  </a:cubicBezTo>
                  <a:cubicBezTo>
                    <a:pt x="271" y="169"/>
                    <a:pt x="278" y="165"/>
                    <a:pt x="278" y="156"/>
                  </a:cubicBezTo>
                  <a:cubicBezTo>
                    <a:pt x="251" y="16"/>
                    <a:pt x="251" y="16"/>
                    <a:pt x="251" y="16"/>
                  </a:cubicBezTo>
                  <a:cubicBezTo>
                    <a:pt x="251" y="7"/>
                    <a:pt x="244" y="1"/>
                    <a:pt x="234" y="1"/>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2">
              <a:extLst>
                <a:ext uri="{FF2B5EF4-FFF2-40B4-BE49-F238E27FC236}">
                  <a16:creationId xmlns:a16="http://schemas.microsoft.com/office/drawing/2014/main" id="{A9CAE0D1-68AB-42F3-BE82-B5041EAA65B7}"/>
                </a:ext>
              </a:extLst>
            </p:cNvPr>
            <p:cNvSpPr>
              <a:spLocks/>
            </p:cNvSpPr>
            <p:nvPr/>
          </p:nvSpPr>
          <p:spPr bwMode="auto">
            <a:xfrm>
              <a:off x="11010900" y="2935288"/>
              <a:ext cx="188913" cy="166687"/>
            </a:xfrm>
            <a:custGeom>
              <a:avLst/>
              <a:gdLst>
                <a:gd name="T0" fmla="*/ 77 w 108"/>
                <a:gd name="T1" fmla="*/ 23 h 96"/>
                <a:gd name="T2" fmla="*/ 17 w 108"/>
                <a:gd name="T3" fmla="*/ 0 h 96"/>
                <a:gd name="T4" fmla="*/ 0 w 108"/>
                <a:gd name="T5" fmla="*/ 0 h 96"/>
                <a:gd name="T6" fmla="*/ 15 w 108"/>
                <a:gd name="T7" fmla="*/ 84 h 96"/>
                <a:gd name="T8" fmla="*/ 46 w 108"/>
                <a:gd name="T9" fmla="*/ 94 h 96"/>
                <a:gd name="T10" fmla="*/ 85 w 108"/>
                <a:gd name="T11" fmla="*/ 89 h 96"/>
                <a:gd name="T12" fmla="*/ 108 w 108"/>
                <a:gd name="T13" fmla="*/ 94 h 96"/>
                <a:gd name="T14" fmla="*/ 103 w 108"/>
                <a:gd name="T15" fmla="*/ 42 h 96"/>
                <a:gd name="T16" fmla="*/ 77 w 108"/>
                <a:gd name="T17" fmla="*/ 2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6">
                  <a:moveTo>
                    <a:pt x="77" y="23"/>
                  </a:moveTo>
                  <a:cubicBezTo>
                    <a:pt x="17" y="0"/>
                    <a:pt x="17" y="0"/>
                    <a:pt x="17" y="0"/>
                  </a:cubicBezTo>
                  <a:cubicBezTo>
                    <a:pt x="0" y="0"/>
                    <a:pt x="0" y="0"/>
                    <a:pt x="0" y="0"/>
                  </a:cubicBezTo>
                  <a:cubicBezTo>
                    <a:pt x="15" y="84"/>
                    <a:pt x="15" y="84"/>
                    <a:pt x="15" y="84"/>
                  </a:cubicBezTo>
                  <a:cubicBezTo>
                    <a:pt x="46" y="94"/>
                    <a:pt x="46" y="94"/>
                    <a:pt x="46" y="94"/>
                  </a:cubicBezTo>
                  <a:cubicBezTo>
                    <a:pt x="59" y="96"/>
                    <a:pt x="74" y="96"/>
                    <a:pt x="85" y="89"/>
                  </a:cubicBezTo>
                  <a:cubicBezTo>
                    <a:pt x="108" y="94"/>
                    <a:pt x="108" y="94"/>
                    <a:pt x="108" y="94"/>
                  </a:cubicBezTo>
                  <a:cubicBezTo>
                    <a:pt x="103" y="42"/>
                    <a:pt x="103" y="42"/>
                    <a:pt x="103" y="42"/>
                  </a:cubicBezTo>
                  <a:lnTo>
                    <a:pt x="77" y="23"/>
                  </a:lnTo>
                  <a:close/>
                </a:path>
              </a:pathLst>
            </a:custGeom>
            <a:solidFill>
              <a:srgbClr val="BD8B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3">
              <a:extLst>
                <a:ext uri="{FF2B5EF4-FFF2-40B4-BE49-F238E27FC236}">
                  <a16:creationId xmlns:a16="http://schemas.microsoft.com/office/drawing/2014/main" id="{8EC3D6B4-A54E-4014-AD24-BD3BBC880A8D}"/>
                </a:ext>
              </a:extLst>
            </p:cNvPr>
            <p:cNvSpPr>
              <a:spLocks/>
            </p:cNvSpPr>
            <p:nvPr/>
          </p:nvSpPr>
          <p:spPr bwMode="auto">
            <a:xfrm>
              <a:off x="10885488" y="2967038"/>
              <a:ext cx="330200" cy="138112"/>
            </a:xfrm>
            <a:custGeom>
              <a:avLst/>
              <a:gdLst>
                <a:gd name="T0" fmla="*/ 0 w 189"/>
                <a:gd name="T1" fmla="*/ 6 h 80"/>
                <a:gd name="T2" fmla="*/ 11 w 189"/>
                <a:gd name="T3" fmla="*/ 43 h 80"/>
                <a:gd name="T4" fmla="*/ 33 w 189"/>
                <a:gd name="T5" fmla="*/ 63 h 80"/>
                <a:gd name="T6" fmla="*/ 96 w 189"/>
                <a:gd name="T7" fmla="*/ 80 h 80"/>
                <a:gd name="T8" fmla="*/ 140 w 189"/>
                <a:gd name="T9" fmla="*/ 77 h 80"/>
                <a:gd name="T10" fmla="*/ 152 w 189"/>
                <a:gd name="T11" fmla="*/ 73 h 80"/>
                <a:gd name="T12" fmla="*/ 181 w 189"/>
                <a:gd name="T13" fmla="*/ 77 h 80"/>
                <a:gd name="T14" fmla="*/ 189 w 189"/>
                <a:gd name="T15" fmla="*/ 22 h 80"/>
                <a:gd name="T16" fmla="*/ 107 w 189"/>
                <a:gd name="T17" fmla="*/ 0 h 80"/>
                <a:gd name="T18" fmla="*/ 0 w 189"/>
                <a:gd name="T19"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80">
                  <a:moveTo>
                    <a:pt x="0" y="6"/>
                  </a:moveTo>
                  <a:cubicBezTo>
                    <a:pt x="11" y="43"/>
                    <a:pt x="11" y="43"/>
                    <a:pt x="11" y="43"/>
                  </a:cubicBezTo>
                  <a:cubicBezTo>
                    <a:pt x="15" y="52"/>
                    <a:pt x="23" y="60"/>
                    <a:pt x="33" y="63"/>
                  </a:cubicBezTo>
                  <a:cubicBezTo>
                    <a:pt x="96" y="80"/>
                    <a:pt x="96" y="80"/>
                    <a:pt x="96" y="80"/>
                  </a:cubicBezTo>
                  <a:cubicBezTo>
                    <a:pt x="140" y="77"/>
                    <a:pt x="140" y="77"/>
                    <a:pt x="140" y="77"/>
                  </a:cubicBezTo>
                  <a:cubicBezTo>
                    <a:pt x="140" y="77"/>
                    <a:pt x="146" y="75"/>
                    <a:pt x="152" y="73"/>
                  </a:cubicBezTo>
                  <a:cubicBezTo>
                    <a:pt x="181" y="77"/>
                    <a:pt x="181" y="77"/>
                    <a:pt x="181" y="77"/>
                  </a:cubicBezTo>
                  <a:cubicBezTo>
                    <a:pt x="189" y="22"/>
                    <a:pt x="189" y="22"/>
                    <a:pt x="189" y="22"/>
                  </a:cubicBezTo>
                  <a:cubicBezTo>
                    <a:pt x="107" y="0"/>
                    <a:pt x="107" y="0"/>
                    <a:pt x="107" y="0"/>
                  </a:cubicBezTo>
                  <a:lnTo>
                    <a:pt x="0" y="6"/>
                  </a:lnTo>
                  <a:close/>
                </a:path>
              </a:pathLst>
            </a:custGeom>
            <a:solidFill>
              <a:srgbClr val="BD8B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24">
              <a:extLst>
                <a:ext uri="{FF2B5EF4-FFF2-40B4-BE49-F238E27FC236}">
                  <a16:creationId xmlns:a16="http://schemas.microsoft.com/office/drawing/2014/main" id="{2AA3B806-2085-44AA-BF7A-061992CBA0C5}"/>
                </a:ext>
              </a:extLst>
            </p:cNvPr>
            <p:cNvSpPr>
              <a:spLocks/>
            </p:cNvSpPr>
            <p:nvPr/>
          </p:nvSpPr>
          <p:spPr bwMode="auto">
            <a:xfrm>
              <a:off x="10991850" y="1952625"/>
              <a:ext cx="350838" cy="371475"/>
            </a:xfrm>
            <a:custGeom>
              <a:avLst/>
              <a:gdLst>
                <a:gd name="T0" fmla="*/ 0 w 201"/>
                <a:gd name="T1" fmla="*/ 23 h 215"/>
                <a:gd name="T2" fmla="*/ 13 w 201"/>
                <a:gd name="T3" fmla="*/ 132 h 215"/>
                <a:gd name="T4" fmla="*/ 113 w 201"/>
                <a:gd name="T5" fmla="*/ 209 h 215"/>
                <a:gd name="T6" fmla="*/ 201 w 201"/>
                <a:gd name="T7" fmla="*/ 75 h 215"/>
                <a:gd name="T8" fmla="*/ 193 w 201"/>
                <a:gd name="T9" fmla="*/ 0 h 215"/>
                <a:gd name="T10" fmla="*/ 0 w 201"/>
                <a:gd name="T11" fmla="*/ 23 h 215"/>
              </a:gdLst>
              <a:ahLst/>
              <a:cxnLst>
                <a:cxn ang="0">
                  <a:pos x="T0" y="T1"/>
                </a:cxn>
                <a:cxn ang="0">
                  <a:pos x="T2" y="T3"/>
                </a:cxn>
                <a:cxn ang="0">
                  <a:pos x="T4" y="T5"/>
                </a:cxn>
                <a:cxn ang="0">
                  <a:pos x="T6" y="T7"/>
                </a:cxn>
                <a:cxn ang="0">
                  <a:pos x="T8" y="T9"/>
                </a:cxn>
                <a:cxn ang="0">
                  <a:pos x="T10" y="T11"/>
                </a:cxn>
              </a:cxnLst>
              <a:rect l="0" t="0" r="r" b="b"/>
              <a:pathLst>
                <a:path w="201" h="215">
                  <a:moveTo>
                    <a:pt x="0" y="23"/>
                  </a:moveTo>
                  <a:cubicBezTo>
                    <a:pt x="13" y="132"/>
                    <a:pt x="13" y="132"/>
                    <a:pt x="13" y="132"/>
                  </a:cubicBezTo>
                  <a:cubicBezTo>
                    <a:pt x="18" y="181"/>
                    <a:pt x="62" y="215"/>
                    <a:pt x="113" y="209"/>
                  </a:cubicBezTo>
                  <a:cubicBezTo>
                    <a:pt x="163" y="203"/>
                    <a:pt x="201" y="108"/>
                    <a:pt x="201" y="75"/>
                  </a:cubicBezTo>
                  <a:cubicBezTo>
                    <a:pt x="193" y="0"/>
                    <a:pt x="193" y="0"/>
                    <a:pt x="193" y="0"/>
                  </a:cubicBezTo>
                  <a:cubicBezTo>
                    <a:pt x="0" y="23"/>
                    <a:pt x="0" y="23"/>
                    <a:pt x="0" y="23"/>
                  </a:cubicBezTo>
                </a:path>
              </a:pathLst>
            </a:custGeom>
            <a:solidFill>
              <a:srgbClr val="FE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25">
              <a:extLst>
                <a:ext uri="{FF2B5EF4-FFF2-40B4-BE49-F238E27FC236}">
                  <a16:creationId xmlns:a16="http://schemas.microsoft.com/office/drawing/2014/main" id="{F36136C8-88B4-4F8A-9D75-FD05A3C0F8D7}"/>
                </a:ext>
              </a:extLst>
            </p:cNvPr>
            <p:cNvSpPr>
              <a:spLocks/>
            </p:cNvSpPr>
            <p:nvPr/>
          </p:nvSpPr>
          <p:spPr bwMode="auto">
            <a:xfrm>
              <a:off x="11109325" y="2184400"/>
              <a:ext cx="198438" cy="352425"/>
            </a:xfrm>
            <a:custGeom>
              <a:avLst/>
              <a:gdLst>
                <a:gd name="T0" fmla="*/ 3 w 114"/>
                <a:gd name="T1" fmla="*/ 8 h 204"/>
                <a:gd name="T2" fmla="*/ 0 w 114"/>
                <a:gd name="T3" fmla="*/ 121 h 204"/>
                <a:gd name="T4" fmla="*/ 41 w 114"/>
                <a:gd name="T5" fmla="*/ 204 h 204"/>
                <a:gd name="T6" fmla="*/ 53 w 114"/>
                <a:gd name="T7" fmla="*/ 204 h 204"/>
                <a:gd name="T8" fmla="*/ 114 w 114"/>
                <a:gd name="T9" fmla="*/ 114 h 204"/>
                <a:gd name="T10" fmla="*/ 104 w 114"/>
                <a:gd name="T11" fmla="*/ 0 h 204"/>
                <a:gd name="T12" fmla="*/ 3 w 114"/>
                <a:gd name="T13" fmla="*/ 8 h 204"/>
              </a:gdLst>
              <a:ahLst/>
              <a:cxnLst>
                <a:cxn ang="0">
                  <a:pos x="T0" y="T1"/>
                </a:cxn>
                <a:cxn ang="0">
                  <a:pos x="T2" y="T3"/>
                </a:cxn>
                <a:cxn ang="0">
                  <a:pos x="T4" y="T5"/>
                </a:cxn>
                <a:cxn ang="0">
                  <a:pos x="T6" y="T7"/>
                </a:cxn>
                <a:cxn ang="0">
                  <a:pos x="T8" y="T9"/>
                </a:cxn>
                <a:cxn ang="0">
                  <a:pos x="T10" y="T11"/>
                </a:cxn>
                <a:cxn ang="0">
                  <a:pos x="T12" y="T13"/>
                </a:cxn>
              </a:cxnLst>
              <a:rect l="0" t="0" r="r" b="b"/>
              <a:pathLst>
                <a:path w="114" h="204">
                  <a:moveTo>
                    <a:pt x="3" y="8"/>
                  </a:moveTo>
                  <a:cubicBezTo>
                    <a:pt x="0" y="121"/>
                    <a:pt x="0" y="121"/>
                    <a:pt x="0" y="121"/>
                  </a:cubicBezTo>
                  <a:cubicBezTo>
                    <a:pt x="5" y="140"/>
                    <a:pt x="31" y="182"/>
                    <a:pt x="41" y="204"/>
                  </a:cubicBezTo>
                  <a:cubicBezTo>
                    <a:pt x="44" y="204"/>
                    <a:pt x="52" y="204"/>
                    <a:pt x="53" y="204"/>
                  </a:cubicBezTo>
                  <a:cubicBezTo>
                    <a:pt x="71" y="180"/>
                    <a:pt x="114" y="127"/>
                    <a:pt x="114" y="114"/>
                  </a:cubicBezTo>
                  <a:cubicBezTo>
                    <a:pt x="104" y="0"/>
                    <a:pt x="104" y="0"/>
                    <a:pt x="104" y="0"/>
                  </a:cubicBezTo>
                  <a:cubicBezTo>
                    <a:pt x="3" y="8"/>
                    <a:pt x="3" y="8"/>
                    <a:pt x="3" y="8"/>
                  </a:cubicBezTo>
                </a:path>
              </a:pathLst>
            </a:custGeom>
            <a:solidFill>
              <a:srgbClr val="FE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26">
              <a:extLst>
                <a:ext uri="{FF2B5EF4-FFF2-40B4-BE49-F238E27FC236}">
                  <a16:creationId xmlns:a16="http://schemas.microsoft.com/office/drawing/2014/main" id="{4960F5E6-0A30-4CEE-A3D9-1B90DBB205A3}"/>
                </a:ext>
              </a:extLst>
            </p:cNvPr>
            <p:cNvSpPr>
              <a:spLocks/>
            </p:cNvSpPr>
            <p:nvPr/>
          </p:nvSpPr>
          <p:spPr bwMode="auto">
            <a:xfrm>
              <a:off x="11110913" y="2327275"/>
              <a:ext cx="0" cy="7937"/>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27">
              <a:extLst>
                <a:ext uri="{FF2B5EF4-FFF2-40B4-BE49-F238E27FC236}">
                  <a16:creationId xmlns:a16="http://schemas.microsoft.com/office/drawing/2014/main" id="{D40DFCBD-6CB0-4311-B286-085E5C015BAF}"/>
                </a:ext>
              </a:extLst>
            </p:cNvPr>
            <p:cNvSpPr>
              <a:spLocks/>
            </p:cNvSpPr>
            <p:nvPr/>
          </p:nvSpPr>
          <p:spPr bwMode="auto">
            <a:xfrm>
              <a:off x="11110913" y="2327275"/>
              <a:ext cx="0" cy="7937"/>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28">
              <a:extLst>
                <a:ext uri="{FF2B5EF4-FFF2-40B4-BE49-F238E27FC236}">
                  <a16:creationId xmlns:a16="http://schemas.microsoft.com/office/drawing/2014/main" id="{D1F814C2-5ADF-47DA-9475-E1E79DB9C11B}"/>
                </a:ext>
              </a:extLst>
            </p:cNvPr>
            <p:cNvSpPr>
              <a:spLocks/>
            </p:cNvSpPr>
            <p:nvPr/>
          </p:nvSpPr>
          <p:spPr bwMode="auto">
            <a:xfrm>
              <a:off x="11109325" y="2195513"/>
              <a:ext cx="190500" cy="177800"/>
            </a:xfrm>
            <a:custGeom>
              <a:avLst/>
              <a:gdLst>
                <a:gd name="T0" fmla="*/ 105 w 109"/>
                <a:gd name="T1" fmla="*/ 0 h 102"/>
                <a:gd name="T2" fmla="*/ 23 w 109"/>
                <a:gd name="T3" fmla="*/ 67 h 102"/>
                <a:gd name="T4" fmla="*/ 25 w 109"/>
                <a:gd name="T5" fmla="*/ 67 h 102"/>
                <a:gd name="T6" fmla="*/ 79 w 109"/>
                <a:gd name="T7" fmla="*/ 48 h 102"/>
                <a:gd name="T8" fmla="*/ 79 w 109"/>
                <a:gd name="T9" fmla="*/ 48 h 102"/>
                <a:gd name="T10" fmla="*/ 79 w 109"/>
                <a:gd name="T11" fmla="*/ 48 h 102"/>
                <a:gd name="T12" fmla="*/ 23 w 109"/>
                <a:gd name="T13" fmla="*/ 77 h 102"/>
                <a:gd name="T14" fmla="*/ 4 w 109"/>
                <a:gd name="T15" fmla="*/ 74 h 102"/>
                <a:gd name="T16" fmla="*/ 1 w 109"/>
                <a:gd name="T17" fmla="*/ 76 h 102"/>
                <a:gd name="T18" fmla="*/ 1 w 109"/>
                <a:gd name="T19" fmla="*/ 80 h 102"/>
                <a:gd name="T20" fmla="*/ 0 w 109"/>
                <a:gd name="T21" fmla="*/ 95 h 102"/>
                <a:gd name="T22" fmla="*/ 24 w 109"/>
                <a:gd name="T23" fmla="*/ 102 h 102"/>
                <a:gd name="T24" fmla="*/ 81 w 109"/>
                <a:gd name="T25" fmla="*/ 81 h 102"/>
                <a:gd name="T26" fmla="*/ 109 w 109"/>
                <a:gd name="T27" fmla="*/ 46 h 102"/>
                <a:gd name="T28" fmla="*/ 106 w 109"/>
                <a:gd name="T29" fmla="*/ 15 h 102"/>
                <a:gd name="T30" fmla="*/ 105 w 109"/>
                <a:gd name="T3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2">
                  <a:moveTo>
                    <a:pt x="105" y="0"/>
                  </a:moveTo>
                  <a:cubicBezTo>
                    <a:pt x="91" y="31"/>
                    <a:pt x="56" y="53"/>
                    <a:pt x="23" y="67"/>
                  </a:cubicBezTo>
                  <a:cubicBezTo>
                    <a:pt x="24" y="67"/>
                    <a:pt x="25" y="67"/>
                    <a:pt x="25" y="67"/>
                  </a:cubicBezTo>
                  <a:cubicBezTo>
                    <a:pt x="58" y="67"/>
                    <a:pt x="79" y="48"/>
                    <a:pt x="79" y="48"/>
                  </a:cubicBezTo>
                  <a:cubicBezTo>
                    <a:pt x="79" y="48"/>
                    <a:pt x="79" y="48"/>
                    <a:pt x="79" y="48"/>
                  </a:cubicBezTo>
                  <a:cubicBezTo>
                    <a:pt x="79" y="48"/>
                    <a:pt x="79" y="48"/>
                    <a:pt x="79" y="48"/>
                  </a:cubicBezTo>
                  <a:cubicBezTo>
                    <a:pt x="61" y="72"/>
                    <a:pt x="39" y="77"/>
                    <a:pt x="23" y="77"/>
                  </a:cubicBezTo>
                  <a:cubicBezTo>
                    <a:pt x="15" y="77"/>
                    <a:pt x="8" y="75"/>
                    <a:pt x="4" y="74"/>
                  </a:cubicBezTo>
                  <a:cubicBezTo>
                    <a:pt x="3" y="75"/>
                    <a:pt x="2" y="75"/>
                    <a:pt x="1" y="76"/>
                  </a:cubicBezTo>
                  <a:cubicBezTo>
                    <a:pt x="1" y="80"/>
                    <a:pt x="1" y="80"/>
                    <a:pt x="1" y="80"/>
                  </a:cubicBezTo>
                  <a:cubicBezTo>
                    <a:pt x="0" y="95"/>
                    <a:pt x="0" y="95"/>
                    <a:pt x="0" y="95"/>
                  </a:cubicBezTo>
                  <a:cubicBezTo>
                    <a:pt x="7" y="100"/>
                    <a:pt x="15" y="102"/>
                    <a:pt x="24" y="102"/>
                  </a:cubicBezTo>
                  <a:cubicBezTo>
                    <a:pt x="45" y="102"/>
                    <a:pt x="68" y="91"/>
                    <a:pt x="81" y="81"/>
                  </a:cubicBezTo>
                  <a:cubicBezTo>
                    <a:pt x="94" y="72"/>
                    <a:pt x="103" y="60"/>
                    <a:pt x="109" y="46"/>
                  </a:cubicBezTo>
                  <a:cubicBezTo>
                    <a:pt x="106" y="15"/>
                    <a:pt x="106" y="15"/>
                    <a:pt x="106" y="15"/>
                  </a:cubicBezTo>
                  <a:cubicBezTo>
                    <a:pt x="105" y="0"/>
                    <a:pt x="105" y="0"/>
                    <a:pt x="105" y="0"/>
                  </a:cubicBezTo>
                </a:path>
              </a:pathLst>
            </a:custGeom>
            <a:solidFill>
              <a:srgbClr val="E4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29">
              <a:extLst>
                <a:ext uri="{FF2B5EF4-FFF2-40B4-BE49-F238E27FC236}">
                  <a16:creationId xmlns:a16="http://schemas.microsoft.com/office/drawing/2014/main" id="{4C16FAB1-239A-464A-9898-4B2C344F4091}"/>
                </a:ext>
              </a:extLst>
            </p:cNvPr>
            <p:cNvSpPr>
              <a:spLocks/>
            </p:cNvSpPr>
            <p:nvPr/>
          </p:nvSpPr>
          <p:spPr bwMode="auto">
            <a:xfrm>
              <a:off x="10914063" y="1814513"/>
              <a:ext cx="433388" cy="423862"/>
            </a:xfrm>
            <a:custGeom>
              <a:avLst/>
              <a:gdLst>
                <a:gd name="T0" fmla="*/ 138 w 249"/>
                <a:gd name="T1" fmla="*/ 8 h 244"/>
                <a:gd name="T2" fmla="*/ 20 w 249"/>
                <a:gd name="T3" fmla="*/ 30 h 244"/>
                <a:gd name="T4" fmla="*/ 45 w 249"/>
                <a:gd name="T5" fmla="*/ 102 h 244"/>
                <a:gd name="T6" fmla="*/ 160 w 249"/>
                <a:gd name="T7" fmla="*/ 89 h 244"/>
                <a:gd name="T8" fmla="*/ 191 w 249"/>
                <a:gd name="T9" fmla="*/ 114 h 244"/>
                <a:gd name="T10" fmla="*/ 196 w 249"/>
                <a:gd name="T11" fmla="*/ 144 h 244"/>
                <a:gd name="T12" fmla="*/ 211 w 249"/>
                <a:gd name="T13" fmla="*/ 142 h 244"/>
                <a:gd name="T14" fmla="*/ 223 w 249"/>
                <a:gd name="T15" fmla="*/ 128 h 244"/>
                <a:gd name="T16" fmla="*/ 237 w 249"/>
                <a:gd name="T17" fmla="*/ 145 h 244"/>
                <a:gd name="T18" fmla="*/ 218 w 249"/>
                <a:gd name="T19" fmla="*/ 193 h 244"/>
                <a:gd name="T20" fmla="*/ 215 w 249"/>
                <a:gd name="T21" fmla="*/ 229 h 244"/>
                <a:gd name="T22" fmla="*/ 220 w 249"/>
                <a:gd name="T23" fmla="*/ 244 h 244"/>
                <a:gd name="T24" fmla="*/ 249 w 249"/>
                <a:gd name="T25" fmla="*/ 148 h 244"/>
                <a:gd name="T26" fmla="*/ 240 w 249"/>
                <a:gd name="T27" fmla="*/ 79 h 244"/>
                <a:gd name="T28" fmla="*/ 138 w 249"/>
                <a:gd name="T29" fmla="*/ 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 h="244">
                  <a:moveTo>
                    <a:pt x="138" y="8"/>
                  </a:moveTo>
                  <a:cubicBezTo>
                    <a:pt x="20" y="30"/>
                    <a:pt x="20" y="30"/>
                    <a:pt x="20" y="30"/>
                  </a:cubicBezTo>
                  <a:cubicBezTo>
                    <a:pt x="0" y="92"/>
                    <a:pt x="45" y="102"/>
                    <a:pt x="45" y="102"/>
                  </a:cubicBezTo>
                  <a:cubicBezTo>
                    <a:pt x="160" y="89"/>
                    <a:pt x="160" y="89"/>
                    <a:pt x="160" y="89"/>
                  </a:cubicBezTo>
                  <a:cubicBezTo>
                    <a:pt x="190" y="85"/>
                    <a:pt x="191" y="114"/>
                    <a:pt x="191" y="114"/>
                  </a:cubicBezTo>
                  <a:cubicBezTo>
                    <a:pt x="196" y="144"/>
                    <a:pt x="196" y="144"/>
                    <a:pt x="196" y="144"/>
                  </a:cubicBezTo>
                  <a:cubicBezTo>
                    <a:pt x="211" y="142"/>
                    <a:pt x="211" y="142"/>
                    <a:pt x="211" y="142"/>
                  </a:cubicBezTo>
                  <a:cubicBezTo>
                    <a:pt x="211" y="142"/>
                    <a:pt x="215" y="129"/>
                    <a:pt x="223" y="128"/>
                  </a:cubicBezTo>
                  <a:cubicBezTo>
                    <a:pt x="229" y="127"/>
                    <a:pt x="235" y="127"/>
                    <a:pt x="237" y="145"/>
                  </a:cubicBezTo>
                  <a:cubicBezTo>
                    <a:pt x="243" y="194"/>
                    <a:pt x="218" y="193"/>
                    <a:pt x="218" y="193"/>
                  </a:cubicBezTo>
                  <a:cubicBezTo>
                    <a:pt x="215" y="229"/>
                    <a:pt x="215" y="229"/>
                    <a:pt x="215" y="229"/>
                  </a:cubicBezTo>
                  <a:cubicBezTo>
                    <a:pt x="220" y="244"/>
                    <a:pt x="220" y="244"/>
                    <a:pt x="220" y="244"/>
                  </a:cubicBezTo>
                  <a:cubicBezTo>
                    <a:pt x="246" y="188"/>
                    <a:pt x="249" y="148"/>
                    <a:pt x="249" y="148"/>
                  </a:cubicBezTo>
                  <a:cubicBezTo>
                    <a:pt x="240" y="79"/>
                    <a:pt x="240" y="79"/>
                    <a:pt x="240" y="79"/>
                  </a:cubicBezTo>
                  <a:cubicBezTo>
                    <a:pt x="231" y="0"/>
                    <a:pt x="138" y="8"/>
                    <a:pt x="138" y="8"/>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30">
              <a:extLst>
                <a:ext uri="{FF2B5EF4-FFF2-40B4-BE49-F238E27FC236}">
                  <a16:creationId xmlns:a16="http://schemas.microsoft.com/office/drawing/2014/main" id="{B9B80C9A-2D67-44D0-AD2F-9618C9D1481A}"/>
                </a:ext>
              </a:extLst>
            </p:cNvPr>
            <p:cNvSpPr>
              <a:spLocks/>
            </p:cNvSpPr>
            <p:nvPr/>
          </p:nvSpPr>
          <p:spPr bwMode="auto">
            <a:xfrm>
              <a:off x="11107738" y="2305050"/>
              <a:ext cx="3175" cy="17462"/>
            </a:xfrm>
            <a:custGeom>
              <a:avLst/>
              <a:gdLst>
                <a:gd name="T0" fmla="*/ 0 w 2"/>
                <a:gd name="T1" fmla="*/ 0 h 10"/>
                <a:gd name="T2" fmla="*/ 1 w 2"/>
                <a:gd name="T3" fmla="*/ 10 h 10"/>
                <a:gd name="T4" fmla="*/ 2 w 2"/>
                <a:gd name="T5" fmla="*/ 10 h 10"/>
                <a:gd name="T6" fmla="*/ 2 w 2"/>
                <a:gd name="T7" fmla="*/ 1 h 10"/>
                <a:gd name="T8" fmla="*/ 0 w 2"/>
                <a:gd name="T9" fmla="*/ 0 h 10"/>
              </a:gdLst>
              <a:ahLst/>
              <a:cxnLst>
                <a:cxn ang="0">
                  <a:pos x="T0" y="T1"/>
                </a:cxn>
                <a:cxn ang="0">
                  <a:pos x="T2" y="T3"/>
                </a:cxn>
                <a:cxn ang="0">
                  <a:pos x="T4" y="T5"/>
                </a:cxn>
                <a:cxn ang="0">
                  <a:pos x="T6" y="T7"/>
                </a:cxn>
                <a:cxn ang="0">
                  <a:pos x="T8" y="T9"/>
                </a:cxn>
              </a:cxnLst>
              <a:rect l="0" t="0" r="r" b="b"/>
              <a:pathLst>
                <a:path w="2" h="10">
                  <a:moveTo>
                    <a:pt x="0" y="0"/>
                  </a:moveTo>
                  <a:cubicBezTo>
                    <a:pt x="1" y="10"/>
                    <a:pt x="1" y="10"/>
                    <a:pt x="1" y="10"/>
                  </a:cubicBezTo>
                  <a:cubicBezTo>
                    <a:pt x="1" y="10"/>
                    <a:pt x="2" y="10"/>
                    <a:pt x="2" y="10"/>
                  </a:cubicBezTo>
                  <a:cubicBezTo>
                    <a:pt x="2" y="1"/>
                    <a:pt x="2" y="1"/>
                    <a:pt x="2" y="1"/>
                  </a:cubicBezTo>
                  <a:cubicBezTo>
                    <a:pt x="2" y="1"/>
                    <a:pt x="1"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31">
              <a:extLst>
                <a:ext uri="{FF2B5EF4-FFF2-40B4-BE49-F238E27FC236}">
                  <a16:creationId xmlns:a16="http://schemas.microsoft.com/office/drawing/2014/main" id="{3D5B6A8E-9C1A-466D-9CBB-634E79055765}"/>
                </a:ext>
              </a:extLst>
            </p:cNvPr>
            <p:cNvSpPr>
              <a:spLocks/>
            </p:cNvSpPr>
            <p:nvPr/>
          </p:nvSpPr>
          <p:spPr bwMode="auto">
            <a:xfrm>
              <a:off x="11110913" y="2306638"/>
              <a:ext cx="38100" cy="17462"/>
            </a:xfrm>
            <a:custGeom>
              <a:avLst/>
              <a:gdLst>
                <a:gd name="T0" fmla="*/ 0 w 22"/>
                <a:gd name="T1" fmla="*/ 0 h 10"/>
                <a:gd name="T2" fmla="*/ 0 w 22"/>
                <a:gd name="T3" fmla="*/ 9 h 10"/>
                <a:gd name="T4" fmla="*/ 3 w 22"/>
                <a:gd name="T5" fmla="*/ 10 h 10"/>
                <a:gd name="T6" fmla="*/ 22 w 22"/>
                <a:gd name="T7" fmla="*/ 3 h 10"/>
                <a:gd name="T8" fmla="*/ 0 w 22"/>
                <a:gd name="T9" fmla="*/ 0 h 10"/>
              </a:gdLst>
              <a:ahLst/>
              <a:cxnLst>
                <a:cxn ang="0">
                  <a:pos x="T0" y="T1"/>
                </a:cxn>
                <a:cxn ang="0">
                  <a:pos x="T2" y="T3"/>
                </a:cxn>
                <a:cxn ang="0">
                  <a:pos x="T4" y="T5"/>
                </a:cxn>
                <a:cxn ang="0">
                  <a:pos x="T6" y="T7"/>
                </a:cxn>
                <a:cxn ang="0">
                  <a:pos x="T8" y="T9"/>
                </a:cxn>
              </a:cxnLst>
              <a:rect l="0" t="0" r="r" b="b"/>
              <a:pathLst>
                <a:path w="22" h="10">
                  <a:moveTo>
                    <a:pt x="0" y="0"/>
                  </a:moveTo>
                  <a:cubicBezTo>
                    <a:pt x="0" y="9"/>
                    <a:pt x="0" y="9"/>
                    <a:pt x="0" y="9"/>
                  </a:cubicBezTo>
                  <a:cubicBezTo>
                    <a:pt x="1" y="10"/>
                    <a:pt x="2" y="10"/>
                    <a:pt x="3" y="10"/>
                  </a:cubicBezTo>
                  <a:cubicBezTo>
                    <a:pt x="9" y="8"/>
                    <a:pt x="16" y="6"/>
                    <a:pt x="22" y="3"/>
                  </a:cubicBezTo>
                  <a:cubicBezTo>
                    <a:pt x="15" y="3"/>
                    <a:pt x="8" y="2"/>
                    <a:pt x="0" y="0"/>
                  </a:cubicBezTo>
                </a:path>
              </a:pathLst>
            </a:custGeom>
            <a:solidFill>
              <a:srgbClr val="E4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32">
              <a:extLst>
                <a:ext uri="{FF2B5EF4-FFF2-40B4-BE49-F238E27FC236}">
                  <a16:creationId xmlns:a16="http://schemas.microsoft.com/office/drawing/2014/main" id="{FB0A0148-B2E9-4D30-B65E-D6376D6885EA}"/>
                </a:ext>
              </a:extLst>
            </p:cNvPr>
            <p:cNvSpPr>
              <a:spLocks/>
            </p:cNvSpPr>
            <p:nvPr/>
          </p:nvSpPr>
          <p:spPr bwMode="auto">
            <a:xfrm>
              <a:off x="11115675" y="2279650"/>
              <a:ext cx="131763" cy="49212"/>
            </a:xfrm>
            <a:custGeom>
              <a:avLst/>
              <a:gdLst>
                <a:gd name="T0" fmla="*/ 75 w 75"/>
                <a:gd name="T1" fmla="*/ 0 h 29"/>
                <a:gd name="T2" fmla="*/ 21 w 75"/>
                <a:gd name="T3" fmla="*/ 19 h 29"/>
                <a:gd name="T4" fmla="*/ 19 w 75"/>
                <a:gd name="T5" fmla="*/ 19 h 29"/>
                <a:gd name="T6" fmla="*/ 0 w 75"/>
                <a:gd name="T7" fmla="*/ 26 h 29"/>
                <a:gd name="T8" fmla="*/ 19 w 75"/>
                <a:gd name="T9" fmla="*/ 29 h 29"/>
                <a:gd name="T10" fmla="*/ 75 w 75"/>
                <a:gd name="T11" fmla="*/ 0 h 29"/>
              </a:gdLst>
              <a:ahLst/>
              <a:cxnLst>
                <a:cxn ang="0">
                  <a:pos x="T0" y="T1"/>
                </a:cxn>
                <a:cxn ang="0">
                  <a:pos x="T2" y="T3"/>
                </a:cxn>
                <a:cxn ang="0">
                  <a:pos x="T4" y="T5"/>
                </a:cxn>
                <a:cxn ang="0">
                  <a:pos x="T6" y="T7"/>
                </a:cxn>
                <a:cxn ang="0">
                  <a:pos x="T8" y="T9"/>
                </a:cxn>
                <a:cxn ang="0">
                  <a:pos x="T10" y="T11"/>
                </a:cxn>
              </a:cxnLst>
              <a:rect l="0" t="0" r="r" b="b"/>
              <a:pathLst>
                <a:path w="75" h="29">
                  <a:moveTo>
                    <a:pt x="75" y="0"/>
                  </a:moveTo>
                  <a:cubicBezTo>
                    <a:pt x="75" y="0"/>
                    <a:pt x="54" y="19"/>
                    <a:pt x="21" y="19"/>
                  </a:cubicBezTo>
                  <a:cubicBezTo>
                    <a:pt x="21" y="19"/>
                    <a:pt x="20" y="19"/>
                    <a:pt x="19" y="19"/>
                  </a:cubicBezTo>
                  <a:cubicBezTo>
                    <a:pt x="13" y="22"/>
                    <a:pt x="6" y="24"/>
                    <a:pt x="0" y="26"/>
                  </a:cubicBezTo>
                  <a:cubicBezTo>
                    <a:pt x="4" y="27"/>
                    <a:pt x="11" y="29"/>
                    <a:pt x="19" y="29"/>
                  </a:cubicBezTo>
                  <a:cubicBezTo>
                    <a:pt x="35" y="29"/>
                    <a:pt x="57" y="24"/>
                    <a:pt x="75" y="0"/>
                  </a:cubicBezTo>
                </a:path>
              </a:pathLst>
            </a:custGeom>
            <a:solidFill>
              <a:srgbClr val="CD93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33">
              <a:extLst>
                <a:ext uri="{FF2B5EF4-FFF2-40B4-BE49-F238E27FC236}">
                  <a16:creationId xmlns:a16="http://schemas.microsoft.com/office/drawing/2014/main" id="{C010F6A1-F713-4793-8596-C0ED3C7EBB91}"/>
                </a:ext>
              </a:extLst>
            </p:cNvPr>
            <p:cNvSpPr>
              <a:spLocks/>
            </p:cNvSpPr>
            <p:nvPr/>
          </p:nvSpPr>
          <p:spPr bwMode="auto">
            <a:xfrm>
              <a:off x="11010900" y="2035175"/>
              <a:ext cx="298450" cy="323850"/>
            </a:xfrm>
            <a:custGeom>
              <a:avLst/>
              <a:gdLst>
                <a:gd name="T0" fmla="*/ 154 w 171"/>
                <a:gd name="T1" fmla="*/ 0 h 187"/>
                <a:gd name="T2" fmla="*/ 140 w 171"/>
                <a:gd name="T3" fmla="*/ 2 h 187"/>
                <a:gd name="T4" fmla="*/ 56 w 171"/>
                <a:gd name="T5" fmla="*/ 114 h 187"/>
                <a:gd name="T6" fmla="*/ 0 w 171"/>
                <a:gd name="T7" fmla="*/ 73 h 187"/>
                <a:gd name="T8" fmla="*/ 68 w 171"/>
                <a:gd name="T9" fmla="*/ 183 h 187"/>
                <a:gd name="T10" fmla="*/ 163 w 171"/>
                <a:gd name="T11" fmla="*/ 67 h 187"/>
                <a:gd name="T12" fmla="*/ 154 w 171"/>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171" h="187">
                  <a:moveTo>
                    <a:pt x="154" y="0"/>
                  </a:moveTo>
                  <a:cubicBezTo>
                    <a:pt x="140" y="2"/>
                    <a:pt x="140" y="2"/>
                    <a:pt x="140" y="2"/>
                  </a:cubicBezTo>
                  <a:cubicBezTo>
                    <a:pt x="146" y="105"/>
                    <a:pt x="106" y="108"/>
                    <a:pt x="56" y="114"/>
                  </a:cubicBezTo>
                  <a:cubicBezTo>
                    <a:pt x="0" y="120"/>
                    <a:pt x="0" y="73"/>
                    <a:pt x="0" y="73"/>
                  </a:cubicBezTo>
                  <a:cubicBezTo>
                    <a:pt x="0" y="73"/>
                    <a:pt x="0" y="187"/>
                    <a:pt x="68" y="183"/>
                  </a:cubicBezTo>
                  <a:cubicBezTo>
                    <a:pt x="171" y="177"/>
                    <a:pt x="163" y="67"/>
                    <a:pt x="163" y="67"/>
                  </a:cubicBezTo>
                  <a:lnTo>
                    <a:pt x="154"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34">
              <a:extLst>
                <a:ext uri="{FF2B5EF4-FFF2-40B4-BE49-F238E27FC236}">
                  <a16:creationId xmlns:a16="http://schemas.microsoft.com/office/drawing/2014/main" id="{D271BC40-4D4D-4F04-B1E4-DF3E6E225666}"/>
                </a:ext>
              </a:extLst>
            </p:cNvPr>
            <p:cNvSpPr>
              <a:spLocks/>
            </p:cNvSpPr>
            <p:nvPr/>
          </p:nvSpPr>
          <p:spPr bwMode="auto">
            <a:xfrm>
              <a:off x="11023600" y="2178050"/>
              <a:ext cx="165100" cy="141287"/>
            </a:xfrm>
            <a:custGeom>
              <a:avLst/>
              <a:gdLst>
                <a:gd name="T0" fmla="*/ 92 w 95"/>
                <a:gd name="T1" fmla="*/ 31 h 81"/>
                <a:gd name="T2" fmla="*/ 55 w 95"/>
                <a:gd name="T3" fmla="*/ 3 h 81"/>
                <a:gd name="T4" fmla="*/ 31 w 95"/>
                <a:gd name="T5" fmla="*/ 5 h 81"/>
                <a:gd name="T6" fmla="*/ 3 w 95"/>
                <a:gd name="T7" fmla="*/ 41 h 81"/>
                <a:gd name="T8" fmla="*/ 4 w 95"/>
                <a:gd name="T9" fmla="*/ 50 h 81"/>
                <a:gd name="T10" fmla="*/ 40 w 95"/>
                <a:gd name="T11" fmla="*/ 79 h 81"/>
                <a:gd name="T12" fmla="*/ 64 w 95"/>
                <a:gd name="T13" fmla="*/ 76 h 81"/>
                <a:gd name="T14" fmla="*/ 93 w 95"/>
                <a:gd name="T15" fmla="*/ 40 h 81"/>
                <a:gd name="T16" fmla="*/ 92 w 95"/>
                <a:gd name="T17"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1">
                  <a:moveTo>
                    <a:pt x="92" y="31"/>
                  </a:moveTo>
                  <a:cubicBezTo>
                    <a:pt x="89" y="13"/>
                    <a:pt x="73" y="0"/>
                    <a:pt x="55" y="3"/>
                  </a:cubicBezTo>
                  <a:cubicBezTo>
                    <a:pt x="31" y="5"/>
                    <a:pt x="31" y="5"/>
                    <a:pt x="31" y="5"/>
                  </a:cubicBezTo>
                  <a:cubicBezTo>
                    <a:pt x="13" y="8"/>
                    <a:pt x="0" y="24"/>
                    <a:pt x="3" y="41"/>
                  </a:cubicBezTo>
                  <a:cubicBezTo>
                    <a:pt x="4" y="50"/>
                    <a:pt x="4" y="50"/>
                    <a:pt x="4" y="50"/>
                  </a:cubicBezTo>
                  <a:cubicBezTo>
                    <a:pt x="6" y="68"/>
                    <a:pt x="22" y="81"/>
                    <a:pt x="40" y="79"/>
                  </a:cubicBezTo>
                  <a:cubicBezTo>
                    <a:pt x="64" y="76"/>
                    <a:pt x="64" y="76"/>
                    <a:pt x="64" y="76"/>
                  </a:cubicBezTo>
                  <a:cubicBezTo>
                    <a:pt x="82" y="74"/>
                    <a:pt x="95" y="58"/>
                    <a:pt x="93" y="40"/>
                  </a:cubicBezTo>
                  <a:lnTo>
                    <a:pt x="92" y="31"/>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35">
              <a:extLst>
                <a:ext uri="{FF2B5EF4-FFF2-40B4-BE49-F238E27FC236}">
                  <a16:creationId xmlns:a16="http://schemas.microsoft.com/office/drawing/2014/main" id="{E794567F-62B2-46F4-BF29-86BD43B1D2DC}"/>
                </a:ext>
              </a:extLst>
            </p:cNvPr>
            <p:cNvSpPr>
              <a:spLocks/>
            </p:cNvSpPr>
            <p:nvPr/>
          </p:nvSpPr>
          <p:spPr bwMode="auto">
            <a:xfrm>
              <a:off x="11061700" y="2232025"/>
              <a:ext cx="84138" cy="34925"/>
            </a:xfrm>
            <a:custGeom>
              <a:avLst/>
              <a:gdLst>
                <a:gd name="T0" fmla="*/ 0 w 48"/>
                <a:gd name="T1" fmla="*/ 5 h 20"/>
                <a:gd name="T2" fmla="*/ 25 w 48"/>
                <a:gd name="T3" fmla="*/ 17 h 20"/>
                <a:gd name="T4" fmla="*/ 46 w 48"/>
                <a:gd name="T5" fmla="*/ 0 h 20"/>
                <a:gd name="T6" fmla="*/ 0 w 48"/>
                <a:gd name="T7" fmla="*/ 5 h 20"/>
              </a:gdLst>
              <a:ahLst/>
              <a:cxnLst>
                <a:cxn ang="0">
                  <a:pos x="T0" y="T1"/>
                </a:cxn>
                <a:cxn ang="0">
                  <a:pos x="T2" y="T3"/>
                </a:cxn>
                <a:cxn ang="0">
                  <a:pos x="T4" y="T5"/>
                </a:cxn>
                <a:cxn ang="0">
                  <a:pos x="T6" y="T7"/>
                </a:cxn>
              </a:cxnLst>
              <a:rect l="0" t="0" r="r" b="b"/>
              <a:pathLst>
                <a:path w="48" h="20">
                  <a:moveTo>
                    <a:pt x="0" y="5"/>
                  </a:moveTo>
                  <a:cubicBezTo>
                    <a:pt x="1" y="20"/>
                    <a:pt x="12" y="18"/>
                    <a:pt x="25" y="17"/>
                  </a:cubicBezTo>
                  <a:cubicBezTo>
                    <a:pt x="38" y="15"/>
                    <a:pt x="48" y="14"/>
                    <a:pt x="46" y="0"/>
                  </a:cubicBezTo>
                  <a:lnTo>
                    <a:pt x="0" y="5"/>
                  </a:lnTo>
                  <a:close/>
                </a:path>
              </a:pathLst>
            </a:custGeom>
            <a:solidFill>
              <a:srgbClr val="FE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36">
              <a:extLst>
                <a:ext uri="{FF2B5EF4-FFF2-40B4-BE49-F238E27FC236}">
                  <a16:creationId xmlns:a16="http://schemas.microsoft.com/office/drawing/2014/main" id="{88C5D363-4507-40B1-AD75-65ECA53EC9E0}"/>
                </a:ext>
              </a:extLst>
            </p:cNvPr>
            <p:cNvSpPr>
              <a:spLocks/>
            </p:cNvSpPr>
            <p:nvPr/>
          </p:nvSpPr>
          <p:spPr bwMode="auto">
            <a:xfrm>
              <a:off x="10841038" y="2960688"/>
              <a:ext cx="185738" cy="47625"/>
            </a:xfrm>
            <a:custGeom>
              <a:avLst/>
              <a:gdLst>
                <a:gd name="T0" fmla="*/ 9 w 107"/>
                <a:gd name="T1" fmla="*/ 8 h 27"/>
                <a:gd name="T2" fmla="*/ 1 w 107"/>
                <a:gd name="T3" fmla="*/ 17 h 27"/>
                <a:gd name="T4" fmla="*/ 9 w 107"/>
                <a:gd name="T5" fmla="*/ 25 h 27"/>
                <a:gd name="T6" fmla="*/ 107 w 107"/>
                <a:gd name="T7" fmla="*/ 27 h 27"/>
                <a:gd name="T8" fmla="*/ 105 w 107"/>
                <a:gd name="T9" fmla="*/ 0 h 27"/>
                <a:gd name="T10" fmla="*/ 9 w 107"/>
                <a:gd name="T11" fmla="*/ 8 h 27"/>
              </a:gdLst>
              <a:ahLst/>
              <a:cxnLst>
                <a:cxn ang="0">
                  <a:pos x="T0" y="T1"/>
                </a:cxn>
                <a:cxn ang="0">
                  <a:pos x="T2" y="T3"/>
                </a:cxn>
                <a:cxn ang="0">
                  <a:pos x="T4" y="T5"/>
                </a:cxn>
                <a:cxn ang="0">
                  <a:pos x="T6" y="T7"/>
                </a:cxn>
                <a:cxn ang="0">
                  <a:pos x="T8" y="T9"/>
                </a:cxn>
                <a:cxn ang="0">
                  <a:pos x="T10" y="T11"/>
                </a:cxn>
              </a:cxnLst>
              <a:rect l="0" t="0" r="r" b="b"/>
              <a:pathLst>
                <a:path w="107" h="27">
                  <a:moveTo>
                    <a:pt x="9" y="8"/>
                  </a:moveTo>
                  <a:cubicBezTo>
                    <a:pt x="4" y="8"/>
                    <a:pt x="0" y="13"/>
                    <a:pt x="1" y="17"/>
                  </a:cubicBezTo>
                  <a:cubicBezTo>
                    <a:pt x="1" y="22"/>
                    <a:pt x="5" y="25"/>
                    <a:pt x="9" y="25"/>
                  </a:cubicBezTo>
                  <a:cubicBezTo>
                    <a:pt x="107" y="27"/>
                    <a:pt x="107" y="27"/>
                    <a:pt x="107" y="27"/>
                  </a:cubicBezTo>
                  <a:cubicBezTo>
                    <a:pt x="105" y="0"/>
                    <a:pt x="105" y="0"/>
                    <a:pt x="105" y="0"/>
                  </a:cubicBezTo>
                  <a:lnTo>
                    <a:pt x="9" y="8"/>
                  </a:lnTo>
                  <a:close/>
                </a:path>
              </a:pathLst>
            </a:custGeom>
            <a:solidFill>
              <a:srgbClr val="BD8B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37">
              <a:extLst>
                <a:ext uri="{FF2B5EF4-FFF2-40B4-BE49-F238E27FC236}">
                  <a16:creationId xmlns:a16="http://schemas.microsoft.com/office/drawing/2014/main" id="{364F373B-6B9F-4725-BEDD-A062676ADDB3}"/>
                </a:ext>
              </a:extLst>
            </p:cNvPr>
            <p:cNvSpPr>
              <a:spLocks/>
            </p:cNvSpPr>
            <p:nvPr/>
          </p:nvSpPr>
          <p:spPr bwMode="auto">
            <a:xfrm>
              <a:off x="11061700" y="2347913"/>
              <a:ext cx="90488" cy="150812"/>
            </a:xfrm>
            <a:custGeom>
              <a:avLst/>
              <a:gdLst>
                <a:gd name="T0" fmla="*/ 27 w 52"/>
                <a:gd name="T1" fmla="*/ 1 h 87"/>
                <a:gd name="T2" fmla="*/ 21 w 52"/>
                <a:gd name="T3" fmla="*/ 0 h 87"/>
                <a:gd name="T4" fmla="*/ 0 w 52"/>
                <a:gd name="T5" fmla="*/ 19 h 87"/>
                <a:gd name="T6" fmla="*/ 17 w 52"/>
                <a:gd name="T7" fmla="*/ 87 h 87"/>
                <a:gd name="T8" fmla="*/ 52 w 52"/>
                <a:gd name="T9" fmla="*/ 44 h 87"/>
                <a:gd name="T10" fmla="*/ 27 w 52"/>
                <a:gd name="T11" fmla="*/ 1 h 87"/>
              </a:gdLst>
              <a:ahLst/>
              <a:cxnLst>
                <a:cxn ang="0">
                  <a:pos x="T0" y="T1"/>
                </a:cxn>
                <a:cxn ang="0">
                  <a:pos x="T2" y="T3"/>
                </a:cxn>
                <a:cxn ang="0">
                  <a:pos x="T4" y="T5"/>
                </a:cxn>
                <a:cxn ang="0">
                  <a:pos x="T6" y="T7"/>
                </a:cxn>
                <a:cxn ang="0">
                  <a:pos x="T8" y="T9"/>
                </a:cxn>
                <a:cxn ang="0">
                  <a:pos x="T10" y="T11"/>
                </a:cxn>
              </a:cxnLst>
              <a:rect l="0" t="0" r="r" b="b"/>
              <a:pathLst>
                <a:path w="52" h="87">
                  <a:moveTo>
                    <a:pt x="27" y="1"/>
                  </a:moveTo>
                  <a:cubicBezTo>
                    <a:pt x="21" y="0"/>
                    <a:pt x="21" y="0"/>
                    <a:pt x="21" y="0"/>
                  </a:cubicBezTo>
                  <a:cubicBezTo>
                    <a:pt x="0" y="19"/>
                    <a:pt x="0" y="19"/>
                    <a:pt x="0" y="19"/>
                  </a:cubicBezTo>
                  <a:cubicBezTo>
                    <a:pt x="0" y="45"/>
                    <a:pt x="17" y="87"/>
                    <a:pt x="17" y="87"/>
                  </a:cubicBezTo>
                  <a:cubicBezTo>
                    <a:pt x="52" y="44"/>
                    <a:pt x="52" y="44"/>
                    <a:pt x="52" y="44"/>
                  </a:cubicBezTo>
                  <a:cubicBezTo>
                    <a:pt x="22" y="27"/>
                    <a:pt x="27" y="1"/>
                    <a:pt x="27" y="1"/>
                  </a:cubicBezTo>
                  <a:close/>
                </a:path>
              </a:pathLst>
            </a:custGeom>
            <a:solidFill>
              <a:srgbClr val="F7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38">
              <a:extLst>
                <a:ext uri="{FF2B5EF4-FFF2-40B4-BE49-F238E27FC236}">
                  <a16:creationId xmlns:a16="http://schemas.microsoft.com/office/drawing/2014/main" id="{E164BFA4-1943-4624-8C80-BD170759E4EC}"/>
                </a:ext>
              </a:extLst>
            </p:cNvPr>
            <p:cNvSpPr>
              <a:spLocks/>
            </p:cNvSpPr>
            <p:nvPr/>
          </p:nvSpPr>
          <p:spPr bwMode="auto">
            <a:xfrm>
              <a:off x="11114088" y="2424113"/>
              <a:ext cx="66675" cy="112712"/>
            </a:xfrm>
            <a:custGeom>
              <a:avLst/>
              <a:gdLst>
                <a:gd name="T0" fmla="*/ 0 w 38"/>
                <a:gd name="T1" fmla="*/ 27 h 65"/>
                <a:gd name="T2" fmla="*/ 38 w 38"/>
                <a:gd name="T3" fmla="*/ 65 h 65"/>
                <a:gd name="T4" fmla="*/ 22 w 38"/>
                <a:gd name="T5" fmla="*/ 0 h 65"/>
                <a:gd name="T6" fmla="*/ 0 w 38"/>
                <a:gd name="T7" fmla="*/ 27 h 65"/>
              </a:gdLst>
              <a:ahLst/>
              <a:cxnLst>
                <a:cxn ang="0">
                  <a:pos x="T0" y="T1"/>
                </a:cxn>
                <a:cxn ang="0">
                  <a:pos x="T2" y="T3"/>
                </a:cxn>
                <a:cxn ang="0">
                  <a:pos x="T4" y="T5"/>
                </a:cxn>
                <a:cxn ang="0">
                  <a:pos x="T6" y="T7"/>
                </a:cxn>
              </a:cxnLst>
              <a:rect l="0" t="0" r="r" b="b"/>
              <a:pathLst>
                <a:path w="38" h="65">
                  <a:moveTo>
                    <a:pt x="0" y="27"/>
                  </a:moveTo>
                  <a:cubicBezTo>
                    <a:pt x="4" y="63"/>
                    <a:pt x="38" y="65"/>
                    <a:pt x="38" y="65"/>
                  </a:cubicBezTo>
                  <a:cubicBezTo>
                    <a:pt x="22" y="0"/>
                    <a:pt x="22" y="0"/>
                    <a:pt x="22" y="0"/>
                  </a:cubicBezTo>
                  <a:lnTo>
                    <a:pt x="0" y="27"/>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39">
              <a:extLst>
                <a:ext uri="{FF2B5EF4-FFF2-40B4-BE49-F238E27FC236}">
                  <a16:creationId xmlns:a16="http://schemas.microsoft.com/office/drawing/2014/main" id="{39F23315-C9EC-4EA1-9100-E705F80C33BC}"/>
                </a:ext>
              </a:extLst>
            </p:cNvPr>
            <p:cNvSpPr>
              <a:spLocks/>
            </p:cNvSpPr>
            <p:nvPr/>
          </p:nvSpPr>
          <p:spPr bwMode="auto">
            <a:xfrm>
              <a:off x="11247438" y="2335213"/>
              <a:ext cx="100013" cy="150812"/>
            </a:xfrm>
            <a:custGeom>
              <a:avLst/>
              <a:gdLst>
                <a:gd name="T0" fmla="*/ 0 w 58"/>
                <a:gd name="T1" fmla="*/ 50 h 87"/>
                <a:gd name="T2" fmla="*/ 33 w 58"/>
                <a:gd name="T3" fmla="*/ 87 h 87"/>
                <a:gd name="T4" fmla="*/ 58 w 58"/>
                <a:gd name="T5" fmla="*/ 30 h 87"/>
                <a:gd name="T6" fmla="*/ 33 w 58"/>
                <a:gd name="T7" fmla="*/ 0 h 87"/>
                <a:gd name="T8" fmla="*/ 0 w 58"/>
                <a:gd name="T9" fmla="*/ 50 h 87"/>
              </a:gdLst>
              <a:ahLst/>
              <a:cxnLst>
                <a:cxn ang="0">
                  <a:pos x="T0" y="T1"/>
                </a:cxn>
                <a:cxn ang="0">
                  <a:pos x="T2" y="T3"/>
                </a:cxn>
                <a:cxn ang="0">
                  <a:pos x="T4" y="T5"/>
                </a:cxn>
                <a:cxn ang="0">
                  <a:pos x="T6" y="T7"/>
                </a:cxn>
                <a:cxn ang="0">
                  <a:pos x="T8" y="T9"/>
                </a:cxn>
              </a:cxnLst>
              <a:rect l="0" t="0" r="r" b="b"/>
              <a:pathLst>
                <a:path w="58" h="87">
                  <a:moveTo>
                    <a:pt x="0" y="50"/>
                  </a:moveTo>
                  <a:cubicBezTo>
                    <a:pt x="33" y="87"/>
                    <a:pt x="33" y="87"/>
                    <a:pt x="33" y="87"/>
                  </a:cubicBezTo>
                  <a:cubicBezTo>
                    <a:pt x="33" y="87"/>
                    <a:pt x="48" y="61"/>
                    <a:pt x="58" y="30"/>
                  </a:cubicBezTo>
                  <a:cubicBezTo>
                    <a:pt x="33" y="0"/>
                    <a:pt x="33" y="0"/>
                    <a:pt x="33" y="0"/>
                  </a:cubicBezTo>
                  <a:cubicBezTo>
                    <a:pt x="33" y="0"/>
                    <a:pt x="24" y="37"/>
                    <a:pt x="0" y="50"/>
                  </a:cubicBezTo>
                  <a:close/>
                </a:path>
              </a:pathLst>
            </a:custGeom>
            <a:solidFill>
              <a:srgbClr val="F7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40">
              <a:extLst>
                <a:ext uri="{FF2B5EF4-FFF2-40B4-BE49-F238E27FC236}">
                  <a16:creationId xmlns:a16="http://schemas.microsoft.com/office/drawing/2014/main" id="{45923BA2-BE44-4376-94E3-7A49B599A5DA}"/>
                </a:ext>
              </a:extLst>
            </p:cNvPr>
            <p:cNvSpPr>
              <a:spLocks/>
            </p:cNvSpPr>
            <p:nvPr/>
          </p:nvSpPr>
          <p:spPr bwMode="auto">
            <a:xfrm>
              <a:off x="11201400" y="2420938"/>
              <a:ext cx="88900" cy="115887"/>
            </a:xfrm>
            <a:custGeom>
              <a:avLst/>
              <a:gdLst>
                <a:gd name="T0" fmla="*/ 0 w 51"/>
                <a:gd name="T1" fmla="*/ 67 h 67"/>
                <a:gd name="T2" fmla="*/ 33 w 51"/>
                <a:gd name="T3" fmla="*/ 53 h 67"/>
                <a:gd name="T4" fmla="*/ 51 w 51"/>
                <a:gd name="T5" fmla="*/ 27 h 67"/>
                <a:gd name="T6" fmla="*/ 26 w 51"/>
                <a:gd name="T7" fmla="*/ 0 h 67"/>
                <a:gd name="T8" fmla="*/ 0 w 51"/>
                <a:gd name="T9" fmla="*/ 67 h 67"/>
              </a:gdLst>
              <a:ahLst/>
              <a:cxnLst>
                <a:cxn ang="0">
                  <a:pos x="T0" y="T1"/>
                </a:cxn>
                <a:cxn ang="0">
                  <a:pos x="T2" y="T3"/>
                </a:cxn>
                <a:cxn ang="0">
                  <a:pos x="T4" y="T5"/>
                </a:cxn>
                <a:cxn ang="0">
                  <a:pos x="T6" y="T7"/>
                </a:cxn>
                <a:cxn ang="0">
                  <a:pos x="T8" y="T9"/>
                </a:cxn>
              </a:cxnLst>
              <a:rect l="0" t="0" r="r" b="b"/>
              <a:pathLst>
                <a:path w="51" h="67">
                  <a:moveTo>
                    <a:pt x="0" y="67"/>
                  </a:moveTo>
                  <a:cubicBezTo>
                    <a:pt x="0" y="67"/>
                    <a:pt x="25" y="60"/>
                    <a:pt x="33" y="53"/>
                  </a:cubicBezTo>
                  <a:cubicBezTo>
                    <a:pt x="51" y="35"/>
                    <a:pt x="51" y="27"/>
                    <a:pt x="51" y="27"/>
                  </a:cubicBezTo>
                  <a:cubicBezTo>
                    <a:pt x="26" y="0"/>
                    <a:pt x="26" y="0"/>
                    <a:pt x="26" y="0"/>
                  </a:cubicBezTo>
                  <a:lnTo>
                    <a:pt x="0" y="67"/>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91" name="Group 104">
            <a:extLst>
              <a:ext uri="{FF2B5EF4-FFF2-40B4-BE49-F238E27FC236}">
                <a16:creationId xmlns:a16="http://schemas.microsoft.com/office/drawing/2014/main" id="{570C9BE1-60BC-4587-86BF-A323FFAD5FC7}"/>
              </a:ext>
            </a:extLst>
          </p:cNvPr>
          <p:cNvGrpSpPr>
            <a:grpSpLocks noChangeAspect="1"/>
          </p:cNvGrpSpPr>
          <p:nvPr/>
        </p:nvGrpSpPr>
        <p:grpSpPr bwMode="auto">
          <a:xfrm>
            <a:off x="1686117" y="3978663"/>
            <a:ext cx="978262" cy="978116"/>
            <a:chOff x="986" y="0"/>
            <a:chExt cx="6700" cy="6699"/>
          </a:xfrm>
          <a:solidFill>
            <a:schemeClr val="accent1"/>
          </a:solidFill>
        </p:grpSpPr>
        <p:sp>
          <p:nvSpPr>
            <p:cNvPr id="92" name="Freeform 105">
              <a:extLst>
                <a:ext uri="{FF2B5EF4-FFF2-40B4-BE49-F238E27FC236}">
                  <a16:creationId xmlns:a16="http://schemas.microsoft.com/office/drawing/2014/main" id="{4778B8A3-4251-4474-B996-F534C23F9B78}"/>
                </a:ext>
              </a:extLst>
            </p:cNvPr>
            <p:cNvSpPr>
              <a:spLocks noEditPoints="1"/>
            </p:cNvSpPr>
            <p:nvPr/>
          </p:nvSpPr>
          <p:spPr bwMode="auto">
            <a:xfrm>
              <a:off x="986" y="0"/>
              <a:ext cx="6700" cy="6699"/>
            </a:xfrm>
            <a:custGeom>
              <a:avLst/>
              <a:gdLst>
                <a:gd name="T0" fmla="*/ 6700 w 6700"/>
                <a:gd name="T1" fmla="*/ 6699 h 6699"/>
                <a:gd name="T2" fmla="*/ 286 w 6700"/>
                <a:gd name="T3" fmla="*/ 6169 h 6699"/>
                <a:gd name="T4" fmla="*/ 1997 w 6700"/>
                <a:gd name="T5" fmla="*/ 4459 h 6699"/>
                <a:gd name="T6" fmla="*/ 2053 w 6700"/>
                <a:gd name="T7" fmla="*/ 4421 h 6699"/>
                <a:gd name="T8" fmla="*/ 2119 w 6700"/>
                <a:gd name="T9" fmla="*/ 4409 h 6699"/>
                <a:gd name="T10" fmla="*/ 3693 w 6700"/>
                <a:gd name="T11" fmla="*/ 4413 h 6699"/>
                <a:gd name="T12" fmla="*/ 3755 w 6700"/>
                <a:gd name="T13" fmla="*/ 4439 h 6699"/>
                <a:gd name="T14" fmla="*/ 3801 w 6700"/>
                <a:gd name="T15" fmla="*/ 4485 h 6699"/>
                <a:gd name="T16" fmla="*/ 3827 w 6700"/>
                <a:gd name="T17" fmla="*/ 4547 h 6699"/>
                <a:gd name="T18" fmla="*/ 3829 w 6700"/>
                <a:gd name="T19" fmla="*/ 4599 h 6699"/>
                <a:gd name="T20" fmla="*/ 3809 w 6700"/>
                <a:gd name="T21" fmla="*/ 4665 h 6699"/>
                <a:gd name="T22" fmla="*/ 3767 w 6700"/>
                <a:gd name="T23" fmla="*/ 4715 h 6699"/>
                <a:gd name="T24" fmla="*/ 3709 w 6700"/>
                <a:gd name="T25" fmla="*/ 4747 h 6699"/>
                <a:gd name="T26" fmla="*/ 2251 w 6700"/>
                <a:gd name="T27" fmla="*/ 4755 h 6699"/>
                <a:gd name="T28" fmla="*/ 3709 w 6700"/>
                <a:gd name="T29" fmla="*/ 5039 h 6699"/>
                <a:gd name="T30" fmla="*/ 3905 w 6700"/>
                <a:gd name="T31" fmla="*/ 5003 h 6699"/>
                <a:gd name="T32" fmla="*/ 4039 w 6700"/>
                <a:gd name="T33" fmla="*/ 4951 h 6699"/>
                <a:gd name="T34" fmla="*/ 4149 w 6700"/>
                <a:gd name="T35" fmla="*/ 4873 h 6699"/>
                <a:gd name="T36" fmla="*/ 5452 w 6700"/>
                <a:gd name="T37" fmla="*/ 3575 h 6699"/>
                <a:gd name="T38" fmla="*/ 5518 w 6700"/>
                <a:gd name="T39" fmla="*/ 3545 h 6699"/>
                <a:gd name="T40" fmla="*/ 5584 w 6700"/>
                <a:gd name="T41" fmla="*/ 3539 h 6699"/>
                <a:gd name="T42" fmla="*/ 5648 w 6700"/>
                <a:gd name="T43" fmla="*/ 3559 h 6699"/>
                <a:gd name="T44" fmla="*/ 5688 w 6700"/>
                <a:gd name="T45" fmla="*/ 3591 h 6699"/>
                <a:gd name="T46" fmla="*/ 5724 w 6700"/>
                <a:gd name="T47" fmla="*/ 3651 h 6699"/>
                <a:gd name="T48" fmla="*/ 5732 w 6700"/>
                <a:gd name="T49" fmla="*/ 3703 h 6699"/>
                <a:gd name="T50" fmla="*/ 5720 w 6700"/>
                <a:gd name="T51" fmla="*/ 3773 h 6699"/>
                <a:gd name="T52" fmla="*/ 5682 w 6700"/>
                <a:gd name="T53" fmla="*/ 3831 h 6699"/>
                <a:gd name="T54" fmla="*/ 4005 w 6700"/>
                <a:gd name="T55" fmla="*/ 5503 h 6699"/>
                <a:gd name="T56" fmla="*/ 3941 w 6700"/>
                <a:gd name="T57" fmla="*/ 5529 h 6699"/>
                <a:gd name="T58" fmla="*/ 1536 w 6700"/>
                <a:gd name="T59" fmla="*/ 6413 h 6699"/>
                <a:gd name="T60" fmla="*/ 2537 w 6700"/>
                <a:gd name="T61" fmla="*/ 5817 h 6699"/>
                <a:gd name="T62" fmla="*/ 3999 w 6700"/>
                <a:gd name="T63" fmla="*/ 5809 h 6699"/>
                <a:gd name="T64" fmla="*/ 4163 w 6700"/>
                <a:gd name="T65" fmla="*/ 5741 h 6699"/>
                <a:gd name="T66" fmla="*/ 5884 w 6700"/>
                <a:gd name="T67" fmla="*/ 4033 h 6699"/>
                <a:gd name="T68" fmla="*/ 5966 w 6700"/>
                <a:gd name="T69" fmla="*/ 3921 h 6699"/>
                <a:gd name="T70" fmla="*/ 6016 w 6700"/>
                <a:gd name="T71" fmla="*/ 3743 h 6699"/>
                <a:gd name="T72" fmla="*/ 6014 w 6700"/>
                <a:gd name="T73" fmla="*/ 3649 h 6699"/>
                <a:gd name="T74" fmla="*/ 5956 w 6700"/>
                <a:gd name="T75" fmla="*/ 3475 h 6699"/>
                <a:gd name="T76" fmla="*/ 5866 w 6700"/>
                <a:gd name="T77" fmla="*/ 3367 h 6699"/>
                <a:gd name="T78" fmla="*/ 5714 w 6700"/>
                <a:gd name="T79" fmla="*/ 3276 h 6699"/>
                <a:gd name="T80" fmla="*/ 5544 w 6700"/>
                <a:gd name="T81" fmla="*/ 3252 h 6699"/>
                <a:gd name="T82" fmla="*/ 5374 w 6700"/>
                <a:gd name="T83" fmla="*/ 3292 h 6699"/>
                <a:gd name="T84" fmla="*/ 5222 w 6700"/>
                <a:gd name="T85" fmla="*/ 3397 h 6699"/>
                <a:gd name="T86" fmla="*/ 4089 w 6700"/>
                <a:gd name="T87" fmla="*/ 4429 h 6699"/>
                <a:gd name="T88" fmla="*/ 4011 w 6700"/>
                <a:gd name="T89" fmla="*/ 4291 h 6699"/>
                <a:gd name="T90" fmla="*/ 3891 w 6700"/>
                <a:gd name="T91" fmla="*/ 4187 h 6699"/>
                <a:gd name="T92" fmla="*/ 3741 w 6700"/>
                <a:gd name="T93" fmla="*/ 4131 h 6699"/>
                <a:gd name="T94" fmla="*/ 2119 w 6700"/>
                <a:gd name="T95" fmla="*/ 4123 h 6699"/>
                <a:gd name="T96" fmla="*/ 1943 w 6700"/>
                <a:gd name="T97" fmla="*/ 4157 h 6699"/>
                <a:gd name="T98" fmla="*/ 1795 w 6700"/>
                <a:gd name="T99" fmla="*/ 4257 h 6699"/>
                <a:gd name="T100" fmla="*/ 286 w 6700"/>
                <a:gd name="T101" fmla="*/ 286 h 6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0" h="6699">
                  <a:moveTo>
                    <a:pt x="6700" y="0"/>
                  </a:moveTo>
                  <a:lnTo>
                    <a:pt x="0" y="0"/>
                  </a:lnTo>
                  <a:lnTo>
                    <a:pt x="0" y="6699"/>
                  </a:lnTo>
                  <a:lnTo>
                    <a:pt x="6700" y="6699"/>
                  </a:lnTo>
                  <a:lnTo>
                    <a:pt x="6700" y="6699"/>
                  </a:lnTo>
                  <a:lnTo>
                    <a:pt x="6700" y="0"/>
                  </a:lnTo>
                  <a:lnTo>
                    <a:pt x="6700" y="0"/>
                  </a:lnTo>
                  <a:close/>
                  <a:moveTo>
                    <a:pt x="286" y="6169"/>
                  </a:moveTo>
                  <a:lnTo>
                    <a:pt x="1330" y="5125"/>
                  </a:lnTo>
                  <a:lnTo>
                    <a:pt x="1330" y="5125"/>
                  </a:lnTo>
                  <a:lnTo>
                    <a:pt x="1997" y="4459"/>
                  </a:lnTo>
                  <a:lnTo>
                    <a:pt x="1997" y="4459"/>
                  </a:lnTo>
                  <a:lnTo>
                    <a:pt x="2009" y="4447"/>
                  </a:lnTo>
                  <a:lnTo>
                    <a:pt x="2023" y="4437"/>
                  </a:lnTo>
                  <a:lnTo>
                    <a:pt x="2037" y="4429"/>
                  </a:lnTo>
                  <a:lnTo>
                    <a:pt x="2053" y="4421"/>
                  </a:lnTo>
                  <a:lnTo>
                    <a:pt x="2069" y="4417"/>
                  </a:lnTo>
                  <a:lnTo>
                    <a:pt x="2085" y="4411"/>
                  </a:lnTo>
                  <a:lnTo>
                    <a:pt x="2103" y="4409"/>
                  </a:lnTo>
                  <a:lnTo>
                    <a:pt x="2119" y="4409"/>
                  </a:lnTo>
                  <a:lnTo>
                    <a:pt x="3657" y="4409"/>
                  </a:lnTo>
                  <a:lnTo>
                    <a:pt x="3657" y="4409"/>
                  </a:lnTo>
                  <a:lnTo>
                    <a:pt x="3675" y="4409"/>
                  </a:lnTo>
                  <a:lnTo>
                    <a:pt x="3693" y="4413"/>
                  </a:lnTo>
                  <a:lnTo>
                    <a:pt x="3709" y="4417"/>
                  </a:lnTo>
                  <a:lnTo>
                    <a:pt x="3725" y="4423"/>
                  </a:lnTo>
                  <a:lnTo>
                    <a:pt x="3739" y="4429"/>
                  </a:lnTo>
                  <a:lnTo>
                    <a:pt x="3755" y="4439"/>
                  </a:lnTo>
                  <a:lnTo>
                    <a:pt x="3767" y="4449"/>
                  </a:lnTo>
                  <a:lnTo>
                    <a:pt x="3779" y="4459"/>
                  </a:lnTo>
                  <a:lnTo>
                    <a:pt x="3791" y="4471"/>
                  </a:lnTo>
                  <a:lnTo>
                    <a:pt x="3801" y="4485"/>
                  </a:lnTo>
                  <a:lnTo>
                    <a:pt x="3809" y="4499"/>
                  </a:lnTo>
                  <a:lnTo>
                    <a:pt x="3817" y="4515"/>
                  </a:lnTo>
                  <a:lnTo>
                    <a:pt x="3823" y="4531"/>
                  </a:lnTo>
                  <a:lnTo>
                    <a:pt x="3827" y="4547"/>
                  </a:lnTo>
                  <a:lnTo>
                    <a:pt x="3829" y="4565"/>
                  </a:lnTo>
                  <a:lnTo>
                    <a:pt x="3831" y="4581"/>
                  </a:lnTo>
                  <a:lnTo>
                    <a:pt x="3831" y="4581"/>
                  </a:lnTo>
                  <a:lnTo>
                    <a:pt x="3829" y="4599"/>
                  </a:lnTo>
                  <a:lnTo>
                    <a:pt x="3827" y="4617"/>
                  </a:lnTo>
                  <a:lnTo>
                    <a:pt x="3823" y="4633"/>
                  </a:lnTo>
                  <a:lnTo>
                    <a:pt x="3817" y="4649"/>
                  </a:lnTo>
                  <a:lnTo>
                    <a:pt x="3809" y="4665"/>
                  </a:lnTo>
                  <a:lnTo>
                    <a:pt x="3801" y="4679"/>
                  </a:lnTo>
                  <a:lnTo>
                    <a:pt x="3791" y="4693"/>
                  </a:lnTo>
                  <a:lnTo>
                    <a:pt x="3779" y="4705"/>
                  </a:lnTo>
                  <a:lnTo>
                    <a:pt x="3767" y="4715"/>
                  </a:lnTo>
                  <a:lnTo>
                    <a:pt x="3755" y="4725"/>
                  </a:lnTo>
                  <a:lnTo>
                    <a:pt x="3739" y="4735"/>
                  </a:lnTo>
                  <a:lnTo>
                    <a:pt x="3725" y="4741"/>
                  </a:lnTo>
                  <a:lnTo>
                    <a:pt x="3709" y="4747"/>
                  </a:lnTo>
                  <a:lnTo>
                    <a:pt x="3693" y="4751"/>
                  </a:lnTo>
                  <a:lnTo>
                    <a:pt x="3675" y="4755"/>
                  </a:lnTo>
                  <a:lnTo>
                    <a:pt x="3657" y="4755"/>
                  </a:lnTo>
                  <a:lnTo>
                    <a:pt x="2251" y="4755"/>
                  </a:lnTo>
                  <a:lnTo>
                    <a:pt x="2251" y="5041"/>
                  </a:lnTo>
                  <a:lnTo>
                    <a:pt x="3657" y="5041"/>
                  </a:lnTo>
                  <a:lnTo>
                    <a:pt x="3657" y="5041"/>
                  </a:lnTo>
                  <a:lnTo>
                    <a:pt x="3709" y="5039"/>
                  </a:lnTo>
                  <a:lnTo>
                    <a:pt x="3769" y="5031"/>
                  </a:lnTo>
                  <a:lnTo>
                    <a:pt x="3835" y="5019"/>
                  </a:lnTo>
                  <a:lnTo>
                    <a:pt x="3869" y="5011"/>
                  </a:lnTo>
                  <a:lnTo>
                    <a:pt x="3905" y="5003"/>
                  </a:lnTo>
                  <a:lnTo>
                    <a:pt x="3939" y="4991"/>
                  </a:lnTo>
                  <a:lnTo>
                    <a:pt x="3973" y="4979"/>
                  </a:lnTo>
                  <a:lnTo>
                    <a:pt x="4005" y="4965"/>
                  </a:lnTo>
                  <a:lnTo>
                    <a:pt x="4039" y="4951"/>
                  </a:lnTo>
                  <a:lnTo>
                    <a:pt x="4069" y="4933"/>
                  </a:lnTo>
                  <a:lnTo>
                    <a:pt x="4097" y="4915"/>
                  </a:lnTo>
                  <a:lnTo>
                    <a:pt x="4125" y="4895"/>
                  </a:lnTo>
                  <a:lnTo>
                    <a:pt x="4149" y="4873"/>
                  </a:lnTo>
                  <a:lnTo>
                    <a:pt x="5424" y="3599"/>
                  </a:lnTo>
                  <a:lnTo>
                    <a:pt x="5424" y="3599"/>
                  </a:lnTo>
                  <a:lnTo>
                    <a:pt x="5438" y="3585"/>
                  </a:lnTo>
                  <a:lnTo>
                    <a:pt x="5452" y="3575"/>
                  </a:lnTo>
                  <a:lnTo>
                    <a:pt x="5468" y="3565"/>
                  </a:lnTo>
                  <a:lnTo>
                    <a:pt x="5484" y="3557"/>
                  </a:lnTo>
                  <a:lnTo>
                    <a:pt x="5500" y="3551"/>
                  </a:lnTo>
                  <a:lnTo>
                    <a:pt x="5518" y="3545"/>
                  </a:lnTo>
                  <a:lnTo>
                    <a:pt x="5534" y="3541"/>
                  </a:lnTo>
                  <a:lnTo>
                    <a:pt x="5552" y="3539"/>
                  </a:lnTo>
                  <a:lnTo>
                    <a:pt x="5568" y="3539"/>
                  </a:lnTo>
                  <a:lnTo>
                    <a:pt x="5584" y="3539"/>
                  </a:lnTo>
                  <a:lnTo>
                    <a:pt x="5602" y="3543"/>
                  </a:lnTo>
                  <a:lnTo>
                    <a:pt x="5618" y="3547"/>
                  </a:lnTo>
                  <a:lnTo>
                    <a:pt x="5634" y="3553"/>
                  </a:lnTo>
                  <a:lnTo>
                    <a:pt x="5648" y="3559"/>
                  </a:lnTo>
                  <a:lnTo>
                    <a:pt x="5662" y="3569"/>
                  </a:lnTo>
                  <a:lnTo>
                    <a:pt x="5676" y="3579"/>
                  </a:lnTo>
                  <a:lnTo>
                    <a:pt x="5676" y="3579"/>
                  </a:lnTo>
                  <a:lnTo>
                    <a:pt x="5688" y="3591"/>
                  </a:lnTo>
                  <a:lnTo>
                    <a:pt x="5700" y="3605"/>
                  </a:lnTo>
                  <a:lnTo>
                    <a:pt x="5708" y="3619"/>
                  </a:lnTo>
                  <a:lnTo>
                    <a:pt x="5716" y="3635"/>
                  </a:lnTo>
                  <a:lnTo>
                    <a:pt x="5724" y="3651"/>
                  </a:lnTo>
                  <a:lnTo>
                    <a:pt x="5728" y="3669"/>
                  </a:lnTo>
                  <a:lnTo>
                    <a:pt x="5732" y="3685"/>
                  </a:lnTo>
                  <a:lnTo>
                    <a:pt x="5732" y="3703"/>
                  </a:lnTo>
                  <a:lnTo>
                    <a:pt x="5732" y="3703"/>
                  </a:lnTo>
                  <a:lnTo>
                    <a:pt x="5732" y="3721"/>
                  </a:lnTo>
                  <a:lnTo>
                    <a:pt x="5730" y="3739"/>
                  </a:lnTo>
                  <a:lnTo>
                    <a:pt x="5726" y="3755"/>
                  </a:lnTo>
                  <a:lnTo>
                    <a:pt x="5720" y="3773"/>
                  </a:lnTo>
                  <a:lnTo>
                    <a:pt x="5714" y="3789"/>
                  </a:lnTo>
                  <a:lnTo>
                    <a:pt x="5704" y="3803"/>
                  </a:lnTo>
                  <a:lnTo>
                    <a:pt x="5694" y="3817"/>
                  </a:lnTo>
                  <a:lnTo>
                    <a:pt x="5682" y="3831"/>
                  </a:lnTo>
                  <a:lnTo>
                    <a:pt x="4031" y="5481"/>
                  </a:lnTo>
                  <a:lnTo>
                    <a:pt x="4031" y="5481"/>
                  </a:lnTo>
                  <a:lnTo>
                    <a:pt x="4017" y="5493"/>
                  </a:lnTo>
                  <a:lnTo>
                    <a:pt x="4005" y="5503"/>
                  </a:lnTo>
                  <a:lnTo>
                    <a:pt x="3989" y="5511"/>
                  </a:lnTo>
                  <a:lnTo>
                    <a:pt x="3975" y="5519"/>
                  </a:lnTo>
                  <a:lnTo>
                    <a:pt x="3959" y="5525"/>
                  </a:lnTo>
                  <a:lnTo>
                    <a:pt x="3941" y="5529"/>
                  </a:lnTo>
                  <a:lnTo>
                    <a:pt x="3925" y="5531"/>
                  </a:lnTo>
                  <a:lnTo>
                    <a:pt x="3907" y="5531"/>
                  </a:lnTo>
                  <a:lnTo>
                    <a:pt x="2419" y="5531"/>
                  </a:lnTo>
                  <a:lnTo>
                    <a:pt x="1536" y="6413"/>
                  </a:lnTo>
                  <a:lnTo>
                    <a:pt x="286" y="6413"/>
                  </a:lnTo>
                  <a:lnTo>
                    <a:pt x="286" y="6169"/>
                  </a:lnTo>
                  <a:close/>
                  <a:moveTo>
                    <a:pt x="1941" y="6413"/>
                  </a:moveTo>
                  <a:lnTo>
                    <a:pt x="2537" y="5817"/>
                  </a:lnTo>
                  <a:lnTo>
                    <a:pt x="3907" y="5817"/>
                  </a:lnTo>
                  <a:lnTo>
                    <a:pt x="3907" y="5817"/>
                  </a:lnTo>
                  <a:lnTo>
                    <a:pt x="3953" y="5815"/>
                  </a:lnTo>
                  <a:lnTo>
                    <a:pt x="3999" y="5809"/>
                  </a:lnTo>
                  <a:lnTo>
                    <a:pt x="4041" y="5797"/>
                  </a:lnTo>
                  <a:lnTo>
                    <a:pt x="4083" y="5783"/>
                  </a:lnTo>
                  <a:lnTo>
                    <a:pt x="4125" y="5763"/>
                  </a:lnTo>
                  <a:lnTo>
                    <a:pt x="4163" y="5741"/>
                  </a:lnTo>
                  <a:lnTo>
                    <a:pt x="4199" y="5713"/>
                  </a:lnTo>
                  <a:lnTo>
                    <a:pt x="4233" y="5683"/>
                  </a:lnTo>
                  <a:lnTo>
                    <a:pt x="5884" y="4033"/>
                  </a:lnTo>
                  <a:lnTo>
                    <a:pt x="5884" y="4033"/>
                  </a:lnTo>
                  <a:lnTo>
                    <a:pt x="5900" y="4015"/>
                  </a:lnTo>
                  <a:lnTo>
                    <a:pt x="5916" y="3997"/>
                  </a:lnTo>
                  <a:lnTo>
                    <a:pt x="5942" y="3961"/>
                  </a:lnTo>
                  <a:lnTo>
                    <a:pt x="5966" y="3921"/>
                  </a:lnTo>
                  <a:lnTo>
                    <a:pt x="5986" y="3879"/>
                  </a:lnTo>
                  <a:lnTo>
                    <a:pt x="6000" y="3835"/>
                  </a:lnTo>
                  <a:lnTo>
                    <a:pt x="6012" y="3789"/>
                  </a:lnTo>
                  <a:lnTo>
                    <a:pt x="6016" y="3743"/>
                  </a:lnTo>
                  <a:lnTo>
                    <a:pt x="6018" y="3719"/>
                  </a:lnTo>
                  <a:lnTo>
                    <a:pt x="6018" y="3697"/>
                  </a:lnTo>
                  <a:lnTo>
                    <a:pt x="6018" y="3697"/>
                  </a:lnTo>
                  <a:lnTo>
                    <a:pt x="6014" y="3649"/>
                  </a:lnTo>
                  <a:lnTo>
                    <a:pt x="6006" y="3603"/>
                  </a:lnTo>
                  <a:lnTo>
                    <a:pt x="5994" y="3559"/>
                  </a:lnTo>
                  <a:lnTo>
                    <a:pt x="5976" y="3515"/>
                  </a:lnTo>
                  <a:lnTo>
                    <a:pt x="5956" y="3475"/>
                  </a:lnTo>
                  <a:lnTo>
                    <a:pt x="5930" y="3437"/>
                  </a:lnTo>
                  <a:lnTo>
                    <a:pt x="5900" y="3401"/>
                  </a:lnTo>
                  <a:lnTo>
                    <a:pt x="5866" y="3367"/>
                  </a:lnTo>
                  <a:lnTo>
                    <a:pt x="5866" y="3367"/>
                  </a:lnTo>
                  <a:lnTo>
                    <a:pt x="5832" y="3338"/>
                  </a:lnTo>
                  <a:lnTo>
                    <a:pt x="5794" y="3312"/>
                  </a:lnTo>
                  <a:lnTo>
                    <a:pt x="5754" y="3292"/>
                  </a:lnTo>
                  <a:lnTo>
                    <a:pt x="5714" y="3276"/>
                  </a:lnTo>
                  <a:lnTo>
                    <a:pt x="5672" y="3264"/>
                  </a:lnTo>
                  <a:lnTo>
                    <a:pt x="5630" y="3256"/>
                  </a:lnTo>
                  <a:lnTo>
                    <a:pt x="5588" y="3252"/>
                  </a:lnTo>
                  <a:lnTo>
                    <a:pt x="5544" y="3252"/>
                  </a:lnTo>
                  <a:lnTo>
                    <a:pt x="5500" y="3256"/>
                  </a:lnTo>
                  <a:lnTo>
                    <a:pt x="5458" y="3264"/>
                  </a:lnTo>
                  <a:lnTo>
                    <a:pt x="5414" y="3276"/>
                  </a:lnTo>
                  <a:lnTo>
                    <a:pt x="5374" y="3292"/>
                  </a:lnTo>
                  <a:lnTo>
                    <a:pt x="5332" y="3312"/>
                  </a:lnTo>
                  <a:lnTo>
                    <a:pt x="5294" y="3336"/>
                  </a:lnTo>
                  <a:lnTo>
                    <a:pt x="5258" y="3365"/>
                  </a:lnTo>
                  <a:lnTo>
                    <a:pt x="5222" y="3397"/>
                  </a:lnTo>
                  <a:lnTo>
                    <a:pt x="4109" y="4507"/>
                  </a:lnTo>
                  <a:lnTo>
                    <a:pt x="4109" y="4507"/>
                  </a:lnTo>
                  <a:lnTo>
                    <a:pt x="4101" y="4467"/>
                  </a:lnTo>
                  <a:lnTo>
                    <a:pt x="4089" y="4429"/>
                  </a:lnTo>
                  <a:lnTo>
                    <a:pt x="4075" y="4391"/>
                  </a:lnTo>
                  <a:lnTo>
                    <a:pt x="4055" y="4355"/>
                  </a:lnTo>
                  <a:lnTo>
                    <a:pt x="4035" y="4323"/>
                  </a:lnTo>
                  <a:lnTo>
                    <a:pt x="4011" y="4291"/>
                  </a:lnTo>
                  <a:lnTo>
                    <a:pt x="3985" y="4261"/>
                  </a:lnTo>
                  <a:lnTo>
                    <a:pt x="3955" y="4233"/>
                  </a:lnTo>
                  <a:lnTo>
                    <a:pt x="3925" y="4209"/>
                  </a:lnTo>
                  <a:lnTo>
                    <a:pt x="3891" y="4187"/>
                  </a:lnTo>
                  <a:lnTo>
                    <a:pt x="3855" y="4169"/>
                  </a:lnTo>
                  <a:lnTo>
                    <a:pt x="3819" y="4153"/>
                  </a:lnTo>
                  <a:lnTo>
                    <a:pt x="3781" y="4139"/>
                  </a:lnTo>
                  <a:lnTo>
                    <a:pt x="3741" y="4131"/>
                  </a:lnTo>
                  <a:lnTo>
                    <a:pt x="3699" y="4125"/>
                  </a:lnTo>
                  <a:lnTo>
                    <a:pt x="3657" y="4123"/>
                  </a:lnTo>
                  <a:lnTo>
                    <a:pt x="2119" y="4123"/>
                  </a:lnTo>
                  <a:lnTo>
                    <a:pt x="2119" y="4123"/>
                  </a:lnTo>
                  <a:lnTo>
                    <a:pt x="2073" y="4125"/>
                  </a:lnTo>
                  <a:lnTo>
                    <a:pt x="2029" y="4131"/>
                  </a:lnTo>
                  <a:lnTo>
                    <a:pt x="1985" y="4143"/>
                  </a:lnTo>
                  <a:lnTo>
                    <a:pt x="1943" y="4157"/>
                  </a:lnTo>
                  <a:lnTo>
                    <a:pt x="1903" y="4177"/>
                  </a:lnTo>
                  <a:lnTo>
                    <a:pt x="1865" y="4199"/>
                  </a:lnTo>
                  <a:lnTo>
                    <a:pt x="1829" y="4227"/>
                  </a:lnTo>
                  <a:lnTo>
                    <a:pt x="1795" y="4257"/>
                  </a:lnTo>
                  <a:lnTo>
                    <a:pt x="1162" y="4889"/>
                  </a:lnTo>
                  <a:lnTo>
                    <a:pt x="1162" y="4889"/>
                  </a:lnTo>
                  <a:lnTo>
                    <a:pt x="286" y="5765"/>
                  </a:lnTo>
                  <a:lnTo>
                    <a:pt x="286" y="286"/>
                  </a:lnTo>
                  <a:lnTo>
                    <a:pt x="6416" y="286"/>
                  </a:lnTo>
                  <a:lnTo>
                    <a:pt x="6416" y="6413"/>
                  </a:lnTo>
                  <a:lnTo>
                    <a:pt x="1941" y="6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93" name="Freeform 106">
              <a:extLst>
                <a:ext uri="{FF2B5EF4-FFF2-40B4-BE49-F238E27FC236}">
                  <a16:creationId xmlns:a16="http://schemas.microsoft.com/office/drawing/2014/main" id="{29C6D739-ED4F-4EEC-A95E-53244F76C2EF}"/>
                </a:ext>
              </a:extLst>
            </p:cNvPr>
            <p:cNvSpPr>
              <a:spLocks/>
            </p:cNvSpPr>
            <p:nvPr/>
          </p:nvSpPr>
          <p:spPr bwMode="auto">
            <a:xfrm>
              <a:off x="3313" y="1320"/>
              <a:ext cx="1856" cy="1856"/>
            </a:xfrm>
            <a:custGeom>
              <a:avLst/>
              <a:gdLst>
                <a:gd name="T0" fmla="*/ 1072 w 1856"/>
                <a:gd name="T1" fmla="*/ 0 h 1856"/>
                <a:gd name="T2" fmla="*/ 786 w 1856"/>
                <a:gd name="T3" fmla="*/ 0 h 1856"/>
                <a:gd name="T4" fmla="*/ 786 w 1856"/>
                <a:gd name="T5" fmla="*/ 784 h 1856"/>
                <a:gd name="T6" fmla="*/ 0 w 1856"/>
                <a:gd name="T7" fmla="*/ 784 h 1856"/>
                <a:gd name="T8" fmla="*/ 0 w 1856"/>
                <a:gd name="T9" fmla="*/ 1070 h 1856"/>
                <a:gd name="T10" fmla="*/ 786 w 1856"/>
                <a:gd name="T11" fmla="*/ 1070 h 1856"/>
                <a:gd name="T12" fmla="*/ 786 w 1856"/>
                <a:gd name="T13" fmla="*/ 1856 h 1856"/>
                <a:gd name="T14" fmla="*/ 1072 w 1856"/>
                <a:gd name="T15" fmla="*/ 1856 h 1856"/>
                <a:gd name="T16" fmla="*/ 1072 w 1856"/>
                <a:gd name="T17" fmla="*/ 1070 h 1856"/>
                <a:gd name="T18" fmla="*/ 1856 w 1856"/>
                <a:gd name="T19" fmla="*/ 1070 h 1856"/>
                <a:gd name="T20" fmla="*/ 1856 w 1856"/>
                <a:gd name="T21" fmla="*/ 784 h 1856"/>
                <a:gd name="T22" fmla="*/ 1072 w 1856"/>
                <a:gd name="T23" fmla="*/ 784 h 1856"/>
                <a:gd name="T24" fmla="*/ 1072 w 1856"/>
                <a:gd name="T25" fmla="*/ 0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6" h="1856">
                  <a:moveTo>
                    <a:pt x="1072" y="0"/>
                  </a:moveTo>
                  <a:lnTo>
                    <a:pt x="786" y="0"/>
                  </a:lnTo>
                  <a:lnTo>
                    <a:pt x="786" y="784"/>
                  </a:lnTo>
                  <a:lnTo>
                    <a:pt x="0" y="784"/>
                  </a:lnTo>
                  <a:lnTo>
                    <a:pt x="0" y="1070"/>
                  </a:lnTo>
                  <a:lnTo>
                    <a:pt x="786" y="1070"/>
                  </a:lnTo>
                  <a:lnTo>
                    <a:pt x="786" y="1856"/>
                  </a:lnTo>
                  <a:lnTo>
                    <a:pt x="1072" y="1856"/>
                  </a:lnTo>
                  <a:lnTo>
                    <a:pt x="1072" y="1070"/>
                  </a:lnTo>
                  <a:lnTo>
                    <a:pt x="1856" y="1070"/>
                  </a:lnTo>
                  <a:lnTo>
                    <a:pt x="1856" y="784"/>
                  </a:lnTo>
                  <a:lnTo>
                    <a:pt x="1072" y="784"/>
                  </a:lnTo>
                  <a:lnTo>
                    <a:pt x="10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grpSp>
        <p:nvGrpSpPr>
          <p:cNvPr id="94" name="Group 104">
            <a:extLst>
              <a:ext uri="{FF2B5EF4-FFF2-40B4-BE49-F238E27FC236}">
                <a16:creationId xmlns:a16="http://schemas.microsoft.com/office/drawing/2014/main" id="{E3B18EEF-F9BD-46BA-9B91-AEEA14B2CD11}"/>
              </a:ext>
            </a:extLst>
          </p:cNvPr>
          <p:cNvGrpSpPr>
            <a:grpSpLocks noChangeAspect="1"/>
          </p:cNvGrpSpPr>
          <p:nvPr/>
        </p:nvGrpSpPr>
        <p:grpSpPr bwMode="auto">
          <a:xfrm>
            <a:off x="4602237" y="3978663"/>
            <a:ext cx="978262" cy="978116"/>
            <a:chOff x="986" y="0"/>
            <a:chExt cx="6700" cy="6699"/>
          </a:xfrm>
          <a:solidFill>
            <a:schemeClr val="accent4"/>
          </a:solidFill>
        </p:grpSpPr>
        <p:sp>
          <p:nvSpPr>
            <p:cNvPr id="95" name="Freeform 105">
              <a:extLst>
                <a:ext uri="{FF2B5EF4-FFF2-40B4-BE49-F238E27FC236}">
                  <a16:creationId xmlns:a16="http://schemas.microsoft.com/office/drawing/2014/main" id="{369A6189-D05D-4037-82F8-BCD7E73A1FEF}"/>
                </a:ext>
              </a:extLst>
            </p:cNvPr>
            <p:cNvSpPr>
              <a:spLocks noEditPoints="1"/>
            </p:cNvSpPr>
            <p:nvPr/>
          </p:nvSpPr>
          <p:spPr bwMode="auto">
            <a:xfrm>
              <a:off x="986" y="0"/>
              <a:ext cx="6700" cy="6699"/>
            </a:xfrm>
            <a:custGeom>
              <a:avLst/>
              <a:gdLst>
                <a:gd name="T0" fmla="*/ 6700 w 6700"/>
                <a:gd name="T1" fmla="*/ 6699 h 6699"/>
                <a:gd name="T2" fmla="*/ 286 w 6700"/>
                <a:gd name="T3" fmla="*/ 6169 h 6699"/>
                <a:gd name="T4" fmla="*/ 1997 w 6700"/>
                <a:gd name="T5" fmla="*/ 4459 h 6699"/>
                <a:gd name="T6" fmla="*/ 2053 w 6700"/>
                <a:gd name="T7" fmla="*/ 4421 h 6699"/>
                <a:gd name="T8" fmla="*/ 2119 w 6700"/>
                <a:gd name="T9" fmla="*/ 4409 h 6699"/>
                <a:gd name="T10" fmla="*/ 3693 w 6700"/>
                <a:gd name="T11" fmla="*/ 4413 h 6699"/>
                <a:gd name="T12" fmla="*/ 3755 w 6700"/>
                <a:gd name="T13" fmla="*/ 4439 h 6699"/>
                <a:gd name="T14" fmla="*/ 3801 w 6700"/>
                <a:gd name="T15" fmla="*/ 4485 h 6699"/>
                <a:gd name="T16" fmla="*/ 3827 w 6700"/>
                <a:gd name="T17" fmla="*/ 4547 h 6699"/>
                <a:gd name="T18" fmla="*/ 3829 w 6700"/>
                <a:gd name="T19" fmla="*/ 4599 h 6699"/>
                <a:gd name="T20" fmla="*/ 3809 w 6700"/>
                <a:gd name="T21" fmla="*/ 4665 h 6699"/>
                <a:gd name="T22" fmla="*/ 3767 w 6700"/>
                <a:gd name="T23" fmla="*/ 4715 h 6699"/>
                <a:gd name="T24" fmla="*/ 3709 w 6700"/>
                <a:gd name="T25" fmla="*/ 4747 h 6699"/>
                <a:gd name="T26" fmla="*/ 2251 w 6700"/>
                <a:gd name="T27" fmla="*/ 4755 h 6699"/>
                <a:gd name="T28" fmla="*/ 3709 w 6700"/>
                <a:gd name="T29" fmla="*/ 5039 h 6699"/>
                <a:gd name="T30" fmla="*/ 3905 w 6700"/>
                <a:gd name="T31" fmla="*/ 5003 h 6699"/>
                <a:gd name="T32" fmla="*/ 4039 w 6700"/>
                <a:gd name="T33" fmla="*/ 4951 h 6699"/>
                <a:gd name="T34" fmla="*/ 4149 w 6700"/>
                <a:gd name="T35" fmla="*/ 4873 h 6699"/>
                <a:gd name="T36" fmla="*/ 5452 w 6700"/>
                <a:gd name="T37" fmla="*/ 3575 h 6699"/>
                <a:gd name="T38" fmla="*/ 5518 w 6700"/>
                <a:gd name="T39" fmla="*/ 3545 h 6699"/>
                <a:gd name="T40" fmla="*/ 5584 w 6700"/>
                <a:gd name="T41" fmla="*/ 3539 h 6699"/>
                <a:gd name="T42" fmla="*/ 5648 w 6700"/>
                <a:gd name="T43" fmla="*/ 3559 h 6699"/>
                <a:gd name="T44" fmla="*/ 5688 w 6700"/>
                <a:gd name="T45" fmla="*/ 3591 h 6699"/>
                <a:gd name="T46" fmla="*/ 5724 w 6700"/>
                <a:gd name="T47" fmla="*/ 3651 h 6699"/>
                <a:gd name="T48" fmla="*/ 5732 w 6700"/>
                <a:gd name="T49" fmla="*/ 3703 h 6699"/>
                <a:gd name="T50" fmla="*/ 5720 w 6700"/>
                <a:gd name="T51" fmla="*/ 3773 h 6699"/>
                <a:gd name="T52" fmla="*/ 5682 w 6700"/>
                <a:gd name="T53" fmla="*/ 3831 h 6699"/>
                <a:gd name="T54" fmla="*/ 4005 w 6700"/>
                <a:gd name="T55" fmla="*/ 5503 h 6699"/>
                <a:gd name="T56" fmla="*/ 3941 w 6700"/>
                <a:gd name="T57" fmla="*/ 5529 h 6699"/>
                <a:gd name="T58" fmla="*/ 1536 w 6700"/>
                <a:gd name="T59" fmla="*/ 6413 h 6699"/>
                <a:gd name="T60" fmla="*/ 2537 w 6700"/>
                <a:gd name="T61" fmla="*/ 5817 h 6699"/>
                <a:gd name="T62" fmla="*/ 3999 w 6700"/>
                <a:gd name="T63" fmla="*/ 5809 h 6699"/>
                <a:gd name="T64" fmla="*/ 4163 w 6700"/>
                <a:gd name="T65" fmla="*/ 5741 h 6699"/>
                <a:gd name="T66" fmla="*/ 5884 w 6700"/>
                <a:gd name="T67" fmla="*/ 4033 h 6699"/>
                <a:gd name="T68" fmla="*/ 5966 w 6700"/>
                <a:gd name="T69" fmla="*/ 3921 h 6699"/>
                <a:gd name="T70" fmla="*/ 6016 w 6700"/>
                <a:gd name="T71" fmla="*/ 3743 h 6699"/>
                <a:gd name="T72" fmla="*/ 6014 w 6700"/>
                <a:gd name="T73" fmla="*/ 3649 h 6699"/>
                <a:gd name="T74" fmla="*/ 5956 w 6700"/>
                <a:gd name="T75" fmla="*/ 3475 h 6699"/>
                <a:gd name="T76" fmla="*/ 5866 w 6700"/>
                <a:gd name="T77" fmla="*/ 3367 h 6699"/>
                <a:gd name="T78" fmla="*/ 5714 w 6700"/>
                <a:gd name="T79" fmla="*/ 3276 h 6699"/>
                <a:gd name="T80" fmla="*/ 5544 w 6700"/>
                <a:gd name="T81" fmla="*/ 3252 h 6699"/>
                <a:gd name="T82" fmla="*/ 5374 w 6700"/>
                <a:gd name="T83" fmla="*/ 3292 h 6699"/>
                <a:gd name="T84" fmla="*/ 5222 w 6700"/>
                <a:gd name="T85" fmla="*/ 3397 h 6699"/>
                <a:gd name="T86" fmla="*/ 4089 w 6700"/>
                <a:gd name="T87" fmla="*/ 4429 h 6699"/>
                <a:gd name="T88" fmla="*/ 4011 w 6700"/>
                <a:gd name="T89" fmla="*/ 4291 h 6699"/>
                <a:gd name="T90" fmla="*/ 3891 w 6700"/>
                <a:gd name="T91" fmla="*/ 4187 h 6699"/>
                <a:gd name="T92" fmla="*/ 3741 w 6700"/>
                <a:gd name="T93" fmla="*/ 4131 h 6699"/>
                <a:gd name="T94" fmla="*/ 2119 w 6700"/>
                <a:gd name="T95" fmla="*/ 4123 h 6699"/>
                <a:gd name="T96" fmla="*/ 1943 w 6700"/>
                <a:gd name="T97" fmla="*/ 4157 h 6699"/>
                <a:gd name="T98" fmla="*/ 1795 w 6700"/>
                <a:gd name="T99" fmla="*/ 4257 h 6699"/>
                <a:gd name="T100" fmla="*/ 286 w 6700"/>
                <a:gd name="T101" fmla="*/ 286 h 6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0" h="6699">
                  <a:moveTo>
                    <a:pt x="6700" y="0"/>
                  </a:moveTo>
                  <a:lnTo>
                    <a:pt x="0" y="0"/>
                  </a:lnTo>
                  <a:lnTo>
                    <a:pt x="0" y="6699"/>
                  </a:lnTo>
                  <a:lnTo>
                    <a:pt x="6700" y="6699"/>
                  </a:lnTo>
                  <a:lnTo>
                    <a:pt x="6700" y="6699"/>
                  </a:lnTo>
                  <a:lnTo>
                    <a:pt x="6700" y="0"/>
                  </a:lnTo>
                  <a:lnTo>
                    <a:pt x="6700" y="0"/>
                  </a:lnTo>
                  <a:close/>
                  <a:moveTo>
                    <a:pt x="286" y="6169"/>
                  </a:moveTo>
                  <a:lnTo>
                    <a:pt x="1330" y="5125"/>
                  </a:lnTo>
                  <a:lnTo>
                    <a:pt x="1330" y="5125"/>
                  </a:lnTo>
                  <a:lnTo>
                    <a:pt x="1997" y="4459"/>
                  </a:lnTo>
                  <a:lnTo>
                    <a:pt x="1997" y="4459"/>
                  </a:lnTo>
                  <a:lnTo>
                    <a:pt x="2009" y="4447"/>
                  </a:lnTo>
                  <a:lnTo>
                    <a:pt x="2023" y="4437"/>
                  </a:lnTo>
                  <a:lnTo>
                    <a:pt x="2037" y="4429"/>
                  </a:lnTo>
                  <a:lnTo>
                    <a:pt x="2053" y="4421"/>
                  </a:lnTo>
                  <a:lnTo>
                    <a:pt x="2069" y="4417"/>
                  </a:lnTo>
                  <a:lnTo>
                    <a:pt x="2085" y="4411"/>
                  </a:lnTo>
                  <a:lnTo>
                    <a:pt x="2103" y="4409"/>
                  </a:lnTo>
                  <a:lnTo>
                    <a:pt x="2119" y="4409"/>
                  </a:lnTo>
                  <a:lnTo>
                    <a:pt x="3657" y="4409"/>
                  </a:lnTo>
                  <a:lnTo>
                    <a:pt x="3657" y="4409"/>
                  </a:lnTo>
                  <a:lnTo>
                    <a:pt x="3675" y="4409"/>
                  </a:lnTo>
                  <a:lnTo>
                    <a:pt x="3693" y="4413"/>
                  </a:lnTo>
                  <a:lnTo>
                    <a:pt x="3709" y="4417"/>
                  </a:lnTo>
                  <a:lnTo>
                    <a:pt x="3725" y="4423"/>
                  </a:lnTo>
                  <a:lnTo>
                    <a:pt x="3739" y="4429"/>
                  </a:lnTo>
                  <a:lnTo>
                    <a:pt x="3755" y="4439"/>
                  </a:lnTo>
                  <a:lnTo>
                    <a:pt x="3767" y="4449"/>
                  </a:lnTo>
                  <a:lnTo>
                    <a:pt x="3779" y="4459"/>
                  </a:lnTo>
                  <a:lnTo>
                    <a:pt x="3791" y="4471"/>
                  </a:lnTo>
                  <a:lnTo>
                    <a:pt x="3801" y="4485"/>
                  </a:lnTo>
                  <a:lnTo>
                    <a:pt x="3809" y="4499"/>
                  </a:lnTo>
                  <a:lnTo>
                    <a:pt x="3817" y="4515"/>
                  </a:lnTo>
                  <a:lnTo>
                    <a:pt x="3823" y="4531"/>
                  </a:lnTo>
                  <a:lnTo>
                    <a:pt x="3827" y="4547"/>
                  </a:lnTo>
                  <a:lnTo>
                    <a:pt x="3829" y="4565"/>
                  </a:lnTo>
                  <a:lnTo>
                    <a:pt x="3831" y="4581"/>
                  </a:lnTo>
                  <a:lnTo>
                    <a:pt x="3831" y="4581"/>
                  </a:lnTo>
                  <a:lnTo>
                    <a:pt x="3829" y="4599"/>
                  </a:lnTo>
                  <a:lnTo>
                    <a:pt x="3827" y="4617"/>
                  </a:lnTo>
                  <a:lnTo>
                    <a:pt x="3823" y="4633"/>
                  </a:lnTo>
                  <a:lnTo>
                    <a:pt x="3817" y="4649"/>
                  </a:lnTo>
                  <a:lnTo>
                    <a:pt x="3809" y="4665"/>
                  </a:lnTo>
                  <a:lnTo>
                    <a:pt x="3801" y="4679"/>
                  </a:lnTo>
                  <a:lnTo>
                    <a:pt x="3791" y="4693"/>
                  </a:lnTo>
                  <a:lnTo>
                    <a:pt x="3779" y="4705"/>
                  </a:lnTo>
                  <a:lnTo>
                    <a:pt x="3767" y="4715"/>
                  </a:lnTo>
                  <a:lnTo>
                    <a:pt x="3755" y="4725"/>
                  </a:lnTo>
                  <a:lnTo>
                    <a:pt x="3739" y="4735"/>
                  </a:lnTo>
                  <a:lnTo>
                    <a:pt x="3725" y="4741"/>
                  </a:lnTo>
                  <a:lnTo>
                    <a:pt x="3709" y="4747"/>
                  </a:lnTo>
                  <a:lnTo>
                    <a:pt x="3693" y="4751"/>
                  </a:lnTo>
                  <a:lnTo>
                    <a:pt x="3675" y="4755"/>
                  </a:lnTo>
                  <a:lnTo>
                    <a:pt x="3657" y="4755"/>
                  </a:lnTo>
                  <a:lnTo>
                    <a:pt x="2251" y="4755"/>
                  </a:lnTo>
                  <a:lnTo>
                    <a:pt x="2251" y="5041"/>
                  </a:lnTo>
                  <a:lnTo>
                    <a:pt x="3657" y="5041"/>
                  </a:lnTo>
                  <a:lnTo>
                    <a:pt x="3657" y="5041"/>
                  </a:lnTo>
                  <a:lnTo>
                    <a:pt x="3709" y="5039"/>
                  </a:lnTo>
                  <a:lnTo>
                    <a:pt x="3769" y="5031"/>
                  </a:lnTo>
                  <a:lnTo>
                    <a:pt x="3835" y="5019"/>
                  </a:lnTo>
                  <a:lnTo>
                    <a:pt x="3869" y="5011"/>
                  </a:lnTo>
                  <a:lnTo>
                    <a:pt x="3905" y="5003"/>
                  </a:lnTo>
                  <a:lnTo>
                    <a:pt x="3939" y="4991"/>
                  </a:lnTo>
                  <a:lnTo>
                    <a:pt x="3973" y="4979"/>
                  </a:lnTo>
                  <a:lnTo>
                    <a:pt x="4005" y="4965"/>
                  </a:lnTo>
                  <a:lnTo>
                    <a:pt x="4039" y="4951"/>
                  </a:lnTo>
                  <a:lnTo>
                    <a:pt x="4069" y="4933"/>
                  </a:lnTo>
                  <a:lnTo>
                    <a:pt x="4097" y="4915"/>
                  </a:lnTo>
                  <a:lnTo>
                    <a:pt x="4125" y="4895"/>
                  </a:lnTo>
                  <a:lnTo>
                    <a:pt x="4149" y="4873"/>
                  </a:lnTo>
                  <a:lnTo>
                    <a:pt x="5424" y="3599"/>
                  </a:lnTo>
                  <a:lnTo>
                    <a:pt x="5424" y="3599"/>
                  </a:lnTo>
                  <a:lnTo>
                    <a:pt x="5438" y="3585"/>
                  </a:lnTo>
                  <a:lnTo>
                    <a:pt x="5452" y="3575"/>
                  </a:lnTo>
                  <a:lnTo>
                    <a:pt x="5468" y="3565"/>
                  </a:lnTo>
                  <a:lnTo>
                    <a:pt x="5484" y="3557"/>
                  </a:lnTo>
                  <a:lnTo>
                    <a:pt x="5500" y="3551"/>
                  </a:lnTo>
                  <a:lnTo>
                    <a:pt x="5518" y="3545"/>
                  </a:lnTo>
                  <a:lnTo>
                    <a:pt x="5534" y="3541"/>
                  </a:lnTo>
                  <a:lnTo>
                    <a:pt x="5552" y="3539"/>
                  </a:lnTo>
                  <a:lnTo>
                    <a:pt x="5568" y="3539"/>
                  </a:lnTo>
                  <a:lnTo>
                    <a:pt x="5584" y="3539"/>
                  </a:lnTo>
                  <a:lnTo>
                    <a:pt x="5602" y="3543"/>
                  </a:lnTo>
                  <a:lnTo>
                    <a:pt x="5618" y="3547"/>
                  </a:lnTo>
                  <a:lnTo>
                    <a:pt x="5634" y="3553"/>
                  </a:lnTo>
                  <a:lnTo>
                    <a:pt x="5648" y="3559"/>
                  </a:lnTo>
                  <a:lnTo>
                    <a:pt x="5662" y="3569"/>
                  </a:lnTo>
                  <a:lnTo>
                    <a:pt x="5676" y="3579"/>
                  </a:lnTo>
                  <a:lnTo>
                    <a:pt x="5676" y="3579"/>
                  </a:lnTo>
                  <a:lnTo>
                    <a:pt x="5688" y="3591"/>
                  </a:lnTo>
                  <a:lnTo>
                    <a:pt x="5700" y="3605"/>
                  </a:lnTo>
                  <a:lnTo>
                    <a:pt x="5708" y="3619"/>
                  </a:lnTo>
                  <a:lnTo>
                    <a:pt x="5716" y="3635"/>
                  </a:lnTo>
                  <a:lnTo>
                    <a:pt x="5724" y="3651"/>
                  </a:lnTo>
                  <a:lnTo>
                    <a:pt x="5728" y="3669"/>
                  </a:lnTo>
                  <a:lnTo>
                    <a:pt x="5732" y="3685"/>
                  </a:lnTo>
                  <a:lnTo>
                    <a:pt x="5732" y="3703"/>
                  </a:lnTo>
                  <a:lnTo>
                    <a:pt x="5732" y="3703"/>
                  </a:lnTo>
                  <a:lnTo>
                    <a:pt x="5732" y="3721"/>
                  </a:lnTo>
                  <a:lnTo>
                    <a:pt x="5730" y="3739"/>
                  </a:lnTo>
                  <a:lnTo>
                    <a:pt x="5726" y="3755"/>
                  </a:lnTo>
                  <a:lnTo>
                    <a:pt x="5720" y="3773"/>
                  </a:lnTo>
                  <a:lnTo>
                    <a:pt x="5714" y="3789"/>
                  </a:lnTo>
                  <a:lnTo>
                    <a:pt x="5704" y="3803"/>
                  </a:lnTo>
                  <a:lnTo>
                    <a:pt x="5694" y="3817"/>
                  </a:lnTo>
                  <a:lnTo>
                    <a:pt x="5682" y="3831"/>
                  </a:lnTo>
                  <a:lnTo>
                    <a:pt x="4031" y="5481"/>
                  </a:lnTo>
                  <a:lnTo>
                    <a:pt x="4031" y="5481"/>
                  </a:lnTo>
                  <a:lnTo>
                    <a:pt x="4017" y="5493"/>
                  </a:lnTo>
                  <a:lnTo>
                    <a:pt x="4005" y="5503"/>
                  </a:lnTo>
                  <a:lnTo>
                    <a:pt x="3989" y="5511"/>
                  </a:lnTo>
                  <a:lnTo>
                    <a:pt x="3975" y="5519"/>
                  </a:lnTo>
                  <a:lnTo>
                    <a:pt x="3959" y="5525"/>
                  </a:lnTo>
                  <a:lnTo>
                    <a:pt x="3941" y="5529"/>
                  </a:lnTo>
                  <a:lnTo>
                    <a:pt x="3925" y="5531"/>
                  </a:lnTo>
                  <a:lnTo>
                    <a:pt x="3907" y="5531"/>
                  </a:lnTo>
                  <a:lnTo>
                    <a:pt x="2419" y="5531"/>
                  </a:lnTo>
                  <a:lnTo>
                    <a:pt x="1536" y="6413"/>
                  </a:lnTo>
                  <a:lnTo>
                    <a:pt x="286" y="6413"/>
                  </a:lnTo>
                  <a:lnTo>
                    <a:pt x="286" y="6169"/>
                  </a:lnTo>
                  <a:close/>
                  <a:moveTo>
                    <a:pt x="1941" y="6413"/>
                  </a:moveTo>
                  <a:lnTo>
                    <a:pt x="2537" y="5817"/>
                  </a:lnTo>
                  <a:lnTo>
                    <a:pt x="3907" y="5817"/>
                  </a:lnTo>
                  <a:lnTo>
                    <a:pt x="3907" y="5817"/>
                  </a:lnTo>
                  <a:lnTo>
                    <a:pt x="3953" y="5815"/>
                  </a:lnTo>
                  <a:lnTo>
                    <a:pt x="3999" y="5809"/>
                  </a:lnTo>
                  <a:lnTo>
                    <a:pt x="4041" y="5797"/>
                  </a:lnTo>
                  <a:lnTo>
                    <a:pt x="4083" y="5783"/>
                  </a:lnTo>
                  <a:lnTo>
                    <a:pt x="4125" y="5763"/>
                  </a:lnTo>
                  <a:lnTo>
                    <a:pt x="4163" y="5741"/>
                  </a:lnTo>
                  <a:lnTo>
                    <a:pt x="4199" y="5713"/>
                  </a:lnTo>
                  <a:lnTo>
                    <a:pt x="4233" y="5683"/>
                  </a:lnTo>
                  <a:lnTo>
                    <a:pt x="5884" y="4033"/>
                  </a:lnTo>
                  <a:lnTo>
                    <a:pt x="5884" y="4033"/>
                  </a:lnTo>
                  <a:lnTo>
                    <a:pt x="5900" y="4015"/>
                  </a:lnTo>
                  <a:lnTo>
                    <a:pt x="5916" y="3997"/>
                  </a:lnTo>
                  <a:lnTo>
                    <a:pt x="5942" y="3961"/>
                  </a:lnTo>
                  <a:lnTo>
                    <a:pt x="5966" y="3921"/>
                  </a:lnTo>
                  <a:lnTo>
                    <a:pt x="5986" y="3879"/>
                  </a:lnTo>
                  <a:lnTo>
                    <a:pt x="6000" y="3835"/>
                  </a:lnTo>
                  <a:lnTo>
                    <a:pt x="6012" y="3789"/>
                  </a:lnTo>
                  <a:lnTo>
                    <a:pt x="6016" y="3743"/>
                  </a:lnTo>
                  <a:lnTo>
                    <a:pt x="6018" y="3719"/>
                  </a:lnTo>
                  <a:lnTo>
                    <a:pt x="6018" y="3697"/>
                  </a:lnTo>
                  <a:lnTo>
                    <a:pt x="6018" y="3697"/>
                  </a:lnTo>
                  <a:lnTo>
                    <a:pt x="6014" y="3649"/>
                  </a:lnTo>
                  <a:lnTo>
                    <a:pt x="6006" y="3603"/>
                  </a:lnTo>
                  <a:lnTo>
                    <a:pt x="5994" y="3559"/>
                  </a:lnTo>
                  <a:lnTo>
                    <a:pt x="5976" y="3515"/>
                  </a:lnTo>
                  <a:lnTo>
                    <a:pt x="5956" y="3475"/>
                  </a:lnTo>
                  <a:lnTo>
                    <a:pt x="5930" y="3437"/>
                  </a:lnTo>
                  <a:lnTo>
                    <a:pt x="5900" y="3401"/>
                  </a:lnTo>
                  <a:lnTo>
                    <a:pt x="5866" y="3367"/>
                  </a:lnTo>
                  <a:lnTo>
                    <a:pt x="5866" y="3367"/>
                  </a:lnTo>
                  <a:lnTo>
                    <a:pt x="5832" y="3338"/>
                  </a:lnTo>
                  <a:lnTo>
                    <a:pt x="5794" y="3312"/>
                  </a:lnTo>
                  <a:lnTo>
                    <a:pt x="5754" y="3292"/>
                  </a:lnTo>
                  <a:lnTo>
                    <a:pt x="5714" y="3276"/>
                  </a:lnTo>
                  <a:lnTo>
                    <a:pt x="5672" y="3264"/>
                  </a:lnTo>
                  <a:lnTo>
                    <a:pt x="5630" y="3256"/>
                  </a:lnTo>
                  <a:lnTo>
                    <a:pt x="5588" y="3252"/>
                  </a:lnTo>
                  <a:lnTo>
                    <a:pt x="5544" y="3252"/>
                  </a:lnTo>
                  <a:lnTo>
                    <a:pt x="5500" y="3256"/>
                  </a:lnTo>
                  <a:lnTo>
                    <a:pt x="5458" y="3264"/>
                  </a:lnTo>
                  <a:lnTo>
                    <a:pt x="5414" y="3276"/>
                  </a:lnTo>
                  <a:lnTo>
                    <a:pt x="5374" y="3292"/>
                  </a:lnTo>
                  <a:lnTo>
                    <a:pt x="5332" y="3312"/>
                  </a:lnTo>
                  <a:lnTo>
                    <a:pt x="5294" y="3336"/>
                  </a:lnTo>
                  <a:lnTo>
                    <a:pt x="5258" y="3365"/>
                  </a:lnTo>
                  <a:lnTo>
                    <a:pt x="5222" y="3397"/>
                  </a:lnTo>
                  <a:lnTo>
                    <a:pt x="4109" y="4507"/>
                  </a:lnTo>
                  <a:lnTo>
                    <a:pt x="4109" y="4507"/>
                  </a:lnTo>
                  <a:lnTo>
                    <a:pt x="4101" y="4467"/>
                  </a:lnTo>
                  <a:lnTo>
                    <a:pt x="4089" y="4429"/>
                  </a:lnTo>
                  <a:lnTo>
                    <a:pt x="4075" y="4391"/>
                  </a:lnTo>
                  <a:lnTo>
                    <a:pt x="4055" y="4355"/>
                  </a:lnTo>
                  <a:lnTo>
                    <a:pt x="4035" y="4323"/>
                  </a:lnTo>
                  <a:lnTo>
                    <a:pt x="4011" y="4291"/>
                  </a:lnTo>
                  <a:lnTo>
                    <a:pt x="3985" y="4261"/>
                  </a:lnTo>
                  <a:lnTo>
                    <a:pt x="3955" y="4233"/>
                  </a:lnTo>
                  <a:lnTo>
                    <a:pt x="3925" y="4209"/>
                  </a:lnTo>
                  <a:lnTo>
                    <a:pt x="3891" y="4187"/>
                  </a:lnTo>
                  <a:lnTo>
                    <a:pt x="3855" y="4169"/>
                  </a:lnTo>
                  <a:lnTo>
                    <a:pt x="3819" y="4153"/>
                  </a:lnTo>
                  <a:lnTo>
                    <a:pt x="3781" y="4139"/>
                  </a:lnTo>
                  <a:lnTo>
                    <a:pt x="3741" y="4131"/>
                  </a:lnTo>
                  <a:lnTo>
                    <a:pt x="3699" y="4125"/>
                  </a:lnTo>
                  <a:lnTo>
                    <a:pt x="3657" y="4123"/>
                  </a:lnTo>
                  <a:lnTo>
                    <a:pt x="2119" y="4123"/>
                  </a:lnTo>
                  <a:lnTo>
                    <a:pt x="2119" y="4123"/>
                  </a:lnTo>
                  <a:lnTo>
                    <a:pt x="2073" y="4125"/>
                  </a:lnTo>
                  <a:lnTo>
                    <a:pt x="2029" y="4131"/>
                  </a:lnTo>
                  <a:lnTo>
                    <a:pt x="1985" y="4143"/>
                  </a:lnTo>
                  <a:lnTo>
                    <a:pt x="1943" y="4157"/>
                  </a:lnTo>
                  <a:lnTo>
                    <a:pt x="1903" y="4177"/>
                  </a:lnTo>
                  <a:lnTo>
                    <a:pt x="1865" y="4199"/>
                  </a:lnTo>
                  <a:lnTo>
                    <a:pt x="1829" y="4227"/>
                  </a:lnTo>
                  <a:lnTo>
                    <a:pt x="1795" y="4257"/>
                  </a:lnTo>
                  <a:lnTo>
                    <a:pt x="1162" y="4889"/>
                  </a:lnTo>
                  <a:lnTo>
                    <a:pt x="1162" y="4889"/>
                  </a:lnTo>
                  <a:lnTo>
                    <a:pt x="286" y="5765"/>
                  </a:lnTo>
                  <a:lnTo>
                    <a:pt x="286" y="286"/>
                  </a:lnTo>
                  <a:lnTo>
                    <a:pt x="6416" y="286"/>
                  </a:lnTo>
                  <a:lnTo>
                    <a:pt x="6416" y="6413"/>
                  </a:lnTo>
                  <a:lnTo>
                    <a:pt x="1941" y="6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96" name="Freeform 106">
              <a:extLst>
                <a:ext uri="{FF2B5EF4-FFF2-40B4-BE49-F238E27FC236}">
                  <a16:creationId xmlns:a16="http://schemas.microsoft.com/office/drawing/2014/main" id="{C5162DB4-21C4-450B-9DFA-10B9DEA68B8B}"/>
                </a:ext>
              </a:extLst>
            </p:cNvPr>
            <p:cNvSpPr>
              <a:spLocks/>
            </p:cNvSpPr>
            <p:nvPr/>
          </p:nvSpPr>
          <p:spPr bwMode="auto">
            <a:xfrm>
              <a:off x="3313" y="1320"/>
              <a:ext cx="1856" cy="1856"/>
            </a:xfrm>
            <a:custGeom>
              <a:avLst/>
              <a:gdLst>
                <a:gd name="T0" fmla="*/ 1072 w 1856"/>
                <a:gd name="T1" fmla="*/ 0 h 1856"/>
                <a:gd name="T2" fmla="*/ 786 w 1856"/>
                <a:gd name="T3" fmla="*/ 0 h 1856"/>
                <a:gd name="T4" fmla="*/ 786 w 1856"/>
                <a:gd name="T5" fmla="*/ 784 h 1856"/>
                <a:gd name="T6" fmla="*/ 0 w 1856"/>
                <a:gd name="T7" fmla="*/ 784 h 1856"/>
                <a:gd name="T8" fmla="*/ 0 w 1856"/>
                <a:gd name="T9" fmla="*/ 1070 h 1856"/>
                <a:gd name="T10" fmla="*/ 786 w 1856"/>
                <a:gd name="T11" fmla="*/ 1070 h 1856"/>
                <a:gd name="T12" fmla="*/ 786 w 1856"/>
                <a:gd name="T13" fmla="*/ 1856 h 1856"/>
                <a:gd name="T14" fmla="*/ 1072 w 1856"/>
                <a:gd name="T15" fmla="*/ 1856 h 1856"/>
                <a:gd name="T16" fmla="*/ 1072 w 1856"/>
                <a:gd name="T17" fmla="*/ 1070 h 1856"/>
                <a:gd name="T18" fmla="*/ 1856 w 1856"/>
                <a:gd name="T19" fmla="*/ 1070 h 1856"/>
                <a:gd name="T20" fmla="*/ 1856 w 1856"/>
                <a:gd name="T21" fmla="*/ 784 h 1856"/>
                <a:gd name="T22" fmla="*/ 1072 w 1856"/>
                <a:gd name="T23" fmla="*/ 784 h 1856"/>
                <a:gd name="T24" fmla="*/ 1072 w 1856"/>
                <a:gd name="T25" fmla="*/ 0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6" h="1856">
                  <a:moveTo>
                    <a:pt x="1072" y="0"/>
                  </a:moveTo>
                  <a:lnTo>
                    <a:pt x="786" y="0"/>
                  </a:lnTo>
                  <a:lnTo>
                    <a:pt x="786" y="784"/>
                  </a:lnTo>
                  <a:lnTo>
                    <a:pt x="0" y="784"/>
                  </a:lnTo>
                  <a:lnTo>
                    <a:pt x="0" y="1070"/>
                  </a:lnTo>
                  <a:lnTo>
                    <a:pt x="786" y="1070"/>
                  </a:lnTo>
                  <a:lnTo>
                    <a:pt x="786" y="1856"/>
                  </a:lnTo>
                  <a:lnTo>
                    <a:pt x="1072" y="1856"/>
                  </a:lnTo>
                  <a:lnTo>
                    <a:pt x="1072" y="1070"/>
                  </a:lnTo>
                  <a:lnTo>
                    <a:pt x="1856" y="1070"/>
                  </a:lnTo>
                  <a:lnTo>
                    <a:pt x="1856" y="784"/>
                  </a:lnTo>
                  <a:lnTo>
                    <a:pt x="1072" y="784"/>
                  </a:lnTo>
                  <a:lnTo>
                    <a:pt x="10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grpSp>
        <p:nvGrpSpPr>
          <p:cNvPr id="97" name="Group 104">
            <a:extLst>
              <a:ext uri="{FF2B5EF4-FFF2-40B4-BE49-F238E27FC236}">
                <a16:creationId xmlns:a16="http://schemas.microsoft.com/office/drawing/2014/main" id="{C8EA98C2-BE9C-4702-938B-0F2B2D982515}"/>
              </a:ext>
            </a:extLst>
          </p:cNvPr>
          <p:cNvGrpSpPr>
            <a:grpSpLocks noChangeAspect="1"/>
          </p:cNvGrpSpPr>
          <p:nvPr/>
        </p:nvGrpSpPr>
        <p:grpSpPr bwMode="auto">
          <a:xfrm>
            <a:off x="7504934" y="3978663"/>
            <a:ext cx="978262" cy="978116"/>
            <a:chOff x="986" y="0"/>
            <a:chExt cx="6700" cy="6699"/>
          </a:xfrm>
          <a:solidFill>
            <a:schemeClr val="accent6"/>
          </a:solidFill>
        </p:grpSpPr>
        <p:sp>
          <p:nvSpPr>
            <p:cNvPr id="98" name="Freeform 105">
              <a:extLst>
                <a:ext uri="{FF2B5EF4-FFF2-40B4-BE49-F238E27FC236}">
                  <a16:creationId xmlns:a16="http://schemas.microsoft.com/office/drawing/2014/main" id="{6D1EC511-3578-4447-8140-CA04049A5AF1}"/>
                </a:ext>
              </a:extLst>
            </p:cNvPr>
            <p:cNvSpPr>
              <a:spLocks noEditPoints="1"/>
            </p:cNvSpPr>
            <p:nvPr/>
          </p:nvSpPr>
          <p:spPr bwMode="auto">
            <a:xfrm>
              <a:off x="986" y="0"/>
              <a:ext cx="6700" cy="6699"/>
            </a:xfrm>
            <a:custGeom>
              <a:avLst/>
              <a:gdLst>
                <a:gd name="T0" fmla="*/ 6700 w 6700"/>
                <a:gd name="T1" fmla="*/ 6699 h 6699"/>
                <a:gd name="T2" fmla="*/ 286 w 6700"/>
                <a:gd name="T3" fmla="*/ 6169 h 6699"/>
                <a:gd name="T4" fmla="*/ 1997 w 6700"/>
                <a:gd name="T5" fmla="*/ 4459 h 6699"/>
                <a:gd name="T6" fmla="*/ 2053 w 6700"/>
                <a:gd name="T7" fmla="*/ 4421 h 6699"/>
                <a:gd name="T8" fmla="*/ 2119 w 6700"/>
                <a:gd name="T9" fmla="*/ 4409 h 6699"/>
                <a:gd name="T10" fmla="*/ 3693 w 6700"/>
                <a:gd name="T11" fmla="*/ 4413 h 6699"/>
                <a:gd name="T12" fmla="*/ 3755 w 6700"/>
                <a:gd name="T13" fmla="*/ 4439 h 6699"/>
                <a:gd name="T14" fmla="*/ 3801 w 6700"/>
                <a:gd name="T15" fmla="*/ 4485 h 6699"/>
                <a:gd name="T16" fmla="*/ 3827 w 6700"/>
                <a:gd name="T17" fmla="*/ 4547 h 6699"/>
                <a:gd name="T18" fmla="*/ 3829 w 6700"/>
                <a:gd name="T19" fmla="*/ 4599 h 6699"/>
                <a:gd name="T20" fmla="*/ 3809 w 6700"/>
                <a:gd name="T21" fmla="*/ 4665 h 6699"/>
                <a:gd name="T22" fmla="*/ 3767 w 6700"/>
                <a:gd name="T23" fmla="*/ 4715 h 6699"/>
                <a:gd name="T24" fmla="*/ 3709 w 6700"/>
                <a:gd name="T25" fmla="*/ 4747 h 6699"/>
                <a:gd name="T26" fmla="*/ 2251 w 6700"/>
                <a:gd name="T27" fmla="*/ 4755 h 6699"/>
                <a:gd name="T28" fmla="*/ 3709 w 6700"/>
                <a:gd name="T29" fmla="*/ 5039 h 6699"/>
                <a:gd name="T30" fmla="*/ 3905 w 6700"/>
                <a:gd name="T31" fmla="*/ 5003 h 6699"/>
                <a:gd name="T32" fmla="*/ 4039 w 6700"/>
                <a:gd name="T33" fmla="*/ 4951 h 6699"/>
                <a:gd name="T34" fmla="*/ 4149 w 6700"/>
                <a:gd name="T35" fmla="*/ 4873 h 6699"/>
                <a:gd name="T36" fmla="*/ 5452 w 6700"/>
                <a:gd name="T37" fmla="*/ 3575 h 6699"/>
                <a:gd name="T38" fmla="*/ 5518 w 6700"/>
                <a:gd name="T39" fmla="*/ 3545 h 6699"/>
                <a:gd name="T40" fmla="*/ 5584 w 6700"/>
                <a:gd name="T41" fmla="*/ 3539 h 6699"/>
                <a:gd name="T42" fmla="*/ 5648 w 6700"/>
                <a:gd name="T43" fmla="*/ 3559 h 6699"/>
                <a:gd name="T44" fmla="*/ 5688 w 6700"/>
                <a:gd name="T45" fmla="*/ 3591 h 6699"/>
                <a:gd name="T46" fmla="*/ 5724 w 6700"/>
                <a:gd name="T47" fmla="*/ 3651 h 6699"/>
                <a:gd name="T48" fmla="*/ 5732 w 6700"/>
                <a:gd name="T49" fmla="*/ 3703 h 6699"/>
                <a:gd name="T50" fmla="*/ 5720 w 6700"/>
                <a:gd name="T51" fmla="*/ 3773 h 6699"/>
                <a:gd name="T52" fmla="*/ 5682 w 6700"/>
                <a:gd name="T53" fmla="*/ 3831 h 6699"/>
                <a:gd name="T54" fmla="*/ 4005 w 6700"/>
                <a:gd name="T55" fmla="*/ 5503 h 6699"/>
                <a:gd name="T56" fmla="*/ 3941 w 6700"/>
                <a:gd name="T57" fmla="*/ 5529 h 6699"/>
                <a:gd name="T58" fmla="*/ 1536 w 6700"/>
                <a:gd name="T59" fmla="*/ 6413 h 6699"/>
                <a:gd name="T60" fmla="*/ 2537 w 6700"/>
                <a:gd name="T61" fmla="*/ 5817 h 6699"/>
                <a:gd name="T62" fmla="*/ 3999 w 6700"/>
                <a:gd name="T63" fmla="*/ 5809 h 6699"/>
                <a:gd name="T64" fmla="*/ 4163 w 6700"/>
                <a:gd name="T65" fmla="*/ 5741 h 6699"/>
                <a:gd name="T66" fmla="*/ 5884 w 6700"/>
                <a:gd name="T67" fmla="*/ 4033 h 6699"/>
                <a:gd name="T68" fmla="*/ 5966 w 6700"/>
                <a:gd name="T69" fmla="*/ 3921 h 6699"/>
                <a:gd name="T70" fmla="*/ 6016 w 6700"/>
                <a:gd name="T71" fmla="*/ 3743 h 6699"/>
                <a:gd name="T72" fmla="*/ 6014 w 6700"/>
                <a:gd name="T73" fmla="*/ 3649 h 6699"/>
                <a:gd name="T74" fmla="*/ 5956 w 6700"/>
                <a:gd name="T75" fmla="*/ 3475 h 6699"/>
                <a:gd name="T76" fmla="*/ 5866 w 6700"/>
                <a:gd name="T77" fmla="*/ 3367 h 6699"/>
                <a:gd name="T78" fmla="*/ 5714 w 6700"/>
                <a:gd name="T79" fmla="*/ 3276 h 6699"/>
                <a:gd name="T80" fmla="*/ 5544 w 6700"/>
                <a:gd name="T81" fmla="*/ 3252 h 6699"/>
                <a:gd name="T82" fmla="*/ 5374 w 6700"/>
                <a:gd name="T83" fmla="*/ 3292 h 6699"/>
                <a:gd name="T84" fmla="*/ 5222 w 6700"/>
                <a:gd name="T85" fmla="*/ 3397 h 6699"/>
                <a:gd name="T86" fmla="*/ 4089 w 6700"/>
                <a:gd name="T87" fmla="*/ 4429 h 6699"/>
                <a:gd name="T88" fmla="*/ 4011 w 6700"/>
                <a:gd name="T89" fmla="*/ 4291 h 6699"/>
                <a:gd name="T90" fmla="*/ 3891 w 6700"/>
                <a:gd name="T91" fmla="*/ 4187 h 6699"/>
                <a:gd name="T92" fmla="*/ 3741 w 6700"/>
                <a:gd name="T93" fmla="*/ 4131 h 6699"/>
                <a:gd name="T94" fmla="*/ 2119 w 6700"/>
                <a:gd name="T95" fmla="*/ 4123 h 6699"/>
                <a:gd name="T96" fmla="*/ 1943 w 6700"/>
                <a:gd name="T97" fmla="*/ 4157 h 6699"/>
                <a:gd name="T98" fmla="*/ 1795 w 6700"/>
                <a:gd name="T99" fmla="*/ 4257 h 6699"/>
                <a:gd name="T100" fmla="*/ 286 w 6700"/>
                <a:gd name="T101" fmla="*/ 286 h 6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0" h="6699">
                  <a:moveTo>
                    <a:pt x="6700" y="0"/>
                  </a:moveTo>
                  <a:lnTo>
                    <a:pt x="0" y="0"/>
                  </a:lnTo>
                  <a:lnTo>
                    <a:pt x="0" y="6699"/>
                  </a:lnTo>
                  <a:lnTo>
                    <a:pt x="6700" y="6699"/>
                  </a:lnTo>
                  <a:lnTo>
                    <a:pt x="6700" y="6699"/>
                  </a:lnTo>
                  <a:lnTo>
                    <a:pt x="6700" y="0"/>
                  </a:lnTo>
                  <a:lnTo>
                    <a:pt x="6700" y="0"/>
                  </a:lnTo>
                  <a:close/>
                  <a:moveTo>
                    <a:pt x="286" y="6169"/>
                  </a:moveTo>
                  <a:lnTo>
                    <a:pt x="1330" y="5125"/>
                  </a:lnTo>
                  <a:lnTo>
                    <a:pt x="1330" y="5125"/>
                  </a:lnTo>
                  <a:lnTo>
                    <a:pt x="1997" y="4459"/>
                  </a:lnTo>
                  <a:lnTo>
                    <a:pt x="1997" y="4459"/>
                  </a:lnTo>
                  <a:lnTo>
                    <a:pt x="2009" y="4447"/>
                  </a:lnTo>
                  <a:lnTo>
                    <a:pt x="2023" y="4437"/>
                  </a:lnTo>
                  <a:lnTo>
                    <a:pt x="2037" y="4429"/>
                  </a:lnTo>
                  <a:lnTo>
                    <a:pt x="2053" y="4421"/>
                  </a:lnTo>
                  <a:lnTo>
                    <a:pt x="2069" y="4417"/>
                  </a:lnTo>
                  <a:lnTo>
                    <a:pt x="2085" y="4411"/>
                  </a:lnTo>
                  <a:lnTo>
                    <a:pt x="2103" y="4409"/>
                  </a:lnTo>
                  <a:lnTo>
                    <a:pt x="2119" y="4409"/>
                  </a:lnTo>
                  <a:lnTo>
                    <a:pt x="3657" y="4409"/>
                  </a:lnTo>
                  <a:lnTo>
                    <a:pt x="3657" y="4409"/>
                  </a:lnTo>
                  <a:lnTo>
                    <a:pt x="3675" y="4409"/>
                  </a:lnTo>
                  <a:lnTo>
                    <a:pt x="3693" y="4413"/>
                  </a:lnTo>
                  <a:lnTo>
                    <a:pt x="3709" y="4417"/>
                  </a:lnTo>
                  <a:lnTo>
                    <a:pt x="3725" y="4423"/>
                  </a:lnTo>
                  <a:lnTo>
                    <a:pt x="3739" y="4429"/>
                  </a:lnTo>
                  <a:lnTo>
                    <a:pt x="3755" y="4439"/>
                  </a:lnTo>
                  <a:lnTo>
                    <a:pt x="3767" y="4449"/>
                  </a:lnTo>
                  <a:lnTo>
                    <a:pt x="3779" y="4459"/>
                  </a:lnTo>
                  <a:lnTo>
                    <a:pt x="3791" y="4471"/>
                  </a:lnTo>
                  <a:lnTo>
                    <a:pt x="3801" y="4485"/>
                  </a:lnTo>
                  <a:lnTo>
                    <a:pt x="3809" y="4499"/>
                  </a:lnTo>
                  <a:lnTo>
                    <a:pt x="3817" y="4515"/>
                  </a:lnTo>
                  <a:lnTo>
                    <a:pt x="3823" y="4531"/>
                  </a:lnTo>
                  <a:lnTo>
                    <a:pt x="3827" y="4547"/>
                  </a:lnTo>
                  <a:lnTo>
                    <a:pt x="3829" y="4565"/>
                  </a:lnTo>
                  <a:lnTo>
                    <a:pt x="3831" y="4581"/>
                  </a:lnTo>
                  <a:lnTo>
                    <a:pt x="3831" y="4581"/>
                  </a:lnTo>
                  <a:lnTo>
                    <a:pt x="3829" y="4599"/>
                  </a:lnTo>
                  <a:lnTo>
                    <a:pt x="3827" y="4617"/>
                  </a:lnTo>
                  <a:lnTo>
                    <a:pt x="3823" y="4633"/>
                  </a:lnTo>
                  <a:lnTo>
                    <a:pt x="3817" y="4649"/>
                  </a:lnTo>
                  <a:lnTo>
                    <a:pt x="3809" y="4665"/>
                  </a:lnTo>
                  <a:lnTo>
                    <a:pt x="3801" y="4679"/>
                  </a:lnTo>
                  <a:lnTo>
                    <a:pt x="3791" y="4693"/>
                  </a:lnTo>
                  <a:lnTo>
                    <a:pt x="3779" y="4705"/>
                  </a:lnTo>
                  <a:lnTo>
                    <a:pt x="3767" y="4715"/>
                  </a:lnTo>
                  <a:lnTo>
                    <a:pt x="3755" y="4725"/>
                  </a:lnTo>
                  <a:lnTo>
                    <a:pt x="3739" y="4735"/>
                  </a:lnTo>
                  <a:lnTo>
                    <a:pt x="3725" y="4741"/>
                  </a:lnTo>
                  <a:lnTo>
                    <a:pt x="3709" y="4747"/>
                  </a:lnTo>
                  <a:lnTo>
                    <a:pt x="3693" y="4751"/>
                  </a:lnTo>
                  <a:lnTo>
                    <a:pt x="3675" y="4755"/>
                  </a:lnTo>
                  <a:lnTo>
                    <a:pt x="3657" y="4755"/>
                  </a:lnTo>
                  <a:lnTo>
                    <a:pt x="2251" y="4755"/>
                  </a:lnTo>
                  <a:lnTo>
                    <a:pt x="2251" y="5041"/>
                  </a:lnTo>
                  <a:lnTo>
                    <a:pt x="3657" y="5041"/>
                  </a:lnTo>
                  <a:lnTo>
                    <a:pt x="3657" y="5041"/>
                  </a:lnTo>
                  <a:lnTo>
                    <a:pt x="3709" y="5039"/>
                  </a:lnTo>
                  <a:lnTo>
                    <a:pt x="3769" y="5031"/>
                  </a:lnTo>
                  <a:lnTo>
                    <a:pt x="3835" y="5019"/>
                  </a:lnTo>
                  <a:lnTo>
                    <a:pt x="3869" y="5011"/>
                  </a:lnTo>
                  <a:lnTo>
                    <a:pt x="3905" y="5003"/>
                  </a:lnTo>
                  <a:lnTo>
                    <a:pt x="3939" y="4991"/>
                  </a:lnTo>
                  <a:lnTo>
                    <a:pt x="3973" y="4979"/>
                  </a:lnTo>
                  <a:lnTo>
                    <a:pt x="4005" y="4965"/>
                  </a:lnTo>
                  <a:lnTo>
                    <a:pt x="4039" y="4951"/>
                  </a:lnTo>
                  <a:lnTo>
                    <a:pt x="4069" y="4933"/>
                  </a:lnTo>
                  <a:lnTo>
                    <a:pt x="4097" y="4915"/>
                  </a:lnTo>
                  <a:lnTo>
                    <a:pt x="4125" y="4895"/>
                  </a:lnTo>
                  <a:lnTo>
                    <a:pt x="4149" y="4873"/>
                  </a:lnTo>
                  <a:lnTo>
                    <a:pt x="5424" y="3599"/>
                  </a:lnTo>
                  <a:lnTo>
                    <a:pt x="5424" y="3599"/>
                  </a:lnTo>
                  <a:lnTo>
                    <a:pt x="5438" y="3585"/>
                  </a:lnTo>
                  <a:lnTo>
                    <a:pt x="5452" y="3575"/>
                  </a:lnTo>
                  <a:lnTo>
                    <a:pt x="5468" y="3565"/>
                  </a:lnTo>
                  <a:lnTo>
                    <a:pt x="5484" y="3557"/>
                  </a:lnTo>
                  <a:lnTo>
                    <a:pt x="5500" y="3551"/>
                  </a:lnTo>
                  <a:lnTo>
                    <a:pt x="5518" y="3545"/>
                  </a:lnTo>
                  <a:lnTo>
                    <a:pt x="5534" y="3541"/>
                  </a:lnTo>
                  <a:lnTo>
                    <a:pt x="5552" y="3539"/>
                  </a:lnTo>
                  <a:lnTo>
                    <a:pt x="5568" y="3539"/>
                  </a:lnTo>
                  <a:lnTo>
                    <a:pt x="5584" y="3539"/>
                  </a:lnTo>
                  <a:lnTo>
                    <a:pt x="5602" y="3543"/>
                  </a:lnTo>
                  <a:lnTo>
                    <a:pt x="5618" y="3547"/>
                  </a:lnTo>
                  <a:lnTo>
                    <a:pt x="5634" y="3553"/>
                  </a:lnTo>
                  <a:lnTo>
                    <a:pt x="5648" y="3559"/>
                  </a:lnTo>
                  <a:lnTo>
                    <a:pt x="5662" y="3569"/>
                  </a:lnTo>
                  <a:lnTo>
                    <a:pt x="5676" y="3579"/>
                  </a:lnTo>
                  <a:lnTo>
                    <a:pt x="5676" y="3579"/>
                  </a:lnTo>
                  <a:lnTo>
                    <a:pt x="5688" y="3591"/>
                  </a:lnTo>
                  <a:lnTo>
                    <a:pt x="5700" y="3605"/>
                  </a:lnTo>
                  <a:lnTo>
                    <a:pt x="5708" y="3619"/>
                  </a:lnTo>
                  <a:lnTo>
                    <a:pt x="5716" y="3635"/>
                  </a:lnTo>
                  <a:lnTo>
                    <a:pt x="5724" y="3651"/>
                  </a:lnTo>
                  <a:lnTo>
                    <a:pt x="5728" y="3669"/>
                  </a:lnTo>
                  <a:lnTo>
                    <a:pt x="5732" y="3685"/>
                  </a:lnTo>
                  <a:lnTo>
                    <a:pt x="5732" y="3703"/>
                  </a:lnTo>
                  <a:lnTo>
                    <a:pt x="5732" y="3703"/>
                  </a:lnTo>
                  <a:lnTo>
                    <a:pt x="5732" y="3721"/>
                  </a:lnTo>
                  <a:lnTo>
                    <a:pt x="5730" y="3739"/>
                  </a:lnTo>
                  <a:lnTo>
                    <a:pt x="5726" y="3755"/>
                  </a:lnTo>
                  <a:lnTo>
                    <a:pt x="5720" y="3773"/>
                  </a:lnTo>
                  <a:lnTo>
                    <a:pt x="5714" y="3789"/>
                  </a:lnTo>
                  <a:lnTo>
                    <a:pt x="5704" y="3803"/>
                  </a:lnTo>
                  <a:lnTo>
                    <a:pt x="5694" y="3817"/>
                  </a:lnTo>
                  <a:lnTo>
                    <a:pt x="5682" y="3831"/>
                  </a:lnTo>
                  <a:lnTo>
                    <a:pt x="4031" y="5481"/>
                  </a:lnTo>
                  <a:lnTo>
                    <a:pt x="4031" y="5481"/>
                  </a:lnTo>
                  <a:lnTo>
                    <a:pt x="4017" y="5493"/>
                  </a:lnTo>
                  <a:lnTo>
                    <a:pt x="4005" y="5503"/>
                  </a:lnTo>
                  <a:lnTo>
                    <a:pt x="3989" y="5511"/>
                  </a:lnTo>
                  <a:lnTo>
                    <a:pt x="3975" y="5519"/>
                  </a:lnTo>
                  <a:lnTo>
                    <a:pt x="3959" y="5525"/>
                  </a:lnTo>
                  <a:lnTo>
                    <a:pt x="3941" y="5529"/>
                  </a:lnTo>
                  <a:lnTo>
                    <a:pt x="3925" y="5531"/>
                  </a:lnTo>
                  <a:lnTo>
                    <a:pt x="3907" y="5531"/>
                  </a:lnTo>
                  <a:lnTo>
                    <a:pt x="2419" y="5531"/>
                  </a:lnTo>
                  <a:lnTo>
                    <a:pt x="1536" y="6413"/>
                  </a:lnTo>
                  <a:lnTo>
                    <a:pt x="286" y="6413"/>
                  </a:lnTo>
                  <a:lnTo>
                    <a:pt x="286" y="6169"/>
                  </a:lnTo>
                  <a:close/>
                  <a:moveTo>
                    <a:pt x="1941" y="6413"/>
                  </a:moveTo>
                  <a:lnTo>
                    <a:pt x="2537" y="5817"/>
                  </a:lnTo>
                  <a:lnTo>
                    <a:pt x="3907" y="5817"/>
                  </a:lnTo>
                  <a:lnTo>
                    <a:pt x="3907" y="5817"/>
                  </a:lnTo>
                  <a:lnTo>
                    <a:pt x="3953" y="5815"/>
                  </a:lnTo>
                  <a:lnTo>
                    <a:pt x="3999" y="5809"/>
                  </a:lnTo>
                  <a:lnTo>
                    <a:pt x="4041" y="5797"/>
                  </a:lnTo>
                  <a:lnTo>
                    <a:pt x="4083" y="5783"/>
                  </a:lnTo>
                  <a:lnTo>
                    <a:pt x="4125" y="5763"/>
                  </a:lnTo>
                  <a:lnTo>
                    <a:pt x="4163" y="5741"/>
                  </a:lnTo>
                  <a:lnTo>
                    <a:pt x="4199" y="5713"/>
                  </a:lnTo>
                  <a:lnTo>
                    <a:pt x="4233" y="5683"/>
                  </a:lnTo>
                  <a:lnTo>
                    <a:pt x="5884" y="4033"/>
                  </a:lnTo>
                  <a:lnTo>
                    <a:pt x="5884" y="4033"/>
                  </a:lnTo>
                  <a:lnTo>
                    <a:pt x="5900" y="4015"/>
                  </a:lnTo>
                  <a:lnTo>
                    <a:pt x="5916" y="3997"/>
                  </a:lnTo>
                  <a:lnTo>
                    <a:pt x="5942" y="3961"/>
                  </a:lnTo>
                  <a:lnTo>
                    <a:pt x="5966" y="3921"/>
                  </a:lnTo>
                  <a:lnTo>
                    <a:pt x="5986" y="3879"/>
                  </a:lnTo>
                  <a:lnTo>
                    <a:pt x="6000" y="3835"/>
                  </a:lnTo>
                  <a:lnTo>
                    <a:pt x="6012" y="3789"/>
                  </a:lnTo>
                  <a:lnTo>
                    <a:pt x="6016" y="3743"/>
                  </a:lnTo>
                  <a:lnTo>
                    <a:pt x="6018" y="3719"/>
                  </a:lnTo>
                  <a:lnTo>
                    <a:pt x="6018" y="3697"/>
                  </a:lnTo>
                  <a:lnTo>
                    <a:pt x="6018" y="3697"/>
                  </a:lnTo>
                  <a:lnTo>
                    <a:pt x="6014" y="3649"/>
                  </a:lnTo>
                  <a:lnTo>
                    <a:pt x="6006" y="3603"/>
                  </a:lnTo>
                  <a:lnTo>
                    <a:pt x="5994" y="3559"/>
                  </a:lnTo>
                  <a:lnTo>
                    <a:pt x="5976" y="3515"/>
                  </a:lnTo>
                  <a:lnTo>
                    <a:pt x="5956" y="3475"/>
                  </a:lnTo>
                  <a:lnTo>
                    <a:pt x="5930" y="3437"/>
                  </a:lnTo>
                  <a:lnTo>
                    <a:pt x="5900" y="3401"/>
                  </a:lnTo>
                  <a:lnTo>
                    <a:pt x="5866" y="3367"/>
                  </a:lnTo>
                  <a:lnTo>
                    <a:pt x="5866" y="3367"/>
                  </a:lnTo>
                  <a:lnTo>
                    <a:pt x="5832" y="3338"/>
                  </a:lnTo>
                  <a:lnTo>
                    <a:pt x="5794" y="3312"/>
                  </a:lnTo>
                  <a:lnTo>
                    <a:pt x="5754" y="3292"/>
                  </a:lnTo>
                  <a:lnTo>
                    <a:pt x="5714" y="3276"/>
                  </a:lnTo>
                  <a:lnTo>
                    <a:pt x="5672" y="3264"/>
                  </a:lnTo>
                  <a:lnTo>
                    <a:pt x="5630" y="3256"/>
                  </a:lnTo>
                  <a:lnTo>
                    <a:pt x="5588" y="3252"/>
                  </a:lnTo>
                  <a:lnTo>
                    <a:pt x="5544" y="3252"/>
                  </a:lnTo>
                  <a:lnTo>
                    <a:pt x="5500" y="3256"/>
                  </a:lnTo>
                  <a:lnTo>
                    <a:pt x="5458" y="3264"/>
                  </a:lnTo>
                  <a:lnTo>
                    <a:pt x="5414" y="3276"/>
                  </a:lnTo>
                  <a:lnTo>
                    <a:pt x="5374" y="3292"/>
                  </a:lnTo>
                  <a:lnTo>
                    <a:pt x="5332" y="3312"/>
                  </a:lnTo>
                  <a:lnTo>
                    <a:pt x="5294" y="3336"/>
                  </a:lnTo>
                  <a:lnTo>
                    <a:pt x="5258" y="3365"/>
                  </a:lnTo>
                  <a:lnTo>
                    <a:pt x="5222" y="3397"/>
                  </a:lnTo>
                  <a:lnTo>
                    <a:pt x="4109" y="4507"/>
                  </a:lnTo>
                  <a:lnTo>
                    <a:pt x="4109" y="4507"/>
                  </a:lnTo>
                  <a:lnTo>
                    <a:pt x="4101" y="4467"/>
                  </a:lnTo>
                  <a:lnTo>
                    <a:pt x="4089" y="4429"/>
                  </a:lnTo>
                  <a:lnTo>
                    <a:pt x="4075" y="4391"/>
                  </a:lnTo>
                  <a:lnTo>
                    <a:pt x="4055" y="4355"/>
                  </a:lnTo>
                  <a:lnTo>
                    <a:pt x="4035" y="4323"/>
                  </a:lnTo>
                  <a:lnTo>
                    <a:pt x="4011" y="4291"/>
                  </a:lnTo>
                  <a:lnTo>
                    <a:pt x="3985" y="4261"/>
                  </a:lnTo>
                  <a:lnTo>
                    <a:pt x="3955" y="4233"/>
                  </a:lnTo>
                  <a:lnTo>
                    <a:pt x="3925" y="4209"/>
                  </a:lnTo>
                  <a:lnTo>
                    <a:pt x="3891" y="4187"/>
                  </a:lnTo>
                  <a:lnTo>
                    <a:pt x="3855" y="4169"/>
                  </a:lnTo>
                  <a:lnTo>
                    <a:pt x="3819" y="4153"/>
                  </a:lnTo>
                  <a:lnTo>
                    <a:pt x="3781" y="4139"/>
                  </a:lnTo>
                  <a:lnTo>
                    <a:pt x="3741" y="4131"/>
                  </a:lnTo>
                  <a:lnTo>
                    <a:pt x="3699" y="4125"/>
                  </a:lnTo>
                  <a:lnTo>
                    <a:pt x="3657" y="4123"/>
                  </a:lnTo>
                  <a:lnTo>
                    <a:pt x="2119" y="4123"/>
                  </a:lnTo>
                  <a:lnTo>
                    <a:pt x="2119" y="4123"/>
                  </a:lnTo>
                  <a:lnTo>
                    <a:pt x="2073" y="4125"/>
                  </a:lnTo>
                  <a:lnTo>
                    <a:pt x="2029" y="4131"/>
                  </a:lnTo>
                  <a:lnTo>
                    <a:pt x="1985" y="4143"/>
                  </a:lnTo>
                  <a:lnTo>
                    <a:pt x="1943" y="4157"/>
                  </a:lnTo>
                  <a:lnTo>
                    <a:pt x="1903" y="4177"/>
                  </a:lnTo>
                  <a:lnTo>
                    <a:pt x="1865" y="4199"/>
                  </a:lnTo>
                  <a:lnTo>
                    <a:pt x="1829" y="4227"/>
                  </a:lnTo>
                  <a:lnTo>
                    <a:pt x="1795" y="4257"/>
                  </a:lnTo>
                  <a:lnTo>
                    <a:pt x="1162" y="4889"/>
                  </a:lnTo>
                  <a:lnTo>
                    <a:pt x="1162" y="4889"/>
                  </a:lnTo>
                  <a:lnTo>
                    <a:pt x="286" y="5765"/>
                  </a:lnTo>
                  <a:lnTo>
                    <a:pt x="286" y="286"/>
                  </a:lnTo>
                  <a:lnTo>
                    <a:pt x="6416" y="286"/>
                  </a:lnTo>
                  <a:lnTo>
                    <a:pt x="6416" y="6413"/>
                  </a:lnTo>
                  <a:lnTo>
                    <a:pt x="1941" y="6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99" name="Freeform 106">
              <a:extLst>
                <a:ext uri="{FF2B5EF4-FFF2-40B4-BE49-F238E27FC236}">
                  <a16:creationId xmlns:a16="http://schemas.microsoft.com/office/drawing/2014/main" id="{8209F8F7-4095-4432-B367-986E268523F4}"/>
                </a:ext>
              </a:extLst>
            </p:cNvPr>
            <p:cNvSpPr>
              <a:spLocks/>
            </p:cNvSpPr>
            <p:nvPr/>
          </p:nvSpPr>
          <p:spPr bwMode="auto">
            <a:xfrm>
              <a:off x="3313" y="1320"/>
              <a:ext cx="1856" cy="1856"/>
            </a:xfrm>
            <a:custGeom>
              <a:avLst/>
              <a:gdLst>
                <a:gd name="T0" fmla="*/ 1072 w 1856"/>
                <a:gd name="T1" fmla="*/ 0 h 1856"/>
                <a:gd name="T2" fmla="*/ 786 w 1856"/>
                <a:gd name="T3" fmla="*/ 0 h 1856"/>
                <a:gd name="T4" fmla="*/ 786 w 1856"/>
                <a:gd name="T5" fmla="*/ 784 h 1856"/>
                <a:gd name="T6" fmla="*/ 0 w 1856"/>
                <a:gd name="T7" fmla="*/ 784 h 1856"/>
                <a:gd name="T8" fmla="*/ 0 w 1856"/>
                <a:gd name="T9" fmla="*/ 1070 h 1856"/>
                <a:gd name="T10" fmla="*/ 786 w 1856"/>
                <a:gd name="T11" fmla="*/ 1070 h 1856"/>
                <a:gd name="T12" fmla="*/ 786 w 1856"/>
                <a:gd name="T13" fmla="*/ 1856 h 1856"/>
                <a:gd name="T14" fmla="*/ 1072 w 1856"/>
                <a:gd name="T15" fmla="*/ 1856 h 1856"/>
                <a:gd name="T16" fmla="*/ 1072 w 1856"/>
                <a:gd name="T17" fmla="*/ 1070 h 1856"/>
                <a:gd name="T18" fmla="*/ 1856 w 1856"/>
                <a:gd name="T19" fmla="*/ 1070 h 1856"/>
                <a:gd name="T20" fmla="*/ 1856 w 1856"/>
                <a:gd name="T21" fmla="*/ 784 h 1856"/>
                <a:gd name="T22" fmla="*/ 1072 w 1856"/>
                <a:gd name="T23" fmla="*/ 784 h 1856"/>
                <a:gd name="T24" fmla="*/ 1072 w 1856"/>
                <a:gd name="T25" fmla="*/ 0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6" h="1856">
                  <a:moveTo>
                    <a:pt x="1072" y="0"/>
                  </a:moveTo>
                  <a:lnTo>
                    <a:pt x="786" y="0"/>
                  </a:lnTo>
                  <a:lnTo>
                    <a:pt x="786" y="784"/>
                  </a:lnTo>
                  <a:lnTo>
                    <a:pt x="0" y="784"/>
                  </a:lnTo>
                  <a:lnTo>
                    <a:pt x="0" y="1070"/>
                  </a:lnTo>
                  <a:lnTo>
                    <a:pt x="786" y="1070"/>
                  </a:lnTo>
                  <a:lnTo>
                    <a:pt x="786" y="1856"/>
                  </a:lnTo>
                  <a:lnTo>
                    <a:pt x="1072" y="1856"/>
                  </a:lnTo>
                  <a:lnTo>
                    <a:pt x="1072" y="1070"/>
                  </a:lnTo>
                  <a:lnTo>
                    <a:pt x="1856" y="1070"/>
                  </a:lnTo>
                  <a:lnTo>
                    <a:pt x="1856" y="784"/>
                  </a:lnTo>
                  <a:lnTo>
                    <a:pt x="1072" y="784"/>
                  </a:lnTo>
                  <a:lnTo>
                    <a:pt x="10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spTree>
    <p:extLst>
      <p:ext uri="{BB962C8B-B14F-4D97-AF65-F5344CB8AC3E}">
        <p14:creationId xmlns:p14="http://schemas.microsoft.com/office/powerpoint/2010/main" val="283536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C6E-1938-401D-BCC6-1F4EC7625936}"/>
              </a:ext>
            </a:extLst>
          </p:cNvPr>
          <p:cNvSpPr>
            <a:spLocks noGrp="1"/>
          </p:cNvSpPr>
          <p:nvPr>
            <p:ph type="title"/>
          </p:nvPr>
        </p:nvSpPr>
        <p:spPr/>
        <p:txBody>
          <a:bodyPr/>
          <a:lstStyle/>
          <a:p>
            <a:r>
              <a:rPr lang="en-US" dirty="0"/>
              <a:t>Coverage Details </a:t>
            </a:r>
          </a:p>
        </p:txBody>
      </p:sp>
      <p:sp>
        <p:nvSpPr>
          <p:cNvPr id="4" name="Footer Placeholder 3">
            <a:extLst>
              <a:ext uri="{FF2B5EF4-FFF2-40B4-BE49-F238E27FC236}">
                <a16:creationId xmlns:a16="http://schemas.microsoft.com/office/drawing/2014/main" id="{5C4BC5E2-89D5-4370-9F03-EA67CC213446}"/>
              </a:ext>
            </a:extLst>
          </p:cNvPr>
          <p:cNvSpPr>
            <a:spLocks noGrp="1"/>
          </p:cNvSpPr>
          <p:nvPr>
            <p:ph type="ftr" sz="quarter" idx="13"/>
          </p:nvPr>
        </p:nvSpPr>
        <p:spPr>
          <a:xfrm>
            <a:off x="456164" y="6355080"/>
            <a:ext cx="5473701" cy="137160"/>
          </a:xfrm>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E5FBEA9D-FA57-44E3-AE4C-0B9D4C696D0A}"/>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C8880BBD-4D74-4DF8-82B5-A9BCFE0CAED3}"/>
              </a:ext>
            </a:extLst>
          </p:cNvPr>
          <p:cNvSpPr>
            <a:spLocks noGrp="1"/>
          </p:cNvSpPr>
          <p:nvPr>
            <p:ph type="sldNum" sz="quarter" idx="11"/>
          </p:nvPr>
        </p:nvSpPr>
        <p:spPr/>
        <p:txBody>
          <a:bodyPr/>
          <a:lstStyle/>
          <a:p>
            <a:fld id="{7870704B-CE94-48CC-AF30-84932A1262A7}" type="slidenum">
              <a:rPr lang="en-US" smtClean="0"/>
              <a:pPr/>
              <a:t>4</a:t>
            </a:fld>
            <a:endParaRPr lang="en-US" dirty="0"/>
          </a:p>
        </p:txBody>
      </p:sp>
      <p:sp>
        <p:nvSpPr>
          <p:cNvPr id="7" name="Rectangle 6">
            <a:extLst>
              <a:ext uri="{FF2B5EF4-FFF2-40B4-BE49-F238E27FC236}">
                <a16:creationId xmlns:a16="http://schemas.microsoft.com/office/drawing/2014/main" id="{DCF565D4-93D9-4304-8080-9E49AA43F2B0}"/>
              </a:ext>
            </a:extLst>
          </p:cNvPr>
          <p:cNvSpPr/>
          <p:nvPr/>
        </p:nvSpPr>
        <p:spPr bwMode="ltGray">
          <a:xfrm>
            <a:off x="1405684" y="1359802"/>
            <a:ext cx="7458917" cy="1661993"/>
          </a:xfrm>
          <a:prstGeom prst="rect">
            <a:avLst/>
          </a:prstGeom>
        </p:spPr>
        <p:txBody>
          <a:bodyPr wrap="square" lIns="0" tIns="0" rIns="0" bIns="0">
            <a:spAutoFit/>
          </a:bodyPr>
          <a:lstStyle/>
          <a:p>
            <a:pPr>
              <a:spcAft>
                <a:spcPts val="600"/>
              </a:spcAft>
            </a:pPr>
            <a:r>
              <a:rPr lang="en-US" sz="1400" b="1" dirty="0"/>
              <a:t>Primary Policy :</a:t>
            </a:r>
            <a:r>
              <a:rPr lang="en-US" sz="1400" dirty="0"/>
              <a:t> Family Definition : Employee + Spouse / Domestic Partner# + 2 children  (3</a:t>
            </a:r>
            <a:r>
              <a:rPr lang="en-US" sz="1400" baseline="30000" dirty="0"/>
              <a:t>rd</a:t>
            </a:r>
            <a:r>
              <a:rPr lang="en-US" sz="1400" dirty="0"/>
              <a:t> and 4</a:t>
            </a:r>
            <a:r>
              <a:rPr lang="en-US" sz="1400" baseline="30000" dirty="0"/>
              <a:t>th</a:t>
            </a:r>
            <a:r>
              <a:rPr lang="en-US" sz="1400" dirty="0"/>
              <a:t> child can be included at an additional premium) , children up to the age of 25 years only will be covered </a:t>
            </a:r>
          </a:p>
          <a:p>
            <a:pPr>
              <a:spcAft>
                <a:spcPts val="600"/>
              </a:spcAft>
            </a:pPr>
            <a:r>
              <a:rPr lang="en-US" sz="1400" dirty="0"/>
              <a:t>Parent / parent-in-laws (only one set of parents are covered in the primary policy. Cross selection of  parents i.e. choosing ‘father in law’ &amp; ‘mother’ is not allowed)</a:t>
            </a:r>
          </a:p>
          <a:p>
            <a:pPr>
              <a:spcAft>
                <a:spcPts val="600"/>
              </a:spcAft>
            </a:pPr>
            <a:r>
              <a:rPr lang="en-US" sz="1400" dirty="0"/>
              <a:t>Details of sum insured (as per management level/local business card title) has been mentioned in next slide</a:t>
            </a:r>
          </a:p>
        </p:txBody>
      </p:sp>
      <p:sp>
        <p:nvSpPr>
          <p:cNvPr id="8" name="Rectangle 7">
            <a:extLst>
              <a:ext uri="{FF2B5EF4-FFF2-40B4-BE49-F238E27FC236}">
                <a16:creationId xmlns:a16="http://schemas.microsoft.com/office/drawing/2014/main" id="{9DE13962-9358-4CE2-B282-CFDE350DFC47}"/>
              </a:ext>
            </a:extLst>
          </p:cNvPr>
          <p:cNvSpPr/>
          <p:nvPr/>
        </p:nvSpPr>
        <p:spPr bwMode="ltGray">
          <a:xfrm>
            <a:off x="1405685" y="4539212"/>
            <a:ext cx="7458916" cy="1077218"/>
          </a:xfrm>
          <a:prstGeom prst="rect">
            <a:avLst/>
          </a:prstGeom>
        </p:spPr>
        <p:txBody>
          <a:bodyPr wrap="square" lIns="0" tIns="0" rIns="0" bIns="0">
            <a:spAutoFit/>
          </a:bodyPr>
          <a:lstStyle/>
          <a:p>
            <a:pPr fontAlgn="t"/>
            <a:r>
              <a:rPr lang="en-US" sz="1400" b="1" dirty="0"/>
              <a:t>Top Up : </a:t>
            </a:r>
            <a:r>
              <a:rPr lang="en-US" sz="1400" dirty="0"/>
              <a:t>The top up will only be applicable on the family members covered in </a:t>
            </a:r>
            <a:r>
              <a:rPr lang="en-US" sz="1400" b="1" dirty="0"/>
              <a:t>primary policy</a:t>
            </a:r>
            <a:r>
              <a:rPr lang="en-US" sz="1400" dirty="0"/>
              <a:t>.</a:t>
            </a:r>
          </a:p>
          <a:p>
            <a:pPr fontAlgn="t"/>
            <a:r>
              <a:rPr lang="en-US" sz="1400" dirty="0"/>
              <a:t>The employee has the flexibility of increasing his / her total sum insured (for the family members covered in the primary policy) by availing Top Up facility with the flexibility to choose from additional slab of INR 2 lakhs, INR 3 lakhs, INR 5 lakhs, INR 10 lakhs, INR 15* lakhs or </a:t>
            </a:r>
            <a:br>
              <a:rPr lang="en-US" sz="1400" dirty="0"/>
            </a:br>
            <a:r>
              <a:rPr lang="en-US" sz="1400" dirty="0"/>
              <a:t>INR 20* lakhs at an additional premium. </a:t>
            </a:r>
          </a:p>
        </p:txBody>
      </p:sp>
      <p:sp>
        <p:nvSpPr>
          <p:cNvPr id="9" name="Rectangle 8">
            <a:extLst>
              <a:ext uri="{FF2B5EF4-FFF2-40B4-BE49-F238E27FC236}">
                <a16:creationId xmlns:a16="http://schemas.microsoft.com/office/drawing/2014/main" id="{B276A95E-DBDC-40C3-A35F-495A3776D246}"/>
              </a:ext>
            </a:extLst>
          </p:cNvPr>
          <p:cNvSpPr/>
          <p:nvPr/>
        </p:nvSpPr>
        <p:spPr bwMode="ltGray">
          <a:xfrm>
            <a:off x="1405685" y="3172918"/>
            <a:ext cx="7458916" cy="1077218"/>
          </a:xfrm>
          <a:prstGeom prst="rect">
            <a:avLst/>
          </a:prstGeom>
        </p:spPr>
        <p:txBody>
          <a:bodyPr wrap="square" lIns="0" tIns="0" rIns="0" bIns="0">
            <a:spAutoFit/>
          </a:bodyPr>
          <a:lstStyle/>
          <a:p>
            <a:pPr>
              <a:spcBef>
                <a:spcPts val="477"/>
              </a:spcBef>
              <a:spcAft>
                <a:spcPts val="477"/>
              </a:spcAft>
            </a:pPr>
            <a:r>
              <a:rPr lang="en-US" sz="1400" b="1" dirty="0"/>
              <a:t>Secondary policy : </a:t>
            </a:r>
            <a:r>
              <a:rPr lang="en-US" sz="1400" dirty="0"/>
              <a:t>Family Definition :</a:t>
            </a:r>
            <a:r>
              <a:rPr lang="en-US" sz="1400" b="1" dirty="0"/>
              <a:t> </a:t>
            </a:r>
            <a:r>
              <a:rPr lang="en-US" sz="1400" dirty="0"/>
              <a:t>It</a:t>
            </a:r>
            <a:r>
              <a:rPr lang="en-US" sz="1400" b="1" dirty="0"/>
              <a:t> </a:t>
            </a:r>
            <a:r>
              <a:rPr lang="en-US" sz="1400" dirty="0"/>
              <a:t>provides the employee with an option to cover the remaining set of  parents (those who are not covered under primary policy) under a separate policy.  There is a flat cover provided for the parents / parents-in-law enrolled in the secondary policy. The flat sum insured options provided are INR 2 lakhs, INR 3 lakhs, INR 5 lakhs or </a:t>
            </a:r>
            <a:br>
              <a:rPr lang="en-US" sz="1400" dirty="0"/>
            </a:br>
            <a:r>
              <a:rPr lang="en-US" sz="1400" dirty="0"/>
              <a:t>INR 10* lakhs at an additional premium.</a:t>
            </a:r>
          </a:p>
        </p:txBody>
      </p:sp>
      <p:sp>
        <p:nvSpPr>
          <p:cNvPr id="26" name="Right Brace 25">
            <a:extLst>
              <a:ext uri="{FF2B5EF4-FFF2-40B4-BE49-F238E27FC236}">
                <a16:creationId xmlns:a16="http://schemas.microsoft.com/office/drawing/2014/main" id="{197C9A63-AB9B-4A51-903B-8A82D57A5219}"/>
              </a:ext>
            </a:extLst>
          </p:cNvPr>
          <p:cNvSpPr/>
          <p:nvPr/>
        </p:nvSpPr>
        <p:spPr>
          <a:xfrm>
            <a:off x="9238937" y="2544342"/>
            <a:ext cx="340207" cy="165967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E883FA1-2D52-430E-BCD0-0FB6938E20A5}"/>
              </a:ext>
            </a:extLst>
          </p:cNvPr>
          <p:cNvSpPr/>
          <p:nvPr/>
        </p:nvSpPr>
        <p:spPr>
          <a:xfrm>
            <a:off x="9579143" y="2675749"/>
            <a:ext cx="2090738" cy="1015663"/>
          </a:xfrm>
          <a:prstGeom prst="rect">
            <a:avLst/>
          </a:prstGeom>
          <a:solidFill>
            <a:schemeClr val="bg2"/>
          </a:solidFill>
        </p:spPr>
        <p:txBody>
          <a:bodyPr wrap="square">
            <a:spAutoFit/>
          </a:bodyPr>
          <a:lstStyle/>
          <a:p>
            <a:pPr>
              <a:spcAft>
                <a:spcPts val="600"/>
              </a:spcAft>
            </a:pPr>
            <a:r>
              <a:rPr lang="en-US" sz="1200" dirty="0"/>
              <a:t>There will be a nominal </a:t>
            </a:r>
            <a:br>
              <a:rPr lang="en-US" sz="1200" dirty="0"/>
            </a:br>
            <a:r>
              <a:rPr lang="en-US" sz="1200" b="1" dirty="0"/>
              <a:t>co-pay of 5% </a:t>
            </a:r>
            <a:r>
              <a:rPr lang="en-US" sz="1200" dirty="0"/>
              <a:t>applicable in case of claim settlement related to parents or parents in law .</a:t>
            </a:r>
            <a:endParaRPr lang="en-US" sz="1200" i="1" dirty="0"/>
          </a:p>
        </p:txBody>
      </p:sp>
      <p:grpSp>
        <p:nvGrpSpPr>
          <p:cNvPr id="38" name="Group 37">
            <a:extLst>
              <a:ext uri="{FF2B5EF4-FFF2-40B4-BE49-F238E27FC236}">
                <a16:creationId xmlns:a16="http://schemas.microsoft.com/office/drawing/2014/main" id="{54AE695F-C23C-4CB2-899C-85F976278E9B}"/>
              </a:ext>
            </a:extLst>
          </p:cNvPr>
          <p:cNvGrpSpPr/>
          <p:nvPr/>
        </p:nvGrpSpPr>
        <p:grpSpPr>
          <a:xfrm>
            <a:off x="442912" y="1412933"/>
            <a:ext cx="753326" cy="947961"/>
            <a:chOff x="468313" y="1412933"/>
            <a:chExt cx="753326" cy="947961"/>
          </a:xfrm>
        </p:grpSpPr>
        <p:cxnSp>
          <p:nvCxnSpPr>
            <p:cNvPr id="30" name="Straight Connector 29">
              <a:extLst>
                <a:ext uri="{FF2B5EF4-FFF2-40B4-BE49-F238E27FC236}">
                  <a16:creationId xmlns:a16="http://schemas.microsoft.com/office/drawing/2014/main" id="{F47C4167-0418-4AFC-83CD-E55FA141EC94}"/>
                </a:ext>
              </a:extLst>
            </p:cNvPr>
            <p:cNvCxnSpPr>
              <a:cxnSpLocks/>
            </p:cNvCxnSpPr>
            <p:nvPr/>
          </p:nvCxnSpPr>
          <p:spPr>
            <a:xfrm flipV="1">
              <a:off x="468313" y="2162560"/>
              <a:ext cx="753326" cy="198334"/>
            </a:xfrm>
            <a:prstGeom prst="line">
              <a:avLst/>
            </a:prstGeom>
            <a:ln w="12700" cap="sq"/>
          </p:spPr>
          <p:style>
            <a:lnRef idx="1">
              <a:schemeClr val="accent1"/>
            </a:lnRef>
            <a:fillRef idx="0">
              <a:schemeClr val="accent1"/>
            </a:fillRef>
            <a:effectRef idx="0">
              <a:schemeClr val="dk1"/>
            </a:effectRef>
            <a:fontRef idx="minor">
              <a:schemeClr val="lt1"/>
            </a:fontRef>
          </p:style>
        </p:cxnSp>
        <p:sp>
          <p:nvSpPr>
            <p:cNvPr id="31" name="TextBox 30">
              <a:extLst>
                <a:ext uri="{FF2B5EF4-FFF2-40B4-BE49-F238E27FC236}">
                  <a16:creationId xmlns:a16="http://schemas.microsoft.com/office/drawing/2014/main" id="{CD342201-68C6-4A34-8A9C-8889D127CC4C}"/>
                </a:ext>
              </a:extLst>
            </p:cNvPr>
            <p:cNvSpPr txBox="1"/>
            <p:nvPr/>
          </p:nvSpPr>
          <p:spPr>
            <a:xfrm>
              <a:off x="647175" y="1412933"/>
              <a:ext cx="569283" cy="864876"/>
            </a:xfrm>
            <a:prstGeom prst="rect">
              <a:avLst/>
            </a:prstGeom>
            <a:noFill/>
          </p:spPr>
          <p:txBody>
            <a:bodyPr wrap="square" lIns="0" tIns="0" rIns="0" bIns="0" rtlCol="0" anchor="ctr">
              <a:noAutofit/>
            </a:bodyPr>
            <a:lstStyle/>
            <a:p>
              <a:pPr indent="-274320">
                <a:spcAft>
                  <a:spcPts val="900"/>
                </a:spcAft>
              </a:pPr>
              <a:r>
                <a:rPr lang="en-US" sz="5400" dirty="0">
                  <a:solidFill>
                    <a:schemeClr val="accent1"/>
                  </a:solidFill>
                </a:rPr>
                <a:t>1</a:t>
              </a:r>
            </a:p>
          </p:txBody>
        </p:sp>
      </p:grpSp>
      <p:grpSp>
        <p:nvGrpSpPr>
          <p:cNvPr id="39" name="Group 38">
            <a:extLst>
              <a:ext uri="{FF2B5EF4-FFF2-40B4-BE49-F238E27FC236}">
                <a16:creationId xmlns:a16="http://schemas.microsoft.com/office/drawing/2014/main" id="{1F124ACB-8748-4179-95EB-0D4BF61BB36F}"/>
              </a:ext>
            </a:extLst>
          </p:cNvPr>
          <p:cNvGrpSpPr/>
          <p:nvPr/>
        </p:nvGrpSpPr>
        <p:grpSpPr>
          <a:xfrm>
            <a:off x="442912" y="3183581"/>
            <a:ext cx="753326" cy="947961"/>
            <a:chOff x="468313" y="1412933"/>
            <a:chExt cx="753326" cy="947961"/>
          </a:xfrm>
        </p:grpSpPr>
        <p:cxnSp>
          <p:nvCxnSpPr>
            <p:cNvPr id="40" name="Straight Connector 39">
              <a:extLst>
                <a:ext uri="{FF2B5EF4-FFF2-40B4-BE49-F238E27FC236}">
                  <a16:creationId xmlns:a16="http://schemas.microsoft.com/office/drawing/2014/main" id="{B7FB8537-1D6C-483A-BE37-2BF25D54A680}"/>
                </a:ext>
              </a:extLst>
            </p:cNvPr>
            <p:cNvCxnSpPr>
              <a:cxnSpLocks/>
            </p:cNvCxnSpPr>
            <p:nvPr/>
          </p:nvCxnSpPr>
          <p:spPr>
            <a:xfrm flipV="1">
              <a:off x="468313" y="2162560"/>
              <a:ext cx="753326" cy="198334"/>
            </a:xfrm>
            <a:prstGeom prst="line">
              <a:avLst/>
            </a:prstGeom>
            <a:ln w="12700" cap="sq">
              <a:solidFill>
                <a:schemeClr val="accent4"/>
              </a:solidFill>
            </a:ln>
          </p:spPr>
          <p:style>
            <a:lnRef idx="1">
              <a:schemeClr val="accent1"/>
            </a:lnRef>
            <a:fillRef idx="0">
              <a:schemeClr val="accent1"/>
            </a:fillRef>
            <a:effectRef idx="0">
              <a:schemeClr val="dk1"/>
            </a:effectRef>
            <a:fontRef idx="minor">
              <a:schemeClr val="lt1"/>
            </a:fontRef>
          </p:style>
        </p:cxnSp>
        <p:sp>
          <p:nvSpPr>
            <p:cNvPr id="41" name="TextBox 40">
              <a:extLst>
                <a:ext uri="{FF2B5EF4-FFF2-40B4-BE49-F238E27FC236}">
                  <a16:creationId xmlns:a16="http://schemas.microsoft.com/office/drawing/2014/main" id="{EEC6CE11-9BC3-416C-888A-2BD968245DF9}"/>
                </a:ext>
              </a:extLst>
            </p:cNvPr>
            <p:cNvSpPr txBox="1"/>
            <p:nvPr/>
          </p:nvSpPr>
          <p:spPr>
            <a:xfrm>
              <a:off x="647175" y="1412933"/>
              <a:ext cx="569283" cy="864876"/>
            </a:xfrm>
            <a:prstGeom prst="rect">
              <a:avLst/>
            </a:prstGeom>
            <a:noFill/>
          </p:spPr>
          <p:txBody>
            <a:bodyPr wrap="square" lIns="0" tIns="0" rIns="0" bIns="0" rtlCol="0" anchor="ctr">
              <a:noAutofit/>
            </a:bodyPr>
            <a:lstStyle/>
            <a:p>
              <a:pPr indent="-274320">
                <a:spcAft>
                  <a:spcPts val="900"/>
                </a:spcAft>
              </a:pPr>
              <a:r>
                <a:rPr lang="en-US" sz="5400" dirty="0">
                  <a:solidFill>
                    <a:schemeClr val="accent4"/>
                  </a:solidFill>
                </a:rPr>
                <a:t>2</a:t>
              </a:r>
            </a:p>
          </p:txBody>
        </p:sp>
      </p:grpSp>
      <p:grpSp>
        <p:nvGrpSpPr>
          <p:cNvPr id="42" name="Group 41">
            <a:extLst>
              <a:ext uri="{FF2B5EF4-FFF2-40B4-BE49-F238E27FC236}">
                <a16:creationId xmlns:a16="http://schemas.microsoft.com/office/drawing/2014/main" id="{3E4E61F2-DDEB-48D4-B950-ECD45AB2AEF0}"/>
              </a:ext>
            </a:extLst>
          </p:cNvPr>
          <p:cNvGrpSpPr/>
          <p:nvPr/>
        </p:nvGrpSpPr>
        <p:grpSpPr>
          <a:xfrm>
            <a:off x="442912" y="4408129"/>
            <a:ext cx="753326" cy="947961"/>
            <a:chOff x="468313" y="1412933"/>
            <a:chExt cx="753326" cy="947961"/>
          </a:xfrm>
        </p:grpSpPr>
        <p:cxnSp>
          <p:nvCxnSpPr>
            <p:cNvPr id="43" name="Straight Connector 42">
              <a:extLst>
                <a:ext uri="{FF2B5EF4-FFF2-40B4-BE49-F238E27FC236}">
                  <a16:creationId xmlns:a16="http://schemas.microsoft.com/office/drawing/2014/main" id="{F2AD95A4-9CA1-4A80-8917-0BF9060180F4}"/>
                </a:ext>
              </a:extLst>
            </p:cNvPr>
            <p:cNvCxnSpPr>
              <a:cxnSpLocks/>
            </p:cNvCxnSpPr>
            <p:nvPr/>
          </p:nvCxnSpPr>
          <p:spPr>
            <a:xfrm flipV="1">
              <a:off x="468313" y="2162560"/>
              <a:ext cx="753326" cy="198334"/>
            </a:xfrm>
            <a:prstGeom prst="line">
              <a:avLst/>
            </a:prstGeom>
            <a:ln w="12700" cap="sq"/>
          </p:spPr>
          <p:style>
            <a:lnRef idx="1">
              <a:schemeClr val="accent1"/>
            </a:lnRef>
            <a:fillRef idx="0">
              <a:schemeClr val="accent1"/>
            </a:fillRef>
            <a:effectRef idx="0">
              <a:schemeClr val="dk1"/>
            </a:effectRef>
            <a:fontRef idx="minor">
              <a:schemeClr val="lt1"/>
            </a:fontRef>
          </p:style>
        </p:cxnSp>
        <p:sp>
          <p:nvSpPr>
            <p:cNvPr id="44" name="TextBox 43">
              <a:extLst>
                <a:ext uri="{FF2B5EF4-FFF2-40B4-BE49-F238E27FC236}">
                  <a16:creationId xmlns:a16="http://schemas.microsoft.com/office/drawing/2014/main" id="{AF92BE71-B456-4665-8CA8-94853B36DEAB}"/>
                </a:ext>
              </a:extLst>
            </p:cNvPr>
            <p:cNvSpPr txBox="1"/>
            <p:nvPr/>
          </p:nvSpPr>
          <p:spPr>
            <a:xfrm>
              <a:off x="647175" y="1412933"/>
              <a:ext cx="569283" cy="864876"/>
            </a:xfrm>
            <a:prstGeom prst="rect">
              <a:avLst/>
            </a:prstGeom>
            <a:noFill/>
          </p:spPr>
          <p:txBody>
            <a:bodyPr wrap="square" lIns="0" tIns="0" rIns="0" bIns="0" rtlCol="0" anchor="ctr">
              <a:noAutofit/>
            </a:bodyPr>
            <a:lstStyle/>
            <a:p>
              <a:pPr indent="-274320">
                <a:spcAft>
                  <a:spcPts val="900"/>
                </a:spcAft>
              </a:pPr>
              <a:r>
                <a:rPr lang="en-US" sz="5400" dirty="0">
                  <a:solidFill>
                    <a:schemeClr val="accent1"/>
                  </a:solidFill>
                </a:rPr>
                <a:t>3</a:t>
              </a:r>
            </a:p>
          </p:txBody>
        </p:sp>
      </p:grpSp>
      <p:cxnSp>
        <p:nvCxnSpPr>
          <p:cNvPr id="51" name="Straight Connector 50">
            <a:extLst>
              <a:ext uri="{FF2B5EF4-FFF2-40B4-BE49-F238E27FC236}">
                <a16:creationId xmlns:a16="http://schemas.microsoft.com/office/drawing/2014/main" id="{89E67439-B70A-4319-A988-3B8578714B81}"/>
              </a:ext>
            </a:extLst>
          </p:cNvPr>
          <p:cNvCxnSpPr>
            <a:cxnSpLocks/>
          </p:cNvCxnSpPr>
          <p:nvPr/>
        </p:nvCxnSpPr>
        <p:spPr>
          <a:xfrm>
            <a:off x="1396107" y="3022876"/>
            <a:ext cx="7633384" cy="0"/>
          </a:xfrm>
          <a:prstGeom prst="line">
            <a:avLst/>
          </a:prstGeom>
          <a:ln w="6350" cap="sq">
            <a:solidFill>
              <a:schemeClr val="accent6"/>
            </a:solidFill>
            <a:prstDash val="sysDash"/>
          </a:ln>
        </p:spPr>
        <p:style>
          <a:lnRef idx="1">
            <a:schemeClr val="accent1"/>
          </a:lnRef>
          <a:fillRef idx="0">
            <a:schemeClr val="accent1"/>
          </a:fillRef>
          <a:effectRef idx="0">
            <a:schemeClr val="dk1"/>
          </a:effectRef>
          <a:fontRef idx="minor">
            <a:schemeClr val="lt1"/>
          </a:fontRef>
        </p:style>
      </p:cxnSp>
      <p:cxnSp>
        <p:nvCxnSpPr>
          <p:cNvPr id="52" name="Straight Connector 51">
            <a:extLst>
              <a:ext uri="{FF2B5EF4-FFF2-40B4-BE49-F238E27FC236}">
                <a16:creationId xmlns:a16="http://schemas.microsoft.com/office/drawing/2014/main" id="{34B98435-FB87-408C-AEBB-18BABBDDC2CB}"/>
              </a:ext>
            </a:extLst>
          </p:cNvPr>
          <p:cNvCxnSpPr>
            <a:cxnSpLocks/>
          </p:cNvCxnSpPr>
          <p:nvPr/>
        </p:nvCxnSpPr>
        <p:spPr>
          <a:xfrm>
            <a:off x="1396107" y="4416994"/>
            <a:ext cx="7633384" cy="0"/>
          </a:xfrm>
          <a:prstGeom prst="line">
            <a:avLst/>
          </a:prstGeom>
          <a:ln w="6350" cap="sq">
            <a:solidFill>
              <a:schemeClr val="accent6"/>
            </a:solidFill>
            <a:prstDash val="sysDash"/>
          </a:ln>
        </p:spPr>
        <p:style>
          <a:lnRef idx="1">
            <a:schemeClr val="accent1"/>
          </a:lnRef>
          <a:fillRef idx="0">
            <a:schemeClr val="accent1"/>
          </a:fillRef>
          <a:effectRef idx="0">
            <a:schemeClr val="dk1"/>
          </a:effectRef>
          <a:fontRef idx="minor">
            <a:schemeClr val="lt1"/>
          </a:fontRef>
        </p:style>
      </p:cxnSp>
      <p:sp>
        <p:nvSpPr>
          <p:cNvPr id="29" name="TextBox 28">
            <a:extLst>
              <a:ext uri="{FF2B5EF4-FFF2-40B4-BE49-F238E27FC236}">
                <a16:creationId xmlns:a16="http://schemas.microsoft.com/office/drawing/2014/main" id="{A0D67A85-21BA-4578-9AEF-26A23E178934}"/>
              </a:ext>
            </a:extLst>
          </p:cNvPr>
          <p:cNvSpPr txBox="1"/>
          <p:nvPr/>
        </p:nvSpPr>
        <p:spPr>
          <a:xfrm>
            <a:off x="442912" y="5840045"/>
            <a:ext cx="9136231" cy="428141"/>
          </a:xfrm>
          <a:prstGeom prst="rect">
            <a:avLst/>
          </a:prstGeom>
          <a:noFill/>
        </p:spPr>
        <p:txBody>
          <a:bodyPr wrap="square" lIns="0" tIns="0" rIns="0" bIns="0" rtlCol="0">
            <a:noAutofit/>
          </a:bodyPr>
          <a:lstStyle/>
          <a:p>
            <a:pPr indent="-274320">
              <a:spcAft>
                <a:spcPts val="900"/>
              </a:spcAft>
            </a:pPr>
            <a:r>
              <a:rPr lang="en-US" sz="1000" dirty="0"/>
              <a:t>#Inclusion of Domestic partner including same sex partner, insurer will go by declaration of employee (declaration can be done once during the policy period)</a:t>
            </a:r>
          </a:p>
          <a:p>
            <a:pPr indent="-274320">
              <a:spcAft>
                <a:spcPts val="900"/>
              </a:spcAft>
            </a:pPr>
            <a:r>
              <a:rPr lang="en-US" sz="1000" dirty="0"/>
              <a:t>*Applicable only for employees with local business card title -Senior Director &amp; above</a:t>
            </a:r>
          </a:p>
        </p:txBody>
      </p:sp>
    </p:spTree>
    <p:extLst>
      <p:ext uri="{BB962C8B-B14F-4D97-AF65-F5344CB8AC3E}">
        <p14:creationId xmlns:p14="http://schemas.microsoft.com/office/powerpoint/2010/main" val="167884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6F17-7A05-48BC-913A-889A44EEC4B6}"/>
              </a:ext>
            </a:extLst>
          </p:cNvPr>
          <p:cNvSpPr>
            <a:spLocks noGrp="1"/>
          </p:cNvSpPr>
          <p:nvPr>
            <p:ph type="title"/>
          </p:nvPr>
        </p:nvSpPr>
        <p:spPr/>
        <p:txBody>
          <a:bodyPr/>
          <a:lstStyle/>
          <a:p>
            <a:r>
              <a:rPr lang="en-US" dirty="0"/>
              <a:t>Coverage Details </a:t>
            </a:r>
          </a:p>
        </p:txBody>
      </p:sp>
      <p:sp>
        <p:nvSpPr>
          <p:cNvPr id="4" name="Footer Placeholder 3">
            <a:extLst>
              <a:ext uri="{FF2B5EF4-FFF2-40B4-BE49-F238E27FC236}">
                <a16:creationId xmlns:a16="http://schemas.microsoft.com/office/drawing/2014/main" id="{226DC38D-B8A9-4567-B4A0-35BFBF8CADC6}"/>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636676D5-D4D4-41F5-93DB-363FF703E867}"/>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53EF9B83-73A0-4467-917F-D939B8D4C46E}"/>
              </a:ext>
            </a:extLst>
          </p:cNvPr>
          <p:cNvSpPr>
            <a:spLocks noGrp="1"/>
          </p:cNvSpPr>
          <p:nvPr>
            <p:ph type="sldNum" sz="quarter" idx="11"/>
          </p:nvPr>
        </p:nvSpPr>
        <p:spPr/>
        <p:txBody>
          <a:bodyPr/>
          <a:lstStyle/>
          <a:p>
            <a:fld id="{7870704B-CE94-48CC-AF30-84932A1262A7}" type="slidenum">
              <a:rPr lang="en-US" smtClean="0"/>
              <a:pPr/>
              <a:t>5</a:t>
            </a:fld>
            <a:endParaRPr lang="en-US" dirty="0"/>
          </a:p>
        </p:txBody>
      </p:sp>
      <p:graphicFrame>
        <p:nvGraphicFramePr>
          <p:cNvPr id="7" name="Table 6">
            <a:extLst>
              <a:ext uri="{FF2B5EF4-FFF2-40B4-BE49-F238E27FC236}">
                <a16:creationId xmlns:a16="http://schemas.microsoft.com/office/drawing/2014/main" id="{31CA577D-10DE-42EA-BFB5-7F10817055F0}"/>
              </a:ext>
            </a:extLst>
          </p:cNvPr>
          <p:cNvGraphicFramePr>
            <a:graphicFrameLocks noGrp="1"/>
          </p:cNvGraphicFramePr>
          <p:nvPr>
            <p:extLst>
              <p:ext uri="{D42A27DB-BD31-4B8C-83A1-F6EECF244321}">
                <p14:modId xmlns:p14="http://schemas.microsoft.com/office/powerpoint/2010/main" val="738125692"/>
              </p:ext>
            </p:extLst>
          </p:nvPr>
        </p:nvGraphicFramePr>
        <p:xfrm>
          <a:off x="449575" y="1723706"/>
          <a:ext cx="11306174" cy="3640360"/>
        </p:xfrm>
        <a:graphic>
          <a:graphicData uri="http://schemas.openxmlformats.org/drawingml/2006/table">
            <a:tbl>
              <a:tblPr firstRow="1">
                <a:tableStyleId>{FABFCF23-3B69-468F-B69F-88F6DE6A72F2}</a:tableStyleId>
              </a:tblPr>
              <a:tblGrid>
                <a:gridCol w="2491813">
                  <a:extLst>
                    <a:ext uri="{9D8B030D-6E8A-4147-A177-3AD203B41FA5}">
                      <a16:colId xmlns:a16="http://schemas.microsoft.com/office/drawing/2014/main" val="20000"/>
                    </a:ext>
                  </a:extLst>
                </a:gridCol>
                <a:gridCol w="6272798">
                  <a:extLst>
                    <a:ext uri="{9D8B030D-6E8A-4147-A177-3AD203B41FA5}">
                      <a16:colId xmlns:a16="http://schemas.microsoft.com/office/drawing/2014/main" val="1296988812"/>
                    </a:ext>
                  </a:extLst>
                </a:gridCol>
                <a:gridCol w="2541563">
                  <a:extLst>
                    <a:ext uri="{9D8B030D-6E8A-4147-A177-3AD203B41FA5}">
                      <a16:colId xmlns:a16="http://schemas.microsoft.com/office/drawing/2014/main" val="20001"/>
                    </a:ext>
                  </a:extLst>
                </a:gridCol>
              </a:tblGrid>
              <a:tr h="296582">
                <a:tc>
                  <a:txBody>
                    <a:bodyPr/>
                    <a:lstStyle/>
                    <a:p>
                      <a:pPr marL="0" indent="115888" algn="l" rtl="0" fontAlgn="ctr"/>
                      <a:r>
                        <a:rPr kumimoji="0" lang="en-GB" sz="1400" u="none" strike="noStrike" kern="1200" cap="none" normalizeH="0" baseline="0" dirty="0">
                          <a:ln>
                            <a:noFill/>
                          </a:ln>
                          <a:effectLst/>
                          <a:latin typeface="+mn-lt"/>
                        </a:rPr>
                        <a:t>Management Level</a:t>
                      </a:r>
                      <a:endParaRPr kumimoji="0" lang="en-GB" sz="1400" b="1" u="none" strike="noStrike" kern="1200" cap="none" normalizeH="0" baseline="0" dirty="0">
                        <a:ln>
                          <a:noFill/>
                        </a:ln>
                        <a:solidFill>
                          <a:schemeClr val="dk1"/>
                        </a:solidFill>
                        <a:effectLst/>
                        <a:latin typeface="+mn-lt"/>
                        <a:ea typeface="+mn-ea"/>
                        <a:cs typeface="+mn-cs"/>
                      </a:endParaRPr>
                    </a:p>
                  </a:txBody>
                  <a:tcPr anchor="ctr">
                    <a:lnL w="6350" cap="flat" cmpd="sng" algn="ctr">
                      <a:solidFill>
                        <a:schemeClr val="accent3"/>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indent="115888" algn="l" rtl="0" fontAlgn="ctr"/>
                      <a:r>
                        <a:rPr kumimoji="0" lang="en-GB" sz="1400" u="none" strike="noStrike" kern="1200" cap="none" normalizeH="0" baseline="0" dirty="0">
                          <a:ln>
                            <a:noFill/>
                          </a:ln>
                          <a:effectLst/>
                          <a:latin typeface="+mn-lt"/>
                        </a:rPr>
                        <a:t>Local Business Card Title</a:t>
                      </a:r>
                      <a:endParaRPr kumimoji="0" lang="en-GB" sz="1400" b="1" u="none" strike="noStrike" kern="1200" cap="none" normalizeH="0" baseline="0" dirty="0">
                        <a:ln>
                          <a:noFill/>
                        </a:ln>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indent="115888" algn="ctr" rtl="0" fontAlgn="ctr"/>
                      <a:r>
                        <a:rPr kumimoji="0" lang="en-GB" sz="1400" u="none" strike="noStrike" kern="1200" cap="none" normalizeH="0" baseline="0" dirty="0">
                          <a:ln>
                            <a:noFill/>
                          </a:ln>
                          <a:effectLst/>
                          <a:latin typeface="+mn-lt"/>
                        </a:rPr>
                        <a:t>Sum Insured (INR)</a:t>
                      </a:r>
                      <a:endParaRPr kumimoji="0" lang="en-GB" sz="1400" b="1" u="none" strike="noStrike" kern="1200" cap="none" normalizeH="0" baseline="0" dirty="0">
                        <a:ln>
                          <a:noFill/>
                        </a:ln>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486479763"/>
                  </a:ext>
                </a:extLst>
              </a:tr>
              <a:tr h="448580">
                <a:tc>
                  <a:txBody>
                    <a:bodyPr/>
                    <a:lstStyle/>
                    <a:p>
                      <a:pPr algn="l" rtl="0" fontAlgn="ctr"/>
                      <a:r>
                        <a:rPr lang="en-GB" sz="1400" u="none" strike="noStrike" dirty="0">
                          <a:effectLst/>
                          <a:latin typeface="+mn-lt"/>
                        </a:rPr>
                        <a:t>Managing Director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a:effectLst/>
                          <a:latin typeface="+mn-lt"/>
                        </a:rPr>
                        <a:t>Executive Director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u="none" strike="noStrike" dirty="0">
                          <a:effectLst/>
                          <a:latin typeface="+mn-lt"/>
                        </a:rPr>
                        <a:t>1,500,000</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8392">
                <a:tc rowSpan="2">
                  <a:txBody>
                    <a:bodyPr/>
                    <a:lstStyle/>
                    <a:p>
                      <a:pPr algn="l" rtl="0" fontAlgn="ctr"/>
                      <a:r>
                        <a:rPr lang="en-GB" sz="1400" u="none" strike="noStrike" dirty="0">
                          <a:effectLst/>
                          <a:latin typeface="+mn-lt"/>
                        </a:rPr>
                        <a:t>Director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Senior Director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rtl="0" fontAlgn="ctr"/>
                      <a:endParaRPr lang="en-GB" sz="1300" u="none" strike="noStrike" dirty="0">
                        <a:effectLst/>
                        <a:latin typeface="+mj-lt"/>
                      </a:endParaRPr>
                    </a:p>
                  </a:txBody>
                  <a:tcPr marL="8145" marR="8145" marT="8145" marB="0" anchor="ctr">
                    <a:lnL w="6350" cap="flat" cmpd="sng" algn="ctr">
                      <a:solidFill>
                        <a:schemeClr val="accent3"/>
                      </a:solidFill>
                      <a:prstDash val="solid"/>
                      <a:round/>
                      <a:headEnd type="none" w="med" len="med"/>
                      <a:tailEnd type="none" w="med" len="med"/>
                    </a:lnL>
                    <a:lnT w="6350" cap="flat" cmpd="sng" algn="ctr">
                      <a:solidFill>
                        <a:schemeClr val="accent3"/>
                      </a:solidFill>
                      <a:prstDash val="solid"/>
                      <a:round/>
                      <a:headEnd type="none" w="med" len="med"/>
                      <a:tailEnd type="none" w="med" len="med"/>
                    </a:lnT>
                    <a:lnB w="12700" cap="flat" cmpd="sng" algn="ctr">
                      <a:solidFill>
                        <a:schemeClr val="tx2"/>
                      </a:solidFill>
                      <a:prstDash val="sysDot"/>
                      <a:round/>
                      <a:headEnd type="none" w="med" len="med"/>
                      <a:tailEnd type="none" w="med" len="med"/>
                    </a:lnB>
                  </a:tcPr>
                </a:tc>
                <a:extLst>
                  <a:ext uri="{0D108BD9-81ED-4DB2-BD59-A6C34878D82A}">
                    <a16:rowId xmlns:a16="http://schemas.microsoft.com/office/drawing/2014/main" val="10002"/>
                  </a:ext>
                </a:extLst>
              </a:tr>
              <a:tr h="250011">
                <a:tc vMerge="1">
                  <a:txBody>
                    <a:bodyPr/>
                    <a:lstStyle/>
                    <a:p>
                      <a:pPr algn="l" rtl="0" fontAlgn="ctr"/>
                      <a:endParaRPr lang="en-GB" sz="1300" b="0" i="0" u="none" strike="noStrike" dirty="0">
                        <a:solidFill>
                          <a:schemeClr val="tx1"/>
                        </a:solidFill>
                        <a:effectLst/>
                        <a:latin typeface="Georgia" panose="02040502050405020303" pitchFamily="18" charset="0"/>
                      </a:endParaRPr>
                    </a:p>
                  </a:txBody>
                  <a:tcPr marR="8145" marT="8145" marB="0" anchor="ctr">
                    <a:lnR w="12700" cap="flat" cmpd="sng" algn="ctr">
                      <a:solidFill>
                        <a:schemeClr val="tx2"/>
                      </a:solidFill>
                      <a:prstDash val="sysDot"/>
                      <a:round/>
                      <a:headEnd type="none" w="med" len="med"/>
                      <a:tailEnd type="none" w="med" len="med"/>
                    </a:lnR>
                    <a:lnT w="6350" cap="flat" cmpd="sng" algn="ctr">
                      <a:solidFill>
                        <a:schemeClr val="accent3"/>
                      </a:solidFill>
                      <a:prstDash val="solid"/>
                      <a:round/>
                      <a:headEnd type="none" w="med" len="med"/>
                      <a:tailEnd type="none" w="med" len="med"/>
                    </a:lnT>
                    <a:lnB w="12700" cap="flat" cmpd="sng" algn="ctr">
                      <a:solidFill>
                        <a:schemeClr val="tx2"/>
                      </a:solidFill>
                      <a:prstDash val="sysDot"/>
                      <a:round/>
                      <a:headEnd type="none" w="med" len="med"/>
                      <a:tailEnd type="none" w="med" len="med"/>
                    </a:lnB>
                  </a:tcPr>
                </a:tc>
                <a:tc>
                  <a:txBody>
                    <a:bodyPr/>
                    <a:lstStyle/>
                    <a:p>
                      <a:pPr algn="l" rtl="0" fontAlgn="ctr"/>
                      <a:r>
                        <a:rPr lang="en-GB" sz="1400" u="none" strike="noStrike" dirty="0">
                          <a:effectLst/>
                          <a:latin typeface="+mn-lt"/>
                        </a:rPr>
                        <a:t>Director</a:t>
                      </a:r>
                      <a:endParaRPr lang="en-GB" sz="1400" b="0" i="0" u="none" strike="noStrike" dirty="0">
                        <a:solidFill>
                          <a:schemeClr val="tx1"/>
                        </a:solidFill>
                        <a:effectLst/>
                        <a:latin typeface="+mn-lt"/>
                      </a:endParaRPr>
                    </a:p>
                  </a:txBody>
                  <a:tcPr anchor="ctr">
                    <a:lnL w="12700" cap="flat" cmpd="sng" algn="ctr">
                      <a:solidFill>
                        <a:schemeClr val="tx2"/>
                      </a:solidFill>
                      <a:prstDash val="sysDot"/>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rtl="0" fontAlgn="ctr"/>
                      <a:r>
                        <a:rPr lang="en-GB" sz="1400" u="none" strike="noStrike" dirty="0">
                          <a:effectLst/>
                          <a:latin typeface="+mn-lt"/>
                        </a:rPr>
                        <a:t>500,000</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591162"/>
                  </a:ext>
                </a:extLst>
              </a:tr>
              <a:tr h="296582">
                <a:tc>
                  <a:txBody>
                    <a:bodyPr/>
                    <a:lstStyle/>
                    <a:p>
                      <a:pPr algn="l" rtl="0" fontAlgn="ctr"/>
                      <a:r>
                        <a:rPr lang="en-GB" sz="1400" u="none" strike="noStrike" dirty="0">
                          <a:effectLst/>
                          <a:latin typeface="+mn-lt"/>
                        </a:rPr>
                        <a:t>Senior Manager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Associate Director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rtl="0" fontAlgn="ctr"/>
                      <a:endParaRPr lang="en-GB" sz="1200" b="0" i="0" u="none" strike="noStrike" dirty="0">
                        <a:solidFill>
                          <a:schemeClr val="tx1"/>
                        </a:solidFill>
                        <a:effectLst/>
                        <a:latin typeface="+mj-lt"/>
                      </a:endParaRPr>
                    </a:p>
                  </a:txBody>
                  <a:tcPr marL="8145" marR="8145" marT="8145" marB="0" anchor="ctr"/>
                </a:tc>
                <a:extLst>
                  <a:ext uri="{0D108BD9-81ED-4DB2-BD59-A6C34878D82A}">
                    <a16:rowId xmlns:a16="http://schemas.microsoft.com/office/drawing/2014/main" val="10003"/>
                  </a:ext>
                </a:extLst>
              </a:tr>
              <a:tr h="273297">
                <a:tc>
                  <a:txBody>
                    <a:bodyPr/>
                    <a:lstStyle/>
                    <a:p>
                      <a:pPr algn="l" rtl="0" fontAlgn="ctr"/>
                      <a:r>
                        <a:rPr lang="en-GB" sz="1400" u="none" strike="noStrike" dirty="0">
                          <a:effectLst/>
                          <a:latin typeface="+mn-lt"/>
                        </a:rPr>
                        <a:t>Manager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Manager / Principal</a:t>
                      </a:r>
                      <a:r>
                        <a:rPr lang="en-GB" sz="1400" u="none" strike="noStrike" baseline="0" dirty="0">
                          <a:effectLst/>
                          <a:latin typeface="+mn-lt"/>
                        </a:rPr>
                        <a:t> Consultant</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rtl="0" fontAlgn="ctr"/>
                      <a:endParaRPr lang="en-GB" sz="1200" b="0" i="0" u="none" strike="noStrike" dirty="0">
                        <a:solidFill>
                          <a:schemeClr val="tx1"/>
                        </a:solidFill>
                        <a:effectLst/>
                        <a:latin typeface="+mj-lt"/>
                      </a:endParaRPr>
                    </a:p>
                  </a:txBody>
                  <a:tcPr marL="8145" marR="8145" marT="8145" marB="0" anchor="ctr"/>
                </a:tc>
                <a:extLst>
                  <a:ext uri="{0D108BD9-81ED-4DB2-BD59-A6C34878D82A}">
                    <a16:rowId xmlns:a16="http://schemas.microsoft.com/office/drawing/2014/main" val="10004"/>
                  </a:ext>
                </a:extLst>
              </a:tr>
              <a:tr h="296582">
                <a:tc>
                  <a:txBody>
                    <a:bodyPr/>
                    <a:lstStyle/>
                    <a:p>
                      <a:pPr algn="l" rtl="0" fontAlgn="ctr"/>
                      <a:r>
                        <a:rPr lang="en-GB" sz="1400" u="none" strike="noStrike" dirty="0">
                          <a:effectLst/>
                          <a:latin typeface="+mn-lt"/>
                        </a:rPr>
                        <a:t>Senior Associate</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Assistant Manager</a:t>
                      </a:r>
                      <a:r>
                        <a:rPr lang="en-GB" sz="1400" u="none" strike="noStrike" baseline="0" dirty="0">
                          <a:effectLst/>
                          <a:latin typeface="+mn-lt"/>
                        </a:rPr>
                        <a:t> / Senior Consultant</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rtl="0" fontAlgn="ctr"/>
                      <a:r>
                        <a:rPr lang="en-GB" sz="1400" u="none" strike="noStrike" dirty="0">
                          <a:effectLst/>
                          <a:latin typeface="+mn-lt"/>
                        </a:rPr>
                        <a:t>300,000</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48580">
                <a:tc>
                  <a:txBody>
                    <a:bodyPr/>
                    <a:lstStyle/>
                    <a:p>
                      <a:pPr algn="l" rtl="0" fontAlgn="ctr"/>
                      <a:r>
                        <a:rPr kumimoji="0" lang="en-GB" sz="1400" u="none" strike="noStrike" kern="1200" cap="none" spc="0" normalizeH="0" baseline="0" noProof="0" dirty="0">
                          <a:ln>
                            <a:noFill/>
                          </a:ln>
                          <a:effectLst/>
                          <a:uLnTx/>
                          <a:uFillTx/>
                          <a:latin typeface="+mn-lt"/>
                        </a:rPr>
                        <a:t>Associate</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Associate</a:t>
                      </a:r>
                      <a:r>
                        <a:rPr lang="en-GB" sz="1400" u="none" strike="noStrike" baseline="0" dirty="0">
                          <a:effectLst/>
                          <a:latin typeface="+mn-lt"/>
                        </a:rPr>
                        <a:t> / Experienced Associate / Consultant / Associate Manager</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rtl="0" fontAlgn="ctr"/>
                      <a:endParaRPr lang="en-GB" sz="1200" b="0" i="0" u="none" strike="noStrike" dirty="0">
                        <a:solidFill>
                          <a:schemeClr val="tx1"/>
                        </a:solidFill>
                        <a:effectLst/>
                        <a:latin typeface="+mj-lt"/>
                      </a:endParaRPr>
                    </a:p>
                  </a:txBody>
                  <a:tcPr marL="8145" marR="8145" marT="8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6582">
                <a:tc>
                  <a:txBody>
                    <a:bodyPr/>
                    <a:lstStyle/>
                    <a:p>
                      <a:pPr algn="l" rtl="0" fontAlgn="ctr"/>
                      <a:r>
                        <a:rPr lang="en-GB" sz="1400" u="none" strike="noStrike" dirty="0">
                          <a:effectLst/>
                          <a:latin typeface="+mn-lt"/>
                        </a:rPr>
                        <a:t>Specialist</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Trainee (P) / Analyst / Senior</a:t>
                      </a:r>
                      <a:r>
                        <a:rPr lang="en-GB" sz="1400" u="none" strike="noStrike" baseline="0" dirty="0">
                          <a:effectLst/>
                          <a:latin typeface="+mn-lt"/>
                        </a:rPr>
                        <a:t> Analyst</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extLst>
                  <a:ext uri="{0D108BD9-81ED-4DB2-BD59-A6C34878D82A}">
                    <a16:rowId xmlns:a16="http://schemas.microsoft.com/office/drawing/2014/main" val="10009"/>
                  </a:ext>
                </a:extLst>
              </a:tr>
              <a:tr h="296582">
                <a:tc>
                  <a:txBody>
                    <a:bodyPr/>
                    <a:lstStyle/>
                    <a:p>
                      <a:pPr algn="l" rtl="0" fontAlgn="ctr"/>
                      <a:r>
                        <a:rPr lang="en-GB" sz="1400" u="none" strike="noStrike" dirty="0">
                          <a:effectLst/>
                          <a:latin typeface="+mn-lt"/>
                        </a:rPr>
                        <a:t>Administrative</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Executive Assistant / Secretary/Administrative</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rtl="0" fontAlgn="ctr"/>
                      <a:endParaRPr lang="en-GB" sz="1300" b="0" i="0" u="none" strike="noStrike" dirty="0">
                        <a:solidFill>
                          <a:schemeClr val="tx1"/>
                        </a:solidFill>
                        <a:effectLst/>
                        <a:latin typeface="Georgia" panose="02040502050405020303" pitchFamily="18" charset="0"/>
                      </a:endParaRPr>
                    </a:p>
                  </a:txBody>
                  <a:tcPr marL="8145" marR="8145" marT="8145" marB="0" anchor="ctr">
                    <a:lnL w="12700" cap="flat" cmpd="sng" algn="ctr">
                      <a:solidFill>
                        <a:schemeClr val="tx2"/>
                      </a:solidFill>
                      <a:prstDash val="sysDot"/>
                      <a:round/>
                      <a:headEnd type="none" w="med" len="med"/>
                      <a:tailEnd type="none" w="med" len="med"/>
                    </a:lnL>
                    <a:lnT w="12700" cap="flat" cmpd="sng" algn="ctr">
                      <a:solidFill>
                        <a:schemeClr val="tx2"/>
                      </a:solidFill>
                      <a:prstDash val="sysDot"/>
                      <a:round/>
                      <a:headEnd type="none" w="med" len="med"/>
                      <a:tailEnd type="none" w="med" len="med"/>
                    </a:lnT>
                  </a:tcPr>
                </a:tc>
                <a:extLst>
                  <a:ext uri="{0D108BD9-81ED-4DB2-BD59-A6C34878D82A}">
                    <a16:rowId xmlns:a16="http://schemas.microsoft.com/office/drawing/2014/main" val="145914212"/>
                  </a:ext>
                </a:extLst>
              </a:tr>
              <a:tr h="296582">
                <a:tc>
                  <a:txBody>
                    <a:bodyPr/>
                    <a:lstStyle/>
                    <a:p>
                      <a:pPr algn="l" rtl="0" fontAlgn="ctr"/>
                      <a:r>
                        <a:rPr lang="en-GB" sz="1400" u="none" strike="noStrike" dirty="0">
                          <a:effectLst/>
                          <a:latin typeface="+mn-lt"/>
                        </a:rPr>
                        <a:t>Intern/Trainee</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GB" sz="1400" u="none" strike="noStrike" dirty="0">
                          <a:effectLst/>
                          <a:latin typeface="+mn-lt"/>
                        </a:rPr>
                        <a:t>Articled Trainee #</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GB" sz="1400" u="none" strike="noStrike" dirty="0">
                          <a:effectLst/>
                          <a:latin typeface="+mn-lt"/>
                        </a:rPr>
                        <a:t>150,000</a:t>
                      </a:r>
                      <a:endParaRPr lang="en-GB" sz="1400" b="0" i="0" u="none" strike="noStrike" dirty="0">
                        <a:solidFill>
                          <a:schemeClr val="tx1"/>
                        </a:solidFill>
                        <a:effectLst/>
                        <a:latin typeface="+mn-lt"/>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3540906"/>
                  </a:ext>
                </a:extLst>
              </a:tr>
            </a:tbl>
          </a:graphicData>
        </a:graphic>
      </p:graphicFrame>
      <p:sp>
        <p:nvSpPr>
          <p:cNvPr id="8" name="TextBox 7">
            <a:extLst>
              <a:ext uri="{FF2B5EF4-FFF2-40B4-BE49-F238E27FC236}">
                <a16:creationId xmlns:a16="http://schemas.microsoft.com/office/drawing/2014/main" id="{4EAC1C2B-9D92-47F4-B0DE-0E1B531AB758}"/>
              </a:ext>
            </a:extLst>
          </p:cNvPr>
          <p:cNvSpPr txBox="1"/>
          <p:nvPr/>
        </p:nvSpPr>
        <p:spPr>
          <a:xfrm>
            <a:off x="449575" y="5796438"/>
            <a:ext cx="10650362" cy="375762"/>
          </a:xfrm>
          <a:prstGeom prst="rect">
            <a:avLst/>
          </a:prstGeom>
          <a:noFill/>
        </p:spPr>
        <p:txBody>
          <a:bodyPr wrap="square" lIns="0" tIns="0" rIns="0" bIns="0" rtlCol="0">
            <a:noAutofit/>
          </a:bodyPr>
          <a:lstStyle/>
          <a:p>
            <a:pPr indent="-274320"/>
            <a:r>
              <a:rPr lang="en-US" sz="1100" dirty="0"/>
              <a:t>#Applicable for Self coverage only</a:t>
            </a:r>
          </a:p>
        </p:txBody>
      </p:sp>
      <p:sp>
        <p:nvSpPr>
          <p:cNvPr id="9" name="Rectangle 8">
            <a:extLst>
              <a:ext uri="{FF2B5EF4-FFF2-40B4-BE49-F238E27FC236}">
                <a16:creationId xmlns:a16="http://schemas.microsoft.com/office/drawing/2014/main" id="{A5BAA300-2FA9-4A87-8134-903AB97DF51D}"/>
              </a:ext>
            </a:extLst>
          </p:cNvPr>
          <p:cNvSpPr/>
          <p:nvPr/>
        </p:nvSpPr>
        <p:spPr bwMode="ltGray">
          <a:xfrm>
            <a:off x="442245" y="1409700"/>
            <a:ext cx="7088783" cy="261461"/>
          </a:xfrm>
          <a:prstGeom prst="rect">
            <a:avLst/>
          </a:prstGeom>
        </p:spPr>
        <p:txBody>
          <a:bodyPr wrap="square" lIns="0" tIns="0" rIns="0" bIns="0">
            <a:noAutofit/>
          </a:bodyPr>
          <a:lstStyle/>
          <a:p>
            <a:pPr>
              <a:spcBef>
                <a:spcPts val="477"/>
              </a:spcBef>
              <a:spcAft>
                <a:spcPts val="477"/>
              </a:spcAft>
            </a:pPr>
            <a:r>
              <a:rPr lang="en-US" sz="1400" dirty="0"/>
              <a:t>Sum Insured applicable on self and family members covered in the </a:t>
            </a:r>
            <a:r>
              <a:rPr lang="en-US" sz="1400" b="1" dirty="0"/>
              <a:t>Primary policy</a:t>
            </a:r>
          </a:p>
          <a:p>
            <a:pPr>
              <a:spcBef>
                <a:spcPts val="477"/>
              </a:spcBef>
              <a:spcAft>
                <a:spcPts val="477"/>
              </a:spcAft>
            </a:pPr>
            <a:endParaRPr lang="en-US" sz="1400" dirty="0"/>
          </a:p>
        </p:txBody>
      </p:sp>
    </p:spTree>
    <p:extLst>
      <p:ext uri="{BB962C8B-B14F-4D97-AF65-F5344CB8AC3E}">
        <p14:creationId xmlns:p14="http://schemas.microsoft.com/office/powerpoint/2010/main" val="29591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B959F1-2C97-43CE-B17F-00B783AC2DF8}"/>
              </a:ext>
            </a:extLst>
          </p:cNvPr>
          <p:cNvSpPr/>
          <p:nvPr/>
        </p:nvSpPr>
        <p:spPr>
          <a:xfrm>
            <a:off x="442912" y="4079186"/>
            <a:ext cx="11534440" cy="1200329"/>
          </a:xfrm>
          <a:prstGeom prst="rect">
            <a:avLst/>
          </a:prstGeom>
        </p:spPr>
        <p:txBody>
          <a:bodyPr wrap="square">
            <a:spAutoFit/>
          </a:bodyPr>
          <a:lstStyle/>
          <a:p>
            <a:pPr>
              <a:buSzPct val="100000"/>
            </a:pPr>
            <a:r>
              <a:rPr lang="en-US" altLang="en-US" sz="1200" b="1" dirty="0">
                <a:solidFill>
                  <a:srgbClr val="000000"/>
                </a:solidFill>
                <a:sym typeface="Georgia" panose="02040502050405020303" pitchFamily="18" charset="0"/>
              </a:rPr>
              <a:t>Note:</a:t>
            </a:r>
          </a:p>
          <a:p>
            <a:pPr marL="171450" indent="-171450">
              <a:buSzPct val="100000"/>
              <a:buFont typeface="Arial" panose="020B0604020202020204" pitchFamily="34" charset="0"/>
              <a:buChar char="•"/>
            </a:pPr>
            <a:r>
              <a:rPr lang="en-US" altLang="en-US" sz="1200" dirty="0">
                <a:solidFill>
                  <a:srgbClr val="000000"/>
                </a:solidFill>
                <a:sym typeface="Georgia" panose="02040502050405020303" pitchFamily="18" charset="0"/>
              </a:rPr>
              <a:t>Above Premium will be pro rated for New Joiners. The enrollment is available only at the inception of the </a:t>
            </a:r>
            <a:r>
              <a:rPr lang="en-US" altLang="en-US" sz="1200" dirty="0" err="1">
                <a:solidFill>
                  <a:srgbClr val="000000"/>
                </a:solidFill>
                <a:sym typeface="Georgia" panose="02040502050405020303" pitchFamily="18" charset="0"/>
              </a:rPr>
              <a:t>Programme</a:t>
            </a:r>
            <a:r>
              <a:rPr lang="en-US" altLang="en-US" sz="1200" dirty="0">
                <a:solidFill>
                  <a:srgbClr val="000000"/>
                </a:solidFill>
                <a:sym typeface="Georgia" panose="02040502050405020303" pitchFamily="18" charset="0"/>
              </a:rPr>
              <a:t> and No mid term inclusions will be entertained. </a:t>
            </a:r>
          </a:p>
          <a:p>
            <a:pPr marL="171450" indent="-171450">
              <a:buSzPct val="100000"/>
              <a:buFont typeface="Arial" panose="020B0604020202020204" pitchFamily="34" charset="0"/>
              <a:buChar char="•"/>
            </a:pPr>
            <a:r>
              <a:rPr lang="en-US" altLang="en-US" sz="1200" dirty="0">
                <a:solidFill>
                  <a:srgbClr val="000000"/>
                </a:solidFill>
                <a:sym typeface="Georgia" panose="02040502050405020303" pitchFamily="18" charset="0"/>
              </a:rPr>
              <a:t>The Premium paid by employee for Parents cover and top up  would be eligible for Tax rebate under Section 80 D</a:t>
            </a:r>
          </a:p>
          <a:p>
            <a:pPr marL="171450" indent="-171450">
              <a:buSzPct val="100000"/>
              <a:buFont typeface="Arial" panose="020B0604020202020204" pitchFamily="34" charset="0"/>
              <a:buChar char="•"/>
            </a:pPr>
            <a:r>
              <a:rPr lang="en-US" altLang="en-US" sz="1200" dirty="0">
                <a:solidFill>
                  <a:srgbClr val="000000"/>
                </a:solidFill>
                <a:sym typeface="Georgia" panose="02040502050405020303" pitchFamily="18" charset="0"/>
              </a:rPr>
              <a:t>Premium paid for Parents In Laws is not eligible for any Tax Rebate</a:t>
            </a:r>
          </a:p>
          <a:p>
            <a:pPr marL="171450" indent="-171450">
              <a:buSzPct val="100000"/>
              <a:buFont typeface="Arial" panose="020B0604020202020204" pitchFamily="34" charset="0"/>
              <a:buChar char="•"/>
            </a:pPr>
            <a:r>
              <a:rPr lang="en-US" altLang="en-US" sz="1200" dirty="0">
                <a:solidFill>
                  <a:srgbClr val="000000"/>
                </a:solidFill>
                <a:sym typeface="Georgia" panose="02040502050405020303" pitchFamily="18" charset="0"/>
              </a:rPr>
              <a:t>The top up will only be applicable for the family members covered in the primary policy </a:t>
            </a:r>
          </a:p>
          <a:p>
            <a:pPr marL="171450" indent="-171450">
              <a:buSzPct val="100000"/>
              <a:buFont typeface="Arial" panose="020B0604020202020204" pitchFamily="34" charset="0"/>
              <a:buChar char="•"/>
            </a:pPr>
            <a:r>
              <a:rPr lang="en-US" altLang="en-US" sz="1200" dirty="0">
                <a:solidFill>
                  <a:srgbClr val="000000"/>
                </a:solidFill>
                <a:sym typeface="Georgia" panose="02040502050405020303" pitchFamily="18" charset="0"/>
              </a:rPr>
              <a:t>There will be a co-pay of 5% applicable for  all claims related to parents/parents in law</a:t>
            </a:r>
            <a:endParaRPr lang="en-US" sz="1200" dirty="0">
              <a:solidFill>
                <a:srgbClr val="000000"/>
              </a:solidFill>
            </a:endParaRPr>
          </a:p>
        </p:txBody>
      </p:sp>
      <p:sp>
        <p:nvSpPr>
          <p:cNvPr id="2" name="Title 1">
            <a:extLst>
              <a:ext uri="{FF2B5EF4-FFF2-40B4-BE49-F238E27FC236}">
                <a16:creationId xmlns:a16="http://schemas.microsoft.com/office/drawing/2014/main" id="{0827E54F-E0EF-4F90-B26C-CF37E8FFB70F}"/>
              </a:ext>
            </a:extLst>
          </p:cNvPr>
          <p:cNvSpPr>
            <a:spLocks noGrp="1"/>
          </p:cNvSpPr>
          <p:nvPr>
            <p:ph type="title"/>
          </p:nvPr>
        </p:nvSpPr>
        <p:spPr/>
        <p:txBody>
          <a:bodyPr/>
          <a:lstStyle/>
          <a:p>
            <a:r>
              <a:rPr lang="en-US" dirty="0"/>
              <a:t>Premium Chart</a:t>
            </a:r>
          </a:p>
        </p:txBody>
      </p:sp>
      <p:sp>
        <p:nvSpPr>
          <p:cNvPr id="4" name="Footer Placeholder 3">
            <a:extLst>
              <a:ext uri="{FF2B5EF4-FFF2-40B4-BE49-F238E27FC236}">
                <a16:creationId xmlns:a16="http://schemas.microsoft.com/office/drawing/2014/main" id="{3514E88E-50E7-4C04-A925-D1749E8E3E30}"/>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7116F455-ED2A-4E1B-A8B6-1C3C6A979049}"/>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099B2DF8-9E4F-44AD-9A28-8BB68EF650C2}"/>
              </a:ext>
            </a:extLst>
          </p:cNvPr>
          <p:cNvSpPr>
            <a:spLocks noGrp="1"/>
          </p:cNvSpPr>
          <p:nvPr>
            <p:ph type="sldNum" sz="quarter" idx="11"/>
          </p:nvPr>
        </p:nvSpPr>
        <p:spPr/>
        <p:txBody>
          <a:bodyPr/>
          <a:lstStyle/>
          <a:p>
            <a:fld id="{7870704B-CE94-48CC-AF30-84932A1262A7}" type="slidenum">
              <a:rPr lang="en-US" smtClean="0"/>
              <a:pPr/>
              <a:t>6</a:t>
            </a:fld>
            <a:endParaRPr lang="en-US" dirty="0"/>
          </a:p>
        </p:txBody>
      </p:sp>
      <p:graphicFrame>
        <p:nvGraphicFramePr>
          <p:cNvPr id="13" name="Table 12">
            <a:extLst>
              <a:ext uri="{FF2B5EF4-FFF2-40B4-BE49-F238E27FC236}">
                <a16:creationId xmlns:a16="http://schemas.microsoft.com/office/drawing/2014/main" id="{54FE9A60-5082-4966-90C7-725E9928E96B}"/>
              </a:ext>
            </a:extLst>
          </p:cNvPr>
          <p:cNvGraphicFramePr>
            <a:graphicFrameLocks noGrp="1"/>
          </p:cNvGraphicFramePr>
          <p:nvPr>
            <p:extLst>
              <p:ext uri="{D42A27DB-BD31-4B8C-83A1-F6EECF244321}">
                <p14:modId xmlns:p14="http://schemas.microsoft.com/office/powerpoint/2010/main" val="3062854478"/>
              </p:ext>
            </p:extLst>
          </p:nvPr>
        </p:nvGraphicFramePr>
        <p:xfrm>
          <a:off x="442914" y="1423452"/>
          <a:ext cx="11306174" cy="1287655"/>
        </p:xfrm>
        <a:graphic>
          <a:graphicData uri="http://schemas.openxmlformats.org/drawingml/2006/table">
            <a:tbl>
              <a:tblPr firstRow="1" firstCol="1" bandRow="1"/>
              <a:tblGrid>
                <a:gridCol w="2897186">
                  <a:extLst>
                    <a:ext uri="{9D8B030D-6E8A-4147-A177-3AD203B41FA5}">
                      <a16:colId xmlns:a16="http://schemas.microsoft.com/office/drawing/2014/main" val="1981616068"/>
                    </a:ext>
                  </a:extLst>
                </a:gridCol>
                <a:gridCol w="1401498">
                  <a:extLst>
                    <a:ext uri="{9D8B030D-6E8A-4147-A177-3AD203B41FA5}">
                      <a16:colId xmlns:a16="http://schemas.microsoft.com/office/drawing/2014/main" val="3673759520"/>
                    </a:ext>
                  </a:extLst>
                </a:gridCol>
                <a:gridCol w="1401498">
                  <a:extLst>
                    <a:ext uri="{9D8B030D-6E8A-4147-A177-3AD203B41FA5}">
                      <a16:colId xmlns:a16="http://schemas.microsoft.com/office/drawing/2014/main" val="1879442773"/>
                    </a:ext>
                  </a:extLst>
                </a:gridCol>
                <a:gridCol w="1401498">
                  <a:extLst>
                    <a:ext uri="{9D8B030D-6E8A-4147-A177-3AD203B41FA5}">
                      <a16:colId xmlns:a16="http://schemas.microsoft.com/office/drawing/2014/main" val="468360621"/>
                    </a:ext>
                  </a:extLst>
                </a:gridCol>
                <a:gridCol w="1401498">
                  <a:extLst>
                    <a:ext uri="{9D8B030D-6E8A-4147-A177-3AD203B41FA5}">
                      <a16:colId xmlns:a16="http://schemas.microsoft.com/office/drawing/2014/main" val="2009561102"/>
                    </a:ext>
                  </a:extLst>
                </a:gridCol>
                <a:gridCol w="1401498">
                  <a:extLst>
                    <a:ext uri="{9D8B030D-6E8A-4147-A177-3AD203B41FA5}">
                      <a16:colId xmlns:a16="http://schemas.microsoft.com/office/drawing/2014/main" val="3748994929"/>
                    </a:ext>
                  </a:extLst>
                </a:gridCol>
                <a:gridCol w="1401498">
                  <a:extLst>
                    <a:ext uri="{9D8B030D-6E8A-4147-A177-3AD203B41FA5}">
                      <a16:colId xmlns:a16="http://schemas.microsoft.com/office/drawing/2014/main" val="1742910737"/>
                    </a:ext>
                  </a:extLst>
                </a:gridCol>
              </a:tblGrid>
              <a:tr h="134911">
                <a:tc gridSpan="7">
                  <a:txBody>
                    <a:bodyPr/>
                    <a:lstStyle/>
                    <a:p>
                      <a:pPr marL="0" marR="0" algn="l">
                        <a:lnSpc>
                          <a:spcPct val="107000"/>
                        </a:lnSpc>
                        <a:spcBef>
                          <a:spcPts val="0"/>
                        </a:spcBef>
                        <a:spcAft>
                          <a:spcPts val="0"/>
                        </a:spcAft>
                      </a:pPr>
                      <a:r>
                        <a:rPr lang="en-US" sz="1200" b="1" dirty="0">
                          <a:solidFill>
                            <a:schemeClr val="bg1"/>
                          </a:solidFill>
                          <a:effectLst/>
                          <a:latin typeface="+mn-lt"/>
                          <a:ea typeface="Times New Roman" panose="02020603050405020304" pitchFamily="18" charset="0"/>
                          <a:cs typeface="Arial" panose="020B0604020202020204" pitchFamily="34" charset="0"/>
                        </a:rPr>
                        <a:t>Premium per Parent*</a:t>
                      </a:r>
                      <a:endParaRPr lang="en-GB" sz="1200" dirty="0">
                        <a:solidFill>
                          <a:schemeClr val="bg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17746037"/>
                  </a:ext>
                </a:extLst>
              </a:tr>
              <a:tr h="161400">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Primary Policy Coverage</a:t>
                      </a:r>
                      <a:r>
                        <a:rPr lang="en-US" sz="1200" b="0" baseline="0" dirty="0">
                          <a:solidFill>
                            <a:schemeClr val="tx1"/>
                          </a:solidFill>
                          <a:effectLst/>
                          <a:latin typeface="+mn-lt"/>
                          <a:ea typeface="Times New Roman" panose="02020603050405020304" pitchFamily="18" charset="0"/>
                          <a:cs typeface="Arial" panose="020B0604020202020204" pitchFamily="34" charset="0"/>
                        </a:rPr>
                        <a:t> of Employee#</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2">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a:t>
                      </a:r>
                      <a:r>
                        <a:rPr lang="en-US" sz="1200" b="0" baseline="0" dirty="0">
                          <a:solidFill>
                            <a:schemeClr val="tx1"/>
                          </a:solidFill>
                          <a:effectLst/>
                          <a:latin typeface="+mn-lt"/>
                          <a:ea typeface="Calibri" panose="020F0502020204030204" pitchFamily="34" charset="0"/>
                          <a:cs typeface="Arial" panose="020B0604020202020204" pitchFamily="34" charset="0"/>
                        </a:rPr>
                        <a:t> 300,000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tc gridSpan="2">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tc gridSpan="2">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1,500,000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dirty="0"/>
                    </a:p>
                  </a:txBody>
                  <a:tcPr/>
                </a:tc>
                <a:extLst>
                  <a:ext uri="{0D108BD9-81ED-4DB2-BD59-A6C34878D82A}">
                    <a16:rowId xmlns:a16="http://schemas.microsoft.com/office/drawing/2014/main" val="3199642848"/>
                  </a:ext>
                </a:extLst>
              </a:tr>
              <a:tr h="221667">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Share (%)</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(50%)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Employer Share (50%)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(70%)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Employer Share (30%)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(80%)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Employer Share (20%)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481011344"/>
                  </a:ext>
                </a:extLst>
              </a:tr>
              <a:tr h="192169">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including GST</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200" b="0" dirty="0">
                          <a:solidFill>
                            <a:schemeClr val="tx1"/>
                          </a:solidFill>
                          <a:effectLst/>
                          <a:latin typeface="+mn-lt"/>
                          <a:ea typeface="Times New Roman" panose="02020603050405020304" pitchFamily="18" charset="0"/>
                          <a:cs typeface="Arial" panose="020B0604020202020204" pitchFamily="34" charset="0"/>
                        </a:rPr>
                        <a:t>INR</a:t>
                      </a:r>
                      <a:r>
                        <a:rPr lang="en-IN" sz="1200" b="0" i="0" u="none" strike="noStrike" dirty="0">
                          <a:solidFill>
                            <a:srgbClr val="000000"/>
                          </a:solidFill>
                          <a:effectLst/>
                          <a:latin typeface="+mn-lt"/>
                        </a:rPr>
                        <a:t> 7,024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200" b="0" dirty="0">
                          <a:solidFill>
                            <a:schemeClr val="tx1"/>
                          </a:solidFill>
                          <a:effectLst/>
                          <a:latin typeface="+mn-lt"/>
                          <a:ea typeface="Times New Roman" panose="02020603050405020304" pitchFamily="18" charset="0"/>
                          <a:cs typeface="Arial" panose="020B0604020202020204" pitchFamily="34" charset="0"/>
                        </a:rPr>
                        <a:t>INR</a:t>
                      </a:r>
                      <a:r>
                        <a:rPr lang="en-IN" sz="1200" b="0" i="0" u="none" strike="noStrike" dirty="0">
                          <a:solidFill>
                            <a:srgbClr val="000000"/>
                          </a:solidFill>
                          <a:effectLst/>
                          <a:latin typeface="+mn-lt"/>
                        </a:rPr>
                        <a:t> 7,024 </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IN" sz="1200" b="0" i="0" u="none" strike="noStrike" dirty="0">
                          <a:solidFill>
                            <a:srgbClr val="000000"/>
                          </a:solidFill>
                          <a:effectLst/>
                          <a:latin typeface="+mn-lt"/>
                        </a:rPr>
                        <a:t> </a:t>
                      </a:r>
                      <a:r>
                        <a:rPr lang="en-US" sz="1200" b="0" dirty="0">
                          <a:solidFill>
                            <a:schemeClr val="tx1"/>
                          </a:solidFill>
                          <a:effectLst/>
                          <a:latin typeface="+mn-lt"/>
                          <a:ea typeface="Times New Roman" panose="02020603050405020304" pitchFamily="18" charset="0"/>
                          <a:cs typeface="Arial" panose="020B0604020202020204" pitchFamily="34" charset="0"/>
                        </a:rPr>
                        <a:t>INR</a:t>
                      </a:r>
                      <a:r>
                        <a:rPr lang="en-IN" sz="1200" b="0" i="0" u="none" strike="noStrike" dirty="0">
                          <a:solidFill>
                            <a:srgbClr val="000000"/>
                          </a:solidFill>
                          <a:effectLst/>
                          <a:latin typeface="+mn-lt"/>
                        </a:rPr>
                        <a:t> 12,292 </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200" b="0" dirty="0">
                          <a:solidFill>
                            <a:schemeClr val="tx1"/>
                          </a:solidFill>
                          <a:effectLst/>
                          <a:latin typeface="+mn-lt"/>
                          <a:ea typeface="Times New Roman" panose="02020603050405020304" pitchFamily="18" charset="0"/>
                          <a:cs typeface="Arial" panose="020B0604020202020204" pitchFamily="34" charset="0"/>
                        </a:rPr>
                        <a:t>INR 5,268</a:t>
                      </a:r>
                      <a:endParaRPr lang="en-IN" sz="1200" b="0" i="0" u="none" strike="noStrike" dirty="0">
                        <a:solidFill>
                          <a:srgbClr val="000000"/>
                        </a:solidFill>
                        <a:effectLst/>
                        <a:latin typeface="+mn-lt"/>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200" b="0" dirty="0">
                          <a:solidFill>
                            <a:schemeClr val="tx1"/>
                          </a:solidFill>
                          <a:effectLst/>
                          <a:latin typeface="+mn-lt"/>
                          <a:ea typeface="Times New Roman" panose="02020603050405020304" pitchFamily="18" charset="0"/>
                          <a:cs typeface="Arial" panose="020B0604020202020204" pitchFamily="34" charset="0"/>
                        </a:rPr>
                        <a:t>INR</a:t>
                      </a:r>
                      <a:r>
                        <a:rPr lang="en-IN" sz="1200" b="0" i="0" u="none" strike="noStrike" dirty="0">
                          <a:solidFill>
                            <a:srgbClr val="000000"/>
                          </a:solidFill>
                          <a:effectLst/>
                          <a:latin typeface="+mn-lt"/>
                        </a:rPr>
                        <a:t> 18,484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US" sz="1200" b="0" dirty="0">
                          <a:solidFill>
                            <a:schemeClr val="tx1"/>
                          </a:solidFill>
                          <a:effectLst/>
                          <a:latin typeface="+mn-lt"/>
                          <a:ea typeface="Times New Roman" panose="02020603050405020304" pitchFamily="18" charset="0"/>
                          <a:cs typeface="Arial" panose="020B0604020202020204" pitchFamily="34" charset="0"/>
                        </a:rPr>
                        <a:t>INR</a:t>
                      </a:r>
                      <a:r>
                        <a:rPr lang="en-IN" sz="1200" b="0" i="0" u="none" strike="noStrike" dirty="0">
                          <a:solidFill>
                            <a:srgbClr val="000000"/>
                          </a:solidFill>
                          <a:effectLst/>
                          <a:latin typeface="+mn-lt"/>
                        </a:rPr>
                        <a:t> 4,621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968969590"/>
                  </a:ext>
                </a:extLst>
              </a:tr>
            </a:tbl>
          </a:graphicData>
        </a:graphic>
      </p:graphicFrame>
      <p:graphicFrame>
        <p:nvGraphicFramePr>
          <p:cNvPr id="14" name="Table 13">
            <a:extLst>
              <a:ext uri="{FF2B5EF4-FFF2-40B4-BE49-F238E27FC236}">
                <a16:creationId xmlns:a16="http://schemas.microsoft.com/office/drawing/2014/main" id="{5C01E280-666A-4CBE-8C5F-D226B7DF47AE}"/>
              </a:ext>
            </a:extLst>
          </p:cNvPr>
          <p:cNvGraphicFramePr>
            <a:graphicFrameLocks noGrp="1"/>
          </p:cNvGraphicFramePr>
          <p:nvPr>
            <p:extLst>
              <p:ext uri="{D42A27DB-BD31-4B8C-83A1-F6EECF244321}">
                <p14:modId xmlns:p14="http://schemas.microsoft.com/office/powerpoint/2010/main" val="294460314"/>
              </p:ext>
            </p:extLst>
          </p:nvPr>
        </p:nvGraphicFramePr>
        <p:xfrm>
          <a:off x="442914" y="2861760"/>
          <a:ext cx="11306173" cy="1091948"/>
        </p:xfrm>
        <a:graphic>
          <a:graphicData uri="http://schemas.openxmlformats.org/drawingml/2006/table">
            <a:tbl>
              <a:tblPr firstRow="1" firstCol="1" bandRow="1"/>
              <a:tblGrid>
                <a:gridCol w="2896078">
                  <a:extLst>
                    <a:ext uri="{9D8B030D-6E8A-4147-A177-3AD203B41FA5}">
                      <a16:colId xmlns:a16="http://schemas.microsoft.com/office/drawing/2014/main" val="3745294913"/>
                    </a:ext>
                  </a:extLst>
                </a:gridCol>
                <a:gridCol w="2920476">
                  <a:extLst>
                    <a:ext uri="{9D8B030D-6E8A-4147-A177-3AD203B41FA5}">
                      <a16:colId xmlns:a16="http://schemas.microsoft.com/office/drawing/2014/main" val="230498042"/>
                    </a:ext>
                  </a:extLst>
                </a:gridCol>
                <a:gridCol w="2503266">
                  <a:extLst>
                    <a:ext uri="{9D8B030D-6E8A-4147-A177-3AD203B41FA5}">
                      <a16:colId xmlns:a16="http://schemas.microsoft.com/office/drawing/2014/main" val="187067436"/>
                    </a:ext>
                  </a:extLst>
                </a:gridCol>
                <a:gridCol w="2986353">
                  <a:extLst>
                    <a:ext uri="{9D8B030D-6E8A-4147-A177-3AD203B41FA5}">
                      <a16:colId xmlns:a16="http://schemas.microsoft.com/office/drawing/2014/main" val="3309765534"/>
                    </a:ext>
                  </a:extLst>
                </a:gridCol>
              </a:tblGrid>
              <a:tr h="0">
                <a:tc gridSpan="4">
                  <a:txBody>
                    <a:bodyPr/>
                    <a:lstStyle/>
                    <a:p>
                      <a:pPr marL="0" marR="0" algn="l">
                        <a:lnSpc>
                          <a:spcPct val="107000"/>
                        </a:lnSpc>
                        <a:spcBef>
                          <a:spcPts val="0"/>
                        </a:spcBef>
                        <a:spcAft>
                          <a:spcPts val="0"/>
                        </a:spcAft>
                      </a:pPr>
                      <a:r>
                        <a:rPr lang="en-US" sz="1200" b="1" kern="1200" dirty="0">
                          <a:solidFill>
                            <a:schemeClr val="bg1"/>
                          </a:solidFill>
                          <a:effectLst/>
                          <a:latin typeface="+mn-lt"/>
                          <a:ea typeface="Times New Roman" panose="02020603050405020304" pitchFamily="18" charset="0"/>
                          <a:cs typeface="Arial" panose="020B0604020202020204" pitchFamily="34" charset="0"/>
                        </a:rPr>
                        <a:t>Premium per Parent in law*</a:t>
                      </a:r>
                      <a:endParaRPr lang="en-GB" sz="1200" b="1" kern="1200" dirty="0">
                        <a:solidFill>
                          <a:schemeClr val="bg1"/>
                        </a:solidFill>
                        <a:effectLst/>
                        <a:latin typeface="+mn-lt"/>
                        <a:ea typeface="Times New Roman" panose="02020603050405020304" pitchFamily="18" charset="0"/>
                        <a:cs typeface="Arial" panose="020B060402020202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97990144"/>
                  </a:ext>
                </a:extLst>
              </a:tr>
              <a:tr h="0">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Primary Policy Coverage of Employee#</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kern="1200" dirty="0">
                          <a:solidFill>
                            <a:schemeClr val="tx1"/>
                          </a:solidFill>
                          <a:effectLst/>
                          <a:latin typeface="+mn-lt"/>
                          <a:ea typeface="Times New Roman" panose="02020603050405020304" pitchFamily="18" charset="0"/>
                          <a:cs typeface="Arial" panose="020B0604020202020204" pitchFamily="34" charset="0"/>
                        </a:rPr>
                        <a:t>INR 300,000</a:t>
                      </a:r>
                      <a:endParaRPr lang="en-GB" sz="1200" b="0" kern="1200" dirty="0">
                        <a:solidFill>
                          <a:schemeClr val="tx1"/>
                        </a:solidFill>
                        <a:effectLst/>
                        <a:latin typeface="+mn-lt"/>
                        <a:ea typeface="Times New Roman" panose="02020603050405020304" pitchFamily="18" charset="0"/>
                        <a:cs typeface="Arial" panose="020B060402020202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1,500,000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904057967"/>
                  </a:ext>
                </a:extLst>
              </a:tr>
              <a:tr h="0">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Share (%)</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kern="120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kern="1200" dirty="0">
                        <a:solidFill>
                          <a:schemeClr val="tx1"/>
                        </a:solidFill>
                        <a:effectLst/>
                        <a:latin typeface="+mn-lt"/>
                        <a:ea typeface="Times New Roman" panose="02020603050405020304" pitchFamily="18" charset="0"/>
                        <a:cs typeface="Arial" panose="020B060402020202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859960863"/>
                  </a:ext>
                </a:extLst>
              </a:tr>
              <a:tr h="0">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including GST</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kern="1200" dirty="0">
                          <a:solidFill>
                            <a:schemeClr val="tx1"/>
                          </a:solidFill>
                          <a:effectLst/>
                          <a:latin typeface="+mn-lt"/>
                          <a:ea typeface="Times New Roman" panose="02020603050405020304" pitchFamily="18" charset="0"/>
                          <a:cs typeface="Arial" panose="020B0604020202020204" pitchFamily="34" charset="0"/>
                        </a:rPr>
                        <a:t>INR 14,047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17,560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23,104</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49034829"/>
                  </a:ext>
                </a:extLst>
              </a:tr>
            </a:tbl>
          </a:graphicData>
        </a:graphic>
      </p:graphicFrame>
      <p:sp>
        <p:nvSpPr>
          <p:cNvPr id="3" name="Rectangle 2">
            <a:extLst>
              <a:ext uri="{FF2B5EF4-FFF2-40B4-BE49-F238E27FC236}">
                <a16:creationId xmlns:a16="http://schemas.microsoft.com/office/drawing/2014/main" id="{30DBBCD8-2D94-4824-A1D6-EBC3AD55B90B}"/>
              </a:ext>
            </a:extLst>
          </p:cNvPr>
          <p:cNvSpPr/>
          <p:nvPr/>
        </p:nvSpPr>
        <p:spPr>
          <a:xfrm>
            <a:off x="442914" y="5833945"/>
            <a:ext cx="7554866" cy="400110"/>
          </a:xfrm>
          <a:prstGeom prst="rect">
            <a:avLst/>
          </a:prstGeom>
        </p:spPr>
        <p:txBody>
          <a:bodyPr wrap="square">
            <a:spAutoFit/>
          </a:bodyPr>
          <a:lstStyle/>
          <a:p>
            <a:pPr>
              <a:buSzPct val="100000"/>
            </a:pPr>
            <a:r>
              <a:rPr lang="en-US" altLang="en-US" sz="1000" dirty="0">
                <a:solidFill>
                  <a:schemeClr val="tx2"/>
                </a:solidFill>
                <a:sym typeface="Georgia" panose="02040502050405020303" pitchFamily="18" charset="0"/>
              </a:rPr>
              <a:t>*Deductions will happen in four equal installments through payroll in four months</a:t>
            </a:r>
          </a:p>
          <a:p>
            <a:pPr>
              <a:buSzPct val="100000"/>
            </a:pPr>
            <a:r>
              <a:rPr lang="en-US" altLang="en-US" sz="1000" dirty="0">
                <a:solidFill>
                  <a:schemeClr val="tx2"/>
                </a:solidFill>
                <a:sym typeface="Georgia" panose="02040502050405020303" pitchFamily="18" charset="0"/>
              </a:rPr>
              <a:t>#For Local Business Tile- ‘Articled Trainees’ only self-coverage is allowed</a:t>
            </a:r>
          </a:p>
        </p:txBody>
      </p:sp>
    </p:spTree>
    <p:extLst>
      <p:ext uri="{BB962C8B-B14F-4D97-AF65-F5344CB8AC3E}">
        <p14:creationId xmlns:p14="http://schemas.microsoft.com/office/powerpoint/2010/main" val="232501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825B-3686-4F91-86F1-83A3EB4BF92B}"/>
              </a:ext>
            </a:extLst>
          </p:cNvPr>
          <p:cNvSpPr>
            <a:spLocks noGrp="1"/>
          </p:cNvSpPr>
          <p:nvPr>
            <p:ph type="title"/>
          </p:nvPr>
        </p:nvSpPr>
        <p:spPr/>
        <p:txBody>
          <a:bodyPr/>
          <a:lstStyle/>
          <a:p>
            <a:r>
              <a:rPr lang="en-US" dirty="0"/>
              <a:t>Premium Chart </a:t>
            </a:r>
          </a:p>
        </p:txBody>
      </p:sp>
      <p:sp>
        <p:nvSpPr>
          <p:cNvPr id="4" name="Footer Placeholder 3">
            <a:extLst>
              <a:ext uri="{FF2B5EF4-FFF2-40B4-BE49-F238E27FC236}">
                <a16:creationId xmlns:a16="http://schemas.microsoft.com/office/drawing/2014/main" id="{1677603E-CD68-414D-8BE1-F8D3182F6E8A}"/>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7F2FE6A3-7F7A-45D4-9C30-F7E8FD0DFA8C}"/>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4D12B74-E681-4110-B477-405CE402CCA7}"/>
              </a:ext>
            </a:extLst>
          </p:cNvPr>
          <p:cNvSpPr>
            <a:spLocks noGrp="1"/>
          </p:cNvSpPr>
          <p:nvPr>
            <p:ph type="sldNum" sz="quarter" idx="11"/>
          </p:nvPr>
        </p:nvSpPr>
        <p:spPr/>
        <p:txBody>
          <a:bodyPr/>
          <a:lstStyle/>
          <a:p>
            <a:fld id="{7870704B-CE94-48CC-AF30-84932A1262A7}" type="slidenum">
              <a:rPr lang="en-US" smtClean="0"/>
              <a:pPr/>
              <a:t>7</a:t>
            </a:fld>
            <a:endParaRPr lang="en-US" dirty="0"/>
          </a:p>
        </p:txBody>
      </p:sp>
      <p:graphicFrame>
        <p:nvGraphicFramePr>
          <p:cNvPr id="7" name="Table 6">
            <a:extLst>
              <a:ext uri="{FF2B5EF4-FFF2-40B4-BE49-F238E27FC236}">
                <a16:creationId xmlns:a16="http://schemas.microsoft.com/office/drawing/2014/main" id="{1E560908-B20D-4ED4-8181-A8E1278C442C}"/>
              </a:ext>
            </a:extLst>
          </p:cNvPr>
          <p:cNvGraphicFramePr>
            <a:graphicFrameLocks noGrp="1"/>
          </p:cNvGraphicFramePr>
          <p:nvPr>
            <p:extLst>
              <p:ext uri="{D42A27DB-BD31-4B8C-83A1-F6EECF244321}">
                <p14:modId xmlns:p14="http://schemas.microsoft.com/office/powerpoint/2010/main" val="1148720216"/>
              </p:ext>
            </p:extLst>
          </p:nvPr>
        </p:nvGraphicFramePr>
        <p:xfrm>
          <a:off x="442914" y="1417222"/>
          <a:ext cx="11306174" cy="1287655"/>
        </p:xfrm>
        <a:graphic>
          <a:graphicData uri="http://schemas.openxmlformats.org/drawingml/2006/table">
            <a:tbl>
              <a:tblPr firstRow="1" firstCol="1" bandRow="1"/>
              <a:tblGrid>
                <a:gridCol w="2242229">
                  <a:extLst>
                    <a:ext uri="{9D8B030D-6E8A-4147-A177-3AD203B41FA5}">
                      <a16:colId xmlns:a16="http://schemas.microsoft.com/office/drawing/2014/main" val="3351644633"/>
                    </a:ext>
                  </a:extLst>
                </a:gridCol>
                <a:gridCol w="3021315">
                  <a:extLst>
                    <a:ext uri="{9D8B030D-6E8A-4147-A177-3AD203B41FA5}">
                      <a16:colId xmlns:a16="http://schemas.microsoft.com/office/drawing/2014/main" val="4115711571"/>
                    </a:ext>
                  </a:extLst>
                </a:gridCol>
                <a:gridCol w="3021315">
                  <a:extLst>
                    <a:ext uri="{9D8B030D-6E8A-4147-A177-3AD203B41FA5}">
                      <a16:colId xmlns:a16="http://schemas.microsoft.com/office/drawing/2014/main" val="3535076621"/>
                    </a:ext>
                  </a:extLst>
                </a:gridCol>
                <a:gridCol w="3021315">
                  <a:extLst>
                    <a:ext uri="{9D8B030D-6E8A-4147-A177-3AD203B41FA5}">
                      <a16:colId xmlns:a16="http://schemas.microsoft.com/office/drawing/2014/main" val="2761761871"/>
                    </a:ext>
                  </a:extLst>
                </a:gridCol>
              </a:tblGrid>
              <a:tr h="153607">
                <a:tc gridSpan="4">
                  <a:txBody>
                    <a:bodyPr/>
                    <a:lstStyle/>
                    <a:p>
                      <a:pPr marL="0" marR="0" algn="l">
                        <a:lnSpc>
                          <a:spcPct val="107000"/>
                        </a:lnSpc>
                        <a:spcBef>
                          <a:spcPts val="0"/>
                        </a:spcBef>
                        <a:spcAft>
                          <a:spcPts val="0"/>
                        </a:spcAft>
                      </a:pPr>
                      <a:r>
                        <a:rPr lang="en-US" sz="1200" b="1" dirty="0">
                          <a:solidFill>
                            <a:schemeClr val="bg1"/>
                          </a:solidFill>
                          <a:effectLst/>
                          <a:latin typeface="+mn-lt"/>
                          <a:ea typeface="Times New Roman" panose="02020603050405020304" pitchFamily="18" charset="0"/>
                          <a:cs typeface="Arial" panose="020B0604020202020204" pitchFamily="34" charset="0"/>
                        </a:rPr>
                        <a:t>Premium for 3rd and 4th child (The premium share is per child)*</a:t>
                      </a:r>
                      <a:endParaRPr lang="en-GB" sz="1200" dirty="0">
                        <a:solidFill>
                          <a:schemeClr val="bg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59166906"/>
                  </a:ext>
                </a:extLst>
              </a:tr>
              <a:tr h="247509">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Primary Policy Coverage</a:t>
                      </a:r>
                      <a:r>
                        <a:rPr lang="en-US" sz="1200" b="0" baseline="0" dirty="0">
                          <a:solidFill>
                            <a:schemeClr val="tx1"/>
                          </a:solidFill>
                          <a:effectLst/>
                          <a:latin typeface="+mn-lt"/>
                          <a:ea typeface="Times New Roman" panose="02020603050405020304" pitchFamily="18" charset="0"/>
                          <a:cs typeface="Arial" panose="020B0604020202020204" pitchFamily="34" charset="0"/>
                        </a:rPr>
                        <a:t> of Employee#</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300,000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1,500,000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2405855742"/>
                  </a:ext>
                </a:extLst>
              </a:tr>
              <a:tr h="170461">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Share (%)</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754527431"/>
                  </a:ext>
                </a:extLst>
              </a:tr>
              <a:tr h="170461">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including GST </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684</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1,052</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INR 2,920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5488102"/>
                  </a:ext>
                </a:extLst>
              </a:tr>
            </a:tbl>
          </a:graphicData>
        </a:graphic>
      </p:graphicFrame>
      <p:graphicFrame>
        <p:nvGraphicFramePr>
          <p:cNvPr id="8" name="Table 7">
            <a:extLst>
              <a:ext uri="{FF2B5EF4-FFF2-40B4-BE49-F238E27FC236}">
                <a16:creationId xmlns:a16="http://schemas.microsoft.com/office/drawing/2014/main" id="{D151DC85-2C58-446A-9E8A-A80859B4B03A}"/>
              </a:ext>
            </a:extLst>
          </p:cNvPr>
          <p:cNvGraphicFramePr>
            <a:graphicFrameLocks noGrp="1"/>
          </p:cNvGraphicFramePr>
          <p:nvPr>
            <p:extLst>
              <p:ext uri="{D42A27DB-BD31-4B8C-83A1-F6EECF244321}">
                <p14:modId xmlns:p14="http://schemas.microsoft.com/office/powerpoint/2010/main" val="3838703571"/>
              </p:ext>
            </p:extLst>
          </p:nvPr>
        </p:nvGraphicFramePr>
        <p:xfrm>
          <a:off x="442912" y="2828164"/>
          <a:ext cx="11306172" cy="1340791"/>
        </p:xfrm>
        <a:graphic>
          <a:graphicData uri="http://schemas.openxmlformats.org/drawingml/2006/table">
            <a:tbl>
              <a:tblPr firstRow="1" firstCol="1" bandRow="1"/>
              <a:tblGrid>
                <a:gridCol w="2213202">
                  <a:extLst>
                    <a:ext uri="{9D8B030D-6E8A-4147-A177-3AD203B41FA5}">
                      <a16:colId xmlns:a16="http://schemas.microsoft.com/office/drawing/2014/main" val="2769430352"/>
                    </a:ext>
                  </a:extLst>
                </a:gridCol>
                <a:gridCol w="1515495">
                  <a:extLst>
                    <a:ext uri="{9D8B030D-6E8A-4147-A177-3AD203B41FA5}">
                      <a16:colId xmlns:a16="http://schemas.microsoft.com/office/drawing/2014/main" val="1252442480"/>
                    </a:ext>
                  </a:extLst>
                </a:gridCol>
                <a:gridCol w="1515495">
                  <a:extLst>
                    <a:ext uri="{9D8B030D-6E8A-4147-A177-3AD203B41FA5}">
                      <a16:colId xmlns:a16="http://schemas.microsoft.com/office/drawing/2014/main" val="3771180750"/>
                    </a:ext>
                  </a:extLst>
                </a:gridCol>
                <a:gridCol w="1515495">
                  <a:extLst>
                    <a:ext uri="{9D8B030D-6E8A-4147-A177-3AD203B41FA5}">
                      <a16:colId xmlns:a16="http://schemas.microsoft.com/office/drawing/2014/main" val="3913332822"/>
                    </a:ext>
                  </a:extLst>
                </a:gridCol>
                <a:gridCol w="1515495">
                  <a:extLst>
                    <a:ext uri="{9D8B030D-6E8A-4147-A177-3AD203B41FA5}">
                      <a16:colId xmlns:a16="http://schemas.microsoft.com/office/drawing/2014/main" val="679604466"/>
                    </a:ext>
                  </a:extLst>
                </a:gridCol>
                <a:gridCol w="1515495">
                  <a:extLst>
                    <a:ext uri="{9D8B030D-6E8A-4147-A177-3AD203B41FA5}">
                      <a16:colId xmlns:a16="http://schemas.microsoft.com/office/drawing/2014/main" val="3396541795"/>
                    </a:ext>
                  </a:extLst>
                </a:gridCol>
                <a:gridCol w="1515495">
                  <a:extLst>
                    <a:ext uri="{9D8B030D-6E8A-4147-A177-3AD203B41FA5}">
                      <a16:colId xmlns:a16="http://schemas.microsoft.com/office/drawing/2014/main" val="20006"/>
                    </a:ext>
                  </a:extLst>
                </a:gridCol>
              </a:tblGrid>
              <a:tr h="286924">
                <a:tc gridSpan="7">
                  <a:txBody>
                    <a:bodyPr/>
                    <a:lstStyle/>
                    <a:p>
                      <a:pPr marL="0" marR="0" algn="l">
                        <a:lnSpc>
                          <a:spcPct val="107000"/>
                        </a:lnSpc>
                        <a:spcBef>
                          <a:spcPts val="0"/>
                        </a:spcBef>
                        <a:spcAft>
                          <a:spcPts val="0"/>
                        </a:spcAft>
                      </a:pPr>
                      <a:r>
                        <a:rPr lang="en-US" sz="1200" b="1" dirty="0">
                          <a:solidFill>
                            <a:schemeClr val="bg1"/>
                          </a:solidFill>
                          <a:effectLst/>
                          <a:latin typeface="+mn-lt"/>
                          <a:ea typeface="Times New Roman" panose="02020603050405020304" pitchFamily="18" charset="0"/>
                          <a:cs typeface="Arial" panose="020B0604020202020204" pitchFamily="34" charset="0"/>
                        </a:rPr>
                        <a:t>Top Up rates (Applicable to family members covered in primary policy)*</a:t>
                      </a:r>
                      <a:endParaRPr lang="en-GB" sz="1200" dirty="0">
                        <a:solidFill>
                          <a:schemeClr val="bg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algn="ctr">
                        <a:lnSpc>
                          <a:spcPct val="107000"/>
                        </a:lnSpc>
                        <a:spcBef>
                          <a:spcPts val="0"/>
                        </a:spcBef>
                        <a:spcAft>
                          <a:spcPts val="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399"/>
                    </a:solidFill>
                  </a:tcPr>
                </a:tc>
                <a:extLst>
                  <a:ext uri="{0D108BD9-81ED-4DB2-BD59-A6C34878D82A}">
                    <a16:rowId xmlns:a16="http://schemas.microsoft.com/office/drawing/2014/main" val="2065951556"/>
                  </a:ext>
                </a:extLst>
              </a:tr>
              <a:tr h="286924">
                <a:tc>
                  <a:txBody>
                    <a:bodyPr/>
                    <a:lstStyle/>
                    <a:p>
                      <a:pPr marL="0" marR="0" algn="l">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Top Up Sum Insured</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200,000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300,000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500,000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1,000,000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1,500,000**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2,000,000**</a:t>
                      </a:r>
                      <a:endParaRPr lang="en-US"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25681505"/>
                  </a:ext>
                </a:extLst>
              </a:tr>
              <a:tr h="492623">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Share</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483820793"/>
                  </a:ext>
                </a:extLst>
              </a:tr>
              <a:tr h="0">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including GST</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2,936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4,404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7,333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14,667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21,998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29,573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21398017"/>
                  </a:ext>
                </a:extLst>
              </a:tr>
            </a:tbl>
          </a:graphicData>
        </a:graphic>
      </p:graphicFrame>
      <p:graphicFrame>
        <p:nvGraphicFramePr>
          <p:cNvPr id="9" name="Table 8">
            <a:extLst>
              <a:ext uri="{FF2B5EF4-FFF2-40B4-BE49-F238E27FC236}">
                <a16:creationId xmlns:a16="http://schemas.microsoft.com/office/drawing/2014/main" id="{F34BDAB2-351B-47AD-98D9-5B53439B1451}"/>
              </a:ext>
            </a:extLst>
          </p:cNvPr>
          <p:cNvGraphicFramePr>
            <a:graphicFrameLocks noGrp="1"/>
          </p:cNvGraphicFramePr>
          <p:nvPr>
            <p:extLst>
              <p:ext uri="{D42A27DB-BD31-4B8C-83A1-F6EECF244321}">
                <p14:modId xmlns:p14="http://schemas.microsoft.com/office/powerpoint/2010/main" val="4076053136"/>
              </p:ext>
            </p:extLst>
          </p:nvPr>
        </p:nvGraphicFramePr>
        <p:xfrm>
          <a:off x="442917" y="4306247"/>
          <a:ext cx="11306171" cy="1176667"/>
        </p:xfrm>
        <a:graphic>
          <a:graphicData uri="http://schemas.openxmlformats.org/drawingml/2006/table">
            <a:tbl>
              <a:tblPr firstRow="1" firstCol="1" bandRow="1"/>
              <a:tblGrid>
                <a:gridCol w="2224083">
                  <a:extLst>
                    <a:ext uri="{9D8B030D-6E8A-4147-A177-3AD203B41FA5}">
                      <a16:colId xmlns:a16="http://schemas.microsoft.com/office/drawing/2014/main" val="2448958938"/>
                    </a:ext>
                  </a:extLst>
                </a:gridCol>
                <a:gridCol w="2270522">
                  <a:extLst>
                    <a:ext uri="{9D8B030D-6E8A-4147-A177-3AD203B41FA5}">
                      <a16:colId xmlns:a16="http://schemas.microsoft.com/office/drawing/2014/main" val="4273869156"/>
                    </a:ext>
                  </a:extLst>
                </a:gridCol>
                <a:gridCol w="2270522">
                  <a:extLst>
                    <a:ext uri="{9D8B030D-6E8A-4147-A177-3AD203B41FA5}">
                      <a16:colId xmlns:a16="http://schemas.microsoft.com/office/drawing/2014/main" val="1320477173"/>
                    </a:ext>
                  </a:extLst>
                </a:gridCol>
                <a:gridCol w="2270522">
                  <a:extLst>
                    <a:ext uri="{9D8B030D-6E8A-4147-A177-3AD203B41FA5}">
                      <a16:colId xmlns:a16="http://schemas.microsoft.com/office/drawing/2014/main" val="3789095449"/>
                    </a:ext>
                  </a:extLst>
                </a:gridCol>
                <a:gridCol w="2270522">
                  <a:extLst>
                    <a:ext uri="{9D8B030D-6E8A-4147-A177-3AD203B41FA5}">
                      <a16:colId xmlns:a16="http://schemas.microsoft.com/office/drawing/2014/main" val="1277467315"/>
                    </a:ext>
                  </a:extLst>
                </a:gridCol>
              </a:tblGrid>
              <a:tr h="293808">
                <a:tc gridSpan="5">
                  <a:txBody>
                    <a:bodyPr/>
                    <a:lstStyle/>
                    <a:p>
                      <a:pPr marL="0" marR="0" algn="l">
                        <a:lnSpc>
                          <a:spcPct val="107000"/>
                        </a:lnSpc>
                        <a:spcBef>
                          <a:spcPts val="0"/>
                        </a:spcBef>
                        <a:spcAft>
                          <a:spcPts val="0"/>
                        </a:spcAft>
                      </a:pPr>
                      <a:r>
                        <a:rPr lang="en-US" sz="1200" b="1" dirty="0">
                          <a:solidFill>
                            <a:schemeClr val="bg1"/>
                          </a:solidFill>
                          <a:effectLst/>
                          <a:latin typeface="+mn-lt"/>
                          <a:ea typeface="Times New Roman" panose="02020603050405020304" pitchFamily="18" charset="0"/>
                          <a:cs typeface="Arial" panose="020B0604020202020204" pitchFamily="34" charset="0"/>
                        </a:rPr>
                        <a:t>Secondary Policy (The premium share is for a set</a:t>
                      </a:r>
                      <a:r>
                        <a:rPr lang="en-US" sz="1200" b="1" baseline="0" dirty="0">
                          <a:solidFill>
                            <a:schemeClr val="bg1"/>
                          </a:solidFill>
                          <a:effectLst/>
                          <a:latin typeface="+mn-lt"/>
                          <a:ea typeface="Times New Roman" panose="02020603050405020304" pitchFamily="18" charset="0"/>
                          <a:cs typeface="Arial" panose="020B0604020202020204" pitchFamily="34" charset="0"/>
                        </a:rPr>
                        <a:t> of Parents / Parents in law</a:t>
                      </a:r>
                      <a:r>
                        <a:rPr lang="en-US" sz="1200" b="1" dirty="0">
                          <a:solidFill>
                            <a:schemeClr val="bg1"/>
                          </a:solidFill>
                          <a:effectLst/>
                          <a:latin typeface="+mn-lt"/>
                          <a:ea typeface="Times New Roman" panose="02020603050405020304" pitchFamily="18" charset="0"/>
                          <a:cs typeface="Arial" panose="020B0604020202020204" pitchFamily="34" charset="0"/>
                        </a:rPr>
                        <a:t>)*</a:t>
                      </a:r>
                      <a:endParaRPr lang="en-GB" sz="1200" dirty="0">
                        <a:solidFill>
                          <a:schemeClr val="bg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39570862"/>
                  </a:ext>
                </a:extLst>
              </a:tr>
              <a:tr h="293808">
                <a:tc>
                  <a:txBody>
                    <a:bodyPr/>
                    <a:lstStyle/>
                    <a:p>
                      <a:pPr marL="0" marR="0" algn="l">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Sum Insured</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200,000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300,000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500,000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Calibri" panose="020F0502020204030204" pitchFamily="34" charset="0"/>
                          <a:cs typeface="Arial" panose="020B0604020202020204" pitchFamily="34" charset="0"/>
                        </a:rPr>
                        <a:t>INR 1,000,000**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768495966"/>
                  </a:ext>
                </a:extLst>
              </a:tr>
              <a:tr h="293808">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Share</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algn="ctr">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Employee Share (100%)</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3466502082"/>
                  </a:ext>
                </a:extLst>
              </a:tr>
              <a:tr h="295243">
                <a:tc>
                  <a:txBody>
                    <a:bodyPr/>
                    <a:lstStyle/>
                    <a:p>
                      <a:pPr marL="0" marR="0" algn="l">
                        <a:lnSpc>
                          <a:spcPct val="107000"/>
                        </a:lnSpc>
                        <a:spcBef>
                          <a:spcPts val="0"/>
                        </a:spcBef>
                        <a:spcAft>
                          <a:spcPts val="0"/>
                        </a:spcAft>
                      </a:pPr>
                      <a:r>
                        <a:rPr lang="en-US" sz="1200" b="0" dirty="0">
                          <a:solidFill>
                            <a:schemeClr val="tx1"/>
                          </a:solidFill>
                          <a:effectLst/>
                          <a:latin typeface="+mn-lt"/>
                          <a:ea typeface="Times New Roman" panose="02020603050405020304" pitchFamily="18" charset="0"/>
                          <a:cs typeface="Arial" panose="020B0604020202020204" pitchFamily="34" charset="0"/>
                        </a:rPr>
                        <a:t>Premium including GST</a:t>
                      </a:r>
                      <a:endParaRPr lang="en-GB" sz="1200" b="0" dirty="0">
                        <a:solidFill>
                          <a:schemeClr val="tx1"/>
                        </a:solidFill>
                        <a:effectLst/>
                        <a:latin typeface="+mn-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16,891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25,336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42,225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ctr"/>
                      <a:r>
                        <a:rPr lang="en-IN" sz="1200" b="0" i="0" u="none" strike="noStrike" dirty="0">
                          <a:solidFill>
                            <a:schemeClr val="tx1"/>
                          </a:solidFill>
                          <a:effectLst/>
                          <a:latin typeface="+mn-lt"/>
                        </a:rPr>
                        <a:t>INR 84,472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996652118"/>
                  </a:ext>
                </a:extLst>
              </a:tr>
            </a:tbl>
          </a:graphicData>
        </a:graphic>
      </p:graphicFrame>
      <p:sp>
        <p:nvSpPr>
          <p:cNvPr id="10" name="Rectangle 9">
            <a:extLst>
              <a:ext uri="{FF2B5EF4-FFF2-40B4-BE49-F238E27FC236}">
                <a16:creationId xmlns:a16="http://schemas.microsoft.com/office/drawing/2014/main" id="{83050479-CEA6-4B6F-94EB-E382C3CB03A4}"/>
              </a:ext>
            </a:extLst>
          </p:cNvPr>
          <p:cNvSpPr/>
          <p:nvPr/>
        </p:nvSpPr>
        <p:spPr>
          <a:xfrm>
            <a:off x="442914" y="5609094"/>
            <a:ext cx="11306174" cy="707886"/>
          </a:xfrm>
          <a:prstGeom prst="rect">
            <a:avLst/>
          </a:prstGeom>
        </p:spPr>
        <p:txBody>
          <a:bodyPr wrap="square">
            <a:spAutoFit/>
          </a:bodyPr>
          <a:lstStyle/>
          <a:p>
            <a:pPr>
              <a:buSzPct val="100000"/>
            </a:pPr>
            <a:r>
              <a:rPr lang="en-US" altLang="en-US" sz="1000" dirty="0">
                <a:solidFill>
                  <a:schemeClr val="tx2"/>
                </a:solidFill>
                <a:sym typeface="Georgia" panose="02040502050405020303" pitchFamily="18" charset="0"/>
              </a:rPr>
              <a:t>*Deductions will happen in four equal installments through payroll in four months</a:t>
            </a:r>
          </a:p>
          <a:p>
            <a:pPr>
              <a:buSzPct val="100000"/>
            </a:pPr>
            <a:r>
              <a:rPr lang="en-US" altLang="en-US" sz="1000" dirty="0">
                <a:solidFill>
                  <a:schemeClr val="tx2"/>
                </a:solidFill>
                <a:sym typeface="Georgia" panose="02040502050405020303" pitchFamily="18" charset="0"/>
              </a:rPr>
              <a:t>**Applicable only for employees having primary coverage of INR 1,500,000</a:t>
            </a:r>
          </a:p>
          <a:p>
            <a:pPr>
              <a:buSzPct val="100000"/>
            </a:pPr>
            <a:r>
              <a:rPr lang="en-US" altLang="en-US" sz="1000" dirty="0">
                <a:solidFill>
                  <a:schemeClr val="tx2"/>
                </a:solidFill>
                <a:sym typeface="Georgia" panose="02040502050405020303" pitchFamily="18" charset="0"/>
              </a:rPr>
              <a:t>#For Local Business Tile- ‘Articled Trainees’ only self-coverage is allowed and no top up</a:t>
            </a:r>
          </a:p>
          <a:p>
            <a:pPr>
              <a:buSzPct val="100000"/>
            </a:pPr>
            <a:r>
              <a:rPr lang="en-US" altLang="en-US" sz="1000" b="1" dirty="0">
                <a:solidFill>
                  <a:schemeClr val="tx2"/>
                </a:solidFill>
                <a:sym typeface="Georgia" panose="02040502050405020303" pitchFamily="18" charset="0"/>
              </a:rPr>
              <a:t>Note:</a:t>
            </a:r>
            <a:r>
              <a:rPr lang="en-US" altLang="en-US" sz="1000" dirty="0">
                <a:solidFill>
                  <a:schemeClr val="tx2"/>
                </a:solidFill>
                <a:sym typeface="Georgia" panose="02040502050405020303" pitchFamily="18" charset="0"/>
              </a:rPr>
              <a:t> In case of promotion, the premium rates charged for covering parents/parent-in-law/3rd and 4th child will get automatically revised as per the new Management Level</a:t>
            </a:r>
          </a:p>
        </p:txBody>
      </p:sp>
    </p:spTree>
    <p:extLst>
      <p:ext uri="{BB962C8B-B14F-4D97-AF65-F5344CB8AC3E}">
        <p14:creationId xmlns:p14="http://schemas.microsoft.com/office/powerpoint/2010/main" val="416859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4B0-F29E-4CB7-B7C9-F9ACA966F327}"/>
              </a:ext>
            </a:extLst>
          </p:cNvPr>
          <p:cNvSpPr>
            <a:spLocks noGrp="1"/>
          </p:cNvSpPr>
          <p:nvPr>
            <p:ph type="title"/>
          </p:nvPr>
        </p:nvSpPr>
        <p:spPr/>
        <p:txBody>
          <a:bodyPr/>
          <a:lstStyle/>
          <a:p>
            <a:r>
              <a:rPr lang="en-US" dirty="0"/>
              <a:t>Policy Benefits</a:t>
            </a:r>
          </a:p>
        </p:txBody>
      </p:sp>
      <p:sp>
        <p:nvSpPr>
          <p:cNvPr id="4" name="Footer Placeholder 3">
            <a:extLst>
              <a:ext uri="{FF2B5EF4-FFF2-40B4-BE49-F238E27FC236}">
                <a16:creationId xmlns:a16="http://schemas.microsoft.com/office/drawing/2014/main" id="{104A6AE3-BAC1-4F36-85E5-A062DEB2418A}"/>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BBC4C341-B69D-402E-8B43-90C2E70F48CE}"/>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7EE3622-C977-4B90-87C6-C2D86F86B7EB}"/>
              </a:ext>
            </a:extLst>
          </p:cNvPr>
          <p:cNvSpPr>
            <a:spLocks noGrp="1"/>
          </p:cNvSpPr>
          <p:nvPr>
            <p:ph type="sldNum" sz="quarter" idx="11"/>
          </p:nvPr>
        </p:nvSpPr>
        <p:spPr/>
        <p:txBody>
          <a:bodyPr/>
          <a:lstStyle/>
          <a:p>
            <a:fld id="{7870704B-CE94-48CC-AF30-84932A1262A7}" type="slidenum">
              <a:rPr lang="en-US" smtClean="0"/>
              <a:pPr/>
              <a:t>8</a:t>
            </a:fld>
            <a:endParaRPr lang="en-US" dirty="0"/>
          </a:p>
        </p:txBody>
      </p:sp>
      <p:sp>
        <p:nvSpPr>
          <p:cNvPr id="7" name="Rectangle 6">
            <a:extLst>
              <a:ext uri="{FF2B5EF4-FFF2-40B4-BE49-F238E27FC236}">
                <a16:creationId xmlns:a16="http://schemas.microsoft.com/office/drawing/2014/main" id="{0BF2B0F5-7F1A-4B48-B302-A4889122BD5B}"/>
              </a:ext>
            </a:extLst>
          </p:cNvPr>
          <p:cNvSpPr/>
          <p:nvPr/>
        </p:nvSpPr>
        <p:spPr>
          <a:xfrm>
            <a:off x="442912" y="1283087"/>
            <a:ext cx="11306175" cy="5078313"/>
          </a:xfrm>
          <a:prstGeom prst="rect">
            <a:avLst/>
          </a:prstGeom>
          <a:ln>
            <a:solidFill>
              <a:schemeClr val="accent3"/>
            </a:solidFill>
          </a:ln>
        </p:spPr>
        <p:txBody>
          <a:bodyPr wrap="square" tIns="91440" bIns="0">
            <a:spAutoFit/>
          </a:bodyPr>
          <a:lstStyle/>
          <a:p>
            <a:pPr marL="228600" indent="-228600">
              <a:spcAft>
                <a:spcPts val="400"/>
              </a:spcAft>
              <a:buFont typeface="Arial" panose="020B0604020202020204" pitchFamily="34" charset="0"/>
              <a:buChar char="•"/>
            </a:pPr>
            <a:r>
              <a:rPr lang="en-US" altLang="en-US" sz="1200" b="1" dirty="0">
                <a:solidFill>
                  <a:srgbClr val="000000"/>
                </a:solidFill>
                <a:sym typeface="Georgia" panose="02040502050405020303" pitchFamily="18" charset="0"/>
              </a:rPr>
              <a:t>Pre-existing diseases are covered from day 1 - </a:t>
            </a:r>
            <a:r>
              <a:rPr lang="en-US" altLang="en-US" sz="1200" dirty="0">
                <a:solidFill>
                  <a:srgbClr val="000000"/>
                </a:solidFill>
                <a:sym typeface="Georgia" panose="02040502050405020303" pitchFamily="18" charset="0"/>
              </a:rPr>
              <a:t>(Pre-existing diseases refers to condition or ailments that may have been contracted before the start of the policy. There is usually a waiting period of 4 years for covering such ailments.)</a:t>
            </a:r>
          </a:p>
          <a:p>
            <a:pPr marL="228600" indent="-228600">
              <a:spcAft>
                <a:spcPts val="400"/>
              </a:spcAft>
              <a:buFont typeface="Arial" panose="020B0604020202020204" pitchFamily="34" charset="0"/>
              <a:buChar char="•"/>
            </a:pPr>
            <a:r>
              <a:rPr lang="en-US" altLang="en-US" sz="1200" b="1" dirty="0">
                <a:solidFill>
                  <a:srgbClr val="000000"/>
                </a:solidFill>
                <a:sym typeface="Georgia" panose="02040502050405020303" pitchFamily="18" charset="0"/>
              </a:rPr>
              <a:t>30 Day Waiting Period waived off for new joiners- </a:t>
            </a:r>
            <a:r>
              <a:rPr lang="en-US" altLang="en-US" sz="1200" dirty="0">
                <a:solidFill>
                  <a:srgbClr val="000000"/>
                </a:solidFill>
                <a:sym typeface="Georgia" panose="02040502050405020303" pitchFamily="18" charset="0"/>
              </a:rPr>
              <a:t>Any hospitalization expenses during the first 30 days from the commencement date of the Policy is not covered for the new joiners. This exclusion is however, not applicable in this policy.</a:t>
            </a:r>
          </a:p>
          <a:p>
            <a:pPr marL="228600" indent="-228600">
              <a:spcAft>
                <a:spcPts val="400"/>
              </a:spcAft>
              <a:buFont typeface="Arial" panose="020B0604020202020204" pitchFamily="34" charset="0"/>
              <a:buChar char="•"/>
            </a:pPr>
            <a:r>
              <a:rPr lang="en-US" altLang="en-US" sz="1200" b="1" dirty="0">
                <a:solidFill>
                  <a:srgbClr val="000000"/>
                </a:solidFill>
                <a:sym typeface="Georgia" panose="02040502050405020303" pitchFamily="18" charset="0"/>
              </a:rPr>
              <a:t>Room rent capping-</a:t>
            </a:r>
          </a:p>
          <a:p>
            <a:pPr marL="457200" lvl="2" indent="-228600">
              <a:spcAft>
                <a:spcPts val="400"/>
              </a:spcAft>
              <a:buFont typeface="Arial" panose="020B0604020202020204" pitchFamily="34" charset="0"/>
              <a:buChar char="–"/>
            </a:pPr>
            <a:r>
              <a:rPr lang="en-US" altLang="en-US" sz="1200" dirty="0">
                <a:solidFill>
                  <a:srgbClr val="000000"/>
                </a:solidFill>
                <a:sym typeface="Georgia" panose="02040502050405020303" pitchFamily="18" charset="0"/>
              </a:rPr>
              <a:t>There is no room rent capping for ICU/ICCU/ITU. </a:t>
            </a:r>
          </a:p>
          <a:p>
            <a:pPr marL="457200" lvl="2" indent="-228600">
              <a:spcAft>
                <a:spcPts val="400"/>
              </a:spcAft>
              <a:buFont typeface="Arial" panose="020B0604020202020204" pitchFamily="34" charset="0"/>
              <a:buChar char="–"/>
            </a:pPr>
            <a:r>
              <a:rPr lang="en-US" altLang="en-US" sz="1200" dirty="0">
                <a:solidFill>
                  <a:srgbClr val="000000"/>
                </a:solidFill>
                <a:sym typeface="Georgia" panose="02040502050405020303" pitchFamily="18" charset="0"/>
              </a:rPr>
              <a:t>For normal room</a:t>
            </a:r>
          </a:p>
          <a:p>
            <a:pPr marL="685800" lvl="3" indent="-228600">
              <a:spcAft>
                <a:spcPts val="400"/>
              </a:spcAft>
              <a:buFont typeface="Arial" panose="020B0604020202020204" pitchFamily="34" charset="0"/>
              <a:buChar char="•"/>
            </a:pPr>
            <a:r>
              <a:rPr lang="en-US" altLang="en-US" sz="1200" dirty="0">
                <a:solidFill>
                  <a:srgbClr val="000000"/>
                </a:solidFill>
                <a:sym typeface="Georgia" panose="02040502050405020303" pitchFamily="18" charset="0"/>
              </a:rPr>
              <a:t>Below Director level - Capped at 2% per day of base sum insured </a:t>
            </a:r>
          </a:p>
          <a:p>
            <a:pPr marL="685800" lvl="3" indent="-228600">
              <a:spcAft>
                <a:spcPts val="400"/>
              </a:spcAft>
              <a:buFont typeface="Arial" panose="020B0604020202020204" pitchFamily="34" charset="0"/>
              <a:buChar char="•"/>
            </a:pPr>
            <a:r>
              <a:rPr lang="en-US" altLang="en-US" sz="1200" dirty="0">
                <a:solidFill>
                  <a:srgbClr val="000000"/>
                </a:solidFill>
                <a:sym typeface="Georgia" panose="02040502050405020303" pitchFamily="18" charset="0"/>
              </a:rPr>
              <a:t>Director &amp; above level - Standard  single AC (non sharing) room</a:t>
            </a:r>
          </a:p>
          <a:p>
            <a:pPr marL="0" lvl="2">
              <a:spcAft>
                <a:spcPts val="400"/>
              </a:spcAft>
            </a:pPr>
            <a:r>
              <a:rPr lang="en-US" altLang="en-US" sz="1200" dirty="0">
                <a:solidFill>
                  <a:srgbClr val="000000"/>
                </a:solidFill>
                <a:sym typeface="Georgia" panose="02040502050405020303" pitchFamily="18" charset="0"/>
              </a:rPr>
              <a:t>(</a:t>
            </a:r>
            <a:r>
              <a:rPr lang="en-US" altLang="en-US" sz="1200" i="1" dirty="0">
                <a:solidFill>
                  <a:srgbClr val="000000"/>
                </a:solidFill>
                <a:sym typeface="Georgia" panose="02040502050405020303" pitchFamily="18" charset="0"/>
              </a:rPr>
              <a:t>Proportionate deduction will be borne by employee on the hospital bill in case employee opts for higher room category than eligibility (e.g. Deluxe, Suite and VIP)</a:t>
            </a:r>
            <a:r>
              <a:rPr lang="en-US" altLang="en-US" sz="1200" dirty="0">
                <a:solidFill>
                  <a:srgbClr val="000000"/>
                </a:solidFill>
                <a:sym typeface="Georgia" panose="02040502050405020303" pitchFamily="18" charset="0"/>
              </a:rPr>
              <a:t>)</a:t>
            </a:r>
          </a:p>
          <a:p>
            <a:pPr marL="228600" indent="-228600">
              <a:spcAft>
                <a:spcPts val="400"/>
              </a:spcAft>
              <a:buFont typeface="Arial" panose="020B0604020202020204" pitchFamily="34" charset="0"/>
              <a:buChar char="•"/>
            </a:pPr>
            <a:r>
              <a:rPr lang="en-US" altLang="zh-CN" sz="1200" b="1" dirty="0">
                <a:solidFill>
                  <a:srgbClr val="000000"/>
                </a:solidFill>
                <a:cs typeface="Arial" panose="020B0604020202020204" pitchFamily="34" charset="0"/>
                <a:sym typeface="Georgia" panose="02040502050405020303" pitchFamily="18" charset="0"/>
              </a:rPr>
              <a:t>Pre &amp; Post Hospitalization Expenses - </a:t>
            </a:r>
            <a:r>
              <a:rPr lang="en-US" altLang="en-US" sz="1200" dirty="0">
                <a:solidFill>
                  <a:srgbClr val="000000"/>
                </a:solidFill>
                <a:cs typeface="Arial" panose="020B0604020202020204" pitchFamily="34" charset="0"/>
                <a:sym typeface="Georgia" panose="02040502050405020303" pitchFamily="18" charset="0"/>
              </a:rPr>
              <a:t> Pre 30 days &amp;  Post 60 days covered. 120 days of post hospitalization in case of accidental claims only</a:t>
            </a:r>
            <a:endParaRPr lang="en-US" altLang="en-US" sz="1200" b="1" dirty="0">
              <a:solidFill>
                <a:srgbClr val="000000"/>
              </a:solidFill>
              <a:cs typeface="Arial" panose="020B0604020202020204" pitchFamily="34" charset="0"/>
              <a:sym typeface="Georgia" panose="02040502050405020303" pitchFamily="18" charset="0"/>
            </a:endParaRPr>
          </a:p>
          <a:p>
            <a:pPr marL="228600" indent="-228600">
              <a:spcAft>
                <a:spcPts val="400"/>
              </a:spcAft>
              <a:buFont typeface="Arial" panose="020B0604020202020204" pitchFamily="34" charset="0"/>
              <a:buChar char="•"/>
            </a:pPr>
            <a:r>
              <a:rPr lang="en-US" altLang="zh-CN" sz="1200" b="1" dirty="0">
                <a:solidFill>
                  <a:srgbClr val="000000"/>
                </a:solidFill>
                <a:cs typeface="Arial" panose="020B0604020202020204" pitchFamily="34" charset="0"/>
                <a:sym typeface="Georgia" panose="02040502050405020303" pitchFamily="18" charset="0"/>
              </a:rPr>
              <a:t>Maternity Benefits-    </a:t>
            </a:r>
            <a:r>
              <a:rPr lang="en-US" sz="1200" dirty="0">
                <a:solidFill>
                  <a:srgbClr val="000000"/>
                </a:solidFill>
              </a:rPr>
              <a:t>Benefit covered for the first two children</a:t>
            </a:r>
          </a:p>
          <a:p>
            <a:pPr marL="457200" lvl="2" indent="-228600">
              <a:spcAft>
                <a:spcPts val="400"/>
              </a:spcAft>
              <a:buFont typeface="Arial" panose="020B0604020202020204" pitchFamily="34" charset="0"/>
              <a:buChar char="–"/>
            </a:pPr>
            <a:r>
              <a:rPr lang="en-US" sz="1200" dirty="0">
                <a:solidFill>
                  <a:srgbClr val="000000"/>
                </a:solidFill>
              </a:rPr>
              <a:t>Capped at </a:t>
            </a:r>
            <a:r>
              <a:rPr lang="en-US" sz="1200" b="1" dirty="0">
                <a:solidFill>
                  <a:srgbClr val="000000"/>
                </a:solidFill>
              </a:rPr>
              <a:t>INR 80,000 for normal and  INR 100,000 for C-Section deliveries</a:t>
            </a:r>
          </a:p>
          <a:p>
            <a:pPr marL="457200" lvl="2" indent="-228600">
              <a:spcAft>
                <a:spcPts val="400"/>
              </a:spcAft>
              <a:buFont typeface="Arial" panose="020B0604020202020204" pitchFamily="34" charset="0"/>
              <a:buChar char="–"/>
            </a:pPr>
            <a:r>
              <a:rPr lang="en-US" sz="1200" dirty="0">
                <a:solidFill>
                  <a:srgbClr val="000000"/>
                </a:solidFill>
              </a:rPr>
              <a:t>Pre and post-natal expenses covered up to INR 10,000 within the maternity limit</a:t>
            </a:r>
          </a:p>
          <a:p>
            <a:pPr marL="457200" lvl="2" indent="-228600">
              <a:spcAft>
                <a:spcPts val="400"/>
              </a:spcAft>
              <a:buFont typeface="Arial" panose="020B0604020202020204" pitchFamily="34" charset="0"/>
              <a:buChar char="–"/>
            </a:pPr>
            <a:r>
              <a:rPr lang="en-US" sz="1200" dirty="0">
                <a:solidFill>
                  <a:srgbClr val="000000"/>
                </a:solidFill>
              </a:rPr>
              <a:t>New born baby expenses covered up to INR 5,000 within the maternity limit</a:t>
            </a:r>
          </a:p>
          <a:p>
            <a:pPr marL="457200" lvl="2" indent="-228600">
              <a:spcAft>
                <a:spcPts val="400"/>
              </a:spcAft>
              <a:buFont typeface="Arial" panose="020B0604020202020204" pitchFamily="34" charset="0"/>
              <a:buChar char="–"/>
            </a:pPr>
            <a:r>
              <a:rPr lang="en-US" sz="1200" dirty="0">
                <a:solidFill>
                  <a:srgbClr val="000000"/>
                </a:solidFill>
              </a:rPr>
              <a:t>Infertility interventional treatment under normal maternity limit </a:t>
            </a:r>
            <a:r>
              <a:rPr lang="en-US" sz="1200" i="1" dirty="0">
                <a:solidFill>
                  <a:srgbClr val="000000"/>
                </a:solidFill>
              </a:rPr>
              <a:t>(Exclusion: OPD treatment)</a:t>
            </a:r>
          </a:p>
          <a:p>
            <a:pPr marL="457200" lvl="2" indent="-228600">
              <a:spcAft>
                <a:spcPts val="400"/>
              </a:spcAft>
              <a:buFont typeface="Arial" panose="020B0604020202020204" pitchFamily="34" charset="0"/>
              <a:buChar char="–"/>
            </a:pPr>
            <a:r>
              <a:rPr lang="en-US" sz="1200" dirty="0">
                <a:solidFill>
                  <a:srgbClr val="000000"/>
                </a:solidFill>
              </a:rPr>
              <a:t>No waiting period applicable</a:t>
            </a:r>
          </a:p>
          <a:p>
            <a:pPr marL="457200" lvl="2" indent="-228600">
              <a:spcAft>
                <a:spcPts val="400"/>
              </a:spcAft>
              <a:buFont typeface="Arial" panose="020B0604020202020204" pitchFamily="34" charset="0"/>
              <a:buChar char="–"/>
            </a:pPr>
            <a:r>
              <a:rPr lang="en-US" sz="1200" dirty="0">
                <a:solidFill>
                  <a:srgbClr val="000000"/>
                </a:solidFill>
              </a:rPr>
              <a:t>Baby Day 1 cover</a:t>
            </a:r>
          </a:p>
          <a:p>
            <a:pPr marL="457200" lvl="2" indent="-228600">
              <a:spcAft>
                <a:spcPts val="400"/>
              </a:spcAft>
              <a:buFont typeface="Arial" panose="020B0604020202020204" pitchFamily="34" charset="0"/>
              <a:buChar char="–"/>
            </a:pPr>
            <a:r>
              <a:rPr lang="en-US" sz="1200" dirty="0">
                <a:solidFill>
                  <a:srgbClr val="000000"/>
                </a:solidFill>
              </a:rPr>
              <a:t>9 months waiting period is waived off for the new joiners </a:t>
            </a:r>
          </a:p>
          <a:p>
            <a:pPr marL="457200" lvl="2" indent="-228600">
              <a:spcAft>
                <a:spcPts val="400"/>
              </a:spcAft>
              <a:buFont typeface="Arial" panose="020B0604020202020204" pitchFamily="34" charset="0"/>
              <a:buChar char="–"/>
            </a:pPr>
            <a:r>
              <a:rPr lang="en-US" sz="1200" dirty="0">
                <a:solidFill>
                  <a:srgbClr val="000000"/>
                </a:solidFill>
              </a:rPr>
              <a:t>Extra uterine pregnancy </a:t>
            </a:r>
            <a:r>
              <a:rPr lang="en-US" altLang="zh-CN" sz="1200" dirty="0">
                <a:solidFill>
                  <a:srgbClr val="000000"/>
                </a:solidFill>
                <a:sym typeface="Arial" panose="020B0604020202020204" pitchFamily="34" charset="0"/>
              </a:rPr>
              <a:t>is covered </a:t>
            </a:r>
            <a:r>
              <a:rPr lang="en-US" altLang="zh-CN" sz="1200" dirty="0">
                <a:solidFill>
                  <a:srgbClr val="000000"/>
                </a:solidFill>
                <a:sym typeface="Georgia" panose="02040502050405020303" pitchFamily="18" charset="0"/>
              </a:rPr>
              <a:t>up to family floater sum insured </a:t>
            </a:r>
          </a:p>
          <a:p>
            <a:pPr marL="457200" lvl="2" indent="-228600">
              <a:spcAft>
                <a:spcPts val="400"/>
              </a:spcAft>
              <a:buFont typeface="Arial" panose="020B0604020202020204" pitchFamily="34" charset="0"/>
              <a:buChar char="–"/>
            </a:pPr>
            <a:r>
              <a:rPr lang="en-US" altLang="zh-CN" sz="1200" dirty="0">
                <a:solidFill>
                  <a:srgbClr val="000000"/>
                </a:solidFill>
                <a:sym typeface="Arial" panose="020B0604020202020204" pitchFamily="34" charset="0"/>
              </a:rPr>
              <a:t>Life threatening external congenital disease for new born babies is covered </a:t>
            </a:r>
            <a:r>
              <a:rPr lang="en-US" altLang="zh-CN" sz="1200" dirty="0">
                <a:solidFill>
                  <a:srgbClr val="000000"/>
                </a:solidFill>
                <a:sym typeface="Georgia" panose="02040502050405020303" pitchFamily="18" charset="0"/>
              </a:rPr>
              <a:t>up to family floater sum insured</a:t>
            </a:r>
            <a:endParaRPr lang="en-US" altLang="zh-CN" sz="1200" dirty="0">
              <a:solidFill>
                <a:srgbClr val="000000"/>
              </a:solidFill>
              <a:sym typeface="Arial" panose="020B0604020202020204" pitchFamily="34" charset="0"/>
            </a:endParaRPr>
          </a:p>
        </p:txBody>
      </p:sp>
      <p:sp>
        <p:nvSpPr>
          <p:cNvPr id="8" name="Rectangle 7">
            <a:extLst>
              <a:ext uri="{FF2B5EF4-FFF2-40B4-BE49-F238E27FC236}">
                <a16:creationId xmlns:a16="http://schemas.microsoft.com/office/drawing/2014/main" id="{7CE08A98-1C4C-4ABA-AC28-4518879E561F}"/>
              </a:ext>
            </a:extLst>
          </p:cNvPr>
          <p:cNvSpPr/>
          <p:nvPr/>
        </p:nvSpPr>
        <p:spPr>
          <a:xfrm>
            <a:off x="442911" y="6307421"/>
            <a:ext cx="11306175"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64082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4B0-F29E-4CB7-B7C9-F9ACA966F327}"/>
              </a:ext>
            </a:extLst>
          </p:cNvPr>
          <p:cNvSpPr>
            <a:spLocks noGrp="1"/>
          </p:cNvSpPr>
          <p:nvPr>
            <p:ph type="title"/>
          </p:nvPr>
        </p:nvSpPr>
        <p:spPr/>
        <p:txBody>
          <a:bodyPr/>
          <a:lstStyle/>
          <a:p>
            <a:r>
              <a:rPr lang="en-US" dirty="0"/>
              <a:t>Policy Benefits (contd.)</a:t>
            </a:r>
          </a:p>
        </p:txBody>
      </p:sp>
      <p:sp>
        <p:nvSpPr>
          <p:cNvPr id="4" name="Footer Placeholder 3">
            <a:extLst>
              <a:ext uri="{FF2B5EF4-FFF2-40B4-BE49-F238E27FC236}">
                <a16:creationId xmlns:a16="http://schemas.microsoft.com/office/drawing/2014/main" id="{104A6AE3-BAC1-4F36-85E5-A062DEB2418A}"/>
              </a:ext>
            </a:extLst>
          </p:cNvPr>
          <p:cNvSpPr>
            <a:spLocks noGrp="1"/>
          </p:cNvSpPr>
          <p:nvPr>
            <p:ph type="ftr" sz="quarter" idx="13"/>
          </p:nvPr>
        </p:nvSpPr>
        <p:spPr/>
        <p:txBody>
          <a:bodyPr/>
          <a:lstStyle/>
          <a:p>
            <a:pPr algn="l"/>
            <a:r>
              <a:rPr lang="en-US" dirty="0"/>
              <a:t>Employee Health Insurance FY 23</a:t>
            </a:r>
          </a:p>
        </p:txBody>
      </p:sp>
      <p:sp>
        <p:nvSpPr>
          <p:cNvPr id="5" name="Date Placeholder 4">
            <a:extLst>
              <a:ext uri="{FF2B5EF4-FFF2-40B4-BE49-F238E27FC236}">
                <a16:creationId xmlns:a16="http://schemas.microsoft.com/office/drawing/2014/main" id="{BBC4C341-B69D-402E-8B43-90C2E70F48CE}"/>
              </a:ext>
            </a:extLst>
          </p:cNvPr>
          <p:cNvSpPr>
            <a:spLocks noGrp="1"/>
          </p:cNvSpPr>
          <p:nvPr>
            <p:ph type="dt" sz="half" idx="12"/>
          </p:nvPr>
        </p:nvSpPr>
        <p:spPr/>
        <p:txBody>
          <a:bodyPr/>
          <a:lstStyle/>
          <a:p>
            <a:r>
              <a:rPr lang="en-US" dirty="0"/>
              <a:t>April 2022</a:t>
            </a:r>
          </a:p>
        </p:txBody>
      </p:sp>
      <p:sp>
        <p:nvSpPr>
          <p:cNvPr id="6" name="Slide Number Placeholder 5">
            <a:extLst>
              <a:ext uri="{FF2B5EF4-FFF2-40B4-BE49-F238E27FC236}">
                <a16:creationId xmlns:a16="http://schemas.microsoft.com/office/drawing/2014/main" id="{87EE3622-C977-4B90-87C6-C2D86F86B7EB}"/>
              </a:ext>
            </a:extLst>
          </p:cNvPr>
          <p:cNvSpPr>
            <a:spLocks noGrp="1"/>
          </p:cNvSpPr>
          <p:nvPr>
            <p:ph type="sldNum" sz="quarter" idx="11"/>
          </p:nvPr>
        </p:nvSpPr>
        <p:spPr/>
        <p:txBody>
          <a:bodyPr/>
          <a:lstStyle/>
          <a:p>
            <a:fld id="{7870704B-CE94-48CC-AF30-84932A1262A7}" type="slidenum">
              <a:rPr lang="en-US" smtClean="0"/>
              <a:pPr/>
              <a:t>9</a:t>
            </a:fld>
            <a:endParaRPr lang="en-US" dirty="0"/>
          </a:p>
        </p:txBody>
      </p:sp>
      <p:sp>
        <p:nvSpPr>
          <p:cNvPr id="7" name="Rectangle 6">
            <a:extLst>
              <a:ext uri="{FF2B5EF4-FFF2-40B4-BE49-F238E27FC236}">
                <a16:creationId xmlns:a16="http://schemas.microsoft.com/office/drawing/2014/main" id="{0BF2B0F5-7F1A-4B48-B302-A4889122BD5B}"/>
              </a:ext>
            </a:extLst>
          </p:cNvPr>
          <p:cNvSpPr/>
          <p:nvPr/>
        </p:nvSpPr>
        <p:spPr>
          <a:xfrm>
            <a:off x="442912" y="1409699"/>
            <a:ext cx="11306175" cy="3724096"/>
          </a:xfrm>
          <a:prstGeom prst="rect">
            <a:avLst/>
          </a:prstGeom>
          <a:ln>
            <a:solidFill>
              <a:schemeClr val="accent3"/>
            </a:solidFill>
          </a:ln>
        </p:spPr>
        <p:txBody>
          <a:bodyPr wrap="square" tIns="91440" bIns="91440">
            <a:spAutoFit/>
          </a:bodyPr>
          <a:lstStyle/>
          <a:p>
            <a:pPr marL="228600" indent="-228600">
              <a:spcAft>
                <a:spcPts val="600"/>
              </a:spcAft>
              <a:buFont typeface="Arial" panose="020B0604020202020204" pitchFamily="34" charset="0"/>
              <a:buChar char="•"/>
            </a:pPr>
            <a:r>
              <a:rPr lang="en-US" sz="1100" b="1" dirty="0">
                <a:solidFill>
                  <a:srgbClr val="000000"/>
                </a:solidFill>
                <a:cs typeface="Arial" panose="020B0604020202020204" pitchFamily="34" charset="0"/>
              </a:rPr>
              <a:t>Ailment capping* - </a:t>
            </a:r>
            <a:r>
              <a:rPr lang="en-US" sz="1100" dirty="0">
                <a:solidFill>
                  <a:srgbClr val="000000"/>
                </a:solidFill>
              </a:rPr>
              <a:t>Capping on Cataract surgery - INR 50,000 per eye (Taking top up does not increase any limits on capped diseases, room rent  &amp; any rates in relation to base sum insured) </a:t>
            </a:r>
          </a:p>
          <a:p>
            <a:pPr marL="228600" indent="-228600">
              <a:spcAft>
                <a:spcPts val="600"/>
              </a:spcAft>
              <a:buFont typeface="Arial" panose="020B0604020202020204" pitchFamily="34" charset="0"/>
              <a:buChar char="•"/>
            </a:pPr>
            <a:r>
              <a:rPr lang="en-US" sz="1100" b="1" dirty="0">
                <a:solidFill>
                  <a:srgbClr val="000000"/>
                </a:solidFill>
                <a:cs typeface="Arial" panose="020B0604020202020204" pitchFamily="34" charset="0"/>
              </a:rPr>
              <a:t>Ambulance Charges - </a:t>
            </a:r>
            <a:r>
              <a:rPr lang="en-US" sz="1100" dirty="0">
                <a:solidFill>
                  <a:srgbClr val="000000"/>
                </a:solidFill>
                <a:cs typeface="Arial" panose="020B0604020202020204" pitchFamily="34" charset="0"/>
              </a:rPr>
              <a:t>Covered up to INR 5,000/- in case of only Medical Emergency</a:t>
            </a:r>
          </a:p>
          <a:p>
            <a:pPr marL="228600" lvl="0" indent="-228600">
              <a:spcAft>
                <a:spcPts val="600"/>
              </a:spcAft>
              <a:buFont typeface="Arial" panose="020B0604020202020204" pitchFamily="34" charset="0"/>
              <a:buChar char="•"/>
            </a:pPr>
            <a:r>
              <a:rPr lang="en-US" altLang="zh-CN" sz="1100" b="1" dirty="0">
                <a:solidFill>
                  <a:srgbClr val="000000"/>
                </a:solidFill>
                <a:cs typeface="Arial" panose="020B0604020202020204" pitchFamily="34" charset="0"/>
                <a:sym typeface="Georgia" panose="02040502050405020303" pitchFamily="18" charset="0"/>
              </a:rPr>
              <a:t>Terrorism - </a:t>
            </a:r>
            <a:r>
              <a:rPr lang="en-US" altLang="zh-CN" sz="1100" dirty="0">
                <a:solidFill>
                  <a:srgbClr val="000000"/>
                </a:solidFill>
                <a:cs typeface="Arial" panose="020B0604020202020204" pitchFamily="34" charset="0"/>
                <a:sym typeface="Georgia" panose="02040502050405020303" pitchFamily="18" charset="0"/>
              </a:rPr>
              <a:t>Hospitalization due to terrorism is covered</a:t>
            </a:r>
          </a:p>
          <a:p>
            <a:pPr marL="228600" indent="-228600">
              <a:spcAft>
                <a:spcPts val="600"/>
              </a:spcAft>
              <a:buFont typeface="Arial" panose="020B0604020202020204" pitchFamily="34" charset="0"/>
              <a:buChar char="•"/>
            </a:pPr>
            <a:r>
              <a:rPr lang="en-US" altLang="zh-CN" sz="1100" b="1" dirty="0">
                <a:solidFill>
                  <a:srgbClr val="000000"/>
                </a:solidFill>
                <a:cs typeface="Arial" panose="020B0604020202020204" pitchFamily="34" charset="0"/>
                <a:sym typeface="Georgia" panose="02040502050405020303" pitchFamily="18" charset="0"/>
              </a:rPr>
              <a:t>Day Care Procedures – </a:t>
            </a:r>
            <a:r>
              <a:rPr lang="en-US" altLang="zh-CN" sz="1100" dirty="0">
                <a:solidFill>
                  <a:srgbClr val="000000"/>
                </a:solidFill>
                <a:cs typeface="Arial" panose="020B0604020202020204" pitchFamily="34" charset="0"/>
                <a:sym typeface="Georgia" panose="02040502050405020303" pitchFamily="18" charset="0"/>
              </a:rPr>
              <a:t>Day Care procedures are covered as per the policy terms conditions.</a:t>
            </a:r>
            <a:r>
              <a:rPr lang="en-US" altLang="zh-CN" sz="1100" b="1" dirty="0">
                <a:solidFill>
                  <a:srgbClr val="000000"/>
                </a:solidFill>
                <a:cs typeface="Arial" panose="020B0604020202020204" pitchFamily="34" charset="0"/>
                <a:sym typeface="Georgia" panose="02040502050405020303" pitchFamily="18" charset="0"/>
              </a:rPr>
              <a:t> </a:t>
            </a:r>
          </a:p>
          <a:p>
            <a:pPr marL="228600" lvl="0" indent="-228600">
              <a:spcAft>
                <a:spcPts val="600"/>
              </a:spcAft>
              <a:buFont typeface="Arial" panose="020B0604020202020204" pitchFamily="34" charset="0"/>
              <a:buChar char="•"/>
            </a:pPr>
            <a:r>
              <a:rPr lang="en-US" sz="1100" b="1" dirty="0">
                <a:solidFill>
                  <a:srgbClr val="000000"/>
                </a:solidFill>
                <a:cs typeface="Arial" panose="020B0604020202020204" pitchFamily="34" charset="0"/>
              </a:rPr>
              <a:t>Post hospitalization physiotherapy </a:t>
            </a:r>
            <a:r>
              <a:rPr lang="en-US" sz="1100" dirty="0">
                <a:solidFill>
                  <a:srgbClr val="000000"/>
                </a:solidFill>
                <a:cs typeface="Arial" panose="020B0604020202020204" pitchFamily="34" charset="0"/>
              </a:rPr>
              <a:t>- covered as per advice of treating Doctor</a:t>
            </a:r>
            <a:endParaRPr lang="en-US" altLang="zh-CN" sz="1100" dirty="0">
              <a:solidFill>
                <a:srgbClr val="000000"/>
              </a:solidFill>
              <a:cs typeface="Arial" panose="020B0604020202020204" pitchFamily="34" charset="0"/>
              <a:sym typeface="Georgia" panose="02040502050405020303" pitchFamily="18" charset="0"/>
            </a:endParaRPr>
          </a:p>
          <a:p>
            <a:pPr marL="228600" indent="-228600">
              <a:spcAft>
                <a:spcPts val="600"/>
              </a:spcAft>
              <a:buFont typeface="Arial" panose="020B0604020202020204" pitchFamily="34" charset="0"/>
              <a:buChar char="•"/>
            </a:pPr>
            <a:r>
              <a:rPr lang="en-US" altLang="zh-CN" sz="1100" b="1" dirty="0">
                <a:solidFill>
                  <a:srgbClr val="000000"/>
                </a:solidFill>
                <a:cs typeface="Arial" panose="020B0604020202020204" pitchFamily="34" charset="0"/>
                <a:sym typeface="Georgia" panose="02040502050405020303" pitchFamily="18" charset="0"/>
              </a:rPr>
              <a:t>Other coverage </a:t>
            </a:r>
            <a:r>
              <a:rPr lang="en-US" altLang="zh-CN" sz="1100" dirty="0">
                <a:solidFill>
                  <a:srgbClr val="000000"/>
                </a:solidFill>
                <a:cs typeface="Arial" panose="020B0604020202020204" pitchFamily="34" charset="0"/>
                <a:sym typeface="Georgia" panose="02040502050405020303" pitchFamily="18" charset="0"/>
              </a:rPr>
              <a:t>(up to family floater sum insured)</a:t>
            </a:r>
            <a:r>
              <a:rPr lang="en-US" altLang="zh-CN" sz="1100" b="1" dirty="0">
                <a:solidFill>
                  <a:srgbClr val="000000"/>
                </a:solidFill>
                <a:cs typeface="Arial" panose="020B0604020202020204" pitchFamily="34" charset="0"/>
                <a:sym typeface="Georgia" panose="02040502050405020303" pitchFamily="18" charset="0"/>
              </a:rPr>
              <a:t>: </a:t>
            </a:r>
          </a:p>
          <a:p>
            <a:pPr marL="457200" lvl="2" indent="-228600">
              <a:spcAft>
                <a:spcPts val="600"/>
              </a:spcAft>
              <a:buFont typeface="Arial" panose="020B0604020202020204" pitchFamily="34" charset="0"/>
              <a:buChar char="–"/>
            </a:pPr>
            <a:r>
              <a:rPr lang="en-US" altLang="zh-CN" sz="1100" dirty="0">
                <a:solidFill>
                  <a:srgbClr val="000000"/>
                </a:solidFill>
                <a:sym typeface="Georgia" panose="02040502050405020303" pitchFamily="18" charset="0"/>
              </a:rPr>
              <a:t>Oral Chemotherapy</a:t>
            </a:r>
          </a:p>
          <a:p>
            <a:pPr marL="457200" lvl="2" indent="-228600">
              <a:spcAft>
                <a:spcPts val="600"/>
              </a:spcAft>
              <a:buFont typeface="Arial" panose="020B0604020202020204" pitchFamily="34" charset="0"/>
              <a:buChar char="–"/>
            </a:pPr>
            <a:r>
              <a:rPr lang="en-US" altLang="zh-CN" sz="1100" dirty="0">
                <a:solidFill>
                  <a:srgbClr val="000000"/>
                </a:solidFill>
                <a:sym typeface="Georgia" panose="02040502050405020303" pitchFamily="18" charset="0"/>
              </a:rPr>
              <a:t>Stem Cell therapy</a:t>
            </a:r>
          </a:p>
          <a:p>
            <a:pPr marL="457200" lvl="2" indent="-228600">
              <a:spcAft>
                <a:spcPts val="600"/>
              </a:spcAft>
              <a:buFont typeface="Arial" panose="020B0604020202020204" pitchFamily="34" charset="0"/>
              <a:buChar char="–"/>
            </a:pPr>
            <a:r>
              <a:rPr lang="en-US" altLang="zh-CN" sz="1100" dirty="0">
                <a:solidFill>
                  <a:srgbClr val="000000"/>
                </a:solidFill>
                <a:sym typeface="Georgia" panose="02040502050405020303" pitchFamily="18" charset="0"/>
              </a:rPr>
              <a:t>Immunotherapy</a:t>
            </a:r>
          </a:p>
          <a:p>
            <a:pPr marL="457200" lvl="2" indent="-228600">
              <a:spcAft>
                <a:spcPts val="600"/>
              </a:spcAft>
              <a:buFont typeface="Arial" panose="020B0604020202020204" pitchFamily="34" charset="0"/>
              <a:buChar char="–"/>
            </a:pPr>
            <a:r>
              <a:rPr lang="en-US" altLang="zh-CN" sz="1100" dirty="0">
                <a:solidFill>
                  <a:srgbClr val="000000"/>
                </a:solidFill>
                <a:sym typeface="Georgia" panose="02040502050405020303" pitchFamily="18" charset="0"/>
              </a:rPr>
              <a:t>Fever / Gastro, Respiratory infection in case of complications to HIV/ AIDS </a:t>
            </a:r>
            <a:r>
              <a:rPr lang="en-US" altLang="zh-CN" sz="1100" i="1" dirty="0">
                <a:solidFill>
                  <a:srgbClr val="000000"/>
                </a:solidFill>
                <a:sym typeface="Georgia" panose="02040502050405020303" pitchFamily="18" charset="0"/>
              </a:rPr>
              <a:t>(Exclusion / Not covered: Anti-retroviral treatment on OPD)</a:t>
            </a:r>
          </a:p>
          <a:p>
            <a:pPr marL="457200" lvl="2" indent="-228600">
              <a:spcAft>
                <a:spcPts val="600"/>
              </a:spcAft>
              <a:buFont typeface="Arial" panose="020B0604020202020204" pitchFamily="34" charset="0"/>
              <a:buChar char="–"/>
            </a:pPr>
            <a:r>
              <a:rPr lang="en-US" altLang="zh-CN" sz="1100" dirty="0" err="1">
                <a:solidFill>
                  <a:srgbClr val="000000"/>
                </a:solidFill>
                <a:sym typeface="Arial" panose="020B0604020202020204" pitchFamily="34" charset="0"/>
              </a:rPr>
              <a:t>Cyberknife</a:t>
            </a:r>
            <a:r>
              <a:rPr lang="en-US" altLang="zh-CN" sz="1100" dirty="0">
                <a:solidFill>
                  <a:srgbClr val="000000"/>
                </a:solidFill>
                <a:sym typeface="Arial" panose="020B0604020202020204" pitchFamily="34" charset="0"/>
              </a:rPr>
              <a:t> treatment</a:t>
            </a:r>
          </a:p>
          <a:p>
            <a:pPr marL="457200" lvl="2" indent="-228600">
              <a:spcAft>
                <a:spcPts val="600"/>
              </a:spcAft>
              <a:buFont typeface="Arial" panose="020B0604020202020204" pitchFamily="34" charset="0"/>
              <a:buChar char="–"/>
            </a:pPr>
            <a:r>
              <a:rPr lang="en-US" altLang="zh-CN" sz="1100" dirty="0">
                <a:solidFill>
                  <a:srgbClr val="000000"/>
                </a:solidFill>
                <a:sym typeface="Arial" panose="020B0604020202020204" pitchFamily="34" charset="0"/>
              </a:rPr>
              <a:t>Lasik Surgery (for correction of refractive error of +/- 7.5(spherical))</a:t>
            </a:r>
          </a:p>
          <a:p>
            <a:pPr marL="457200" lvl="2" indent="-228600">
              <a:spcAft>
                <a:spcPts val="600"/>
              </a:spcAft>
              <a:buFont typeface="Arial" panose="020B0604020202020204" pitchFamily="34" charset="0"/>
              <a:buChar char="–"/>
            </a:pPr>
            <a:r>
              <a:rPr lang="en-US" altLang="zh-CN" sz="1100" dirty="0">
                <a:solidFill>
                  <a:srgbClr val="000000"/>
                </a:solidFill>
                <a:sym typeface="Arial" panose="020B0604020202020204" pitchFamily="34" charset="0"/>
              </a:rPr>
              <a:t>Septoplasty (for non cosmetic cases only)</a:t>
            </a:r>
          </a:p>
          <a:p>
            <a:pPr marL="457200" lvl="2" indent="-228600">
              <a:spcAft>
                <a:spcPts val="600"/>
              </a:spcAft>
              <a:buFont typeface="Arial" panose="020B0604020202020204" pitchFamily="34" charset="0"/>
              <a:buChar char="–"/>
            </a:pPr>
            <a:r>
              <a:rPr lang="en-US" altLang="zh-CN" sz="1100" dirty="0">
                <a:solidFill>
                  <a:srgbClr val="000000"/>
                </a:solidFill>
                <a:sym typeface="Arial" panose="020B0604020202020204" pitchFamily="34" charset="0"/>
              </a:rPr>
              <a:t>Only Hospitalization coverage based on Genetic disorder due to hemophilia and thalassemia</a:t>
            </a:r>
          </a:p>
        </p:txBody>
      </p:sp>
      <p:sp>
        <p:nvSpPr>
          <p:cNvPr id="8" name="Rectangle 7">
            <a:extLst>
              <a:ext uri="{FF2B5EF4-FFF2-40B4-BE49-F238E27FC236}">
                <a16:creationId xmlns:a16="http://schemas.microsoft.com/office/drawing/2014/main" id="{7CE08A98-1C4C-4ABA-AC28-4518879E561F}"/>
              </a:ext>
            </a:extLst>
          </p:cNvPr>
          <p:cNvSpPr/>
          <p:nvPr/>
        </p:nvSpPr>
        <p:spPr>
          <a:xfrm>
            <a:off x="442912" y="5718620"/>
            <a:ext cx="11306175" cy="45719"/>
          </a:xfrm>
          <a:prstGeom prst="rect">
            <a:avLst/>
          </a:prstGeom>
          <a:solidFill>
            <a:schemeClr val="accent3"/>
          </a:solidFill>
          <a:ln>
            <a:solidFill>
              <a:schemeClr val="accent3"/>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600"/>
          </a:p>
        </p:txBody>
      </p:sp>
    </p:spTree>
    <p:extLst>
      <p:ext uri="{BB962C8B-B14F-4D97-AF65-F5344CB8AC3E}">
        <p14:creationId xmlns:p14="http://schemas.microsoft.com/office/powerpoint/2010/main" val="364043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341,13,Points to Remember"/>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3.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wCDocuments" ma:contentTypeID="0x010100FBC45A4657F2E240A75BECB3DA31D5960036A5640F10AF6B44BBBC71EB0CF7757D" ma:contentTypeVersion="4" ma:contentTypeDescription="Create a new document." ma:contentTypeScope="" ma:versionID="1650a4baacf110cce49056b6e87c4feb">
  <xsd:schema xmlns:xsd="http://www.w3.org/2001/XMLSchema" xmlns:xs="http://www.w3.org/2001/XMLSchema" xmlns:p="http://schemas.microsoft.com/office/2006/metadata/properties" xmlns:ns2="5ab18ddc-e9e4-4ed8-a58a-6ea1cae015f6" targetNamespace="http://schemas.microsoft.com/office/2006/metadata/properties" ma:root="true" ma:fieldsID="af3f96d5dbddfd3871c22074c0e7028d" ns2:_="">
    <xsd:import namespace="5ab18ddc-e9e4-4ed8-a58a-6ea1cae015f6"/>
    <xsd:element name="properties">
      <xsd:complexType>
        <xsd:sequence>
          <xsd:element name="documentManagement">
            <xsd:complexType>
              <xsd:all>
                <xsd:element ref="ns2:PwCAllowinpages"/>
                <xsd:element ref="ns2:a52389e164c64c0d9fc0dfc742ed537a" minOccurs="0"/>
                <xsd:element ref="ns2:TaxCatchAll" minOccurs="0"/>
                <xsd:element ref="ns2:TaxCatchAllLabel"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18ddc-e9e4-4ed8-a58a-6ea1cae015f6" elementFormDefault="qualified">
    <xsd:import namespace="http://schemas.microsoft.com/office/2006/documentManagement/types"/>
    <xsd:import namespace="http://schemas.microsoft.com/office/infopath/2007/PartnerControls"/>
    <xsd:element name="PwCAllowinpages" ma:index="8" ma:displayName="Allow in pages" ma:description="Indicates if the item is allowed to displayed on publishing pages" ma:internalName="PwCAllowinpages" ma:readOnly="false">
      <xsd:simpleType>
        <xsd:restriction base="dms:Boolean"/>
      </xsd:simpleType>
    </xsd:element>
    <xsd:element name="a52389e164c64c0d9fc0dfc742ed537a" ma:index="9" nillable="true" ma:taxonomy="true" ma:internalName="a52389e164c64c0d9fc0dfc742ed537a" ma:taxonomyFieldName="PwCPages" ma:displayName="Pages" ma:readOnly="false" ma:default="18;#Human Capital|cfb5b591-3c8a-4dac-b051-277a1c6c9a45" ma:fieldId="{a52389e1-64c6-4c0d-9fc0-dfc742ed537a}" ma:taxonomyMulti="true" ma:sspId="ff2dbd3d-bf92-4fc5-a30d-e700eee505df" ma:termSetId="ad19d153-79fe-4afc-990f-bd5f11964eef" ma:anchorId="00000000-0000-0000-0000-000000000000" ma:open="true" ma:isKeyword="false">
      <xsd:complexType>
        <xsd:sequence>
          <xsd:element ref="pc:Terms" minOccurs="0" maxOccurs="1"/>
        </xsd:sequence>
      </xsd:complexType>
    </xsd:element>
    <xsd:element name="TaxCatchAll" ma:index="10" nillable="true" ma:displayName="Taxonomy Catch All Column" ma:description="" ma:hidden="true" ma:list="{b6da950f-fdae-42c0-9ee8-637ee49e4189}" ma:internalName="TaxCatchAll" ma:showField="CatchAllData" ma:web="5ab18ddc-e9e4-4ed8-a58a-6ea1cae015f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b6da950f-fdae-42c0-9ee8-637ee49e4189}" ma:internalName="TaxCatchAllLabel" ma:readOnly="true" ma:showField="CatchAllDataLabel" ma:web="5ab18ddc-e9e4-4ed8-a58a-6ea1cae015f6">
      <xsd:complexType>
        <xsd:complexContent>
          <xsd:extension base="dms:MultiChoiceLookup">
            <xsd:sequence>
              <xsd:element name="Value" type="dms:Lookup" maxOccurs="unbounded" minOccurs="0" nillable="true"/>
            </xsd:sequence>
          </xsd:extension>
        </xsd:complexContent>
      </xsd:complex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wCAllowinpages xmlns="5ab18ddc-e9e4-4ed8-a58a-6ea1cae015f6">true</PwCAllowinpages>
    <a52389e164c64c0d9fc0dfc742ed537a xmlns="5ab18ddc-e9e4-4ed8-a58a-6ea1cae015f6">
      <Terms xmlns="http://schemas.microsoft.com/office/infopath/2007/PartnerControls">
        <TermInfo xmlns="http://schemas.microsoft.com/office/infopath/2007/PartnerControls">
          <TermName xmlns="http://schemas.microsoft.com/office/infopath/2007/PartnerControls">Human Capital</TermName>
          <TermId xmlns="http://schemas.microsoft.com/office/infopath/2007/PartnerControls">cfb5b591-3c8a-4dac-b051-277a1c6c9a45</TermId>
        </TermInfo>
      </Terms>
    </a52389e164c64c0d9fc0dfc742ed537a>
    <TaxCatchAll xmlns="5ab18ddc-e9e4-4ed8-a58a-6ea1cae015f6">
      <Value>18</Value>
    </TaxCatchAll>
  </documentManagement>
</p:properties>
</file>

<file path=customXml/itemProps1.xml><?xml version="1.0" encoding="utf-8"?>
<ds:datastoreItem xmlns:ds="http://schemas.openxmlformats.org/officeDocument/2006/customXml" ds:itemID="{D8C671A4-E910-4BA9-BFE6-66A0068F3E8B}">
  <ds:schemaRefs>
    <ds:schemaRef ds:uri="http://schemas.microsoft.com/sharepoint/v3/contenttype/forms"/>
  </ds:schemaRefs>
</ds:datastoreItem>
</file>

<file path=customXml/itemProps2.xml><?xml version="1.0" encoding="utf-8"?>
<ds:datastoreItem xmlns:ds="http://schemas.openxmlformats.org/officeDocument/2006/customXml" ds:itemID="{97A2C90D-5150-440B-9E15-0748A8EC9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18ddc-e9e4-4ed8-a58a-6ea1cae01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4D6BE1-F07C-49C0-AD3F-5F2B60504CC6}">
  <ds:schemaRefs>
    <ds:schemaRef ds:uri="http://purl.org/dc/terms/"/>
    <ds:schemaRef ds:uri="5ab18ddc-e9e4-4ed8-a58a-6ea1cae015f6"/>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PwC 16x9 PowerPoint</Template>
  <TotalTime>4106</TotalTime>
  <Words>3322</Words>
  <Application>Microsoft Office PowerPoint</Application>
  <PresentationFormat>Widescreen</PresentationFormat>
  <Paragraphs>412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EYInterstate</vt:lpstr>
      <vt:lpstr>Georgia</vt:lpstr>
      <vt:lpstr>PwC</vt:lpstr>
      <vt:lpstr>Employee Health Insurance FY 23</vt:lpstr>
      <vt:lpstr>Health Insurance Policy </vt:lpstr>
      <vt:lpstr>Policy Features- Segregation of policies for FY’22-23</vt:lpstr>
      <vt:lpstr>Coverage Details </vt:lpstr>
      <vt:lpstr>Coverage Details </vt:lpstr>
      <vt:lpstr>Premium Chart</vt:lpstr>
      <vt:lpstr>Premium Chart </vt:lpstr>
      <vt:lpstr>Policy Benefits</vt:lpstr>
      <vt:lpstr>Policy Benefits (contd.)</vt:lpstr>
      <vt:lpstr>Policy Exclusions</vt:lpstr>
      <vt:lpstr>Policy Exclusions (contd)</vt:lpstr>
      <vt:lpstr>Points to Remember</vt:lpstr>
      <vt:lpstr>Points to Remember</vt:lpstr>
      <vt:lpstr>Point of Contact &amp; Helpdesk Schedules </vt:lpstr>
      <vt:lpstr>Escalation Matrix</vt:lpstr>
      <vt:lpstr>Thank you</vt:lpstr>
    </vt:vector>
  </TitlesOfParts>
  <Manager/>
  <Company>PwC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Mobility</dc:title>
  <dc:subject/>
  <dc:creator>Vaibhav Bhargava</dc:creator>
  <cp:keywords/>
  <dc:description/>
  <cp:lastModifiedBy>Prudent-Angela Baptist</cp:lastModifiedBy>
  <cp:revision>272</cp:revision>
  <dcterms:created xsi:type="dcterms:W3CDTF">2019-02-28T04:57:47Z</dcterms:created>
  <dcterms:modified xsi:type="dcterms:W3CDTF">2022-04-21T05:49:16Z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4</vt:lpwstr>
  </property>
  <property fmtid="{D5CDD505-2E9C-101B-9397-08002B2CF9AE}" pid="5" name="ContentTypeId">
    <vt:lpwstr>0x010100FBC45A4657F2E240A75BECB3DA31D5960036A5640F10AF6B44BBBC71EB0CF7757D</vt:lpwstr>
  </property>
  <property fmtid="{D5CDD505-2E9C-101B-9397-08002B2CF9AE}" pid="6" name="PwCPages">
    <vt:lpwstr>18;#Human Capital|cfb5b591-3c8a-4dac-b051-277a1c6c9a45</vt:lpwstr>
  </property>
</Properties>
</file>