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63BE3-CA59-7C4C-A525-2D765E70DA06}" v="11" dt="2023-09-11T11:03:13.101"/>
    <p1510:client id="{E2A42069-7BD4-F3BD-7A57-41E492217DB7}" v="226" dt="2023-09-11T12:58:03.1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mela Mar, Hans J. Hu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Pamela Mar, Hans J. Huber</a:t>
            </a:r>
          </a:p>
        </p:txBody>
      </p:sp>
      <p:sp>
        <p:nvSpPr>
          <p:cNvPr id="152" name="Conformity Assessment: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500" spc="-170">
                <a:solidFill>
                  <a:schemeClr val="accent1"/>
                </a:solidFill>
              </a:defRPr>
            </a:pPr>
            <a:r>
              <a:t>Conformity Assessment:</a:t>
            </a:r>
          </a:p>
          <a:p>
            <a:pPr>
              <a:defRPr sz="8500" spc="-170">
                <a:solidFill>
                  <a:schemeClr val="accent1"/>
                </a:solidFill>
              </a:defRPr>
            </a:pPr>
            <a:r>
              <a:t>Trade Documentation Services</a:t>
            </a:r>
          </a:p>
        </p:txBody>
      </p:sp>
      <p:sp>
        <p:nvSpPr>
          <p:cNvPr id="153" name="Achieving Reliability and Interoperability for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Achieving Reliability and Interoperability for </a:t>
            </a:r>
          </a:p>
          <a:p>
            <a:r>
              <a:t>Services replacing Paper in Trade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formity Assessment: Trade Documentation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926287">
              <a:defRPr sz="6715" spc="-134">
                <a:solidFill>
                  <a:schemeClr val="accent1"/>
                </a:solidFill>
              </a:defRPr>
            </a:lvl1pPr>
          </a:lstStyle>
          <a:p>
            <a:r>
              <a:t>Conformity Assessment: Trade Documentation Services</a:t>
            </a:r>
          </a:p>
        </p:txBody>
      </p:sp>
      <p:sp>
        <p:nvSpPr>
          <p:cNvPr id="156" name="Introduction: Tim and Han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Introduction: Tim and Hans</a:t>
            </a:r>
          </a:p>
        </p:txBody>
      </p:sp>
      <p:sp>
        <p:nvSpPr>
          <p:cNvPr id="157" name="Tim Bouma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 Bouma,</a:t>
            </a:r>
          </a:p>
          <a:p>
            <a:pPr marL="0" indent="0">
              <a:buSzTx/>
              <a:buNone/>
            </a:pPr>
            <a:r>
              <a:t>Digital Governance Council | Conseil de Gouvernance Numerique, Canada</a:t>
            </a:r>
          </a:p>
          <a:p>
            <a:endParaRPr/>
          </a:p>
          <a:p>
            <a:endParaRPr/>
          </a:p>
          <a:p>
            <a:r>
              <a:t>Hans J. Huber</a:t>
            </a:r>
          </a:p>
          <a:p>
            <a:pPr marL="0" indent="0">
              <a:buSzTx/>
              <a:buNone/>
            </a:pPr>
            <a:r>
              <a:t>id4.trade GmbH, Germany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ur approac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Our approach</a:t>
            </a:r>
          </a:p>
        </p:txBody>
      </p:sp>
      <p:sp>
        <p:nvSpPr>
          <p:cNvPr id="160" name="Slide bullet text"/>
          <p:cNvSpPr txBox="1">
            <a:spLocks noGrp="1"/>
          </p:cNvSpPr>
          <p:nvPr>
            <p:ph type="body" idx="1"/>
          </p:nvPr>
        </p:nvSpPr>
        <p:spPr>
          <a:xfrm>
            <a:off x="9134381" y="3407788"/>
            <a:ext cx="5755132" cy="2084353"/>
          </a:xfrm>
          <a:prstGeom prst="rect">
            <a:avLst/>
          </a:prstGeom>
        </p:spPr>
        <p:txBody>
          <a:bodyPr lIns="50800" tIns="50800" rIns="50800" bIns="5080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/>
              <a:t>Trusted Trade Environment</a:t>
            </a:r>
            <a:endParaRPr lang="en-US" b="1"/>
          </a:p>
          <a:p>
            <a:pPr marL="0" indent="0">
              <a:lnSpc>
                <a:spcPct val="100000"/>
              </a:lnSpc>
              <a:buNone/>
            </a:pPr>
            <a:r>
              <a:rPr lang="en-US" sz="3200"/>
              <a:t>Defining the pillars of a trusted trade data space</a:t>
            </a:r>
          </a:p>
        </p:txBody>
      </p:sp>
      <p:sp>
        <p:nvSpPr>
          <p:cNvPr id="162" name="Conformity Assessment: Trade Documentation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926287">
              <a:defRPr sz="6715" spc="-134">
                <a:solidFill>
                  <a:schemeClr val="accent1"/>
                </a:solidFill>
              </a:defRPr>
            </a:lvl1pPr>
          </a:lstStyle>
          <a:p>
            <a:r>
              <a:t>Conformity Assessment: Trade Documentation Services</a:t>
            </a:r>
          </a:p>
        </p:txBody>
      </p:sp>
      <p:sp>
        <p:nvSpPr>
          <p:cNvPr id="3" name="Slide bullet text">
            <a:extLst>
              <a:ext uri="{FF2B5EF4-FFF2-40B4-BE49-F238E27FC236}">
                <a16:creationId xmlns:a16="http://schemas.microsoft.com/office/drawing/2014/main" id="{CCA1CE9E-CF66-602D-E0CC-BD551B4FE53E}"/>
              </a:ext>
            </a:extLst>
          </p:cNvPr>
          <p:cNvSpPr txBox="1">
            <a:spLocks/>
          </p:cNvSpPr>
          <p:nvPr/>
        </p:nvSpPr>
        <p:spPr>
          <a:xfrm>
            <a:off x="1202244" y="3407789"/>
            <a:ext cx="6350696" cy="260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fontScale="85000"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lnSpc>
                <a:spcPct val="120000"/>
              </a:lnSpc>
              <a:buNone/>
            </a:pPr>
            <a:r>
              <a:rPr lang="de-DE" sz="3200" b="1"/>
              <a:t>Key Trade </a:t>
            </a:r>
            <a:r>
              <a:rPr lang="de-DE" sz="3200" b="1" err="1"/>
              <a:t>Documents</a:t>
            </a:r>
            <a:r>
              <a:rPr lang="de-DE" sz="3200" b="1"/>
              <a:t> and Data Elements (KTDDE)</a:t>
            </a:r>
            <a:endParaRPr lang="en-US" b="1"/>
          </a:p>
          <a:p>
            <a:pPr marL="0" indent="0" hangingPunct="1">
              <a:lnSpc>
                <a:spcPct val="110000"/>
              </a:lnSpc>
              <a:buNone/>
            </a:pPr>
            <a:r>
              <a:rPr lang="en-US" sz="3200"/>
              <a:t>Defining a global baseline standard for the global trade documents and data </a:t>
            </a:r>
          </a:p>
          <a:p>
            <a:pPr hangingPunct="1"/>
            <a:endParaRPr lang="de-DE" sz="3200"/>
          </a:p>
        </p:txBody>
      </p:sp>
      <p:sp>
        <p:nvSpPr>
          <p:cNvPr id="4" name="Slide bullet text">
            <a:extLst>
              <a:ext uri="{FF2B5EF4-FFF2-40B4-BE49-F238E27FC236}">
                <a16:creationId xmlns:a16="http://schemas.microsoft.com/office/drawing/2014/main" id="{861E39BE-4BCB-836F-DC1C-BB3B9EA7CC3F}"/>
              </a:ext>
            </a:extLst>
          </p:cNvPr>
          <p:cNvSpPr txBox="1">
            <a:spLocks/>
          </p:cNvSpPr>
          <p:nvPr/>
        </p:nvSpPr>
        <p:spPr>
          <a:xfrm>
            <a:off x="16467652" y="3407789"/>
            <a:ext cx="5885063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lnSpc>
                <a:spcPct val="100000"/>
              </a:lnSpc>
              <a:buNone/>
            </a:pPr>
            <a:r>
              <a:rPr lang="de-DE" sz="3200" b="1"/>
              <a:t>Conformity Assessment</a:t>
            </a:r>
            <a:endParaRPr lang="en-US"/>
          </a:p>
          <a:p>
            <a:pPr marL="0" indent="0" hangingPunct="1">
              <a:lnSpc>
                <a:spcPct val="100000"/>
              </a:lnSpc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</a:rPr>
              <a:t>Defining standardized digital trade documentation services</a:t>
            </a:r>
          </a:p>
          <a:p>
            <a:pPr marL="0" indent="0" hangingPunct="1">
              <a:buNone/>
            </a:pPr>
            <a:endParaRPr lang="de-DE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213D5-B43C-599E-884C-B662E10B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365" y="6556255"/>
            <a:ext cx="4330004" cy="6193492"/>
          </a:xfrm>
          <a:prstGeom prst="rect">
            <a:avLst/>
          </a:prstGeom>
        </p:spPr>
      </p:pic>
      <p:pic>
        <p:nvPicPr>
          <p:cNvPr id="2" name="Picture 1" descr="A black cover with blue circles and white text&#10;&#10;Description automatically generated">
            <a:extLst>
              <a:ext uri="{FF2B5EF4-FFF2-40B4-BE49-F238E27FC236}">
                <a16:creationId xmlns:a16="http://schemas.microsoft.com/office/drawing/2014/main" id="{773B3B18-6983-4A5E-B75C-C006907E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15" y="6696980"/>
            <a:ext cx="4299625" cy="60503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he scope of the assessmen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The scope of the assessment</a:t>
            </a:r>
          </a:p>
        </p:txBody>
      </p:sp>
      <p:sp>
        <p:nvSpPr>
          <p:cNvPr id="165" name="Subject of the CAS…"/>
          <p:cNvSpPr txBox="1">
            <a:spLocks noGrp="1"/>
          </p:cNvSpPr>
          <p:nvPr>
            <p:ph type="body" sz="quarter" idx="1"/>
          </p:nvPr>
        </p:nvSpPr>
        <p:spPr>
          <a:xfrm>
            <a:off x="1206499" y="3715104"/>
            <a:ext cx="9484528" cy="58451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/>
              <a:t>Subject of the CAS</a:t>
            </a:r>
          </a:p>
          <a:p>
            <a:r>
              <a:rPr sz="4000"/>
              <a:t>Objects of conformity</a:t>
            </a:r>
          </a:p>
          <a:p>
            <a:r>
              <a:rPr sz="4000"/>
              <a:t>Master conformity dimensions</a:t>
            </a:r>
          </a:p>
        </p:txBody>
      </p:sp>
      <p:sp>
        <p:nvSpPr>
          <p:cNvPr id="166" name="Conformity Assessment: Trade Documentation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926287">
              <a:defRPr sz="6715" spc="-134">
                <a:solidFill>
                  <a:schemeClr val="accent1"/>
                </a:solidFill>
              </a:defRPr>
            </a:lvl1pPr>
          </a:lstStyle>
          <a:p>
            <a:r>
              <a:t>Conformity Assessment: Trade Documentation Services</a:t>
            </a:r>
          </a:p>
        </p:txBody>
      </p:sp>
      <p:sp>
        <p:nvSpPr>
          <p:cNvPr id="167" name="=&gt; Trade data services replacing paper documentation…"/>
          <p:cNvSpPr txBox="1"/>
          <p:nvPr/>
        </p:nvSpPr>
        <p:spPr>
          <a:xfrm>
            <a:off x="8616403" y="3822494"/>
            <a:ext cx="12692577" cy="1787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sz="4000"/>
              <a:t>=&gt; Trade data services replacing paper documentation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sz="4000"/>
              <a:t>=&gt; The trade documentations in the KTDDE scope</a:t>
            </a:r>
          </a:p>
        </p:txBody>
      </p:sp>
      <p:sp>
        <p:nvSpPr>
          <p:cNvPr id="168" name="interoperability, a technical angle…"/>
          <p:cNvSpPr txBox="1"/>
          <p:nvPr/>
        </p:nvSpPr>
        <p:spPr>
          <a:xfrm>
            <a:off x="11888975" y="6299963"/>
            <a:ext cx="9113072" cy="1787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4800">
                <a:solidFill>
                  <a:srgbClr val="000000"/>
                </a:solidFill>
              </a:defRPr>
            </a:pPr>
            <a:r>
              <a:rPr sz="4000"/>
              <a:t>interoperability, a technical angle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4800">
                <a:solidFill>
                  <a:srgbClr val="000000"/>
                </a:solidFill>
              </a:defRPr>
            </a:pPr>
            <a:r>
              <a:rPr sz="4000"/>
              <a:t>reliability, a legal and technical angle</a:t>
            </a:r>
          </a:p>
        </p:txBody>
      </p:sp>
      <p:sp>
        <p:nvSpPr>
          <p:cNvPr id="169" name="Sub dimensions for reliability and interoperability should be defined to determine service properties.…"/>
          <p:cNvSpPr txBox="1"/>
          <p:nvPr/>
        </p:nvSpPr>
        <p:spPr>
          <a:xfrm>
            <a:off x="1284594" y="9490364"/>
            <a:ext cx="19717453" cy="2895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sz="4000"/>
              <a:t>Sub dimensions for reliability and interoperability should be defined to determine service properties. 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sz="4000"/>
              <a:t>Example </a:t>
            </a:r>
            <a:r>
              <a:rPr sz="4000" b="1"/>
              <a:t>Reliability</a:t>
            </a:r>
            <a:r>
              <a:rPr sz="4000"/>
              <a:t>: System uptime 99,99% (equals 8,76 hours downtime p.a.) Example </a:t>
            </a:r>
            <a:r>
              <a:rPr sz="4000" b="1"/>
              <a:t>Interoperability</a:t>
            </a:r>
            <a:r>
              <a:rPr sz="4000"/>
              <a:t>: Date information transfer done according to ISO 8601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he maturity mod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The maturity model</a:t>
            </a:r>
          </a:p>
        </p:txBody>
      </p:sp>
      <p:sp>
        <p:nvSpPr>
          <p:cNvPr id="172" name="How will the trajectory for Assessment candidates look like?…"/>
          <p:cNvSpPr txBox="1">
            <a:spLocks noGrp="1"/>
          </p:cNvSpPr>
          <p:nvPr>
            <p:ph type="body" idx="1"/>
          </p:nvPr>
        </p:nvSpPr>
        <p:spPr>
          <a:xfrm>
            <a:off x="1206499" y="4248504"/>
            <a:ext cx="21771848" cy="8256012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t>How will the trajectory for Assessment candidates look like?</a:t>
            </a:r>
            <a:r>
              <a:rPr lang="en-US"/>
              <a:t> </a:t>
            </a:r>
            <a:endParaRPr/>
          </a:p>
          <a:p>
            <a:r>
              <a:t>2 elements: Pass / Fail</a:t>
            </a:r>
          </a:p>
          <a:p>
            <a:r>
              <a:t>3 elements: Starters, </a:t>
            </a:r>
            <a:r>
              <a:rPr lang="en-US"/>
              <a:t>Qualified</a:t>
            </a:r>
            <a:r>
              <a:t>, Gold</a:t>
            </a:r>
          </a:p>
          <a:p>
            <a:r>
              <a:t>5 elements: …</a:t>
            </a:r>
          </a:p>
          <a:p>
            <a:endParaRPr/>
          </a:p>
          <a:p>
            <a:r>
              <a:t>Your views please!</a:t>
            </a:r>
            <a:r>
              <a:rPr lang="en-US"/>
              <a:t> </a:t>
            </a:r>
            <a:endParaRPr/>
          </a:p>
        </p:txBody>
      </p:sp>
      <p:sp>
        <p:nvSpPr>
          <p:cNvPr id="173" name="Conformity Assessment: Trade Documentation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926287">
              <a:defRPr sz="6715" spc="-134">
                <a:solidFill>
                  <a:schemeClr val="accent1"/>
                </a:solidFill>
              </a:defRPr>
            </a:lvl1pPr>
          </a:lstStyle>
          <a:p>
            <a:r>
              <a:t>Conformity Assessment: Trade Documentation Services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isks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Risks?</a:t>
            </a:r>
          </a:p>
        </p:txBody>
      </p:sp>
      <p:sp>
        <p:nvSpPr>
          <p:cNvPr id="176" name="Are there any risks we should see and monitor?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771847" cy="8256012"/>
          </a:xfrm>
          <a:prstGeom prst="rect">
            <a:avLst/>
          </a:prstGeom>
        </p:spPr>
        <p:txBody>
          <a:bodyPr/>
          <a:lstStyle/>
          <a:p>
            <a:r>
              <a:t>Are there any risks we should see and monitor?</a:t>
            </a:r>
          </a:p>
          <a:p>
            <a:endParaRPr/>
          </a:p>
          <a:p>
            <a:r>
              <a:t>Your views please! </a:t>
            </a:r>
          </a:p>
        </p:txBody>
      </p:sp>
      <p:sp>
        <p:nvSpPr>
          <p:cNvPr id="177" name="Conformity Assessment: Trade Documentation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926287">
              <a:defRPr sz="6715" spc="-134">
                <a:solidFill>
                  <a:schemeClr val="accent1"/>
                </a:solidFill>
              </a:defRPr>
            </a:lvl1pPr>
          </a:lstStyle>
          <a:p>
            <a:r>
              <a:t>Conformity Assessment: Trade Documentation Services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he Process"/>
          <p:cNvSpPr txBox="1">
            <a:spLocks noGrp="1"/>
          </p:cNvSpPr>
          <p:nvPr>
            <p:ph type="body" idx="21"/>
          </p:nvPr>
        </p:nvSpPr>
        <p:spPr>
          <a:xfrm>
            <a:off x="1206500" y="210517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The Process</a:t>
            </a:r>
          </a:p>
        </p:txBody>
      </p:sp>
      <p:sp>
        <p:nvSpPr>
          <p:cNvPr id="182" name="Conformity Assessment: Trade Documentation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926287">
              <a:defRPr sz="6715" spc="-134">
                <a:solidFill>
                  <a:schemeClr val="accent1"/>
                </a:solidFill>
              </a:defRPr>
            </a:lvl1pPr>
          </a:lstStyle>
          <a:p>
            <a:r>
              <a:t>Conformity Assessment: Trade Documentation Services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F004A80-21C4-DB95-7AC9-0903FDC4C747}"/>
              </a:ext>
            </a:extLst>
          </p:cNvPr>
          <p:cNvSpPr txBox="1">
            <a:spLocks/>
          </p:cNvSpPr>
          <p:nvPr/>
        </p:nvSpPr>
        <p:spPr>
          <a:xfrm>
            <a:off x="886398" y="2742897"/>
            <a:ext cx="21599518" cy="212645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+mj-lt"/>
                <a:ea typeface="+mj-ea"/>
                <a:cs typeface="Gellix" pitchFamily="2" charset="77"/>
              </a:defRPr>
            </a:lvl1pPr>
          </a:lstStyle>
          <a:p>
            <a:pPr defTabSz="1828800">
              <a:defRPr/>
            </a:pPr>
            <a:endParaRPr lang="en-GB" sz="5200">
              <a:solidFill>
                <a:srgbClr val="007BFF"/>
              </a:solidFill>
              <a:latin typeface="Helvetica regular"/>
            </a:endParaRPr>
          </a:p>
        </p:txBody>
      </p:sp>
      <p:sp>
        <p:nvSpPr>
          <p:cNvPr id="5" name="Google Shape;972;p33">
            <a:extLst>
              <a:ext uri="{FF2B5EF4-FFF2-40B4-BE49-F238E27FC236}">
                <a16:creationId xmlns:a16="http://schemas.microsoft.com/office/drawing/2014/main" id="{B2B5F9C7-F164-F44C-2054-73C1D4B3EEAB}"/>
              </a:ext>
            </a:extLst>
          </p:cNvPr>
          <p:cNvSpPr/>
          <p:nvPr/>
        </p:nvSpPr>
        <p:spPr>
          <a:xfrm>
            <a:off x="1304082" y="4609197"/>
            <a:ext cx="3277530" cy="792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rgbClr val="FFCE7D"/>
          </a:solidFill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973;p33">
            <a:extLst>
              <a:ext uri="{FF2B5EF4-FFF2-40B4-BE49-F238E27FC236}">
                <a16:creationId xmlns:a16="http://schemas.microsoft.com/office/drawing/2014/main" id="{D92A4C0A-6CE2-8ABB-007B-A8A761D5B7F8}"/>
              </a:ext>
            </a:extLst>
          </p:cNvPr>
          <p:cNvSpPr/>
          <p:nvPr/>
        </p:nvSpPr>
        <p:spPr>
          <a:xfrm>
            <a:off x="1304084" y="6077863"/>
            <a:ext cx="3277530" cy="792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975;p33">
            <a:extLst>
              <a:ext uri="{FF2B5EF4-FFF2-40B4-BE49-F238E27FC236}">
                <a16:creationId xmlns:a16="http://schemas.microsoft.com/office/drawing/2014/main" id="{FE0A0B93-2640-4195-8427-865EFDF79C4E}"/>
              </a:ext>
            </a:extLst>
          </p:cNvPr>
          <p:cNvSpPr/>
          <p:nvPr/>
        </p:nvSpPr>
        <p:spPr>
          <a:xfrm>
            <a:off x="1342722" y="5663562"/>
            <a:ext cx="290702" cy="273758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976;p33">
            <a:extLst>
              <a:ext uri="{FF2B5EF4-FFF2-40B4-BE49-F238E27FC236}">
                <a16:creationId xmlns:a16="http://schemas.microsoft.com/office/drawing/2014/main" id="{10E6B193-6242-5B5A-2332-1F28AA1634D9}"/>
              </a:ext>
            </a:extLst>
          </p:cNvPr>
          <p:cNvSpPr/>
          <p:nvPr/>
        </p:nvSpPr>
        <p:spPr>
          <a:xfrm>
            <a:off x="1423367" y="5735321"/>
            <a:ext cx="138284" cy="13022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rgbClr val="FFCE7D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977;p33">
            <a:extLst>
              <a:ext uri="{FF2B5EF4-FFF2-40B4-BE49-F238E27FC236}">
                <a16:creationId xmlns:a16="http://schemas.microsoft.com/office/drawing/2014/main" id="{182D3472-5CD0-1D8D-CA1A-5A4B9BB6F621}"/>
              </a:ext>
            </a:extLst>
          </p:cNvPr>
          <p:cNvSpPr/>
          <p:nvPr/>
        </p:nvSpPr>
        <p:spPr>
          <a:xfrm>
            <a:off x="4974514" y="4609197"/>
            <a:ext cx="3277530" cy="792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900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978;p33">
            <a:extLst>
              <a:ext uri="{FF2B5EF4-FFF2-40B4-BE49-F238E27FC236}">
                <a16:creationId xmlns:a16="http://schemas.microsoft.com/office/drawing/2014/main" id="{D8A30432-2167-A1A1-C850-86FE6816781C}"/>
              </a:ext>
            </a:extLst>
          </p:cNvPr>
          <p:cNvSpPr/>
          <p:nvPr/>
        </p:nvSpPr>
        <p:spPr>
          <a:xfrm>
            <a:off x="4974510" y="6077863"/>
            <a:ext cx="3277530" cy="792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900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979;p33">
            <a:extLst>
              <a:ext uri="{FF2B5EF4-FFF2-40B4-BE49-F238E27FC236}">
                <a16:creationId xmlns:a16="http://schemas.microsoft.com/office/drawing/2014/main" id="{10D852DE-7B75-6D0E-6FF7-768A384CEA49}"/>
              </a:ext>
            </a:extLst>
          </p:cNvPr>
          <p:cNvSpPr/>
          <p:nvPr/>
        </p:nvSpPr>
        <p:spPr>
          <a:xfrm>
            <a:off x="4553546" y="5801740"/>
            <a:ext cx="476690" cy="114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980;p33">
            <a:extLst>
              <a:ext uri="{FF2B5EF4-FFF2-40B4-BE49-F238E27FC236}">
                <a16:creationId xmlns:a16="http://schemas.microsoft.com/office/drawing/2014/main" id="{18768938-76A9-F9E0-7759-BBE1A13B8F96}"/>
              </a:ext>
            </a:extLst>
          </p:cNvPr>
          <p:cNvSpPr/>
          <p:nvPr/>
        </p:nvSpPr>
        <p:spPr>
          <a:xfrm>
            <a:off x="5013154" y="5663562"/>
            <a:ext cx="290702" cy="273758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981;p33">
            <a:extLst>
              <a:ext uri="{FF2B5EF4-FFF2-40B4-BE49-F238E27FC236}">
                <a16:creationId xmlns:a16="http://schemas.microsoft.com/office/drawing/2014/main" id="{4C7B41FB-5CA3-2AE8-6D1F-2317232E0AFA}"/>
              </a:ext>
            </a:extLst>
          </p:cNvPr>
          <p:cNvSpPr/>
          <p:nvPr/>
        </p:nvSpPr>
        <p:spPr>
          <a:xfrm>
            <a:off x="5093799" y="5735321"/>
            <a:ext cx="138284" cy="13022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982;p33">
            <a:extLst>
              <a:ext uri="{FF2B5EF4-FFF2-40B4-BE49-F238E27FC236}">
                <a16:creationId xmlns:a16="http://schemas.microsoft.com/office/drawing/2014/main" id="{689DB713-2B9F-F161-F0C7-37DAA92D3562}"/>
              </a:ext>
            </a:extLst>
          </p:cNvPr>
          <p:cNvSpPr/>
          <p:nvPr/>
        </p:nvSpPr>
        <p:spPr>
          <a:xfrm>
            <a:off x="8818558" y="4595267"/>
            <a:ext cx="3277530" cy="792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76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983;p33">
            <a:extLst>
              <a:ext uri="{FF2B5EF4-FFF2-40B4-BE49-F238E27FC236}">
                <a16:creationId xmlns:a16="http://schemas.microsoft.com/office/drawing/2014/main" id="{30760E86-4E97-3D1A-5022-60C27BDE0224}"/>
              </a:ext>
            </a:extLst>
          </p:cNvPr>
          <p:cNvSpPr/>
          <p:nvPr/>
        </p:nvSpPr>
        <p:spPr>
          <a:xfrm>
            <a:off x="8818554" y="6063933"/>
            <a:ext cx="3277530" cy="792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876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Google Shape;984;p33">
            <a:extLst>
              <a:ext uri="{FF2B5EF4-FFF2-40B4-BE49-F238E27FC236}">
                <a16:creationId xmlns:a16="http://schemas.microsoft.com/office/drawing/2014/main" id="{827A009A-6C60-7685-951C-B430BA92C9F2}"/>
              </a:ext>
            </a:extLst>
          </p:cNvPr>
          <p:cNvSpPr/>
          <p:nvPr/>
        </p:nvSpPr>
        <p:spPr>
          <a:xfrm>
            <a:off x="8223978" y="5801740"/>
            <a:ext cx="476690" cy="114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985;p33">
            <a:extLst>
              <a:ext uri="{FF2B5EF4-FFF2-40B4-BE49-F238E27FC236}">
                <a16:creationId xmlns:a16="http://schemas.microsoft.com/office/drawing/2014/main" id="{8DD1EEC9-A9FE-3C5D-502C-C634DC1F408D}"/>
              </a:ext>
            </a:extLst>
          </p:cNvPr>
          <p:cNvSpPr/>
          <p:nvPr/>
        </p:nvSpPr>
        <p:spPr>
          <a:xfrm>
            <a:off x="8683586" y="5663562"/>
            <a:ext cx="290702" cy="273758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Google Shape;986;p33">
            <a:extLst>
              <a:ext uri="{FF2B5EF4-FFF2-40B4-BE49-F238E27FC236}">
                <a16:creationId xmlns:a16="http://schemas.microsoft.com/office/drawing/2014/main" id="{AD98A40A-F733-BF26-F7B8-E5C09F9F0EDA}"/>
              </a:ext>
            </a:extLst>
          </p:cNvPr>
          <p:cNvSpPr/>
          <p:nvPr/>
        </p:nvSpPr>
        <p:spPr>
          <a:xfrm>
            <a:off x="8761454" y="5735321"/>
            <a:ext cx="141062" cy="130224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80" y="0"/>
                  <a:pt x="0" y="257"/>
                  <a:pt x="0" y="584"/>
                </a:cubicBezTo>
                <a:cubicBezTo>
                  <a:pt x="0" y="888"/>
                  <a:pt x="280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Google Shape;987;p33">
            <a:extLst>
              <a:ext uri="{FF2B5EF4-FFF2-40B4-BE49-F238E27FC236}">
                <a16:creationId xmlns:a16="http://schemas.microsoft.com/office/drawing/2014/main" id="{162891F0-8ECA-AD31-9A22-7F645F0550FC}"/>
              </a:ext>
            </a:extLst>
          </p:cNvPr>
          <p:cNvSpPr/>
          <p:nvPr/>
        </p:nvSpPr>
        <p:spPr>
          <a:xfrm>
            <a:off x="12489115" y="4595267"/>
            <a:ext cx="3277408" cy="792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7600" cap="rnd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988;p33">
            <a:extLst>
              <a:ext uri="{FF2B5EF4-FFF2-40B4-BE49-F238E27FC236}">
                <a16:creationId xmlns:a16="http://schemas.microsoft.com/office/drawing/2014/main" id="{35C13F11-D882-3D63-F3D3-864E84C883C5}"/>
              </a:ext>
            </a:extLst>
          </p:cNvPr>
          <p:cNvSpPr/>
          <p:nvPr/>
        </p:nvSpPr>
        <p:spPr>
          <a:xfrm>
            <a:off x="12489103" y="6063933"/>
            <a:ext cx="3277408" cy="792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Google Shape;989;p33">
            <a:extLst>
              <a:ext uri="{FF2B5EF4-FFF2-40B4-BE49-F238E27FC236}">
                <a16:creationId xmlns:a16="http://schemas.microsoft.com/office/drawing/2014/main" id="{9C5695FE-8D4E-E8EF-7E91-058F4704E6C9}"/>
              </a:ext>
            </a:extLst>
          </p:cNvPr>
          <p:cNvSpPr/>
          <p:nvPr/>
        </p:nvSpPr>
        <p:spPr>
          <a:xfrm>
            <a:off x="12068018" y="5787810"/>
            <a:ext cx="476810" cy="114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990;p33">
            <a:extLst>
              <a:ext uri="{FF2B5EF4-FFF2-40B4-BE49-F238E27FC236}">
                <a16:creationId xmlns:a16="http://schemas.microsoft.com/office/drawing/2014/main" id="{792019DD-E800-7A37-278D-F6C87F6FA940}"/>
              </a:ext>
            </a:extLst>
          </p:cNvPr>
          <p:cNvSpPr/>
          <p:nvPr/>
        </p:nvSpPr>
        <p:spPr>
          <a:xfrm>
            <a:off x="12527754" y="5649632"/>
            <a:ext cx="290578" cy="273758"/>
          </a:xfrm>
          <a:custGeom>
            <a:avLst/>
            <a:gdLst/>
            <a:ahLst/>
            <a:cxnLst/>
            <a:rect l="l" t="t" r="r" b="b"/>
            <a:pathLst>
              <a:path w="2406" h="2407" fill="none" extrusionOk="0">
                <a:moveTo>
                  <a:pt x="2406" y="1215"/>
                </a:moveTo>
                <a:cubicBezTo>
                  <a:pt x="2406" y="1869"/>
                  <a:pt x="1868" y="2406"/>
                  <a:pt x="1191" y="2406"/>
                </a:cubicBezTo>
                <a:cubicBezTo>
                  <a:pt x="537" y="2406"/>
                  <a:pt x="0" y="1869"/>
                  <a:pt x="0" y="1215"/>
                </a:cubicBezTo>
                <a:cubicBezTo>
                  <a:pt x="0" y="538"/>
                  <a:pt x="537" y="1"/>
                  <a:pt x="1191" y="1"/>
                </a:cubicBezTo>
                <a:cubicBezTo>
                  <a:pt x="1868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991;p33">
            <a:extLst>
              <a:ext uri="{FF2B5EF4-FFF2-40B4-BE49-F238E27FC236}">
                <a16:creationId xmlns:a16="http://schemas.microsoft.com/office/drawing/2014/main" id="{0512C724-E9DB-8B47-380A-2D02B76949E3}"/>
              </a:ext>
            </a:extLst>
          </p:cNvPr>
          <p:cNvSpPr/>
          <p:nvPr/>
        </p:nvSpPr>
        <p:spPr>
          <a:xfrm>
            <a:off x="12605502" y="5721391"/>
            <a:ext cx="141062" cy="130224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81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992;p33">
            <a:extLst>
              <a:ext uri="{FF2B5EF4-FFF2-40B4-BE49-F238E27FC236}">
                <a16:creationId xmlns:a16="http://schemas.microsoft.com/office/drawing/2014/main" id="{A047DEA8-FABF-D8F9-7184-AEE3C53DD7D1}"/>
              </a:ext>
            </a:extLst>
          </p:cNvPr>
          <p:cNvSpPr/>
          <p:nvPr/>
        </p:nvSpPr>
        <p:spPr>
          <a:xfrm>
            <a:off x="16159547" y="4595267"/>
            <a:ext cx="3277408" cy="792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7600" cap="rnd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993;p33">
            <a:extLst>
              <a:ext uri="{FF2B5EF4-FFF2-40B4-BE49-F238E27FC236}">
                <a16:creationId xmlns:a16="http://schemas.microsoft.com/office/drawing/2014/main" id="{3EA11C14-5CB0-6E5D-1123-4E9CA9F73EFA}"/>
              </a:ext>
            </a:extLst>
          </p:cNvPr>
          <p:cNvSpPr/>
          <p:nvPr/>
        </p:nvSpPr>
        <p:spPr>
          <a:xfrm>
            <a:off x="16159529" y="6063933"/>
            <a:ext cx="3277408" cy="792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994;p33">
            <a:extLst>
              <a:ext uri="{FF2B5EF4-FFF2-40B4-BE49-F238E27FC236}">
                <a16:creationId xmlns:a16="http://schemas.microsoft.com/office/drawing/2014/main" id="{37D0A6C1-FE43-FACC-E2A4-59F7D671CE38}"/>
              </a:ext>
            </a:extLst>
          </p:cNvPr>
          <p:cNvSpPr/>
          <p:nvPr/>
        </p:nvSpPr>
        <p:spPr>
          <a:xfrm>
            <a:off x="15738450" y="5787810"/>
            <a:ext cx="476810" cy="114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995;p33">
            <a:extLst>
              <a:ext uri="{FF2B5EF4-FFF2-40B4-BE49-F238E27FC236}">
                <a16:creationId xmlns:a16="http://schemas.microsoft.com/office/drawing/2014/main" id="{784D9B0B-5A9C-888B-150E-9EE846B80321}"/>
              </a:ext>
            </a:extLst>
          </p:cNvPr>
          <p:cNvSpPr/>
          <p:nvPr/>
        </p:nvSpPr>
        <p:spPr>
          <a:xfrm>
            <a:off x="16195450" y="5649632"/>
            <a:ext cx="290702" cy="273758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215" y="2406"/>
                </a:cubicBezTo>
                <a:cubicBezTo>
                  <a:pt x="561" y="2406"/>
                  <a:pt x="1" y="1869"/>
                  <a:pt x="1" y="1215"/>
                </a:cubicBezTo>
                <a:cubicBezTo>
                  <a:pt x="1" y="538"/>
                  <a:pt x="561" y="1"/>
                  <a:pt x="1215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996;p33">
            <a:extLst>
              <a:ext uri="{FF2B5EF4-FFF2-40B4-BE49-F238E27FC236}">
                <a16:creationId xmlns:a16="http://schemas.microsoft.com/office/drawing/2014/main" id="{ADD2500C-93ED-06CA-89FC-57193DE4E754}"/>
              </a:ext>
            </a:extLst>
          </p:cNvPr>
          <p:cNvSpPr/>
          <p:nvPr/>
        </p:nvSpPr>
        <p:spPr>
          <a:xfrm>
            <a:off x="16275926" y="5721391"/>
            <a:ext cx="141182" cy="130224"/>
          </a:xfrm>
          <a:custGeom>
            <a:avLst/>
            <a:gdLst/>
            <a:ahLst/>
            <a:cxnLst/>
            <a:rect l="l" t="t" r="r" b="b"/>
            <a:pathLst>
              <a:path w="1169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" name="Google Shape;1001;p33">
            <a:extLst>
              <a:ext uri="{FF2B5EF4-FFF2-40B4-BE49-F238E27FC236}">
                <a16:creationId xmlns:a16="http://schemas.microsoft.com/office/drawing/2014/main" id="{DCAF43A8-FDC9-BF94-F181-081DF2EB4811}"/>
              </a:ext>
            </a:extLst>
          </p:cNvPr>
          <p:cNvGrpSpPr/>
          <p:nvPr/>
        </p:nvGrpSpPr>
        <p:grpSpPr>
          <a:xfrm>
            <a:off x="10246868" y="4956552"/>
            <a:ext cx="561350" cy="754506"/>
            <a:chOff x="3206521" y="2077776"/>
            <a:chExt cx="198237" cy="282940"/>
          </a:xfrm>
        </p:grpSpPr>
        <p:sp>
          <p:nvSpPr>
            <p:cNvPr id="30" name="Google Shape;1002;p33">
              <a:extLst>
                <a:ext uri="{FF2B5EF4-FFF2-40B4-BE49-F238E27FC236}">
                  <a16:creationId xmlns:a16="http://schemas.microsoft.com/office/drawing/2014/main" id="{682B2370-A0FC-019D-8835-03468519BCE7}"/>
                </a:ext>
              </a:extLst>
            </p:cNvPr>
            <p:cNvSpPr/>
            <p:nvPr/>
          </p:nvSpPr>
          <p:spPr>
            <a:xfrm>
              <a:off x="3206521" y="2077776"/>
              <a:ext cx="198237" cy="282940"/>
            </a:xfrm>
            <a:custGeom>
              <a:avLst/>
              <a:gdLst/>
              <a:ahLst/>
              <a:cxnLst/>
              <a:rect l="l" t="t" r="r" b="b"/>
              <a:pathLst>
                <a:path w="4648" h="6634" fill="none" extrusionOk="0">
                  <a:moveTo>
                    <a:pt x="1331" y="1"/>
                  </a:moveTo>
                  <a:lnTo>
                    <a:pt x="1331" y="1332"/>
                  </a:lnTo>
                  <a:lnTo>
                    <a:pt x="0" y="1332"/>
                  </a:lnTo>
                  <a:lnTo>
                    <a:pt x="0" y="6633"/>
                  </a:lnTo>
                  <a:lnTo>
                    <a:pt x="4647" y="6633"/>
                  </a:lnTo>
                  <a:lnTo>
                    <a:pt x="4647" y="1"/>
                  </a:ln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1003;p33">
              <a:extLst>
                <a:ext uri="{FF2B5EF4-FFF2-40B4-BE49-F238E27FC236}">
                  <a16:creationId xmlns:a16="http://schemas.microsoft.com/office/drawing/2014/main" id="{D4DB82B5-2A99-4F0F-4A85-2B482F0FD492}"/>
                </a:ext>
              </a:extLst>
            </p:cNvPr>
            <p:cNvSpPr/>
            <p:nvPr/>
          </p:nvSpPr>
          <p:spPr>
            <a:xfrm>
              <a:off x="3206521" y="2077776"/>
              <a:ext cx="56810" cy="56810"/>
            </a:xfrm>
            <a:custGeom>
              <a:avLst/>
              <a:gdLst/>
              <a:ahLst/>
              <a:cxnLst/>
              <a:rect l="l" t="t" r="r" b="b"/>
              <a:pathLst>
                <a:path w="1332" h="1332" fill="none" extrusionOk="0">
                  <a:moveTo>
                    <a:pt x="1331" y="1"/>
                  </a:moveTo>
                  <a:lnTo>
                    <a:pt x="0" y="1332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1004;p33">
              <a:extLst>
                <a:ext uri="{FF2B5EF4-FFF2-40B4-BE49-F238E27FC236}">
                  <a16:creationId xmlns:a16="http://schemas.microsoft.com/office/drawing/2014/main" id="{6CF35988-473F-55A3-E542-C4D06D185658}"/>
                </a:ext>
              </a:extLst>
            </p:cNvPr>
            <p:cNvSpPr/>
            <p:nvPr/>
          </p:nvSpPr>
          <p:spPr>
            <a:xfrm>
              <a:off x="3248315" y="2177401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1005;p33">
              <a:extLst>
                <a:ext uri="{FF2B5EF4-FFF2-40B4-BE49-F238E27FC236}">
                  <a16:creationId xmlns:a16="http://schemas.microsoft.com/office/drawing/2014/main" id="{76B5FCB9-912E-F556-D1EB-62C89E4F8FEB}"/>
                </a:ext>
              </a:extLst>
            </p:cNvPr>
            <p:cNvSpPr/>
            <p:nvPr/>
          </p:nvSpPr>
          <p:spPr>
            <a:xfrm>
              <a:off x="3248315" y="2211263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Google Shape;1006;p33">
              <a:extLst>
                <a:ext uri="{FF2B5EF4-FFF2-40B4-BE49-F238E27FC236}">
                  <a16:creationId xmlns:a16="http://schemas.microsoft.com/office/drawing/2014/main" id="{86A6733F-EB0D-5993-153A-FA719C1E8560}"/>
                </a:ext>
              </a:extLst>
            </p:cNvPr>
            <p:cNvSpPr/>
            <p:nvPr/>
          </p:nvSpPr>
          <p:spPr>
            <a:xfrm>
              <a:off x="3248315" y="2244102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1007;p33">
              <a:extLst>
                <a:ext uri="{FF2B5EF4-FFF2-40B4-BE49-F238E27FC236}">
                  <a16:creationId xmlns:a16="http://schemas.microsoft.com/office/drawing/2014/main" id="{6DECB21C-2F0D-3342-CEAD-EDBC54DECA42}"/>
                </a:ext>
              </a:extLst>
            </p:cNvPr>
            <p:cNvSpPr/>
            <p:nvPr/>
          </p:nvSpPr>
          <p:spPr>
            <a:xfrm>
              <a:off x="3248315" y="2277964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" name="Google Shape;1008;p33">
            <a:extLst>
              <a:ext uri="{FF2B5EF4-FFF2-40B4-BE49-F238E27FC236}">
                <a16:creationId xmlns:a16="http://schemas.microsoft.com/office/drawing/2014/main" id="{5184BF02-ACCB-2AAC-A7B0-4B2E53CE1CD3}"/>
              </a:ext>
            </a:extLst>
          </p:cNvPr>
          <p:cNvGrpSpPr/>
          <p:nvPr/>
        </p:nvGrpSpPr>
        <p:grpSpPr>
          <a:xfrm>
            <a:off x="13742235" y="4949298"/>
            <a:ext cx="801084" cy="754506"/>
            <a:chOff x="5917507" y="2077776"/>
            <a:chExt cx="282897" cy="282940"/>
          </a:xfrm>
        </p:grpSpPr>
        <p:sp>
          <p:nvSpPr>
            <p:cNvPr id="37" name="Google Shape;1009;p33">
              <a:extLst>
                <a:ext uri="{FF2B5EF4-FFF2-40B4-BE49-F238E27FC236}">
                  <a16:creationId xmlns:a16="http://schemas.microsoft.com/office/drawing/2014/main" id="{E56904A0-D574-B001-6DEE-3C7EA5C43C79}"/>
                </a:ext>
              </a:extLst>
            </p:cNvPr>
            <p:cNvSpPr/>
            <p:nvPr/>
          </p:nvSpPr>
          <p:spPr>
            <a:xfrm>
              <a:off x="5917507" y="2077776"/>
              <a:ext cx="282897" cy="282940"/>
            </a:xfrm>
            <a:custGeom>
              <a:avLst/>
              <a:gdLst/>
              <a:ahLst/>
              <a:cxnLst/>
              <a:rect l="l" t="t" r="r" b="b"/>
              <a:pathLst>
                <a:path w="6633" h="6634" fill="none" extrusionOk="0">
                  <a:moveTo>
                    <a:pt x="6633" y="3877"/>
                  </a:moveTo>
                  <a:lnTo>
                    <a:pt x="6633" y="2756"/>
                  </a:lnTo>
                  <a:lnTo>
                    <a:pt x="5395" y="2756"/>
                  </a:lnTo>
                  <a:cubicBezTo>
                    <a:pt x="5348" y="2570"/>
                    <a:pt x="5278" y="2406"/>
                    <a:pt x="5185" y="2243"/>
                  </a:cubicBezTo>
                  <a:lnTo>
                    <a:pt x="6049" y="1379"/>
                  </a:lnTo>
                  <a:lnTo>
                    <a:pt x="5255" y="561"/>
                  </a:lnTo>
                  <a:lnTo>
                    <a:pt x="4391" y="1449"/>
                  </a:lnTo>
                  <a:cubicBezTo>
                    <a:pt x="4227" y="1355"/>
                    <a:pt x="4064" y="1285"/>
                    <a:pt x="3877" y="1239"/>
                  </a:cubicBezTo>
                  <a:lnTo>
                    <a:pt x="3877" y="1"/>
                  </a:lnTo>
                  <a:lnTo>
                    <a:pt x="2756" y="1"/>
                  </a:lnTo>
                  <a:lnTo>
                    <a:pt x="2756" y="1239"/>
                  </a:lnTo>
                  <a:cubicBezTo>
                    <a:pt x="2569" y="1285"/>
                    <a:pt x="2406" y="1355"/>
                    <a:pt x="2242" y="1449"/>
                  </a:cubicBezTo>
                  <a:lnTo>
                    <a:pt x="1378" y="561"/>
                  </a:lnTo>
                  <a:lnTo>
                    <a:pt x="584" y="1379"/>
                  </a:lnTo>
                  <a:lnTo>
                    <a:pt x="1448" y="2243"/>
                  </a:lnTo>
                  <a:cubicBezTo>
                    <a:pt x="1355" y="2406"/>
                    <a:pt x="1285" y="2570"/>
                    <a:pt x="1238" y="2756"/>
                  </a:cubicBezTo>
                  <a:lnTo>
                    <a:pt x="1" y="2756"/>
                  </a:lnTo>
                  <a:lnTo>
                    <a:pt x="1" y="3877"/>
                  </a:lnTo>
                  <a:lnTo>
                    <a:pt x="1238" y="3877"/>
                  </a:lnTo>
                  <a:cubicBezTo>
                    <a:pt x="1285" y="4064"/>
                    <a:pt x="1355" y="4228"/>
                    <a:pt x="1448" y="4391"/>
                  </a:cubicBezTo>
                  <a:lnTo>
                    <a:pt x="584" y="5255"/>
                  </a:lnTo>
                  <a:lnTo>
                    <a:pt x="1378" y="6049"/>
                  </a:lnTo>
                  <a:lnTo>
                    <a:pt x="2242" y="5185"/>
                  </a:lnTo>
                  <a:cubicBezTo>
                    <a:pt x="2406" y="5279"/>
                    <a:pt x="2569" y="5349"/>
                    <a:pt x="2756" y="5395"/>
                  </a:cubicBezTo>
                  <a:lnTo>
                    <a:pt x="2756" y="6633"/>
                  </a:lnTo>
                  <a:lnTo>
                    <a:pt x="3877" y="6633"/>
                  </a:lnTo>
                  <a:lnTo>
                    <a:pt x="3877" y="5395"/>
                  </a:lnTo>
                  <a:cubicBezTo>
                    <a:pt x="4064" y="5349"/>
                    <a:pt x="4227" y="5279"/>
                    <a:pt x="4391" y="5185"/>
                  </a:cubicBezTo>
                  <a:lnTo>
                    <a:pt x="5255" y="6049"/>
                  </a:lnTo>
                  <a:lnTo>
                    <a:pt x="6049" y="5255"/>
                  </a:lnTo>
                  <a:lnTo>
                    <a:pt x="5185" y="4391"/>
                  </a:lnTo>
                  <a:cubicBezTo>
                    <a:pt x="5278" y="4228"/>
                    <a:pt x="5348" y="4064"/>
                    <a:pt x="5395" y="3877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Google Shape;1010;p33">
              <a:extLst>
                <a:ext uri="{FF2B5EF4-FFF2-40B4-BE49-F238E27FC236}">
                  <a16:creationId xmlns:a16="http://schemas.microsoft.com/office/drawing/2014/main" id="{E5C43490-95AB-E6B3-D2A7-15EF3BD8AE72}"/>
                </a:ext>
              </a:extLst>
            </p:cNvPr>
            <p:cNvSpPr/>
            <p:nvPr/>
          </p:nvSpPr>
          <p:spPr>
            <a:xfrm>
              <a:off x="6014104" y="2174415"/>
              <a:ext cx="89693" cy="89650"/>
            </a:xfrm>
            <a:custGeom>
              <a:avLst/>
              <a:gdLst/>
              <a:ahLst/>
              <a:cxnLst/>
              <a:rect l="l" t="t" r="r" b="b"/>
              <a:pathLst>
                <a:path w="2103" h="2102" fill="none" extrusionOk="0">
                  <a:moveTo>
                    <a:pt x="2103" y="1051"/>
                  </a:moveTo>
                  <a:cubicBezTo>
                    <a:pt x="2103" y="1635"/>
                    <a:pt x="1636" y="2102"/>
                    <a:pt x="1052" y="2102"/>
                  </a:cubicBezTo>
                  <a:cubicBezTo>
                    <a:pt x="468" y="2102"/>
                    <a:pt x="1" y="1635"/>
                    <a:pt x="1" y="1051"/>
                  </a:cubicBezTo>
                  <a:cubicBezTo>
                    <a:pt x="1" y="467"/>
                    <a:pt x="468" y="0"/>
                    <a:pt x="1052" y="0"/>
                  </a:cubicBezTo>
                  <a:cubicBezTo>
                    <a:pt x="1636" y="0"/>
                    <a:pt x="2103" y="467"/>
                    <a:pt x="2103" y="1051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1828800" hangingPunct="1">
                <a:defRPr/>
              </a:pPr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" name="Google Shape;1027;p33">
            <a:extLst>
              <a:ext uri="{FF2B5EF4-FFF2-40B4-BE49-F238E27FC236}">
                <a16:creationId xmlns:a16="http://schemas.microsoft.com/office/drawing/2014/main" id="{778D9AD5-F3AB-27D1-CAB9-BD9FA1AB55B2}"/>
              </a:ext>
            </a:extLst>
          </p:cNvPr>
          <p:cNvSpPr txBox="1"/>
          <p:nvPr/>
        </p:nvSpPr>
        <p:spPr>
          <a:xfrm>
            <a:off x="12503955" y="5769959"/>
            <a:ext cx="3277428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-SG" sz="2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September</a:t>
            </a:r>
            <a:endParaRPr sz="266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32;p33">
            <a:extLst>
              <a:ext uri="{FF2B5EF4-FFF2-40B4-BE49-F238E27FC236}">
                <a16:creationId xmlns:a16="http://schemas.microsoft.com/office/drawing/2014/main" id="{C0271D12-290E-CC03-28D5-C30470164F0B}"/>
              </a:ext>
            </a:extLst>
          </p:cNvPr>
          <p:cNvSpPr/>
          <p:nvPr/>
        </p:nvSpPr>
        <p:spPr>
          <a:xfrm>
            <a:off x="1304489" y="3478513"/>
            <a:ext cx="3277428" cy="905600"/>
          </a:xfrm>
          <a:prstGeom prst="roundRect">
            <a:avLst>
              <a:gd name="adj" fmla="val 11918"/>
            </a:avLst>
          </a:prstGeom>
          <a:solidFill>
            <a:srgbClr val="FFCE7D"/>
          </a:solidFill>
          <a:ln w="9525" cap="flat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  <a:defRPr/>
            </a:pPr>
            <a:r>
              <a:rPr lang="en" sz="2800" b="1">
                <a:solidFill>
                  <a:srgbClr val="FFFFFF"/>
                </a:solidFill>
                <a:latin typeface="+mj-lt"/>
                <a:sym typeface="Fira Sans Extra Condensed"/>
              </a:rPr>
              <a:t>Idea</a:t>
            </a:r>
            <a:endParaRPr sz="2800" b="1">
              <a:solidFill>
                <a:srgbClr val="FFFFFF"/>
              </a:solidFill>
              <a:latin typeface="+mj-lt"/>
              <a:sym typeface="Fira Sans Extra Condensed"/>
            </a:endParaRPr>
          </a:p>
        </p:txBody>
      </p:sp>
      <p:sp>
        <p:nvSpPr>
          <p:cNvPr id="41" name="Google Shape;1033;p33">
            <a:extLst>
              <a:ext uri="{FF2B5EF4-FFF2-40B4-BE49-F238E27FC236}">
                <a16:creationId xmlns:a16="http://schemas.microsoft.com/office/drawing/2014/main" id="{1A41307F-A7A2-6F9E-906B-17932B34202B}"/>
              </a:ext>
            </a:extLst>
          </p:cNvPr>
          <p:cNvSpPr/>
          <p:nvPr/>
        </p:nvSpPr>
        <p:spPr>
          <a:xfrm>
            <a:off x="4974555" y="3478513"/>
            <a:ext cx="3277428" cy="905600"/>
          </a:xfrm>
          <a:prstGeom prst="roundRect">
            <a:avLst>
              <a:gd name="adj" fmla="val 11918"/>
            </a:avLst>
          </a:prstGeom>
          <a:solidFill>
            <a:srgbClr val="FFB174"/>
          </a:solidFill>
          <a:ln w="9525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defRPr/>
            </a:pPr>
            <a:r>
              <a:rPr lang="en" sz="2800" b="1">
                <a:solidFill>
                  <a:srgbClr val="FFFFFF"/>
                </a:solidFill>
                <a:latin typeface="+mj-lt"/>
                <a:sym typeface="Fira Sans Extra Condensed"/>
              </a:rPr>
              <a:t>Market Research</a:t>
            </a:r>
            <a:endParaRPr sz="2800" b="1">
              <a:solidFill>
                <a:srgbClr val="FFFFFF"/>
              </a:solidFill>
              <a:latin typeface="+mj-lt"/>
              <a:sym typeface="Fira Sans Extra Condensed"/>
            </a:endParaRPr>
          </a:p>
        </p:txBody>
      </p:sp>
      <p:sp>
        <p:nvSpPr>
          <p:cNvPr id="42" name="Google Shape;1034;p33">
            <a:extLst>
              <a:ext uri="{FF2B5EF4-FFF2-40B4-BE49-F238E27FC236}">
                <a16:creationId xmlns:a16="http://schemas.microsoft.com/office/drawing/2014/main" id="{654B7A70-C462-D520-9DFE-7EC15F34C99C}"/>
              </a:ext>
            </a:extLst>
          </p:cNvPr>
          <p:cNvSpPr/>
          <p:nvPr/>
        </p:nvSpPr>
        <p:spPr>
          <a:xfrm>
            <a:off x="8818239" y="3464583"/>
            <a:ext cx="3277428" cy="905600"/>
          </a:xfrm>
          <a:prstGeom prst="roundRect">
            <a:avLst>
              <a:gd name="adj" fmla="val 11918"/>
            </a:avLst>
          </a:prstGeom>
          <a:solidFill>
            <a:srgbClr val="FF6666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buClr>
                <a:srgbClr val="000000"/>
              </a:buClr>
              <a:buSzPts val="1100"/>
              <a:defRPr/>
            </a:pPr>
            <a:r>
              <a:rPr lang="en" sz="2800" b="1">
                <a:solidFill>
                  <a:srgbClr val="FFFFFF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CAS Definition </a:t>
            </a:r>
            <a:endParaRPr sz="2800" b="1">
              <a:solidFill>
                <a:srgbClr val="FFFFFF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1035;p33">
            <a:extLst>
              <a:ext uri="{FF2B5EF4-FFF2-40B4-BE49-F238E27FC236}">
                <a16:creationId xmlns:a16="http://schemas.microsoft.com/office/drawing/2014/main" id="{7E71BA9C-7BD6-BB51-1C6B-62BE7D420685}"/>
              </a:ext>
            </a:extLst>
          </p:cNvPr>
          <p:cNvSpPr/>
          <p:nvPr/>
        </p:nvSpPr>
        <p:spPr>
          <a:xfrm>
            <a:off x="12417305" y="3464583"/>
            <a:ext cx="3277428" cy="905600"/>
          </a:xfrm>
          <a:prstGeom prst="roundRect">
            <a:avLst>
              <a:gd name="adj" fmla="val 11918"/>
            </a:avLst>
          </a:prstGeom>
          <a:solidFill>
            <a:srgbClr val="C9274F"/>
          </a:solidFill>
          <a:ln w="9525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  <a:defRPr/>
            </a:pPr>
            <a:r>
              <a:rPr lang="en" sz="2800" b="1">
                <a:solidFill>
                  <a:srgbClr val="FFFFFF"/>
                </a:solidFill>
                <a:latin typeface="+mj-lt"/>
                <a:sym typeface="Fira Sans Extra Condensed"/>
              </a:rPr>
              <a:t>CAS Elaboration</a:t>
            </a:r>
            <a:endParaRPr sz="2800" b="1">
              <a:solidFill>
                <a:srgbClr val="FFFFFF"/>
              </a:solidFill>
              <a:latin typeface="+mj-lt"/>
              <a:sym typeface="Fira Sans Extra Condensed"/>
            </a:endParaRPr>
          </a:p>
        </p:txBody>
      </p:sp>
      <p:sp>
        <p:nvSpPr>
          <p:cNvPr id="44" name="Google Shape;1036;p33">
            <a:extLst>
              <a:ext uri="{FF2B5EF4-FFF2-40B4-BE49-F238E27FC236}">
                <a16:creationId xmlns:a16="http://schemas.microsoft.com/office/drawing/2014/main" id="{7DC68D31-7852-DB1C-6457-961171B1585C}"/>
              </a:ext>
            </a:extLst>
          </p:cNvPr>
          <p:cNvSpPr/>
          <p:nvPr/>
        </p:nvSpPr>
        <p:spPr>
          <a:xfrm>
            <a:off x="16158371" y="3464583"/>
            <a:ext cx="3277428" cy="905600"/>
          </a:xfrm>
          <a:prstGeom prst="roundRect">
            <a:avLst>
              <a:gd name="adj" fmla="val 11918"/>
            </a:avLst>
          </a:prstGeom>
          <a:solidFill>
            <a:srgbClr val="651428"/>
          </a:solidFill>
          <a:ln w="9525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defRPr/>
            </a:pPr>
            <a:r>
              <a:rPr lang="en" sz="2800" b="1">
                <a:solidFill>
                  <a:srgbClr val="FFFFFF"/>
                </a:solidFill>
                <a:latin typeface="+mj-lt"/>
                <a:sym typeface="Fira Sans Extra Condensed"/>
              </a:rPr>
              <a:t>Test / Focus Group</a:t>
            </a:r>
            <a:endParaRPr sz="2800" b="1">
              <a:solidFill>
                <a:srgbClr val="FFFFFF"/>
              </a:solidFill>
              <a:latin typeface="+mj-lt"/>
              <a:sym typeface="Fira Sans Extra Condensed"/>
            </a:endParaRPr>
          </a:p>
        </p:txBody>
      </p:sp>
      <p:sp>
        <p:nvSpPr>
          <p:cNvPr id="45" name="Google Shape;1036;p33">
            <a:extLst>
              <a:ext uri="{FF2B5EF4-FFF2-40B4-BE49-F238E27FC236}">
                <a16:creationId xmlns:a16="http://schemas.microsoft.com/office/drawing/2014/main" id="{30792616-EB08-EEA2-8A99-BD94718084B2}"/>
              </a:ext>
            </a:extLst>
          </p:cNvPr>
          <p:cNvSpPr/>
          <p:nvPr/>
        </p:nvSpPr>
        <p:spPr>
          <a:xfrm>
            <a:off x="19807833" y="3467411"/>
            <a:ext cx="3277428" cy="905600"/>
          </a:xfrm>
          <a:prstGeom prst="roundRect">
            <a:avLst>
              <a:gd name="adj" fmla="val 11918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  <a:defRPr/>
            </a:pPr>
            <a:r>
              <a:rPr lang="en-US" sz="2800" b="1">
                <a:solidFill>
                  <a:srgbClr val="FFFFFF"/>
                </a:solidFill>
                <a:latin typeface="+mj-lt"/>
                <a:sym typeface="Fira Sans Extra Condensed"/>
              </a:rPr>
              <a:t>Formalizing the CAS</a:t>
            </a:r>
            <a:endParaRPr sz="2800" b="1">
              <a:solidFill>
                <a:srgbClr val="FFFFFF"/>
              </a:solidFill>
              <a:latin typeface="+mj-lt"/>
              <a:sym typeface="Fira Sans Extra Condensed"/>
            </a:endParaRPr>
          </a:p>
        </p:txBody>
      </p:sp>
      <p:sp>
        <p:nvSpPr>
          <p:cNvPr id="46" name="Google Shape;994;p33">
            <a:extLst>
              <a:ext uri="{FF2B5EF4-FFF2-40B4-BE49-F238E27FC236}">
                <a16:creationId xmlns:a16="http://schemas.microsoft.com/office/drawing/2014/main" id="{E0EBBF2D-491E-641F-9809-4CD8D00ECF02}"/>
              </a:ext>
            </a:extLst>
          </p:cNvPr>
          <p:cNvSpPr/>
          <p:nvPr/>
        </p:nvSpPr>
        <p:spPr>
          <a:xfrm>
            <a:off x="19397988" y="5813046"/>
            <a:ext cx="476810" cy="114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95;p33">
            <a:extLst>
              <a:ext uri="{FF2B5EF4-FFF2-40B4-BE49-F238E27FC236}">
                <a16:creationId xmlns:a16="http://schemas.microsoft.com/office/drawing/2014/main" id="{2EA06965-7286-8742-AC94-57D96C018D3F}"/>
              </a:ext>
            </a:extLst>
          </p:cNvPr>
          <p:cNvSpPr/>
          <p:nvPr/>
        </p:nvSpPr>
        <p:spPr>
          <a:xfrm>
            <a:off x="19854988" y="5674868"/>
            <a:ext cx="290702" cy="273758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215" y="2406"/>
                </a:cubicBezTo>
                <a:cubicBezTo>
                  <a:pt x="561" y="2406"/>
                  <a:pt x="1" y="1869"/>
                  <a:pt x="1" y="1215"/>
                </a:cubicBezTo>
                <a:cubicBezTo>
                  <a:pt x="1" y="538"/>
                  <a:pt x="561" y="1"/>
                  <a:pt x="1215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96;p33">
            <a:extLst>
              <a:ext uri="{FF2B5EF4-FFF2-40B4-BE49-F238E27FC236}">
                <a16:creationId xmlns:a16="http://schemas.microsoft.com/office/drawing/2014/main" id="{112366C9-2EE6-E8AD-97FA-C189C3655B68}"/>
              </a:ext>
            </a:extLst>
          </p:cNvPr>
          <p:cNvSpPr/>
          <p:nvPr/>
        </p:nvSpPr>
        <p:spPr>
          <a:xfrm>
            <a:off x="19926856" y="5746627"/>
            <a:ext cx="141182" cy="130224"/>
          </a:xfrm>
          <a:custGeom>
            <a:avLst/>
            <a:gdLst/>
            <a:ahLst/>
            <a:cxnLst/>
            <a:rect l="l" t="t" r="r" b="b"/>
            <a:pathLst>
              <a:path w="1169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992;p33">
            <a:extLst>
              <a:ext uri="{FF2B5EF4-FFF2-40B4-BE49-F238E27FC236}">
                <a16:creationId xmlns:a16="http://schemas.microsoft.com/office/drawing/2014/main" id="{AECA41FA-C4E3-395D-3F8F-A6EB36B3E36A}"/>
              </a:ext>
            </a:extLst>
          </p:cNvPr>
          <p:cNvSpPr/>
          <p:nvPr/>
        </p:nvSpPr>
        <p:spPr>
          <a:xfrm>
            <a:off x="19802829" y="4610541"/>
            <a:ext cx="3277408" cy="792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solidFill>
            <a:srgbClr val="660066"/>
          </a:solidFill>
          <a:ln w="76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993;p33">
            <a:extLst>
              <a:ext uri="{FF2B5EF4-FFF2-40B4-BE49-F238E27FC236}">
                <a16:creationId xmlns:a16="http://schemas.microsoft.com/office/drawing/2014/main" id="{A98829C5-11C4-7A07-44A7-1724B33CED74}"/>
              </a:ext>
            </a:extLst>
          </p:cNvPr>
          <p:cNvSpPr/>
          <p:nvPr/>
        </p:nvSpPr>
        <p:spPr>
          <a:xfrm>
            <a:off x="19779515" y="6079207"/>
            <a:ext cx="3277408" cy="792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1828800" hangingPunct="1">
              <a:defRPr/>
            </a:pPr>
            <a:endParaRPr sz="4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" name="Google Shape;234;p18">
            <a:extLst>
              <a:ext uri="{FF2B5EF4-FFF2-40B4-BE49-F238E27FC236}">
                <a16:creationId xmlns:a16="http://schemas.microsoft.com/office/drawing/2014/main" id="{9B2DEE75-18E6-F707-BEED-01591C6A4118}"/>
              </a:ext>
            </a:extLst>
          </p:cNvPr>
          <p:cNvGrpSpPr/>
          <p:nvPr/>
        </p:nvGrpSpPr>
        <p:grpSpPr>
          <a:xfrm>
            <a:off x="17471578" y="4929256"/>
            <a:ext cx="685534" cy="765106"/>
            <a:chOff x="1820966" y="1778397"/>
            <a:chExt cx="242092" cy="286915"/>
          </a:xfrm>
        </p:grpSpPr>
        <p:sp>
          <p:nvSpPr>
            <p:cNvPr id="52" name="Google Shape;235;p18">
              <a:extLst>
                <a:ext uri="{FF2B5EF4-FFF2-40B4-BE49-F238E27FC236}">
                  <a16:creationId xmlns:a16="http://schemas.microsoft.com/office/drawing/2014/main" id="{4C24AFA4-8B1F-2245-F426-15AA5E1FCF67}"/>
                </a:ext>
              </a:extLst>
            </p:cNvPr>
            <p:cNvSpPr/>
            <p:nvPr/>
          </p:nvSpPr>
          <p:spPr>
            <a:xfrm>
              <a:off x="1913248" y="1778397"/>
              <a:ext cx="57527" cy="66515"/>
            </a:xfrm>
            <a:custGeom>
              <a:avLst/>
              <a:gdLst/>
              <a:ahLst/>
              <a:cxnLst/>
              <a:rect l="l" t="t" r="r" b="b"/>
              <a:pathLst>
                <a:path w="480" h="555" extrusionOk="0">
                  <a:moveTo>
                    <a:pt x="246" y="111"/>
                  </a:moveTo>
                  <a:cubicBezTo>
                    <a:pt x="316" y="111"/>
                    <a:pt x="368" y="164"/>
                    <a:pt x="368" y="228"/>
                  </a:cubicBezTo>
                  <a:lnTo>
                    <a:pt x="368" y="327"/>
                  </a:lnTo>
                  <a:cubicBezTo>
                    <a:pt x="368" y="391"/>
                    <a:pt x="316" y="444"/>
                    <a:pt x="246" y="444"/>
                  </a:cubicBezTo>
                  <a:lnTo>
                    <a:pt x="228" y="444"/>
                  </a:lnTo>
                  <a:cubicBezTo>
                    <a:pt x="164" y="444"/>
                    <a:pt x="112" y="391"/>
                    <a:pt x="112" y="327"/>
                  </a:cubicBezTo>
                  <a:lnTo>
                    <a:pt x="112" y="228"/>
                  </a:lnTo>
                  <a:cubicBezTo>
                    <a:pt x="112" y="164"/>
                    <a:pt x="164" y="111"/>
                    <a:pt x="228" y="111"/>
                  </a:cubicBezTo>
                  <a:close/>
                  <a:moveTo>
                    <a:pt x="228" y="0"/>
                  </a:moveTo>
                  <a:cubicBezTo>
                    <a:pt x="106" y="0"/>
                    <a:pt x="1" y="99"/>
                    <a:pt x="1" y="228"/>
                  </a:cubicBezTo>
                  <a:lnTo>
                    <a:pt x="1" y="327"/>
                  </a:lnTo>
                  <a:cubicBezTo>
                    <a:pt x="1" y="450"/>
                    <a:pt x="106" y="555"/>
                    <a:pt x="228" y="555"/>
                  </a:cubicBezTo>
                  <a:lnTo>
                    <a:pt x="246" y="555"/>
                  </a:lnTo>
                  <a:cubicBezTo>
                    <a:pt x="374" y="555"/>
                    <a:pt x="479" y="450"/>
                    <a:pt x="479" y="327"/>
                  </a:cubicBezTo>
                  <a:lnTo>
                    <a:pt x="479" y="228"/>
                  </a:lnTo>
                  <a:cubicBezTo>
                    <a:pt x="479" y="99"/>
                    <a:pt x="374" y="0"/>
                    <a:pt x="24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Google Shape;236;p18">
              <a:extLst>
                <a:ext uri="{FF2B5EF4-FFF2-40B4-BE49-F238E27FC236}">
                  <a16:creationId xmlns:a16="http://schemas.microsoft.com/office/drawing/2014/main" id="{3B974255-B600-15B5-C00A-49FACB8768F9}"/>
                </a:ext>
              </a:extLst>
            </p:cNvPr>
            <p:cNvSpPr/>
            <p:nvPr/>
          </p:nvSpPr>
          <p:spPr>
            <a:xfrm>
              <a:off x="1895751" y="1831729"/>
              <a:ext cx="92522" cy="233583"/>
            </a:xfrm>
            <a:custGeom>
              <a:avLst/>
              <a:gdLst/>
              <a:ahLst/>
              <a:cxnLst/>
              <a:rect l="l" t="t" r="r" b="b"/>
              <a:pathLst>
                <a:path w="772" h="1949" extrusionOk="0">
                  <a:moveTo>
                    <a:pt x="386" y="110"/>
                  </a:moveTo>
                  <a:lnTo>
                    <a:pt x="567" y="156"/>
                  </a:lnTo>
                  <a:cubicBezTo>
                    <a:pt x="619" y="168"/>
                    <a:pt x="660" y="215"/>
                    <a:pt x="660" y="261"/>
                  </a:cubicBezTo>
                  <a:lnTo>
                    <a:pt x="660" y="886"/>
                  </a:lnTo>
                  <a:lnTo>
                    <a:pt x="549" y="1014"/>
                  </a:lnTo>
                  <a:cubicBezTo>
                    <a:pt x="538" y="1020"/>
                    <a:pt x="538" y="1032"/>
                    <a:pt x="532" y="1043"/>
                  </a:cubicBezTo>
                  <a:lnTo>
                    <a:pt x="485" y="1837"/>
                  </a:lnTo>
                  <a:lnTo>
                    <a:pt x="287" y="1837"/>
                  </a:lnTo>
                  <a:lnTo>
                    <a:pt x="234" y="1043"/>
                  </a:lnTo>
                  <a:cubicBezTo>
                    <a:pt x="234" y="1032"/>
                    <a:pt x="228" y="1020"/>
                    <a:pt x="223" y="1014"/>
                  </a:cubicBezTo>
                  <a:lnTo>
                    <a:pt x="112" y="886"/>
                  </a:lnTo>
                  <a:lnTo>
                    <a:pt x="112" y="261"/>
                  </a:lnTo>
                  <a:cubicBezTo>
                    <a:pt x="112" y="215"/>
                    <a:pt x="147" y="168"/>
                    <a:pt x="199" y="156"/>
                  </a:cubicBezTo>
                  <a:lnTo>
                    <a:pt x="386" y="110"/>
                  </a:lnTo>
                  <a:close/>
                  <a:moveTo>
                    <a:pt x="386" y="0"/>
                  </a:moveTo>
                  <a:cubicBezTo>
                    <a:pt x="382" y="0"/>
                    <a:pt x="377" y="2"/>
                    <a:pt x="374" y="5"/>
                  </a:cubicBezTo>
                  <a:lnTo>
                    <a:pt x="176" y="51"/>
                  </a:lnTo>
                  <a:cubicBezTo>
                    <a:pt x="71" y="75"/>
                    <a:pt x="1" y="162"/>
                    <a:pt x="1" y="261"/>
                  </a:cubicBezTo>
                  <a:lnTo>
                    <a:pt x="1" y="909"/>
                  </a:lnTo>
                  <a:cubicBezTo>
                    <a:pt x="1" y="921"/>
                    <a:pt x="7" y="933"/>
                    <a:pt x="18" y="944"/>
                  </a:cubicBezTo>
                  <a:lnTo>
                    <a:pt x="129" y="1073"/>
                  </a:lnTo>
                  <a:lnTo>
                    <a:pt x="182" y="1896"/>
                  </a:lnTo>
                  <a:cubicBezTo>
                    <a:pt x="182" y="1925"/>
                    <a:pt x="205" y="1948"/>
                    <a:pt x="234" y="1948"/>
                  </a:cubicBezTo>
                  <a:lnTo>
                    <a:pt x="532" y="1948"/>
                  </a:lnTo>
                  <a:cubicBezTo>
                    <a:pt x="561" y="1948"/>
                    <a:pt x="584" y="1925"/>
                    <a:pt x="590" y="1896"/>
                  </a:cubicBezTo>
                  <a:lnTo>
                    <a:pt x="643" y="1073"/>
                  </a:lnTo>
                  <a:lnTo>
                    <a:pt x="754" y="944"/>
                  </a:lnTo>
                  <a:cubicBezTo>
                    <a:pt x="765" y="933"/>
                    <a:pt x="771" y="921"/>
                    <a:pt x="771" y="909"/>
                  </a:cubicBezTo>
                  <a:lnTo>
                    <a:pt x="771" y="261"/>
                  </a:lnTo>
                  <a:cubicBezTo>
                    <a:pt x="771" y="162"/>
                    <a:pt x="695" y="75"/>
                    <a:pt x="596" y="51"/>
                  </a:cubicBezTo>
                  <a:lnTo>
                    <a:pt x="398" y="5"/>
                  </a:lnTo>
                  <a:cubicBezTo>
                    <a:pt x="395" y="2"/>
                    <a:pt x="390" y="0"/>
                    <a:pt x="38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Google Shape;237;p18">
              <a:extLst>
                <a:ext uri="{FF2B5EF4-FFF2-40B4-BE49-F238E27FC236}">
                  <a16:creationId xmlns:a16="http://schemas.microsoft.com/office/drawing/2014/main" id="{C4046E5F-9F3B-5F9C-D91F-4C02D9290DDD}"/>
                </a:ext>
              </a:extLst>
            </p:cNvPr>
            <p:cNvSpPr/>
            <p:nvPr/>
          </p:nvSpPr>
          <p:spPr>
            <a:xfrm>
              <a:off x="1837745" y="1790981"/>
              <a:ext cx="54650" cy="63759"/>
            </a:xfrm>
            <a:custGeom>
              <a:avLst/>
              <a:gdLst/>
              <a:ahLst/>
              <a:cxnLst/>
              <a:rect l="l" t="t" r="r" b="b"/>
              <a:pathLst>
                <a:path w="456" h="532" extrusionOk="0">
                  <a:moveTo>
                    <a:pt x="240" y="111"/>
                  </a:moveTo>
                  <a:cubicBezTo>
                    <a:pt x="298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298" y="426"/>
                    <a:pt x="240" y="426"/>
                  </a:cubicBezTo>
                  <a:lnTo>
                    <a:pt x="222" y="426"/>
                  </a:lnTo>
                  <a:cubicBezTo>
                    <a:pt x="158" y="426"/>
                    <a:pt x="105" y="374"/>
                    <a:pt x="105" y="310"/>
                  </a:cubicBezTo>
                  <a:lnTo>
                    <a:pt x="105" y="222"/>
                  </a:lnTo>
                  <a:cubicBezTo>
                    <a:pt x="105" y="158"/>
                    <a:pt x="15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0" y="99"/>
                    <a:pt x="0" y="222"/>
                  </a:cubicBezTo>
                  <a:lnTo>
                    <a:pt x="0" y="310"/>
                  </a:lnTo>
                  <a:cubicBezTo>
                    <a:pt x="0" y="432"/>
                    <a:pt x="100" y="531"/>
                    <a:pt x="222" y="531"/>
                  </a:cubicBezTo>
                  <a:lnTo>
                    <a:pt x="234" y="531"/>
                  </a:lnTo>
                  <a:cubicBezTo>
                    <a:pt x="356" y="531"/>
                    <a:pt x="456" y="432"/>
                    <a:pt x="456" y="310"/>
                  </a:cubicBezTo>
                  <a:lnTo>
                    <a:pt x="456" y="222"/>
                  </a:lnTo>
                  <a:cubicBezTo>
                    <a:pt x="456" y="99"/>
                    <a:pt x="356" y="0"/>
                    <a:pt x="234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Google Shape;238;p18">
              <a:extLst>
                <a:ext uri="{FF2B5EF4-FFF2-40B4-BE49-F238E27FC236}">
                  <a16:creationId xmlns:a16="http://schemas.microsoft.com/office/drawing/2014/main" id="{E84E9635-9D15-3F58-9067-B13662063925}"/>
                </a:ext>
              </a:extLst>
            </p:cNvPr>
            <p:cNvSpPr/>
            <p:nvPr/>
          </p:nvSpPr>
          <p:spPr>
            <a:xfrm>
              <a:off x="1820966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170" y="47"/>
                  </a:lnTo>
                  <a:cubicBezTo>
                    <a:pt x="70" y="70"/>
                    <a:pt x="0" y="158"/>
                    <a:pt x="0" y="251"/>
                  </a:cubicBezTo>
                  <a:lnTo>
                    <a:pt x="0" y="864"/>
                  </a:lnTo>
                  <a:cubicBezTo>
                    <a:pt x="0" y="882"/>
                    <a:pt x="6" y="893"/>
                    <a:pt x="18" y="905"/>
                  </a:cubicBezTo>
                  <a:lnTo>
                    <a:pt x="123" y="1022"/>
                  </a:lnTo>
                  <a:lnTo>
                    <a:pt x="170" y="1810"/>
                  </a:lnTo>
                  <a:cubicBezTo>
                    <a:pt x="175" y="1833"/>
                    <a:pt x="199" y="1856"/>
                    <a:pt x="228" y="1856"/>
                  </a:cubicBezTo>
                  <a:lnTo>
                    <a:pt x="508" y="1856"/>
                  </a:lnTo>
                  <a:cubicBezTo>
                    <a:pt x="537" y="1856"/>
                    <a:pt x="561" y="1833"/>
                    <a:pt x="566" y="1804"/>
                  </a:cubicBezTo>
                  <a:lnTo>
                    <a:pt x="619" y="1022"/>
                  </a:lnTo>
                  <a:lnTo>
                    <a:pt x="724" y="899"/>
                  </a:lnTo>
                  <a:cubicBezTo>
                    <a:pt x="741" y="882"/>
                    <a:pt x="741" y="847"/>
                    <a:pt x="718" y="823"/>
                  </a:cubicBezTo>
                  <a:cubicBezTo>
                    <a:pt x="707" y="815"/>
                    <a:pt x="694" y="811"/>
                    <a:pt x="681" y="811"/>
                  </a:cubicBezTo>
                  <a:cubicBezTo>
                    <a:pt x="666" y="811"/>
                    <a:pt x="652" y="817"/>
                    <a:pt x="642" y="829"/>
                  </a:cubicBezTo>
                  <a:lnTo>
                    <a:pt x="520" y="963"/>
                  </a:lnTo>
                  <a:cubicBezTo>
                    <a:pt x="514" y="969"/>
                    <a:pt x="508" y="981"/>
                    <a:pt x="508" y="993"/>
                  </a:cubicBezTo>
                  <a:lnTo>
                    <a:pt x="461" y="1745"/>
                  </a:lnTo>
                  <a:lnTo>
                    <a:pt x="280" y="1745"/>
                  </a:lnTo>
                  <a:lnTo>
                    <a:pt x="228" y="993"/>
                  </a:lnTo>
                  <a:cubicBezTo>
                    <a:pt x="228" y="981"/>
                    <a:pt x="222" y="969"/>
                    <a:pt x="216" y="963"/>
                  </a:cubicBezTo>
                  <a:lnTo>
                    <a:pt x="111" y="847"/>
                  </a:lnTo>
                  <a:lnTo>
                    <a:pt x="111" y="251"/>
                  </a:lnTo>
                  <a:cubicBezTo>
                    <a:pt x="111" y="205"/>
                    <a:pt x="146" y="164"/>
                    <a:pt x="193" y="152"/>
                  </a:cubicBezTo>
                  <a:lnTo>
                    <a:pt x="368" y="111"/>
                  </a:lnTo>
                  <a:lnTo>
                    <a:pt x="666" y="193"/>
                  </a:lnTo>
                  <a:cubicBezTo>
                    <a:pt x="669" y="194"/>
                    <a:pt x="673" y="194"/>
                    <a:pt x="677" y="194"/>
                  </a:cubicBezTo>
                  <a:cubicBezTo>
                    <a:pt x="702" y="194"/>
                    <a:pt x="725" y="177"/>
                    <a:pt x="736" y="152"/>
                  </a:cubicBezTo>
                  <a:cubicBezTo>
                    <a:pt x="741" y="123"/>
                    <a:pt x="724" y="94"/>
                    <a:pt x="695" y="88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Google Shape;239;p18">
              <a:extLst>
                <a:ext uri="{FF2B5EF4-FFF2-40B4-BE49-F238E27FC236}">
                  <a16:creationId xmlns:a16="http://schemas.microsoft.com/office/drawing/2014/main" id="{B8F3D6E0-7B63-BD5D-0A3D-BBE66C514757}"/>
                </a:ext>
              </a:extLst>
            </p:cNvPr>
            <p:cNvSpPr/>
            <p:nvPr/>
          </p:nvSpPr>
          <p:spPr>
            <a:xfrm>
              <a:off x="1990909" y="1790981"/>
              <a:ext cx="55370" cy="63759"/>
            </a:xfrm>
            <a:custGeom>
              <a:avLst/>
              <a:gdLst/>
              <a:ahLst/>
              <a:cxnLst/>
              <a:rect l="l" t="t" r="r" b="b"/>
              <a:pathLst>
                <a:path w="462" h="532" extrusionOk="0">
                  <a:moveTo>
                    <a:pt x="240" y="111"/>
                  </a:moveTo>
                  <a:cubicBezTo>
                    <a:pt x="304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304" y="426"/>
                    <a:pt x="240" y="426"/>
                  </a:cubicBezTo>
                  <a:lnTo>
                    <a:pt x="222" y="426"/>
                  </a:lnTo>
                  <a:cubicBezTo>
                    <a:pt x="164" y="426"/>
                    <a:pt x="111" y="374"/>
                    <a:pt x="111" y="310"/>
                  </a:cubicBezTo>
                  <a:lnTo>
                    <a:pt x="111" y="222"/>
                  </a:lnTo>
                  <a:cubicBezTo>
                    <a:pt x="111" y="158"/>
                    <a:pt x="164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1" y="99"/>
                    <a:pt x="1" y="222"/>
                  </a:cubicBezTo>
                  <a:lnTo>
                    <a:pt x="1" y="310"/>
                  </a:lnTo>
                  <a:cubicBezTo>
                    <a:pt x="1" y="432"/>
                    <a:pt x="100" y="531"/>
                    <a:pt x="222" y="531"/>
                  </a:cubicBezTo>
                  <a:lnTo>
                    <a:pt x="240" y="531"/>
                  </a:lnTo>
                  <a:cubicBezTo>
                    <a:pt x="362" y="531"/>
                    <a:pt x="462" y="432"/>
                    <a:pt x="462" y="310"/>
                  </a:cubicBezTo>
                  <a:lnTo>
                    <a:pt x="462" y="222"/>
                  </a:lnTo>
                  <a:cubicBezTo>
                    <a:pt x="462" y="99"/>
                    <a:pt x="362" y="0"/>
                    <a:pt x="240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240;p18">
              <a:extLst>
                <a:ext uri="{FF2B5EF4-FFF2-40B4-BE49-F238E27FC236}">
                  <a16:creationId xmlns:a16="http://schemas.microsoft.com/office/drawing/2014/main" id="{182FAB73-AA8E-5E76-9B64-1760D5169BB2}"/>
                </a:ext>
              </a:extLst>
            </p:cNvPr>
            <p:cNvSpPr/>
            <p:nvPr/>
          </p:nvSpPr>
          <p:spPr>
            <a:xfrm>
              <a:off x="1974131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47" y="88"/>
                  </a:lnTo>
                  <a:cubicBezTo>
                    <a:pt x="18" y="94"/>
                    <a:pt x="0" y="123"/>
                    <a:pt x="6" y="152"/>
                  </a:cubicBezTo>
                  <a:cubicBezTo>
                    <a:pt x="16" y="177"/>
                    <a:pt x="40" y="194"/>
                    <a:pt x="65" y="194"/>
                  </a:cubicBezTo>
                  <a:cubicBezTo>
                    <a:pt x="69" y="194"/>
                    <a:pt x="73" y="194"/>
                    <a:pt x="76" y="193"/>
                  </a:cubicBezTo>
                  <a:lnTo>
                    <a:pt x="374" y="111"/>
                  </a:lnTo>
                  <a:lnTo>
                    <a:pt x="549" y="152"/>
                  </a:lnTo>
                  <a:cubicBezTo>
                    <a:pt x="596" y="164"/>
                    <a:pt x="631" y="205"/>
                    <a:pt x="631" y="251"/>
                  </a:cubicBezTo>
                  <a:lnTo>
                    <a:pt x="631" y="847"/>
                  </a:lnTo>
                  <a:lnTo>
                    <a:pt x="526" y="963"/>
                  </a:lnTo>
                  <a:cubicBezTo>
                    <a:pt x="520" y="969"/>
                    <a:pt x="514" y="981"/>
                    <a:pt x="514" y="998"/>
                  </a:cubicBezTo>
                  <a:lnTo>
                    <a:pt x="462" y="1751"/>
                  </a:lnTo>
                  <a:lnTo>
                    <a:pt x="281" y="1751"/>
                  </a:lnTo>
                  <a:lnTo>
                    <a:pt x="234" y="998"/>
                  </a:lnTo>
                  <a:cubicBezTo>
                    <a:pt x="234" y="981"/>
                    <a:pt x="228" y="969"/>
                    <a:pt x="222" y="963"/>
                  </a:cubicBezTo>
                  <a:lnTo>
                    <a:pt x="100" y="829"/>
                  </a:lnTo>
                  <a:cubicBezTo>
                    <a:pt x="90" y="817"/>
                    <a:pt x="76" y="811"/>
                    <a:pt x="61" y="811"/>
                  </a:cubicBezTo>
                  <a:cubicBezTo>
                    <a:pt x="48" y="811"/>
                    <a:pt x="35" y="815"/>
                    <a:pt x="24" y="823"/>
                  </a:cubicBezTo>
                  <a:cubicBezTo>
                    <a:pt x="0" y="847"/>
                    <a:pt x="0" y="882"/>
                    <a:pt x="18" y="905"/>
                  </a:cubicBezTo>
                  <a:lnTo>
                    <a:pt x="123" y="1022"/>
                  </a:lnTo>
                  <a:lnTo>
                    <a:pt x="176" y="1810"/>
                  </a:lnTo>
                  <a:cubicBezTo>
                    <a:pt x="176" y="1833"/>
                    <a:pt x="199" y="1856"/>
                    <a:pt x="228" y="1856"/>
                  </a:cubicBezTo>
                  <a:lnTo>
                    <a:pt x="514" y="1856"/>
                  </a:lnTo>
                  <a:cubicBezTo>
                    <a:pt x="543" y="1856"/>
                    <a:pt x="567" y="1833"/>
                    <a:pt x="572" y="1810"/>
                  </a:cubicBezTo>
                  <a:lnTo>
                    <a:pt x="619" y="1022"/>
                  </a:lnTo>
                  <a:lnTo>
                    <a:pt x="730" y="905"/>
                  </a:lnTo>
                  <a:cubicBezTo>
                    <a:pt x="736" y="893"/>
                    <a:pt x="742" y="882"/>
                    <a:pt x="742" y="864"/>
                  </a:cubicBezTo>
                  <a:lnTo>
                    <a:pt x="742" y="251"/>
                  </a:lnTo>
                  <a:cubicBezTo>
                    <a:pt x="742" y="158"/>
                    <a:pt x="672" y="70"/>
                    <a:pt x="572" y="4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8" name="Google Shape;1181;p37">
            <a:extLst>
              <a:ext uri="{FF2B5EF4-FFF2-40B4-BE49-F238E27FC236}">
                <a16:creationId xmlns:a16="http://schemas.microsoft.com/office/drawing/2014/main" id="{064939BA-198B-3CB5-A57D-49941549F67F}"/>
              </a:ext>
            </a:extLst>
          </p:cNvPr>
          <p:cNvGrpSpPr/>
          <p:nvPr/>
        </p:nvGrpSpPr>
        <p:grpSpPr>
          <a:xfrm>
            <a:off x="6370112" y="4928132"/>
            <a:ext cx="682250" cy="905886"/>
            <a:chOff x="2549746" y="2192108"/>
            <a:chExt cx="272476" cy="371777"/>
          </a:xfrm>
        </p:grpSpPr>
        <p:sp>
          <p:nvSpPr>
            <p:cNvPr id="59" name="Google Shape;1182;p37">
              <a:extLst>
                <a:ext uri="{FF2B5EF4-FFF2-40B4-BE49-F238E27FC236}">
                  <a16:creationId xmlns:a16="http://schemas.microsoft.com/office/drawing/2014/main" id="{F44DF6F6-7F20-8242-3B22-258C2C4547AB}"/>
                </a:ext>
              </a:extLst>
            </p:cNvPr>
            <p:cNvSpPr/>
            <p:nvPr/>
          </p:nvSpPr>
          <p:spPr>
            <a:xfrm>
              <a:off x="2771448" y="2500703"/>
              <a:ext cx="12413" cy="12413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0" y="1"/>
                  </a:moveTo>
                  <a:lnTo>
                    <a:pt x="0" y="10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183;p37">
              <a:extLst>
                <a:ext uri="{FF2B5EF4-FFF2-40B4-BE49-F238E27FC236}">
                  <a16:creationId xmlns:a16="http://schemas.microsoft.com/office/drawing/2014/main" id="{D1DD731D-101C-90A2-CB3A-81E658885A96}"/>
                </a:ext>
              </a:extLst>
            </p:cNvPr>
            <p:cNvSpPr/>
            <p:nvPr/>
          </p:nvSpPr>
          <p:spPr>
            <a:xfrm>
              <a:off x="2549746" y="2192108"/>
              <a:ext cx="272476" cy="371777"/>
            </a:xfrm>
            <a:custGeom>
              <a:avLst/>
              <a:gdLst/>
              <a:ahLst/>
              <a:cxnLst/>
              <a:rect l="l" t="t" r="r" b="b"/>
              <a:pathLst>
                <a:path w="2195" h="2995" extrusionOk="0">
                  <a:moveTo>
                    <a:pt x="1098" y="59"/>
                  </a:moveTo>
                  <a:cubicBezTo>
                    <a:pt x="1139" y="59"/>
                    <a:pt x="1174" y="88"/>
                    <a:pt x="1185" y="129"/>
                  </a:cubicBezTo>
                  <a:cubicBezTo>
                    <a:pt x="1191" y="135"/>
                    <a:pt x="1191" y="146"/>
                    <a:pt x="1191" y="158"/>
                  </a:cubicBezTo>
                  <a:cubicBezTo>
                    <a:pt x="1191" y="170"/>
                    <a:pt x="1191" y="181"/>
                    <a:pt x="1185" y="187"/>
                  </a:cubicBezTo>
                  <a:lnTo>
                    <a:pt x="1436" y="187"/>
                  </a:lnTo>
                  <a:lnTo>
                    <a:pt x="1436" y="403"/>
                  </a:lnTo>
                  <a:lnTo>
                    <a:pt x="759" y="403"/>
                  </a:lnTo>
                  <a:lnTo>
                    <a:pt x="759" y="187"/>
                  </a:lnTo>
                  <a:lnTo>
                    <a:pt x="1004" y="187"/>
                  </a:lnTo>
                  <a:cubicBezTo>
                    <a:pt x="1004" y="181"/>
                    <a:pt x="999" y="170"/>
                    <a:pt x="999" y="158"/>
                  </a:cubicBezTo>
                  <a:cubicBezTo>
                    <a:pt x="999" y="146"/>
                    <a:pt x="1004" y="135"/>
                    <a:pt x="1004" y="129"/>
                  </a:cubicBezTo>
                  <a:cubicBezTo>
                    <a:pt x="1016" y="88"/>
                    <a:pt x="1057" y="59"/>
                    <a:pt x="1098" y="59"/>
                  </a:cubicBezTo>
                  <a:close/>
                  <a:moveTo>
                    <a:pt x="1886" y="2487"/>
                  </a:moveTo>
                  <a:lnTo>
                    <a:pt x="1786" y="2586"/>
                  </a:lnTo>
                  <a:lnTo>
                    <a:pt x="1786" y="2487"/>
                  </a:lnTo>
                  <a:close/>
                  <a:moveTo>
                    <a:pt x="1932" y="403"/>
                  </a:moveTo>
                  <a:lnTo>
                    <a:pt x="1932" y="2422"/>
                  </a:lnTo>
                  <a:lnTo>
                    <a:pt x="1722" y="2422"/>
                  </a:lnTo>
                  <a:lnTo>
                    <a:pt x="1722" y="2627"/>
                  </a:lnTo>
                  <a:lnTo>
                    <a:pt x="263" y="2627"/>
                  </a:lnTo>
                  <a:lnTo>
                    <a:pt x="263" y="403"/>
                  </a:lnTo>
                  <a:lnTo>
                    <a:pt x="695" y="403"/>
                  </a:lnTo>
                  <a:lnTo>
                    <a:pt x="695" y="467"/>
                  </a:lnTo>
                  <a:lnTo>
                    <a:pt x="1500" y="467"/>
                  </a:lnTo>
                  <a:lnTo>
                    <a:pt x="1500" y="403"/>
                  </a:lnTo>
                  <a:close/>
                  <a:moveTo>
                    <a:pt x="2131" y="245"/>
                  </a:moveTo>
                  <a:lnTo>
                    <a:pt x="2131" y="2930"/>
                  </a:lnTo>
                  <a:lnTo>
                    <a:pt x="59" y="2930"/>
                  </a:lnTo>
                  <a:lnTo>
                    <a:pt x="59" y="245"/>
                  </a:lnTo>
                  <a:lnTo>
                    <a:pt x="695" y="245"/>
                  </a:lnTo>
                  <a:lnTo>
                    <a:pt x="695" y="339"/>
                  </a:lnTo>
                  <a:lnTo>
                    <a:pt x="199" y="339"/>
                  </a:lnTo>
                  <a:lnTo>
                    <a:pt x="199" y="2691"/>
                  </a:lnTo>
                  <a:lnTo>
                    <a:pt x="1763" y="2691"/>
                  </a:lnTo>
                  <a:lnTo>
                    <a:pt x="1991" y="2469"/>
                  </a:lnTo>
                  <a:lnTo>
                    <a:pt x="1991" y="339"/>
                  </a:lnTo>
                  <a:lnTo>
                    <a:pt x="1495" y="339"/>
                  </a:lnTo>
                  <a:lnTo>
                    <a:pt x="1495" y="245"/>
                  </a:lnTo>
                  <a:close/>
                  <a:moveTo>
                    <a:pt x="1098" y="0"/>
                  </a:moveTo>
                  <a:cubicBezTo>
                    <a:pt x="1022" y="0"/>
                    <a:pt x="958" y="53"/>
                    <a:pt x="940" y="129"/>
                  </a:cubicBezTo>
                  <a:lnTo>
                    <a:pt x="695" y="129"/>
                  </a:lnTo>
                  <a:lnTo>
                    <a:pt x="695" y="181"/>
                  </a:lnTo>
                  <a:lnTo>
                    <a:pt x="0" y="181"/>
                  </a:lnTo>
                  <a:lnTo>
                    <a:pt x="0" y="2994"/>
                  </a:lnTo>
                  <a:lnTo>
                    <a:pt x="2195" y="2994"/>
                  </a:lnTo>
                  <a:lnTo>
                    <a:pt x="2195" y="181"/>
                  </a:lnTo>
                  <a:lnTo>
                    <a:pt x="1500" y="181"/>
                  </a:lnTo>
                  <a:lnTo>
                    <a:pt x="1500" y="129"/>
                  </a:lnTo>
                  <a:lnTo>
                    <a:pt x="1255" y="129"/>
                  </a:lnTo>
                  <a:cubicBezTo>
                    <a:pt x="1238" y="53"/>
                    <a:pt x="1174" y="0"/>
                    <a:pt x="1098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184;p37">
              <a:extLst>
                <a:ext uri="{FF2B5EF4-FFF2-40B4-BE49-F238E27FC236}">
                  <a16:creationId xmlns:a16="http://schemas.microsoft.com/office/drawing/2014/main" id="{FB254EF1-78D2-6050-9322-BECAF9B113FB}"/>
                </a:ext>
              </a:extLst>
            </p:cNvPr>
            <p:cNvSpPr/>
            <p:nvPr/>
          </p:nvSpPr>
          <p:spPr>
            <a:xfrm>
              <a:off x="2603371" y="2296380"/>
              <a:ext cx="31282" cy="31281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87" y="59"/>
                  </a:moveTo>
                  <a:lnTo>
                    <a:pt x="187" y="187"/>
                  </a:lnTo>
                  <a:lnTo>
                    <a:pt x="59" y="187"/>
                  </a:lnTo>
                  <a:lnTo>
                    <a:pt x="59" y="59"/>
                  </a:lnTo>
                  <a:close/>
                  <a:moveTo>
                    <a:pt x="0" y="1"/>
                  </a:moveTo>
                  <a:lnTo>
                    <a:pt x="0" y="252"/>
                  </a:lnTo>
                  <a:lnTo>
                    <a:pt x="251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185;p37">
              <a:extLst>
                <a:ext uri="{FF2B5EF4-FFF2-40B4-BE49-F238E27FC236}">
                  <a16:creationId xmlns:a16="http://schemas.microsoft.com/office/drawing/2014/main" id="{36FFADE4-7B50-DA60-0E1D-701F15D6BDD0}"/>
                </a:ext>
              </a:extLst>
            </p:cNvPr>
            <p:cNvSpPr/>
            <p:nvPr/>
          </p:nvSpPr>
          <p:spPr>
            <a:xfrm>
              <a:off x="2603371" y="2366639"/>
              <a:ext cx="31282" cy="32026"/>
            </a:xfrm>
            <a:custGeom>
              <a:avLst/>
              <a:gdLst/>
              <a:ahLst/>
              <a:cxnLst/>
              <a:rect l="l" t="t" r="r" b="b"/>
              <a:pathLst>
                <a:path w="252" h="258" extrusionOk="0">
                  <a:moveTo>
                    <a:pt x="187" y="65"/>
                  </a:moveTo>
                  <a:lnTo>
                    <a:pt x="187" y="193"/>
                  </a:lnTo>
                  <a:lnTo>
                    <a:pt x="59" y="193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186;p37">
              <a:extLst>
                <a:ext uri="{FF2B5EF4-FFF2-40B4-BE49-F238E27FC236}">
                  <a16:creationId xmlns:a16="http://schemas.microsoft.com/office/drawing/2014/main" id="{92A8B0B4-D7E7-ACE3-EAAE-6F3AD66D9497}"/>
                </a:ext>
              </a:extLst>
            </p:cNvPr>
            <p:cNvSpPr/>
            <p:nvPr/>
          </p:nvSpPr>
          <p:spPr>
            <a:xfrm>
              <a:off x="2603371" y="2436898"/>
              <a:ext cx="31282" cy="32026"/>
            </a:xfrm>
            <a:custGeom>
              <a:avLst/>
              <a:gdLst/>
              <a:ahLst/>
              <a:cxnLst/>
              <a:rect l="l" t="t" r="r" b="b"/>
              <a:pathLst>
                <a:path w="252" h="258" extrusionOk="0">
                  <a:moveTo>
                    <a:pt x="187" y="65"/>
                  </a:moveTo>
                  <a:lnTo>
                    <a:pt x="187" y="194"/>
                  </a:lnTo>
                  <a:lnTo>
                    <a:pt x="59" y="194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187;p37">
              <a:extLst>
                <a:ext uri="{FF2B5EF4-FFF2-40B4-BE49-F238E27FC236}">
                  <a16:creationId xmlns:a16="http://schemas.microsoft.com/office/drawing/2014/main" id="{25535812-373C-7F4D-15CA-78BA82DD64A8}"/>
                </a:ext>
              </a:extLst>
            </p:cNvPr>
            <p:cNvSpPr/>
            <p:nvPr/>
          </p:nvSpPr>
          <p:spPr>
            <a:xfrm>
              <a:off x="2651163" y="2319593"/>
              <a:ext cx="110232" cy="8069"/>
            </a:xfrm>
            <a:custGeom>
              <a:avLst/>
              <a:gdLst/>
              <a:ahLst/>
              <a:cxnLst/>
              <a:rect l="l" t="t" r="r" b="b"/>
              <a:pathLst>
                <a:path w="888" h="65" extrusionOk="0">
                  <a:moveTo>
                    <a:pt x="1" y="0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188;p37">
              <a:extLst>
                <a:ext uri="{FF2B5EF4-FFF2-40B4-BE49-F238E27FC236}">
                  <a16:creationId xmlns:a16="http://schemas.microsoft.com/office/drawing/2014/main" id="{8122018B-C0AE-2CFC-30E8-BC7F514E6F3C}"/>
                </a:ext>
              </a:extLst>
            </p:cNvPr>
            <p:cNvSpPr/>
            <p:nvPr/>
          </p:nvSpPr>
          <p:spPr>
            <a:xfrm>
              <a:off x="2651163" y="2390597"/>
              <a:ext cx="110232" cy="7324"/>
            </a:xfrm>
            <a:custGeom>
              <a:avLst/>
              <a:gdLst/>
              <a:ahLst/>
              <a:cxnLst/>
              <a:rect l="l" t="t" r="r" b="b"/>
              <a:pathLst>
                <a:path w="888" h="59" extrusionOk="0">
                  <a:moveTo>
                    <a:pt x="1" y="0"/>
                  </a:moveTo>
                  <a:lnTo>
                    <a:pt x="1" y="59"/>
                  </a:lnTo>
                  <a:lnTo>
                    <a:pt x="888" y="59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189;p37">
              <a:extLst>
                <a:ext uri="{FF2B5EF4-FFF2-40B4-BE49-F238E27FC236}">
                  <a16:creationId xmlns:a16="http://schemas.microsoft.com/office/drawing/2014/main" id="{9D57555A-62A0-1EE8-C9EE-226E29FA4402}"/>
                </a:ext>
              </a:extLst>
            </p:cNvPr>
            <p:cNvSpPr/>
            <p:nvPr/>
          </p:nvSpPr>
          <p:spPr>
            <a:xfrm>
              <a:off x="2651163" y="2460856"/>
              <a:ext cx="110232" cy="8069"/>
            </a:xfrm>
            <a:custGeom>
              <a:avLst/>
              <a:gdLst/>
              <a:ahLst/>
              <a:cxnLst/>
              <a:rect l="l" t="t" r="r" b="b"/>
              <a:pathLst>
                <a:path w="888" h="65" extrusionOk="0">
                  <a:moveTo>
                    <a:pt x="1" y="1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196;p37">
            <a:extLst>
              <a:ext uri="{FF2B5EF4-FFF2-40B4-BE49-F238E27FC236}">
                <a16:creationId xmlns:a16="http://schemas.microsoft.com/office/drawing/2014/main" id="{89D70BA6-9D7A-9616-85C9-A0256E492457}"/>
              </a:ext>
            </a:extLst>
          </p:cNvPr>
          <p:cNvGrpSpPr/>
          <p:nvPr/>
        </p:nvGrpSpPr>
        <p:grpSpPr>
          <a:xfrm>
            <a:off x="2760422" y="4984143"/>
            <a:ext cx="658014" cy="807784"/>
            <a:chOff x="1127549" y="2177336"/>
            <a:chExt cx="258077" cy="410384"/>
          </a:xfrm>
        </p:grpSpPr>
        <p:sp>
          <p:nvSpPr>
            <p:cNvPr id="132" name="Google Shape;1197;p37">
              <a:extLst>
                <a:ext uri="{FF2B5EF4-FFF2-40B4-BE49-F238E27FC236}">
                  <a16:creationId xmlns:a16="http://schemas.microsoft.com/office/drawing/2014/main" id="{2DC5B38B-0D5D-57F8-D870-C7D1E2A2CD7D}"/>
                </a:ext>
              </a:extLst>
            </p:cNvPr>
            <p:cNvSpPr/>
            <p:nvPr/>
          </p:nvSpPr>
          <p:spPr>
            <a:xfrm>
              <a:off x="1127549" y="2177336"/>
              <a:ext cx="258077" cy="319145"/>
            </a:xfrm>
            <a:custGeom>
              <a:avLst/>
              <a:gdLst/>
              <a:ahLst/>
              <a:cxnLst/>
              <a:rect l="l" t="t" r="r" b="b"/>
              <a:pathLst>
                <a:path w="2079" h="2571" extrusionOk="0">
                  <a:moveTo>
                    <a:pt x="1040" y="67"/>
                  </a:moveTo>
                  <a:cubicBezTo>
                    <a:pt x="1057" y="67"/>
                    <a:pt x="1080" y="67"/>
                    <a:pt x="1098" y="73"/>
                  </a:cubicBezTo>
                  <a:cubicBezTo>
                    <a:pt x="1594" y="102"/>
                    <a:pt x="1997" y="516"/>
                    <a:pt x="2008" y="1012"/>
                  </a:cubicBezTo>
                  <a:cubicBezTo>
                    <a:pt x="2008" y="1193"/>
                    <a:pt x="1968" y="1362"/>
                    <a:pt x="1880" y="1514"/>
                  </a:cubicBezTo>
                  <a:cubicBezTo>
                    <a:pt x="1775" y="1701"/>
                    <a:pt x="1699" y="1859"/>
                    <a:pt x="1641" y="2004"/>
                  </a:cubicBezTo>
                  <a:lnTo>
                    <a:pt x="1460" y="2483"/>
                  </a:lnTo>
                  <a:cubicBezTo>
                    <a:pt x="1454" y="2495"/>
                    <a:pt x="1448" y="2501"/>
                    <a:pt x="1436" y="2501"/>
                  </a:cubicBezTo>
                  <a:lnTo>
                    <a:pt x="637" y="2501"/>
                  </a:lnTo>
                  <a:cubicBezTo>
                    <a:pt x="625" y="2501"/>
                    <a:pt x="619" y="2495"/>
                    <a:pt x="614" y="2483"/>
                  </a:cubicBezTo>
                  <a:lnTo>
                    <a:pt x="438" y="2022"/>
                  </a:lnTo>
                  <a:cubicBezTo>
                    <a:pt x="380" y="1864"/>
                    <a:pt x="304" y="1713"/>
                    <a:pt x="193" y="1508"/>
                  </a:cubicBezTo>
                  <a:cubicBezTo>
                    <a:pt x="112" y="1368"/>
                    <a:pt x="71" y="1205"/>
                    <a:pt x="71" y="1036"/>
                  </a:cubicBezTo>
                  <a:cubicBezTo>
                    <a:pt x="71" y="767"/>
                    <a:pt x="176" y="516"/>
                    <a:pt x="374" y="329"/>
                  </a:cubicBezTo>
                  <a:cubicBezTo>
                    <a:pt x="555" y="160"/>
                    <a:pt x="789" y="67"/>
                    <a:pt x="1040" y="67"/>
                  </a:cubicBezTo>
                  <a:close/>
                  <a:moveTo>
                    <a:pt x="1038" y="1"/>
                  </a:moveTo>
                  <a:cubicBezTo>
                    <a:pt x="771" y="1"/>
                    <a:pt x="522" y="99"/>
                    <a:pt x="328" y="283"/>
                  </a:cubicBezTo>
                  <a:cubicBezTo>
                    <a:pt x="117" y="475"/>
                    <a:pt x="1" y="750"/>
                    <a:pt x="1" y="1036"/>
                  </a:cubicBezTo>
                  <a:cubicBezTo>
                    <a:pt x="1" y="1217"/>
                    <a:pt x="47" y="1392"/>
                    <a:pt x="129" y="1543"/>
                  </a:cubicBezTo>
                  <a:cubicBezTo>
                    <a:pt x="240" y="1742"/>
                    <a:pt x="316" y="1899"/>
                    <a:pt x="374" y="2045"/>
                  </a:cubicBezTo>
                  <a:lnTo>
                    <a:pt x="549" y="2512"/>
                  </a:lnTo>
                  <a:cubicBezTo>
                    <a:pt x="561" y="2547"/>
                    <a:pt x="596" y="2571"/>
                    <a:pt x="637" y="2571"/>
                  </a:cubicBezTo>
                  <a:lnTo>
                    <a:pt x="1436" y="2571"/>
                  </a:lnTo>
                  <a:cubicBezTo>
                    <a:pt x="1477" y="2571"/>
                    <a:pt x="1512" y="2547"/>
                    <a:pt x="1524" y="2512"/>
                  </a:cubicBezTo>
                  <a:lnTo>
                    <a:pt x="1711" y="2028"/>
                  </a:lnTo>
                  <a:cubicBezTo>
                    <a:pt x="1763" y="1882"/>
                    <a:pt x="1839" y="1736"/>
                    <a:pt x="1938" y="1549"/>
                  </a:cubicBezTo>
                  <a:cubicBezTo>
                    <a:pt x="2032" y="1392"/>
                    <a:pt x="2078" y="1205"/>
                    <a:pt x="2078" y="1012"/>
                  </a:cubicBezTo>
                  <a:cubicBezTo>
                    <a:pt x="2067" y="481"/>
                    <a:pt x="1635" y="38"/>
                    <a:pt x="1104" y="3"/>
                  </a:cubicBezTo>
                  <a:cubicBezTo>
                    <a:pt x="1082" y="1"/>
                    <a:pt x="1060" y="1"/>
                    <a:pt x="1038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198;p37">
              <a:extLst>
                <a:ext uri="{FF2B5EF4-FFF2-40B4-BE49-F238E27FC236}">
                  <a16:creationId xmlns:a16="http://schemas.microsoft.com/office/drawing/2014/main" id="{55AAB059-5054-F54D-01CF-27FDF48F787C}"/>
                </a:ext>
              </a:extLst>
            </p:cNvPr>
            <p:cNvSpPr/>
            <p:nvPr/>
          </p:nvSpPr>
          <p:spPr>
            <a:xfrm>
              <a:off x="1202153" y="2510882"/>
              <a:ext cx="108122" cy="8813"/>
            </a:xfrm>
            <a:custGeom>
              <a:avLst/>
              <a:gdLst/>
              <a:ahLst/>
              <a:cxnLst/>
              <a:rect l="l" t="t" r="r" b="b"/>
              <a:pathLst>
                <a:path w="871" h="71" extrusionOk="0">
                  <a:moveTo>
                    <a:pt x="36" y="0"/>
                  </a:moveTo>
                  <a:cubicBezTo>
                    <a:pt x="18" y="0"/>
                    <a:pt x="1" y="12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835" y="70"/>
                  </a:lnTo>
                  <a:cubicBezTo>
                    <a:pt x="859" y="70"/>
                    <a:pt x="870" y="53"/>
                    <a:pt x="870" y="35"/>
                  </a:cubicBezTo>
                  <a:cubicBezTo>
                    <a:pt x="870" y="12"/>
                    <a:pt x="859" y="0"/>
                    <a:pt x="835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199;p37">
              <a:extLst>
                <a:ext uri="{FF2B5EF4-FFF2-40B4-BE49-F238E27FC236}">
                  <a16:creationId xmlns:a16="http://schemas.microsoft.com/office/drawing/2014/main" id="{AAFF5F9E-1FAD-4951-B7D3-F159DD006BCE}"/>
                </a:ext>
              </a:extLst>
            </p:cNvPr>
            <p:cNvSpPr/>
            <p:nvPr/>
          </p:nvSpPr>
          <p:spPr>
            <a:xfrm>
              <a:off x="1212332" y="2533350"/>
              <a:ext cx="88508" cy="8813"/>
            </a:xfrm>
            <a:custGeom>
              <a:avLst/>
              <a:gdLst/>
              <a:ahLst/>
              <a:cxnLst/>
              <a:rect l="l" t="t" r="r" b="b"/>
              <a:pathLst>
                <a:path w="713" h="71" extrusionOk="0">
                  <a:moveTo>
                    <a:pt x="36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678" y="70"/>
                  </a:lnTo>
                  <a:cubicBezTo>
                    <a:pt x="695" y="70"/>
                    <a:pt x="713" y="53"/>
                    <a:pt x="713" y="35"/>
                  </a:cubicBezTo>
                  <a:cubicBezTo>
                    <a:pt x="713" y="18"/>
                    <a:pt x="695" y="0"/>
                    <a:pt x="678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200;p37">
              <a:extLst>
                <a:ext uri="{FF2B5EF4-FFF2-40B4-BE49-F238E27FC236}">
                  <a16:creationId xmlns:a16="http://schemas.microsoft.com/office/drawing/2014/main" id="{44D2AAC4-A171-F13D-69B5-FEC7850427B5}"/>
                </a:ext>
              </a:extLst>
            </p:cNvPr>
            <p:cNvSpPr/>
            <p:nvPr/>
          </p:nvSpPr>
          <p:spPr>
            <a:xfrm>
              <a:off x="1218166" y="2555818"/>
              <a:ext cx="76219" cy="9558"/>
            </a:xfrm>
            <a:custGeom>
              <a:avLst/>
              <a:gdLst/>
              <a:ahLst/>
              <a:cxnLst/>
              <a:rect l="l" t="t" r="r" b="b"/>
              <a:pathLst>
                <a:path w="614" h="77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59"/>
                    <a:pt x="18" y="76"/>
                    <a:pt x="35" y="76"/>
                  </a:cubicBezTo>
                  <a:lnTo>
                    <a:pt x="578" y="76"/>
                  </a:lnTo>
                  <a:cubicBezTo>
                    <a:pt x="601" y="76"/>
                    <a:pt x="613" y="59"/>
                    <a:pt x="613" y="35"/>
                  </a:cubicBezTo>
                  <a:cubicBezTo>
                    <a:pt x="613" y="18"/>
                    <a:pt x="601" y="0"/>
                    <a:pt x="578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201;p37">
              <a:extLst>
                <a:ext uri="{FF2B5EF4-FFF2-40B4-BE49-F238E27FC236}">
                  <a16:creationId xmlns:a16="http://schemas.microsoft.com/office/drawing/2014/main" id="{A155B21D-BAD2-C3D5-CB02-E4FC3EEFCB81}"/>
                </a:ext>
              </a:extLst>
            </p:cNvPr>
            <p:cNvSpPr/>
            <p:nvPr/>
          </p:nvSpPr>
          <p:spPr>
            <a:xfrm>
              <a:off x="1239145" y="2578906"/>
              <a:ext cx="34882" cy="8813"/>
            </a:xfrm>
            <a:custGeom>
              <a:avLst/>
              <a:gdLst/>
              <a:ahLst/>
              <a:cxnLst/>
              <a:rect l="l" t="t" r="r" b="b"/>
              <a:pathLst>
                <a:path w="281" h="71" extrusionOk="0">
                  <a:moveTo>
                    <a:pt x="36" y="1"/>
                  </a:moveTo>
                  <a:cubicBezTo>
                    <a:pt x="18" y="1"/>
                    <a:pt x="1" y="13"/>
                    <a:pt x="1" y="36"/>
                  </a:cubicBezTo>
                  <a:cubicBezTo>
                    <a:pt x="1" y="53"/>
                    <a:pt x="18" y="71"/>
                    <a:pt x="36" y="71"/>
                  </a:cubicBezTo>
                  <a:lnTo>
                    <a:pt x="240" y="71"/>
                  </a:lnTo>
                  <a:cubicBezTo>
                    <a:pt x="263" y="71"/>
                    <a:pt x="281" y="53"/>
                    <a:pt x="281" y="36"/>
                  </a:cubicBezTo>
                  <a:cubicBezTo>
                    <a:pt x="281" y="13"/>
                    <a:pt x="263" y="1"/>
                    <a:pt x="240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202;p37">
              <a:extLst>
                <a:ext uri="{FF2B5EF4-FFF2-40B4-BE49-F238E27FC236}">
                  <a16:creationId xmlns:a16="http://schemas.microsoft.com/office/drawing/2014/main" id="{3C6B35CF-A101-38D4-5CEA-0E07FA9E6817}"/>
                </a:ext>
              </a:extLst>
            </p:cNvPr>
            <p:cNvSpPr/>
            <p:nvPr/>
          </p:nvSpPr>
          <p:spPr>
            <a:xfrm>
              <a:off x="1194954" y="2340571"/>
              <a:ext cx="123266" cy="155910"/>
            </a:xfrm>
            <a:custGeom>
              <a:avLst/>
              <a:gdLst/>
              <a:ahLst/>
              <a:cxnLst/>
              <a:rect l="l" t="t" r="r" b="b"/>
              <a:pathLst>
                <a:path w="993" h="1256" extrusionOk="0">
                  <a:moveTo>
                    <a:pt x="141" y="71"/>
                  </a:moveTo>
                  <a:cubicBezTo>
                    <a:pt x="181" y="71"/>
                    <a:pt x="211" y="100"/>
                    <a:pt x="211" y="141"/>
                  </a:cubicBezTo>
                  <a:lnTo>
                    <a:pt x="211" y="211"/>
                  </a:lnTo>
                  <a:lnTo>
                    <a:pt x="141" y="211"/>
                  </a:lnTo>
                  <a:cubicBezTo>
                    <a:pt x="100" y="211"/>
                    <a:pt x="71" y="182"/>
                    <a:pt x="71" y="141"/>
                  </a:cubicBezTo>
                  <a:cubicBezTo>
                    <a:pt x="71" y="100"/>
                    <a:pt x="100" y="71"/>
                    <a:pt x="141" y="71"/>
                  </a:cubicBezTo>
                  <a:close/>
                  <a:moveTo>
                    <a:pt x="497" y="71"/>
                  </a:moveTo>
                  <a:cubicBezTo>
                    <a:pt x="532" y="71"/>
                    <a:pt x="567" y="100"/>
                    <a:pt x="567" y="141"/>
                  </a:cubicBezTo>
                  <a:cubicBezTo>
                    <a:pt x="567" y="182"/>
                    <a:pt x="532" y="211"/>
                    <a:pt x="497" y="211"/>
                  </a:cubicBezTo>
                  <a:cubicBezTo>
                    <a:pt x="456" y="211"/>
                    <a:pt x="427" y="182"/>
                    <a:pt x="427" y="141"/>
                  </a:cubicBezTo>
                  <a:cubicBezTo>
                    <a:pt x="427" y="100"/>
                    <a:pt x="456" y="71"/>
                    <a:pt x="497" y="71"/>
                  </a:cubicBezTo>
                  <a:close/>
                  <a:moveTo>
                    <a:pt x="847" y="71"/>
                  </a:moveTo>
                  <a:cubicBezTo>
                    <a:pt x="888" y="71"/>
                    <a:pt x="917" y="100"/>
                    <a:pt x="917" y="141"/>
                  </a:cubicBezTo>
                  <a:cubicBezTo>
                    <a:pt x="923" y="182"/>
                    <a:pt x="888" y="211"/>
                    <a:pt x="847" y="211"/>
                  </a:cubicBezTo>
                  <a:lnTo>
                    <a:pt x="777" y="211"/>
                  </a:lnTo>
                  <a:lnTo>
                    <a:pt x="777" y="141"/>
                  </a:lnTo>
                  <a:cubicBezTo>
                    <a:pt x="777" y="100"/>
                    <a:pt x="812" y="71"/>
                    <a:pt x="847" y="71"/>
                  </a:cubicBezTo>
                  <a:close/>
                  <a:moveTo>
                    <a:pt x="141" y="1"/>
                  </a:moveTo>
                  <a:cubicBezTo>
                    <a:pt x="65" y="1"/>
                    <a:pt x="1" y="65"/>
                    <a:pt x="1" y="141"/>
                  </a:cubicBezTo>
                  <a:cubicBezTo>
                    <a:pt x="1" y="217"/>
                    <a:pt x="65" y="281"/>
                    <a:pt x="141" y="281"/>
                  </a:cubicBezTo>
                  <a:lnTo>
                    <a:pt x="211" y="281"/>
                  </a:lnTo>
                  <a:lnTo>
                    <a:pt x="211" y="1221"/>
                  </a:lnTo>
                  <a:cubicBezTo>
                    <a:pt x="211" y="1244"/>
                    <a:pt x="228" y="1256"/>
                    <a:pt x="246" y="1256"/>
                  </a:cubicBezTo>
                  <a:cubicBezTo>
                    <a:pt x="269" y="1256"/>
                    <a:pt x="281" y="1244"/>
                    <a:pt x="281" y="1221"/>
                  </a:cubicBezTo>
                  <a:lnTo>
                    <a:pt x="281" y="281"/>
                  </a:lnTo>
                  <a:lnTo>
                    <a:pt x="707" y="281"/>
                  </a:lnTo>
                  <a:lnTo>
                    <a:pt x="707" y="1221"/>
                  </a:lnTo>
                  <a:cubicBezTo>
                    <a:pt x="707" y="1244"/>
                    <a:pt x="724" y="1256"/>
                    <a:pt x="742" y="1256"/>
                  </a:cubicBezTo>
                  <a:cubicBezTo>
                    <a:pt x="765" y="1256"/>
                    <a:pt x="777" y="1244"/>
                    <a:pt x="777" y="1221"/>
                  </a:cubicBezTo>
                  <a:lnTo>
                    <a:pt x="777" y="281"/>
                  </a:lnTo>
                  <a:lnTo>
                    <a:pt x="853" y="281"/>
                  </a:lnTo>
                  <a:cubicBezTo>
                    <a:pt x="928" y="281"/>
                    <a:pt x="993" y="217"/>
                    <a:pt x="993" y="141"/>
                  </a:cubicBezTo>
                  <a:cubicBezTo>
                    <a:pt x="993" y="65"/>
                    <a:pt x="928" y="1"/>
                    <a:pt x="847" y="1"/>
                  </a:cubicBezTo>
                  <a:cubicBezTo>
                    <a:pt x="818" y="1"/>
                    <a:pt x="788" y="12"/>
                    <a:pt x="765" y="24"/>
                  </a:cubicBezTo>
                  <a:cubicBezTo>
                    <a:pt x="736" y="53"/>
                    <a:pt x="713" y="88"/>
                    <a:pt x="707" y="129"/>
                  </a:cubicBezTo>
                  <a:cubicBezTo>
                    <a:pt x="707" y="129"/>
                    <a:pt x="707" y="135"/>
                    <a:pt x="707" y="141"/>
                  </a:cubicBezTo>
                  <a:lnTo>
                    <a:pt x="707" y="211"/>
                  </a:lnTo>
                  <a:lnTo>
                    <a:pt x="619" y="211"/>
                  </a:lnTo>
                  <a:cubicBezTo>
                    <a:pt x="631" y="188"/>
                    <a:pt x="637" y="164"/>
                    <a:pt x="637" y="141"/>
                  </a:cubicBezTo>
                  <a:cubicBezTo>
                    <a:pt x="637" y="59"/>
                    <a:pt x="572" y="1"/>
                    <a:pt x="497" y="1"/>
                  </a:cubicBezTo>
                  <a:cubicBezTo>
                    <a:pt x="415" y="1"/>
                    <a:pt x="357" y="59"/>
                    <a:pt x="357" y="141"/>
                  </a:cubicBezTo>
                  <a:cubicBezTo>
                    <a:pt x="357" y="164"/>
                    <a:pt x="362" y="188"/>
                    <a:pt x="374" y="211"/>
                  </a:cubicBezTo>
                  <a:lnTo>
                    <a:pt x="281" y="211"/>
                  </a:lnTo>
                  <a:lnTo>
                    <a:pt x="281" y="141"/>
                  </a:lnTo>
                  <a:cubicBezTo>
                    <a:pt x="281" y="135"/>
                    <a:pt x="281" y="135"/>
                    <a:pt x="281" y="129"/>
                  </a:cubicBezTo>
                  <a:cubicBezTo>
                    <a:pt x="281" y="88"/>
                    <a:pt x="257" y="53"/>
                    <a:pt x="222" y="24"/>
                  </a:cubicBezTo>
                  <a:cubicBezTo>
                    <a:pt x="199" y="7"/>
                    <a:pt x="170" y="1"/>
                    <a:pt x="141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203;p37">
              <a:extLst>
                <a:ext uri="{FF2B5EF4-FFF2-40B4-BE49-F238E27FC236}">
                  <a16:creationId xmlns:a16="http://schemas.microsoft.com/office/drawing/2014/main" id="{F55FEB59-01F2-9BEB-F041-8B2C6AC0AF93}"/>
                </a:ext>
              </a:extLst>
            </p:cNvPr>
            <p:cNvSpPr/>
            <p:nvPr/>
          </p:nvSpPr>
          <p:spPr>
            <a:xfrm>
              <a:off x="1282592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cubicBezTo>
                    <a:pt x="1" y="6"/>
                    <a:pt x="1" y="6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204;p37">
              <a:extLst>
                <a:ext uri="{FF2B5EF4-FFF2-40B4-BE49-F238E27FC236}">
                  <a16:creationId xmlns:a16="http://schemas.microsoft.com/office/drawing/2014/main" id="{7C0CB467-9AF3-5C0A-BDBE-AC964DF91170}"/>
                </a:ext>
              </a:extLst>
            </p:cNvPr>
            <p:cNvSpPr/>
            <p:nvPr/>
          </p:nvSpPr>
          <p:spPr>
            <a:xfrm>
              <a:off x="1229711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12"/>
                  </a:ln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 hangingPunct="1">
                <a:buClr>
                  <a:srgbClr val="000000"/>
                </a:buClr>
                <a:defRPr/>
              </a:pPr>
              <a:endParaRPr sz="28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027;p33">
            <a:extLst>
              <a:ext uri="{FF2B5EF4-FFF2-40B4-BE49-F238E27FC236}">
                <a16:creationId xmlns:a16="http://schemas.microsoft.com/office/drawing/2014/main" id="{779A4BB5-843C-B420-32FB-C83696E5A2DE}"/>
              </a:ext>
            </a:extLst>
          </p:cNvPr>
          <p:cNvSpPr txBox="1"/>
          <p:nvPr/>
        </p:nvSpPr>
        <p:spPr>
          <a:xfrm>
            <a:off x="1345379" y="5854767"/>
            <a:ext cx="3277428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-SG" sz="2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June</a:t>
            </a:r>
            <a:endParaRPr sz="266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027;p33">
            <a:extLst>
              <a:ext uri="{FF2B5EF4-FFF2-40B4-BE49-F238E27FC236}">
                <a16:creationId xmlns:a16="http://schemas.microsoft.com/office/drawing/2014/main" id="{95AB0258-B8BF-D67D-851B-C1BED3B28738}"/>
              </a:ext>
            </a:extLst>
          </p:cNvPr>
          <p:cNvSpPr txBox="1"/>
          <p:nvPr/>
        </p:nvSpPr>
        <p:spPr>
          <a:xfrm>
            <a:off x="8833511" y="5816647"/>
            <a:ext cx="3277428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-SG" sz="2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August</a:t>
            </a:r>
            <a:endParaRPr sz="266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027;p33">
            <a:extLst>
              <a:ext uri="{FF2B5EF4-FFF2-40B4-BE49-F238E27FC236}">
                <a16:creationId xmlns:a16="http://schemas.microsoft.com/office/drawing/2014/main" id="{B7886C9C-D9B0-E1DD-052F-AC4ACA3BC4E6}"/>
              </a:ext>
            </a:extLst>
          </p:cNvPr>
          <p:cNvSpPr txBox="1"/>
          <p:nvPr/>
        </p:nvSpPr>
        <p:spPr>
          <a:xfrm>
            <a:off x="4998403" y="5828177"/>
            <a:ext cx="3277428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-SG" sz="2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July</a:t>
            </a:r>
            <a:endParaRPr sz="266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027;p33">
            <a:extLst>
              <a:ext uri="{FF2B5EF4-FFF2-40B4-BE49-F238E27FC236}">
                <a16:creationId xmlns:a16="http://schemas.microsoft.com/office/drawing/2014/main" id="{CD42C05C-92E8-9354-D2EA-806626298452}"/>
              </a:ext>
            </a:extLst>
          </p:cNvPr>
          <p:cNvSpPr txBox="1"/>
          <p:nvPr/>
        </p:nvSpPr>
        <p:spPr>
          <a:xfrm>
            <a:off x="16156875" y="5841119"/>
            <a:ext cx="3277428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-SG" sz="2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October -November</a:t>
            </a:r>
            <a:endParaRPr sz="266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027;p33">
            <a:extLst>
              <a:ext uri="{FF2B5EF4-FFF2-40B4-BE49-F238E27FC236}">
                <a16:creationId xmlns:a16="http://schemas.microsoft.com/office/drawing/2014/main" id="{B519596C-BEC7-196D-97EC-DE922EB70EE9}"/>
              </a:ext>
            </a:extLst>
          </p:cNvPr>
          <p:cNvSpPr txBox="1"/>
          <p:nvPr/>
        </p:nvSpPr>
        <p:spPr>
          <a:xfrm>
            <a:off x="19772935" y="5773447"/>
            <a:ext cx="3277428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-SG" sz="2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December</a:t>
            </a:r>
            <a:endParaRPr sz="266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0D1633-29C2-2132-8373-031FBD5E4A88}"/>
              </a:ext>
            </a:extLst>
          </p:cNvPr>
          <p:cNvSpPr txBox="1"/>
          <p:nvPr/>
        </p:nvSpPr>
        <p:spPr>
          <a:xfrm>
            <a:off x="4705827" y="6917789"/>
            <a:ext cx="3822816" cy="71096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Supply chain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certifications landscape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: what else is out there?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Potential users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– buyers, suppliers, shippers, financial institutions. What do they want? What do they need?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Auditors and Assessors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: qualifications and operating models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Maturity Model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:  self assessment, baseline, what does Gold look like</a:t>
            </a:r>
            <a:endParaRPr lang="en-US" b="1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F69E36-6A1B-9E1F-A8E5-9D48EC9BC389}"/>
              </a:ext>
            </a:extLst>
          </p:cNvPr>
          <p:cNvSpPr txBox="1"/>
          <p:nvPr/>
        </p:nvSpPr>
        <p:spPr>
          <a:xfrm>
            <a:off x="8720475" y="6958804"/>
            <a:ext cx="382281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Conformity assessment scheme brief 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Technical needs analysis </a:t>
            </a:r>
          </a:p>
          <a:p>
            <a:pPr algn="l"/>
            <a:endParaRPr lang="en-US" b="1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252BECA-2FCC-BC20-E29A-A39F776E881A}"/>
              </a:ext>
            </a:extLst>
          </p:cNvPr>
          <p:cNvSpPr txBox="1"/>
          <p:nvPr/>
        </p:nvSpPr>
        <p:spPr>
          <a:xfrm>
            <a:off x="1002895" y="6910863"/>
            <a:ext cx="382281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Standards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Supply chain credential for differentiation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Guidance on digitalization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Market convergence rather than fragmentation </a:t>
            </a:r>
          </a:p>
          <a:p>
            <a:pPr algn="l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565543A-2427-4E8C-A0F7-8066DD8C3B37}"/>
              </a:ext>
            </a:extLst>
          </p:cNvPr>
          <p:cNvSpPr txBox="1"/>
          <p:nvPr/>
        </p:nvSpPr>
        <p:spPr>
          <a:xfrm>
            <a:off x="12490987" y="6917789"/>
            <a:ext cx="3499940" cy="63709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Elaborate technical requirements for scheme pillars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Test with focus groups including certification working group, assurance companies, digital platforms and others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Establish pilot pathways with UK and Germany ETDA implementation</a:t>
            </a:r>
          </a:p>
          <a:p>
            <a:pPr algn="l"/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F97C8A-D389-C1B5-2299-39FE97D05DD8}"/>
              </a:ext>
            </a:extLst>
          </p:cNvPr>
          <p:cNvSpPr txBox="1"/>
          <p:nvPr/>
        </p:nvSpPr>
        <p:spPr>
          <a:xfrm>
            <a:off x="19667338" y="6884993"/>
            <a:ext cx="351016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Prep for Bringing the CAS to Market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Complete Scheme overview  </a:t>
            </a:r>
          </a:p>
          <a:p>
            <a:pPr algn="l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409769D-9B95-D9DC-ADDD-ABC9941A7D1E}"/>
              </a:ext>
            </a:extLst>
          </p:cNvPr>
          <p:cNvSpPr txBox="1"/>
          <p:nvPr/>
        </p:nvSpPr>
        <p:spPr>
          <a:xfrm>
            <a:off x="16153052" y="6902260"/>
            <a:ext cx="333051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Focus group feedbacks:  Bangkok UN/CEFACT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WG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Prep for submission to ISO.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Explore how to bring CAS to market (e.g. standards bodies)</a:t>
            </a:r>
          </a:p>
          <a:p>
            <a:pPr algn="l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B1A3991-A6F7-AC40-78F3-43413EF304FC}"/>
              </a:ext>
            </a:extLst>
          </p:cNvPr>
          <p:cNvGrpSpPr/>
          <p:nvPr/>
        </p:nvGrpSpPr>
        <p:grpSpPr>
          <a:xfrm>
            <a:off x="21106504" y="4969105"/>
            <a:ext cx="776694" cy="735488"/>
            <a:chOff x="3746500" y="1344613"/>
            <a:chExt cx="285750" cy="287338"/>
          </a:xfrm>
          <a:solidFill>
            <a:srgbClr val="357DEA"/>
          </a:solidFill>
        </p:grpSpPr>
        <p:sp>
          <p:nvSpPr>
            <p:cNvPr id="152" name="Freeform 497">
              <a:extLst>
                <a:ext uri="{FF2B5EF4-FFF2-40B4-BE49-F238E27FC236}">
                  <a16:creationId xmlns:a16="http://schemas.microsoft.com/office/drawing/2014/main" id="{5787D4FC-D587-B0DD-3BF6-2966961B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3" name="Freeform 498">
              <a:extLst>
                <a:ext uri="{FF2B5EF4-FFF2-40B4-BE49-F238E27FC236}">
                  <a16:creationId xmlns:a16="http://schemas.microsoft.com/office/drawing/2014/main" id="{914F1EA3-DB24-043A-5C4E-AD6A11F03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4" name="Freeform 499">
              <a:extLst>
                <a:ext uri="{FF2B5EF4-FFF2-40B4-BE49-F238E27FC236}">
                  <a16:creationId xmlns:a16="http://schemas.microsoft.com/office/drawing/2014/main" id="{5C76B7B2-FCC2-D269-2EDB-D6F6984E9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5" name="Freeform 500">
              <a:extLst>
                <a:ext uri="{FF2B5EF4-FFF2-40B4-BE49-F238E27FC236}">
                  <a16:creationId xmlns:a16="http://schemas.microsoft.com/office/drawing/2014/main" id="{4C73A180-B794-F7DD-5ED5-CA1F90039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6" name="Freeform 501">
              <a:extLst>
                <a:ext uri="{FF2B5EF4-FFF2-40B4-BE49-F238E27FC236}">
                  <a16:creationId xmlns:a16="http://schemas.microsoft.com/office/drawing/2014/main" id="{32B01D8A-39B1-CB69-7785-7FF34A3CD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7" name="Freeform 502">
              <a:extLst>
                <a:ext uri="{FF2B5EF4-FFF2-40B4-BE49-F238E27FC236}">
                  <a16:creationId xmlns:a16="http://schemas.microsoft.com/office/drawing/2014/main" id="{9E1E0FDC-14A2-F657-EF51-21BD8D753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8" name="Freeform 503">
              <a:extLst>
                <a:ext uri="{FF2B5EF4-FFF2-40B4-BE49-F238E27FC236}">
                  <a16:creationId xmlns:a16="http://schemas.microsoft.com/office/drawing/2014/main" id="{B2C0C5EF-3361-1BA5-DD2E-615639D9B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9" name="Freeform 504">
              <a:extLst>
                <a:ext uri="{FF2B5EF4-FFF2-40B4-BE49-F238E27FC236}">
                  <a16:creationId xmlns:a16="http://schemas.microsoft.com/office/drawing/2014/main" id="{F7502D7A-C06E-A6F5-DE92-5CDA36FB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687b16-439d-445b-a0a1-9f8838c52bbc">
      <Terms xmlns="http://schemas.microsoft.com/office/infopath/2007/PartnerControls"/>
    </lcf76f155ced4ddcb4097134ff3c332f>
    <TaxCatchAll xmlns="598f140b-4145-4024-8bcc-6d7083f15a2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7A8B71FC384DADD83229E0A2E5B1" ma:contentTypeVersion="17" ma:contentTypeDescription="Crée un document." ma:contentTypeScope="" ma:versionID="ad52605ac37c824cf83845e511c3a5e6">
  <xsd:schema xmlns:xsd="http://www.w3.org/2001/XMLSchema" xmlns:xs="http://www.w3.org/2001/XMLSchema" xmlns:p="http://schemas.microsoft.com/office/2006/metadata/properties" xmlns:ns2="59687b16-439d-445b-a0a1-9f8838c52bbc" xmlns:ns3="201d7919-24dc-4333-848d-71272f92bf5a" xmlns:ns4="598f140b-4145-4024-8bcc-6d7083f15a24" targetNamespace="http://schemas.microsoft.com/office/2006/metadata/properties" ma:root="true" ma:fieldsID="790d3116ed5a9424ca5dfd72a7415270" ns2:_="" ns3:_="" ns4:_="">
    <xsd:import namespace="59687b16-439d-445b-a0a1-9f8838c52bbc"/>
    <xsd:import namespace="201d7919-24dc-4333-848d-71272f92bf5a"/>
    <xsd:import namespace="598f140b-4145-4024-8bcc-6d7083f15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87b16-439d-445b-a0a1-9f8838c52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b34d393a-c683-4ae6-92a3-16801d27c9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d7919-24dc-4333-848d-71272f92bf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f140b-4145-4024-8bcc-6d7083f15a24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620325b7-61a7-45e7-a3c3-a473ab25cb91}" ma:internalName="TaxCatchAll" ma:showField="CatchAllData" ma:web="201d7919-24dc-4333-848d-71272f92bf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2B28B5-E5F2-4049-9533-C878D541C359}">
  <ds:schemaRefs>
    <ds:schemaRef ds:uri="59687b16-439d-445b-a0a1-9f8838c52bbc"/>
    <ds:schemaRef ds:uri="598f140b-4145-4024-8bcc-6d7083f15a2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98EDB2-9ADF-4277-B6BD-E70353925934}">
  <ds:schemaRefs>
    <ds:schemaRef ds:uri="201d7919-24dc-4333-848d-71272f92bf5a"/>
    <ds:schemaRef ds:uri="59687b16-439d-445b-a0a1-9f8838c52bbc"/>
    <ds:schemaRef ds:uri="598f140b-4145-4024-8bcc-6d7083f15a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993910-CF96-4D01-9529-1207292143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21_BasicWhite</vt:lpstr>
      <vt:lpstr>Conformity Assessment: Trade Documentation Services</vt:lpstr>
      <vt:lpstr>Conformity Assessment: Trade Documentation Services</vt:lpstr>
      <vt:lpstr>Conformity Assessment: Trade Documentation Services</vt:lpstr>
      <vt:lpstr>Conformity Assessment: Trade Documentation Services</vt:lpstr>
      <vt:lpstr>Conformity Assessment: Trade Documentation Services</vt:lpstr>
      <vt:lpstr>Conformity Assessment: Trade Documentation Services</vt:lpstr>
      <vt:lpstr>Conformity Assessment: Trade Documentation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Conformity Assessment: Trade Documentation Services</dc:title>
  <cp:revision>3</cp:revision>
  <dcterms:modified xsi:type="dcterms:W3CDTF">2023-11-27T16:40:30Z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0x01010093A37A8B71FC384DADD83229E0A2E5B1</vt:lpwstr>
  </property>
  <property fmtid="{D5CDD505-2E9C-101B-9397-08002B2CF9AE}" pid="3" name="MediaServiceImageTags">
    <vt:lpwstr/>
  </property>
</Properties>
</file>