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77" r:id="rId1"/>
  </p:sldMasterIdLst>
  <p:notesMasterIdLst>
    <p:notesMasterId r:id="rId12"/>
  </p:notesMasterIdLst>
  <p:handoutMasterIdLst>
    <p:handoutMasterId r:id="rId13"/>
  </p:handoutMasterIdLst>
  <p:sldIdLst>
    <p:sldId id="1375" r:id="rId2"/>
    <p:sldId id="1368" r:id="rId3"/>
    <p:sldId id="1224" r:id="rId4"/>
    <p:sldId id="1370" r:id="rId5"/>
    <p:sldId id="1364" r:id="rId6"/>
    <p:sldId id="1371" r:id="rId7"/>
    <p:sldId id="1372" r:id="rId8"/>
    <p:sldId id="1365" r:id="rId9"/>
    <p:sldId id="1366" r:id="rId10"/>
    <p:sldId id="1374" r:id="rId11"/>
  </p:sldIdLst>
  <p:sldSz cx="12188825" cy="6858000"/>
  <p:notesSz cx="7315200" cy="123444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orient="horz" pos="2064" userDrawn="1">
          <p15:clr>
            <a:srgbClr val="A4A3A4"/>
          </p15:clr>
        </p15:guide>
        <p15:guide id="3" orient="horz" pos="996" userDrawn="1">
          <p15:clr>
            <a:srgbClr val="A4A3A4"/>
          </p15:clr>
        </p15:guide>
        <p15:guide id="4" orient="horz" pos="528" userDrawn="1">
          <p15:clr>
            <a:srgbClr val="A4A3A4"/>
          </p15:clr>
        </p15:guide>
        <p15:guide id="5" pos="5135" userDrawn="1">
          <p15:clr>
            <a:srgbClr val="A4A3A4"/>
          </p15:clr>
        </p15:guide>
        <p15:guide id="6" pos="7391" userDrawn="1">
          <p15:clr>
            <a:srgbClr val="A4A3A4"/>
          </p15:clr>
        </p15:guide>
        <p15:guide id="7" pos="335" userDrawn="1">
          <p15:clr>
            <a:srgbClr val="A4A3A4"/>
          </p15:clr>
        </p15:guide>
      </p15:sldGuideLst>
    </p:ext>
    <p:ext uri="{2D200454-40CA-4A62-9FC3-DE9A4176ACB9}">
      <p15:notesGuideLst xmlns:p15="http://schemas.microsoft.com/office/powerpoint/2012/main">
        <p15:guide id="1" orient="horz" pos="5184" userDrawn="1">
          <p15:clr>
            <a:srgbClr val="A4A3A4"/>
          </p15:clr>
        </p15:guide>
        <p15:guide id="2" pos="1728" userDrawn="1">
          <p15:clr>
            <a:srgbClr val="A4A3A4"/>
          </p15:clr>
        </p15:guide>
        <p15:guide id="3" orient="horz" pos="3888" userDrawn="1">
          <p15:clr>
            <a:srgbClr val="A4A3A4"/>
          </p15:clr>
        </p15:guide>
        <p15:guide id="4"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1F1"/>
    <a:srgbClr val="92BEC9"/>
    <a:srgbClr val="CAD9DE"/>
    <a:srgbClr val="8D3650"/>
    <a:srgbClr val="8DA6B1"/>
    <a:srgbClr val="D4D5D6"/>
    <a:srgbClr val="A1C9D4"/>
    <a:srgbClr val="0000FF"/>
    <a:srgbClr val="CE0000"/>
    <a:srgbClr val="0058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87" autoAdjust="0"/>
    <p:restoredTop sz="92857" autoAdjust="0"/>
  </p:normalViewPr>
  <p:slideViewPr>
    <p:cSldViewPr snapToObjects="1">
      <p:cViewPr varScale="1">
        <p:scale>
          <a:sx n="83" d="100"/>
          <a:sy n="83" d="100"/>
        </p:scale>
        <p:origin x="108" y="474"/>
      </p:cViewPr>
      <p:guideLst>
        <p:guide orient="horz" pos="3120"/>
        <p:guide orient="horz" pos="2064"/>
        <p:guide orient="horz" pos="996"/>
        <p:guide orient="horz" pos="528"/>
        <p:guide pos="5135"/>
        <p:guide pos="7391"/>
        <p:guide pos="335"/>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Objects="1">
      <p:cViewPr varScale="1">
        <p:scale>
          <a:sx n="94" d="100"/>
          <a:sy n="94" d="100"/>
        </p:scale>
        <p:origin x="4003" y="82"/>
      </p:cViewPr>
      <p:guideLst>
        <p:guide orient="horz" pos="5184"/>
        <p:guide pos="1728"/>
        <p:guide orient="horz" pos="3888"/>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617220"/>
          </a:xfrm>
          <a:prstGeom prst="rect">
            <a:avLst/>
          </a:prstGeom>
        </p:spPr>
        <p:txBody>
          <a:bodyPr vert="horz" lIns="95747" tIns="47873" rIns="95747" bIns="47873" rtlCol="0"/>
          <a:lstStyle>
            <a:lvl1pPr algn="l">
              <a:defRPr sz="1300"/>
            </a:lvl1pPr>
          </a:lstStyle>
          <a:p>
            <a:endParaRPr dirty="0"/>
          </a:p>
        </p:txBody>
      </p:sp>
      <p:sp>
        <p:nvSpPr>
          <p:cNvPr id="3" name="Date Placeholder 2"/>
          <p:cNvSpPr>
            <a:spLocks noGrp="1"/>
          </p:cNvSpPr>
          <p:nvPr>
            <p:ph type="dt" sz="quarter" idx="1"/>
          </p:nvPr>
        </p:nvSpPr>
        <p:spPr>
          <a:xfrm>
            <a:off x="4143587" y="0"/>
            <a:ext cx="3169920" cy="617220"/>
          </a:xfrm>
          <a:prstGeom prst="rect">
            <a:avLst/>
          </a:prstGeom>
        </p:spPr>
        <p:txBody>
          <a:bodyPr vert="horz" lIns="95747" tIns="47873" rIns="95747" bIns="47873" rtlCol="0"/>
          <a:lstStyle>
            <a:lvl1pPr algn="r">
              <a:defRPr sz="1300"/>
            </a:lvl1pPr>
          </a:lstStyle>
          <a:p>
            <a:fld id="{1E821AA6-70BE-4FDE-A8DC-DB381A688FD8}" type="datetimeFigureOut">
              <a:rPr lang="en-US"/>
              <a:pPr/>
              <a:t>2/20/2019</a:t>
            </a:fld>
            <a:endParaRPr dirty="0"/>
          </a:p>
        </p:txBody>
      </p:sp>
      <p:sp>
        <p:nvSpPr>
          <p:cNvPr id="4" name="Footer Placeholder 3"/>
          <p:cNvSpPr>
            <a:spLocks noGrp="1"/>
          </p:cNvSpPr>
          <p:nvPr>
            <p:ph type="ftr" sz="quarter" idx="2"/>
          </p:nvPr>
        </p:nvSpPr>
        <p:spPr>
          <a:xfrm>
            <a:off x="0" y="11725038"/>
            <a:ext cx="3169920" cy="617220"/>
          </a:xfrm>
          <a:prstGeom prst="rect">
            <a:avLst/>
          </a:prstGeom>
        </p:spPr>
        <p:txBody>
          <a:bodyPr vert="horz" lIns="95747" tIns="47873" rIns="95747" bIns="47873" rtlCol="0" anchor="b"/>
          <a:lstStyle>
            <a:lvl1pPr algn="l">
              <a:defRPr sz="1300"/>
            </a:lvl1pPr>
          </a:lstStyle>
          <a:p>
            <a:endParaRPr dirty="0"/>
          </a:p>
        </p:txBody>
      </p:sp>
      <p:sp>
        <p:nvSpPr>
          <p:cNvPr id="5" name="Slide Number Placeholder 4"/>
          <p:cNvSpPr>
            <a:spLocks noGrp="1"/>
          </p:cNvSpPr>
          <p:nvPr>
            <p:ph type="sldNum" sz="quarter" idx="3"/>
          </p:nvPr>
        </p:nvSpPr>
        <p:spPr>
          <a:xfrm>
            <a:off x="4143587" y="11725038"/>
            <a:ext cx="3169920" cy="617220"/>
          </a:xfrm>
          <a:prstGeom prst="rect">
            <a:avLst/>
          </a:prstGeom>
        </p:spPr>
        <p:txBody>
          <a:bodyPr vert="horz" lIns="95747" tIns="47873" rIns="95747" bIns="47873" rtlCol="0" anchor="b"/>
          <a:lstStyle>
            <a:lvl1pPr algn="r">
              <a:defRPr sz="13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39713" y="514350"/>
            <a:ext cx="6172201" cy="3473450"/>
          </a:xfrm>
          <a:prstGeom prst="rect">
            <a:avLst/>
          </a:prstGeom>
          <a:noFill/>
          <a:ln w="12700">
            <a:solidFill>
              <a:prstClr val="black"/>
            </a:solidFill>
          </a:ln>
        </p:spPr>
        <p:txBody>
          <a:bodyPr vert="horz" lIns="95747" tIns="47873" rIns="95747" bIns="47873" rtlCol="0" anchor="ctr"/>
          <a:lstStyle/>
          <a:p>
            <a:endParaRPr dirty="0"/>
          </a:p>
        </p:txBody>
      </p:sp>
      <p:sp>
        <p:nvSpPr>
          <p:cNvPr id="5" name="Notes Placeholder 4"/>
          <p:cNvSpPr>
            <a:spLocks noGrp="1"/>
          </p:cNvSpPr>
          <p:nvPr>
            <p:ph type="body" sz="quarter" idx="3"/>
          </p:nvPr>
        </p:nvSpPr>
        <p:spPr>
          <a:xfrm>
            <a:off x="406400" y="4217670"/>
            <a:ext cx="6502400" cy="7200900"/>
          </a:xfrm>
          <a:prstGeom prst="rect">
            <a:avLst/>
          </a:prstGeom>
        </p:spPr>
        <p:txBody>
          <a:bodyPr vert="horz" lIns="0" tIns="0" rIns="0" bIns="95747"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406400" y="11624311"/>
            <a:ext cx="4958080" cy="306468"/>
          </a:xfrm>
          <a:prstGeom prst="rect">
            <a:avLst/>
          </a:prstGeom>
        </p:spPr>
        <p:txBody>
          <a:bodyPr vert="horz" lIns="95747" tIns="47873" rIns="95747" bIns="47873" rtlCol="0" anchor="b"/>
          <a:lstStyle>
            <a:lvl1pPr algn="l">
              <a:defRPr sz="1300"/>
            </a:lvl1pPr>
          </a:lstStyle>
          <a:p>
            <a:endParaRPr dirty="0"/>
          </a:p>
        </p:txBody>
      </p:sp>
      <p:sp>
        <p:nvSpPr>
          <p:cNvPr id="7" name="Slide Number Placeholder 6"/>
          <p:cNvSpPr>
            <a:spLocks noGrp="1"/>
          </p:cNvSpPr>
          <p:nvPr>
            <p:ph type="sldNum" sz="quarter" idx="5"/>
          </p:nvPr>
        </p:nvSpPr>
        <p:spPr>
          <a:xfrm>
            <a:off x="6096000" y="11624311"/>
            <a:ext cx="812800" cy="306468"/>
          </a:xfrm>
          <a:prstGeom prst="rect">
            <a:avLst/>
          </a:prstGeom>
        </p:spPr>
        <p:txBody>
          <a:bodyPr vert="horz" lIns="95747" tIns="47873" rIns="95747" bIns="47873" rtlCol="0" anchor="b"/>
          <a:lstStyle>
            <a:lvl1pPr algn="r">
              <a:defRPr sz="13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100" kern="1200">
        <a:solidFill>
          <a:schemeClr val="tx1"/>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5.jpe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29_Blan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Parallelogram 7"/>
          <p:cNvSpPr/>
          <p:nvPr userDrawn="1"/>
        </p:nvSpPr>
        <p:spPr>
          <a:xfrm>
            <a:off x="6421770" y="-1536700"/>
            <a:ext cx="8958805" cy="4973039"/>
          </a:xfrm>
          <a:prstGeom prst="parallelogram">
            <a:avLst>
              <a:gd name="adj" fmla="val 36579"/>
            </a:avLst>
          </a:prstGeom>
          <a:blipFill dpi="0" rotWithShape="1">
            <a:blip r:embed="rId3" cstate="screen">
              <a:alphaModFix amt="40000"/>
              <a:extLst>
                <a:ext uri="{28A0092B-C50C-407E-A947-70E740481C1C}">
                  <a14:useLocalDpi xmlns:a14="http://schemas.microsoft.com/office/drawing/2010/main"/>
                </a:ext>
              </a:extLst>
            </a:blip>
            <a:srcRect/>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a:solidFill>
                <a:srgbClr val="FFFFFF"/>
              </a:solidFill>
            </a:endParaRPr>
          </a:p>
        </p:txBody>
      </p:sp>
      <p:pic>
        <p:nvPicPr>
          <p:cNvPr id="6" name="Picture 5" descr="Oracle logo in white on red staging background"/>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
        <p:nvSpPr>
          <p:cNvPr id="7" name="Parallelogram 6"/>
          <p:cNvSpPr/>
          <p:nvPr userDrawn="1"/>
        </p:nvSpPr>
        <p:spPr>
          <a:xfrm>
            <a:off x="5550408" y="1078992"/>
            <a:ext cx="8724393" cy="5779010"/>
          </a:xfrm>
          <a:prstGeom prst="parallelogram">
            <a:avLst>
              <a:gd name="adj" fmla="val 36579"/>
            </a:avLst>
          </a:prstGeom>
          <a:blipFill dpi="0" rotWithShape="1">
            <a:blip r:embed="rId5" cstate="screen">
              <a:alphaModFix amt="85000"/>
              <a:extLst>
                <a:ext uri="{28A0092B-C50C-407E-A947-70E740481C1C}">
                  <a14:useLocalDpi xmlns:a14="http://schemas.microsoft.com/office/drawing/2010/main"/>
                </a:ext>
              </a:extLst>
            </a:blip>
            <a:srcRect/>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a:solidFill>
                <a:srgbClr val="FFFFFF"/>
              </a:solidFill>
            </a:endParaRPr>
          </a:p>
        </p:txBody>
      </p:sp>
    </p:spTree>
    <p:extLst>
      <p:ext uri="{BB962C8B-B14F-4D97-AF65-F5344CB8AC3E}">
        <p14:creationId xmlns:p14="http://schemas.microsoft.com/office/powerpoint/2010/main" val="4234986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7_Blan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Parallelogram 4"/>
          <p:cNvSpPr/>
          <p:nvPr userDrawn="1"/>
        </p:nvSpPr>
        <p:spPr>
          <a:xfrm>
            <a:off x="4197763" y="0"/>
            <a:ext cx="7991062" cy="6273578"/>
          </a:xfrm>
          <a:prstGeom prst="parallelogram">
            <a:avLst>
              <a:gd name="adj" fmla="val 36579"/>
            </a:avLst>
          </a:prstGeom>
          <a:blipFill dpi="0" rotWithShape="1">
            <a:blip r:embed="rId3" cstate="screen">
              <a:alphaModFix amt="85000"/>
              <a:extLst>
                <a:ext uri="{28A0092B-C50C-407E-A947-70E740481C1C}">
                  <a14:useLocalDpi xmlns:a14="http://schemas.microsoft.com/office/drawing/2010/main"/>
                </a:ext>
              </a:extLst>
            </a:blip>
            <a:srcRect/>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a:solidFill>
                <a:srgbClr val="FFFFFF"/>
              </a:solidFill>
            </a:endParaRPr>
          </a:p>
        </p:txBody>
      </p:sp>
      <p:pic>
        <p:nvPicPr>
          <p:cNvPr id="6" name="Picture 5" descr="Oracle logo in white on red staging background"/>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
        <p:nvSpPr>
          <p:cNvPr id="4" name="Date Placeholder 3"/>
          <p:cNvSpPr>
            <a:spLocks noGrp="1"/>
          </p:cNvSpPr>
          <p:nvPr>
            <p:ph type="dt" sz="half" idx="2"/>
          </p:nvPr>
        </p:nvSpPr>
        <p:spPr>
          <a:xfrm>
            <a:off x="4182131" y="6556248"/>
            <a:ext cx="1226398"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5E6DD0AF-4DCE-F541-BB96-539260E9AB62}" type="datetime1">
              <a:rPr lang="en-US" smtClean="0">
                <a:solidFill>
                  <a:srgbClr val="5F5F5F"/>
                </a:solidFill>
              </a:rPr>
              <a:pPr/>
              <a:t>2/20/2019</a:t>
            </a:fld>
            <a:endParaRPr lang="en-US">
              <a:solidFill>
                <a:srgbClr val="5F5F5F"/>
              </a:solidFill>
            </a:endParaRPr>
          </a:p>
        </p:txBody>
      </p:sp>
      <p:sp>
        <p:nvSpPr>
          <p:cNvPr id="7" name="Footer Placeholder 4"/>
          <p:cNvSpPr>
            <a:spLocks noGrp="1"/>
          </p:cNvSpPr>
          <p:nvPr>
            <p:ph type="ftr" sz="quarter" idx="3"/>
          </p:nvPr>
        </p:nvSpPr>
        <p:spPr>
          <a:xfrm>
            <a:off x="8621424" y="6556248"/>
            <a:ext cx="2743200" cy="182880"/>
          </a:xfrm>
          <a:prstGeom prst="rect">
            <a:avLst/>
          </a:prstGeom>
        </p:spPr>
        <p:txBody>
          <a:bodyPr vert="horz" wrap="none" lIns="0" tIns="0" rIns="0" bIns="0" rtlCol="0" anchor="ctr" anchorCtr="0">
            <a:noAutofit/>
          </a:bodyPr>
          <a:lstStyle>
            <a:lvl1pPr algn="l">
              <a:defRPr sz="850">
                <a:solidFill>
                  <a:schemeClr val="tx1"/>
                </a:solidFill>
              </a:defRPr>
            </a:lvl1pPr>
          </a:lstStyle>
          <a:p>
            <a:r>
              <a:rPr lang="en-US" dirty="0">
                <a:solidFill>
                  <a:srgbClr val="5F5F5F"/>
                </a:solidFill>
              </a:rPr>
              <a:t>Oracle Confidential</a:t>
            </a:r>
          </a:p>
        </p:txBody>
      </p:sp>
      <p:sp>
        <p:nvSpPr>
          <p:cNvPr id="8" name="Slide Number Placeholder 5"/>
          <p:cNvSpPr>
            <a:spLocks noGrp="1"/>
          </p:cNvSpPr>
          <p:nvPr>
            <p:ph type="sldNum" sz="quarter" idx="4"/>
          </p:nvPr>
        </p:nvSpPr>
        <p:spPr>
          <a:xfrm>
            <a:off x="11276012" y="6556248"/>
            <a:ext cx="381661"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solidFill>
                  <a:srgbClr val="5F5F5F"/>
                </a:solidFill>
              </a:rPr>
              <a:pPr/>
              <a:t>‹#›</a:t>
            </a:fld>
            <a:endParaRPr lang="en-US">
              <a:solidFill>
                <a:srgbClr val="5F5F5F"/>
              </a:solidFill>
            </a:endParaRPr>
          </a:p>
        </p:txBody>
      </p:sp>
      <p:sp>
        <p:nvSpPr>
          <p:cNvPr id="9" name="TextBox 8"/>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a:solidFill>
                  <a:srgbClr val="5F5F5F"/>
                </a:solidFill>
              </a:rPr>
              <a:t>Copyright © 201</a:t>
            </a:r>
            <a:r>
              <a:rPr lang="en-US" sz="850">
                <a:solidFill>
                  <a:srgbClr val="5F5F5F"/>
                </a:solidFill>
              </a:rPr>
              <a:t>7,</a:t>
            </a:r>
            <a:r>
              <a:rPr sz="850">
                <a:solidFill>
                  <a:srgbClr val="5F5F5F"/>
                </a:solidFill>
              </a:rPr>
              <a:t> Oracle and/or its affiliates. All rights reserved.  |</a:t>
            </a:r>
          </a:p>
        </p:txBody>
      </p:sp>
    </p:spTree>
    <p:extLst>
      <p:ext uri="{BB962C8B-B14F-4D97-AF65-F5344CB8AC3E}">
        <p14:creationId xmlns:p14="http://schemas.microsoft.com/office/powerpoint/2010/main" val="370571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12_Blan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Parallelogram 4"/>
          <p:cNvSpPr/>
          <p:nvPr userDrawn="1"/>
        </p:nvSpPr>
        <p:spPr>
          <a:xfrm>
            <a:off x="4197763" y="0"/>
            <a:ext cx="7991062" cy="6273578"/>
          </a:xfrm>
          <a:prstGeom prst="parallelogram">
            <a:avLst>
              <a:gd name="adj" fmla="val 36579"/>
            </a:avLst>
          </a:prstGeom>
          <a:blipFill>
            <a:blip r:embed="rId3" cstate="screen">
              <a:alphaModFix amt="85000"/>
              <a:extLst>
                <a:ext uri="{28A0092B-C50C-407E-A947-70E740481C1C}">
                  <a14:useLocalDpi xmlns:a14="http://schemas.microsoft.com/office/drawing/2010/main"/>
                </a:ext>
              </a:extLst>
            </a:blip>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a:solidFill>
                <a:srgbClr val="FFFFFF"/>
              </a:solidFill>
            </a:endParaRPr>
          </a:p>
        </p:txBody>
      </p:sp>
      <p:pic>
        <p:nvPicPr>
          <p:cNvPr id="6" name="Picture 5" descr="Oracle logo in white on red staging background"/>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
        <p:nvSpPr>
          <p:cNvPr id="4" name="Date Placeholder 3"/>
          <p:cNvSpPr>
            <a:spLocks noGrp="1"/>
          </p:cNvSpPr>
          <p:nvPr>
            <p:ph type="dt" sz="half" idx="2"/>
          </p:nvPr>
        </p:nvSpPr>
        <p:spPr>
          <a:xfrm>
            <a:off x="4182131" y="6556248"/>
            <a:ext cx="1226398"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5FA3FC87-2995-5D42-887F-987FA95CFE46}" type="datetime1">
              <a:rPr lang="en-US" smtClean="0">
                <a:solidFill>
                  <a:srgbClr val="5F5F5F"/>
                </a:solidFill>
              </a:rPr>
              <a:pPr/>
              <a:t>2/20/2019</a:t>
            </a:fld>
            <a:endParaRPr lang="en-US">
              <a:solidFill>
                <a:srgbClr val="5F5F5F"/>
              </a:solidFill>
            </a:endParaRPr>
          </a:p>
        </p:txBody>
      </p:sp>
      <p:sp>
        <p:nvSpPr>
          <p:cNvPr id="7" name="Footer Placeholder 4"/>
          <p:cNvSpPr>
            <a:spLocks noGrp="1"/>
          </p:cNvSpPr>
          <p:nvPr>
            <p:ph type="ftr" sz="quarter" idx="3"/>
          </p:nvPr>
        </p:nvSpPr>
        <p:spPr>
          <a:xfrm>
            <a:off x="8621424" y="6556248"/>
            <a:ext cx="2743200" cy="182880"/>
          </a:xfrm>
          <a:prstGeom prst="rect">
            <a:avLst/>
          </a:prstGeom>
        </p:spPr>
        <p:txBody>
          <a:bodyPr vert="horz" wrap="none" lIns="0" tIns="0" rIns="0" bIns="0" rtlCol="0" anchor="ctr" anchorCtr="0">
            <a:noAutofit/>
          </a:bodyPr>
          <a:lstStyle>
            <a:lvl1pPr algn="l">
              <a:defRPr sz="850">
                <a:solidFill>
                  <a:schemeClr val="tx1"/>
                </a:solidFill>
              </a:defRPr>
            </a:lvl1pPr>
          </a:lstStyle>
          <a:p>
            <a:r>
              <a:rPr lang="en-US" dirty="0">
                <a:solidFill>
                  <a:srgbClr val="5F5F5F"/>
                </a:solidFill>
              </a:rPr>
              <a:t>Oracle Confidential</a:t>
            </a:r>
          </a:p>
        </p:txBody>
      </p:sp>
      <p:sp>
        <p:nvSpPr>
          <p:cNvPr id="8" name="Slide Number Placeholder 5"/>
          <p:cNvSpPr>
            <a:spLocks noGrp="1"/>
          </p:cNvSpPr>
          <p:nvPr>
            <p:ph type="sldNum" sz="quarter" idx="4"/>
          </p:nvPr>
        </p:nvSpPr>
        <p:spPr>
          <a:xfrm>
            <a:off x="11276012" y="6556248"/>
            <a:ext cx="381661"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solidFill>
                  <a:srgbClr val="5F5F5F"/>
                </a:solidFill>
              </a:rPr>
              <a:pPr/>
              <a:t>‹#›</a:t>
            </a:fld>
            <a:endParaRPr lang="en-US">
              <a:solidFill>
                <a:srgbClr val="5F5F5F"/>
              </a:solidFill>
            </a:endParaRPr>
          </a:p>
        </p:txBody>
      </p:sp>
      <p:sp>
        <p:nvSpPr>
          <p:cNvPr id="9" name="TextBox 8"/>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a:solidFill>
                  <a:srgbClr val="5F5F5F"/>
                </a:solidFill>
              </a:rPr>
              <a:t>Copyright © 201</a:t>
            </a:r>
            <a:r>
              <a:rPr lang="en-US" sz="850">
                <a:solidFill>
                  <a:srgbClr val="5F5F5F"/>
                </a:solidFill>
              </a:rPr>
              <a:t>7,</a:t>
            </a:r>
            <a:r>
              <a:rPr sz="850">
                <a:solidFill>
                  <a:srgbClr val="5F5F5F"/>
                </a:solidFill>
              </a:rPr>
              <a:t> Oracle and/or its affiliates. All rights reserved.  |</a:t>
            </a:r>
          </a:p>
        </p:txBody>
      </p:sp>
    </p:spTree>
    <p:extLst>
      <p:ext uri="{BB962C8B-B14F-4D97-AF65-F5344CB8AC3E}">
        <p14:creationId xmlns:p14="http://schemas.microsoft.com/office/powerpoint/2010/main" val="46863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15_Blan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Parallelogram 4"/>
          <p:cNvSpPr/>
          <p:nvPr userDrawn="1"/>
        </p:nvSpPr>
        <p:spPr>
          <a:xfrm>
            <a:off x="4197763" y="0"/>
            <a:ext cx="7991062" cy="6273578"/>
          </a:xfrm>
          <a:prstGeom prst="parallelogram">
            <a:avLst>
              <a:gd name="adj" fmla="val 36579"/>
            </a:avLst>
          </a:prstGeom>
          <a:blipFill>
            <a:blip r:embed="rId3" cstate="screen">
              <a:alphaModFix amt="85000"/>
              <a:extLst>
                <a:ext uri="{28A0092B-C50C-407E-A947-70E740481C1C}">
                  <a14:useLocalDpi xmlns:a14="http://schemas.microsoft.com/office/drawing/2010/main"/>
                </a:ext>
              </a:extLst>
            </a:blip>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a:solidFill>
                <a:srgbClr val="FFFFFF"/>
              </a:solidFill>
            </a:endParaRPr>
          </a:p>
        </p:txBody>
      </p:sp>
      <p:pic>
        <p:nvPicPr>
          <p:cNvPr id="6" name="Picture 5" descr="Oracle logo in white on red staging background"/>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
        <p:nvSpPr>
          <p:cNvPr id="4" name="Date Placeholder 3"/>
          <p:cNvSpPr>
            <a:spLocks noGrp="1"/>
          </p:cNvSpPr>
          <p:nvPr>
            <p:ph type="dt" sz="half" idx="2"/>
          </p:nvPr>
        </p:nvSpPr>
        <p:spPr>
          <a:xfrm>
            <a:off x="4182131" y="6556248"/>
            <a:ext cx="1226398"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E233F16C-2D26-CA40-9B84-BBF5B4F6BD8E}" type="datetime1">
              <a:rPr lang="en-US" smtClean="0">
                <a:solidFill>
                  <a:srgbClr val="5F5F5F"/>
                </a:solidFill>
              </a:rPr>
              <a:pPr/>
              <a:t>2/20/2019</a:t>
            </a:fld>
            <a:endParaRPr lang="en-US">
              <a:solidFill>
                <a:srgbClr val="5F5F5F"/>
              </a:solidFill>
            </a:endParaRPr>
          </a:p>
        </p:txBody>
      </p:sp>
      <p:sp>
        <p:nvSpPr>
          <p:cNvPr id="7" name="Footer Placeholder 4"/>
          <p:cNvSpPr>
            <a:spLocks noGrp="1"/>
          </p:cNvSpPr>
          <p:nvPr>
            <p:ph type="ftr" sz="quarter" idx="3"/>
          </p:nvPr>
        </p:nvSpPr>
        <p:spPr>
          <a:xfrm>
            <a:off x="8621424" y="6556248"/>
            <a:ext cx="2743200" cy="182880"/>
          </a:xfrm>
          <a:prstGeom prst="rect">
            <a:avLst/>
          </a:prstGeom>
        </p:spPr>
        <p:txBody>
          <a:bodyPr vert="horz" wrap="none" lIns="0" tIns="0" rIns="0" bIns="0" rtlCol="0" anchor="ctr" anchorCtr="0">
            <a:noAutofit/>
          </a:bodyPr>
          <a:lstStyle>
            <a:lvl1pPr algn="l">
              <a:defRPr sz="850">
                <a:solidFill>
                  <a:schemeClr val="tx1"/>
                </a:solidFill>
              </a:defRPr>
            </a:lvl1pPr>
          </a:lstStyle>
          <a:p>
            <a:r>
              <a:rPr lang="en-US" dirty="0">
                <a:solidFill>
                  <a:srgbClr val="5F5F5F"/>
                </a:solidFill>
              </a:rPr>
              <a:t>Oracle Confidential</a:t>
            </a:r>
          </a:p>
        </p:txBody>
      </p:sp>
      <p:sp>
        <p:nvSpPr>
          <p:cNvPr id="8" name="Slide Number Placeholder 5"/>
          <p:cNvSpPr>
            <a:spLocks noGrp="1"/>
          </p:cNvSpPr>
          <p:nvPr>
            <p:ph type="sldNum" sz="quarter" idx="4"/>
          </p:nvPr>
        </p:nvSpPr>
        <p:spPr>
          <a:xfrm>
            <a:off x="11276012" y="6556248"/>
            <a:ext cx="381661"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solidFill>
                  <a:srgbClr val="5F5F5F"/>
                </a:solidFill>
              </a:rPr>
              <a:pPr/>
              <a:t>‹#›</a:t>
            </a:fld>
            <a:endParaRPr lang="en-US">
              <a:solidFill>
                <a:srgbClr val="5F5F5F"/>
              </a:solidFill>
            </a:endParaRPr>
          </a:p>
        </p:txBody>
      </p:sp>
      <p:sp>
        <p:nvSpPr>
          <p:cNvPr id="9" name="TextBox 8"/>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a:solidFill>
                  <a:srgbClr val="5F5F5F"/>
                </a:solidFill>
              </a:rPr>
              <a:t>Copyright © 201</a:t>
            </a:r>
            <a:r>
              <a:rPr lang="en-US" sz="850">
                <a:solidFill>
                  <a:srgbClr val="5F5F5F"/>
                </a:solidFill>
              </a:rPr>
              <a:t>7,</a:t>
            </a:r>
            <a:r>
              <a:rPr sz="850">
                <a:solidFill>
                  <a:srgbClr val="5F5F5F"/>
                </a:solidFill>
              </a:rPr>
              <a:t> Oracle and/or its affiliates. All rights reserved.  |</a:t>
            </a:r>
          </a:p>
        </p:txBody>
      </p:sp>
    </p:spTree>
    <p:extLst>
      <p:ext uri="{BB962C8B-B14F-4D97-AF65-F5344CB8AC3E}">
        <p14:creationId xmlns:p14="http://schemas.microsoft.com/office/powerpoint/2010/main" val="347541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5502F3-804E-3E46-9E14-77E8D606C57F}" type="datetime1">
              <a:rPr lang="en-US" smtClean="0">
                <a:solidFill>
                  <a:srgbClr val="58595B"/>
                </a:solidFill>
              </a:rPr>
              <a:pPr/>
              <a:t>2/20/2019</a:t>
            </a:fld>
            <a:endParaRPr>
              <a:solidFill>
                <a:srgbClr val="58595B"/>
              </a:solidFill>
            </a:endParaRPr>
          </a:p>
        </p:txBody>
      </p:sp>
      <p:sp>
        <p:nvSpPr>
          <p:cNvPr id="3" name="Footer Placeholder 2"/>
          <p:cNvSpPr>
            <a:spLocks noGrp="1"/>
          </p:cNvSpPr>
          <p:nvPr>
            <p:ph type="ftr" sz="quarter" idx="11"/>
          </p:nvPr>
        </p:nvSpPr>
        <p:spPr/>
        <p:txBody>
          <a:bodyPr/>
          <a:lstStyle/>
          <a:p>
            <a:endParaRPr>
              <a:solidFill>
                <a:srgbClr val="58595B"/>
              </a:solidFill>
            </a:endParaRPr>
          </a:p>
        </p:txBody>
      </p:sp>
      <p:sp>
        <p:nvSpPr>
          <p:cNvPr id="4" name="Slide Number Placeholder 3"/>
          <p:cNvSpPr>
            <a:spLocks noGrp="1"/>
          </p:cNvSpPr>
          <p:nvPr>
            <p:ph type="sldNum" sz="quarter" idx="12"/>
          </p:nvPr>
        </p:nvSpPr>
        <p:spPr>
          <a:xfrm>
            <a:off x="11276012" y="6556248"/>
            <a:ext cx="381661" cy="182880"/>
          </a:xfrm>
          <a:prstGeom prst="rect">
            <a:avLst/>
          </a:prstGeom>
        </p:spPr>
        <p:txBody>
          <a:bodyPr/>
          <a:lstStyle/>
          <a:p>
            <a:fld id="{C51EAA63-D034-42AE-91FA-B13B9518C7BE}" type="slidenum">
              <a:rPr>
                <a:solidFill>
                  <a:srgbClr val="58595B"/>
                </a:solidFill>
              </a:rPr>
              <a:pPr/>
              <a:t>‹#›</a:t>
            </a:fld>
            <a:endParaRPr>
              <a:solidFill>
                <a:srgbClr val="58595B"/>
              </a:solidFill>
            </a:endParaRPr>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199">
                <a:solidFill>
                  <a:srgbClr val="58595B"/>
                </a:solidFill>
              </a:rPr>
              <a:t>Safe Harbor Statement</a:t>
            </a: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399">
                <a:solidFill>
                  <a:srgbClr val="58595B"/>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698713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7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descr="Oracle logo in white on red staging background" title="Oracle red badge logo"/>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
        <p:nvSpPr>
          <p:cNvPr id="9" name="Text Placeholder 12"/>
          <p:cNvSpPr>
            <a:spLocks noGrp="1"/>
          </p:cNvSpPr>
          <p:nvPr>
            <p:ph type="body" sz="quarter" idx="13"/>
          </p:nvPr>
        </p:nvSpPr>
        <p:spPr>
          <a:xfrm>
            <a:off x="531814" y="1373743"/>
            <a:ext cx="11125198" cy="343299"/>
          </a:xfrm>
        </p:spPr>
        <p:txBody>
          <a:bodyPr>
            <a:noAutofit/>
          </a:bodyPr>
          <a:lstStyle>
            <a:lvl1pPr marL="1588" indent="0">
              <a:spcBef>
                <a:spcPts val="0"/>
              </a:spcBef>
              <a:buFontTx/>
              <a:buNone/>
              <a:defRPr sz="2399" b="1" baseline="0">
                <a:solidFill>
                  <a:schemeClr val="bg1"/>
                </a:solidFill>
              </a:defRPr>
            </a:lvl1pPr>
            <a:lvl2pPr marL="1588" indent="0">
              <a:buFontTx/>
              <a:buNone/>
              <a:defRPr sz="2399"/>
            </a:lvl2pPr>
            <a:lvl3pPr marL="1588" indent="0">
              <a:buFontTx/>
              <a:buNone/>
              <a:defRPr sz="2399"/>
            </a:lvl3pPr>
            <a:lvl4pPr marL="1588" indent="0">
              <a:buFontTx/>
              <a:buNone/>
              <a:defRPr sz="2399"/>
            </a:lvl4pPr>
            <a:lvl5pPr marL="1588" indent="0">
              <a:buFontTx/>
              <a:buNone/>
              <a:defRPr sz="2399"/>
            </a:lvl5pPr>
            <a:lvl6pPr marL="1588" indent="0">
              <a:buFontTx/>
              <a:buNone/>
              <a:defRPr sz="2399"/>
            </a:lvl6pPr>
            <a:lvl7pPr marL="1588" indent="0">
              <a:buFontTx/>
              <a:buNone/>
              <a:defRPr sz="2399"/>
            </a:lvl7pPr>
            <a:lvl8pPr marL="1588" indent="0">
              <a:buFontTx/>
              <a:buNone/>
              <a:defRPr sz="2399"/>
            </a:lvl8pPr>
            <a:lvl9pPr marL="1588" indent="0">
              <a:buFontTx/>
              <a:buNone/>
              <a:defRPr sz="2399"/>
            </a:lvl9pPr>
          </a:lstStyle>
          <a:p>
            <a:pPr lvl="0"/>
            <a:r>
              <a:rPr lang="en-US"/>
              <a:t>Click to edit Master text styles</a:t>
            </a:r>
          </a:p>
        </p:txBody>
      </p:sp>
      <p:sp>
        <p:nvSpPr>
          <p:cNvPr id="10" name="Title 6"/>
          <p:cNvSpPr>
            <a:spLocks noGrp="1"/>
          </p:cNvSpPr>
          <p:nvPr>
            <p:ph type="title"/>
          </p:nvPr>
        </p:nvSpPr>
        <p:spPr>
          <a:xfrm>
            <a:off x="531812" y="406400"/>
            <a:ext cx="11125200" cy="889000"/>
          </a:xfrm>
        </p:spPr>
        <p:txBody>
          <a:bodyPr/>
          <a:lstStyle>
            <a:lvl1pPr>
              <a:defRPr b="1">
                <a:solidFill>
                  <a:srgbClr val="FF0000"/>
                </a:solidFill>
              </a:defRPr>
            </a:lvl1pPr>
          </a:lstStyle>
          <a:p>
            <a:r>
              <a:rPr lang="en-US" dirty="0"/>
              <a:t>Click to edit Master title style</a:t>
            </a:r>
            <a:endParaRPr dirty="0"/>
          </a:p>
        </p:txBody>
      </p:sp>
      <p:sp>
        <p:nvSpPr>
          <p:cNvPr id="11" name="TextBox 10"/>
          <p:cNvSpPr txBox="1"/>
          <p:nvPr userDrawn="1"/>
        </p:nvSpPr>
        <p:spPr>
          <a:xfrm>
            <a:off x="6819972" y="6556248"/>
            <a:ext cx="3200400" cy="182880"/>
          </a:xfrm>
          <a:prstGeom prst="rect">
            <a:avLst/>
          </a:prstGeom>
          <a:noFill/>
        </p:spPr>
        <p:txBody>
          <a:bodyPr vert="horz" wrap="none" lIns="0" tIns="0" rIns="0" bIns="0" rtlCol="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sz="850" dirty="0">
                <a:solidFill>
                  <a:srgbClr val="58595B"/>
                </a:solidFill>
              </a:rPr>
              <a:t>Copyright © </a:t>
            </a:r>
            <a:r>
              <a:rPr lang="en-US" sz="850" dirty="0">
                <a:solidFill>
                  <a:srgbClr val="58595B"/>
                </a:solidFill>
              </a:rPr>
              <a:t>2017,</a:t>
            </a:r>
            <a:r>
              <a:rPr sz="850" dirty="0">
                <a:solidFill>
                  <a:srgbClr val="58595B"/>
                </a:solidFill>
              </a:rPr>
              <a:t> Oracle and/or its affiliates. All rights reserved. </a:t>
            </a:r>
            <a:r>
              <a:rPr lang="en-US" sz="850" dirty="0">
                <a:solidFill>
                  <a:srgbClr val="58595B"/>
                </a:solidFill>
              </a:rPr>
              <a:t> | </a:t>
            </a:r>
            <a:r>
              <a:rPr lang="en-US" sz="900" dirty="0">
                <a:solidFill>
                  <a:srgbClr val="5F5F5F"/>
                </a:solidFill>
              </a:rPr>
              <a:t>Oracle Confidential</a:t>
            </a:r>
          </a:p>
        </p:txBody>
      </p:sp>
      <p:sp>
        <p:nvSpPr>
          <p:cNvPr id="12" name="Slide Number Placeholder 5"/>
          <p:cNvSpPr txBox="1">
            <a:spLocks/>
          </p:cNvSpPr>
          <p:nvPr userDrawn="1"/>
        </p:nvSpPr>
        <p:spPr>
          <a:xfrm>
            <a:off x="11276012" y="6556248"/>
            <a:ext cx="381661" cy="182880"/>
          </a:xfrm>
          <a:prstGeom prst="rect">
            <a:avLst/>
          </a:prstGeom>
        </p:spPr>
        <p:txBody>
          <a:bodyPr vert="horz" wrap="none" lIns="0" tIns="0" rIns="0" bIns="0" rtlCol="0" anchor="ctr" anchorCtr="0">
            <a:noAutofit/>
          </a:bodyPr>
          <a:lstStyle>
            <a:defPPr>
              <a:defRPr lang="en-US"/>
            </a:defPPr>
            <a:lvl1pPr marL="0" algn="r" defTabSz="914400" rtl="0" eaLnBrk="1" latinLnBrk="0" hangingPunct="1">
              <a:defRPr sz="8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51EAA63-D034-42AE-91FA-B13B9518C7BE}" type="slidenum">
              <a:rPr lang="en-US" sz="850" smtClean="0">
                <a:solidFill>
                  <a:srgbClr val="58595B"/>
                </a:solidFill>
              </a:rPr>
              <a:pPr>
                <a:defRPr/>
              </a:pPr>
              <a:t>‹#›</a:t>
            </a:fld>
            <a:endParaRPr lang="en-US" sz="850" dirty="0">
              <a:solidFill>
                <a:srgbClr val="58595B"/>
              </a:solidFill>
            </a:endParaRPr>
          </a:p>
        </p:txBody>
      </p:sp>
    </p:spTree>
    <p:extLst>
      <p:ext uri="{BB962C8B-B14F-4D97-AF65-F5344CB8AC3E}">
        <p14:creationId xmlns:p14="http://schemas.microsoft.com/office/powerpoint/2010/main" val="38309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descr="Oracle logo in white on red staging background" title="Oracle red badge logo"/>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
        <p:nvSpPr>
          <p:cNvPr id="4"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lvl1pPr>
              <a:defRPr>
                <a:solidFill>
                  <a:schemeClr val="bg1"/>
                </a:solidFill>
              </a:defRPr>
            </a:lvl1pPr>
          </a:lstStyle>
          <a:p>
            <a:r>
              <a:rPr lang="en-US" dirty="0"/>
              <a:t>Click to edit Master title style</a:t>
            </a:r>
            <a:endParaRPr dirty="0"/>
          </a:p>
        </p:txBody>
      </p:sp>
      <p:sp>
        <p:nvSpPr>
          <p:cNvPr id="9" name="TextBox 8"/>
          <p:cNvSpPr txBox="1"/>
          <p:nvPr userDrawn="1"/>
        </p:nvSpPr>
        <p:spPr>
          <a:xfrm>
            <a:off x="6819972" y="6556248"/>
            <a:ext cx="3200400" cy="182880"/>
          </a:xfrm>
          <a:prstGeom prst="rect">
            <a:avLst/>
          </a:prstGeom>
          <a:noFill/>
        </p:spPr>
        <p:txBody>
          <a:bodyPr vert="horz" wrap="none" lIns="0" tIns="0" rIns="0" bIns="0" rtlCol="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sz="850" dirty="0">
                <a:solidFill>
                  <a:srgbClr val="58595B"/>
                </a:solidFill>
              </a:rPr>
              <a:t>Copyright © </a:t>
            </a:r>
            <a:r>
              <a:rPr lang="en-US" sz="850" dirty="0">
                <a:solidFill>
                  <a:srgbClr val="58595B"/>
                </a:solidFill>
              </a:rPr>
              <a:t>2017,</a:t>
            </a:r>
            <a:r>
              <a:rPr sz="850" dirty="0">
                <a:solidFill>
                  <a:srgbClr val="58595B"/>
                </a:solidFill>
              </a:rPr>
              <a:t> Oracle and/or its affiliates. All rights reserved. </a:t>
            </a:r>
            <a:r>
              <a:rPr lang="en-US" sz="850" dirty="0">
                <a:solidFill>
                  <a:srgbClr val="58595B"/>
                </a:solidFill>
              </a:rPr>
              <a:t> | </a:t>
            </a:r>
            <a:r>
              <a:rPr lang="en-US" sz="900" dirty="0">
                <a:solidFill>
                  <a:srgbClr val="5F5F5F"/>
                </a:solidFill>
              </a:rPr>
              <a:t>Oracle Confidential</a:t>
            </a:r>
          </a:p>
        </p:txBody>
      </p:sp>
      <p:sp>
        <p:nvSpPr>
          <p:cNvPr id="10" name="Slide Number Placeholder 5"/>
          <p:cNvSpPr txBox="1">
            <a:spLocks/>
          </p:cNvSpPr>
          <p:nvPr userDrawn="1"/>
        </p:nvSpPr>
        <p:spPr>
          <a:xfrm>
            <a:off x="11276012" y="6556248"/>
            <a:ext cx="381661" cy="182880"/>
          </a:xfrm>
          <a:prstGeom prst="rect">
            <a:avLst/>
          </a:prstGeom>
        </p:spPr>
        <p:txBody>
          <a:bodyPr vert="horz" wrap="none" lIns="0" tIns="0" rIns="0" bIns="0" rtlCol="0" anchor="ctr" anchorCtr="0">
            <a:noAutofit/>
          </a:bodyPr>
          <a:lstStyle>
            <a:defPPr>
              <a:defRPr lang="en-US"/>
            </a:defPPr>
            <a:lvl1pPr marL="0" algn="r" defTabSz="914400" rtl="0" eaLnBrk="1" latinLnBrk="0" hangingPunct="1">
              <a:defRPr sz="8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51EAA63-D034-42AE-91FA-B13B9518C7BE}" type="slidenum">
              <a:rPr lang="en-US" sz="850" smtClean="0">
                <a:solidFill>
                  <a:srgbClr val="58595B"/>
                </a:solidFill>
              </a:rPr>
              <a:pPr>
                <a:defRPr/>
              </a:pPr>
              <a:t>‹#›</a:t>
            </a:fld>
            <a:endParaRPr lang="en-US" sz="850" dirty="0">
              <a:solidFill>
                <a:srgbClr val="58595B"/>
              </a:solidFill>
            </a:endParaRPr>
          </a:p>
        </p:txBody>
      </p:sp>
    </p:spTree>
    <p:extLst>
      <p:ext uri="{BB962C8B-B14F-4D97-AF65-F5344CB8AC3E}">
        <p14:creationId xmlns:p14="http://schemas.microsoft.com/office/powerpoint/2010/main" val="373646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descr="Oracle logo in white on red staging background. Light blue frame around perimeter." title="Oracle Logo Slid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hidden">
          <a:xfrm>
            <a:off x="138024" y="129398"/>
            <a:ext cx="11912778" cy="6547450"/>
          </a:xfrm>
          <a:prstGeom prst="rect">
            <a:avLst/>
          </a:prstGeom>
          <a:noFill/>
          <a:ln>
            <a:noFill/>
          </a:ln>
        </p:spPr>
      </p:pic>
      <p:pic>
        <p:nvPicPr>
          <p:cNvPr id="12" name="Picture 11"/>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black">
          <a:xfrm>
            <a:off x="3822128" y="2843828"/>
            <a:ext cx="4544568" cy="569547"/>
          </a:xfrm>
          <a:prstGeom prst="rect">
            <a:avLst/>
          </a:prstGeom>
        </p:spPr>
      </p:pic>
      <p:grpSp>
        <p:nvGrpSpPr>
          <p:cNvPr id="10" name="Group 9"/>
          <p:cNvGrpSpPr/>
          <p:nvPr userDrawn="1"/>
        </p:nvGrpSpPr>
        <p:grpSpPr>
          <a:xfrm>
            <a:off x="0" y="0"/>
            <a:ext cx="12189398" cy="6858000"/>
            <a:chOff x="0" y="0"/>
            <a:chExt cx="12189398" cy="6858000"/>
          </a:xfrm>
          <a:solidFill>
            <a:srgbClr val="D8E1E6"/>
          </a:solidFill>
        </p:grpSpPr>
        <p:sp>
          <p:nvSpPr>
            <p:cNvPr id="11" name="Rectangle 10"/>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dirty="0">
                <a:solidFill>
                  <a:srgbClr val="FFFFFF"/>
                </a:solidFill>
              </a:endParaRPr>
            </a:p>
          </p:txBody>
        </p:sp>
        <p:sp>
          <p:nvSpPr>
            <p:cNvPr id="13" name="Rectangle 12"/>
            <p:cNvSpPr/>
            <p:nvPr/>
          </p:nvSpPr>
          <p:spPr bwMode="gray">
            <a:xfrm>
              <a:off x="11995151"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dirty="0">
                <a:solidFill>
                  <a:srgbClr val="FFFFFF"/>
                </a:solidFill>
              </a:endParaRPr>
            </a:p>
          </p:txBody>
        </p:sp>
        <p:sp>
          <p:nvSpPr>
            <p:cNvPr id="14" name="Rectangle 13"/>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dirty="0">
                <a:solidFill>
                  <a:srgbClr val="FFFFFF"/>
                </a:solidFill>
              </a:endParaRPr>
            </a:p>
          </p:txBody>
        </p:sp>
        <p:sp>
          <p:nvSpPr>
            <p:cNvPr id="15" name="Rectangle 14"/>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dirty="0">
                <a:solidFill>
                  <a:srgbClr val="FFFFFF"/>
                </a:solidFill>
              </a:endParaRPr>
            </a:p>
          </p:txBody>
        </p:sp>
      </p:grpSp>
    </p:spTree>
    <p:extLst>
      <p:ext uri="{BB962C8B-B14F-4D97-AF65-F5344CB8AC3E}">
        <p14:creationId xmlns:p14="http://schemas.microsoft.com/office/powerpoint/2010/main" val="1819928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ontent Slide 4">
    <p:spTree>
      <p:nvGrpSpPr>
        <p:cNvPr id="1" name=""/>
        <p:cNvGrpSpPr/>
        <p:nvPr/>
      </p:nvGrpSpPr>
      <p:grpSpPr>
        <a:xfrm>
          <a:off x="0" y="0"/>
          <a:ext cx="0" cy="0"/>
          <a:chOff x="0" y="0"/>
          <a:chExt cx="0" cy="0"/>
        </a:xfrm>
      </p:grpSpPr>
      <p:sp>
        <p:nvSpPr>
          <p:cNvPr id="12" name="Picture Placeholder 11"/>
          <p:cNvSpPr>
            <a:spLocks noGrp="1"/>
          </p:cNvSpPr>
          <p:nvPr>
            <p:ph type="pic" sz="quarter" idx="12"/>
          </p:nvPr>
        </p:nvSpPr>
        <p:spPr>
          <a:xfrm>
            <a:off x="-80607" y="3415432"/>
            <a:ext cx="4543869" cy="3442568"/>
          </a:xfrm>
          <a:custGeom>
            <a:avLst/>
            <a:gdLst>
              <a:gd name="connsiteX0" fmla="*/ 2312841 w 4545053"/>
              <a:gd name="connsiteY0" fmla="*/ 13568 h 3442568"/>
              <a:gd name="connsiteX1" fmla="*/ 4545053 w 4545053"/>
              <a:gd name="connsiteY1" fmla="*/ 3442568 h 3442568"/>
              <a:gd name="connsiteX2" fmla="*/ 80629 w 4545053"/>
              <a:gd name="connsiteY2" fmla="*/ 3442568 h 3442568"/>
              <a:gd name="connsiteX3" fmla="*/ 13339 w 4545053"/>
              <a:gd name="connsiteY3" fmla="*/ 0 h 3442568"/>
              <a:gd name="connsiteX4" fmla="*/ 2191852 w 4545053"/>
              <a:gd name="connsiteY4" fmla="*/ 27196 h 3442568"/>
              <a:gd name="connsiteX5" fmla="*/ 0 w 4545053"/>
              <a:gd name="connsiteY5" fmla="*/ 3442568 h 3442568"/>
              <a:gd name="connsiteX6" fmla="*/ 13339 w 4545053"/>
              <a:gd name="connsiteY6" fmla="*/ 0 h 344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45053" h="3442568">
                <a:moveTo>
                  <a:pt x="2312841" y="13568"/>
                </a:moveTo>
                <a:lnTo>
                  <a:pt x="4545053" y="3442568"/>
                </a:lnTo>
                <a:lnTo>
                  <a:pt x="80629" y="3442568"/>
                </a:lnTo>
                <a:close/>
                <a:moveTo>
                  <a:pt x="13339" y="0"/>
                </a:moveTo>
                <a:lnTo>
                  <a:pt x="2191852" y="27196"/>
                </a:lnTo>
                <a:lnTo>
                  <a:pt x="0" y="3442568"/>
                </a:lnTo>
                <a:cubicBezTo>
                  <a:pt x="4518" y="2295160"/>
                  <a:pt x="9036" y="1147408"/>
                  <a:pt x="13339" y="0"/>
                </a:cubicBezTo>
                <a:close/>
              </a:path>
            </a:pathLst>
          </a:custGeom>
        </p:spPr>
        <p:txBody>
          <a:bodyPr wrap="square">
            <a:noAutofit/>
          </a:bodyPr>
          <a:lstStyle/>
          <a:p>
            <a:endParaRPr lang="en-US"/>
          </a:p>
        </p:txBody>
      </p:sp>
      <p:sp>
        <p:nvSpPr>
          <p:cNvPr id="8" name="Picture Placeholder 7"/>
          <p:cNvSpPr>
            <a:spLocks noGrp="1"/>
          </p:cNvSpPr>
          <p:nvPr>
            <p:ph type="pic" sz="quarter" idx="13"/>
          </p:nvPr>
        </p:nvSpPr>
        <p:spPr>
          <a:xfrm>
            <a:off x="6094413" y="1"/>
            <a:ext cx="7632081" cy="3429000"/>
          </a:xfrm>
          <a:custGeom>
            <a:avLst/>
            <a:gdLst>
              <a:gd name="connsiteX0" fmla="*/ 0 w 7634069"/>
              <a:gd name="connsiteY0" fmla="*/ 0 h 4515729"/>
              <a:gd name="connsiteX1" fmla="*/ 2336827 w 7634069"/>
              <a:gd name="connsiteY1" fmla="*/ 8064 h 4515729"/>
              <a:gd name="connsiteX2" fmla="*/ 2330548 w 7634069"/>
              <a:gd name="connsiteY2" fmla="*/ 0 h 4515729"/>
              <a:gd name="connsiteX3" fmla="*/ 7634069 w 7634069"/>
              <a:gd name="connsiteY3" fmla="*/ 13236 h 4515729"/>
              <a:gd name="connsiteX4" fmla="*/ 4989858 w 7634069"/>
              <a:gd name="connsiteY4" fmla="*/ 3415432 h 4515729"/>
              <a:gd name="connsiteX5" fmla="*/ 3927961 w 7634069"/>
              <a:gd name="connsiteY5" fmla="*/ 2051606 h 4515729"/>
              <a:gd name="connsiteX6" fmla="*/ 2542883 w 7634069"/>
              <a:gd name="connsiteY6" fmla="*/ 4515729 h 451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34069" h="4515729">
                <a:moveTo>
                  <a:pt x="0" y="0"/>
                </a:moveTo>
                <a:lnTo>
                  <a:pt x="2336827" y="8064"/>
                </a:lnTo>
                <a:lnTo>
                  <a:pt x="2330548" y="0"/>
                </a:lnTo>
                <a:lnTo>
                  <a:pt x="7634069" y="13236"/>
                </a:lnTo>
                <a:lnTo>
                  <a:pt x="4989858" y="3415432"/>
                </a:lnTo>
                <a:lnTo>
                  <a:pt x="3927961" y="2051606"/>
                </a:lnTo>
                <a:lnTo>
                  <a:pt x="2542883" y="4515729"/>
                </a:lnTo>
                <a:close/>
              </a:path>
            </a:pathLst>
          </a:custGeom>
        </p:spPr>
        <p:txBody>
          <a:bodyPr wrap="square">
            <a:noAutofit/>
          </a:bodyPr>
          <a:lstStyle/>
          <a:p>
            <a:endParaRPr lang="en-US"/>
          </a:p>
        </p:txBody>
      </p:sp>
    </p:spTree>
    <p:extLst>
      <p:ext uri="{BB962C8B-B14F-4D97-AF65-F5344CB8AC3E}">
        <p14:creationId xmlns:p14="http://schemas.microsoft.com/office/powerpoint/2010/main" val="819923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cstate="print">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userDrawn="1"/>
        </p:nvGrpSpPr>
        <p:grpSpPr>
          <a:xfrm>
            <a:off x="0" y="0"/>
            <a:ext cx="12189398" cy="6858000"/>
            <a:chOff x="0" y="0"/>
            <a:chExt cx="12189398" cy="6858000"/>
          </a:xfrm>
        </p:grpSpPr>
        <p:sp>
          <p:nvSpPr>
            <p:cNvPr id="8" name="Rectangle 7"/>
            <p:cNvSpPr/>
            <p:nvPr/>
          </p:nvSpPr>
          <p:spPr bwMode="gray">
            <a:xfrm>
              <a:off x="0" y="0"/>
              <a:ext cx="193962"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a:solidFill>
                  <a:srgbClr val="FFFFFF"/>
                </a:solidFill>
              </a:endParaRPr>
            </a:p>
          </p:txBody>
        </p:sp>
        <p:sp>
          <p:nvSpPr>
            <p:cNvPr id="9" name="Rectangle 8"/>
            <p:cNvSpPr/>
            <p:nvPr/>
          </p:nvSpPr>
          <p:spPr bwMode="gray">
            <a:xfrm>
              <a:off x="11995151" y="0"/>
              <a:ext cx="19396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a:solidFill>
                  <a:srgbClr val="FFFFFF"/>
                </a:solidFill>
              </a:endParaRPr>
            </a:p>
          </p:txBody>
        </p:sp>
        <p:sp>
          <p:nvSpPr>
            <p:cNvPr id="10" name="Rectangle 9"/>
            <p:cNvSpPr/>
            <p:nvPr/>
          </p:nvSpPr>
          <p:spPr bwMode="gray">
            <a:xfrm>
              <a:off x="0"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a:solidFill>
                  <a:srgbClr val="FFFFFF"/>
                </a:solidFill>
              </a:endParaRPr>
            </a:p>
          </p:txBody>
        </p:sp>
        <p:sp>
          <p:nvSpPr>
            <p:cNvPr id="11" name="Rectangle 10"/>
            <p:cNvSpPr/>
            <p:nvPr/>
          </p:nvSpPr>
          <p:spPr bwMode="gray">
            <a:xfrm>
              <a:off x="0"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a:solidFill>
                  <a:srgbClr val="FFFFFF"/>
                </a:solidFill>
              </a:endParaRPr>
            </a:p>
          </p:txBody>
        </p:sp>
      </p:grpSp>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dirty="0"/>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6" name="Picture 15" descr="Oracle logo in white on red staging background"/>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
        <p:nvSpPr>
          <p:cNvPr id="4" name="Footer Placeholder 3"/>
          <p:cNvSpPr>
            <a:spLocks noGrp="1"/>
          </p:cNvSpPr>
          <p:nvPr>
            <p:ph type="ftr" sz="quarter" idx="3"/>
          </p:nvPr>
        </p:nvSpPr>
        <p:spPr>
          <a:xfrm>
            <a:off x="4164013" y="635649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solidFill>
                  <a:srgbClr val="5F5F5F"/>
                </a:solidFill>
              </a:rPr>
              <a:t>Oracle Confidential</a:t>
            </a:r>
          </a:p>
        </p:txBody>
      </p:sp>
      <p:sp>
        <p:nvSpPr>
          <p:cNvPr id="5" name="Date Placeholder 4"/>
          <p:cNvSpPr>
            <a:spLocks noGrp="1"/>
          </p:cNvSpPr>
          <p:nvPr>
            <p:ph type="dt" sz="half" idx="2"/>
          </p:nvPr>
        </p:nvSpPr>
        <p:spPr>
          <a:xfrm>
            <a:off x="609600" y="635649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srgbClr val="5F5F5F">
                  <a:tint val="75000"/>
                </a:srgbClr>
              </a:solidFill>
            </a:endParaRPr>
          </a:p>
        </p:txBody>
      </p:sp>
    </p:spTree>
    <p:extLst>
      <p:ext uri="{BB962C8B-B14F-4D97-AF65-F5344CB8AC3E}">
        <p14:creationId xmlns:p14="http://schemas.microsoft.com/office/powerpoint/2010/main" val="1141939856"/>
      </p:ext>
    </p:extLst>
  </p:cSld>
  <p:clrMap bg1="lt1" tx1="dk1" bg2="lt2" tx2="dk2" accent1="accent1" accent2="accent2" accent3="accent3" accent4="accent4" accent5="accent5" accent6="accent6" hlink="hlink" folHlink="folHlink"/>
  <p:sldLayoutIdLst>
    <p:sldLayoutId id="2147484178" r:id="rId1"/>
    <p:sldLayoutId id="2147484179" r:id="rId2"/>
    <p:sldLayoutId id="2147484180" r:id="rId3"/>
    <p:sldLayoutId id="2147484181" r:id="rId4"/>
    <p:sldLayoutId id="2147484182" r:id="rId5"/>
    <p:sldLayoutId id="2147484183" r:id="rId6"/>
    <p:sldLayoutId id="2147484184" r:id="rId7"/>
    <p:sldLayoutId id="2147484185" r:id="rId8"/>
    <p:sldLayoutId id="2147484187"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126" rtl="0" eaLnBrk="1" latinLnBrk="0" hangingPunct="1">
        <a:lnSpc>
          <a:spcPct val="80000"/>
        </a:lnSpc>
        <a:spcBef>
          <a:spcPct val="0"/>
        </a:spcBef>
        <a:buNone/>
        <a:defRPr sz="3599" kern="1200">
          <a:solidFill>
            <a:schemeClr val="tx1">
              <a:lumMod val="50000"/>
            </a:schemeClr>
          </a:solidFill>
          <a:latin typeface="+mj-lt"/>
          <a:ea typeface="+mj-ea"/>
          <a:cs typeface="+mj-cs"/>
        </a:defRPr>
      </a:lvl1pPr>
    </p:titleStyle>
    <p:bodyStyle>
      <a:lvl1pPr marL="228531" indent="-228531" algn="l" defTabSz="914126" rtl="0" eaLnBrk="1" latinLnBrk="0" hangingPunct="1">
        <a:lnSpc>
          <a:spcPct val="90000"/>
        </a:lnSpc>
        <a:spcBef>
          <a:spcPts val="1200"/>
        </a:spcBef>
        <a:buClr>
          <a:schemeClr val="tx1">
            <a:lumMod val="60000"/>
            <a:lumOff val="40000"/>
          </a:schemeClr>
        </a:buClr>
        <a:buFont typeface="Arial" panose="020B0604020202020204" pitchFamily="34" charset="0"/>
        <a:buChar char="•"/>
        <a:defRPr sz="2799" kern="1200">
          <a:solidFill>
            <a:schemeClr val="tx1">
              <a:lumMod val="50000"/>
            </a:schemeClr>
          </a:solidFill>
          <a:latin typeface="+mn-lt"/>
          <a:ea typeface="+mn-ea"/>
          <a:cs typeface="+mn-cs"/>
        </a:defRPr>
      </a:lvl1pPr>
      <a:lvl2pPr marL="502769" indent="-228531" algn="l" defTabSz="914126" rtl="0" eaLnBrk="1" latinLnBrk="0" hangingPunct="1">
        <a:lnSpc>
          <a:spcPct val="90000"/>
        </a:lnSpc>
        <a:spcBef>
          <a:spcPts val="800"/>
        </a:spcBef>
        <a:buClr>
          <a:schemeClr val="tx1">
            <a:lumMod val="60000"/>
            <a:lumOff val="40000"/>
          </a:schemeClr>
        </a:buClr>
        <a:buFont typeface="Arial" panose="020B0604020202020204" pitchFamily="34" charset="0"/>
        <a:buChar char="–"/>
        <a:defRPr sz="2399" kern="1200">
          <a:solidFill>
            <a:schemeClr val="tx1">
              <a:lumMod val="50000"/>
            </a:schemeClr>
          </a:solidFill>
          <a:latin typeface="+mn-lt"/>
          <a:ea typeface="+mn-ea"/>
          <a:cs typeface="+mn-cs"/>
        </a:defRPr>
      </a:lvl2pPr>
      <a:lvl3pPr marL="731301" indent="-182825" algn="l" defTabSz="914126" rtl="0" eaLnBrk="1" latinLnBrk="0" hangingPunct="1">
        <a:lnSpc>
          <a:spcPct val="90000"/>
        </a:lnSpc>
        <a:spcBef>
          <a:spcPts val="600"/>
        </a:spcBef>
        <a:buClr>
          <a:schemeClr val="tx1">
            <a:lumMod val="60000"/>
            <a:lumOff val="40000"/>
          </a:schemeClr>
        </a:buClr>
        <a:buFont typeface="Arial" panose="020B0604020202020204" pitchFamily="34" charset="0"/>
        <a:buChar char="•"/>
        <a:defRPr sz="1999" kern="1200">
          <a:solidFill>
            <a:schemeClr val="tx1">
              <a:lumMod val="50000"/>
            </a:schemeClr>
          </a:solidFill>
          <a:latin typeface="+mn-lt"/>
          <a:ea typeface="+mn-ea"/>
          <a:cs typeface="+mn-cs"/>
        </a:defRPr>
      </a:lvl3pPr>
      <a:lvl4pPr marL="959832" indent="-182825" algn="l" defTabSz="914126" rtl="0" eaLnBrk="1" latinLnBrk="0" hangingPunct="1">
        <a:lnSpc>
          <a:spcPct val="90000"/>
        </a:lnSpc>
        <a:spcBef>
          <a:spcPts val="600"/>
        </a:spcBef>
        <a:buClr>
          <a:schemeClr val="tx1">
            <a:lumMod val="60000"/>
            <a:lumOff val="40000"/>
          </a:schemeClr>
        </a:buClr>
        <a:buFont typeface="Arial" panose="020B0604020202020204" pitchFamily="34" charset="0"/>
        <a:buChar char="–"/>
        <a:defRPr sz="1799" kern="1200">
          <a:solidFill>
            <a:schemeClr val="tx1">
              <a:lumMod val="50000"/>
            </a:schemeClr>
          </a:solidFill>
          <a:latin typeface="+mn-lt"/>
          <a:ea typeface="+mn-ea"/>
          <a:cs typeface="+mn-cs"/>
        </a:defRPr>
      </a:lvl4pPr>
      <a:lvl5pPr marL="1188363" indent="-182825" algn="l" defTabSz="914126"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lumMod val="50000"/>
            </a:schemeClr>
          </a:solidFill>
          <a:latin typeface="+mn-lt"/>
          <a:ea typeface="+mn-ea"/>
          <a:cs typeface="+mn-cs"/>
        </a:defRPr>
      </a:lvl5pPr>
      <a:lvl6pPr marL="1416895" indent="-182825" algn="l" defTabSz="914126"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426" indent="-182825" algn="l" defTabSz="914126"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3958" indent="-182825" algn="l" defTabSz="914126"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2489" indent="-182825" algn="l" defTabSz="914126"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3"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hyperlink" Target="https://docs.oracle.com/en/cloud/saas/index.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21.jpe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23.png"/><Relationship Id="rId4" Type="http://schemas.openxmlformats.org/officeDocument/2006/relationships/hyperlink" Target="https://docs.oracle.com/en/cloud/saas/index.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jpe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46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itle 1">
            <a:extLst>
              <a:ext uri="{FF2B5EF4-FFF2-40B4-BE49-F238E27FC236}">
                <a16:creationId xmlns:a16="http://schemas.microsoft.com/office/drawing/2014/main" id="{A15530F2-106F-45F6-A5B4-52981042BB28}"/>
              </a:ext>
            </a:extLst>
          </p:cNvPr>
          <p:cNvSpPr txBox="1">
            <a:spLocks/>
          </p:cNvSpPr>
          <p:nvPr/>
        </p:nvSpPr>
        <p:spPr>
          <a:xfrm>
            <a:off x="493712" y="0"/>
            <a:ext cx="11125199" cy="889000"/>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b="1" dirty="0">
                <a:solidFill>
                  <a:srgbClr val="FF0000"/>
                </a:solidFill>
                <a:latin typeface="Calibri"/>
              </a:rPr>
              <a:t>Summary / Comparison</a:t>
            </a:r>
            <a:endParaRPr kumimoji="0" lang="en-US" sz="3600" b="1" i="0" u="none" strike="noStrike" kern="1200" cap="none" spc="0" normalizeH="0" baseline="0" noProof="0" dirty="0">
              <a:ln>
                <a:noFill/>
              </a:ln>
              <a:solidFill>
                <a:srgbClr val="FF0000"/>
              </a:solidFill>
              <a:effectLst/>
              <a:uLnTx/>
              <a:uFillTx/>
              <a:latin typeface="Calibri"/>
              <a:ea typeface="+mj-ea"/>
              <a:cs typeface="+mj-cs"/>
            </a:endParaRPr>
          </a:p>
        </p:txBody>
      </p:sp>
      <p:graphicFrame>
        <p:nvGraphicFramePr>
          <p:cNvPr id="3" name="Table 2"/>
          <p:cNvGraphicFramePr>
            <a:graphicFrameLocks noGrp="1"/>
          </p:cNvGraphicFramePr>
          <p:nvPr>
            <p:extLst>
              <p:ext uri="{D42A27DB-BD31-4B8C-83A1-F6EECF244321}">
                <p14:modId xmlns:p14="http://schemas.microsoft.com/office/powerpoint/2010/main" val="3723986640"/>
              </p:ext>
            </p:extLst>
          </p:nvPr>
        </p:nvGraphicFramePr>
        <p:xfrm>
          <a:off x="379412" y="1051560"/>
          <a:ext cx="11353800" cy="5223027"/>
        </p:xfrm>
        <a:graphic>
          <a:graphicData uri="http://schemas.openxmlformats.org/drawingml/2006/table">
            <a:tbl>
              <a:tblPr firstRow="1" bandRow="1">
                <a:tableStyleId>{3B4B98B0-60AC-42C2-AFA5-B58CD77FA1E5}</a:tableStyleId>
              </a:tblPr>
              <a:tblGrid>
                <a:gridCol w="1407806">
                  <a:extLst>
                    <a:ext uri="{9D8B030D-6E8A-4147-A177-3AD203B41FA5}">
                      <a16:colId xmlns:a16="http://schemas.microsoft.com/office/drawing/2014/main" val="3875781843"/>
                    </a:ext>
                  </a:extLst>
                </a:gridCol>
                <a:gridCol w="2402194">
                  <a:extLst>
                    <a:ext uri="{9D8B030D-6E8A-4147-A177-3AD203B41FA5}">
                      <a16:colId xmlns:a16="http://schemas.microsoft.com/office/drawing/2014/main" val="279209904"/>
                    </a:ext>
                  </a:extLst>
                </a:gridCol>
                <a:gridCol w="1600200">
                  <a:extLst>
                    <a:ext uri="{9D8B030D-6E8A-4147-A177-3AD203B41FA5}">
                      <a16:colId xmlns:a16="http://schemas.microsoft.com/office/drawing/2014/main" val="2587300318"/>
                    </a:ext>
                  </a:extLst>
                </a:gridCol>
                <a:gridCol w="2362200">
                  <a:extLst>
                    <a:ext uri="{9D8B030D-6E8A-4147-A177-3AD203B41FA5}">
                      <a16:colId xmlns:a16="http://schemas.microsoft.com/office/drawing/2014/main" val="3500397773"/>
                    </a:ext>
                  </a:extLst>
                </a:gridCol>
                <a:gridCol w="1295400">
                  <a:extLst>
                    <a:ext uri="{9D8B030D-6E8A-4147-A177-3AD203B41FA5}">
                      <a16:colId xmlns:a16="http://schemas.microsoft.com/office/drawing/2014/main" val="2310297373"/>
                    </a:ext>
                  </a:extLst>
                </a:gridCol>
                <a:gridCol w="1295400">
                  <a:extLst>
                    <a:ext uri="{9D8B030D-6E8A-4147-A177-3AD203B41FA5}">
                      <a16:colId xmlns:a16="http://schemas.microsoft.com/office/drawing/2014/main" val="1842652662"/>
                    </a:ext>
                  </a:extLst>
                </a:gridCol>
                <a:gridCol w="990600">
                  <a:extLst>
                    <a:ext uri="{9D8B030D-6E8A-4147-A177-3AD203B41FA5}">
                      <a16:colId xmlns:a16="http://schemas.microsoft.com/office/drawing/2014/main" val="2296629656"/>
                    </a:ext>
                  </a:extLst>
                </a:gridCol>
              </a:tblGrid>
              <a:tr h="530555">
                <a:tc>
                  <a:txBody>
                    <a:bodyPr/>
                    <a:lstStyle/>
                    <a:p>
                      <a:endParaRPr lang="en-US" sz="1600" dirty="0"/>
                    </a:p>
                  </a:txBody>
                  <a:tcPr/>
                </a:tc>
                <a:tc>
                  <a:txBody>
                    <a:bodyPr/>
                    <a:lstStyle/>
                    <a:p>
                      <a:r>
                        <a:rPr lang="en-US" sz="1600" dirty="0"/>
                        <a:t>Use Cases</a:t>
                      </a:r>
                    </a:p>
                  </a:txBody>
                  <a:tcPr/>
                </a:tc>
                <a:tc>
                  <a:txBody>
                    <a:bodyPr/>
                    <a:lstStyle/>
                    <a:p>
                      <a:r>
                        <a:rPr lang="en-US" sz="1600" dirty="0"/>
                        <a:t>Benefits</a:t>
                      </a:r>
                    </a:p>
                  </a:txBody>
                  <a:tcPr/>
                </a:tc>
                <a:tc>
                  <a:txBody>
                    <a:bodyPr/>
                    <a:lstStyle/>
                    <a:p>
                      <a:r>
                        <a:rPr lang="en-US" sz="1600" dirty="0"/>
                        <a:t>Challenges</a:t>
                      </a:r>
                    </a:p>
                  </a:txBody>
                  <a:tcPr/>
                </a:tc>
                <a:tc>
                  <a:txBody>
                    <a:bodyPr/>
                    <a:lstStyle/>
                    <a:p>
                      <a:r>
                        <a:rPr lang="en-US" sz="1600" dirty="0"/>
                        <a:t>Payload</a:t>
                      </a:r>
                    </a:p>
                  </a:txBody>
                  <a:tcPr/>
                </a:tc>
                <a:tc>
                  <a:txBody>
                    <a:bodyPr/>
                    <a:lstStyle/>
                    <a:p>
                      <a:r>
                        <a:rPr lang="en-US" sz="1600" dirty="0"/>
                        <a:t>Source System</a:t>
                      </a:r>
                    </a:p>
                  </a:txBody>
                  <a:tcPr/>
                </a:tc>
                <a:tc>
                  <a:txBody>
                    <a:bodyPr/>
                    <a:lstStyle/>
                    <a:p>
                      <a:r>
                        <a:rPr lang="en-US" sz="1600" dirty="0"/>
                        <a:t>Included w/ SaaS</a:t>
                      </a:r>
                    </a:p>
                  </a:txBody>
                  <a:tcPr/>
                </a:tc>
                <a:extLst>
                  <a:ext uri="{0D108BD9-81ED-4DB2-BD59-A6C34878D82A}">
                    <a16:rowId xmlns:a16="http://schemas.microsoft.com/office/drawing/2014/main" val="3022433759"/>
                  </a:ext>
                </a:extLst>
              </a:tr>
              <a:tr h="1032027">
                <a:tc>
                  <a:txBody>
                    <a:bodyPr/>
                    <a:lstStyle/>
                    <a:p>
                      <a:r>
                        <a:rPr lang="en-US" sz="1600" dirty="0"/>
                        <a:t>1. BI Publisher</a:t>
                      </a:r>
                    </a:p>
                  </a:txBody>
                  <a:tcPr/>
                </a:tc>
                <a:tc>
                  <a:txBody>
                    <a:bodyPr/>
                    <a:lstStyle/>
                    <a:p>
                      <a:pPr marL="285750" indent="-285750">
                        <a:buFont typeface="Arial" panose="020B0604020202020204" pitchFamily="34" charset="0"/>
                        <a:buChar char="•"/>
                      </a:pPr>
                      <a:r>
                        <a:rPr lang="en-US" sz="1100" dirty="0"/>
                        <a:t>Bulk</a:t>
                      </a:r>
                      <a:r>
                        <a:rPr lang="en-US" sz="1100" baseline="0" dirty="0"/>
                        <a:t> Extract</a:t>
                      </a:r>
                    </a:p>
                    <a:p>
                      <a:pPr marL="285750" indent="-285750">
                        <a:buFont typeface="Arial" panose="020B0604020202020204" pitchFamily="34" charset="0"/>
                        <a:buChar char="•"/>
                      </a:pPr>
                      <a:r>
                        <a:rPr lang="en-US" sz="1100" baseline="0" dirty="0"/>
                        <a:t>Scheduled Extracts</a:t>
                      </a:r>
                    </a:p>
                    <a:p>
                      <a:pPr marL="285750" indent="-285750">
                        <a:buFont typeface="Arial" panose="020B0604020202020204" pitchFamily="34" charset="0"/>
                        <a:buChar char="•"/>
                      </a:pPr>
                      <a:r>
                        <a:rPr lang="en-US" sz="1100" baseline="0" dirty="0"/>
                        <a:t>No OTBI or BI View Object available</a:t>
                      </a:r>
                    </a:p>
                    <a:p>
                      <a:pPr marL="285750" indent="-285750">
                        <a:buFont typeface="Arial" panose="020B0604020202020204" pitchFamily="34" charset="0"/>
                        <a:buChar char="•"/>
                      </a:pPr>
                      <a:r>
                        <a:rPr lang="en-US" sz="1100" baseline="0" dirty="0"/>
                        <a:t>Moderate Volumes</a:t>
                      </a:r>
                    </a:p>
                  </a:txBody>
                  <a:tcPr/>
                </a:tc>
                <a:tc>
                  <a:txBody>
                    <a:bodyPr/>
                    <a:lstStyle/>
                    <a:p>
                      <a:pPr marL="171450" indent="-171450">
                        <a:buFont typeface="Arial" panose="020B0604020202020204" pitchFamily="34" charset="0"/>
                        <a:buChar char="•"/>
                      </a:pPr>
                      <a:r>
                        <a:rPr lang="en-US" sz="1100" dirty="0"/>
                        <a:t>Highly Configurable</a:t>
                      </a:r>
                      <a:r>
                        <a:rPr lang="en-US" sz="1100" baseline="0" dirty="0"/>
                        <a:t> (you write your own SQL)</a:t>
                      </a:r>
                    </a:p>
                    <a:p>
                      <a:pPr marL="171450" indent="-171450">
                        <a:buFont typeface="Arial" panose="020B0604020202020204" pitchFamily="34" charset="0"/>
                        <a:buChar char="•"/>
                      </a:pPr>
                      <a:r>
                        <a:rPr lang="en-US" sz="1100" baseline="0" dirty="0"/>
                        <a:t>Scheduling Available</a:t>
                      </a:r>
                    </a:p>
                    <a:p>
                      <a:pPr marL="171450" indent="-171450">
                        <a:buFont typeface="Arial" panose="020B0604020202020204" pitchFamily="34" charset="0"/>
                        <a:buChar char="•"/>
                      </a:pPr>
                      <a:endParaRPr lang="en-US" sz="1100" dirty="0"/>
                    </a:p>
                  </a:txBody>
                  <a:tcPr/>
                </a:tc>
                <a:tc>
                  <a:txBody>
                    <a:bodyPr/>
                    <a:lstStyle/>
                    <a:p>
                      <a:pPr marL="171450" indent="-171450">
                        <a:buFont typeface="Arial" panose="020B0604020202020204" pitchFamily="34" charset="0"/>
                        <a:buChar char="•"/>
                      </a:pPr>
                      <a:r>
                        <a:rPr lang="en-US" sz="1100" dirty="0"/>
                        <a:t>Not</a:t>
                      </a:r>
                      <a:r>
                        <a:rPr lang="en-US" sz="1100" baseline="0" dirty="0"/>
                        <a:t> intended for huge extracts</a:t>
                      </a:r>
                    </a:p>
                    <a:p>
                      <a:pPr marL="171450" indent="-171450">
                        <a:buFont typeface="Arial" panose="020B0604020202020204" pitchFamily="34" charset="0"/>
                        <a:buChar char="•"/>
                      </a:pPr>
                      <a:r>
                        <a:rPr lang="en-US" sz="1100" baseline="0" dirty="0"/>
                        <a:t>Limit on extract record or size</a:t>
                      </a:r>
                    </a:p>
                    <a:p>
                      <a:pPr marL="171450" indent="-171450">
                        <a:buFont typeface="Arial" panose="020B0604020202020204" pitchFamily="34" charset="0"/>
                        <a:buChar char="•"/>
                      </a:pPr>
                      <a:r>
                        <a:rPr lang="en-US" sz="1100" baseline="0" dirty="0"/>
                        <a:t>Production Performance</a:t>
                      </a:r>
                    </a:p>
                    <a:p>
                      <a:pPr marL="171450" indent="-171450">
                        <a:buFont typeface="Arial" panose="020B0604020202020204" pitchFamily="34" charset="0"/>
                        <a:buChar char="•"/>
                      </a:pPr>
                      <a:r>
                        <a:rPr lang="en-US" sz="1100" baseline="0" dirty="0"/>
                        <a:t>Not real time</a:t>
                      </a:r>
                    </a:p>
                    <a:p>
                      <a:pPr marL="171450" marR="0" lvl="0" indent="-171450"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dirty="0"/>
                        <a:t>Does NOT manage </a:t>
                      </a:r>
                      <a:r>
                        <a:rPr lang="en-US" sz="1100" baseline="0" dirty="0" err="1"/>
                        <a:t>incrementals</a:t>
                      </a:r>
                      <a:endParaRPr lang="en-US" sz="1100" dirty="0"/>
                    </a:p>
                  </a:txBody>
                  <a:tcPr/>
                </a:tc>
                <a:tc>
                  <a:txBody>
                    <a:bodyPr/>
                    <a:lstStyle/>
                    <a:p>
                      <a:pPr marL="171450" indent="-171450">
                        <a:buFont typeface="Arial" panose="020B0604020202020204" pitchFamily="34" charset="0"/>
                        <a:buChar char="•"/>
                      </a:pPr>
                      <a:r>
                        <a:rPr lang="en-US" sz="1100" dirty="0"/>
                        <a:t>Multiple</a:t>
                      </a:r>
                      <a:r>
                        <a:rPr lang="en-US" sz="1100" baseline="0" dirty="0"/>
                        <a:t> </a:t>
                      </a:r>
                      <a:r>
                        <a:rPr lang="en-US" sz="1100" baseline="0" dirty="0" err="1"/>
                        <a:t>Gormats</a:t>
                      </a:r>
                      <a:r>
                        <a:rPr lang="en-US" sz="1100" baseline="0" dirty="0"/>
                        <a:t> (CSV, XML, XLS, etc.)</a:t>
                      </a:r>
                      <a:endParaRPr lang="en-US" sz="1100" dirty="0"/>
                    </a:p>
                  </a:txBody>
                  <a:tcPr/>
                </a:tc>
                <a:tc>
                  <a:txBody>
                    <a:bodyPr/>
                    <a:lstStyle/>
                    <a:p>
                      <a:pPr marL="171450" indent="-171450">
                        <a:buFont typeface="Arial" panose="020B0604020202020204" pitchFamily="34" charset="0"/>
                        <a:buChar char="•"/>
                      </a:pPr>
                      <a:r>
                        <a:rPr lang="en-US" sz="1100" dirty="0"/>
                        <a:t>Production </a:t>
                      </a:r>
                    </a:p>
                    <a:p>
                      <a:pPr marL="171450" indent="-171450">
                        <a:buFont typeface="Arial" panose="020B0604020202020204" pitchFamily="34" charset="0"/>
                        <a:buChar char="•"/>
                      </a:pPr>
                      <a:r>
                        <a:rPr lang="en-US" sz="1100" dirty="0"/>
                        <a:t>Direct Tables</a:t>
                      </a:r>
                    </a:p>
                  </a:txBody>
                  <a:tcPr/>
                </a:tc>
                <a:tc>
                  <a:txBody>
                    <a:bodyPr/>
                    <a:lstStyle/>
                    <a:p>
                      <a:pPr marL="0" indent="0">
                        <a:buFont typeface="Arial" panose="020B0604020202020204" pitchFamily="34" charset="0"/>
                        <a:buNone/>
                      </a:pPr>
                      <a:r>
                        <a:rPr lang="en-US" sz="1100" dirty="0"/>
                        <a:t>Yes</a:t>
                      </a:r>
                    </a:p>
                  </a:txBody>
                  <a:tcPr/>
                </a:tc>
                <a:extLst>
                  <a:ext uri="{0D108BD9-81ED-4DB2-BD59-A6C34878D82A}">
                    <a16:rowId xmlns:a16="http://schemas.microsoft.com/office/drawing/2014/main" val="7962787"/>
                  </a:ext>
                </a:extLst>
              </a:tr>
              <a:tr h="903327">
                <a:tc>
                  <a:txBody>
                    <a:bodyPr/>
                    <a:lstStyle/>
                    <a:p>
                      <a:r>
                        <a:rPr lang="en-US" sz="1600" dirty="0"/>
                        <a:t>2. BICC</a:t>
                      </a:r>
                    </a:p>
                  </a:txBody>
                  <a:tcPr/>
                </a:tc>
                <a:tc>
                  <a:txBody>
                    <a:bodyPr/>
                    <a:lstStyle/>
                    <a:p>
                      <a:pPr marL="171450" indent="-171450">
                        <a:buFont typeface="Arial" panose="020B0604020202020204" pitchFamily="34" charset="0"/>
                        <a:buChar char="•"/>
                      </a:pPr>
                      <a:r>
                        <a:rPr lang="en-US" sz="1100" dirty="0"/>
                        <a:t>Bulk</a:t>
                      </a:r>
                      <a:r>
                        <a:rPr lang="en-US" sz="1100" baseline="0" dirty="0"/>
                        <a:t> Extract</a:t>
                      </a:r>
                    </a:p>
                    <a:p>
                      <a:pPr marL="171450" indent="-171450">
                        <a:buFont typeface="Arial" panose="020B0604020202020204" pitchFamily="34" charset="0"/>
                        <a:buChar char="•"/>
                      </a:pPr>
                      <a:r>
                        <a:rPr lang="en-US" sz="1100" baseline="0" dirty="0"/>
                        <a:t>High Volumes</a:t>
                      </a:r>
                    </a:p>
                    <a:p>
                      <a:pPr marL="171450" indent="-171450">
                        <a:buFont typeface="Arial" panose="020B0604020202020204" pitchFamily="34" charset="0"/>
                        <a:buChar char="•"/>
                      </a:pPr>
                      <a:r>
                        <a:rPr lang="en-US" sz="1100" baseline="0" dirty="0"/>
                        <a:t>BI View Objects Exist</a:t>
                      </a:r>
                    </a:p>
                    <a:p>
                      <a:pPr marL="171450" indent="-171450">
                        <a:buFont typeface="Arial" panose="020B0604020202020204" pitchFamily="34" charset="0"/>
                        <a:buChar char="•"/>
                      </a:pPr>
                      <a:endParaRPr lang="en-US" sz="1100" baseline="0" dirty="0"/>
                    </a:p>
                    <a:p>
                      <a:pPr marL="171450" indent="-171450">
                        <a:buFont typeface="Arial" panose="020B0604020202020204" pitchFamily="34" charset="0"/>
                        <a:buChar char="•"/>
                      </a:pPr>
                      <a:endParaRPr lang="en-US" sz="1100" dirty="0"/>
                    </a:p>
                  </a:txBody>
                  <a:tcPr/>
                </a:tc>
                <a:tc>
                  <a:txBody>
                    <a:bodyPr/>
                    <a:lstStyle/>
                    <a:p>
                      <a:pPr marL="171450" indent="-171450">
                        <a:buFont typeface="Arial" panose="020B0604020202020204" pitchFamily="34" charset="0"/>
                        <a:buChar char="•"/>
                      </a:pPr>
                      <a:r>
                        <a:rPr lang="en-US" sz="1100" baseline="0" dirty="0"/>
                        <a:t>Pre-Built / Easy to Configure</a:t>
                      </a:r>
                    </a:p>
                    <a:p>
                      <a:pPr marL="171450" indent="-171450">
                        <a:buFont typeface="Arial" panose="020B0604020202020204" pitchFamily="34" charset="0"/>
                        <a:buChar char="•"/>
                      </a:pPr>
                      <a:r>
                        <a:rPr lang="en-US" sz="1100" baseline="0" dirty="0"/>
                        <a:t>High Volumes</a:t>
                      </a:r>
                    </a:p>
                    <a:p>
                      <a:pPr marL="171450" indent="-171450">
                        <a:buFont typeface="Arial" panose="020B0604020202020204" pitchFamily="34" charset="0"/>
                        <a:buChar char="•"/>
                      </a:pPr>
                      <a:r>
                        <a:rPr lang="en-US" sz="1100" baseline="0" dirty="0"/>
                        <a:t>Scheduling Available</a:t>
                      </a:r>
                    </a:p>
                    <a:p>
                      <a:pPr marL="171450" marR="0" lvl="0" indent="-171450"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dirty="0"/>
                        <a:t>Manages </a:t>
                      </a:r>
                      <a:r>
                        <a:rPr lang="en-US" sz="1100" baseline="0" dirty="0" err="1"/>
                        <a:t>Incrementals</a:t>
                      </a:r>
                      <a:endParaRPr lang="en-US" sz="1100" baseline="0" dirty="0"/>
                    </a:p>
                  </a:txBody>
                  <a:tcPr/>
                </a:tc>
                <a:tc>
                  <a:txBody>
                    <a:bodyPr/>
                    <a:lstStyle/>
                    <a:p>
                      <a:pPr marL="171450" indent="-171450">
                        <a:buFont typeface="Arial" panose="020B0604020202020204" pitchFamily="34" charset="0"/>
                        <a:buChar char="•"/>
                      </a:pPr>
                      <a:r>
                        <a:rPr lang="en-US" sz="1100" dirty="0"/>
                        <a:t>(Small)</a:t>
                      </a:r>
                      <a:r>
                        <a:rPr lang="en-US" sz="1100" baseline="0" dirty="0"/>
                        <a:t> Gaps in Content</a:t>
                      </a:r>
                    </a:p>
                    <a:p>
                      <a:pPr marL="171450" indent="-171450">
                        <a:buFont typeface="Arial" panose="020B0604020202020204" pitchFamily="34" charset="0"/>
                        <a:buChar char="•"/>
                      </a:pPr>
                      <a:r>
                        <a:rPr lang="en-US" sz="1100" baseline="0" dirty="0"/>
                        <a:t>Some transformation nuances</a:t>
                      </a:r>
                      <a:endParaRPr lang="en-US" sz="1100" dirty="0"/>
                    </a:p>
                  </a:txBody>
                  <a:tcPr/>
                </a:tc>
                <a:tc>
                  <a:txBody>
                    <a:bodyPr/>
                    <a:lstStyle/>
                    <a:p>
                      <a:pPr marL="171450" indent="-171450">
                        <a:buFont typeface="Arial" panose="020B0604020202020204" pitchFamily="34" charset="0"/>
                        <a:buChar char="•"/>
                      </a:pPr>
                      <a:r>
                        <a:rPr lang="en-US" sz="1100" dirty="0"/>
                        <a:t> CSV</a:t>
                      </a:r>
                    </a:p>
                  </a:txBody>
                  <a:tcPr/>
                </a:tc>
                <a:tc>
                  <a:txBody>
                    <a:bodyPr/>
                    <a:lstStyle/>
                    <a:p>
                      <a:pPr marL="171450" indent="-171450">
                        <a:buFont typeface="Arial" panose="020B0604020202020204" pitchFamily="34" charset="0"/>
                        <a:buChar char="•"/>
                      </a:pPr>
                      <a:r>
                        <a:rPr lang="en-US" sz="1100" dirty="0"/>
                        <a:t>Production</a:t>
                      </a:r>
                    </a:p>
                    <a:p>
                      <a:pPr marL="171450" indent="-171450">
                        <a:buFont typeface="Arial" panose="020B0604020202020204" pitchFamily="34" charset="0"/>
                        <a:buChar char="•"/>
                      </a:pPr>
                      <a:r>
                        <a:rPr lang="en-US" sz="1100" dirty="0"/>
                        <a:t>BI</a:t>
                      </a:r>
                      <a:r>
                        <a:rPr lang="en-US" sz="1100" baseline="0" dirty="0"/>
                        <a:t> View Objects</a:t>
                      </a:r>
                      <a:endParaRPr lang="en-US" sz="1100" dirty="0"/>
                    </a:p>
                  </a:txBody>
                  <a:tcPr/>
                </a:tc>
                <a:tc>
                  <a:txBody>
                    <a:bodyPr/>
                    <a:lstStyle/>
                    <a:p>
                      <a:pPr marL="0" indent="0">
                        <a:buFont typeface="Arial" panose="020B0604020202020204" pitchFamily="34" charset="0"/>
                        <a:buNone/>
                      </a:pPr>
                      <a:r>
                        <a:rPr lang="en-US" sz="1100" dirty="0"/>
                        <a:t>Yes</a:t>
                      </a:r>
                    </a:p>
                  </a:txBody>
                  <a:tcPr/>
                </a:tc>
                <a:extLst>
                  <a:ext uri="{0D108BD9-81ED-4DB2-BD59-A6C34878D82A}">
                    <a16:rowId xmlns:a16="http://schemas.microsoft.com/office/drawing/2014/main" val="1681129100"/>
                  </a:ext>
                </a:extLst>
              </a:tr>
              <a:tr h="388566">
                <a:tc>
                  <a:txBody>
                    <a:bodyPr/>
                    <a:lstStyle/>
                    <a:p>
                      <a:r>
                        <a:rPr lang="en-US" sz="1600" dirty="0"/>
                        <a:t>3. Web Services</a:t>
                      </a:r>
                    </a:p>
                    <a:p>
                      <a:r>
                        <a:rPr lang="en-US" sz="1600" dirty="0"/>
                        <a:t>(SOAP/REST)</a:t>
                      </a:r>
                    </a:p>
                  </a:txBody>
                  <a:tcPr/>
                </a:tc>
                <a:tc>
                  <a:txBody>
                    <a:bodyPr/>
                    <a:lstStyle/>
                    <a:p>
                      <a:pPr marL="171450" indent="-171450">
                        <a:buFont typeface="Arial" panose="020B0604020202020204" pitchFamily="34" charset="0"/>
                        <a:buChar char="•"/>
                      </a:pPr>
                      <a:r>
                        <a:rPr lang="en-US" sz="1100" dirty="0"/>
                        <a:t>Real Time Requests</a:t>
                      </a:r>
                    </a:p>
                    <a:p>
                      <a:pPr marL="171450" indent="-171450">
                        <a:buFont typeface="Arial" panose="020B0604020202020204" pitchFamily="34" charset="0"/>
                        <a:buChar char="•"/>
                      </a:pPr>
                      <a:r>
                        <a:rPr lang="en-US" sz="1100" dirty="0"/>
                        <a:t>Smaller Payloads</a:t>
                      </a:r>
                    </a:p>
                  </a:txBody>
                  <a:tcPr/>
                </a:tc>
                <a:tc>
                  <a:txBody>
                    <a:bodyPr/>
                    <a:lstStyle/>
                    <a:p>
                      <a:pPr marL="171450" indent="-171450">
                        <a:buFont typeface="Arial" panose="020B0604020202020204" pitchFamily="34" charset="0"/>
                        <a:buChar char="•"/>
                      </a:pPr>
                      <a:r>
                        <a:rPr lang="en-US" sz="1100" dirty="0"/>
                        <a:t>Real Time…Invoke as Needed</a:t>
                      </a:r>
                    </a:p>
                    <a:p>
                      <a:pPr marL="0" indent="0">
                        <a:buFont typeface="Arial" panose="020B0604020202020204" pitchFamily="34" charset="0"/>
                        <a:buNone/>
                      </a:pPr>
                      <a:endParaRPr lang="en-US" sz="1100" dirty="0"/>
                    </a:p>
                  </a:txBody>
                  <a:tcPr/>
                </a:tc>
                <a:tc>
                  <a:txBody>
                    <a:bodyPr/>
                    <a:lstStyle/>
                    <a:p>
                      <a:pPr marL="171450" indent="-171450">
                        <a:buFont typeface="Arial" panose="020B0604020202020204" pitchFamily="34" charset="0"/>
                        <a:buChar char="•"/>
                      </a:pPr>
                      <a:r>
                        <a:rPr lang="en-US" sz="1100" dirty="0"/>
                        <a:t>Smaller</a:t>
                      </a:r>
                      <a:r>
                        <a:rPr lang="en-US" sz="1100" baseline="0" dirty="0"/>
                        <a:t> Payloads</a:t>
                      </a:r>
                    </a:p>
                    <a:p>
                      <a:pPr marL="171450" indent="-171450">
                        <a:buFont typeface="Arial" panose="020B0604020202020204" pitchFamily="34" charset="0"/>
                        <a:buChar char="•"/>
                      </a:pPr>
                      <a:r>
                        <a:rPr lang="en-US" sz="1100" baseline="0" dirty="0"/>
                        <a:t>Currently Being Built (Gaps in Availability)</a:t>
                      </a:r>
                    </a:p>
                    <a:p>
                      <a:pPr marL="171450" indent="-171450">
                        <a:buFont typeface="Arial" panose="020B0604020202020204" pitchFamily="34" charset="0"/>
                        <a:buChar char="•"/>
                      </a:pPr>
                      <a:endParaRPr lang="en-US" sz="1100" dirty="0"/>
                    </a:p>
                  </a:txBody>
                  <a:tcPr/>
                </a:tc>
                <a:tc>
                  <a:txBody>
                    <a:bodyPr/>
                    <a:lstStyle/>
                    <a:p>
                      <a:pPr marL="171450" indent="-171450">
                        <a:buFont typeface="Arial" panose="020B0604020202020204" pitchFamily="34" charset="0"/>
                        <a:buChar char="•"/>
                      </a:pPr>
                      <a:r>
                        <a:rPr lang="en-US" sz="1100" dirty="0"/>
                        <a:t>XML</a:t>
                      </a:r>
                    </a:p>
                  </a:txBody>
                  <a:tcPr/>
                </a:tc>
                <a:tc>
                  <a:txBody>
                    <a:bodyPr/>
                    <a:lstStyle/>
                    <a:p>
                      <a:pPr marL="171450" indent="-171450">
                        <a:buFont typeface="Arial" panose="020B0604020202020204" pitchFamily="34" charset="0"/>
                        <a:buChar char="•"/>
                      </a:pPr>
                      <a:r>
                        <a:rPr lang="en-US" sz="1100" dirty="0"/>
                        <a:t>Production</a:t>
                      </a:r>
                    </a:p>
                  </a:txBody>
                  <a:tcPr/>
                </a:tc>
                <a:tc>
                  <a:txBody>
                    <a:bodyPr/>
                    <a:lstStyle/>
                    <a:p>
                      <a:pPr marL="0" indent="0">
                        <a:buFont typeface="Arial" panose="020B0604020202020204" pitchFamily="34" charset="0"/>
                        <a:buNone/>
                      </a:pPr>
                      <a:r>
                        <a:rPr lang="en-US" sz="1100" dirty="0"/>
                        <a:t>Yes</a:t>
                      </a:r>
                    </a:p>
                  </a:txBody>
                  <a:tcPr/>
                </a:tc>
                <a:extLst>
                  <a:ext uri="{0D108BD9-81ED-4DB2-BD59-A6C34878D82A}">
                    <a16:rowId xmlns:a16="http://schemas.microsoft.com/office/drawing/2014/main" val="4168871067"/>
                  </a:ext>
                </a:extLst>
              </a:tr>
              <a:tr h="590067">
                <a:tc>
                  <a:txBody>
                    <a:bodyPr/>
                    <a:lstStyle/>
                    <a:p>
                      <a:r>
                        <a:rPr lang="en-US" sz="1600" dirty="0"/>
                        <a:t>4.</a:t>
                      </a:r>
                      <a:r>
                        <a:rPr lang="en-US" sz="1600" baseline="0" dirty="0"/>
                        <a:t> IACS</a:t>
                      </a:r>
                    </a:p>
                    <a:p>
                      <a:endParaRPr lang="en-US" sz="1600" dirty="0"/>
                    </a:p>
                  </a:txBody>
                  <a:tcPr/>
                </a:tc>
                <a:tc>
                  <a:txBody>
                    <a:bodyPr/>
                    <a:lstStyle/>
                    <a:p>
                      <a:pPr marL="171450" indent="-171450">
                        <a:buFont typeface="Arial" panose="020B0604020202020204" pitchFamily="34" charset="0"/>
                        <a:buChar char="•"/>
                      </a:pPr>
                      <a:r>
                        <a:rPr lang="en-US" sz="1100" dirty="0"/>
                        <a:t>Need</a:t>
                      </a:r>
                      <a:r>
                        <a:rPr lang="en-US" sz="1100" baseline="0" dirty="0"/>
                        <a:t> </a:t>
                      </a:r>
                      <a:r>
                        <a:rPr lang="en-US" sz="1100" dirty="0"/>
                        <a:t>Unrestricted</a:t>
                      </a:r>
                      <a:r>
                        <a:rPr lang="en-US" sz="1100" baseline="0" dirty="0"/>
                        <a:t> (SQL) Access to Secondary Site to Near Real Time Data</a:t>
                      </a:r>
                      <a:endParaRPr lang="en-US" sz="1100" dirty="0"/>
                    </a:p>
                  </a:txBody>
                  <a:tcPr/>
                </a:tc>
                <a:tc>
                  <a:txBody>
                    <a:bodyPr/>
                    <a:lstStyle/>
                    <a:p>
                      <a:pPr marL="171450" indent="-171450">
                        <a:buFont typeface="Arial" panose="020B0604020202020204" pitchFamily="34" charset="0"/>
                        <a:buChar char="•"/>
                      </a:pPr>
                      <a:r>
                        <a:rPr lang="en-US" sz="1100" dirty="0"/>
                        <a:t>Customer chooses tooling / pattern / Scheduling</a:t>
                      </a:r>
                    </a:p>
                  </a:txBody>
                  <a:tcPr/>
                </a:tc>
                <a:tc>
                  <a:txBody>
                    <a:bodyPr/>
                    <a:lstStyle/>
                    <a:p>
                      <a:pPr marL="171450" indent="-171450">
                        <a:buFont typeface="Arial" panose="020B0604020202020204" pitchFamily="34" charset="0"/>
                        <a:buChar char="•"/>
                      </a:pPr>
                      <a:r>
                        <a:rPr lang="en-US" sz="1100" dirty="0"/>
                        <a:t>Additional Cost / Service</a:t>
                      </a:r>
                    </a:p>
                    <a:p>
                      <a:pPr marL="171450" indent="-171450">
                        <a:buFont typeface="Arial" panose="020B0604020202020204" pitchFamily="34" charset="0"/>
                        <a:buChar char="•"/>
                      </a:pPr>
                      <a:r>
                        <a:rPr lang="en-US" sz="1100" dirty="0"/>
                        <a:t>Oracle Does Not</a:t>
                      </a:r>
                      <a:r>
                        <a:rPr lang="en-US" sz="1100" baseline="0" dirty="0"/>
                        <a:t> Publish Data Model Changes</a:t>
                      </a:r>
                      <a:endParaRPr lang="en-US" sz="1100" dirty="0"/>
                    </a:p>
                  </a:txBody>
                  <a:tcPr/>
                </a:tc>
                <a:tc>
                  <a:txBody>
                    <a:bodyPr/>
                    <a:lstStyle/>
                    <a:p>
                      <a:pPr marL="171450" indent="-171450">
                        <a:buFont typeface="Arial" panose="020B0604020202020204" pitchFamily="34" charset="0"/>
                        <a:buChar char="•"/>
                      </a:pPr>
                      <a:r>
                        <a:rPr lang="en-US" sz="1100" dirty="0"/>
                        <a:t>SQL*Net</a:t>
                      </a:r>
                      <a:r>
                        <a:rPr lang="en-US" sz="1100" baseline="0" dirty="0"/>
                        <a:t> Configurable</a:t>
                      </a:r>
                      <a:endParaRPr lang="en-US" sz="1100" dirty="0"/>
                    </a:p>
                  </a:txBody>
                  <a:tcPr/>
                </a:tc>
                <a:tc>
                  <a:txBody>
                    <a:bodyPr/>
                    <a:lstStyle/>
                    <a:p>
                      <a:pPr marL="171450" indent="-171450">
                        <a:buFont typeface="Arial" panose="020B0604020202020204" pitchFamily="34" charset="0"/>
                        <a:buChar char="•"/>
                      </a:pPr>
                      <a:r>
                        <a:rPr lang="en-US" sz="1100" dirty="0"/>
                        <a:t>Secondary</a:t>
                      </a:r>
                    </a:p>
                    <a:p>
                      <a:pPr marL="171450" indent="-171450">
                        <a:buFont typeface="Arial" panose="020B0604020202020204" pitchFamily="34" charset="0"/>
                        <a:buChar char="•"/>
                      </a:pPr>
                      <a:r>
                        <a:rPr lang="en-US" sz="1100" dirty="0"/>
                        <a:t>Direct Table Access</a:t>
                      </a:r>
                    </a:p>
                  </a:txBody>
                  <a:tcPr/>
                </a:tc>
                <a:tc>
                  <a:txBody>
                    <a:bodyPr/>
                    <a:lstStyle/>
                    <a:p>
                      <a:pPr marL="0" indent="0">
                        <a:buFont typeface="Arial" panose="020B0604020202020204" pitchFamily="34" charset="0"/>
                        <a:buNone/>
                      </a:pPr>
                      <a:r>
                        <a:rPr lang="en-US" sz="1100" dirty="0"/>
                        <a:t>Additional</a:t>
                      </a:r>
                    </a:p>
                    <a:p>
                      <a:pPr marL="0" indent="0">
                        <a:buFont typeface="Arial" panose="020B0604020202020204" pitchFamily="34" charset="0"/>
                        <a:buNone/>
                      </a:pPr>
                      <a:endParaRPr lang="en-US" sz="1100" dirty="0"/>
                    </a:p>
                  </a:txBody>
                  <a:tcPr/>
                </a:tc>
                <a:extLst>
                  <a:ext uri="{0D108BD9-81ED-4DB2-BD59-A6C34878D82A}">
                    <a16:rowId xmlns:a16="http://schemas.microsoft.com/office/drawing/2014/main" val="3556998010"/>
                  </a:ext>
                </a:extLst>
              </a:tr>
              <a:tr h="862152">
                <a:tc>
                  <a:txBody>
                    <a:bodyPr/>
                    <a:lstStyle/>
                    <a:p>
                      <a:r>
                        <a:rPr lang="en-US" sz="1600" dirty="0"/>
                        <a:t>5. IACS plus Golden Gate</a:t>
                      </a:r>
                    </a:p>
                  </a:txBody>
                  <a:tcPr/>
                </a:tc>
                <a:tc>
                  <a:txBody>
                    <a:bodyPr/>
                    <a:lstStyle/>
                    <a:p>
                      <a:pPr marL="171450" indent="-171450">
                        <a:buFont typeface="Arial" panose="020B0604020202020204" pitchFamily="34" charset="0"/>
                        <a:buChar char="•"/>
                      </a:pPr>
                      <a:r>
                        <a:rPr lang="en-US" sz="1100" dirty="0"/>
                        <a:t>Need Automated (Near)</a:t>
                      </a:r>
                      <a:r>
                        <a:rPr lang="en-US" sz="1100" baseline="0" dirty="0"/>
                        <a:t> Real Time </a:t>
                      </a:r>
                      <a:r>
                        <a:rPr lang="en-US" sz="1100" dirty="0"/>
                        <a:t>Data Capture</a:t>
                      </a:r>
                      <a:r>
                        <a:rPr lang="en-US" sz="1100" baseline="0" dirty="0"/>
                        <a:t> for Downstream Systems</a:t>
                      </a:r>
                    </a:p>
                    <a:p>
                      <a:pPr marL="171450" indent="-171450">
                        <a:buFont typeface="Arial" panose="020B0604020202020204" pitchFamily="34" charset="0"/>
                        <a:buChar char="•"/>
                      </a:pPr>
                      <a:r>
                        <a:rPr lang="en-US" sz="1100" baseline="0" dirty="0"/>
                        <a:t>Need to Setup a Near Replication of SaaS DB Externally</a:t>
                      </a:r>
                      <a:endParaRPr lang="en-US" sz="1100" dirty="0"/>
                    </a:p>
                  </a:txBody>
                  <a:tcPr/>
                </a:tc>
                <a:tc>
                  <a:txBody>
                    <a:bodyPr/>
                    <a:lstStyle/>
                    <a:p>
                      <a:pPr marL="171450" indent="-171450">
                        <a:buFont typeface="Arial" panose="020B0604020202020204" pitchFamily="34" charset="0"/>
                        <a:buChar char="•"/>
                      </a:pPr>
                      <a:r>
                        <a:rPr lang="en-US" sz="1100" dirty="0"/>
                        <a:t>Near</a:t>
                      </a:r>
                      <a:r>
                        <a:rPr lang="en-US" sz="1100" baseline="0" dirty="0"/>
                        <a:t> Real Time External Replication Provides Ultimate Flexibility</a:t>
                      </a:r>
                      <a:endParaRPr lang="en-US" sz="1100" dirty="0"/>
                    </a:p>
                  </a:txBody>
                  <a:tcPr/>
                </a:tc>
                <a:tc>
                  <a:txBody>
                    <a:bodyPr/>
                    <a:lstStyle/>
                    <a:p>
                      <a:pPr marL="171450" indent="-171450">
                        <a:buFont typeface="Arial" panose="020B0604020202020204" pitchFamily="34" charset="0"/>
                        <a:buChar char="•"/>
                      </a:pPr>
                      <a:r>
                        <a:rPr lang="en-US" sz="1100" dirty="0"/>
                        <a:t>Additional Cost / Service</a:t>
                      </a:r>
                    </a:p>
                    <a:p>
                      <a:pPr marL="171450" indent="-171450">
                        <a:buFont typeface="Arial" panose="020B0604020202020204" pitchFamily="34" charset="0"/>
                        <a:buChar char="•"/>
                      </a:pPr>
                      <a:r>
                        <a:rPr lang="en-US" sz="1100" dirty="0"/>
                        <a:t>Oracle Does Not</a:t>
                      </a:r>
                      <a:r>
                        <a:rPr lang="en-US" sz="1100" baseline="0" dirty="0"/>
                        <a:t> Publish Data Model Changes</a:t>
                      </a:r>
                      <a:endParaRPr lang="en-US" sz="1100" dirty="0"/>
                    </a:p>
                    <a:p>
                      <a:pPr marL="171450" indent="-171450">
                        <a:buFont typeface="Arial" panose="020B0604020202020204" pitchFamily="34" charset="0"/>
                        <a:buChar char="•"/>
                      </a:pPr>
                      <a:endParaRPr lang="en-US" sz="1100" dirty="0"/>
                    </a:p>
                  </a:txBody>
                  <a:tcPr/>
                </a:tc>
                <a:tc>
                  <a:txBody>
                    <a:bodyPr/>
                    <a:lstStyle/>
                    <a:p>
                      <a:pPr marL="171450" indent="-171450">
                        <a:buFont typeface="Arial" panose="020B0604020202020204" pitchFamily="34" charset="0"/>
                        <a:buChar char="•"/>
                      </a:pPr>
                      <a:r>
                        <a:rPr lang="en-US" sz="1100" dirty="0"/>
                        <a:t>Multiple</a:t>
                      </a:r>
                      <a:r>
                        <a:rPr lang="en-US" sz="1100" baseline="0" dirty="0"/>
                        <a:t> Formats</a:t>
                      </a:r>
                      <a:endParaRPr lang="en-US" sz="1100" dirty="0"/>
                    </a:p>
                  </a:txBody>
                  <a:tcPr/>
                </a:tc>
                <a:tc>
                  <a:txBody>
                    <a:bodyPr/>
                    <a:lstStyle/>
                    <a:p>
                      <a:pPr marL="171450" indent="-171450">
                        <a:buFont typeface="Arial" panose="020B0604020202020204" pitchFamily="34" charset="0"/>
                        <a:buChar char="•"/>
                      </a:pPr>
                      <a:r>
                        <a:rPr lang="en-US" sz="1100" dirty="0"/>
                        <a:t>Secondary Pushes</a:t>
                      </a:r>
                      <a:r>
                        <a:rPr lang="en-US" sz="1100" baseline="0" dirty="0"/>
                        <a:t> / Extracts to External Data Model</a:t>
                      </a:r>
                      <a:endParaRPr lang="en-US" sz="1100" dirty="0"/>
                    </a:p>
                    <a:p>
                      <a:pPr marL="171450" indent="-171450">
                        <a:buFont typeface="Arial" panose="020B0604020202020204" pitchFamily="34" charset="0"/>
                        <a:buChar char="•"/>
                      </a:pPr>
                      <a:endParaRPr lang="en-US" sz="1100" dirty="0"/>
                    </a:p>
                  </a:txBody>
                  <a:tcPr/>
                </a:tc>
                <a:tc>
                  <a:txBody>
                    <a:bodyPr/>
                    <a:lstStyle/>
                    <a:p>
                      <a:pPr marL="0" indent="0">
                        <a:buFont typeface="Arial" panose="020B0604020202020204" pitchFamily="34" charset="0"/>
                        <a:buNone/>
                      </a:pPr>
                      <a:r>
                        <a:rPr lang="en-US" sz="1100" dirty="0"/>
                        <a:t>Additional</a:t>
                      </a:r>
                    </a:p>
                  </a:txBody>
                  <a:tcPr/>
                </a:tc>
                <a:extLst>
                  <a:ext uri="{0D108BD9-81ED-4DB2-BD59-A6C34878D82A}">
                    <a16:rowId xmlns:a16="http://schemas.microsoft.com/office/drawing/2014/main" val="3014268377"/>
                  </a:ext>
                </a:extLst>
              </a:tr>
            </a:tbl>
          </a:graphicData>
        </a:graphic>
      </p:graphicFrame>
    </p:spTree>
    <p:extLst>
      <p:ext uri="{BB962C8B-B14F-4D97-AF65-F5344CB8AC3E}">
        <p14:creationId xmlns:p14="http://schemas.microsoft.com/office/powerpoint/2010/main" val="1039707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a:extLst>
              <a:ext uri="{FF2B5EF4-FFF2-40B4-BE49-F238E27FC236}">
                <a16:creationId xmlns:a16="http://schemas.microsoft.com/office/drawing/2014/main" id="{E8872C94-DE7F-4F2F-AFBA-7C181EA989EF}"/>
              </a:ext>
            </a:extLst>
          </p:cNvPr>
          <p:cNvSpPr txBox="1">
            <a:spLocks/>
          </p:cNvSpPr>
          <p:nvPr/>
        </p:nvSpPr>
        <p:spPr>
          <a:xfrm>
            <a:off x="531812" y="228600"/>
            <a:ext cx="11125199" cy="889000"/>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1" i="0" u="none" strike="noStrike" kern="1200" cap="none" spc="0" normalizeH="0" baseline="0" noProof="0" dirty="0">
                <a:ln>
                  <a:noFill/>
                </a:ln>
                <a:solidFill>
                  <a:srgbClr val="FF0000"/>
                </a:solidFill>
                <a:effectLst/>
                <a:uLnTx/>
                <a:uFillTx/>
                <a:latin typeface="Calibri"/>
                <a:ea typeface="+mj-ea"/>
                <a:cs typeface="+mj-cs"/>
              </a:rPr>
              <a:t>Data Extract using BI Publisher</a:t>
            </a:r>
          </a:p>
        </p:txBody>
      </p:sp>
      <p:sp>
        <p:nvSpPr>
          <p:cNvPr id="82" name="Oval 81"/>
          <p:cNvSpPr/>
          <p:nvPr/>
        </p:nvSpPr>
        <p:spPr>
          <a:xfrm>
            <a:off x="5332412" y="1821763"/>
            <a:ext cx="365760" cy="365760"/>
          </a:xfrm>
          <a:prstGeom prst="ellipse">
            <a:avLst/>
          </a:prstGeom>
          <a:solidFill>
            <a:sysClr val="window" lastClr="FFFFFF">
              <a:lumMod val="50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Arial Narrow" panose="020B0606020202030204" pitchFamily="34" charset="0"/>
                <a:ea typeface="+mn-ea"/>
                <a:cs typeface="+mn-cs"/>
              </a:rPr>
              <a:t>1</a:t>
            </a:r>
          </a:p>
        </p:txBody>
      </p:sp>
      <p:sp>
        <p:nvSpPr>
          <p:cNvPr id="83" name="Oval 82"/>
          <p:cNvSpPr/>
          <p:nvPr/>
        </p:nvSpPr>
        <p:spPr>
          <a:xfrm>
            <a:off x="10796181" y="4790457"/>
            <a:ext cx="365760" cy="365760"/>
          </a:xfrm>
          <a:prstGeom prst="ellipse">
            <a:avLst/>
          </a:prstGeom>
          <a:solidFill>
            <a:sysClr val="window" lastClr="FFFFFF">
              <a:lumMod val="50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Arial Narrow" panose="020B0606020202030204" pitchFamily="34" charset="0"/>
                <a:ea typeface="+mn-ea"/>
                <a:cs typeface="+mn-cs"/>
              </a:rPr>
              <a:t>5</a:t>
            </a:r>
          </a:p>
        </p:txBody>
      </p:sp>
      <p:sp>
        <p:nvSpPr>
          <p:cNvPr id="84" name="Oval 83"/>
          <p:cNvSpPr/>
          <p:nvPr/>
        </p:nvSpPr>
        <p:spPr>
          <a:xfrm>
            <a:off x="5332412" y="3033803"/>
            <a:ext cx="365760" cy="365760"/>
          </a:xfrm>
          <a:prstGeom prst="ellipse">
            <a:avLst/>
          </a:prstGeom>
          <a:solidFill>
            <a:sysClr val="window" lastClr="FFFFFF">
              <a:lumMod val="50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Arial Narrow" panose="020B0606020202030204" pitchFamily="34" charset="0"/>
                <a:ea typeface="+mn-ea"/>
                <a:cs typeface="+mn-cs"/>
              </a:rPr>
              <a:t>2</a:t>
            </a:r>
          </a:p>
        </p:txBody>
      </p:sp>
      <p:sp>
        <p:nvSpPr>
          <p:cNvPr id="85" name="Oval 84"/>
          <p:cNvSpPr/>
          <p:nvPr/>
        </p:nvSpPr>
        <p:spPr>
          <a:xfrm>
            <a:off x="5332412" y="4186851"/>
            <a:ext cx="365760" cy="365760"/>
          </a:xfrm>
          <a:prstGeom prst="ellipse">
            <a:avLst/>
          </a:prstGeom>
          <a:solidFill>
            <a:sysClr val="window" lastClr="FFFFFF">
              <a:lumMod val="50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Arial Narrow" panose="020B0606020202030204" pitchFamily="34" charset="0"/>
                <a:ea typeface="+mn-ea"/>
                <a:cs typeface="+mn-cs"/>
              </a:rPr>
              <a:t>3</a:t>
            </a:r>
          </a:p>
        </p:txBody>
      </p:sp>
      <p:sp>
        <p:nvSpPr>
          <p:cNvPr id="86" name="Oval 85"/>
          <p:cNvSpPr/>
          <p:nvPr/>
        </p:nvSpPr>
        <p:spPr>
          <a:xfrm>
            <a:off x="5332412" y="5288281"/>
            <a:ext cx="365760" cy="365760"/>
          </a:xfrm>
          <a:prstGeom prst="ellipse">
            <a:avLst/>
          </a:prstGeom>
          <a:solidFill>
            <a:sysClr val="window" lastClr="FFFFFF">
              <a:lumMod val="50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Arial Narrow" panose="020B0606020202030204" pitchFamily="34" charset="0"/>
                <a:ea typeface="+mn-ea"/>
                <a:cs typeface="+mn-cs"/>
              </a:rPr>
              <a:t>4</a:t>
            </a:r>
          </a:p>
        </p:txBody>
      </p:sp>
      <p:sp>
        <p:nvSpPr>
          <p:cNvPr id="87" name="TextBox 86"/>
          <p:cNvSpPr txBox="1"/>
          <p:nvPr/>
        </p:nvSpPr>
        <p:spPr>
          <a:xfrm>
            <a:off x="5763895" y="1635311"/>
            <a:ext cx="2278863" cy="738664"/>
          </a:xfrm>
          <a:prstGeom prst="rect">
            <a:avLst/>
          </a:prstGeom>
          <a:noFill/>
        </p:spPr>
        <p:txBody>
          <a:bodyPr wrap="square" rtlCol="0" anchor="ctr">
            <a:spAutoFit/>
          </a:bodyPr>
          <a:lstStyle/>
          <a:p>
            <a:r>
              <a:rPr lang="en-US" sz="1400" b="1" dirty="0">
                <a:solidFill>
                  <a:prstClr val="white">
                    <a:lumMod val="50000"/>
                  </a:prstClr>
                </a:solidFill>
                <a:latin typeface="Arial Narrow" panose="020B0606020202030204" pitchFamily="34" charset="0"/>
              </a:rPr>
              <a:t>Define Parameters (SQL Data Model) for Extract (i.e. Changes Only, Business Unit)</a:t>
            </a:r>
          </a:p>
        </p:txBody>
      </p:sp>
      <p:sp>
        <p:nvSpPr>
          <p:cNvPr id="88" name="TextBox 87"/>
          <p:cNvSpPr txBox="1"/>
          <p:nvPr/>
        </p:nvSpPr>
        <p:spPr>
          <a:xfrm>
            <a:off x="5763895" y="2847351"/>
            <a:ext cx="2278864" cy="738664"/>
          </a:xfrm>
          <a:prstGeom prst="rect">
            <a:avLst/>
          </a:prstGeom>
          <a:noFill/>
        </p:spPr>
        <p:txBody>
          <a:bodyPr wrap="square" rtlCol="0" anchor="ctr">
            <a:spAutoFit/>
          </a:bodyPr>
          <a:lstStyle/>
          <a:p>
            <a:r>
              <a:rPr lang="en-US" sz="1400" b="1" dirty="0">
                <a:solidFill>
                  <a:prstClr val="white">
                    <a:lumMod val="50000"/>
                  </a:prstClr>
                </a:solidFill>
                <a:latin typeface="Arial Narrow" panose="020B0606020202030204" pitchFamily="34" charset="0"/>
              </a:rPr>
              <a:t>Specify Attributes to be Extracted leveraging Delivered Extract Templates</a:t>
            </a:r>
          </a:p>
        </p:txBody>
      </p:sp>
      <p:sp>
        <p:nvSpPr>
          <p:cNvPr id="89" name="TextBox 88"/>
          <p:cNvSpPr txBox="1"/>
          <p:nvPr/>
        </p:nvSpPr>
        <p:spPr>
          <a:xfrm>
            <a:off x="9939298" y="5225496"/>
            <a:ext cx="2079526" cy="523220"/>
          </a:xfrm>
          <a:prstGeom prst="rect">
            <a:avLst/>
          </a:prstGeom>
          <a:noFill/>
        </p:spPr>
        <p:txBody>
          <a:bodyPr wrap="square" rtlCol="0" anchor="ctr">
            <a:spAutoFit/>
          </a:bodyPr>
          <a:lstStyle/>
          <a:p>
            <a:pPr algn="ctr"/>
            <a:r>
              <a:rPr lang="en-US" sz="1400" b="1" dirty="0">
                <a:solidFill>
                  <a:prstClr val="white">
                    <a:lumMod val="50000"/>
                  </a:prstClr>
                </a:solidFill>
                <a:latin typeface="Arial Narrow" panose="020B0606020202030204" pitchFamily="34" charset="0"/>
              </a:rPr>
              <a:t>Export Data File and </a:t>
            </a:r>
          </a:p>
          <a:p>
            <a:pPr algn="ctr"/>
            <a:r>
              <a:rPr lang="en-US" sz="1400" b="1" dirty="0">
                <a:solidFill>
                  <a:prstClr val="white">
                    <a:lumMod val="50000"/>
                  </a:prstClr>
                </a:solidFill>
                <a:latin typeface="Arial Narrow" panose="020B0606020202030204" pitchFamily="34" charset="0"/>
              </a:rPr>
              <a:t>View Log</a:t>
            </a:r>
          </a:p>
        </p:txBody>
      </p:sp>
      <p:sp>
        <p:nvSpPr>
          <p:cNvPr id="90" name="TextBox 89"/>
          <p:cNvSpPr txBox="1"/>
          <p:nvPr/>
        </p:nvSpPr>
        <p:spPr>
          <a:xfrm>
            <a:off x="5763895" y="4097016"/>
            <a:ext cx="2278863" cy="523220"/>
          </a:xfrm>
          <a:prstGeom prst="rect">
            <a:avLst/>
          </a:prstGeom>
          <a:noFill/>
        </p:spPr>
        <p:txBody>
          <a:bodyPr wrap="square" rtlCol="0" anchor="ctr">
            <a:spAutoFit/>
          </a:bodyPr>
          <a:lstStyle/>
          <a:p>
            <a:r>
              <a:rPr lang="en-US" sz="1400" b="1" dirty="0">
                <a:solidFill>
                  <a:prstClr val="white">
                    <a:lumMod val="50000"/>
                  </a:prstClr>
                </a:solidFill>
                <a:latin typeface="Arial Narrow" panose="020B0606020202030204" pitchFamily="34" charset="0"/>
              </a:rPr>
              <a:t>Select Output Format and Delivery Type</a:t>
            </a:r>
          </a:p>
        </p:txBody>
      </p:sp>
      <p:sp>
        <p:nvSpPr>
          <p:cNvPr id="91" name="TextBox 90"/>
          <p:cNvSpPr txBox="1"/>
          <p:nvPr/>
        </p:nvSpPr>
        <p:spPr>
          <a:xfrm>
            <a:off x="5763895" y="5317272"/>
            <a:ext cx="2278863" cy="307777"/>
          </a:xfrm>
          <a:prstGeom prst="rect">
            <a:avLst/>
          </a:prstGeom>
          <a:noFill/>
        </p:spPr>
        <p:txBody>
          <a:bodyPr wrap="square" rtlCol="0" anchor="ctr">
            <a:spAutoFit/>
          </a:bodyPr>
          <a:lstStyle/>
          <a:p>
            <a:r>
              <a:rPr lang="en-US" sz="1400" b="1" dirty="0">
                <a:solidFill>
                  <a:prstClr val="white">
                    <a:lumMod val="50000"/>
                  </a:prstClr>
                </a:solidFill>
                <a:latin typeface="Arial Narrow" panose="020B0606020202030204" pitchFamily="34" charset="0"/>
              </a:rPr>
              <a:t>Define Delivery Schedule</a:t>
            </a:r>
          </a:p>
        </p:txBody>
      </p:sp>
      <p:pic>
        <p:nvPicPr>
          <p:cNvPr id="92" name="Picture 91"/>
          <p:cNvPicPr>
            <a:picLocks noChangeAspect="1"/>
          </p:cNvPicPr>
          <p:nvPr/>
        </p:nvPicPr>
        <p:blipFill>
          <a:blip r:embed="rId2" cstate="print">
            <a:duotone>
              <a:srgbClr val="5277B8">
                <a:shade val="45000"/>
                <a:satMod val="135000"/>
              </a:srgbClr>
              <a:prstClr val="white"/>
            </a:duotone>
            <a:extLst>
              <a:ext uri="{28A0092B-C50C-407E-A947-70E740481C1C}">
                <a14:useLocalDpi xmlns:a14="http://schemas.microsoft.com/office/drawing/2010/main" val="0"/>
              </a:ext>
            </a:extLst>
          </a:blip>
          <a:stretch>
            <a:fillRect/>
          </a:stretch>
        </p:blipFill>
        <p:spPr>
          <a:xfrm>
            <a:off x="10659021" y="3971451"/>
            <a:ext cx="640080" cy="640080"/>
          </a:xfrm>
          <a:prstGeom prst="rect">
            <a:avLst/>
          </a:prstGeom>
        </p:spPr>
      </p:pic>
      <p:pic>
        <p:nvPicPr>
          <p:cNvPr id="93" name="Picture 92"/>
          <p:cNvPicPr>
            <a:picLocks noChangeAspect="1"/>
          </p:cNvPicPr>
          <p:nvPr/>
        </p:nvPicPr>
        <p:blipFill>
          <a:blip r:embed="rId3" cstate="print">
            <a:duotone>
              <a:srgbClr val="5277B8">
                <a:shade val="45000"/>
                <a:satMod val="135000"/>
              </a:srgbClr>
              <a:prstClr val="white"/>
            </a:duotone>
            <a:extLst>
              <a:ext uri="{28A0092B-C50C-407E-A947-70E740481C1C}">
                <a14:useLocalDpi xmlns:a14="http://schemas.microsoft.com/office/drawing/2010/main" val="0"/>
              </a:ext>
            </a:extLst>
          </a:blip>
          <a:stretch>
            <a:fillRect/>
          </a:stretch>
        </p:blipFill>
        <p:spPr>
          <a:xfrm>
            <a:off x="8291927" y="5151120"/>
            <a:ext cx="640080" cy="640080"/>
          </a:xfrm>
          <a:prstGeom prst="rect">
            <a:avLst/>
          </a:prstGeom>
        </p:spPr>
      </p:pic>
      <p:pic>
        <p:nvPicPr>
          <p:cNvPr id="94" name="Picture 3"/>
          <p:cNvPicPr>
            <a:picLocks noChangeAspect="1" noChangeArrowheads="1"/>
          </p:cNvPicPr>
          <p:nvPr/>
        </p:nvPicPr>
        <p:blipFill>
          <a:blip r:embed="rId4" cstate="print">
            <a:duotone>
              <a:srgbClr val="5277B8">
                <a:shade val="45000"/>
                <a:satMod val="135000"/>
              </a:srgbClr>
              <a:prstClr val="white"/>
            </a:duotone>
            <a:extLst>
              <a:ext uri="{28A0092B-C50C-407E-A947-70E740481C1C}">
                <a14:useLocalDpi xmlns:a14="http://schemas.microsoft.com/office/drawing/2010/main" val="0"/>
              </a:ext>
            </a:extLst>
          </a:blip>
          <a:stretch>
            <a:fillRect/>
          </a:stretch>
        </p:blipFill>
        <p:spPr bwMode="auto">
          <a:xfrm>
            <a:off x="8291927" y="2896643"/>
            <a:ext cx="640080" cy="64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94"/>
          <p:cNvPicPr>
            <a:picLocks noChangeAspect="1"/>
          </p:cNvPicPr>
          <p:nvPr/>
        </p:nvPicPr>
        <p:blipFill>
          <a:blip r:embed="rId5" cstate="print">
            <a:duotone>
              <a:srgbClr val="5277B8">
                <a:shade val="45000"/>
                <a:satMod val="135000"/>
              </a:srgbClr>
              <a:prstClr val="white"/>
            </a:duotone>
            <a:extLst>
              <a:ext uri="{28A0092B-C50C-407E-A947-70E740481C1C}">
                <a14:useLocalDpi xmlns:a14="http://schemas.microsoft.com/office/drawing/2010/main" val="0"/>
              </a:ext>
            </a:extLst>
          </a:blip>
          <a:stretch>
            <a:fillRect/>
          </a:stretch>
        </p:blipFill>
        <p:spPr>
          <a:xfrm>
            <a:off x="8291927" y="1635311"/>
            <a:ext cx="640080" cy="640080"/>
          </a:xfrm>
          <a:prstGeom prst="rect">
            <a:avLst/>
          </a:prstGeom>
        </p:spPr>
      </p:pic>
      <p:pic>
        <p:nvPicPr>
          <p:cNvPr id="96" name="Picture 95"/>
          <p:cNvPicPr>
            <a:picLocks noChangeAspect="1"/>
          </p:cNvPicPr>
          <p:nvPr/>
        </p:nvPicPr>
        <p:blipFill>
          <a:blip r:embed="rId6" cstate="print">
            <a:duotone>
              <a:srgbClr val="5277B8">
                <a:shade val="45000"/>
                <a:satMod val="135000"/>
              </a:srgbClr>
              <a:prstClr val="white"/>
            </a:duotone>
            <a:extLst>
              <a:ext uri="{28A0092B-C50C-407E-A947-70E740481C1C}">
                <a14:useLocalDpi xmlns:a14="http://schemas.microsoft.com/office/drawing/2010/main" val="0"/>
              </a:ext>
            </a:extLst>
          </a:blip>
          <a:stretch>
            <a:fillRect/>
          </a:stretch>
        </p:blipFill>
        <p:spPr>
          <a:xfrm>
            <a:off x="8258240" y="4115982"/>
            <a:ext cx="640080" cy="640080"/>
          </a:xfrm>
          <a:prstGeom prst="rect">
            <a:avLst/>
          </a:prstGeom>
        </p:spPr>
      </p:pic>
      <p:cxnSp>
        <p:nvCxnSpPr>
          <p:cNvPr id="97" name="Straight Arrow Connector 96"/>
          <p:cNvCxnSpPr/>
          <p:nvPr/>
        </p:nvCxnSpPr>
        <p:spPr>
          <a:xfrm>
            <a:off x="8611967" y="2471510"/>
            <a:ext cx="0" cy="274320"/>
          </a:xfrm>
          <a:prstGeom prst="straightConnector1">
            <a:avLst/>
          </a:prstGeom>
          <a:noFill/>
          <a:ln w="38100" cap="flat" cmpd="sng" algn="ctr">
            <a:solidFill>
              <a:sysClr val="window" lastClr="FFFFFF">
                <a:lumMod val="50000"/>
              </a:sysClr>
            </a:solidFill>
            <a:prstDash val="solid"/>
            <a:headEnd type="none" w="med" len="med"/>
            <a:tailEnd type="triangle" w="med" len="med"/>
          </a:ln>
          <a:effectLst/>
        </p:spPr>
      </p:cxnSp>
      <p:cxnSp>
        <p:nvCxnSpPr>
          <p:cNvPr id="98" name="Straight Arrow Connector 97"/>
          <p:cNvCxnSpPr/>
          <p:nvPr/>
        </p:nvCxnSpPr>
        <p:spPr>
          <a:xfrm>
            <a:off x="9149346" y="4192755"/>
            <a:ext cx="1115772" cy="0"/>
          </a:xfrm>
          <a:prstGeom prst="straightConnector1">
            <a:avLst/>
          </a:prstGeom>
          <a:noFill/>
          <a:ln w="38100" cap="flat" cmpd="sng" algn="ctr">
            <a:solidFill>
              <a:sysClr val="window" lastClr="FFFFFF">
                <a:lumMod val="50000"/>
              </a:sysClr>
            </a:solidFill>
            <a:prstDash val="solid"/>
            <a:headEnd type="none" w="med" len="med"/>
            <a:tailEnd type="triangle" w="med" len="med"/>
          </a:ln>
          <a:effectLst/>
        </p:spPr>
      </p:cxnSp>
      <p:cxnSp>
        <p:nvCxnSpPr>
          <p:cNvPr id="99" name="Straight Arrow Connector 98"/>
          <p:cNvCxnSpPr/>
          <p:nvPr/>
        </p:nvCxnSpPr>
        <p:spPr>
          <a:xfrm>
            <a:off x="8611967" y="4756062"/>
            <a:ext cx="0" cy="274320"/>
          </a:xfrm>
          <a:prstGeom prst="straightConnector1">
            <a:avLst/>
          </a:prstGeom>
          <a:noFill/>
          <a:ln w="38100" cap="flat" cmpd="sng" algn="ctr">
            <a:solidFill>
              <a:sysClr val="window" lastClr="FFFFFF">
                <a:lumMod val="50000"/>
              </a:sysClr>
            </a:solidFill>
            <a:prstDash val="solid"/>
            <a:headEnd type="none" w="med" len="med"/>
            <a:tailEnd type="triangle" w="med" len="med"/>
          </a:ln>
          <a:effectLst/>
        </p:spPr>
      </p:cxnSp>
      <p:cxnSp>
        <p:nvCxnSpPr>
          <p:cNvPr id="100" name="Straight Arrow Connector 99"/>
          <p:cNvCxnSpPr/>
          <p:nvPr/>
        </p:nvCxnSpPr>
        <p:spPr>
          <a:xfrm>
            <a:off x="8611967" y="3743792"/>
            <a:ext cx="0" cy="274320"/>
          </a:xfrm>
          <a:prstGeom prst="straightConnector1">
            <a:avLst/>
          </a:prstGeom>
          <a:noFill/>
          <a:ln w="38100" cap="flat" cmpd="sng" algn="ctr">
            <a:solidFill>
              <a:sysClr val="window" lastClr="FFFFFF">
                <a:lumMod val="50000"/>
              </a:sysClr>
            </a:solidFill>
            <a:prstDash val="solid"/>
            <a:headEnd type="none" w="med" len="med"/>
            <a:tailEnd type="triangle" w="med" len="med"/>
          </a:ln>
          <a:effectLst/>
        </p:spPr>
      </p:cxnSp>
      <p:cxnSp>
        <p:nvCxnSpPr>
          <p:cNvPr id="101" name="Straight Arrow Connector 100"/>
          <p:cNvCxnSpPr/>
          <p:nvPr/>
        </p:nvCxnSpPr>
        <p:spPr>
          <a:xfrm flipV="1">
            <a:off x="9149346" y="4596860"/>
            <a:ext cx="1142891" cy="720412"/>
          </a:xfrm>
          <a:prstGeom prst="straightConnector1">
            <a:avLst/>
          </a:prstGeom>
          <a:noFill/>
          <a:ln w="38100" cap="flat" cmpd="sng" algn="ctr">
            <a:solidFill>
              <a:sysClr val="window" lastClr="FFFFFF">
                <a:lumMod val="50000"/>
              </a:sysClr>
            </a:solidFill>
            <a:prstDash val="solid"/>
            <a:headEnd type="none" w="med" len="med"/>
            <a:tailEnd type="triangle" w="med" len="med"/>
          </a:ln>
          <a:effectLst/>
        </p:spPr>
      </p:cxnSp>
      <p:pic>
        <p:nvPicPr>
          <p:cNvPr id="107" name="Picture 9">
            <a:extLst>
              <a:ext uri="{FF2B5EF4-FFF2-40B4-BE49-F238E27FC236}">
                <a16:creationId xmlns:a16="http://schemas.microsoft.com/office/drawing/2014/main" id="{46B88051-C55A-47FE-A38A-41B5F41D79D3}"/>
              </a:ext>
            </a:extLst>
          </p:cNvPr>
          <p:cNvPicPr>
            <a:picLocks noChangeAspect="1"/>
          </p:cNvPicPr>
          <p:nvPr/>
        </p:nvPicPr>
        <p:blipFill>
          <a:blip r:embed="rId7" cstate="print"/>
          <a:srcRect/>
          <a:stretch>
            <a:fillRect/>
          </a:stretch>
        </p:blipFill>
        <p:spPr bwMode="auto">
          <a:xfrm>
            <a:off x="-213078" y="1295400"/>
            <a:ext cx="5708110" cy="4876800"/>
          </a:xfrm>
          <a:prstGeom prst="rect">
            <a:avLst/>
          </a:prstGeom>
          <a:noFill/>
          <a:ln w="9525">
            <a:noFill/>
            <a:miter lim="800000"/>
            <a:headEnd/>
            <a:tailEnd/>
          </a:ln>
        </p:spPr>
      </p:pic>
      <p:sp>
        <p:nvSpPr>
          <p:cNvPr id="108" name="Can 9">
            <a:extLst>
              <a:ext uri="{FF2B5EF4-FFF2-40B4-BE49-F238E27FC236}">
                <a16:creationId xmlns:a16="http://schemas.microsoft.com/office/drawing/2014/main" id="{16AF8B64-FA02-4454-9202-B4DBFB2A615D}"/>
              </a:ext>
            </a:extLst>
          </p:cNvPr>
          <p:cNvSpPr/>
          <p:nvPr/>
        </p:nvSpPr>
        <p:spPr>
          <a:xfrm>
            <a:off x="837953" y="2961861"/>
            <a:ext cx="1069477" cy="660400"/>
          </a:xfrm>
          <a:prstGeom prst="can">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Calibri"/>
                <a:ea typeface="+mn-ea"/>
                <a:cs typeface="+mn-cs"/>
              </a:rPr>
              <a:t>ERP Tables</a:t>
            </a:r>
          </a:p>
        </p:txBody>
      </p:sp>
      <p:sp>
        <p:nvSpPr>
          <p:cNvPr id="109" name="Snip Single Corner Rectangle 10">
            <a:extLst>
              <a:ext uri="{FF2B5EF4-FFF2-40B4-BE49-F238E27FC236}">
                <a16:creationId xmlns:a16="http://schemas.microsoft.com/office/drawing/2014/main" id="{16E39360-7892-4C99-A73F-46C18DF06D81}"/>
              </a:ext>
            </a:extLst>
          </p:cNvPr>
          <p:cNvSpPr/>
          <p:nvPr/>
        </p:nvSpPr>
        <p:spPr>
          <a:xfrm>
            <a:off x="2880928" y="2961861"/>
            <a:ext cx="449307" cy="431800"/>
          </a:xfrm>
          <a:prstGeom prst="snip1Rect">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110" name="Snip Single Corner Rectangle 11">
            <a:extLst>
              <a:ext uri="{FF2B5EF4-FFF2-40B4-BE49-F238E27FC236}">
                <a16:creationId xmlns:a16="http://schemas.microsoft.com/office/drawing/2014/main" id="{14459344-5273-4F12-933A-2B5EF8C12F7B}"/>
              </a:ext>
            </a:extLst>
          </p:cNvPr>
          <p:cNvSpPr/>
          <p:nvPr/>
        </p:nvSpPr>
        <p:spPr>
          <a:xfrm>
            <a:off x="2767821" y="3086100"/>
            <a:ext cx="449307" cy="431800"/>
          </a:xfrm>
          <a:prstGeom prst="snip1Rect">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cxnSp>
        <p:nvCxnSpPr>
          <p:cNvPr id="111" name="Straight Arrow Connector 110">
            <a:extLst>
              <a:ext uri="{FF2B5EF4-FFF2-40B4-BE49-F238E27FC236}">
                <a16:creationId xmlns:a16="http://schemas.microsoft.com/office/drawing/2014/main" id="{8D520D9B-88CE-4829-823A-6BDB26A2F1EE}"/>
              </a:ext>
            </a:extLst>
          </p:cNvPr>
          <p:cNvCxnSpPr/>
          <p:nvPr/>
        </p:nvCxnSpPr>
        <p:spPr>
          <a:xfrm>
            <a:off x="1989183" y="3094659"/>
            <a:ext cx="583778" cy="12700"/>
          </a:xfrm>
          <a:prstGeom prst="straightConnector1">
            <a:avLst/>
          </a:prstGeom>
          <a:noFill/>
          <a:ln w="63500" cap="flat" cmpd="sng" algn="ctr">
            <a:solidFill>
              <a:srgbClr val="8DA6B1"/>
            </a:solidFill>
            <a:prstDash val="solid"/>
            <a:miter lim="800000"/>
            <a:headEnd type="triangle"/>
            <a:tailEnd type="none"/>
          </a:ln>
          <a:effectLst/>
        </p:spPr>
      </p:cxnSp>
      <p:sp>
        <p:nvSpPr>
          <p:cNvPr id="112" name="Rounded Rectangle 18">
            <a:extLst>
              <a:ext uri="{FF2B5EF4-FFF2-40B4-BE49-F238E27FC236}">
                <a16:creationId xmlns:a16="http://schemas.microsoft.com/office/drawing/2014/main" id="{EBA3A74D-B090-4CAE-B49C-8340033C080A}"/>
              </a:ext>
            </a:extLst>
          </p:cNvPr>
          <p:cNvSpPr/>
          <p:nvPr/>
        </p:nvSpPr>
        <p:spPr>
          <a:xfrm>
            <a:off x="1083701" y="4532520"/>
            <a:ext cx="1123266" cy="234122"/>
          </a:xfrm>
          <a:prstGeom prst="roundRect">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Calibri"/>
                <a:ea typeface="+mn-ea"/>
                <a:cs typeface="+mn-cs"/>
              </a:rPr>
              <a:t>BI Publisher</a:t>
            </a:r>
          </a:p>
        </p:txBody>
      </p:sp>
      <p:cxnSp>
        <p:nvCxnSpPr>
          <p:cNvPr id="113" name="Straight Arrow Connector 112">
            <a:extLst>
              <a:ext uri="{FF2B5EF4-FFF2-40B4-BE49-F238E27FC236}">
                <a16:creationId xmlns:a16="http://schemas.microsoft.com/office/drawing/2014/main" id="{9E69DF72-BCD8-4961-9498-CBB9FFA07738}"/>
              </a:ext>
            </a:extLst>
          </p:cNvPr>
          <p:cNvCxnSpPr/>
          <p:nvPr/>
        </p:nvCxnSpPr>
        <p:spPr>
          <a:xfrm>
            <a:off x="1457411" y="3908148"/>
            <a:ext cx="160317" cy="481220"/>
          </a:xfrm>
          <a:prstGeom prst="straightConnector1">
            <a:avLst/>
          </a:prstGeom>
          <a:noFill/>
          <a:ln w="53975" cap="flat" cmpd="sng" algn="ctr">
            <a:solidFill>
              <a:srgbClr val="8DA6B1"/>
            </a:solidFill>
            <a:prstDash val="solid"/>
            <a:miter lim="800000"/>
            <a:tailEnd type="triangle"/>
          </a:ln>
          <a:effectLst/>
        </p:spPr>
      </p:cxnSp>
      <p:cxnSp>
        <p:nvCxnSpPr>
          <p:cNvPr id="114" name="Straight Arrow Connector 113">
            <a:extLst>
              <a:ext uri="{FF2B5EF4-FFF2-40B4-BE49-F238E27FC236}">
                <a16:creationId xmlns:a16="http://schemas.microsoft.com/office/drawing/2014/main" id="{9F0C5E25-F91A-4072-9735-B5F4FA4B95D3}"/>
              </a:ext>
            </a:extLst>
          </p:cNvPr>
          <p:cNvCxnSpPr/>
          <p:nvPr/>
        </p:nvCxnSpPr>
        <p:spPr>
          <a:xfrm flipV="1">
            <a:off x="2281072" y="4131641"/>
            <a:ext cx="359905" cy="400879"/>
          </a:xfrm>
          <a:prstGeom prst="straightConnector1">
            <a:avLst/>
          </a:prstGeom>
          <a:noFill/>
          <a:ln w="47625" cap="flat" cmpd="sng" algn="ctr">
            <a:solidFill>
              <a:srgbClr val="8DA6B1"/>
            </a:solidFill>
            <a:prstDash val="solid"/>
            <a:miter lim="800000"/>
            <a:tailEnd type="triangle"/>
          </a:ln>
          <a:effectLst/>
        </p:spPr>
      </p:cxnSp>
      <p:sp>
        <p:nvSpPr>
          <p:cNvPr id="115" name="TextBox 114">
            <a:extLst>
              <a:ext uri="{FF2B5EF4-FFF2-40B4-BE49-F238E27FC236}">
                <a16:creationId xmlns:a16="http://schemas.microsoft.com/office/drawing/2014/main" id="{F43DB73D-4B8A-45ED-A0E7-98CA31639F5E}"/>
              </a:ext>
            </a:extLst>
          </p:cNvPr>
          <p:cNvSpPr txBox="1"/>
          <p:nvPr/>
        </p:nvSpPr>
        <p:spPr>
          <a:xfrm>
            <a:off x="1779806" y="2732325"/>
            <a:ext cx="1206662" cy="229536"/>
          </a:xfrm>
          <a:prstGeom prst="rect">
            <a:avLst/>
          </a:prstGeom>
          <a:noFill/>
        </p:spPr>
        <p:txBody>
          <a:bodyPr wrap="none" lIns="0" tIns="0" rIns="0" bIns="0" rtlCol="0">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5F5F5F"/>
                </a:solidFill>
                <a:effectLst/>
                <a:uLnTx/>
                <a:uFillTx/>
              </a:rPr>
              <a:t>Inbound </a:t>
            </a:r>
            <a:r>
              <a:rPr kumimoji="0" lang="en-US" sz="1200" b="1" i="0" u="none" strike="noStrike" kern="0" cap="none" spc="0" normalizeH="0" baseline="0" noProof="0">
                <a:ln>
                  <a:noFill/>
                </a:ln>
                <a:solidFill>
                  <a:srgbClr val="5F5F5F"/>
                </a:solidFill>
                <a:effectLst/>
                <a:uLnTx/>
                <a:uFillTx/>
              </a:rPr>
              <a:t>/ Import</a:t>
            </a:r>
          </a:p>
        </p:txBody>
      </p:sp>
      <p:sp>
        <p:nvSpPr>
          <p:cNvPr id="116" name="TextBox 115">
            <a:extLst>
              <a:ext uri="{FF2B5EF4-FFF2-40B4-BE49-F238E27FC236}">
                <a16:creationId xmlns:a16="http://schemas.microsoft.com/office/drawing/2014/main" id="{D02C41DA-A5AE-4BA6-9C1B-02C90DE27824}"/>
              </a:ext>
            </a:extLst>
          </p:cNvPr>
          <p:cNvSpPr txBox="1"/>
          <p:nvPr/>
        </p:nvSpPr>
        <p:spPr>
          <a:xfrm>
            <a:off x="1176474" y="4876638"/>
            <a:ext cx="1206662" cy="229536"/>
          </a:xfrm>
          <a:prstGeom prst="rect">
            <a:avLst/>
          </a:prstGeom>
          <a:noFill/>
        </p:spPr>
        <p:txBody>
          <a:bodyPr wrap="none" lIns="0" tIns="0" rIns="0" bIns="0" rtlCol="0">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5F5F5F"/>
                </a:solidFill>
                <a:effectLst/>
                <a:uLnTx/>
                <a:uFillTx/>
              </a:rPr>
              <a:t>Outbound / Export</a:t>
            </a:r>
          </a:p>
        </p:txBody>
      </p:sp>
      <p:pic>
        <p:nvPicPr>
          <p:cNvPr id="117" name="Picture 63" descr="D:\PM\V2\Documentation\Templates\all_icons\ic-PersonWithLaptop-red.png">
            <a:extLst>
              <a:ext uri="{FF2B5EF4-FFF2-40B4-BE49-F238E27FC236}">
                <a16:creationId xmlns:a16="http://schemas.microsoft.com/office/drawing/2014/main" id="{ABD4316C-9FDA-4935-A5FB-9B2871D2B37C}"/>
              </a:ext>
            </a:extLst>
          </p:cNvPr>
          <p:cNvPicPr>
            <a:picLocks noChangeAspect="1" noChangeArrowheads="1"/>
          </p:cNvPicPr>
          <p:nvPr/>
        </p:nvPicPr>
        <p:blipFill>
          <a:blip r:embed="rId8" cstate="print"/>
          <a:srcRect/>
          <a:stretch>
            <a:fillRect/>
          </a:stretch>
        </p:blipFill>
        <p:spPr bwMode="auto">
          <a:xfrm>
            <a:off x="305555" y="4742908"/>
            <a:ext cx="522630" cy="559007"/>
          </a:xfrm>
          <a:prstGeom prst="rect">
            <a:avLst/>
          </a:prstGeom>
          <a:noFill/>
          <a:ln w="9525">
            <a:noFill/>
            <a:miter lim="800000"/>
            <a:headEnd/>
            <a:tailEnd/>
          </a:ln>
        </p:spPr>
      </p:pic>
      <p:pic>
        <p:nvPicPr>
          <p:cNvPr id="118" name="Picture 63" descr="D:\PM\V2\Documentation\Templates\all_icons\ic-PersonWithLaptop-red.png">
            <a:extLst>
              <a:ext uri="{FF2B5EF4-FFF2-40B4-BE49-F238E27FC236}">
                <a16:creationId xmlns:a16="http://schemas.microsoft.com/office/drawing/2014/main" id="{68A2FBB3-1578-4DE9-8C23-8A5077FA83BF}"/>
              </a:ext>
            </a:extLst>
          </p:cNvPr>
          <p:cNvPicPr>
            <a:picLocks noChangeAspect="1" noChangeArrowheads="1"/>
          </p:cNvPicPr>
          <p:nvPr/>
        </p:nvPicPr>
        <p:blipFill>
          <a:blip r:embed="rId8" cstate="print"/>
          <a:srcRect/>
          <a:stretch>
            <a:fillRect/>
          </a:stretch>
        </p:blipFill>
        <p:spPr bwMode="auto">
          <a:xfrm>
            <a:off x="318713" y="2237857"/>
            <a:ext cx="522630" cy="559007"/>
          </a:xfrm>
          <a:prstGeom prst="rect">
            <a:avLst/>
          </a:prstGeom>
          <a:noFill/>
          <a:ln w="9525">
            <a:noFill/>
            <a:miter lim="800000"/>
            <a:headEnd/>
            <a:tailEnd/>
          </a:ln>
        </p:spPr>
      </p:pic>
      <p:pic>
        <p:nvPicPr>
          <p:cNvPr id="2" name="Picture 1">
            <a:hlinkClick r:id="rId9"/>
          </p:cNvPr>
          <p:cNvPicPr>
            <a:picLocks noChangeAspect="1"/>
          </p:cNvPicPr>
          <p:nvPr/>
        </p:nvPicPr>
        <p:blipFill>
          <a:blip r:embed="rId10"/>
          <a:stretch>
            <a:fillRect/>
          </a:stretch>
        </p:blipFill>
        <p:spPr>
          <a:xfrm>
            <a:off x="9216510" y="1667753"/>
            <a:ext cx="576146" cy="563456"/>
          </a:xfrm>
          <a:prstGeom prst="rect">
            <a:avLst/>
          </a:prstGeom>
        </p:spPr>
      </p:pic>
      <p:sp>
        <p:nvSpPr>
          <p:cNvPr id="120" name="TextBox 14">
            <a:extLst>
              <a:ext uri="{FF2B5EF4-FFF2-40B4-BE49-F238E27FC236}">
                <a16:creationId xmlns:a16="http://schemas.microsoft.com/office/drawing/2014/main" id="{A2D61389-CD9F-4564-A181-029747866998}"/>
              </a:ext>
            </a:extLst>
          </p:cNvPr>
          <p:cNvSpPr txBox="1">
            <a:spLocks noChangeArrowheads="1"/>
          </p:cNvSpPr>
          <p:nvPr/>
        </p:nvSpPr>
        <p:spPr bwMode="auto">
          <a:xfrm>
            <a:off x="664187" y="1929932"/>
            <a:ext cx="3817546" cy="311150"/>
          </a:xfrm>
          <a:prstGeom prst="rect">
            <a:avLst/>
          </a:prstGeom>
          <a:noFill/>
          <a:ln w="9525">
            <a:noFill/>
            <a:miter lim="800000"/>
            <a:headEnd/>
            <a:tailEnd/>
          </a:ln>
        </p:spPr>
        <p:txBody>
          <a:bodyPr lIns="0" tIns="0" rIns="0" bIns="0"/>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0000"/>
                </a:solidFill>
                <a:effectLst/>
                <a:uLnTx/>
                <a:uFillTx/>
              </a:rPr>
              <a:t>Fusion Cloud</a:t>
            </a:r>
            <a:endParaRPr kumimoji="0" lang="en-US" sz="1800" b="1" i="0" u="none" strike="noStrike" kern="0" cap="none" spc="0" normalizeH="0" baseline="0" noProof="0" dirty="0">
              <a:ln>
                <a:noFill/>
              </a:ln>
              <a:solidFill>
                <a:srgbClr val="FF0000"/>
              </a:solidFill>
              <a:effectLst/>
              <a:uLnTx/>
              <a:uFillTx/>
            </a:endParaRPr>
          </a:p>
        </p:txBody>
      </p:sp>
      <p:sp>
        <p:nvSpPr>
          <p:cNvPr id="122" name="Snip Single Corner Rectangle 12">
            <a:extLst>
              <a:ext uri="{FF2B5EF4-FFF2-40B4-BE49-F238E27FC236}">
                <a16:creationId xmlns:a16="http://schemas.microsoft.com/office/drawing/2014/main" id="{48279F6A-AEF7-4667-849C-CC05A21CBBC7}"/>
              </a:ext>
            </a:extLst>
          </p:cNvPr>
          <p:cNvSpPr/>
          <p:nvPr/>
        </p:nvSpPr>
        <p:spPr>
          <a:xfrm>
            <a:off x="2640977" y="3302000"/>
            <a:ext cx="449307" cy="431800"/>
          </a:xfrm>
          <a:prstGeom prst="snip1Rect">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119" name="TextBox 118">
            <a:extLst>
              <a:ext uri="{FF2B5EF4-FFF2-40B4-BE49-F238E27FC236}">
                <a16:creationId xmlns:a16="http://schemas.microsoft.com/office/drawing/2014/main" id="{8F0B3062-180B-4BC6-A1D5-1DBB3AF178F8}"/>
              </a:ext>
            </a:extLst>
          </p:cNvPr>
          <p:cNvSpPr txBox="1"/>
          <p:nvPr/>
        </p:nvSpPr>
        <p:spPr>
          <a:xfrm>
            <a:off x="2721304" y="3334970"/>
            <a:ext cx="441941" cy="466067"/>
          </a:xfrm>
          <a:prstGeom prst="rect">
            <a:avLst/>
          </a:prstGeom>
          <a:noFill/>
        </p:spPr>
        <p:txBody>
          <a:bodyPr wrap="none" lIns="0" tIns="0" rIns="0" bIns="0" rtlCol="0">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5F5F5F"/>
                </a:solidFill>
                <a:effectLst/>
                <a:uLnTx/>
                <a:uFillTx/>
              </a:rPr>
              <a:t>CSV</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5F5F5F"/>
                </a:solidFill>
                <a:effectLst/>
                <a:uLnTx/>
                <a:uFillTx/>
              </a:rPr>
              <a:t>XML</a:t>
            </a:r>
          </a:p>
        </p:txBody>
      </p:sp>
    </p:spTree>
    <p:extLst>
      <p:ext uri="{BB962C8B-B14F-4D97-AF65-F5344CB8AC3E}">
        <p14:creationId xmlns:p14="http://schemas.microsoft.com/office/powerpoint/2010/main" val="1858160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a:extLst>
              <a:ext uri="{FF2B5EF4-FFF2-40B4-BE49-F238E27FC236}">
                <a16:creationId xmlns:a16="http://schemas.microsoft.com/office/drawing/2014/main" id="{E8872C94-DE7F-4F2F-AFBA-7C181EA989EF}"/>
              </a:ext>
            </a:extLst>
          </p:cNvPr>
          <p:cNvSpPr txBox="1">
            <a:spLocks/>
          </p:cNvSpPr>
          <p:nvPr/>
        </p:nvSpPr>
        <p:spPr>
          <a:xfrm>
            <a:off x="531812" y="228600"/>
            <a:ext cx="11125199" cy="889000"/>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1" i="0" u="none" strike="noStrike" kern="1200" cap="none" spc="0" normalizeH="0" baseline="0" noProof="0" dirty="0">
                <a:ln>
                  <a:noFill/>
                </a:ln>
                <a:solidFill>
                  <a:srgbClr val="FF0000"/>
                </a:solidFill>
                <a:effectLst/>
                <a:uLnTx/>
                <a:uFillTx/>
                <a:latin typeface="Calibri"/>
                <a:ea typeface="+mj-ea"/>
                <a:cs typeface="+mj-cs"/>
              </a:rPr>
              <a:t>Data Extract using BI Publisher</a:t>
            </a:r>
          </a:p>
        </p:txBody>
      </p:sp>
      <p:grpSp>
        <p:nvGrpSpPr>
          <p:cNvPr id="35" name="Group 34">
            <a:extLst>
              <a:ext uri="{FF2B5EF4-FFF2-40B4-BE49-F238E27FC236}">
                <a16:creationId xmlns:a16="http://schemas.microsoft.com/office/drawing/2014/main" id="{673BF1C2-9ABE-4A1E-9C55-99A4F43225BF}"/>
              </a:ext>
            </a:extLst>
          </p:cNvPr>
          <p:cNvGrpSpPr/>
          <p:nvPr/>
        </p:nvGrpSpPr>
        <p:grpSpPr>
          <a:xfrm>
            <a:off x="-213078" y="1295400"/>
            <a:ext cx="11946290" cy="4876800"/>
            <a:chOff x="-178149" y="1330739"/>
            <a:chExt cx="12156162" cy="4876800"/>
          </a:xfrm>
        </p:grpSpPr>
        <p:pic>
          <p:nvPicPr>
            <p:cNvPr id="36" name="Picture 9">
              <a:extLst>
                <a:ext uri="{FF2B5EF4-FFF2-40B4-BE49-F238E27FC236}">
                  <a16:creationId xmlns:a16="http://schemas.microsoft.com/office/drawing/2014/main" id="{46B88051-C55A-47FE-A38A-41B5F41D79D3}"/>
                </a:ext>
              </a:extLst>
            </p:cNvPr>
            <p:cNvPicPr>
              <a:picLocks noChangeAspect="1"/>
            </p:cNvPicPr>
            <p:nvPr/>
          </p:nvPicPr>
          <p:blipFill>
            <a:blip r:embed="rId2" cstate="print"/>
            <a:srcRect/>
            <a:stretch>
              <a:fillRect/>
            </a:stretch>
          </p:blipFill>
          <p:spPr bwMode="auto">
            <a:xfrm>
              <a:off x="-178149" y="1330739"/>
              <a:ext cx="5808390" cy="4876800"/>
            </a:xfrm>
            <a:prstGeom prst="rect">
              <a:avLst/>
            </a:prstGeom>
            <a:noFill/>
            <a:ln w="9525">
              <a:noFill/>
              <a:miter lim="800000"/>
              <a:headEnd/>
              <a:tailEnd/>
            </a:ln>
          </p:spPr>
        </p:pic>
        <p:sp>
          <p:nvSpPr>
            <p:cNvPr id="37" name="TextBox 14">
              <a:extLst>
                <a:ext uri="{FF2B5EF4-FFF2-40B4-BE49-F238E27FC236}">
                  <a16:creationId xmlns:a16="http://schemas.microsoft.com/office/drawing/2014/main" id="{A2D61389-CD9F-4564-A181-029747866998}"/>
                </a:ext>
              </a:extLst>
            </p:cNvPr>
            <p:cNvSpPr txBox="1">
              <a:spLocks noChangeArrowheads="1"/>
            </p:cNvSpPr>
            <p:nvPr/>
          </p:nvSpPr>
          <p:spPr bwMode="auto">
            <a:xfrm>
              <a:off x="714528" y="1965271"/>
              <a:ext cx="3884613" cy="311150"/>
            </a:xfrm>
            <a:prstGeom prst="rect">
              <a:avLst/>
            </a:prstGeom>
            <a:noFill/>
            <a:ln w="9525">
              <a:noFill/>
              <a:miter lim="800000"/>
              <a:headEnd/>
              <a:tailEnd/>
            </a:ln>
          </p:spPr>
          <p:txBody>
            <a:bodyPr lIns="0" tIns="0" rIns="0" bIns="0"/>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0000"/>
                  </a:solidFill>
                  <a:effectLst/>
                  <a:uLnTx/>
                  <a:uFillTx/>
                </a:rPr>
                <a:t>Fusion Cloud</a:t>
              </a:r>
              <a:endParaRPr kumimoji="0" lang="en-US" sz="1800" b="1" i="0" u="none" strike="noStrike" kern="0" cap="none" spc="0" normalizeH="0" baseline="0" noProof="0" dirty="0">
                <a:ln>
                  <a:noFill/>
                </a:ln>
                <a:solidFill>
                  <a:srgbClr val="FF0000"/>
                </a:solidFill>
                <a:effectLst/>
                <a:uLnTx/>
                <a:uFillTx/>
              </a:endParaRPr>
            </a:p>
          </p:txBody>
        </p:sp>
        <p:pic>
          <p:nvPicPr>
            <p:cNvPr id="38" name="Picture 6" descr="CRM The World's Favorite Customer Relationship Management - Salesforce.com">
              <a:extLst>
                <a:ext uri="{FF2B5EF4-FFF2-40B4-BE49-F238E27FC236}">
                  <a16:creationId xmlns:a16="http://schemas.microsoft.com/office/drawing/2014/main" id="{F5336337-B57E-42AA-9A2E-3495DD5C3CF2}"/>
                </a:ext>
              </a:extLst>
            </p:cNvPr>
            <p:cNvPicPr>
              <a:picLocks noChangeAspect="1" noChangeArrowheads="1"/>
            </p:cNvPicPr>
            <p:nvPr/>
          </p:nvPicPr>
          <p:blipFill>
            <a:blip r:embed="rId3" cstate="print"/>
            <a:srcRect/>
            <a:stretch>
              <a:fillRect/>
            </a:stretch>
          </p:blipFill>
          <p:spPr bwMode="auto">
            <a:xfrm>
              <a:off x="11201948" y="2206325"/>
              <a:ext cx="566193" cy="296082"/>
            </a:xfrm>
            <a:prstGeom prst="rect">
              <a:avLst/>
            </a:prstGeom>
            <a:noFill/>
            <a:ln>
              <a:noFill/>
            </a:ln>
            <a:effectLst>
              <a:outerShdw blurRad="63500" dist="38100" dir="2700000" algn="tl" rotWithShape="0">
                <a:srgbClr val="000000">
                  <a:alpha val="39998"/>
                </a:srgbClr>
              </a:outerShdw>
            </a:effectLst>
            <a:extLst/>
          </p:spPr>
        </p:pic>
        <p:pic>
          <p:nvPicPr>
            <p:cNvPr id="39" name="Picture 116" descr="EBS-logo.png">
              <a:extLst>
                <a:ext uri="{FF2B5EF4-FFF2-40B4-BE49-F238E27FC236}">
                  <a16:creationId xmlns:a16="http://schemas.microsoft.com/office/drawing/2014/main" id="{441119BE-4D3D-4EF1-986A-874992D3D00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63993" y="1722489"/>
              <a:ext cx="763970" cy="318321"/>
            </a:xfrm>
            <a:prstGeom prst="rect">
              <a:avLst/>
            </a:prstGeom>
          </p:spPr>
        </p:pic>
        <p:sp>
          <p:nvSpPr>
            <p:cNvPr id="40" name="Can 9">
              <a:extLst>
                <a:ext uri="{FF2B5EF4-FFF2-40B4-BE49-F238E27FC236}">
                  <a16:creationId xmlns:a16="http://schemas.microsoft.com/office/drawing/2014/main" id="{16AF8B64-FA02-4454-9202-B4DBFB2A615D}"/>
                </a:ext>
              </a:extLst>
            </p:cNvPr>
            <p:cNvSpPr/>
            <p:nvPr/>
          </p:nvSpPr>
          <p:spPr>
            <a:xfrm>
              <a:off x="891346" y="2997200"/>
              <a:ext cx="1088266" cy="660400"/>
            </a:xfrm>
            <a:prstGeom prst="can">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Calibri"/>
                  <a:ea typeface="+mn-ea"/>
                  <a:cs typeface="+mn-cs"/>
                </a:rPr>
                <a:t>ERP Tables</a:t>
              </a:r>
            </a:p>
          </p:txBody>
        </p:sp>
        <p:sp>
          <p:nvSpPr>
            <p:cNvPr id="41" name="Snip Single Corner Rectangle 10">
              <a:extLst>
                <a:ext uri="{FF2B5EF4-FFF2-40B4-BE49-F238E27FC236}">
                  <a16:creationId xmlns:a16="http://schemas.microsoft.com/office/drawing/2014/main" id="{16E39360-7892-4C99-A73F-46C18DF06D81}"/>
                </a:ext>
              </a:extLst>
            </p:cNvPr>
            <p:cNvSpPr/>
            <p:nvPr/>
          </p:nvSpPr>
          <p:spPr>
            <a:xfrm>
              <a:off x="2970212" y="2997200"/>
              <a:ext cx="457200" cy="431800"/>
            </a:xfrm>
            <a:prstGeom prst="snip1Rect">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42" name="Snip Single Corner Rectangle 11">
              <a:extLst>
                <a:ext uri="{FF2B5EF4-FFF2-40B4-BE49-F238E27FC236}">
                  <a16:creationId xmlns:a16="http://schemas.microsoft.com/office/drawing/2014/main" id="{14459344-5273-4F12-933A-2B5EF8C12F7B}"/>
                </a:ext>
              </a:extLst>
            </p:cNvPr>
            <p:cNvSpPr/>
            <p:nvPr/>
          </p:nvSpPr>
          <p:spPr>
            <a:xfrm>
              <a:off x="2855118" y="3121439"/>
              <a:ext cx="457200" cy="431800"/>
            </a:xfrm>
            <a:prstGeom prst="snip1Rect">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43" name="Snip Single Corner Rectangle 12">
              <a:extLst>
                <a:ext uri="{FF2B5EF4-FFF2-40B4-BE49-F238E27FC236}">
                  <a16:creationId xmlns:a16="http://schemas.microsoft.com/office/drawing/2014/main" id="{48279F6A-AEF7-4667-849C-CC05A21CBBC7}"/>
                </a:ext>
              </a:extLst>
            </p:cNvPr>
            <p:cNvSpPr/>
            <p:nvPr/>
          </p:nvSpPr>
          <p:spPr>
            <a:xfrm>
              <a:off x="2726046" y="3337339"/>
              <a:ext cx="457200" cy="431800"/>
            </a:xfrm>
            <a:prstGeom prst="snip1Rect">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44" name="TextBox 43">
              <a:extLst>
                <a:ext uri="{FF2B5EF4-FFF2-40B4-BE49-F238E27FC236}">
                  <a16:creationId xmlns:a16="http://schemas.microsoft.com/office/drawing/2014/main" id="{3D630DB5-7259-403F-96C9-8C90002AB2A7}"/>
                </a:ext>
              </a:extLst>
            </p:cNvPr>
            <p:cNvSpPr txBox="1"/>
            <p:nvPr/>
          </p:nvSpPr>
          <p:spPr>
            <a:xfrm>
              <a:off x="2727771" y="3862180"/>
              <a:ext cx="533400" cy="304800"/>
            </a:xfrm>
            <a:prstGeom prst="rect">
              <a:avLst/>
            </a:prstGeom>
            <a:noFill/>
          </p:spPr>
          <p:txBody>
            <a:bodyPr wrap="none" lIns="0" tIns="0" rIns="0" bIns="0" rtlCol="0">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a:ln>
                    <a:noFill/>
                  </a:ln>
                  <a:solidFill>
                    <a:srgbClr val="5F5F5F"/>
                  </a:solidFill>
                  <a:effectLst/>
                  <a:uLnTx/>
                  <a:uFillTx/>
                </a:rPr>
                <a:t>UCM</a:t>
              </a:r>
            </a:p>
          </p:txBody>
        </p:sp>
        <p:cxnSp>
          <p:nvCxnSpPr>
            <p:cNvPr id="45" name="Straight Arrow Connector 44">
              <a:extLst>
                <a:ext uri="{FF2B5EF4-FFF2-40B4-BE49-F238E27FC236}">
                  <a16:creationId xmlns:a16="http://schemas.microsoft.com/office/drawing/2014/main" id="{8D520D9B-88CE-4829-823A-6BDB26A2F1EE}"/>
                </a:ext>
              </a:extLst>
            </p:cNvPr>
            <p:cNvCxnSpPr/>
            <p:nvPr/>
          </p:nvCxnSpPr>
          <p:spPr>
            <a:xfrm>
              <a:off x="2062801" y="3129998"/>
              <a:ext cx="594034" cy="12700"/>
            </a:xfrm>
            <a:prstGeom prst="straightConnector1">
              <a:avLst/>
            </a:prstGeom>
            <a:noFill/>
            <a:ln w="63500" cap="flat" cmpd="sng" algn="ctr">
              <a:solidFill>
                <a:srgbClr val="8DA6B1"/>
              </a:solidFill>
              <a:prstDash val="solid"/>
              <a:miter lim="800000"/>
              <a:headEnd type="triangle"/>
              <a:tailEnd type="none"/>
            </a:ln>
            <a:effectLst/>
          </p:spPr>
        </p:cxnSp>
        <p:sp>
          <p:nvSpPr>
            <p:cNvPr id="46" name="Rounded Rectangle 18">
              <a:extLst>
                <a:ext uri="{FF2B5EF4-FFF2-40B4-BE49-F238E27FC236}">
                  <a16:creationId xmlns:a16="http://schemas.microsoft.com/office/drawing/2014/main" id="{EBA3A74D-B090-4CAE-B49C-8340033C080A}"/>
                </a:ext>
              </a:extLst>
            </p:cNvPr>
            <p:cNvSpPr/>
            <p:nvPr/>
          </p:nvSpPr>
          <p:spPr>
            <a:xfrm>
              <a:off x="1141412" y="4567859"/>
              <a:ext cx="1143000" cy="234122"/>
            </a:xfrm>
            <a:prstGeom prst="roundRect">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Calibri"/>
                  <a:ea typeface="+mn-ea"/>
                  <a:cs typeface="+mn-cs"/>
                </a:rPr>
                <a:t>BI Publisher</a:t>
              </a:r>
            </a:p>
          </p:txBody>
        </p:sp>
        <p:cxnSp>
          <p:nvCxnSpPr>
            <p:cNvPr id="47" name="Straight Arrow Connector 46">
              <a:extLst>
                <a:ext uri="{FF2B5EF4-FFF2-40B4-BE49-F238E27FC236}">
                  <a16:creationId xmlns:a16="http://schemas.microsoft.com/office/drawing/2014/main" id="{9E69DF72-BCD8-4961-9498-CBB9FFA07738}"/>
                </a:ext>
              </a:extLst>
            </p:cNvPr>
            <p:cNvCxnSpPr/>
            <p:nvPr/>
          </p:nvCxnSpPr>
          <p:spPr>
            <a:xfrm>
              <a:off x="1521687" y="3943487"/>
              <a:ext cx="163133" cy="481220"/>
            </a:xfrm>
            <a:prstGeom prst="straightConnector1">
              <a:avLst/>
            </a:prstGeom>
            <a:noFill/>
            <a:ln w="53975" cap="flat" cmpd="sng" algn="ctr">
              <a:solidFill>
                <a:srgbClr val="8DA6B1"/>
              </a:solidFill>
              <a:prstDash val="solid"/>
              <a:miter lim="800000"/>
              <a:tailEnd type="triangle"/>
            </a:ln>
            <a:effectLst/>
          </p:spPr>
        </p:cxnSp>
        <p:cxnSp>
          <p:nvCxnSpPr>
            <p:cNvPr id="48" name="Straight Arrow Connector 47">
              <a:extLst>
                <a:ext uri="{FF2B5EF4-FFF2-40B4-BE49-F238E27FC236}">
                  <a16:creationId xmlns:a16="http://schemas.microsoft.com/office/drawing/2014/main" id="{9F0C5E25-F91A-4072-9735-B5F4FA4B95D3}"/>
                </a:ext>
              </a:extLst>
            </p:cNvPr>
            <p:cNvCxnSpPr/>
            <p:nvPr/>
          </p:nvCxnSpPr>
          <p:spPr>
            <a:xfrm flipV="1">
              <a:off x="2359818" y="4166980"/>
              <a:ext cx="366228" cy="400879"/>
            </a:xfrm>
            <a:prstGeom prst="straightConnector1">
              <a:avLst/>
            </a:prstGeom>
            <a:noFill/>
            <a:ln w="47625" cap="flat" cmpd="sng" algn="ctr">
              <a:solidFill>
                <a:srgbClr val="8DA6B1"/>
              </a:solidFill>
              <a:prstDash val="solid"/>
              <a:miter lim="800000"/>
              <a:tailEnd type="triangle"/>
            </a:ln>
            <a:effectLst/>
          </p:spPr>
        </p:cxnSp>
        <p:sp>
          <p:nvSpPr>
            <p:cNvPr id="49" name="TextBox 48">
              <a:extLst>
                <a:ext uri="{FF2B5EF4-FFF2-40B4-BE49-F238E27FC236}">
                  <a16:creationId xmlns:a16="http://schemas.microsoft.com/office/drawing/2014/main" id="{F43DB73D-4B8A-45ED-A0E7-98CA31639F5E}"/>
                </a:ext>
              </a:extLst>
            </p:cNvPr>
            <p:cNvSpPr txBox="1"/>
            <p:nvPr/>
          </p:nvSpPr>
          <p:spPr>
            <a:xfrm>
              <a:off x="1849746" y="2767664"/>
              <a:ext cx="1227861" cy="229536"/>
            </a:xfrm>
            <a:prstGeom prst="rect">
              <a:avLst/>
            </a:prstGeom>
            <a:noFill/>
          </p:spPr>
          <p:txBody>
            <a:bodyPr wrap="none" lIns="0" tIns="0" rIns="0" bIns="0" rtlCol="0">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5F5F5F"/>
                  </a:solidFill>
                  <a:effectLst/>
                  <a:uLnTx/>
                  <a:uFillTx/>
                </a:rPr>
                <a:t>Inbound </a:t>
              </a:r>
              <a:r>
                <a:rPr kumimoji="0" lang="en-US" sz="1200" b="1" i="0" u="none" strike="noStrike" kern="0" cap="none" spc="0" normalizeH="0" baseline="0" noProof="0">
                  <a:ln>
                    <a:noFill/>
                  </a:ln>
                  <a:solidFill>
                    <a:srgbClr val="5F5F5F"/>
                  </a:solidFill>
                  <a:effectLst/>
                  <a:uLnTx/>
                  <a:uFillTx/>
                </a:rPr>
                <a:t>/ Import</a:t>
              </a:r>
            </a:p>
          </p:txBody>
        </p:sp>
        <p:sp>
          <p:nvSpPr>
            <p:cNvPr id="50" name="TextBox 49">
              <a:extLst>
                <a:ext uri="{FF2B5EF4-FFF2-40B4-BE49-F238E27FC236}">
                  <a16:creationId xmlns:a16="http://schemas.microsoft.com/office/drawing/2014/main" id="{D02C41DA-A5AE-4BA6-9C1B-02C90DE27824}"/>
                </a:ext>
              </a:extLst>
            </p:cNvPr>
            <p:cNvSpPr txBox="1"/>
            <p:nvPr/>
          </p:nvSpPr>
          <p:spPr>
            <a:xfrm>
              <a:off x="1235815" y="4911977"/>
              <a:ext cx="1227861" cy="229536"/>
            </a:xfrm>
            <a:prstGeom prst="rect">
              <a:avLst/>
            </a:prstGeom>
            <a:noFill/>
          </p:spPr>
          <p:txBody>
            <a:bodyPr wrap="none" lIns="0" tIns="0" rIns="0" bIns="0" rtlCol="0">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5F5F5F"/>
                  </a:solidFill>
                  <a:effectLst/>
                  <a:uLnTx/>
                  <a:uFillTx/>
                </a:rPr>
                <a:t>Outbound / Export</a:t>
              </a:r>
            </a:p>
          </p:txBody>
        </p:sp>
        <p:cxnSp>
          <p:nvCxnSpPr>
            <p:cNvPr id="51" name="Straight Arrow Connector 50">
              <a:extLst>
                <a:ext uri="{FF2B5EF4-FFF2-40B4-BE49-F238E27FC236}">
                  <a16:creationId xmlns:a16="http://schemas.microsoft.com/office/drawing/2014/main" id="{E03C388F-B8E9-44BA-BA65-3C5DA0EB9F7F}"/>
                </a:ext>
              </a:extLst>
            </p:cNvPr>
            <p:cNvCxnSpPr/>
            <p:nvPr/>
          </p:nvCxnSpPr>
          <p:spPr>
            <a:xfrm>
              <a:off x="3579812" y="3581400"/>
              <a:ext cx="3366269" cy="0"/>
            </a:xfrm>
            <a:prstGeom prst="straightConnector1">
              <a:avLst/>
            </a:prstGeom>
            <a:noFill/>
            <a:ln w="88900" cap="flat" cmpd="sng" algn="ctr">
              <a:solidFill>
                <a:srgbClr val="8DA6B1"/>
              </a:solidFill>
              <a:prstDash val="solid"/>
              <a:miter lim="800000"/>
              <a:tailEnd type="triangle"/>
            </a:ln>
            <a:effectLst/>
          </p:spPr>
        </p:cxnSp>
        <p:pic>
          <p:nvPicPr>
            <p:cNvPr id="52" name="Picture 51" descr="hadoop.jpg">
              <a:extLst>
                <a:ext uri="{FF2B5EF4-FFF2-40B4-BE49-F238E27FC236}">
                  <a16:creationId xmlns:a16="http://schemas.microsoft.com/office/drawing/2014/main" id="{CC8A4A88-9D19-430E-BD46-7DA481D606EE}"/>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10689594" y="2912699"/>
              <a:ext cx="1288419" cy="333062"/>
            </a:xfrm>
            <a:prstGeom prst="rect">
              <a:avLst/>
            </a:prstGeom>
          </p:spPr>
        </p:pic>
        <p:sp>
          <p:nvSpPr>
            <p:cNvPr id="53" name="Can 30">
              <a:extLst>
                <a:ext uri="{FF2B5EF4-FFF2-40B4-BE49-F238E27FC236}">
                  <a16:creationId xmlns:a16="http://schemas.microsoft.com/office/drawing/2014/main" id="{7E70F104-6D20-42AE-A367-D28EF90B6061}"/>
                </a:ext>
              </a:extLst>
            </p:cNvPr>
            <p:cNvSpPr/>
            <p:nvPr/>
          </p:nvSpPr>
          <p:spPr>
            <a:xfrm>
              <a:off x="10843517" y="3666010"/>
              <a:ext cx="1092987" cy="413433"/>
            </a:xfrm>
            <a:prstGeom prst="can">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Calibri"/>
                  <a:ea typeface="+mn-ea"/>
                  <a:cs typeface="+mn-cs"/>
                </a:rPr>
                <a:t>ODS</a:t>
              </a:r>
            </a:p>
          </p:txBody>
        </p:sp>
        <p:sp>
          <p:nvSpPr>
            <p:cNvPr id="54" name="Cube 53">
              <a:extLst>
                <a:ext uri="{FF2B5EF4-FFF2-40B4-BE49-F238E27FC236}">
                  <a16:creationId xmlns:a16="http://schemas.microsoft.com/office/drawing/2014/main" id="{E7F89718-481F-403E-8E75-3CFCB78292B0}"/>
                </a:ext>
              </a:extLst>
            </p:cNvPr>
            <p:cNvSpPr/>
            <p:nvPr/>
          </p:nvSpPr>
          <p:spPr>
            <a:xfrm>
              <a:off x="10872156" y="4654729"/>
              <a:ext cx="1066800" cy="495457"/>
            </a:xfrm>
            <a:prstGeom prst="cube">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Calibri"/>
                  <a:ea typeface="+mn-ea"/>
                  <a:cs typeface="+mn-cs"/>
                </a:rPr>
                <a:t>BI</a:t>
              </a:r>
            </a:p>
          </p:txBody>
        </p:sp>
        <p:pic>
          <p:nvPicPr>
            <p:cNvPr id="55" name="Picture 63" descr="D:\PM\V2\Documentation\Templates\all_icons\ic-PersonWithLaptop-red.png">
              <a:extLst>
                <a:ext uri="{FF2B5EF4-FFF2-40B4-BE49-F238E27FC236}">
                  <a16:creationId xmlns:a16="http://schemas.microsoft.com/office/drawing/2014/main" id="{ABD4316C-9FDA-4935-A5FB-9B2871D2B37C}"/>
                </a:ext>
              </a:extLst>
            </p:cNvPr>
            <p:cNvPicPr>
              <a:picLocks noChangeAspect="1" noChangeArrowheads="1"/>
            </p:cNvPicPr>
            <p:nvPr/>
          </p:nvPicPr>
          <p:blipFill>
            <a:blip r:embed="rId6" cstate="print"/>
            <a:srcRect/>
            <a:stretch>
              <a:fillRect/>
            </a:stretch>
          </p:blipFill>
          <p:spPr bwMode="auto">
            <a:xfrm>
              <a:off x="349595" y="4778247"/>
              <a:ext cx="531812" cy="559007"/>
            </a:xfrm>
            <a:prstGeom prst="rect">
              <a:avLst/>
            </a:prstGeom>
            <a:noFill/>
            <a:ln w="9525">
              <a:noFill/>
              <a:miter lim="800000"/>
              <a:headEnd/>
              <a:tailEnd/>
            </a:ln>
          </p:spPr>
        </p:pic>
        <p:pic>
          <p:nvPicPr>
            <p:cNvPr id="56" name="Picture 63" descr="D:\PM\V2\Documentation\Templates\all_icons\ic-PersonWithLaptop-red.png">
              <a:extLst>
                <a:ext uri="{FF2B5EF4-FFF2-40B4-BE49-F238E27FC236}">
                  <a16:creationId xmlns:a16="http://schemas.microsoft.com/office/drawing/2014/main" id="{68A2FBB3-1578-4DE9-8C23-8A5077FA83BF}"/>
                </a:ext>
              </a:extLst>
            </p:cNvPr>
            <p:cNvPicPr>
              <a:picLocks noChangeAspect="1" noChangeArrowheads="1"/>
            </p:cNvPicPr>
            <p:nvPr/>
          </p:nvPicPr>
          <p:blipFill>
            <a:blip r:embed="rId6" cstate="print"/>
            <a:srcRect/>
            <a:stretch>
              <a:fillRect/>
            </a:stretch>
          </p:blipFill>
          <p:spPr bwMode="auto">
            <a:xfrm>
              <a:off x="362984" y="2273196"/>
              <a:ext cx="531812" cy="559007"/>
            </a:xfrm>
            <a:prstGeom prst="rect">
              <a:avLst/>
            </a:prstGeom>
            <a:noFill/>
            <a:ln w="9525">
              <a:noFill/>
              <a:miter lim="800000"/>
              <a:headEnd/>
              <a:tailEnd/>
            </a:ln>
          </p:spPr>
        </p:pic>
        <p:sp>
          <p:nvSpPr>
            <p:cNvPr id="57" name="Rounded Rectangle 37">
              <a:extLst>
                <a:ext uri="{FF2B5EF4-FFF2-40B4-BE49-F238E27FC236}">
                  <a16:creationId xmlns:a16="http://schemas.microsoft.com/office/drawing/2014/main" id="{00A7D9CD-151E-4B58-AEC5-DC44A2A48378}"/>
                </a:ext>
              </a:extLst>
            </p:cNvPr>
            <p:cNvSpPr/>
            <p:nvPr/>
          </p:nvSpPr>
          <p:spPr>
            <a:xfrm>
              <a:off x="6914539" y="2821290"/>
              <a:ext cx="3048000" cy="1592504"/>
            </a:xfrm>
            <a:prstGeom prst="roundRect">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Calibri"/>
                  <a:ea typeface="+mn-ea"/>
                  <a:cs typeface="+mn-cs"/>
                </a:rPr>
                <a:t>ODI / ODI-CS</a:t>
              </a:r>
            </a:p>
          </p:txBody>
        </p:sp>
        <p:sp>
          <p:nvSpPr>
            <p:cNvPr id="58" name="TextBox 57">
              <a:extLst>
                <a:ext uri="{FF2B5EF4-FFF2-40B4-BE49-F238E27FC236}">
                  <a16:creationId xmlns:a16="http://schemas.microsoft.com/office/drawing/2014/main" id="{DE5C7788-942F-4795-A53F-F5990B23A0B7}"/>
                </a:ext>
              </a:extLst>
            </p:cNvPr>
            <p:cNvSpPr txBox="1"/>
            <p:nvPr/>
          </p:nvSpPr>
          <p:spPr>
            <a:xfrm>
              <a:off x="6240151" y="4512761"/>
              <a:ext cx="4298407" cy="1313778"/>
            </a:xfrm>
            <a:prstGeom prst="rect">
              <a:avLst/>
            </a:prstGeom>
            <a:noFill/>
          </p:spPr>
          <p:txBody>
            <a:bodyPr wrap="none" lIns="0" tIns="0" rIns="0" bIns="0" rtlCol="0">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5F5F5F"/>
                  </a:solidFill>
                  <a:effectLst/>
                  <a:uLnTx/>
                  <a:uFillTx/>
                </a:rPr>
                <a:t>Export from ERP</a:t>
              </a:r>
            </a:p>
            <a:p>
              <a:pPr marL="285750" marR="0" lvl="0" indent="-285750" defTabSz="914400" eaLnBrk="1" fontAlgn="auto" latinLnBrk="0" hangingPunct="1">
                <a:lnSpc>
                  <a:spcPct val="90000"/>
                </a:lnSpc>
                <a:spcBef>
                  <a:spcPts val="0"/>
                </a:spcBef>
                <a:spcAft>
                  <a:spcPts val="0"/>
                </a:spcAft>
                <a:buClrTx/>
                <a:buSzTx/>
                <a:buFont typeface="Arial" charset="0"/>
                <a:buChar char="•"/>
                <a:tabLst/>
                <a:defRPr/>
              </a:pPr>
              <a:r>
                <a:rPr kumimoji="0" lang="en-US" sz="1800" b="0" i="0" u="none" strike="noStrike" kern="0" cap="none" spc="0" normalizeH="0" baseline="0" noProof="0" dirty="0">
                  <a:ln>
                    <a:noFill/>
                  </a:ln>
                  <a:solidFill>
                    <a:srgbClr val="5F5F5F"/>
                  </a:solidFill>
                  <a:effectLst/>
                  <a:uLnTx/>
                  <a:uFillTx/>
                </a:rPr>
                <a:t>Fusion: Create BI Report</a:t>
              </a:r>
            </a:p>
            <a:p>
              <a:pPr marL="285750" marR="0" lvl="0" indent="-285750" defTabSz="914400" eaLnBrk="1" fontAlgn="auto" latinLnBrk="0" hangingPunct="1">
                <a:lnSpc>
                  <a:spcPct val="90000"/>
                </a:lnSpc>
                <a:spcBef>
                  <a:spcPts val="0"/>
                </a:spcBef>
                <a:spcAft>
                  <a:spcPts val="0"/>
                </a:spcAft>
                <a:buClrTx/>
                <a:buSzTx/>
                <a:buFont typeface="Arial" charset="0"/>
                <a:buChar char="•"/>
                <a:tabLst/>
                <a:defRPr/>
              </a:pPr>
              <a:r>
                <a:rPr kumimoji="0" lang="en-US" sz="1800" b="0" i="0" u="none" strike="noStrike" kern="0" cap="none" spc="0" normalizeH="0" baseline="0" noProof="0" dirty="0">
                  <a:ln>
                    <a:noFill/>
                  </a:ln>
                  <a:solidFill>
                    <a:srgbClr val="5F5F5F"/>
                  </a:solidFill>
                  <a:effectLst/>
                  <a:uLnTx/>
                  <a:uFillTx/>
                </a:rPr>
                <a:t>ODI /ODI-CS : Run BI Report</a:t>
              </a:r>
            </a:p>
            <a:p>
              <a:pPr marL="285750" marR="0" lvl="0" indent="-285750" defTabSz="914400" eaLnBrk="1" fontAlgn="auto" latinLnBrk="0" hangingPunct="1">
                <a:lnSpc>
                  <a:spcPct val="90000"/>
                </a:lnSpc>
                <a:spcBef>
                  <a:spcPts val="0"/>
                </a:spcBef>
                <a:spcAft>
                  <a:spcPts val="0"/>
                </a:spcAft>
                <a:buClrTx/>
                <a:buSzTx/>
                <a:buFont typeface="Arial" charset="0"/>
                <a:buChar char="•"/>
                <a:tabLst/>
                <a:defRPr/>
              </a:pPr>
              <a:r>
                <a:rPr kumimoji="0" lang="en-US" sz="1800" b="0" i="0" u="none" strike="noStrike" kern="0" cap="none" spc="0" normalizeH="0" baseline="0" noProof="0" dirty="0">
                  <a:ln>
                    <a:noFill/>
                  </a:ln>
                  <a:solidFill>
                    <a:srgbClr val="5F5F5F"/>
                  </a:solidFill>
                  <a:effectLst/>
                  <a:uLnTx/>
                  <a:uFillTx/>
                </a:rPr>
                <a:t>ODI /ODI-CS : Download Files from UCM</a:t>
              </a:r>
            </a:p>
            <a:p>
              <a:pPr marL="285750" marR="0" lvl="0" indent="-285750" defTabSz="914400" eaLnBrk="1" fontAlgn="auto" latinLnBrk="0" hangingPunct="1">
                <a:lnSpc>
                  <a:spcPct val="90000"/>
                </a:lnSpc>
                <a:spcBef>
                  <a:spcPts val="0"/>
                </a:spcBef>
                <a:spcAft>
                  <a:spcPts val="0"/>
                </a:spcAft>
                <a:buClrTx/>
                <a:buSzTx/>
                <a:buFont typeface="Arial" charset="0"/>
                <a:buChar char="•"/>
                <a:tabLst/>
                <a:defRPr/>
              </a:pPr>
              <a:r>
                <a:rPr kumimoji="0" lang="en-US" sz="1800" b="0" i="0" u="none" strike="noStrike" kern="0" cap="none" spc="0" normalizeH="0" baseline="0" noProof="0" dirty="0">
                  <a:ln>
                    <a:noFill/>
                  </a:ln>
                  <a:solidFill>
                    <a:srgbClr val="5F5F5F"/>
                  </a:solidFill>
                  <a:effectLst/>
                  <a:uLnTx/>
                  <a:uFillTx/>
                </a:rPr>
                <a:t>ODI /ODI-CS : Unzip, Decrypt, Transform</a:t>
              </a:r>
            </a:p>
          </p:txBody>
        </p:sp>
        <p:sp>
          <p:nvSpPr>
            <p:cNvPr id="59" name="TextBox 58">
              <a:extLst>
                <a:ext uri="{FF2B5EF4-FFF2-40B4-BE49-F238E27FC236}">
                  <a16:creationId xmlns:a16="http://schemas.microsoft.com/office/drawing/2014/main" id="{C738FD71-03DC-46C0-930C-E395BEEE622E}"/>
                </a:ext>
              </a:extLst>
            </p:cNvPr>
            <p:cNvSpPr txBox="1"/>
            <p:nvPr/>
          </p:nvSpPr>
          <p:spPr>
            <a:xfrm>
              <a:off x="5255249" y="3734950"/>
              <a:ext cx="914400" cy="899809"/>
            </a:xfrm>
            <a:prstGeom prst="rect">
              <a:avLst/>
            </a:prstGeom>
            <a:noFill/>
          </p:spPr>
          <p:txBody>
            <a:bodyPr wrap="none" lIns="0" tIns="0" rIns="0" bIns="0" rtlCol="0">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5F5F5F"/>
                  </a:solidFill>
                  <a:effectLst/>
                  <a:uLnTx/>
                  <a:uFillTx/>
                </a:rPr>
                <a:t>Extract</a:t>
              </a:r>
            </a:p>
          </p:txBody>
        </p:sp>
        <p:sp>
          <p:nvSpPr>
            <p:cNvPr id="60" name="Left-Right Arrow 41">
              <a:extLst>
                <a:ext uri="{FF2B5EF4-FFF2-40B4-BE49-F238E27FC236}">
                  <a16:creationId xmlns:a16="http://schemas.microsoft.com/office/drawing/2014/main" id="{E27F935B-45C2-4591-A304-4EFFBDBECC19}"/>
                </a:ext>
              </a:extLst>
            </p:cNvPr>
            <p:cNvSpPr/>
            <p:nvPr/>
          </p:nvSpPr>
          <p:spPr>
            <a:xfrm>
              <a:off x="10143392" y="3405269"/>
              <a:ext cx="480382" cy="199990"/>
            </a:xfrm>
            <a:prstGeom prst="leftRightArrow">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61" name="TextBox 60">
              <a:extLst>
                <a:ext uri="{FF2B5EF4-FFF2-40B4-BE49-F238E27FC236}">
                  <a16:creationId xmlns:a16="http://schemas.microsoft.com/office/drawing/2014/main" id="{8F0B3062-180B-4BC6-A1D5-1DBB3AF178F8}"/>
                </a:ext>
              </a:extLst>
            </p:cNvPr>
            <p:cNvSpPr txBox="1"/>
            <p:nvPr/>
          </p:nvSpPr>
          <p:spPr>
            <a:xfrm>
              <a:off x="2807784" y="3370309"/>
              <a:ext cx="449705" cy="466067"/>
            </a:xfrm>
            <a:prstGeom prst="rect">
              <a:avLst/>
            </a:prstGeom>
            <a:noFill/>
          </p:spPr>
          <p:txBody>
            <a:bodyPr wrap="none" lIns="0" tIns="0" rIns="0" bIns="0" rtlCol="0">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5F5F5F"/>
                  </a:solidFill>
                  <a:effectLst/>
                  <a:uLnTx/>
                  <a:uFillTx/>
                </a:rPr>
                <a:t>CSV</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5F5F5F"/>
                  </a:solidFill>
                  <a:effectLst/>
                  <a:uLnTx/>
                  <a:uFillTx/>
                </a:rPr>
                <a:t>XML</a:t>
              </a:r>
            </a:p>
          </p:txBody>
        </p:sp>
      </p:grpSp>
    </p:spTree>
    <p:extLst>
      <p:ext uri="{BB962C8B-B14F-4D97-AF65-F5344CB8AC3E}">
        <p14:creationId xmlns:p14="http://schemas.microsoft.com/office/powerpoint/2010/main" val="2825379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9">
            <a:extLst>
              <a:ext uri="{FF2B5EF4-FFF2-40B4-BE49-F238E27FC236}">
                <a16:creationId xmlns:a16="http://schemas.microsoft.com/office/drawing/2014/main" id="{46B88051-C55A-47FE-A38A-41B5F41D79D3}"/>
              </a:ext>
            </a:extLst>
          </p:cNvPr>
          <p:cNvPicPr>
            <a:picLocks noChangeAspect="1"/>
          </p:cNvPicPr>
          <p:nvPr/>
        </p:nvPicPr>
        <p:blipFill>
          <a:blip r:embed="rId2" cstate="print"/>
          <a:srcRect/>
          <a:stretch>
            <a:fillRect/>
          </a:stretch>
        </p:blipFill>
        <p:spPr bwMode="auto">
          <a:xfrm>
            <a:off x="-213078" y="1295400"/>
            <a:ext cx="5708110" cy="4876800"/>
          </a:xfrm>
          <a:prstGeom prst="rect">
            <a:avLst/>
          </a:prstGeom>
          <a:noFill/>
          <a:ln w="9525">
            <a:noFill/>
            <a:miter lim="800000"/>
            <a:headEnd/>
            <a:tailEnd/>
          </a:ln>
        </p:spPr>
      </p:pic>
      <p:sp>
        <p:nvSpPr>
          <p:cNvPr id="32" name="TextBox 14">
            <a:extLst>
              <a:ext uri="{FF2B5EF4-FFF2-40B4-BE49-F238E27FC236}">
                <a16:creationId xmlns:a16="http://schemas.microsoft.com/office/drawing/2014/main" id="{A2D61389-CD9F-4564-A181-029747866998}"/>
              </a:ext>
            </a:extLst>
          </p:cNvPr>
          <p:cNvSpPr txBox="1">
            <a:spLocks noChangeArrowheads="1"/>
          </p:cNvSpPr>
          <p:nvPr/>
        </p:nvSpPr>
        <p:spPr bwMode="auto">
          <a:xfrm>
            <a:off x="664187" y="1929932"/>
            <a:ext cx="3817546" cy="311150"/>
          </a:xfrm>
          <a:prstGeom prst="rect">
            <a:avLst/>
          </a:prstGeom>
          <a:noFill/>
          <a:ln w="9525">
            <a:noFill/>
            <a:miter lim="800000"/>
            <a:headEnd/>
            <a:tailEnd/>
          </a:ln>
        </p:spPr>
        <p:txBody>
          <a:bodyPr lIns="0" tIns="0" rIns="0" bIns="0"/>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0000"/>
                </a:solidFill>
                <a:effectLst/>
                <a:uLnTx/>
                <a:uFillTx/>
              </a:rPr>
              <a:t>Fusion Cloud</a:t>
            </a:r>
            <a:endParaRPr kumimoji="0" lang="en-US" sz="1800" b="1" i="0" u="none" strike="noStrike" kern="0" cap="none" spc="0" normalizeH="0" baseline="0" noProof="0" dirty="0">
              <a:ln>
                <a:noFill/>
              </a:ln>
              <a:solidFill>
                <a:srgbClr val="FF0000"/>
              </a:solidFill>
              <a:effectLst/>
              <a:uLnTx/>
              <a:uFillTx/>
            </a:endParaRPr>
          </a:p>
        </p:txBody>
      </p:sp>
      <p:sp>
        <p:nvSpPr>
          <p:cNvPr id="114" name="Title 1">
            <a:extLst>
              <a:ext uri="{FF2B5EF4-FFF2-40B4-BE49-F238E27FC236}">
                <a16:creationId xmlns:a16="http://schemas.microsoft.com/office/drawing/2014/main" id="{A15530F2-106F-45F6-A5B4-52981042BB28}"/>
              </a:ext>
            </a:extLst>
          </p:cNvPr>
          <p:cNvSpPr txBox="1">
            <a:spLocks/>
          </p:cNvSpPr>
          <p:nvPr/>
        </p:nvSpPr>
        <p:spPr>
          <a:xfrm>
            <a:off x="531812" y="228600"/>
            <a:ext cx="11125199" cy="889000"/>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1" i="0" u="none" strike="noStrike" kern="1200" cap="none" spc="0" normalizeH="0" baseline="0" noProof="0" dirty="0">
                <a:ln>
                  <a:noFill/>
                </a:ln>
                <a:solidFill>
                  <a:srgbClr val="FF0000"/>
                </a:solidFill>
                <a:effectLst/>
                <a:uLnTx/>
                <a:uFillTx/>
                <a:latin typeface="Calibri"/>
                <a:ea typeface="+mj-ea"/>
                <a:cs typeface="+mj-cs"/>
              </a:rPr>
              <a:t>Data Extract using BI Cloud Connector (BICC)</a:t>
            </a:r>
          </a:p>
        </p:txBody>
      </p:sp>
      <p:sp>
        <p:nvSpPr>
          <p:cNvPr id="119" name="Can 9">
            <a:extLst>
              <a:ext uri="{FF2B5EF4-FFF2-40B4-BE49-F238E27FC236}">
                <a16:creationId xmlns:a16="http://schemas.microsoft.com/office/drawing/2014/main" id="{37B51D90-A8F7-425A-88FF-713E99C08B2D}"/>
              </a:ext>
            </a:extLst>
          </p:cNvPr>
          <p:cNvSpPr/>
          <p:nvPr/>
        </p:nvSpPr>
        <p:spPr>
          <a:xfrm>
            <a:off x="894796" y="3023004"/>
            <a:ext cx="1088266" cy="660400"/>
          </a:xfrm>
          <a:prstGeom prst="can">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Calibri"/>
                <a:ea typeface="+mn-ea"/>
                <a:cs typeface="+mn-cs"/>
              </a:rPr>
              <a:t>ERP </a:t>
            </a:r>
            <a:r>
              <a:rPr kumimoji="0" lang="en-US" sz="1600" b="0" i="0" u="none" strike="noStrike" kern="0" cap="none" spc="0" normalizeH="0" baseline="0" noProof="0" dirty="0">
                <a:ln>
                  <a:noFill/>
                </a:ln>
                <a:solidFill>
                  <a:srgbClr val="FFFFFF"/>
                </a:solidFill>
                <a:effectLst/>
                <a:uLnTx/>
                <a:uFillTx/>
                <a:latin typeface="Calibri"/>
                <a:ea typeface="+mn-ea"/>
                <a:cs typeface="+mn-cs"/>
              </a:rPr>
              <a:t>Tables</a:t>
            </a:r>
          </a:p>
        </p:txBody>
      </p:sp>
      <p:sp>
        <p:nvSpPr>
          <p:cNvPr id="120" name="Snip Single Corner Rectangle 10">
            <a:extLst>
              <a:ext uri="{FF2B5EF4-FFF2-40B4-BE49-F238E27FC236}">
                <a16:creationId xmlns:a16="http://schemas.microsoft.com/office/drawing/2014/main" id="{22CB8870-6CF9-406D-8790-AAA6D4684AB2}"/>
              </a:ext>
            </a:extLst>
          </p:cNvPr>
          <p:cNvSpPr/>
          <p:nvPr/>
        </p:nvSpPr>
        <p:spPr>
          <a:xfrm>
            <a:off x="2987819" y="3023004"/>
            <a:ext cx="457200" cy="431800"/>
          </a:xfrm>
          <a:prstGeom prst="snip1Rect">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121" name="Snip Single Corner Rectangle 11">
            <a:extLst>
              <a:ext uri="{FF2B5EF4-FFF2-40B4-BE49-F238E27FC236}">
                <a16:creationId xmlns:a16="http://schemas.microsoft.com/office/drawing/2014/main" id="{4AB73204-315C-4E71-BBDB-BC80CE976F39}"/>
              </a:ext>
            </a:extLst>
          </p:cNvPr>
          <p:cNvSpPr/>
          <p:nvPr/>
        </p:nvSpPr>
        <p:spPr>
          <a:xfrm>
            <a:off x="2855118" y="3121439"/>
            <a:ext cx="457200" cy="431800"/>
          </a:xfrm>
          <a:prstGeom prst="snip1Rect">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122" name="Snip Single Corner Rectangle 12">
            <a:extLst>
              <a:ext uri="{FF2B5EF4-FFF2-40B4-BE49-F238E27FC236}">
                <a16:creationId xmlns:a16="http://schemas.microsoft.com/office/drawing/2014/main" id="{653DB346-6386-480F-B799-6D69D91B3700}"/>
              </a:ext>
            </a:extLst>
          </p:cNvPr>
          <p:cNvSpPr/>
          <p:nvPr/>
        </p:nvSpPr>
        <p:spPr>
          <a:xfrm>
            <a:off x="2726046" y="3270104"/>
            <a:ext cx="457200" cy="431800"/>
          </a:xfrm>
          <a:prstGeom prst="snip1Rect">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123" name="TextBox 122">
            <a:extLst>
              <a:ext uri="{FF2B5EF4-FFF2-40B4-BE49-F238E27FC236}">
                <a16:creationId xmlns:a16="http://schemas.microsoft.com/office/drawing/2014/main" id="{C48331BB-B4E6-48AF-9E6E-15ED2BF7593F}"/>
              </a:ext>
            </a:extLst>
          </p:cNvPr>
          <p:cNvSpPr txBox="1"/>
          <p:nvPr/>
        </p:nvSpPr>
        <p:spPr>
          <a:xfrm>
            <a:off x="2727771" y="3862180"/>
            <a:ext cx="533400" cy="304800"/>
          </a:xfrm>
          <a:prstGeom prst="rect">
            <a:avLst/>
          </a:prstGeom>
          <a:noFill/>
        </p:spPr>
        <p:txBody>
          <a:bodyPr wrap="none" lIns="0" tIns="0" rIns="0" bIns="0" rtlCol="0">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a:ln>
                  <a:noFill/>
                </a:ln>
                <a:solidFill>
                  <a:srgbClr val="5F5F5F"/>
                </a:solidFill>
                <a:effectLst/>
                <a:uLnTx/>
                <a:uFillTx/>
              </a:rPr>
              <a:t>UCM</a:t>
            </a:r>
          </a:p>
        </p:txBody>
      </p:sp>
      <p:sp>
        <p:nvSpPr>
          <p:cNvPr id="124" name="Rounded Rectangle 18">
            <a:extLst>
              <a:ext uri="{FF2B5EF4-FFF2-40B4-BE49-F238E27FC236}">
                <a16:creationId xmlns:a16="http://schemas.microsoft.com/office/drawing/2014/main" id="{DFF19F9D-EE77-40E4-BCA4-118FE900311F}"/>
              </a:ext>
            </a:extLst>
          </p:cNvPr>
          <p:cNvSpPr/>
          <p:nvPr/>
        </p:nvSpPr>
        <p:spPr>
          <a:xfrm>
            <a:off x="714529" y="4424707"/>
            <a:ext cx="1569884" cy="353540"/>
          </a:xfrm>
          <a:prstGeom prst="roundRect">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Calibri"/>
                <a:ea typeface="+mn-ea"/>
                <a:cs typeface="+mn-cs"/>
              </a:rPr>
              <a:t>BI </a:t>
            </a:r>
            <a:r>
              <a:rPr kumimoji="0" lang="en-US" sz="1400" b="0" i="0" u="none" strike="noStrike" kern="0" cap="none" spc="0" normalizeH="0" baseline="0" noProof="0">
                <a:ln>
                  <a:noFill/>
                </a:ln>
                <a:solidFill>
                  <a:srgbClr val="FFFFFF"/>
                </a:solidFill>
                <a:effectLst/>
                <a:uLnTx/>
                <a:uFillTx/>
                <a:latin typeface="Calibri"/>
                <a:ea typeface="+mn-ea"/>
                <a:cs typeface="+mn-cs"/>
              </a:rPr>
              <a:t>Cloud Connector</a:t>
            </a:r>
            <a:endParaRPr kumimoji="0" lang="en-US" sz="1400" b="0" i="0" u="none" strike="noStrike" kern="0" cap="none" spc="0" normalizeH="0" baseline="0" noProof="0" dirty="0">
              <a:ln>
                <a:noFill/>
              </a:ln>
              <a:solidFill>
                <a:srgbClr val="FFFFFF"/>
              </a:solidFill>
              <a:effectLst/>
              <a:uLnTx/>
              <a:uFillTx/>
              <a:latin typeface="Calibri"/>
              <a:ea typeface="+mn-ea"/>
              <a:cs typeface="+mn-cs"/>
            </a:endParaRPr>
          </a:p>
        </p:txBody>
      </p:sp>
      <p:cxnSp>
        <p:nvCxnSpPr>
          <p:cNvPr id="125" name="Straight Arrow Connector 124">
            <a:extLst>
              <a:ext uri="{FF2B5EF4-FFF2-40B4-BE49-F238E27FC236}">
                <a16:creationId xmlns:a16="http://schemas.microsoft.com/office/drawing/2014/main" id="{FA681BCD-994C-45A6-85E4-6D380CD6BD4D}"/>
              </a:ext>
            </a:extLst>
          </p:cNvPr>
          <p:cNvCxnSpPr/>
          <p:nvPr/>
        </p:nvCxnSpPr>
        <p:spPr>
          <a:xfrm>
            <a:off x="1459436" y="3862180"/>
            <a:ext cx="163133" cy="481220"/>
          </a:xfrm>
          <a:prstGeom prst="straightConnector1">
            <a:avLst/>
          </a:prstGeom>
          <a:noFill/>
          <a:ln w="53975" cap="flat" cmpd="sng" algn="ctr">
            <a:solidFill>
              <a:srgbClr val="8DA6B1"/>
            </a:solidFill>
            <a:prstDash val="solid"/>
            <a:miter lim="800000"/>
            <a:tailEnd type="triangle"/>
          </a:ln>
          <a:effectLst/>
        </p:spPr>
      </p:cxnSp>
      <p:cxnSp>
        <p:nvCxnSpPr>
          <p:cNvPr id="126" name="Straight Arrow Connector 125">
            <a:extLst>
              <a:ext uri="{FF2B5EF4-FFF2-40B4-BE49-F238E27FC236}">
                <a16:creationId xmlns:a16="http://schemas.microsoft.com/office/drawing/2014/main" id="{2778FFA3-F55C-49C5-A19A-9AD461B70340}"/>
              </a:ext>
            </a:extLst>
          </p:cNvPr>
          <p:cNvCxnSpPr/>
          <p:nvPr/>
        </p:nvCxnSpPr>
        <p:spPr>
          <a:xfrm flipV="1">
            <a:off x="2093864" y="3862180"/>
            <a:ext cx="523577" cy="477134"/>
          </a:xfrm>
          <a:prstGeom prst="straightConnector1">
            <a:avLst/>
          </a:prstGeom>
          <a:noFill/>
          <a:ln w="47625" cap="flat" cmpd="sng" algn="ctr">
            <a:solidFill>
              <a:srgbClr val="8DA6B1"/>
            </a:solidFill>
            <a:prstDash val="solid"/>
            <a:miter lim="800000"/>
            <a:tailEnd type="triangle"/>
          </a:ln>
          <a:effectLst/>
        </p:spPr>
      </p:cxnSp>
      <p:sp>
        <p:nvSpPr>
          <p:cNvPr id="127" name="TextBox 126">
            <a:extLst>
              <a:ext uri="{FF2B5EF4-FFF2-40B4-BE49-F238E27FC236}">
                <a16:creationId xmlns:a16="http://schemas.microsoft.com/office/drawing/2014/main" id="{DA09F358-9830-42E5-BC3A-ACC56CAF9796}"/>
              </a:ext>
            </a:extLst>
          </p:cNvPr>
          <p:cNvSpPr txBox="1"/>
          <p:nvPr/>
        </p:nvSpPr>
        <p:spPr>
          <a:xfrm>
            <a:off x="1235815" y="4911977"/>
            <a:ext cx="1227861" cy="229536"/>
          </a:xfrm>
          <a:prstGeom prst="rect">
            <a:avLst/>
          </a:prstGeom>
          <a:noFill/>
        </p:spPr>
        <p:txBody>
          <a:bodyPr wrap="none" lIns="0" tIns="0" rIns="0" bIns="0" rtlCol="0">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5F5F5F"/>
                </a:solidFill>
                <a:effectLst/>
                <a:uLnTx/>
                <a:uFillTx/>
              </a:rPr>
              <a:t>Outbound / Export</a:t>
            </a:r>
          </a:p>
        </p:txBody>
      </p:sp>
      <p:pic>
        <p:nvPicPr>
          <p:cNvPr id="128" name="Picture 63" descr="D:\PM\V2\Documentation\Templates\all_icons\ic-PersonWithLaptop-red.png">
            <a:extLst>
              <a:ext uri="{FF2B5EF4-FFF2-40B4-BE49-F238E27FC236}">
                <a16:creationId xmlns:a16="http://schemas.microsoft.com/office/drawing/2014/main" id="{D0583231-4A86-4D1A-BC0B-41A8B0173661}"/>
              </a:ext>
            </a:extLst>
          </p:cNvPr>
          <p:cNvPicPr>
            <a:picLocks noChangeAspect="1" noChangeArrowheads="1"/>
          </p:cNvPicPr>
          <p:nvPr/>
        </p:nvPicPr>
        <p:blipFill>
          <a:blip r:embed="rId3" cstate="print"/>
          <a:srcRect/>
          <a:stretch>
            <a:fillRect/>
          </a:stretch>
        </p:blipFill>
        <p:spPr bwMode="auto">
          <a:xfrm>
            <a:off x="349595" y="5003593"/>
            <a:ext cx="531812" cy="559007"/>
          </a:xfrm>
          <a:prstGeom prst="rect">
            <a:avLst/>
          </a:prstGeom>
          <a:noFill/>
          <a:ln w="9525">
            <a:noFill/>
            <a:miter lim="800000"/>
            <a:headEnd/>
            <a:tailEnd/>
          </a:ln>
        </p:spPr>
      </p:pic>
      <p:pic>
        <p:nvPicPr>
          <p:cNvPr id="129" name="Picture 63" descr="D:\PM\V2\Documentation\Templates\all_icons\ic-PersonWithLaptop-red.png">
            <a:extLst>
              <a:ext uri="{FF2B5EF4-FFF2-40B4-BE49-F238E27FC236}">
                <a16:creationId xmlns:a16="http://schemas.microsoft.com/office/drawing/2014/main" id="{D307AE03-1F2B-44B1-B333-5B24D0109A00}"/>
              </a:ext>
            </a:extLst>
          </p:cNvPr>
          <p:cNvPicPr>
            <a:picLocks noChangeAspect="1" noChangeArrowheads="1"/>
          </p:cNvPicPr>
          <p:nvPr/>
        </p:nvPicPr>
        <p:blipFill>
          <a:blip r:embed="rId3" cstate="print"/>
          <a:srcRect/>
          <a:stretch>
            <a:fillRect/>
          </a:stretch>
        </p:blipFill>
        <p:spPr bwMode="auto">
          <a:xfrm>
            <a:off x="362984" y="2273196"/>
            <a:ext cx="531812" cy="559007"/>
          </a:xfrm>
          <a:prstGeom prst="rect">
            <a:avLst/>
          </a:prstGeom>
          <a:noFill/>
          <a:ln w="9525">
            <a:noFill/>
            <a:miter lim="800000"/>
            <a:headEnd/>
            <a:tailEnd/>
          </a:ln>
        </p:spPr>
      </p:pic>
      <p:sp>
        <p:nvSpPr>
          <p:cNvPr id="130" name="TextBox 129">
            <a:extLst>
              <a:ext uri="{FF2B5EF4-FFF2-40B4-BE49-F238E27FC236}">
                <a16:creationId xmlns:a16="http://schemas.microsoft.com/office/drawing/2014/main" id="{124E67F5-9EC1-4464-8B51-B1C86DD5C6D4}"/>
              </a:ext>
            </a:extLst>
          </p:cNvPr>
          <p:cNvSpPr txBox="1"/>
          <p:nvPr/>
        </p:nvSpPr>
        <p:spPr>
          <a:xfrm>
            <a:off x="2807784" y="3249286"/>
            <a:ext cx="449705" cy="466067"/>
          </a:xfrm>
          <a:prstGeom prst="rect">
            <a:avLst/>
          </a:prstGeom>
          <a:noFill/>
        </p:spPr>
        <p:txBody>
          <a:bodyPr wrap="none" lIns="0" tIns="0" rIns="0" bIns="0" rtlCol="0">
            <a:noAutofit/>
          </a:bodyPr>
          <a:lstStyle/>
          <a:p>
            <a:pPr marL="0" marR="0" lvl="0" indent="0" defTabSz="914400" eaLnBrk="1" fontAlgn="auto" latinLnBrk="0" hangingPunct="1">
              <a:lnSpc>
                <a:spcPct val="9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FFFFFF"/>
              </a:solidFill>
              <a:effectLst/>
              <a:uLnTx/>
              <a:uFillTx/>
            </a:endParaRPr>
          </a:p>
          <a:p>
            <a:pPr marL="0" marR="0" lvl="0" indent="0" defTabSz="91440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FF"/>
                </a:solidFill>
                <a:effectLst/>
                <a:uLnTx/>
                <a:uFillTx/>
              </a:rPr>
              <a:t>CSV</a:t>
            </a:r>
          </a:p>
        </p:txBody>
      </p:sp>
      <p:sp>
        <p:nvSpPr>
          <p:cNvPr id="131" name="Rectangle 130">
            <a:extLst>
              <a:ext uri="{FF2B5EF4-FFF2-40B4-BE49-F238E27FC236}">
                <a16:creationId xmlns:a16="http://schemas.microsoft.com/office/drawing/2014/main" id="{25B0ACCF-C3DB-4690-815C-D2A01B8AE78F}"/>
              </a:ext>
            </a:extLst>
          </p:cNvPr>
          <p:cNvSpPr/>
          <p:nvPr/>
        </p:nvSpPr>
        <p:spPr>
          <a:xfrm>
            <a:off x="3177091" y="4250374"/>
            <a:ext cx="916337" cy="661604"/>
          </a:xfrm>
          <a:prstGeom prst="rect">
            <a:avLst/>
          </a:prstGeom>
          <a:solidFill>
            <a:srgbClr val="46575E">
              <a:lumMod val="60000"/>
              <a:lumOff val="40000"/>
            </a:srgbClr>
          </a:solidFill>
          <a:ln w="28575"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Calibri"/>
              <a:ea typeface="+mn-ea"/>
              <a:cs typeface="+mn-cs"/>
            </a:endParaRPr>
          </a:p>
          <a:p>
            <a:pPr marL="0" marR="0" lvl="0" indent="0" algn="ctr" defTabSz="914400" eaLnBrk="1" fontAlgn="auto" latinLnBrk="0" hangingPunct="1">
              <a:lnSpc>
                <a:spcPct val="8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Calibri"/>
                <a:ea typeface="+mn-ea"/>
                <a:cs typeface="+mn-cs"/>
              </a:rPr>
              <a:t>Cloud Storage</a:t>
            </a:r>
          </a:p>
          <a:p>
            <a:pPr marL="0" marR="0" lvl="0" indent="0" algn="ctr" defTabSz="914400" eaLnBrk="1" fontAlgn="auto" latinLnBrk="0" hangingPunct="1">
              <a:lnSpc>
                <a:spcPct val="8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Calibri"/>
              <a:ea typeface="+mn-ea"/>
              <a:cs typeface="+mn-cs"/>
            </a:endParaRPr>
          </a:p>
        </p:txBody>
      </p:sp>
      <p:cxnSp>
        <p:nvCxnSpPr>
          <p:cNvPr id="132" name="Straight Arrow Connector 131">
            <a:extLst>
              <a:ext uri="{FF2B5EF4-FFF2-40B4-BE49-F238E27FC236}">
                <a16:creationId xmlns:a16="http://schemas.microsoft.com/office/drawing/2014/main" id="{B79BE36C-95CE-41DC-ACC6-871885909858}"/>
              </a:ext>
            </a:extLst>
          </p:cNvPr>
          <p:cNvCxnSpPr/>
          <p:nvPr/>
        </p:nvCxnSpPr>
        <p:spPr>
          <a:xfrm flipV="1">
            <a:off x="2438798" y="4621001"/>
            <a:ext cx="652773" cy="35216"/>
          </a:xfrm>
          <a:prstGeom prst="straightConnector1">
            <a:avLst/>
          </a:prstGeom>
          <a:noFill/>
          <a:ln w="47625" cap="flat" cmpd="sng" algn="ctr">
            <a:solidFill>
              <a:srgbClr val="8DA6B1"/>
            </a:solidFill>
            <a:prstDash val="solid"/>
            <a:miter lim="800000"/>
            <a:tailEnd type="triangle"/>
          </a:ln>
          <a:effectLst/>
        </p:spPr>
      </p:cxnSp>
      <p:pic>
        <p:nvPicPr>
          <p:cNvPr id="34" name="Picture 33"/>
          <p:cNvPicPr>
            <a:picLocks noChangeAspect="1"/>
          </p:cNvPicPr>
          <p:nvPr/>
        </p:nvPicPr>
        <p:blipFill>
          <a:blip r:embed="rId4" cstate="print"/>
          <a:stretch>
            <a:fillRect/>
          </a:stretch>
        </p:blipFill>
        <p:spPr>
          <a:xfrm>
            <a:off x="5854506" y="1288820"/>
            <a:ext cx="6023676" cy="4504470"/>
          </a:xfrm>
          <a:prstGeom prst="rect">
            <a:avLst/>
          </a:prstGeom>
        </p:spPr>
      </p:pic>
      <p:sp>
        <p:nvSpPr>
          <p:cNvPr id="33" name="Flowchart: Alternate Process 32"/>
          <p:cNvSpPr/>
          <p:nvPr/>
        </p:nvSpPr>
        <p:spPr>
          <a:xfrm>
            <a:off x="9193411" y="3524258"/>
            <a:ext cx="2651760" cy="914400"/>
          </a:xfrm>
          <a:prstGeom prst="flowChartAlternateProcess">
            <a:avLst/>
          </a:prstGeom>
          <a:solidFill>
            <a:srgbClr val="00567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r>
              <a:rPr lang="en-US" sz="1400" dirty="0">
                <a:solidFill>
                  <a:schemeClr val="bg1"/>
                </a:solidFill>
                <a:latin typeface="Arial" pitchFamily="34" charset="0"/>
                <a:cs typeface="Arial" pitchFamily="34" charset="0"/>
              </a:rPr>
              <a:t>BI Cloud Connector Console</a:t>
            </a:r>
          </a:p>
          <a:p>
            <a:pPr marL="342900" indent="-342900">
              <a:buAutoNum type="arabicPeriod"/>
            </a:pPr>
            <a:r>
              <a:rPr lang="en-US" sz="1200" dirty="0">
                <a:solidFill>
                  <a:schemeClr val="bg1"/>
                </a:solidFill>
                <a:latin typeface="Arial" pitchFamily="34" charset="0"/>
                <a:cs typeface="Arial" pitchFamily="34" charset="0"/>
              </a:rPr>
              <a:t>Configure Cloud Extract</a:t>
            </a:r>
          </a:p>
          <a:p>
            <a:pPr marL="342900" indent="-342900">
              <a:buAutoNum type="arabicPeriod"/>
            </a:pPr>
            <a:r>
              <a:rPr lang="en-US" sz="1200" dirty="0">
                <a:solidFill>
                  <a:schemeClr val="bg1"/>
                </a:solidFill>
                <a:latin typeface="Arial" pitchFamily="34" charset="0"/>
                <a:cs typeface="Arial" pitchFamily="34" charset="0"/>
              </a:rPr>
              <a:t>Configure Target Storage </a:t>
            </a:r>
          </a:p>
          <a:p>
            <a:pPr marL="342900" indent="-342900">
              <a:buAutoNum type="arabicPeriod"/>
            </a:pPr>
            <a:r>
              <a:rPr lang="en-US" sz="1200" dirty="0">
                <a:solidFill>
                  <a:schemeClr val="bg1"/>
                </a:solidFill>
                <a:latin typeface="Arial" pitchFamily="34" charset="0"/>
                <a:cs typeface="Arial" pitchFamily="34" charset="0"/>
              </a:rPr>
              <a:t>Manage Extract Schedule</a:t>
            </a:r>
          </a:p>
          <a:p>
            <a:pPr algn="ctr"/>
            <a:endParaRPr lang="en-US" sz="1466" dirty="0">
              <a:solidFill>
                <a:schemeClr val="bg1"/>
              </a:solidFill>
              <a:latin typeface="Arial" pitchFamily="34" charset="0"/>
              <a:cs typeface="Arial" pitchFamily="34" charset="0"/>
            </a:endParaRPr>
          </a:p>
        </p:txBody>
      </p:sp>
      <p:sp>
        <p:nvSpPr>
          <p:cNvPr id="2" name="Rounded Rectangle 1"/>
          <p:cNvSpPr/>
          <p:nvPr/>
        </p:nvSpPr>
        <p:spPr>
          <a:xfrm>
            <a:off x="664187" y="3715352"/>
            <a:ext cx="1429677" cy="1468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BI View Objects</a:t>
            </a:r>
          </a:p>
        </p:txBody>
      </p:sp>
    </p:spTree>
    <p:extLst>
      <p:ext uri="{BB962C8B-B14F-4D97-AF65-F5344CB8AC3E}">
        <p14:creationId xmlns:p14="http://schemas.microsoft.com/office/powerpoint/2010/main" val="1171713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9">
            <a:extLst>
              <a:ext uri="{FF2B5EF4-FFF2-40B4-BE49-F238E27FC236}">
                <a16:creationId xmlns:a16="http://schemas.microsoft.com/office/drawing/2014/main" id="{46B88051-C55A-47FE-A38A-41B5F41D79D3}"/>
              </a:ext>
            </a:extLst>
          </p:cNvPr>
          <p:cNvPicPr>
            <a:picLocks noChangeAspect="1"/>
          </p:cNvPicPr>
          <p:nvPr/>
        </p:nvPicPr>
        <p:blipFill>
          <a:blip r:embed="rId2" cstate="print"/>
          <a:srcRect/>
          <a:stretch>
            <a:fillRect/>
          </a:stretch>
        </p:blipFill>
        <p:spPr bwMode="auto">
          <a:xfrm>
            <a:off x="-213078" y="1295400"/>
            <a:ext cx="5708110" cy="4876800"/>
          </a:xfrm>
          <a:prstGeom prst="rect">
            <a:avLst/>
          </a:prstGeom>
          <a:noFill/>
          <a:ln w="9525">
            <a:noFill/>
            <a:miter lim="800000"/>
            <a:headEnd/>
            <a:tailEnd/>
          </a:ln>
        </p:spPr>
      </p:pic>
      <p:sp>
        <p:nvSpPr>
          <p:cNvPr id="32" name="TextBox 14">
            <a:extLst>
              <a:ext uri="{FF2B5EF4-FFF2-40B4-BE49-F238E27FC236}">
                <a16:creationId xmlns:a16="http://schemas.microsoft.com/office/drawing/2014/main" id="{A2D61389-CD9F-4564-A181-029747866998}"/>
              </a:ext>
            </a:extLst>
          </p:cNvPr>
          <p:cNvSpPr txBox="1">
            <a:spLocks noChangeArrowheads="1"/>
          </p:cNvSpPr>
          <p:nvPr/>
        </p:nvSpPr>
        <p:spPr bwMode="auto">
          <a:xfrm>
            <a:off x="664187" y="1929932"/>
            <a:ext cx="3817546" cy="311150"/>
          </a:xfrm>
          <a:prstGeom prst="rect">
            <a:avLst/>
          </a:prstGeom>
          <a:noFill/>
          <a:ln w="9525">
            <a:noFill/>
            <a:miter lim="800000"/>
            <a:headEnd/>
            <a:tailEnd/>
          </a:ln>
        </p:spPr>
        <p:txBody>
          <a:bodyPr lIns="0" tIns="0" rIns="0" bIns="0"/>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0000"/>
                </a:solidFill>
                <a:effectLst/>
                <a:uLnTx/>
                <a:uFillTx/>
              </a:rPr>
              <a:t>Fusion Cloud</a:t>
            </a:r>
            <a:endParaRPr kumimoji="0" lang="en-US" sz="1800" b="1" i="0" u="none" strike="noStrike" kern="0" cap="none" spc="0" normalizeH="0" baseline="0" noProof="0" dirty="0">
              <a:ln>
                <a:noFill/>
              </a:ln>
              <a:solidFill>
                <a:srgbClr val="FF0000"/>
              </a:solidFill>
              <a:effectLst/>
              <a:uLnTx/>
              <a:uFillTx/>
            </a:endParaRPr>
          </a:p>
        </p:txBody>
      </p:sp>
      <p:sp>
        <p:nvSpPr>
          <p:cNvPr id="114" name="Title 1">
            <a:extLst>
              <a:ext uri="{FF2B5EF4-FFF2-40B4-BE49-F238E27FC236}">
                <a16:creationId xmlns:a16="http://schemas.microsoft.com/office/drawing/2014/main" id="{A15530F2-106F-45F6-A5B4-52981042BB28}"/>
              </a:ext>
            </a:extLst>
          </p:cNvPr>
          <p:cNvSpPr txBox="1">
            <a:spLocks/>
          </p:cNvSpPr>
          <p:nvPr/>
        </p:nvSpPr>
        <p:spPr>
          <a:xfrm>
            <a:off x="531812" y="228600"/>
            <a:ext cx="11125199" cy="889000"/>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1" i="0" u="none" strike="noStrike" kern="1200" cap="none" spc="0" normalizeH="0" baseline="0" noProof="0" dirty="0">
                <a:ln>
                  <a:noFill/>
                </a:ln>
                <a:solidFill>
                  <a:srgbClr val="FF0000"/>
                </a:solidFill>
                <a:effectLst/>
                <a:uLnTx/>
                <a:uFillTx/>
                <a:latin typeface="Calibri"/>
                <a:ea typeface="+mj-ea"/>
                <a:cs typeface="+mj-cs"/>
              </a:rPr>
              <a:t>Data Extract using BI Cloud Connector (BICC)</a:t>
            </a:r>
          </a:p>
        </p:txBody>
      </p:sp>
      <p:sp>
        <p:nvSpPr>
          <p:cNvPr id="119" name="Can 9">
            <a:extLst>
              <a:ext uri="{FF2B5EF4-FFF2-40B4-BE49-F238E27FC236}">
                <a16:creationId xmlns:a16="http://schemas.microsoft.com/office/drawing/2014/main" id="{37B51D90-A8F7-425A-88FF-713E99C08B2D}"/>
              </a:ext>
            </a:extLst>
          </p:cNvPr>
          <p:cNvSpPr/>
          <p:nvPr/>
        </p:nvSpPr>
        <p:spPr>
          <a:xfrm>
            <a:off x="894796" y="3023004"/>
            <a:ext cx="1088266" cy="660400"/>
          </a:xfrm>
          <a:prstGeom prst="can">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Calibri"/>
                <a:ea typeface="+mn-ea"/>
                <a:cs typeface="+mn-cs"/>
              </a:rPr>
              <a:t>ERP </a:t>
            </a:r>
            <a:r>
              <a:rPr kumimoji="0" lang="en-US" sz="1600" b="0" i="0" u="none" strike="noStrike" kern="0" cap="none" spc="0" normalizeH="0" baseline="0" noProof="0" dirty="0">
                <a:ln>
                  <a:noFill/>
                </a:ln>
                <a:solidFill>
                  <a:srgbClr val="FFFFFF"/>
                </a:solidFill>
                <a:effectLst/>
                <a:uLnTx/>
                <a:uFillTx/>
                <a:latin typeface="Calibri"/>
                <a:ea typeface="+mn-ea"/>
                <a:cs typeface="+mn-cs"/>
              </a:rPr>
              <a:t>Tables</a:t>
            </a:r>
          </a:p>
        </p:txBody>
      </p:sp>
      <p:sp>
        <p:nvSpPr>
          <p:cNvPr id="120" name="Snip Single Corner Rectangle 10">
            <a:extLst>
              <a:ext uri="{FF2B5EF4-FFF2-40B4-BE49-F238E27FC236}">
                <a16:creationId xmlns:a16="http://schemas.microsoft.com/office/drawing/2014/main" id="{22CB8870-6CF9-406D-8790-AAA6D4684AB2}"/>
              </a:ext>
            </a:extLst>
          </p:cNvPr>
          <p:cNvSpPr/>
          <p:nvPr/>
        </p:nvSpPr>
        <p:spPr>
          <a:xfrm>
            <a:off x="2987819" y="3023004"/>
            <a:ext cx="457200" cy="431800"/>
          </a:xfrm>
          <a:prstGeom prst="snip1Rect">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121" name="Snip Single Corner Rectangle 11">
            <a:extLst>
              <a:ext uri="{FF2B5EF4-FFF2-40B4-BE49-F238E27FC236}">
                <a16:creationId xmlns:a16="http://schemas.microsoft.com/office/drawing/2014/main" id="{4AB73204-315C-4E71-BBDB-BC80CE976F39}"/>
              </a:ext>
            </a:extLst>
          </p:cNvPr>
          <p:cNvSpPr/>
          <p:nvPr/>
        </p:nvSpPr>
        <p:spPr>
          <a:xfrm>
            <a:off x="2855118" y="3121439"/>
            <a:ext cx="457200" cy="431800"/>
          </a:xfrm>
          <a:prstGeom prst="snip1Rect">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122" name="Snip Single Corner Rectangle 12">
            <a:extLst>
              <a:ext uri="{FF2B5EF4-FFF2-40B4-BE49-F238E27FC236}">
                <a16:creationId xmlns:a16="http://schemas.microsoft.com/office/drawing/2014/main" id="{653DB346-6386-480F-B799-6D69D91B3700}"/>
              </a:ext>
            </a:extLst>
          </p:cNvPr>
          <p:cNvSpPr/>
          <p:nvPr/>
        </p:nvSpPr>
        <p:spPr>
          <a:xfrm>
            <a:off x="2726046" y="3270104"/>
            <a:ext cx="457200" cy="431800"/>
          </a:xfrm>
          <a:prstGeom prst="snip1Rect">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123" name="TextBox 122">
            <a:extLst>
              <a:ext uri="{FF2B5EF4-FFF2-40B4-BE49-F238E27FC236}">
                <a16:creationId xmlns:a16="http://schemas.microsoft.com/office/drawing/2014/main" id="{C48331BB-B4E6-48AF-9E6E-15ED2BF7593F}"/>
              </a:ext>
            </a:extLst>
          </p:cNvPr>
          <p:cNvSpPr txBox="1"/>
          <p:nvPr/>
        </p:nvSpPr>
        <p:spPr>
          <a:xfrm>
            <a:off x="2727771" y="3862180"/>
            <a:ext cx="533400" cy="304800"/>
          </a:xfrm>
          <a:prstGeom prst="rect">
            <a:avLst/>
          </a:prstGeom>
          <a:noFill/>
        </p:spPr>
        <p:txBody>
          <a:bodyPr wrap="none" lIns="0" tIns="0" rIns="0" bIns="0" rtlCol="0">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a:ln>
                  <a:noFill/>
                </a:ln>
                <a:solidFill>
                  <a:srgbClr val="5F5F5F"/>
                </a:solidFill>
                <a:effectLst/>
                <a:uLnTx/>
                <a:uFillTx/>
              </a:rPr>
              <a:t>UCM</a:t>
            </a:r>
          </a:p>
        </p:txBody>
      </p:sp>
      <p:sp>
        <p:nvSpPr>
          <p:cNvPr id="124" name="Rounded Rectangle 18">
            <a:extLst>
              <a:ext uri="{FF2B5EF4-FFF2-40B4-BE49-F238E27FC236}">
                <a16:creationId xmlns:a16="http://schemas.microsoft.com/office/drawing/2014/main" id="{DFF19F9D-EE77-40E4-BCA4-118FE900311F}"/>
              </a:ext>
            </a:extLst>
          </p:cNvPr>
          <p:cNvSpPr/>
          <p:nvPr/>
        </p:nvSpPr>
        <p:spPr>
          <a:xfrm>
            <a:off x="714529" y="4424707"/>
            <a:ext cx="1569884" cy="353540"/>
          </a:xfrm>
          <a:prstGeom prst="roundRect">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Calibri"/>
                <a:ea typeface="+mn-ea"/>
                <a:cs typeface="+mn-cs"/>
              </a:rPr>
              <a:t>BI </a:t>
            </a:r>
            <a:r>
              <a:rPr kumimoji="0" lang="en-US" sz="1400" b="0" i="0" u="none" strike="noStrike" kern="0" cap="none" spc="0" normalizeH="0" baseline="0" noProof="0">
                <a:ln>
                  <a:noFill/>
                </a:ln>
                <a:solidFill>
                  <a:srgbClr val="FFFFFF"/>
                </a:solidFill>
                <a:effectLst/>
                <a:uLnTx/>
                <a:uFillTx/>
                <a:latin typeface="Calibri"/>
                <a:ea typeface="+mn-ea"/>
                <a:cs typeface="+mn-cs"/>
              </a:rPr>
              <a:t>Cloud Connector</a:t>
            </a:r>
            <a:endParaRPr kumimoji="0" lang="en-US" sz="1400" b="0" i="0" u="none" strike="noStrike" kern="0" cap="none" spc="0" normalizeH="0" baseline="0" noProof="0" dirty="0">
              <a:ln>
                <a:noFill/>
              </a:ln>
              <a:solidFill>
                <a:srgbClr val="FFFFFF"/>
              </a:solidFill>
              <a:effectLst/>
              <a:uLnTx/>
              <a:uFillTx/>
              <a:latin typeface="Calibri"/>
              <a:ea typeface="+mn-ea"/>
              <a:cs typeface="+mn-cs"/>
            </a:endParaRPr>
          </a:p>
        </p:txBody>
      </p:sp>
      <p:cxnSp>
        <p:nvCxnSpPr>
          <p:cNvPr id="125" name="Straight Arrow Connector 124">
            <a:extLst>
              <a:ext uri="{FF2B5EF4-FFF2-40B4-BE49-F238E27FC236}">
                <a16:creationId xmlns:a16="http://schemas.microsoft.com/office/drawing/2014/main" id="{FA681BCD-994C-45A6-85E4-6D380CD6BD4D}"/>
              </a:ext>
            </a:extLst>
          </p:cNvPr>
          <p:cNvCxnSpPr/>
          <p:nvPr/>
        </p:nvCxnSpPr>
        <p:spPr>
          <a:xfrm>
            <a:off x="1459436" y="3862180"/>
            <a:ext cx="163133" cy="481220"/>
          </a:xfrm>
          <a:prstGeom prst="straightConnector1">
            <a:avLst/>
          </a:prstGeom>
          <a:noFill/>
          <a:ln w="53975" cap="flat" cmpd="sng" algn="ctr">
            <a:solidFill>
              <a:srgbClr val="8DA6B1"/>
            </a:solidFill>
            <a:prstDash val="solid"/>
            <a:miter lim="800000"/>
            <a:tailEnd type="triangle"/>
          </a:ln>
          <a:effectLst/>
        </p:spPr>
      </p:cxnSp>
      <p:cxnSp>
        <p:nvCxnSpPr>
          <p:cNvPr id="126" name="Straight Arrow Connector 125">
            <a:extLst>
              <a:ext uri="{FF2B5EF4-FFF2-40B4-BE49-F238E27FC236}">
                <a16:creationId xmlns:a16="http://schemas.microsoft.com/office/drawing/2014/main" id="{2778FFA3-F55C-49C5-A19A-9AD461B70340}"/>
              </a:ext>
            </a:extLst>
          </p:cNvPr>
          <p:cNvCxnSpPr/>
          <p:nvPr/>
        </p:nvCxnSpPr>
        <p:spPr>
          <a:xfrm flipV="1">
            <a:off x="2093864" y="3862180"/>
            <a:ext cx="523577" cy="477134"/>
          </a:xfrm>
          <a:prstGeom prst="straightConnector1">
            <a:avLst/>
          </a:prstGeom>
          <a:noFill/>
          <a:ln w="47625" cap="flat" cmpd="sng" algn="ctr">
            <a:solidFill>
              <a:srgbClr val="8DA6B1"/>
            </a:solidFill>
            <a:prstDash val="solid"/>
            <a:miter lim="800000"/>
            <a:tailEnd type="triangle"/>
          </a:ln>
          <a:effectLst/>
        </p:spPr>
      </p:cxnSp>
      <p:sp>
        <p:nvSpPr>
          <p:cNvPr id="127" name="TextBox 126">
            <a:extLst>
              <a:ext uri="{FF2B5EF4-FFF2-40B4-BE49-F238E27FC236}">
                <a16:creationId xmlns:a16="http://schemas.microsoft.com/office/drawing/2014/main" id="{DA09F358-9830-42E5-BC3A-ACC56CAF9796}"/>
              </a:ext>
            </a:extLst>
          </p:cNvPr>
          <p:cNvSpPr txBox="1"/>
          <p:nvPr/>
        </p:nvSpPr>
        <p:spPr>
          <a:xfrm>
            <a:off x="1235815" y="4911977"/>
            <a:ext cx="1227861" cy="229536"/>
          </a:xfrm>
          <a:prstGeom prst="rect">
            <a:avLst/>
          </a:prstGeom>
          <a:noFill/>
        </p:spPr>
        <p:txBody>
          <a:bodyPr wrap="none" lIns="0" tIns="0" rIns="0" bIns="0" rtlCol="0">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5F5F5F"/>
                </a:solidFill>
                <a:effectLst/>
                <a:uLnTx/>
                <a:uFillTx/>
              </a:rPr>
              <a:t>Outbound / Export</a:t>
            </a:r>
          </a:p>
        </p:txBody>
      </p:sp>
      <p:pic>
        <p:nvPicPr>
          <p:cNvPr id="128" name="Picture 63" descr="D:\PM\V2\Documentation\Templates\all_icons\ic-PersonWithLaptop-red.png">
            <a:extLst>
              <a:ext uri="{FF2B5EF4-FFF2-40B4-BE49-F238E27FC236}">
                <a16:creationId xmlns:a16="http://schemas.microsoft.com/office/drawing/2014/main" id="{D0583231-4A86-4D1A-BC0B-41A8B0173661}"/>
              </a:ext>
            </a:extLst>
          </p:cNvPr>
          <p:cNvPicPr>
            <a:picLocks noChangeAspect="1" noChangeArrowheads="1"/>
          </p:cNvPicPr>
          <p:nvPr/>
        </p:nvPicPr>
        <p:blipFill>
          <a:blip r:embed="rId3" cstate="print"/>
          <a:srcRect/>
          <a:stretch>
            <a:fillRect/>
          </a:stretch>
        </p:blipFill>
        <p:spPr bwMode="auto">
          <a:xfrm>
            <a:off x="349595" y="5003593"/>
            <a:ext cx="531812" cy="559007"/>
          </a:xfrm>
          <a:prstGeom prst="rect">
            <a:avLst/>
          </a:prstGeom>
          <a:noFill/>
          <a:ln w="9525">
            <a:noFill/>
            <a:miter lim="800000"/>
            <a:headEnd/>
            <a:tailEnd/>
          </a:ln>
        </p:spPr>
      </p:pic>
      <p:pic>
        <p:nvPicPr>
          <p:cNvPr id="129" name="Picture 63" descr="D:\PM\V2\Documentation\Templates\all_icons\ic-PersonWithLaptop-red.png">
            <a:extLst>
              <a:ext uri="{FF2B5EF4-FFF2-40B4-BE49-F238E27FC236}">
                <a16:creationId xmlns:a16="http://schemas.microsoft.com/office/drawing/2014/main" id="{D307AE03-1F2B-44B1-B333-5B24D0109A00}"/>
              </a:ext>
            </a:extLst>
          </p:cNvPr>
          <p:cNvPicPr>
            <a:picLocks noChangeAspect="1" noChangeArrowheads="1"/>
          </p:cNvPicPr>
          <p:nvPr/>
        </p:nvPicPr>
        <p:blipFill>
          <a:blip r:embed="rId3" cstate="print"/>
          <a:srcRect/>
          <a:stretch>
            <a:fillRect/>
          </a:stretch>
        </p:blipFill>
        <p:spPr bwMode="auto">
          <a:xfrm>
            <a:off x="362984" y="2273196"/>
            <a:ext cx="531812" cy="559007"/>
          </a:xfrm>
          <a:prstGeom prst="rect">
            <a:avLst/>
          </a:prstGeom>
          <a:noFill/>
          <a:ln w="9525">
            <a:noFill/>
            <a:miter lim="800000"/>
            <a:headEnd/>
            <a:tailEnd/>
          </a:ln>
        </p:spPr>
      </p:pic>
      <p:sp>
        <p:nvSpPr>
          <p:cNvPr id="130" name="TextBox 129">
            <a:extLst>
              <a:ext uri="{FF2B5EF4-FFF2-40B4-BE49-F238E27FC236}">
                <a16:creationId xmlns:a16="http://schemas.microsoft.com/office/drawing/2014/main" id="{124E67F5-9EC1-4464-8B51-B1C86DD5C6D4}"/>
              </a:ext>
            </a:extLst>
          </p:cNvPr>
          <p:cNvSpPr txBox="1"/>
          <p:nvPr/>
        </p:nvSpPr>
        <p:spPr>
          <a:xfrm>
            <a:off x="2807784" y="3249286"/>
            <a:ext cx="449705" cy="466067"/>
          </a:xfrm>
          <a:prstGeom prst="rect">
            <a:avLst/>
          </a:prstGeom>
          <a:noFill/>
        </p:spPr>
        <p:txBody>
          <a:bodyPr wrap="none" lIns="0" tIns="0" rIns="0" bIns="0" rtlCol="0">
            <a:noAutofit/>
          </a:bodyPr>
          <a:lstStyle/>
          <a:p>
            <a:pPr marL="0" marR="0" lvl="0" indent="0" defTabSz="914400" eaLnBrk="1" fontAlgn="auto" latinLnBrk="0" hangingPunct="1">
              <a:lnSpc>
                <a:spcPct val="9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FFFFFF"/>
              </a:solidFill>
              <a:effectLst/>
              <a:uLnTx/>
              <a:uFillTx/>
            </a:endParaRPr>
          </a:p>
          <a:p>
            <a:pPr marL="0" marR="0" lvl="0" indent="0" defTabSz="91440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FF"/>
                </a:solidFill>
                <a:effectLst/>
                <a:uLnTx/>
                <a:uFillTx/>
              </a:rPr>
              <a:t>CSV</a:t>
            </a:r>
          </a:p>
        </p:txBody>
      </p:sp>
      <p:sp>
        <p:nvSpPr>
          <p:cNvPr id="131" name="Rectangle 130">
            <a:extLst>
              <a:ext uri="{FF2B5EF4-FFF2-40B4-BE49-F238E27FC236}">
                <a16:creationId xmlns:a16="http://schemas.microsoft.com/office/drawing/2014/main" id="{25B0ACCF-C3DB-4690-815C-D2A01B8AE78F}"/>
              </a:ext>
            </a:extLst>
          </p:cNvPr>
          <p:cNvSpPr/>
          <p:nvPr/>
        </p:nvSpPr>
        <p:spPr>
          <a:xfrm>
            <a:off x="3177091" y="4250374"/>
            <a:ext cx="916337" cy="661604"/>
          </a:xfrm>
          <a:prstGeom prst="rect">
            <a:avLst/>
          </a:prstGeom>
          <a:solidFill>
            <a:srgbClr val="46575E">
              <a:lumMod val="60000"/>
              <a:lumOff val="40000"/>
            </a:srgbClr>
          </a:solidFill>
          <a:ln w="28575"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Calibri"/>
              <a:ea typeface="+mn-ea"/>
              <a:cs typeface="+mn-cs"/>
            </a:endParaRPr>
          </a:p>
          <a:p>
            <a:pPr marL="0" marR="0" lvl="0" indent="0" algn="ctr" defTabSz="914400" eaLnBrk="1" fontAlgn="auto" latinLnBrk="0" hangingPunct="1">
              <a:lnSpc>
                <a:spcPct val="8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Calibri"/>
                <a:ea typeface="+mn-ea"/>
                <a:cs typeface="+mn-cs"/>
              </a:rPr>
              <a:t>Cloud Storage</a:t>
            </a:r>
          </a:p>
          <a:p>
            <a:pPr marL="0" marR="0" lvl="0" indent="0" algn="ctr" defTabSz="914400" eaLnBrk="1" fontAlgn="auto" latinLnBrk="0" hangingPunct="1">
              <a:lnSpc>
                <a:spcPct val="8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Calibri"/>
              <a:ea typeface="+mn-ea"/>
              <a:cs typeface="+mn-cs"/>
            </a:endParaRPr>
          </a:p>
        </p:txBody>
      </p:sp>
      <p:cxnSp>
        <p:nvCxnSpPr>
          <p:cNvPr id="132" name="Straight Arrow Connector 131">
            <a:extLst>
              <a:ext uri="{FF2B5EF4-FFF2-40B4-BE49-F238E27FC236}">
                <a16:creationId xmlns:a16="http://schemas.microsoft.com/office/drawing/2014/main" id="{B79BE36C-95CE-41DC-ACC6-871885909858}"/>
              </a:ext>
            </a:extLst>
          </p:cNvPr>
          <p:cNvCxnSpPr/>
          <p:nvPr/>
        </p:nvCxnSpPr>
        <p:spPr>
          <a:xfrm flipV="1">
            <a:off x="2438798" y="4621001"/>
            <a:ext cx="652773" cy="35216"/>
          </a:xfrm>
          <a:prstGeom prst="straightConnector1">
            <a:avLst/>
          </a:prstGeom>
          <a:noFill/>
          <a:ln w="47625" cap="flat" cmpd="sng" algn="ctr">
            <a:solidFill>
              <a:srgbClr val="8DA6B1"/>
            </a:solidFill>
            <a:prstDash val="solid"/>
            <a:miter lim="800000"/>
            <a:tailEnd type="triangle"/>
          </a:ln>
          <a:effectLst/>
        </p:spPr>
      </p:cxnSp>
      <p:pic>
        <p:nvPicPr>
          <p:cNvPr id="133" name="Picture 6" descr="CRM The World's Favorite Customer Relationship Management - Salesforce.com">
            <a:extLst>
              <a:ext uri="{FF2B5EF4-FFF2-40B4-BE49-F238E27FC236}">
                <a16:creationId xmlns:a16="http://schemas.microsoft.com/office/drawing/2014/main" id="{551375A4-4D76-48C6-9D8C-DB8AAA9EA0F6}"/>
              </a:ext>
            </a:extLst>
          </p:cNvPr>
          <p:cNvPicPr>
            <a:picLocks noChangeAspect="1" noChangeArrowheads="1"/>
          </p:cNvPicPr>
          <p:nvPr/>
        </p:nvPicPr>
        <p:blipFill>
          <a:blip r:embed="rId4" cstate="print"/>
          <a:srcRect/>
          <a:stretch>
            <a:fillRect/>
          </a:stretch>
        </p:blipFill>
        <p:spPr bwMode="auto">
          <a:xfrm>
            <a:off x="10957147" y="2206325"/>
            <a:ext cx="566193" cy="296082"/>
          </a:xfrm>
          <a:prstGeom prst="rect">
            <a:avLst/>
          </a:prstGeom>
          <a:noFill/>
          <a:ln>
            <a:noFill/>
          </a:ln>
          <a:effectLst>
            <a:outerShdw blurRad="63500" dist="38100" dir="2700000" algn="tl" rotWithShape="0">
              <a:srgbClr val="000000">
                <a:alpha val="39998"/>
              </a:srgbClr>
            </a:outerShdw>
          </a:effectLst>
          <a:extLst/>
        </p:spPr>
      </p:pic>
      <p:pic>
        <p:nvPicPr>
          <p:cNvPr id="134" name="Picture 116" descr="EBS-logo.png">
            <a:extLst>
              <a:ext uri="{FF2B5EF4-FFF2-40B4-BE49-F238E27FC236}">
                <a16:creationId xmlns:a16="http://schemas.microsoft.com/office/drawing/2014/main" id="{4B0ED024-C6EE-41B0-9A06-9101EA8604B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19192" y="1722489"/>
            <a:ext cx="763970" cy="318321"/>
          </a:xfrm>
          <a:prstGeom prst="rect">
            <a:avLst/>
          </a:prstGeom>
        </p:spPr>
      </p:pic>
      <p:cxnSp>
        <p:nvCxnSpPr>
          <p:cNvPr id="135" name="Straight Arrow Connector 134">
            <a:extLst>
              <a:ext uri="{FF2B5EF4-FFF2-40B4-BE49-F238E27FC236}">
                <a16:creationId xmlns:a16="http://schemas.microsoft.com/office/drawing/2014/main" id="{3305CC70-D78B-43A2-A4E3-12911CC90B28}"/>
              </a:ext>
            </a:extLst>
          </p:cNvPr>
          <p:cNvCxnSpPr>
            <a:cxnSpLocks/>
          </p:cNvCxnSpPr>
          <p:nvPr/>
        </p:nvCxnSpPr>
        <p:spPr>
          <a:xfrm flipV="1">
            <a:off x="4276165" y="3943487"/>
            <a:ext cx="2312851" cy="624372"/>
          </a:xfrm>
          <a:prstGeom prst="straightConnector1">
            <a:avLst/>
          </a:prstGeom>
          <a:noFill/>
          <a:ln w="88900" cap="flat" cmpd="sng" algn="ctr">
            <a:solidFill>
              <a:srgbClr val="8DA6B1"/>
            </a:solidFill>
            <a:prstDash val="solid"/>
            <a:miter lim="800000"/>
            <a:tailEnd type="triangle"/>
          </a:ln>
          <a:effectLst/>
        </p:spPr>
      </p:cxnSp>
      <p:pic>
        <p:nvPicPr>
          <p:cNvPr id="136" name="Picture 135" descr="hadoop.jpg">
            <a:extLst>
              <a:ext uri="{FF2B5EF4-FFF2-40B4-BE49-F238E27FC236}">
                <a16:creationId xmlns:a16="http://schemas.microsoft.com/office/drawing/2014/main" id="{A7BD80B5-C144-4F13-8F24-1B19FD5B8D1E}"/>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10444793" y="2912699"/>
            <a:ext cx="1288419" cy="333062"/>
          </a:xfrm>
          <a:prstGeom prst="rect">
            <a:avLst/>
          </a:prstGeom>
        </p:spPr>
      </p:pic>
      <p:sp>
        <p:nvSpPr>
          <p:cNvPr id="137" name="Can 48">
            <a:extLst>
              <a:ext uri="{FF2B5EF4-FFF2-40B4-BE49-F238E27FC236}">
                <a16:creationId xmlns:a16="http://schemas.microsoft.com/office/drawing/2014/main" id="{A865255E-73AC-4FB1-B1AB-FA6EFC203D84}"/>
              </a:ext>
            </a:extLst>
          </p:cNvPr>
          <p:cNvSpPr/>
          <p:nvPr/>
        </p:nvSpPr>
        <p:spPr>
          <a:xfrm>
            <a:off x="10598716" y="3666010"/>
            <a:ext cx="1092987" cy="413433"/>
          </a:xfrm>
          <a:prstGeom prst="can">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Calibri"/>
                <a:ea typeface="+mn-ea"/>
                <a:cs typeface="+mn-cs"/>
              </a:rPr>
              <a:t>ODS</a:t>
            </a:r>
          </a:p>
        </p:txBody>
      </p:sp>
      <p:sp>
        <p:nvSpPr>
          <p:cNvPr id="138" name="Cube 137">
            <a:extLst>
              <a:ext uri="{FF2B5EF4-FFF2-40B4-BE49-F238E27FC236}">
                <a16:creationId xmlns:a16="http://schemas.microsoft.com/office/drawing/2014/main" id="{99B1F18D-02A3-4A75-B4B9-C5632CAD4C39}"/>
              </a:ext>
            </a:extLst>
          </p:cNvPr>
          <p:cNvSpPr/>
          <p:nvPr/>
        </p:nvSpPr>
        <p:spPr>
          <a:xfrm>
            <a:off x="10627355" y="4654729"/>
            <a:ext cx="1066800" cy="495457"/>
          </a:xfrm>
          <a:prstGeom prst="cube">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Calibri"/>
                <a:ea typeface="+mn-ea"/>
                <a:cs typeface="+mn-cs"/>
              </a:rPr>
              <a:t>BI</a:t>
            </a:r>
          </a:p>
        </p:txBody>
      </p:sp>
      <p:sp>
        <p:nvSpPr>
          <p:cNvPr id="139" name="Rounded Rectangle 51">
            <a:extLst>
              <a:ext uri="{FF2B5EF4-FFF2-40B4-BE49-F238E27FC236}">
                <a16:creationId xmlns:a16="http://schemas.microsoft.com/office/drawing/2014/main" id="{A7288DB3-770C-4065-932F-23E4213E73E0}"/>
              </a:ext>
            </a:extLst>
          </p:cNvPr>
          <p:cNvSpPr/>
          <p:nvPr/>
        </p:nvSpPr>
        <p:spPr>
          <a:xfrm>
            <a:off x="6627812" y="2821290"/>
            <a:ext cx="3048000" cy="1592504"/>
          </a:xfrm>
          <a:prstGeom prst="roundRect">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Calibri"/>
                <a:ea typeface="+mn-ea"/>
                <a:cs typeface="+mn-cs"/>
              </a:rPr>
              <a:t>ODI / ODI-CS</a:t>
            </a:r>
          </a:p>
        </p:txBody>
      </p:sp>
      <p:sp>
        <p:nvSpPr>
          <p:cNvPr id="140" name="TextBox 139">
            <a:extLst>
              <a:ext uri="{FF2B5EF4-FFF2-40B4-BE49-F238E27FC236}">
                <a16:creationId xmlns:a16="http://schemas.microsoft.com/office/drawing/2014/main" id="{47AA1B3E-1CBF-42B2-B075-91C343B1D209}"/>
              </a:ext>
            </a:extLst>
          </p:cNvPr>
          <p:cNvSpPr txBox="1"/>
          <p:nvPr/>
        </p:nvSpPr>
        <p:spPr>
          <a:xfrm>
            <a:off x="6018212" y="4534455"/>
            <a:ext cx="4329931" cy="1439466"/>
          </a:xfrm>
          <a:prstGeom prst="rect">
            <a:avLst/>
          </a:prstGeom>
          <a:noFill/>
        </p:spPr>
        <p:txBody>
          <a:bodyPr wrap="none" lIns="0" tIns="0" rIns="0" bIns="0" rtlCol="0">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5F5F5F"/>
                </a:solidFill>
                <a:effectLst/>
                <a:uLnTx/>
                <a:uFillTx/>
              </a:rPr>
              <a:t>Extract from Fusion App</a:t>
            </a:r>
          </a:p>
          <a:p>
            <a:pPr marL="285750" marR="0" lvl="0" indent="-285750" defTabSz="914400" eaLnBrk="1" fontAlgn="auto" latinLnBrk="0" hangingPunct="1">
              <a:lnSpc>
                <a:spcPct val="90000"/>
              </a:lnSpc>
              <a:spcBef>
                <a:spcPts val="0"/>
              </a:spcBef>
              <a:spcAft>
                <a:spcPts val="0"/>
              </a:spcAft>
              <a:buClrTx/>
              <a:buSzTx/>
              <a:buFont typeface="Arial" charset="0"/>
              <a:buChar char="•"/>
              <a:tabLst/>
              <a:defRPr/>
            </a:pPr>
            <a:r>
              <a:rPr kumimoji="0" lang="en-US" sz="1800" b="0" i="0" u="none" strike="noStrike" kern="0" cap="none" spc="0" normalizeH="0" baseline="0" noProof="0" dirty="0">
                <a:ln>
                  <a:noFill/>
                </a:ln>
                <a:solidFill>
                  <a:srgbClr val="5F5F5F"/>
                </a:solidFill>
                <a:effectLst/>
                <a:uLnTx/>
                <a:uFillTx/>
              </a:rPr>
              <a:t>Fusion App: Configure BICC Extract</a:t>
            </a:r>
          </a:p>
          <a:p>
            <a:pPr marL="285750" marR="0" lvl="0" indent="-285750" defTabSz="914400" eaLnBrk="1" fontAlgn="auto" latinLnBrk="0" hangingPunct="1">
              <a:lnSpc>
                <a:spcPct val="90000"/>
              </a:lnSpc>
              <a:spcBef>
                <a:spcPts val="0"/>
              </a:spcBef>
              <a:spcAft>
                <a:spcPts val="0"/>
              </a:spcAft>
              <a:buClrTx/>
              <a:buSzTx/>
              <a:buFont typeface="Arial" charset="0"/>
              <a:buChar char="•"/>
              <a:tabLst/>
              <a:defRPr/>
            </a:pPr>
            <a:r>
              <a:rPr kumimoji="0" lang="en-US" sz="1800" b="0" i="0" u="none" strike="noStrike" kern="0" cap="none" spc="0" normalizeH="0" baseline="0" noProof="0" dirty="0">
                <a:ln>
                  <a:noFill/>
                </a:ln>
                <a:solidFill>
                  <a:srgbClr val="5F5F5F"/>
                </a:solidFill>
                <a:effectLst/>
                <a:uLnTx/>
                <a:uFillTx/>
              </a:rPr>
              <a:t>ODI /ODI-CS: Run Extract (REST)</a:t>
            </a:r>
          </a:p>
          <a:p>
            <a:pPr marL="285750" marR="0" lvl="0" indent="-285750" defTabSz="914400" eaLnBrk="1" fontAlgn="auto" latinLnBrk="0" hangingPunct="1">
              <a:lnSpc>
                <a:spcPct val="90000"/>
              </a:lnSpc>
              <a:spcBef>
                <a:spcPts val="0"/>
              </a:spcBef>
              <a:spcAft>
                <a:spcPts val="0"/>
              </a:spcAft>
              <a:buClrTx/>
              <a:buSzTx/>
              <a:buFont typeface="Arial" charset="0"/>
              <a:buChar char="•"/>
              <a:tabLst/>
              <a:defRPr/>
            </a:pPr>
            <a:r>
              <a:rPr kumimoji="0" lang="en-US" sz="1800" b="0" i="0" u="none" strike="noStrike" kern="0" cap="none" spc="0" normalizeH="0" baseline="0" noProof="0" dirty="0">
                <a:ln>
                  <a:noFill/>
                </a:ln>
                <a:solidFill>
                  <a:srgbClr val="5F5F5F"/>
                </a:solidFill>
                <a:effectLst/>
                <a:uLnTx/>
                <a:uFillTx/>
              </a:rPr>
              <a:t>ODI /ODI-CS : Download Files from UCM</a:t>
            </a:r>
          </a:p>
          <a:p>
            <a:pPr marL="285750" marR="0" lvl="0" indent="-285750" defTabSz="914400" eaLnBrk="1" fontAlgn="auto" latinLnBrk="0" hangingPunct="1">
              <a:lnSpc>
                <a:spcPct val="90000"/>
              </a:lnSpc>
              <a:spcBef>
                <a:spcPts val="0"/>
              </a:spcBef>
              <a:spcAft>
                <a:spcPts val="0"/>
              </a:spcAft>
              <a:buClrTx/>
              <a:buSzTx/>
              <a:buFont typeface="Arial" charset="0"/>
              <a:buChar char="•"/>
              <a:tabLst/>
              <a:defRPr/>
            </a:pPr>
            <a:r>
              <a:rPr kumimoji="0" lang="en-US" sz="1800" b="0" i="0" u="none" strike="noStrike" kern="0" cap="none" spc="0" normalizeH="0" baseline="0" noProof="0" dirty="0">
                <a:ln>
                  <a:noFill/>
                </a:ln>
                <a:solidFill>
                  <a:srgbClr val="5F5F5F"/>
                </a:solidFill>
                <a:effectLst/>
                <a:uLnTx/>
                <a:uFillTx/>
              </a:rPr>
              <a:t>ODI /ODI-CS : Unzip, Decrypt, Transform</a:t>
            </a:r>
          </a:p>
        </p:txBody>
      </p:sp>
      <p:sp>
        <p:nvSpPr>
          <p:cNvPr id="141" name="TextBox 140">
            <a:extLst>
              <a:ext uri="{FF2B5EF4-FFF2-40B4-BE49-F238E27FC236}">
                <a16:creationId xmlns:a16="http://schemas.microsoft.com/office/drawing/2014/main" id="{47D51F11-30A0-4AD3-853E-044539DD1265}"/>
              </a:ext>
            </a:extLst>
          </p:cNvPr>
          <p:cNvSpPr txBox="1"/>
          <p:nvPr/>
        </p:nvSpPr>
        <p:spPr>
          <a:xfrm>
            <a:off x="5492642" y="3661564"/>
            <a:ext cx="914400" cy="899809"/>
          </a:xfrm>
          <a:prstGeom prst="rect">
            <a:avLst/>
          </a:prstGeom>
          <a:noFill/>
        </p:spPr>
        <p:txBody>
          <a:bodyPr wrap="none" lIns="0" tIns="0" rIns="0" bIns="0" rtlCol="0">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5F5F5F"/>
                </a:solidFill>
                <a:effectLst/>
                <a:uLnTx/>
                <a:uFillTx/>
              </a:rPr>
              <a:t>Extract</a:t>
            </a:r>
          </a:p>
        </p:txBody>
      </p:sp>
      <p:sp>
        <p:nvSpPr>
          <p:cNvPr id="142" name="Left-Right Arrow 55">
            <a:extLst>
              <a:ext uri="{FF2B5EF4-FFF2-40B4-BE49-F238E27FC236}">
                <a16:creationId xmlns:a16="http://schemas.microsoft.com/office/drawing/2014/main" id="{13421538-CE6C-40D6-8989-E797FDDEED16}"/>
              </a:ext>
            </a:extLst>
          </p:cNvPr>
          <p:cNvSpPr/>
          <p:nvPr/>
        </p:nvSpPr>
        <p:spPr>
          <a:xfrm>
            <a:off x="9805030" y="3405269"/>
            <a:ext cx="480382" cy="199990"/>
          </a:xfrm>
          <a:prstGeom prst="leftRightArrow">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cxnSp>
        <p:nvCxnSpPr>
          <p:cNvPr id="143" name="Straight Arrow Connector 142">
            <a:extLst>
              <a:ext uri="{FF2B5EF4-FFF2-40B4-BE49-F238E27FC236}">
                <a16:creationId xmlns:a16="http://schemas.microsoft.com/office/drawing/2014/main" id="{1D144FC1-4A26-47FA-A37D-95935E963141}"/>
              </a:ext>
            </a:extLst>
          </p:cNvPr>
          <p:cNvCxnSpPr>
            <a:cxnSpLocks/>
          </p:cNvCxnSpPr>
          <p:nvPr/>
        </p:nvCxnSpPr>
        <p:spPr>
          <a:xfrm>
            <a:off x="3667010" y="3194618"/>
            <a:ext cx="2922006" cy="260186"/>
          </a:xfrm>
          <a:prstGeom prst="straightConnector1">
            <a:avLst/>
          </a:prstGeom>
          <a:noFill/>
          <a:ln w="88900" cap="flat" cmpd="sng" algn="ctr">
            <a:solidFill>
              <a:srgbClr val="8DA6B1"/>
            </a:solidFill>
            <a:prstDash val="solid"/>
            <a:miter lim="800000"/>
            <a:tailEnd type="triangle"/>
          </a:ln>
          <a:effectLst/>
        </p:spPr>
      </p:cxnSp>
      <p:sp>
        <p:nvSpPr>
          <p:cNvPr id="33" name="Rounded Rectangle 32"/>
          <p:cNvSpPr/>
          <p:nvPr/>
        </p:nvSpPr>
        <p:spPr>
          <a:xfrm>
            <a:off x="664187" y="3715352"/>
            <a:ext cx="1429677" cy="1468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BI View Objects</a:t>
            </a:r>
          </a:p>
        </p:txBody>
      </p:sp>
    </p:spTree>
    <p:extLst>
      <p:ext uri="{BB962C8B-B14F-4D97-AF65-F5344CB8AC3E}">
        <p14:creationId xmlns:p14="http://schemas.microsoft.com/office/powerpoint/2010/main" val="78737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p:bldP spid="1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9">
            <a:extLst>
              <a:ext uri="{FF2B5EF4-FFF2-40B4-BE49-F238E27FC236}">
                <a16:creationId xmlns:a16="http://schemas.microsoft.com/office/drawing/2014/main" id="{46B88051-C55A-47FE-A38A-41B5F41D79D3}"/>
              </a:ext>
            </a:extLst>
          </p:cNvPr>
          <p:cNvPicPr>
            <a:picLocks noChangeAspect="1"/>
          </p:cNvPicPr>
          <p:nvPr/>
        </p:nvPicPr>
        <p:blipFill>
          <a:blip r:embed="rId2" cstate="print"/>
          <a:srcRect/>
          <a:stretch>
            <a:fillRect/>
          </a:stretch>
        </p:blipFill>
        <p:spPr bwMode="auto">
          <a:xfrm>
            <a:off x="-213078" y="1295400"/>
            <a:ext cx="5708110" cy="4876800"/>
          </a:xfrm>
          <a:prstGeom prst="rect">
            <a:avLst/>
          </a:prstGeom>
          <a:noFill/>
          <a:ln w="9525">
            <a:noFill/>
            <a:miter lim="800000"/>
            <a:headEnd/>
            <a:tailEnd/>
          </a:ln>
        </p:spPr>
      </p:pic>
      <p:sp>
        <p:nvSpPr>
          <p:cNvPr id="32" name="TextBox 14">
            <a:extLst>
              <a:ext uri="{FF2B5EF4-FFF2-40B4-BE49-F238E27FC236}">
                <a16:creationId xmlns:a16="http://schemas.microsoft.com/office/drawing/2014/main" id="{A2D61389-CD9F-4564-A181-029747866998}"/>
              </a:ext>
            </a:extLst>
          </p:cNvPr>
          <p:cNvSpPr txBox="1">
            <a:spLocks noChangeArrowheads="1"/>
          </p:cNvSpPr>
          <p:nvPr/>
        </p:nvSpPr>
        <p:spPr bwMode="auto">
          <a:xfrm>
            <a:off x="664187" y="1929932"/>
            <a:ext cx="3817546" cy="311150"/>
          </a:xfrm>
          <a:prstGeom prst="rect">
            <a:avLst/>
          </a:prstGeom>
          <a:noFill/>
          <a:ln w="9525">
            <a:noFill/>
            <a:miter lim="800000"/>
            <a:headEnd/>
            <a:tailEnd/>
          </a:ln>
        </p:spPr>
        <p:txBody>
          <a:bodyPr lIns="0" tIns="0" rIns="0" bIns="0"/>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0000"/>
                </a:solidFill>
                <a:effectLst/>
                <a:uLnTx/>
                <a:uFillTx/>
              </a:rPr>
              <a:t>Fusion Cloud</a:t>
            </a:r>
            <a:endParaRPr kumimoji="0" lang="en-US" sz="1800" b="1" i="0" u="none" strike="noStrike" kern="0" cap="none" spc="0" normalizeH="0" baseline="0" noProof="0" dirty="0">
              <a:ln>
                <a:noFill/>
              </a:ln>
              <a:solidFill>
                <a:srgbClr val="FF0000"/>
              </a:solidFill>
              <a:effectLst/>
              <a:uLnTx/>
              <a:uFillTx/>
            </a:endParaRPr>
          </a:p>
        </p:txBody>
      </p:sp>
      <p:sp>
        <p:nvSpPr>
          <p:cNvPr id="114" name="Title 1">
            <a:extLst>
              <a:ext uri="{FF2B5EF4-FFF2-40B4-BE49-F238E27FC236}">
                <a16:creationId xmlns:a16="http://schemas.microsoft.com/office/drawing/2014/main" id="{A15530F2-106F-45F6-A5B4-52981042BB28}"/>
              </a:ext>
            </a:extLst>
          </p:cNvPr>
          <p:cNvSpPr txBox="1">
            <a:spLocks/>
          </p:cNvSpPr>
          <p:nvPr/>
        </p:nvSpPr>
        <p:spPr>
          <a:xfrm>
            <a:off x="531812" y="228600"/>
            <a:ext cx="11125199" cy="889000"/>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1" i="0" u="none" strike="noStrike" kern="1200" cap="none" spc="0" normalizeH="0" baseline="0" noProof="0" dirty="0">
                <a:ln>
                  <a:noFill/>
                </a:ln>
                <a:solidFill>
                  <a:srgbClr val="FF0000"/>
                </a:solidFill>
                <a:effectLst/>
                <a:uLnTx/>
                <a:uFillTx/>
                <a:latin typeface="Calibri"/>
                <a:ea typeface="+mj-ea"/>
                <a:cs typeface="+mj-cs"/>
              </a:rPr>
              <a:t>Data Extract using </a:t>
            </a:r>
            <a:r>
              <a:rPr lang="en-US" b="1" noProof="0" dirty="0">
                <a:solidFill>
                  <a:srgbClr val="FF0000"/>
                </a:solidFill>
                <a:latin typeface="Calibri"/>
              </a:rPr>
              <a:t>Web Services (SOAP/REST)</a:t>
            </a:r>
            <a:endParaRPr kumimoji="0" lang="en-US" sz="3600" b="1" i="0" u="none" strike="noStrike" kern="1200" cap="none" spc="0" normalizeH="0" baseline="0" noProof="0" dirty="0">
              <a:ln>
                <a:noFill/>
              </a:ln>
              <a:solidFill>
                <a:srgbClr val="FF0000"/>
              </a:solidFill>
              <a:effectLst/>
              <a:uLnTx/>
              <a:uFillTx/>
              <a:latin typeface="Calibri"/>
              <a:ea typeface="+mj-ea"/>
              <a:cs typeface="+mj-cs"/>
            </a:endParaRPr>
          </a:p>
        </p:txBody>
      </p:sp>
      <p:sp>
        <p:nvSpPr>
          <p:cNvPr id="119" name="Can 9">
            <a:extLst>
              <a:ext uri="{FF2B5EF4-FFF2-40B4-BE49-F238E27FC236}">
                <a16:creationId xmlns:a16="http://schemas.microsoft.com/office/drawing/2014/main" id="{37B51D90-A8F7-425A-88FF-713E99C08B2D}"/>
              </a:ext>
            </a:extLst>
          </p:cNvPr>
          <p:cNvSpPr/>
          <p:nvPr/>
        </p:nvSpPr>
        <p:spPr>
          <a:xfrm>
            <a:off x="894796" y="3023004"/>
            <a:ext cx="1088266" cy="660400"/>
          </a:xfrm>
          <a:prstGeom prst="can">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Calibri"/>
                <a:ea typeface="+mn-ea"/>
                <a:cs typeface="+mn-cs"/>
              </a:rPr>
              <a:t>ERP </a:t>
            </a:r>
            <a:r>
              <a:rPr kumimoji="0" lang="en-US" sz="1600" b="0" i="0" u="none" strike="noStrike" kern="0" cap="none" spc="0" normalizeH="0" baseline="0" noProof="0" dirty="0">
                <a:ln>
                  <a:noFill/>
                </a:ln>
                <a:solidFill>
                  <a:srgbClr val="FFFFFF"/>
                </a:solidFill>
                <a:effectLst/>
                <a:uLnTx/>
                <a:uFillTx/>
                <a:latin typeface="Calibri"/>
                <a:ea typeface="+mn-ea"/>
                <a:cs typeface="+mn-cs"/>
              </a:rPr>
              <a:t>Tables</a:t>
            </a:r>
          </a:p>
        </p:txBody>
      </p:sp>
      <p:pic>
        <p:nvPicPr>
          <p:cNvPr id="128" name="Picture 63" descr="D:\PM\V2\Documentation\Templates\all_icons\ic-PersonWithLaptop-red.png">
            <a:extLst>
              <a:ext uri="{FF2B5EF4-FFF2-40B4-BE49-F238E27FC236}">
                <a16:creationId xmlns:a16="http://schemas.microsoft.com/office/drawing/2014/main" id="{D0583231-4A86-4D1A-BC0B-41A8B0173661}"/>
              </a:ext>
            </a:extLst>
          </p:cNvPr>
          <p:cNvPicPr>
            <a:picLocks noChangeAspect="1" noChangeArrowheads="1"/>
          </p:cNvPicPr>
          <p:nvPr/>
        </p:nvPicPr>
        <p:blipFill>
          <a:blip r:embed="rId3" cstate="print"/>
          <a:srcRect/>
          <a:stretch>
            <a:fillRect/>
          </a:stretch>
        </p:blipFill>
        <p:spPr bwMode="auto">
          <a:xfrm>
            <a:off x="349595" y="5003593"/>
            <a:ext cx="531812" cy="559007"/>
          </a:xfrm>
          <a:prstGeom prst="rect">
            <a:avLst/>
          </a:prstGeom>
          <a:noFill/>
          <a:ln w="9525">
            <a:noFill/>
            <a:miter lim="800000"/>
            <a:headEnd/>
            <a:tailEnd/>
          </a:ln>
        </p:spPr>
      </p:pic>
      <p:pic>
        <p:nvPicPr>
          <p:cNvPr id="129" name="Picture 63" descr="D:\PM\V2\Documentation\Templates\all_icons\ic-PersonWithLaptop-red.png">
            <a:extLst>
              <a:ext uri="{FF2B5EF4-FFF2-40B4-BE49-F238E27FC236}">
                <a16:creationId xmlns:a16="http://schemas.microsoft.com/office/drawing/2014/main" id="{D307AE03-1F2B-44B1-B333-5B24D0109A00}"/>
              </a:ext>
            </a:extLst>
          </p:cNvPr>
          <p:cNvPicPr>
            <a:picLocks noChangeAspect="1" noChangeArrowheads="1"/>
          </p:cNvPicPr>
          <p:nvPr/>
        </p:nvPicPr>
        <p:blipFill>
          <a:blip r:embed="rId3" cstate="print"/>
          <a:srcRect/>
          <a:stretch>
            <a:fillRect/>
          </a:stretch>
        </p:blipFill>
        <p:spPr bwMode="auto">
          <a:xfrm>
            <a:off x="362984" y="2273196"/>
            <a:ext cx="531812" cy="559007"/>
          </a:xfrm>
          <a:prstGeom prst="rect">
            <a:avLst/>
          </a:prstGeom>
          <a:noFill/>
          <a:ln w="9525">
            <a:noFill/>
            <a:miter lim="800000"/>
            <a:headEnd/>
            <a:tailEnd/>
          </a:ln>
        </p:spPr>
      </p:pic>
      <p:pic>
        <p:nvPicPr>
          <p:cNvPr id="22" name="Picture 21">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52064" y="3242380"/>
            <a:ext cx="832059" cy="832059"/>
          </a:xfrm>
          <a:prstGeom prst="rect">
            <a:avLst/>
          </a:prstGeom>
        </p:spPr>
      </p:pic>
      <p:sp>
        <p:nvSpPr>
          <p:cNvPr id="23" name="TextBox 22"/>
          <p:cNvSpPr txBox="1"/>
          <p:nvPr/>
        </p:nvSpPr>
        <p:spPr>
          <a:xfrm>
            <a:off x="2437155" y="4045245"/>
            <a:ext cx="839812" cy="954107"/>
          </a:xfrm>
          <a:prstGeom prst="rect">
            <a:avLst/>
          </a:prstGeom>
          <a:noFill/>
        </p:spPr>
        <p:txBody>
          <a:bodyPr wrap="square" rtlCol="0">
            <a:spAutoFit/>
          </a:bodyPr>
          <a:lstStyle/>
          <a:p>
            <a:pPr algn="ctr"/>
            <a:r>
              <a:rPr lang="en-US" sz="1400" b="1" dirty="0">
                <a:solidFill>
                  <a:schemeClr val="accent5">
                    <a:lumMod val="75000"/>
                  </a:schemeClr>
                </a:solidFill>
                <a:latin typeface="Arial Narrow" panose="020B0606020202030204" pitchFamily="34" charset="0"/>
              </a:rPr>
              <a:t>SOAP</a:t>
            </a:r>
          </a:p>
          <a:p>
            <a:pPr algn="ctr"/>
            <a:r>
              <a:rPr lang="en-US" sz="1400" b="1" dirty="0">
                <a:solidFill>
                  <a:schemeClr val="accent5">
                    <a:lumMod val="75000"/>
                  </a:schemeClr>
                </a:solidFill>
                <a:latin typeface="Arial Narrow" panose="020B0606020202030204" pitchFamily="34" charset="0"/>
              </a:rPr>
              <a:t>&amp;</a:t>
            </a:r>
          </a:p>
          <a:p>
            <a:pPr algn="ctr"/>
            <a:r>
              <a:rPr lang="en-US" sz="1400" b="1" dirty="0">
                <a:solidFill>
                  <a:schemeClr val="accent5">
                    <a:lumMod val="75000"/>
                  </a:schemeClr>
                </a:solidFill>
                <a:latin typeface="Arial Narrow" panose="020B0606020202030204" pitchFamily="34" charset="0"/>
              </a:rPr>
              <a:t>REST</a:t>
            </a:r>
          </a:p>
          <a:p>
            <a:pPr algn="ctr"/>
            <a:r>
              <a:rPr lang="en-US" sz="1400" b="1" dirty="0">
                <a:solidFill>
                  <a:schemeClr val="accent5">
                    <a:lumMod val="75000"/>
                  </a:schemeClr>
                </a:solidFill>
                <a:latin typeface="Arial Narrow" panose="020B0606020202030204" pitchFamily="34" charset="0"/>
              </a:rPr>
              <a:t>APIs</a:t>
            </a:r>
          </a:p>
        </p:txBody>
      </p:sp>
      <p:pic>
        <p:nvPicPr>
          <p:cNvPr id="26" name="Picture 6" descr="CRM The World's Favorite Customer Relationship Management - Salesforce.com">
            <a:extLst>
              <a:ext uri="{FF2B5EF4-FFF2-40B4-BE49-F238E27FC236}">
                <a16:creationId xmlns:a16="http://schemas.microsoft.com/office/drawing/2014/main" id="{F5336337-B57E-42AA-9A2E-3495DD5C3CF2}"/>
              </a:ext>
            </a:extLst>
          </p:cNvPr>
          <p:cNvPicPr>
            <a:picLocks noChangeAspect="1" noChangeArrowheads="1"/>
          </p:cNvPicPr>
          <p:nvPr/>
        </p:nvPicPr>
        <p:blipFill>
          <a:blip r:embed="rId6" cstate="print"/>
          <a:srcRect/>
          <a:stretch>
            <a:fillRect/>
          </a:stretch>
        </p:blipFill>
        <p:spPr bwMode="auto">
          <a:xfrm>
            <a:off x="10970545" y="2170986"/>
            <a:ext cx="556418" cy="296082"/>
          </a:xfrm>
          <a:prstGeom prst="rect">
            <a:avLst/>
          </a:prstGeom>
          <a:noFill/>
          <a:ln>
            <a:noFill/>
          </a:ln>
          <a:effectLst>
            <a:outerShdw blurRad="63500" dist="38100" dir="2700000" algn="tl" rotWithShape="0">
              <a:srgbClr val="000000">
                <a:alpha val="39998"/>
              </a:srgbClr>
            </a:outerShdw>
          </a:effectLst>
          <a:extLst/>
        </p:spPr>
      </p:pic>
      <p:pic>
        <p:nvPicPr>
          <p:cNvPr id="27" name="Picture 116" descr="EBS-logo.png">
            <a:extLst>
              <a:ext uri="{FF2B5EF4-FFF2-40B4-BE49-F238E27FC236}">
                <a16:creationId xmlns:a16="http://schemas.microsoft.com/office/drawing/2014/main" id="{441119BE-4D3D-4EF1-986A-874992D3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834972" y="1687150"/>
            <a:ext cx="750780" cy="318321"/>
          </a:xfrm>
          <a:prstGeom prst="rect">
            <a:avLst/>
          </a:prstGeom>
        </p:spPr>
      </p:pic>
      <p:cxnSp>
        <p:nvCxnSpPr>
          <p:cNvPr id="28" name="Straight Arrow Connector 27">
            <a:extLst>
              <a:ext uri="{FF2B5EF4-FFF2-40B4-BE49-F238E27FC236}">
                <a16:creationId xmlns:a16="http://schemas.microsoft.com/office/drawing/2014/main" id="{E03C388F-B8E9-44BA-BA65-3C5DA0EB9F7F}"/>
              </a:ext>
            </a:extLst>
          </p:cNvPr>
          <p:cNvCxnSpPr/>
          <p:nvPr/>
        </p:nvCxnSpPr>
        <p:spPr>
          <a:xfrm>
            <a:off x="3480003" y="3546061"/>
            <a:ext cx="3308152" cy="0"/>
          </a:xfrm>
          <a:prstGeom prst="straightConnector1">
            <a:avLst/>
          </a:prstGeom>
          <a:noFill/>
          <a:ln w="88900" cap="flat" cmpd="sng" algn="ctr">
            <a:solidFill>
              <a:srgbClr val="8DA6B1"/>
            </a:solidFill>
            <a:prstDash val="solid"/>
            <a:miter lim="800000"/>
            <a:tailEnd type="triangle"/>
          </a:ln>
          <a:effectLst/>
        </p:spPr>
      </p:cxnSp>
      <p:pic>
        <p:nvPicPr>
          <p:cNvPr id="29" name="Picture 28" descr="hadoop.jpg">
            <a:extLst>
              <a:ext uri="{FF2B5EF4-FFF2-40B4-BE49-F238E27FC236}">
                <a16:creationId xmlns:a16="http://schemas.microsoft.com/office/drawing/2014/main" id="{CC8A4A88-9D19-430E-BD46-7DA481D606EE}"/>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bwMode="gray">
          <a:xfrm>
            <a:off x="10467037" y="2877360"/>
            <a:ext cx="1266175" cy="333062"/>
          </a:xfrm>
          <a:prstGeom prst="rect">
            <a:avLst/>
          </a:prstGeom>
        </p:spPr>
      </p:pic>
      <p:sp>
        <p:nvSpPr>
          <p:cNvPr id="30" name="Can 30">
            <a:extLst>
              <a:ext uri="{FF2B5EF4-FFF2-40B4-BE49-F238E27FC236}">
                <a16:creationId xmlns:a16="http://schemas.microsoft.com/office/drawing/2014/main" id="{7E70F104-6D20-42AE-A367-D28EF90B6061}"/>
              </a:ext>
            </a:extLst>
          </p:cNvPr>
          <p:cNvSpPr/>
          <p:nvPr/>
        </p:nvSpPr>
        <p:spPr>
          <a:xfrm>
            <a:off x="10618303" y="3630671"/>
            <a:ext cx="1074117" cy="413433"/>
          </a:xfrm>
          <a:prstGeom prst="can">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Calibri"/>
                <a:ea typeface="+mn-ea"/>
                <a:cs typeface="+mn-cs"/>
              </a:rPr>
              <a:t>ODS</a:t>
            </a:r>
          </a:p>
        </p:txBody>
      </p:sp>
      <p:sp>
        <p:nvSpPr>
          <p:cNvPr id="35" name="Cube 34">
            <a:extLst>
              <a:ext uri="{FF2B5EF4-FFF2-40B4-BE49-F238E27FC236}">
                <a16:creationId xmlns:a16="http://schemas.microsoft.com/office/drawing/2014/main" id="{E7F89718-481F-403E-8E75-3CFCB78292B0}"/>
              </a:ext>
            </a:extLst>
          </p:cNvPr>
          <p:cNvSpPr/>
          <p:nvPr/>
        </p:nvSpPr>
        <p:spPr>
          <a:xfrm>
            <a:off x="10646447" y="4619390"/>
            <a:ext cx="1048382" cy="495457"/>
          </a:xfrm>
          <a:prstGeom prst="cube">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Calibri"/>
                <a:ea typeface="+mn-ea"/>
                <a:cs typeface="+mn-cs"/>
              </a:rPr>
              <a:t>BI</a:t>
            </a:r>
          </a:p>
        </p:txBody>
      </p:sp>
      <p:sp>
        <p:nvSpPr>
          <p:cNvPr id="36" name="Rounded Rectangle 37">
            <a:extLst>
              <a:ext uri="{FF2B5EF4-FFF2-40B4-BE49-F238E27FC236}">
                <a16:creationId xmlns:a16="http://schemas.microsoft.com/office/drawing/2014/main" id="{00A7D9CD-151E-4B58-AEC5-DC44A2A48378}"/>
              </a:ext>
            </a:extLst>
          </p:cNvPr>
          <p:cNvSpPr/>
          <p:nvPr/>
        </p:nvSpPr>
        <p:spPr>
          <a:xfrm>
            <a:off x="6757157" y="2785951"/>
            <a:ext cx="2995377" cy="1592504"/>
          </a:xfrm>
          <a:prstGeom prst="roundRect">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Calibri"/>
                <a:ea typeface="+mn-ea"/>
                <a:cs typeface="+mn-cs"/>
              </a:rPr>
              <a:t>ICS or 3</a:t>
            </a:r>
            <a:r>
              <a:rPr kumimoji="0" lang="en-US" sz="1800" b="0" i="0" u="none" strike="noStrike" kern="0" cap="none" spc="0" normalizeH="0" baseline="30000" noProof="0" dirty="0">
                <a:ln>
                  <a:noFill/>
                </a:ln>
                <a:solidFill>
                  <a:srgbClr val="FFFFFF"/>
                </a:solidFill>
                <a:effectLst/>
                <a:uLnTx/>
                <a:uFillTx/>
                <a:latin typeface="Calibri"/>
                <a:ea typeface="+mn-ea"/>
                <a:cs typeface="+mn-cs"/>
              </a:rPr>
              <a:t>rd</a:t>
            </a:r>
            <a:r>
              <a:rPr kumimoji="0" lang="en-US" sz="1800" b="0" i="0" u="none" strike="noStrike" kern="0" cap="none" spc="0" normalizeH="0" noProof="0" dirty="0">
                <a:ln>
                  <a:noFill/>
                </a:ln>
                <a:solidFill>
                  <a:srgbClr val="FFFFFF"/>
                </a:solidFill>
                <a:effectLst/>
                <a:uLnTx/>
                <a:uFillTx/>
                <a:latin typeface="Calibri"/>
                <a:ea typeface="+mn-ea"/>
                <a:cs typeface="+mn-cs"/>
              </a:rPr>
              <a:t> Party Middleware</a:t>
            </a:r>
            <a:endParaRPr kumimoji="0" lang="en-US"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37" name="Left-Right Arrow 41">
            <a:extLst>
              <a:ext uri="{FF2B5EF4-FFF2-40B4-BE49-F238E27FC236}">
                <a16:creationId xmlns:a16="http://schemas.microsoft.com/office/drawing/2014/main" id="{E27F935B-45C2-4591-A304-4EFFBDBECC19}"/>
              </a:ext>
            </a:extLst>
          </p:cNvPr>
          <p:cNvSpPr/>
          <p:nvPr/>
        </p:nvSpPr>
        <p:spPr>
          <a:xfrm>
            <a:off x="9930265" y="3369930"/>
            <a:ext cx="472088" cy="199990"/>
          </a:xfrm>
          <a:prstGeom prst="leftRightArrow">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2" name="TextBox 1"/>
          <p:cNvSpPr txBox="1"/>
          <p:nvPr/>
        </p:nvSpPr>
        <p:spPr>
          <a:xfrm>
            <a:off x="5336428" y="3582203"/>
            <a:ext cx="599844" cy="369332"/>
          </a:xfrm>
          <a:prstGeom prst="rect">
            <a:avLst/>
          </a:prstGeom>
          <a:noFill/>
        </p:spPr>
        <p:txBody>
          <a:bodyPr wrap="none" rtlCol="0">
            <a:spAutoFit/>
          </a:bodyPr>
          <a:lstStyle/>
          <a:p>
            <a:r>
              <a:rPr lang="en-US" dirty="0"/>
              <a:t>XML</a:t>
            </a:r>
          </a:p>
        </p:txBody>
      </p:sp>
    </p:spTree>
    <p:extLst>
      <p:ext uri="{BB962C8B-B14F-4D97-AF65-F5344CB8AC3E}">
        <p14:creationId xmlns:p14="http://schemas.microsoft.com/office/powerpoint/2010/main" val="3720795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itle 1">
            <a:extLst>
              <a:ext uri="{FF2B5EF4-FFF2-40B4-BE49-F238E27FC236}">
                <a16:creationId xmlns:a16="http://schemas.microsoft.com/office/drawing/2014/main" id="{A15530F2-106F-45F6-A5B4-52981042BB28}"/>
              </a:ext>
            </a:extLst>
          </p:cNvPr>
          <p:cNvSpPr txBox="1">
            <a:spLocks/>
          </p:cNvSpPr>
          <p:nvPr/>
        </p:nvSpPr>
        <p:spPr>
          <a:xfrm>
            <a:off x="531812" y="228600"/>
            <a:ext cx="11125199" cy="889000"/>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b="1" dirty="0">
                <a:solidFill>
                  <a:srgbClr val="FF0000"/>
                </a:solidFill>
                <a:latin typeface="Calibri"/>
              </a:rPr>
              <a:t>Summary / Comparison</a:t>
            </a:r>
            <a:endParaRPr kumimoji="0" lang="en-US" sz="3600" b="1" i="0" u="none" strike="noStrike" kern="1200" cap="none" spc="0" normalizeH="0" baseline="0" noProof="0" dirty="0">
              <a:ln>
                <a:noFill/>
              </a:ln>
              <a:solidFill>
                <a:srgbClr val="FF0000"/>
              </a:solidFill>
              <a:effectLst/>
              <a:uLnTx/>
              <a:uFillTx/>
              <a:latin typeface="Calibri"/>
              <a:ea typeface="+mj-ea"/>
              <a:cs typeface="+mj-cs"/>
            </a:endParaRPr>
          </a:p>
        </p:txBody>
      </p:sp>
      <p:graphicFrame>
        <p:nvGraphicFramePr>
          <p:cNvPr id="3" name="Table 2"/>
          <p:cNvGraphicFramePr>
            <a:graphicFrameLocks noGrp="1"/>
          </p:cNvGraphicFramePr>
          <p:nvPr>
            <p:extLst>
              <p:ext uri="{D42A27DB-BD31-4B8C-83A1-F6EECF244321}">
                <p14:modId xmlns:p14="http://schemas.microsoft.com/office/powerpoint/2010/main" val="3422186661"/>
              </p:ext>
            </p:extLst>
          </p:nvPr>
        </p:nvGraphicFramePr>
        <p:xfrm>
          <a:off x="760412" y="1493774"/>
          <a:ext cx="10744200" cy="4373626"/>
        </p:xfrm>
        <a:graphic>
          <a:graphicData uri="http://schemas.openxmlformats.org/drawingml/2006/table">
            <a:tbl>
              <a:tblPr firstRow="1" bandRow="1">
                <a:tableStyleId>{3B4B98B0-60AC-42C2-AFA5-B58CD77FA1E5}</a:tableStyleId>
              </a:tblPr>
              <a:tblGrid>
                <a:gridCol w="1523999">
                  <a:extLst>
                    <a:ext uri="{9D8B030D-6E8A-4147-A177-3AD203B41FA5}">
                      <a16:colId xmlns:a16="http://schemas.microsoft.com/office/drawing/2014/main" val="3875781843"/>
                    </a:ext>
                  </a:extLst>
                </a:gridCol>
                <a:gridCol w="1922254">
                  <a:extLst>
                    <a:ext uri="{9D8B030D-6E8A-4147-A177-3AD203B41FA5}">
                      <a16:colId xmlns:a16="http://schemas.microsoft.com/office/drawing/2014/main" val="279209904"/>
                    </a:ext>
                  </a:extLst>
                </a:gridCol>
                <a:gridCol w="1621766">
                  <a:extLst>
                    <a:ext uri="{9D8B030D-6E8A-4147-A177-3AD203B41FA5}">
                      <a16:colId xmlns:a16="http://schemas.microsoft.com/office/drawing/2014/main" val="2587300318"/>
                    </a:ext>
                  </a:extLst>
                </a:gridCol>
                <a:gridCol w="2027208">
                  <a:extLst>
                    <a:ext uri="{9D8B030D-6E8A-4147-A177-3AD203B41FA5}">
                      <a16:colId xmlns:a16="http://schemas.microsoft.com/office/drawing/2014/main" val="3500397773"/>
                    </a:ext>
                  </a:extLst>
                </a:gridCol>
                <a:gridCol w="1081177">
                  <a:extLst>
                    <a:ext uri="{9D8B030D-6E8A-4147-A177-3AD203B41FA5}">
                      <a16:colId xmlns:a16="http://schemas.microsoft.com/office/drawing/2014/main" val="2310297373"/>
                    </a:ext>
                  </a:extLst>
                </a:gridCol>
                <a:gridCol w="1283898">
                  <a:extLst>
                    <a:ext uri="{9D8B030D-6E8A-4147-A177-3AD203B41FA5}">
                      <a16:colId xmlns:a16="http://schemas.microsoft.com/office/drawing/2014/main" val="1842652662"/>
                    </a:ext>
                  </a:extLst>
                </a:gridCol>
                <a:gridCol w="1283898">
                  <a:extLst>
                    <a:ext uri="{9D8B030D-6E8A-4147-A177-3AD203B41FA5}">
                      <a16:colId xmlns:a16="http://schemas.microsoft.com/office/drawing/2014/main" val="4134881156"/>
                    </a:ext>
                  </a:extLst>
                </a:gridCol>
              </a:tblGrid>
              <a:tr h="609600">
                <a:tc>
                  <a:txBody>
                    <a:bodyPr/>
                    <a:lstStyle/>
                    <a:p>
                      <a:endParaRPr lang="en-US" dirty="0"/>
                    </a:p>
                  </a:txBody>
                  <a:tcPr/>
                </a:tc>
                <a:tc>
                  <a:txBody>
                    <a:bodyPr/>
                    <a:lstStyle/>
                    <a:p>
                      <a:r>
                        <a:rPr lang="en-US" dirty="0"/>
                        <a:t>Use Cases</a:t>
                      </a:r>
                    </a:p>
                  </a:txBody>
                  <a:tcPr/>
                </a:tc>
                <a:tc>
                  <a:txBody>
                    <a:bodyPr/>
                    <a:lstStyle/>
                    <a:p>
                      <a:r>
                        <a:rPr lang="en-US" dirty="0"/>
                        <a:t>Benefits</a:t>
                      </a:r>
                    </a:p>
                  </a:txBody>
                  <a:tcPr/>
                </a:tc>
                <a:tc>
                  <a:txBody>
                    <a:bodyPr/>
                    <a:lstStyle/>
                    <a:p>
                      <a:r>
                        <a:rPr lang="en-US" dirty="0"/>
                        <a:t>Challenges</a:t>
                      </a:r>
                    </a:p>
                  </a:txBody>
                  <a:tcPr/>
                </a:tc>
                <a:tc>
                  <a:txBody>
                    <a:bodyPr/>
                    <a:lstStyle/>
                    <a:p>
                      <a:r>
                        <a:rPr lang="en-US" dirty="0"/>
                        <a:t>Payload</a:t>
                      </a:r>
                    </a:p>
                  </a:txBody>
                  <a:tcPr/>
                </a:tc>
                <a:tc>
                  <a:txBody>
                    <a:bodyPr/>
                    <a:lstStyle/>
                    <a:p>
                      <a:r>
                        <a:rPr lang="en-US" dirty="0"/>
                        <a:t>Source System</a:t>
                      </a:r>
                    </a:p>
                  </a:txBody>
                  <a:tcPr/>
                </a:tc>
                <a:tc>
                  <a:txBody>
                    <a:bodyPr/>
                    <a:lstStyle/>
                    <a:p>
                      <a:r>
                        <a:rPr lang="en-US" dirty="0"/>
                        <a:t>Included</a:t>
                      </a:r>
                      <a:r>
                        <a:rPr lang="en-US" baseline="0" dirty="0"/>
                        <a:t> with SaaS</a:t>
                      </a:r>
                      <a:endParaRPr lang="en-US" dirty="0"/>
                    </a:p>
                  </a:txBody>
                  <a:tcPr/>
                </a:tc>
                <a:extLst>
                  <a:ext uri="{0D108BD9-81ED-4DB2-BD59-A6C34878D82A}">
                    <a16:rowId xmlns:a16="http://schemas.microsoft.com/office/drawing/2014/main" val="3022433759"/>
                  </a:ext>
                </a:extLst>
              </a:tr>
              <a:tr h="990600">
                <a:tc>
                  <a:txBody>
                    <a:bodyPr/>
                    <a:lstStyle/>
                    <a:p>
                      <a:r>
                        <a:rPr lang="en-US" dirty="0"/>
                        <a:t>1. BI Publisher</a:t>
                      </a:r>
                    </a:p>
                  </a:txBody>
                  <a:tcPr/>
                </a:tc>
                <a:tc>
                  <a:txBody>
                    <a:bodyPr/>
                    <a:lstStyle/>
                    <a:p>
                      <a:pPr marL="285750" indent="-285750">
                        <a:buFont typeface="Arial" panose="020B0604020202020204" pitchFamily="34" charset="0"/>
                        <a:buChar char="•"/>
                      </a:pPr>
                      <a:r>
                        <a:rPr lang="en-US" sz="1200" dirty="0"/>
                        <a:t>Bulk</a:t>
                      </a:r>
                      <a:r>
                        <a:rPr lang="en-US" sz="1200" baseline="0" dirty="0"/>
                        <a:t> Extract</a:t>
                      </a:r>
                    </a:p>
                    <a:p>
                      <a:pPr marL="285750" indent="-285750">
                        <a:buFont typeface="Arial" panose="020B0604020202020204" pitchFamily="34" charset="0"/>
                        <a:buChar char="•"/>
                      </a:pPr>
                      <a:r>
                        <a:rPr lang="en-US" sz="1200" baseline="0" dirty="0"/>
                        <a:t>Scheduled Extracts</a:t>
                      </a:r>
                    </a:p>
                    <a:p>
                      <a:pPr marL="285750" indent="-285750">
                        <a:buFont typeface="Arial" panose="020B0604020202020204" pitchFamily="34" charset="0"/>
                        <a:buChar char="•"/>
                      </a:pPr>
                      <a:r>
                        <a:rPr lang="en-US" sz="1200" baseline="0" dirty="0"/>
                        <a:t>No OTBI or BI View Object available</a:t>
                      </a:r>
                    </a:p>
                    <a:p>
                      <a:pPr marL="285750" indent="-285750">
                        <a:buFont typeface="Arial" panose="020B0604020202020204" pitchFamily="34" charset="0"/>
                        <a:buChar char="•"/>
                      </a:pPr>
                      <a:r>
                        <a:rPr lang="en-US" sz="1200" baseline="0" dirty="0"/>
                        <a:t>Moderate Volumes</a:t>
                      </a:r>
                    </a:p>
                  </a:txBody>
                  <a:tcPr/>
                </a:tc>
                <a:tc>
                  <a:txBody>
                    <a:bodyPr/>
                    <a:lstStyle/>
                    <a:p>
                      <a:pPr marL="171450" indent="-171450">
                        <a:buFont typeface="Arial" panose="020B0604020202020204" pitchFamily="34" charset="0"/>
                        <a:buChar char="•"/>
                      </a:pPr>
                      <a:r>
                        <a:rPr lang="en-US" sz="1200" dirty="0"/>
                        <a:t>Highly Configurable</a:t>
                      </a:r>
                      <a:r>
                        <a:rPr lang="en-US" sz="1200" baseline="0" dirty="0"/>
                        <a:t> (you write your own SQL)</a:t>
                      </a:r>
                    </a:p>
                    <a:p>
                      <a:pPr marL="171450" indent="-171450">
                        <a:buFont typeface="Arial" panose="020B0604020202020204" pitchFamily="34" charset="0"/>
                        <a:buChar char="•"/>
                      </a:pPr>
                      <a:r>
                        <a:rPr lang="en-US" sz="1200" baseline="0" dirty="0"/>
                        <a:t>Scheduling Available</a:t>
                      </a:r>
                    </a:p>
                    <a:p>
                      <a:pPr marL="171450" indent="-171450">
                        <a:buFont typeface="Arial" panose="020B0604020202020204" pitchFamily="34" charset="0"/>
                        <a:buChar char="•"/>
                      </a:pPr>
                      <a:endParaRPr lang="en-US" sz="1200" dirty="0"/>
                    </a:p>
                  </a:txBody>
                  <a:tcPr/>
                </a:tc>
                <a:tc>
                  <a:txBody>
                    <a:bodyPr/>
                    <a:lstStyle/>
                    <a:p>
                      <a:pPr marL="171450" indent="-171450">
                        <a:buFont typeface="Arial" panose="020B0604020202020204" pitchFamily="34" charset="0"/>
                        <a:buChar char="•"/>
                      </a:pPr>
                      <a:r>
                        <a:rPr lang="en-US" sz="1200" dirty="0"/>
                        <a:t>Not</a:t>
                      </a:r>
                      <a:r>
                        <a:rPr lang="en-US" sz="1200" baseline="0" dirty="0"/>
                        <a:t> intended for huge extracts</a:t>
                      </a:r>
                    </a:p>
                    <a:p>
                      <a:pPr marL="171450" indent="-171450">
                        <a:buFont typeface="Arial" panose="020B0604020202020204" pitchFamily="34" charset="0"/>
                        <a:buChar char="•"/>
                      </a:pPr>
                      <a:r>
                        <a:rPr lang="en-US" sz="1200" baseline="0" dirty="0"/>
                        <a:t>Limit on extract record or size</a:t>
                      </a:r>
                    </a:p>
                    <a:p>
                      <a:pPr marL="171450" indent="-171450">
                        <a:buFont typeface="Arial" panose="020B0604020202020204" pitchFamily="34" charset="0"/>
                        <a:buChar char="•"/>
                      </a:pPr>
                      <a:r>
                        <a:rPr lang="en-US" sz="1200" baseline="0" dirty="0"/>
                        <a:t>Production Performance</a:t>
                      </a:r>
                    </a:p>
                    <a:p>
                      <a:pPr marL="171450" indent="-171450">
                        <a:buFont typeface="Arial" panose="020B0604020202020204" pitchFamily="34" charset="0"/>
                        <a:buChar char="•"/>
                      </a:pPr>
                      <a:r>
                        <a:rPr lang="en-US" sz="1200" baseline="0" dirty="0"/>
                        <a:t>Not real time</a:t>
                      </a:r>
                    </a:p>
                    <a:p>
                      <a:pPr marL="171450" indent="-171450">
                        <a:buFont typeface="Arial" panose="020B0604020202020204" pitchFamily="34" charset="0"/>
                        <a:buChar char="•"/>
                      </a:pPr>
                      <a:r>
                        <a:rPr lang="en-US" sz="1200" baseline="0" dirty="0"/>
                        <a:t>Does NOT manage </a:t>
                      </a:r>
                      <a:r>
                        <a:rPr lang="en-US" sz="1200" baseline="0" dirty="0" err="1"/>
                        <a:t>Incrementals</a:t>
                      </a:r>
                      <a:endParaRPr lang="en-US" sz="1200" dirty="0"/>
                    </a:p>
                  </a:txBody>
                  <a:tcPr/>
                </a:tc>
                <a:tc>
                  <a:txBody>
                    <a:bodyPr/>
                    <a:lstStyle/>
                    <a:p>
                      <a:pPr marL="171450" indent="-171450">
                        <a:buFont typeface="Arial" panose="020B0604020202020204" pitchFamily="34" charset="0"/>
                        <a:buChar char="•"/>
                      </a:pPr>
                      <a:r>
                        <a:rPr lang="en-US" sz="1200" dirty="0"/>
                        <a:t>Multiple</a:t>
                      </a:r>
                      <a:r>
                        <a:rPr lang="en-US" sz="1200" baseline="0" dirty="0"/>
                        <a:t> formats (CSV, XML, XLS, etc.)</a:t>
                      </a:r>
                      <a:endParaRPr lang="en-US" sz="1200" dirty="0"/>
                    </a:p>
                  </a:txBody>
                  <a:tcPr/>
                </a:tc>
                <a:tc>
                  <a:txBody>
                    <a:bodyPr/>
                    <a:lstStyle/>
                    <a:p>
                      <a:pPr marL="171450" indent="-171450">
                        <a:buFont typeface="Arial" panose="020B0604020202020204" pitchFamily="34" charset="0"/>
                        <a:buChar char="•"/>
                      </a:pPr>
                      <a:r>
                        <a:rPr lang="en-US" sz="1200" dirty="0"/>
                        <a:t>Production </a:t>
                      </a:r>
                    </a:p>
                    <a:p>
                      <a:pPr marL="171450" indent="-171450">
                        <a:buFont typeface="Arial" panose="020B0604020202020204" pitchFamily="34" charset="0"/>
                        <a:buChar char="•"/>
                      </a:pPr>
                      <a:r>
                        <a:rPr lang="en-US" sz="1200" dirty="0"/>
                        <a:t>Direct Tables</a:t>
                      </a:r>
                    </a:p>
                  </a:txBody>
                  <a:tcPr/>
                </a:tc>
                <a:tc>
                  <a:txBody>
                    <a:bodyPr/>
                    <a:lstStyle/>
                    <a:p>
                      <a:pPr marL="0" indent="0">
                        <a:buFont typeface="Arial" panose="020B0604020202020204" pitchFamily="34" charset="0"/>
                        <a:buNone/>
                      </a:pPr>
                      <a:r>
                        <a:rPr lang="en-US" sz="1200" dirty="0"/>
                        <a:t>Yes</a:t>
                      </a:r>
                    </a:p>
                  </a:txBody>
                  <a:tcPr/>
                </a:tc>
                <a:extLst>
                  <a:ext uri="{0D108BD9-81ED-4DB2-BD59-A6C34878D82A}">
                    <a16:rowId xmlns:a16="http://schemas.microsoft.com/office/drawing/2014/main" val="7962787"/>
                  </a:ext>
                </a:extLst>
              </a:tr>
              <a:tr h="990600">
                <a:tc>
                  <a:txBody>
                    <a:bodyPr/>
                    <a:lstStyle/>
                    <a:p>
                      <a:r>
                        <a:rPr lang="en-US" dirty="0"/>
                        <a:t>2. BICC</a:t>
                      </a:r>
                    </a:p>
                  </a:txBody>
                  <a:tcPr/>
                </a:tc>
                <a:tc>
                  <a:txBody>
                    <a:bodyPr/>
                    <a:lstStyle/>
                    <a:p>
                      <a:pPr marL="171450" indent="-171450">
                        <a:buFont typeface="Arial" panose="020B0604020202020204" pitchFamily="34" charset="0"/>
                        <a:buChar char="•"/>
                      </a:pPr>
                      <a:r>
                        <a:rPr lang="en-US" sz="1200" dirty="0"/>
                        <a:t>Bulk</a:t>
                      </a:r>
                      <a:r>
                        <a:rPr lang="en-US" sz="1200" baseline="0" dirty="0"/>
                        <a:t> Extract</a:t>
                      </a:r>
                    </a:p>
                    <a:p>
                      <a:pPr marL="171450" indent="-171450">
                        <a:buFont typeface="Arial" panose="020B0604020202020204" pitchFamily="34" charset="0"/>
                        <a:buChar char="•"/>
                      </a:pPr>
                      <a:r>
                        <a:rPr lang="en-US" sz="1200" baseline="0" dirty="0"/>
                        <a:t>High Volumes</a:t>
                      </a:r>
                    </a:p>
                    <a:p>
                      <a:pPr marL="171450" indent="-171450">
                        <a:buFont typeface="Arial" panose="020B0604020202020204" pitchFamily="34" charset="0"/>
                        <a:buChar char="•"/>
                      </a:pPr>
                      <a:r>
                        <a:rPr lang="en-US" sz="1200" baseline="0" dirty="0"/>
                        <a:t>BI View Objects Exist</a:t>
                      </a:r>
                    </a:p>
                    <a:p>
                      <a:pPr marL="171450" indent="-171450">
                        <a:buFont typeface="Arial" panose="020B0604020202020204" pitchFamily="34" charset="0"/>
                        <a:buChar char="•"/>
                      </a:pPr>
                      <a:endParaRPr lang="en-US" sz="1200" baseline="0" dirty="0"/>
                    </a:p>
                    <a:p>
                      <a:pPr marL="171450" indent="-171450">
                        <a:buFont typeface="Arial" panose="020B0604020202020204" pitchFamily="34" charset="0"/>
                        <a:buChar char="•"/>
                      </a:pPr>
                      <a:endParaRPr lang="en-US" sz="1200" dirty="0"/>
                    </a:p>
                  </a:txBody>
                  <a:tcPr/>
                </a:tc>
                <a:tc>
                  <a:txBody>
                    <a:bodyPr/>
                    <a:lstStyle/>
                    <a:p>
                      <a:pPr marL="171450" indent="-171450">
                        <a:buFont typeface="Arial" panose="020B0604020202020204" pitchFamily="34" charset="0"/>
                        <a:buChar char="•"/>
                      </a:pPr>
                      <a:r>
                        <a:rPr lang="en-US" sz="1200" baseline="0" dirty="0"/>
                        <a:t>Pre-Built / Easy to Configure</a:t>
                      </a:r>
                    </a:p>
                    <a:p>
                      <a:pPr marL="171450" indent="-171450">
                        <a:buFont typeface="Arial" panose="020B0604020202020204" pitchFamily="34" charset="0"/>
                        <a:buChar char="•"/>
                      </a:pPr>
                      <a:r>
                        <a:rPr lang="en-US" sz="1200" baseline="0" dirty="0"/>
                        <a:t>High Volumes</a:t>
                      </a:r>
                    </a:p>
                    <a:p>
                      <a:pPr marL="171450" indent="-171450">
                        <a:buFont typeface="Arial" panose="020B0604020202020204" pitchFamily="34" charset="0"/>
                        <a:buChar char="•"/>
                      </a:pPr>
                      <a:r>
                        <a:rPr lang="en-US" sz="1200" baseline="0" dirty="0"/>
                        <a:t>Scheduling Available</a:t>
                      </a:r>
                    </a:p>
                    <a:p>
                      <a:pPr marL="171450" indent="-171450">
                        <a:buFont typeface="Arial" panose="020B0604020202020204" pitchFamily="34" charset="0"/>
                        <a:buChar char="•"/>
                      </a:pPr>
                      <a:r>
                        <a:rPr lang="en-US" sz="1200" baseline="0" dirty="0"/>
                        <a:t>Manages </a:t>
                      </a:r>
                      <a:r>
                        <a:rPr lang="en-US" sz="1200" baseline="0" dirty="0" err="1"/>
                        <a:t>Incrementals</a:t>
                      </a:r>
                      <a:endParaRPr lang="en-US" sz="1200" baseline="0" dirty="0"/>
                    </a:p>
                  </a:txBody>
                  <a:tcPr/>
                </a:tc>
                <a:tc>
                  <a:txBody>
                    <a:bodyPr/>
                    <a:lstStyle/>
                    <a:p>
                      <a:pPr marL="171450" indent="-171450">
                        <a:buFont typeface="Arial" panose="020B0604020202020204" pitchFamily="34" charset="0"/>
                        <a:buChar char="•"/>
                      </a:pPr>
                      <a:r>
                        <a:rPr lang="en-US" sz="1200" dirty="0"/>
                        <a:t>(Small)</a:t>
                      </a:r>
                      <a:r>
                        <a:rPr lang="en-US" sz="1200" baseline="0" dirty="0"/>
                        <a:t> Gaps in Content</a:t>
                      </a:r>
                    </a:p>
                    <a:p>
                      <a:pPr marL="171450" indent="-171450">
                        <a:buFont typeface="Arial" panose="020B0604020202020204" pitchFamily="34" charset="0"/>
                        <a:buChar char="•"/>
                      </a:pPr>
                      <a:r>
                        <a:rPr lang="en-US" sz="1200" baseline="0" dirty="0"/>
                        <a:t>Some transformation nuances</a:t>
                      </a:r>
                      <a:endParaRPr lang="en-US" sz="1200" dirty="0"/>
                    </a:p>
                  </a:txBody>
                  <a:tcPr/>
                </a:tc>
                <a:tc>
                  <a:txBody>
                    <a:bodyPr/>
                    <a:lstStyle/>
                    <a:p>
                      <a:pPr marL="171450" indent="-171450">
                        <a:buFont typeface="Arial" panose="020B0604020202020204" pitchFamily="34" charset="0"/>
                        <a:buChar char="•"/>
                      </a:pPr>
                      <a:r>
                        <a:rPr lang="en-US" sz="1200" dirty="0"/>
                        <a:t> CSV</a:t>
                      </a:r>
                    </a:p>
                  </a:txBody>
                  <a:tcPr/>
                </a:tc>
                <a:tc>
                  <a:txBody>
                    <a:bodyPr/>
                    <a:lstStyle/>
                    <a:p>
                      <a:pPr marL="171450" indent="-171450">
                        <a:buFont typeface="Arial" panose="020B0604020202020204" pitchFamily="34" charset="0"/>
                        <a:buChar char="•"/>
                      </a:pPr>
                      <a:r>
                        <a:rPr lang="en-US" sz="1200" dirty="0"/>
                        <a:t>Production</a:t>
                      </a:r>
                    </a:p>
                    <a:p>
                      <a:pPr marL="171450" indent="-171450">
                        <a:buFont typeface="Arial" panose="020B0604020202020204" pitchFamily="34" charset="0"/>
                        <a:buChar char="•"/>
                      </a:pPr>
                      <a:r>
                        <a:rPr lang="en-US" sz="1200" dirty="0"/>
                        <a:t>BI</a:t>
                      </a:r>
                      <a:r>
                        <a:rPr lang="en-US" sz="1200" baseline="0" dirty="0"/>
                        <a:t> View Objects</a:t>
                      </a:r>
                      <a:endParaRPr lang="en-US" sz="1200" dirty="0"/>
                    </a:p>
                  </a:txBody>
                  <a:tcPr/>
                </a:tc>
                <a:tc>
                  <a:txBody>
                    <a:bodyPr/>
                    <a:lstStyle/>
                    <a:p>
                      <a:pPr marL="0" indent="0">
                        <a:buFont typeface="Arial" panose="020B0604020202020204" pitchFamily="34" charset="0"/>
                        <a:buNone/>
                      </a:pPr>
                      <a:r>
                        <a:rPr lang="en-US" sz="1200" dirty="0"/>
                        <a:t>Yes</a:t>
                      </a:r>
                      <a:r>
                        <a:rPr lang="en-US" sz="1200" baseline="0" dirty="0"/>
                        <a:t> </a:t>
                      </a:r>
                      <a:endParaRPr lang="en-US" sz="1200" dirty="0"/>
                    </a:p>
                  </a:txBody>
                  <a:tcPr/>
                </a:tc>
                <a:extLst>
                  <a:ext uri="{0D108BD9-81ED-4DB2-BD59-A6C34878D82A}">
                    <a16:rowId xmlns:a16="http://schemas.microsoft.com/office/drawing/2014/main" val="1681129100"/>
                  </a:ext>
                </a:extLst>
              </a:tr>
              <a:tr h="990600">
                <a:tc>
                  <a:txBody>
                    <a:bodyPr/>
                    <a:lstStyle/>
                    <a:p>
                      <a:r>
                        <a:rPr lang="en-US" dirty="0"/>
                        <a:t>3. Web Services</a:t>
                      </a:r>
                    </a:p>
                    <a:p>
                      <a:r>
                        <a:rPr lang="en-US" dirty="0"/>
                        <a:t>(SOAP/REST)</a:t>
                      </a:r>
                    </a:p>
                  </a:txBody>
                  <a:tcPr/>
                </a:tc>
                <a:tc>
                  <a:txBody>
                    <a:bodyPr/>
                    <a:lstStyle/>
                    <a:p>
                      <a:pPr marL="171450" indent="-171450">
                        <a:buFont typeface="Arial" panose="020B0604020202020204" pitchFamily="34" charset="0"/>
                        <a:buChar char="•"/>
                      </a:pPr>
                      <a:r>
                        <a:rPr lang="en-US" sz="1200" dirty="0"/>
                        <a:t>Real Time Requests</a:t>
                      </a:r>
                    </a:p>
                    <a:p>
                      <a:pPr marL="171450" indent="-171450">
                        <a:buFont typeface="Arial" panose="020B0604020202020204" pitchFamily="34" charset="0"/>
                        <a:buChar char="•"/>
                      </a:pPr>
                      <a:r>
                        <a:rPr lang="en-US" sz="1200" dirty="0"/>
                        <a:t>Smaller Payloads</a:t>
                      </a:r>
                    </a:p>
                  </a:txBody>
                  <a:tcPr/>
                </a:tc>
                <a:tc>
                  <a:txBody>
                    <a:bodyPr/>
                    <a:lstStyle/>
                    <a:p>
                      <a:pPr marL="171450" indent="-171450">
                        <a:buFont typeface="Arial" panose="020B0604020202020204" pitchFamily="34" charset="0"/>
                        <a:buChar char="•"/>
                      </a:pPr>
                      <a:r>
                        <a:rPr lang="en-US" sz="1200" dirty="0"/>
                        <a:t>Real Time…Invoke as Needed</a:t>
                      </a:r>
                    </a:p>
                    <a:p>
                      <a:pPr marL="0" indent="0">
                        <a:buFont typeface="Arial" panose="020B0604020202020204" pitchFamily="34" charset="0"/>
                        <a:buNone/>
                      </a:pPr>
                      <a:endParaRPr lang="en-US" sz="1200" dirty="0"/>
                    </a:p>
                  </a:txBody>
                  <a:tcPr/>
                </a:tc>
                <a:tc>
                  <a:txBody>
                    <a:bodyPr/>
                    <a:lstStyle/>
                    <a:p>
                      <a:pPr marL="171450" indent="-171450">
                        <a:buFont typeface="Arial" panose="020B0604020202020204" pitchFamily="34" charset="0"/>
                        <a:buChar char="•"/>
                      </a:pPr>
                      <a:r>
                        <a:rPr lang="en-US" sz="1200" dirty="0"/>
                        <a:t>Smaller</a:t>
                      </a:r>
                      <a:r>
                        <a:rPr lang="en-US" sz="1200" baseline="0" dirty="0"/>
                        <a:t> Payloads</a:t>
                      </a:r>
                    </a:p>
                    <a:p>
                      <a:pPr marL="171450" indent="-171450">
                        <a:buFont typeface="Arial" panose="020B0604020202020204" pitchFamily="34" charset="0"/>
                        <a:buChar char="•"/>
                      </a:pPr>
                      <a:r>
                        <a:rPr lang="en-US" sz="1200" baseline="0" dirty="0"/>
                        <a:t>Currently Being Built (Gaps in Availability)</a:t>
                      </a:r>
                    </a:p>
                    <a:p>
                      <a:pPr marL="171450" indent="-171450">
                        <a:buFont typeface="Arial" panose="020B0604020202020204" pitchFamily="34" charset="0"/>
                        <a:buChar char="•"/>
                      </a:pPr>
                      <a:endParaRPr lang="en-US" sz="1200" dirty="0"/>
                    </a:p>
                  </a:txBody>
                  <a:tcPr/>
                </a:tc>
                <a:tc>
                  <a:txBody>
                    <a:bodyPr/>
                    <a:lstStyle/>
                    <a:p>
                      <a:pPr marL="171450" indent="-171450">
                        <a:buFont typeface="Arial" panose="020B0604020202020204" pitchFamily="34" charset="0"/>
                        <a:buChar char="•"/>
                      </a:pPr>
                      <a:r>
                        <a:rPr lang="en-US" sz="1200" dirty="0"/>
                        <a:t>XML</a:t>
                      </a:r>
                    </a:p>
                  </a:txBody>
                  <a:tcPr/>
                </a:tc>
                <a:tc>
                  <a:txBody>
                    <a:bodyPr/>
                    <a:lstStyle/>
                    <a:p>
                      <a:pPr marL="171450" indent="-171450">
                        <a:buFont typeface="Arial" panose="020B0604020202020204" pitchFamily="34" charset="0"/>
                        <a:buChar char="•"/>
                      </a:pPr>
                      <a:r>
                        <a:rPr lang="en-US" sz="1200" dirty="0"/>
                        <a:t>Production</a:t>
                      </a:r>
                    </a:p>
                  </a:txBody>
                  <a:tcPr/>
                </a:tc>
                <a:tc>
                  <a:txBody>
                    <a:bodyPr/>
                    <a:lstStyle/>
                    <a:p>
                      <a:pPr marL="0" indent="0">
                        <a:buFont typeface="Arial" panose="020B0604020202020204" pitchFamily="34" charset="0"/>
                        <a:buNone/>
                      </a:pPr>
                      <a:r>
                        <a:rPr lang="en-US" sz="1200" dirty="0"/>
                        <a:t>Yes</a:t>
                      </a:r>
                    </a:p>
                  </a:txBody>
                  <a:tcPr/>
                </a:tc>
                <a:extLst>
                  <a:ext uri="{0D108BD9-81ED-4DB2-BD59-A6C34878D82A}">
                    <a16:rowId xmlns:a16="http://schemas.microsoft.com/office/drawing/2014/main" val="4168871067"/>
                  </a:ext>
                </a:extLst>
              </a:tr>
            </a:tbl>
          </a:graphicData>
        </a:graphic>
      </p:graphicFrame>
    </p:spTree>
    <p:extLst>
      <p:ext uri="{BB962C8B-B14F-4D97-AF65-F5344CB8AC3E}">
        <p14:creationId xmlns:p14="http://schemas.microsoft.com/office/powerpoint/2010/main" val="2657761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B5E561-A7BA-4DA2-910D-4E3BC42F4988}"/>
              </a:ext>
            </a:extLst>
          </p:cNvPr>
          <p:cNvSpPr/>
          <p:nvPr/>
        </p:nvSpPr>
        <p:spPr>
          <a:xfrm>
            <a:off x="1370012" y="1371600"/>
            <a:ext cx="8533408" cy="4495800"/>
          </a:xfrm>
          <a:prstGeom prst="rect">
            <a:avLst/>
          </a:prstGeom>
          <a:noFill/>
          <a:ln w="19050">
            <a:solidFill>
              <a:schemeClr val="tx1"/>
            </a:solidFill>
            <a:prstDash val="sys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69" name="Title 1">
            <a:extLst>
              <a:ext uri="{FF2B5EF4-FFF2-40B4-BE49-F238E27FC236}">
                <a16:creationId xmlns:a16="http://schemas.microsoft.com/office/drawing/2014/main" id="{AB252010-5482-4DF8-9B95-867D4D692C90}"/>
              </a:ext>
            </a:extLst>
          </p:cNvPr>
          <p:cNvSpPr txBox="1">
            <a:spLocks/>
          </p:cNvSpPr>
          <p:nvPr/>
        </p:nvSpPr>
        <p:spPr>
          <a:xfrm>
            <a:off x="303212" y="240022"/>
            <a:ext cx="11734800" cy="750578"/>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400" b="1" i="0" u="none" strike="noStrike" kern="1200" cap="none" spc="0" normalizeH="0" baseline="0" noProof="0" dirty="0">
                <a:ln>
                  <a:noFill/>
                </a:ln>
                <a:solidFill>
                  <a:srgbClr val="FF0000"/>
                </a:solidFill>
                <a:effectLst/>
                <a:uLnTx/>
                <a:uFillTx/>
                <a:latin typeface="Calibri"/>
                <a:ea typeface="+mj-ea"/>
                <a:cs typeface="+mj-cs"/>
              </a:rPr>
              <a:t>Data Extraction using Integration Access Cloud Service (IACS)</a:t>
            </a:r>
          </a:p>
        </p:txBody>
      </p:sp>
      <p:sp>
        <p:nvSpPr>
          <p:cNvPr id="71" name="Slide Number Placeholder 4">
            <a:extLst>
              <a:ext uri="{FF2B5EF4-FFF2-40B4-BE49-F238E27FC236}">
                <a16:creationId xmlns:a16="http://schemas.microsoft.com/office/drawing/2014/main" id="{AED2E4C0-D453-4170-8623-9240598BBAFA}"/>
              </a:ext>
            </a:extLst>
          </p:cNvPr>
          <p:cNvSpPr txBox="1">
            <a:spLocks/>
          </p:cNvSpPr>
          <p:nvPr/>
        </p:nvSpPr>
        <p:spPr>
          <a:xfrm>
            <a:off x="11276011" y="6556248"/>
            <a:ext cx="381661" cy="182880"/>
          </a:xfrm>
          <a:prstGeom prst="rect">
            <a:avLst/>
          </a:prstGeom>
        </p:spPr>
        <p:txBody>
          <a:bodyPr vert="horz" wrap="none" lIns="0" tIns="0" rIns="0" bIns="0" rtlCol="0" anchor="ctr" anchorCtr="0">
            <a:noAutofit/>
          </a:bodyPr>
          <a:lstStyle>
            <a:defPPr>
              <a:defRPr lang="en-US"/>
            </a:defPPr>
            <a:lvl1pPr marL="0" algn="r" defTabSz="914400" rtl="0" eaLnBrk="1" latinLnBrk="0" hangingPunct="1">
              <a:defRPr sz="8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51EAA63-D034-42AE-91FA-B13B9518C7BE}" type="slidenum">
              <a:rPr kumimoji="0" lang="en-US" sz="850" b="0" i="0" u="none" strike="noStrike" kern="1200" cap="none" spc="0" normalizeH="0" baseline="0" noProof="0" smtClean="0">
                <a:ln>
                  <a:noFill/>
                </a:ln>
                <a:solidFill>
                  <a:srgbClr val="5F5F5F">
                    <a:lumMod val="60000"/>
                    <a:lumOff val="40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850" b="0" i="0" u="none" strike="noStrike" kern="1200" cap="none" spc="0" normalizeH="0" baseline="0" noProof="0" dirty="0">
              <a:ln>
                <a:noFill/>
              </a:ln>
              <a:solidFill>
                <a:srgbClr val="5F5F5F">
                  <a:lumMod val="60000"/>
                  <a:lumOff val="40000"/>
                </a:srgbClr>
              </a:solidFill>
              <a:effectLst/>
              <a:uLnTx/>
              <a:uFillTx/>
              <a:latin typeface="Calibri"/>
              <a:ea typeface="+mn-ea"/>
              <a:cs typeface="+mn-cs"/>
            </a:endParaRPr>
          </a:p>
        </p:txBody>
      </p:sp>
      <p:sp>
        <p:nvSpPr>
          <p:cNvPr id="72" name="AutoShape 2" descr="Image result for database icon">
            <a:extLst>
              <a:ext uri="{FF2B5EF4-FFF2-40B4-BE49-F238E27FC236}">
                <a16:creationId xmlns:a16="http://schemas.microsoft.com/office/drawing/2014/main" id="{ADDD1485-E538-4B41-9DE2-4C73E1835319}"/>
              </a:ext>
            </a:extLst>
          </p:cNvPr>
          <p:cNvSpPr>
            <a:spLocks noChangeAspect="1" noChangeArrowheads="1"/>
          </p:cNvSpPr>
          <p:nvPr/>
        </p:nvSpPr>
        <p:spPr bwMode="auto">
          <a:xfrm>
            <a:off x="207379" y="-191673"/>
            <a:ext cx="406294" cy="406295"/>
          </a:xfrm>
          <a:prstGeom prst="rect">
            <a:avLst/>
          </a:prstGeom>
          <a:noFill/>
        </p:spPr>
        <p:txBody>
          <a:bodyPr vert="horz" wrap="square" lIns="121888" tIns="60944" rIns="121888" bIns="60944"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399" b="0" i="0" u="none" strike="noStrike" kern="0" cap="none" spc="0" normalizeH="0" baseline="0" noProof="0">
              <a:ln>
                <a:noFill/>
              </a:ln>
              <a:solidFill>
                <a:srgbClr val="5F5F5F"/>
              </a:solidFill>
              <a:effectLst/>
              <a:uLnTx/>
              <a:uFillTx/>
            </a:endParaRPr>
          </a:p>
        </p:txBody>
      </p:sp>
      <p:sp>
        <p:nvSpPr>
          <p:cNvPr id="73" name="AutoShape 4" descr="Image result for database icon">
            <a:extLst>
              <a:ext uri="{FF2B5EF4-FFF2-40B4-BE49-F238E27FC236}">
                <a16:creationId xmlns:a16="http://schemas.microsoft.com/office/drawing/2014/main" id="{37177EC9-12FC-464A-A206-57A88510A3E8}"/>
              </a:ext>
            </a:extLst>
          </p:cNvPr>
          <p:cNvSpPr>
            <a:spLocks noChangeAspect="1" noChangeArrowheads="1"/>
          </p:cNvSpPr>
          <p:nvPr/>
        </p:nvSpPr>
        <p:spPr bwMode="auto">
          <a:xfrm>
            <a:off x="207379" y="-191673"/>
            <a:ext cx="406294" cy="406295"/>
          </a:xfrm>
          <a:prstGeom prst="rect">
            <a:avLst/>
          </a:prstGeom>
          <a:noFill/>
        </p:spPr>
        <p:txBody>
          <a:bodyPr vert="horz" wrap="square" lIns="121888" tIns="60944" rIns="121888" bIns="60944"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399" b="0" i="0" u="none" strike="noStrike" kern="0" cap="none" spc="0" normalizeH="0" baseline="0" noProof="0">
              <a:ln>
                <a:noFill/>
              </a:ln>
              <a:solidFill>
                <a:srgbClr val="5F5F5F"/>
              </a:solidFill>
              <a:effectLst/>
              <a:uLnTx/>
              <a:uFillTx/>
            </a:endParaRPr>
          </a:p>
        </p:txBody>
      </p:sp>
      <p:grpSp>
        <p:nvGrpSpPr>
          <p:cNvPr id="75" name="Group 74">
            <a:extLst>
              <a:ext uri="{FF2B5EF4-FFF2-40B4-BE49-F238E27FC236}">
                <a16:creationId xmlns:a16="http://schemas.microsoft.com/office/drawing/2014/main" id="{EA5B6287-C832-49E1-80F4-50C1A5B81DE3}"/>
              </a:ext>
            </a:extLst>
          </p:cNvPr>
          <p:cNvGrpSpPr/>
          <p:nvPr/>
        </p:nvGrpSpPr>
        <p:grpSpPr>
          <a:xfrm>
            <a:off x="406293" y="1600676"/>
            <a:ext cx="11376237" cy="4672383"/>
            <a:chOff x="406293" y="1600676"/>
            <a:chExt cx="11376237" cy="4672383"/>
          </a:xfrm>
        </p:grpSpPr>
        <p:pic>
          <p:nvPicPr>
            <p:cNvPr id="76" name="Picture 75" descr="Database.png">
              <a:extLst>
                <a:ext uri="{FF2B5EF4-FFF2-40B4-BE49-F238E27FC236}">
                  <a16:creationId xmlns:a16="http://schemas.microsoft.com/office/drawing/2014/main" id="{15EF3C2D-10D8-4366-A5BF-B45E2241DD6A}"/>
                </a:ext>
              </a:extLst>
            </p:cNvPr>
            <p:cNvPicPr>
              <a:picLocks noChangeAspect="1"/>
            </p:cNvPicPr>
            <p:nvPr/>
          </p:nvPicPr>
          <p:blipFill>
            <a:blip r:embed="rId2" cstate="screen"/>
            <a:stretch>
              <a:fillRect/>
            </a:stretch>
          </p:blipFill>
          <p:spPr>
            <a:xfrm>
              <a:off x="2640911" y="3733721"/>
              <a:ext cx="1218883" cy="1348469"/>
            </a:xfrm>
            <a:prstGeom prst="rect">
              <a:avLst/>
            </a:prstGeom>
          </p:spPr>
        </p:pic>
        <p:pic>
          <p:nvPicPr>
            <p:cNvPr id="77" name="Picture 76" descr="BigServer.png">
              <a:extLst>
                <a:ext uri="{FF2B5EF4-FFF2-40B4-BE49-F238E27FC236}">
                  <a16:creationId xmlns:a16="http://schemas.microsoft.com/office/drawing/2014/main" id="{0469879E-CFD3-4B11-92E0-49FE1AD4CAB6}"/>
                </a:ext>
              </a:extLst>
            </p:cNvPr>
            <p:cNvPicPr>
              <a:picLocks noChangeAspect="1"/>
            </p:cNvPicPr>
            <p:nvPr/>
          </p:nvPicPr>
          <p:blipFill>
            <a:blip r:embed="rId3" cstate="screen"/>
            <a:stretch>
              <a:fillRect/>
            </a:stretch>
          </p:blipFill>
          <p:spPr>
            <a:xfrm>
              <a:off x="2742485" y="2210118"/>
              <a:ext cx="1015735" cy="1250066"/>
            </a:xfrm>
            <a:prstGeom prst="rect">
              <a:avLst/>
            </a:prstGeom>
          </p:spPr>
        </p:pic>
        <p:sp>
          <p:nvSpPr>
            <p:cNvPr id="78" name="Rectangle 77">
              <a:extLst>
                <a:ext uri="{FF2B5EF4-FFF2-40B4-BE49-F238E27FC236}">
                  <a16:creationId xmlns:a16="http://schemas.microsoft.com/office/drawing/2014/main" id="{57838F90-90C7-463A-A5E3-8321344E5BF9}"/>
                </a:ext>
              </a:extLst>
            </p:cNvPr>
            <p:cNvSpPr/>
            <p:nvPr/>
          </p:nvSpPr>
          <p:spPr>
            <a:xfrm>
              <a:off x="1625176" y="1905397"/>
              <a:ext cx="3148780" cy="3453500"/>
            </a:xfrm>
            <a:prstGeom prst="rect">
              <a:avLst/>
            </a:prstGeom>
            <a:noFill/>
            <a:ln w="19050" cap="flat" cmpd="sng" algn="ctr">
              <a:solidFill>
                <a:srgbClr val="8DA6B1"/>
              </a:solidFill>
              <a:prstDash val="solid"/>
              <a:miter lim="800000"/>
            </a:ln>
            <a:effectLst/>
          </p:spPr>
          <p:txBody>
            <a:bodyPr rot="0" spcFirstLastPara="0" vertOverflow="overflow" horzOverflow="overflow" vert="horz" wrap="square" lIns="121888" tIns="60944" rIns="121888" bIns="6094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399" b="0" i="0" u="none" strike="noStrike" kern="0" cap="none" spc="0" normalizeH="0" baseline="0" noProof="0">
                <a:ln>
                  <a:noFill/>
                </a:ln>
                <a:solidFill>
                  <a:srgbClr val="FFFFFF"/>
                </a:solidFill>
                <a:effectLst/>
                <a:uLnTx/>
                <a:uFillTx/>
                <a:latin typeface="Calibri"/>
                <a:ea typeface="+mn-ea"/>
                <a:cs typeface="+mn-cs"/>
              </a:endParaRPr>
            </a:p>
          </p:txBody>
        </p:sp>
        <p:pic>
          <p:nvPicPr>
            <p:cNvPr id="79" name="Picture 6" descr="Image result for PC icon">
              <a:extLst>
                <a:ext uri="{FF2B5EF4-FFF2-40B4-BE49-F238E27FC236}">
                  <a16:creationId xmlns:a16="http://schemas.microsoft.com/office/drawing/2014/main" id="{FDBEA823-F02E-4EBC-8178-722E0FC7A5A8}"/>
                </a:ext>
              </a:extLst>
            </p:cNvPr>
            <p:cNvPicPr>
              <a:picLocks noChangeAspect="1" noChangeArrowheads="1"/>
            </p:cNvPicPr>
            <p:nvPr/>
          </p:nvPicPr>
          <p:blipFill>
            <a:blip r:embed="rId4" cstate="print"/>
            <a:srcRect/>
            <a:stretch>
              <a:fillRect/>
            </a:stretch>
          </p:blipFill>
          <p:spPr bwMode="auto">
            <a:xfrm>
              <a:off x="406294" y="1905397"/>
              <a:ext cx="711015" cy="711015"/>
            </a:xfrm>
            <a:prstGeom prst="rect">
              <a:avLst/>
            </a:prstGeom>
            <a:noFill/>
          </p:spPr>
        </p:pic>
        <p:pic>
          <p:nvPicPr>
            <p:cNvPr id="80" name="Picture 6" descr="Image result for PC icon">
              <a:extLst>
                <a:ext uri="{FF2B5EF4-FFF2-40B4-BE49-F238E27FC236}">
                  <a16:creationId xmlns:a16="http://schemas.microsoft.com/office/drawing/2014/main" id="{4CFD5F45-801C-4DAF-A23B-C828664F9D6B}"/>
                </a:ext>
              </a:extLst>
            </p:cNvPr>
            <p:cNvPicPr>
              <a:picLocks noChangeAspect="1" noChangeArrowheads="1"/>
            </p:cNvPicPr>
            <p:nvPr/>
          </p:nvPicPr>
          <p:blipFill>
            <a:blip r:embed="rId4" cstate="print"/>
            <a:srcRect/>
            <a:stretch>
              <a:fillRect/>
            </a:stretch>
          </p:blipFill>
          <p:spPr bwMode="auto">
            <a:xfrm>
              <a:off x="406294" y="2514838"/>
              <a:ext cx="711015" cy="711015"/>
            </a:xfrm>
            <a:prstGeom prst="rect">
              <a:avLst/>
            </a:prstGeom>
            <a:noFill/>
          </p:spPr>
        </p:pic>
        <p:pic>
          <p:nvPicPr>
            <p:cNvPr id="81" name="Picture 6" descr="Image result for PC icon">
              <a:extLst>
                <a:ext uri="{FF2B5EF4-FFF2-40B4-BE49-F238E27FC236}">
                  <a16:creationId xmlns:a16="http://schemas.microsoft.com/office/drawing/2014/main" id="{1B921923-6F38-4ED9-B42F-31DA87D8B061}"/>
                </a:ext>
              </a:extLst>
            </p:cNvPr>
            <p:cNvPicPr>
              <a:picLocks noChangeAspect="1" noChangeArrowheads="1"/>
            </p:cNvPicPr>
            <p:nvPr/>
          </p:nvPicPr>
          <p:blipFill>
            <a:blip r:embed="rId4" cstate="print"/>
            <a:srcRect/>
            <a:stretch>
              <a:fillRect/>
            </a:stretch>
          </p:blipFill>
          <p:spPr bwMode="auto">
            <a:xfrm>
              <a:off x="406294" y="3124279"/>
              <a:ext cx="711015" cy="711015"/>
            </a:xfrm>
            <a:prstGeom prst="rect">
              <a:avLst/>
            </a:prstGeom>
            <a:noFill/>
          </p:spPr>
        </p:pic>
        <p:pic>
          <p:nvPicPr>
            <p:cNvPr id="82" name="Picture 6" descr="Image result for PC icon">
              <a:extLst>
                <a:ext uri="{FF2B5EF4-FFF2-40B4-BE49-F238E27FC236}">
                  <a16:creationId xmlns:a16="http://schemas.microsoft.com/office/drawing/2014/main" id="{79DBCD39-768A-454E-A980-91B7AF32D0E9}"/>
                </a:ext>
              </a:extLst>
            </p:cNvPr>
            <p:cNvPicPr>
              <a:picLocks noChangeAspect="1" noChangeArrowheads="1"/>
            </p:cNvPicPr>
            <p:nvPr/>
          </p:nvPicPr>
          <p:blipFill>
            <a:blip r:embed="rId4" cstate="print"/>
            <a:srcRect/>
            <a:stretch>
              <a:fillRect/>
            </a:stretch>
          </p:blipFill>
          <p:spPr bwMode="auto">
            <a:xfrm>
              <a:off x="406294" y="3733721"/>
              <a:ext cx="711015" cy="711015"/>
            </a:xfrm>
            <a:prstGeom prst="rect">
              <a:avLst/>
            </a:prstGeom>
            <a:noFill/>
          </p:spPr>
        </p:pic>
        <p:pic>
          <p:nvPicPr>
            <p:cNvPr id="83" name="Picture 6" descr="Image result for PC icon">
              <a:extLst>
                <a:ext uri="{FF2B5EF4-FFF2-40B4-BE49-F238E27FC236}">
                  <a16:creationId xmlns:a16="http://schemas.microsoft.com/office/drawing/2014/main" id="{A60F33C3-F463-4D71-990D-AD851CA48588}"/>
                </a:ext>
              </a:extLst>
            </p:cNvPr>
            <p:cNvPicPr>
              <a:picLocks noChangeAspect="1" noChangeArrowheads="1"/>
            </p:cNvPicPr>
            <p:nvPr/>
          </p:nvPicPr>
          <p:blipFill>
            <a:blip r:embed="rId4" cstate="print"/>
            <a:srcRect/>
            <a:stretch>
              <a:fillRect/>
            </a:stretch>
          </p:blipFill>
          <p:spPr bwMode="auto">
            <a:xfrm>
              <a:off x="406294" y="4343162"/>
              <a:ext cx="711015" cy="711015"/>
            </a:xfrm>
            <a:prstGeom prst="rect">
              <a:avLst/>
            </a:prstGeom>
            <a:noFill/>
          </p:spPr>
        </p:pic>
        <p:cxnSp>
          <p:nvCxnSpPr>
            <p:cNvPr id="84" name="Straight Connector 83">
              <a:extLst>
                <a:ext uri="{FF2B5EF4-FFF2-40B4-BE49-F238E27FC236}">
                  <a16:creationId xmlns:a16="http://schemas.microsoft.com/office/drawing/2014/main" id="{89E8E422-7490-4C26-9BB1-884DEBB6A705}"/>
                </a:ext>
              </a:extLst>
            </p:cNvPr>
            <p:cNvCxnSpPr/>
            <p:nvPr/>
          </p:nvCxnSpPr>
          <p:spPr>
            <a:xfrm>
              <a:off x="5586544" y="1803823"/>
              <a:ext cx="0" cy="3656648"/>
            </a:xfrm>
            <a:prstGeom prst="line">
              <a:avLst/>
            </a:prstGeom>
            <a:noFill/>
            <a:ln w="25400" cap="flat" cmpd="sng" algn="ctr">
              <a:solidFill>
                <a:srgbClr val="8DA6B1"/>
              </a:solidFill>
              <a:prstDash val="dash"/>
              <a:miter lim="800000"/>
            </a:ln>
            <a:effectLst/>
          </p:spPr>
        </p:cxnSp>
        <p:pic>
          <p:nvPicPr>
            <p:cNvPr id="85" name="Picture 84" descr="Database.png">
              <a:extLst>
                <a:ext uri="{FF2B5EF4-FFF2-40B4-BE49-F238E27FC236}">
                  <a16:creationId xmlns:a16="http://schemas.microsoft.com/office/drawing/2014/main" id="{177C67F2-AC9F-400D-B4CA-07D01EA436F7}"/>
                </a:ext>
              </a:extLst>
            </p:cNvPr>
            <p:cNvPicPr>
              <a:picLocks noChangeAspect="1"/>
            </p:cNvPicPr>
            <p:nvPr/>
          </p:nvPicPr>
          <p:blipFill>
            <a:blip r:embed="rId2" cstate="screen"/>
            <a:stretch>
              <a:fillRect/>
            </a:stretch>
          </p:blipFill>
          <p:spPr>
            <a:xfrm>
              <a:off x="7414868" y="3733721"/>
              <a:ext cx="1218883" cy="1348469"/>
            </a:xfrm>
            <a:prstGeom prst="rect">
              <a:avLst/>
            </a:prstGeom>
          </p:spPr>
        </p:pic>
        <p:pic>
          <p:nvPicPr>
            <p:cNvPr id="86" name="Picture 85" descr="BigServer.png">
              <a:extLst>
                <a:ext uri="{FF2B5EF4-FFF2-40B4-BE49-F238E27FC236}">
                  <a16:creationId xmlns:a16="http://schemas.microsoft.com/office/drawing/2014/main" id="{65BC5794-1079-4DD7-8228-25FE8ACE274B}"/>
                </a:ext>
              </a:extLst>
            </p:cNvPr>
            <p:cNvPicPr>
              <a:picLocks noChangeAspect="1"/>
            </p:cNvPicPr>
            <p:nvPr/>
          </p:nvPicPr>
          <p:blipFill>
            <a:blip r:embed="rId3" cstate="screen"/>
            <a:stretch>
              <a:fillRect/>
            </a:stretch>
          </p:blipFill>
          <p:spPr>
            <a:xfrm>
              <a:off x="7516442" y="2210118"/>
              <a:ext cx="1015735" cy="1250066"/>
            </a:xfrm>
            <a:prstGeom prst="rect">
              <a:avLst/>
            </a:prstGeom>
          </p:spPr>
        </p:pic>
        <p:sp>
          <p:nvSpPr>
            <p:cNvPr id="87" name="Rectangle 86">
              <a:extLst>
                <a:ext uri="{FF2B5EF4-FFF2-40B4-BE49-F238E27FC236}">
                  <a16:creationId xmlns:a16="http://schemas.microsoft.com/office/drawing/2014/main" id="{61B11303-9ECC-4098-BDC1-B9CE3D2E4899}"/>
                </a:ext>
              </a:extLst>
            </p:cNvPr>
            <p:cNvSpPr/>
            <p:nvPr/>
          </p:nvSpPr>
          <p:spPr>
            <a:xfrm>
              <a:off x="6399133" y="1905397"/>
              <a:ext cx="3148780" cy="3453500"/>
            </a:xfrm>
            <a:prstGeom prst="rect">
              <a:avLst/>
            </a:prstGeom>
            <a:noFill/>
            <a:ln w="19050" cap="flat" cmpd="sng" algn="ctr">
              <a:solidFill>
                <a:srgbClr val="8DA6B1"/>
              </a:solidFill>
              <a:prstDash val="solid"/>
              <a:miter lim="800000"/>
            </a:ln>
            <a:effectLst/>
          </p:spPr>
          <p:txBody>
            <a:bodyPr rot="0" spcFirstLastPara="0" vertOverflow="overflow" horzOverflow="overflow" vert="horz" wrap="square" lIns="121888" tIns="60944" rIns="121888" bIns="6094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399" b="0" i="0" u="none" strike="noStrike" kern="0" cap="none" spc="0" normalizeH="0" baseline="0" noProof="0">
                <a:ln>
                  <a:noFill/>
                </a:ln>
                <a:solidFill>
                  <a:srgbClr val="FFFFFF"/>
                </a:solidFill>
                <a:effectLst/>
                <a:uLnTx/>
                <a:uFillTx/>
                <a:latin typeface="Calibri"/>
                <a:ea typeface="+mn-ea"/>
                <a:cs typeface="+mn-cs"/>
              </a:endParaRPr>
            </a:p>
          </p:txBody>
        </p:sp>
        <p:pic>
          <p:nvPicPr>
            <p:cNvPr id="88" name="Picture 10" descr="Image result for lightning icon">
              <a:extLst>
                <a:ext uri="{FF2B5EF4-FFF2-40B4-BE49-F238E27FC236}">
                  <a16:creationId xmlns:a16="http://schemas.microsoft.com/office/drawing/2014/main" id="{317F61E7-1DA4-4E33-8A0F-82081894AE48}"/>
                </a:ext>
              </a:extLst>
            </p:cNvPr>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rot="15299701">
              <a:off x="4969586" y="3587673"/>
              <a:ext cx="1358188" cy="1610470"/>
            </a:xfrm>
            <a:prstGeom prst="rect">
              <a:avLst/>
            </a:prstGeom>
            <a:noFill/>
          </p:spPr>
        </p:pic>
        <p:sp>
          <p:nvSpPr>
            <p:cNvPr id="89" name="Rounded Rectangle 27">
              <a:extLst>
                <a:ext uri="{FF2B5EF4-FFF2-40B4-BE49-F238E27FC236}">
                  <a16:creationId xmlns:a16="http://schemas.microsoft.com/office/drawing/2014/main" id="{D298EE0B-AA93-4809-A527-E52036B54B16}"/>
                </a:ext>
              </a:extLst>
            </p:cNvPr>
            <p:cNvSpPr/>
            <p:nvPr/>
          </p:nvSpPr>
          <p:spPr>
            <a:xfrm>
              <a:off x="4875529" y="3530573"/>
              <a:ext cx="1422030" cy="507868"/>
            </a:xfrm>
            <a:prstGeom prst="roundRect">
              <a:avLst/>
            </a:prstGeom>
            <a:gradFill rotWithShape="1">
              <a:gsLst>
                <a:gs pos="0">
                  <a:srgbClr val="FF7700">
                    <a:shade val="51000"/>
                    <a:satMod val="130000"/>
                  </a:srgbClr>
                </a:gs>
                <a:gs pos="80000">
                  <a:srgbClr val="FF7700">
                    <a:shade val="93000"/>
                    <a:satMod val="130000"/>
                  </a:srgbClr>
                </a:gs>
                <a:gs pos="100000">
                  <a:srgbClr val="FF77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ot="0" spcFirstLastPara="0" vertOverflow="overflow" horzOverflow="overflow" vert="horz" wrap="square" lIns="121888" tIns="60944" rIns="121888" bIns="6094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866" b="0" i="0" u="none" strike="noStrike" kern="0" cap="none" spc="0" normalizeH="0" baseline="0" noProof="0" dirty="0">
                  <a:ln>
                    <a:noFill/>
                  </a:ln>
                  <a:solidFill>
                    <a:srgbClr val="FFFFFF"/>
                  </a:solidFill>
                  <a:effectLst/>
                  <a:uLnTx/>
                  <a:uFillTx/>
                  <a:latin typeface="Calibri"/>
                  <a:ea typeface="+mn-ea"/>
                  <a:cs typeface="+mn-cs"/>
                </a:rPr>
                <a:t>Redo Apply</a:t>
              </a:r>
            </a:p>
          </p:txBody>
        </p:sp>
        <p:sp>
          <p:nvSpPr>
            <p:cNvPr id="90" name="Right Arrow 28">
              <a:extLst>
                <a:ext uri="{FF2B5EF4-FFF2-40B4-BE49-F238E27FC236}">
                  <a16:creationId xmlns:a16="http://schemas.microsoft.com/office/drawing/2014/main" id="{FD001802-D395-412E-A525-D2B9B9AB58E8}"/>
                </a:ext>
              </a:extLst>
            </p:cNvPr>
            <p:cNvSpPr/>
            <p:nvPr/>
          </p:nvSpPr>
          <p:spPr>
            <a:xfrm>
              <a:off x="4062941" y="4444735"/>
              <a:ext cx="507868" cy="101574"/>
            </a:xfrm>
            <a:prstGeom prst="rightArrow">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121888" tIns="60944" rIns="121888" bIns="6094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399" b="0" i="0" u="none" strike="noStrike" kern="0" cap="none" spc="0" normalizeH="0" baseline="0" noProof="0">
                <a:ln>
                  <a:noFill/>
                </a:ln>
                <a:solidFill>
                  <a:srgbClr val="FFFFFF"/>
                </a:solidFill>
                <a:effectLst/>
                <a:uLnTx/>
                <a:uFillTx/>
                <a:latin typeface="Calibri"/>
                <a:ea typeface="+mn-ea"/>
                <a:cs typeface="+mn-cs"/>
              </a:endParaRPr>
            </a:p>
          </p:txBody>
        </p:sp>
        <p:sp>
          <p:nvSpPr>
            <p:cNvPr id="91" name="Right Arrow 29">
              <a:extLst>
                <a:ext uri="{FF2B5EF4-FFF2-40B4-BE49-F238E27FC236}">
                  <a16:creationId xmlns:a16="http://schemas.microsoft.com/office/drawing/2014/main" id="{3E734C7D-6F07-4179-9C4E-1506684668CE}"/>
                </a:ext>
              </a:extLst>
            </p:cNvPr>
            <p:cNvSpPr/>
            <p:nvPr/>
          </p:nvSpPr>
          <p:spPr>
            <a:xfrm>
              <a:off x="6602280" y="4444735"/>
              <a:ext cx="507868" cy="101574"/>
            </a:xfrm>
            <a:prstGeom prst="rightArrow">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121888" tIns="60944" rIns="121888" bIns="6094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399" b="0" i="0" u="none" strike="noStrike" kern="0" cap="none" spc="0" normalizeH="0" baseline="0" noProof="0">
                <a:ln>
                  <a:noFill/>
                </a:ln>
                <a:solidFill>
                  <a:srgbClr val="FFFFFF"/>
                </a:solidFill>
                <a:effectLst/>
                <a:uLnTx/>
                <a:uFillTx/>
                <a:latin typeface="Calibri"/>
                <a:ea typeface="+mn-ea"/>
                <a:cs typeface="+mn-cs"/>
              </a:endParaRPr>
            </a:p>
          </p:txBody>
        </p:sp>
        <p:sp>
          <p:nvSpPr>
            <p:cNvPr id="92" name="Rounded Rectangle 31">
              <a:extLst>
                <a:ext uri="{FF2B5EF4-FFF2-40B4-BE49-F238E27FC236}">
                  <a16:creationId xmlns:a16="http://schemas.microsoft.com/office/drawing/2014/main" id="{F2BE4BC4-F287-4E20-8F68-629B122F49F3}"/>
                </a:ext>
              </a:extLst>
            </p:cNvPr>
            <p:cNvSpPr/>
            <p:nvPr/>
          </p:nvSpPr>
          <p:spPr>
            <a:xfrm>
              <a:off x="8633750" y="4038441"/>
              <a:ext cx="914162" cy="914162"/>
            </a:xfrm>
            <a:prstGeom prst="roundRect">
              <a:avLst/>
            </a:prstGeom>
            <a:solidFill>
              <a:srgbClr val="00B0F0"/>
            </a:solidFill>
            <a:ln w="19050" cap="flat" cmpd="sng" algn="ctr">
              <a:solidFill>
                <a:srgbClr val="8DA6B1"/>
              </a:solidFill>
              <a:prstDash val="solid"/>
              <a:miter lim="800000"/>
            </a:ln>
            <a:effectLst/>
          </p:spPr>
          <p:txBody>
            <a:bodyPr rot="0" spcFirstLastPara="0" vertOverflow="overflow" horzOverflow="overflow" vert="horz" wrap="square" lIns="121888" tIns="60944" rIns="121888" bIns="6094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333" b="1" i="0" u="none" strike="noStrike" kern="0" cap="none" spc="0" normalizeH="0" baseline="0" noProof="0" dirty="0">
                  <a:ln>
                    <a:noFill/>
                  </a:ln>
                  <a:solidFill>
                    <a:srgbClr val="FFFFFF"/>
                  </a:solidFill>
                  <a:effectLst/>
                  <a:uLnTx/>
                  <a:uFillTx/>
                  <a:latin typeface="Calibri"/>
                  <a:ea typeface="+mn-ea"/>
                  <a:cs typeface="+mn-cs"/>
                </a:rPr>
                <a:t>Secured SQL Net</a:t>
              </a:r>
            </a:p>
          </p:txBody>
        </p:sp>
        <p:pic>
          <p:nvPicPr>
            <p:cNvPr id="93" name="Picture 92" descr="Database.png">
              <a:extLst>
                <a:ext uri="{FF2B5EF4-FFF2-40B4-BE49-F238E27FC236}">
                  <a16:creationId xmlns:a16="http://schemas.microsoft.com/office/drawing/2014/main" id="{150A928D-F7A5-444D-8251-A372B83D6B6C}"/>
                </a:ext>
              </a:extLst>
            </p:cNvPr>
            <p:cNvPicPr>
              <a:picLocks noChangeAspect="1"/>
            </p:cNvPicPr>
            <p:nvPr/>
          </p:nvPicPr>
          <p:blipFill>
            <a:blip r:embed="rId2" cstate="screen"/>
            <a:stretch>
              <a:fillRect/>
            </a:stretch>
          </p:blipFill>
          <p:spPr>
            <a:xfrm>
              <a:off x="10563648" y="2514839"/>
              <a:ext cx="711015" cy="786607"/>
            </a:xfrm>
            <a:prstGeom prst="rect">
              <a:avLst/>
            </a:prstGeom>
          </p:spPr>
        </p:pic>
        <p:pic>
          <p:nvPicPr>
            <p:cNvPr id="94" name="Picture 93" descr="Database.png">
              <a:extLst>
                <a:ext uri="{FF2B5EF4-FFF2-40B4-BE49-F238E27FC236}">
                  <a16:creationId xmlns:a16="http://schemas.microsoft.com/office/drawing/2014/main" id="{DF795323-5413-4E17-A750-7C83B0DB8518}"/>
                </a:ext>
              </a:extLst>
            </p:cNvPr>
            <p:cNvPicPr>
              <a:picLocks noChangeAspect="1"/>
            </p:cNvPicPr>
            <p:nvPr/>
          </p:nvPicPr>
          <p:blipFill>
            <a:blip r:embed="rId2" cstate="screen"/>
            <a:stretch>
              <a:fillRect/>
            </a:stretch>
          </p:blipFill>
          <p:spPr>
            <a:xfrm>
              <a:off x="10766795" y="2717986"/>
              <a:ext cx="711015" cy="786607"/>
            </a:xfrm>
            <a:prstGeom prst="rect">
              <a:avLst/>
            </a:prstGeom>
          </p:spPr>
        </p:pic>
        <p:pic>
          <p:nvPicPr>
            <p:cNvPr id="95" name="Picture 94" descr="Database.png">
              <a:extLst>
                <a:ext uri="{FF2B5EF4-FFF2-40B4-BE49-F238E27FC236}">
                  <a16:creationId xmlns:a16="http://schemas.microsoft.com/office/drawing/2014/main" id="{88060C98-38E9-4A95-A13D-1DA7A8E81F70}"/>
                </a:ext>
              </a:extLst>
            </p:cNvPr>
            <p:cNvPicPr>
              <a:picLocks noChangeAspect="1"/>
            </p:cNvPicPr>
            <p:nvPr/>
          </p:nvPicPr>
          <p:blipFill>
            <a:blip r:embed="rId2" cstate="screen"/>
            <a:stretch>
              <a:fillRect/>
            </a:stretch>
          </p:blipFill>
          <p:spPr>
            <a:xfrm>
              <a:off x="11071515" y="2921133"/>
              <a:ext cx="711015" cy="786607"/>
            </a:xfrm>
            <a:prstGeom prst="rect">
              <a:avLst/>
            </a:prstGeom>
          </p:spPr>
        </p:pic>
        <p:sp>
          <p:nvSpPr>
            <p:cNvPr id="96" name="Down Arrow 35">
              <a:extLst>
                <a:ext uri="{FF2B5EF4-FFF2-40B4-BE49-F238E27FC236}">
                  <a16:creationId xmlns:a16="http://schemas.microsoft.com/office/drawing/2014/main" id="{0394B522-0CC7-4B7E-B2B2-66C96055FB8D}"/>
                </a:ext>
              </a:extLst>
            </p:cNvPr>
            <p:cNvSpPr/>
            <p:nvPr/>
          </p:nvSpPr>
          <p:spPr>
            <a:xfrm rot="14599124">
              <a:off x="9871985" y="3165109"/>
              <a:ext cx="943609" cy="1382055"/>
            </a:xfrm>
            <a:prstGeom prst="downArrow">
              <a:avLst/>
            </a:prstGeom>
            <a:solidFill>
              <a:srgbClr val="8DA6B1"/>
            </a:solidFill>
            <a:ln w="19050" cap="flat" cmpd="sng" algn="ctr">
              <a:solidFill>
                <a:srgbClr val="8DA6B1"/>
              </a:solidFill>
              <a:prstDash val="solid"/>
              <a:miter lim="800000"/>
            </a:ln>
            <a:effectLst/>
          </p:spPr>
          <p:txBody>
            <a:bodyPr rot="0" spcFirstLastPara="0" vertOverflow="overflow" horzOverflow="overflow" vert="vert" wrap="square" lIns="121888" tIns="60944" rIns="121888" bIns="6094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Calibri"/>
                  <a:ea typeface="+mn-ea"/>
                  <a:cs typeface="+mn-cs"/>
                </a:rPr>
                <a:t>Read Only Query</a:t>
              </a:r>
            </a:p>
          </p:txBody>
        </p:sp>
        <p:sp>
          <p:nvSpPr>
            <p:cNvPr id="97" name="TextBox 96">
              <a:extLst>
                <a:ext uri="{FF2B5EF4-FFF2-40B4-BE49-F238E27FC236}">
                  <a16:creationId xmlns:a16="http://schemas.microsoft.com/office/drawing/2014/main" id="{ECE7776E-F534-4A50-82F0-C33B2A167B17}"/>
                </a:ext>
              </a:extLst>
            </p:cNvPr>
            <p:cNvSpPr txBox="1"/>
            <p:nvPr/>
          </p:nvSpPr>
          <p:spPr>
            <a:xfrm>
              <a:off x="6602279" y="5054176"/>
              <a:ext cx="1218883" cy="1218883"/>
            </a:xfrm>
            <a:prstGeom prst="rect">
              <a:avLst/>
            </a:prstGeom>
            <a:noFill/>
          </p:spPr>
          <p:txBody>
            <a:bodyPr wrap="none" lIns="0" tIns="0" rIns="0" bIns="0" rtlCol="0">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133" b="0" i="0" u="none" strike="noStrike" kern="0" cap="none" spc="0" normalizeH="0" baseline="0" noProof="0" dirty="0">
                  <a:ln>
                    <a:noFill/>
                  </a:ln>
                  <a:solidFill>
                    <a:srgbClr val="5F5F5F"/>
                  </a:solidFill>
                  <a:effectLst/>
                  <a:uLnTx/>
                  <a:uFillTx/>
                </a:rPr>
                <a:t>Near Real Time (Seconds)</a:t>
              </a:r>
            </a:p>
          </p:txBody>
        </p:sp>
        <p:sp>
          <p:nvSpPr>
            <p:cNvPr id="98" name="TextBox 97">
              <a:extLst>
                <a:ext uri="{FF2B5EF4-FFF2-40B4-BE49-F238E27FC236}">
                  <a16:creationId xmlns:a16="http://schemas.microsoft.com/office/drawing/2014/main" id="{FE7D8B5A-CA54-4B2F-A241-02AEA650F869}"/>
                </a:ext>
              </a:extLst>
            </p:cNvPr>
            <p:cNvSpPr txBox="1"/>
            <p:nvPr/>
          </p:nvSpPr>
          <p:spPr>
            <a:xfrm>
              <a:off x="9751059" y="4749456"/>
              <a:ext cx="1218883" cy="1218883"/>
            </a:xfrm>
            <a:prstGeom prst="rect">
              <a:avLst/>
            </a:prstGeom>
            <a:noFill/>
          </p:spPr>
          <p:txBody>
            <a:bodyPr wrap="none" lIns="0" tIns="0" rIns="0" bIns="0" rtlCol="0">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399" b="0" i="0" u="none" strike="noStrike" kern="0" cap="none" spc="0" normalizeH="0" baseline="0" noProof="0" dirty="0">
                  <a:ln>
                    <a:noFill/>
                  </a:ln>
                  <a:solidFill>
                    <a:srgbClr val="5F5F5F"/>
                  </a:solidFill>
                  <a:effectLst/>
                  <a:uLnTx/>
                  <a:uFillTx/>
                </a:rPr>
                <a:t>Customer Design</a:t>
              </a:r>
            </a:p>
          </p:txBody>
        </p:sp>
        <p:cxnSp>
          <p:nvCxnSpPr>
            <p:cNvPr id="99" name="Straight Arrow Connector 98">
              <a:extLst>
                <a:ext uri="{FF2B5EF4-FFF2-40B4-BE49-F238E27FC236}">
                  <a16:creationId xmlns:a16="http://schemas.microsoft.com/office/drawing/2014/main" id="{C210C323-8666-40A4-A6D4-311B1B87284C}"/>
                </a:ext>
              </a:extLst>
            </p:cNvPr>
            <p:cNvCxnSpPr/>
            <p:nvPr/>
          </p:nvCxnSpPr>
          <p:spPr>
            <a:xfrm flipH="1" flipV="1">
              <a:off x="10360501" y="4241588"/>
              <a:ext cx="203147" cy="507868"/>
            </a:xfrm>
            <a:prstGeom prst="straightConnector1">
              <a:avLst/>
            </a:prstGeom>
            <a:noFill/>
            <a:ln w="19050" cap="flat" cmpd="sng" algn="ctr">
              <a:solidFill>
                <a:srgbClr val="8DA6B1"/>
              </a:solidFill>
              <a:prstDash val="solid"/>
              <a:miter lim="800000"/>
              <a:tailEnd type="arrow"/>
            </a:ln>
            <a:effectLst/>
          </p:spPr>
        </p:cxnSp>
        <p:sp>
          <p:nvSpPr>
            <p:cNvPr id="100" name="TextBox 99">
              <a:extLst>
                <a:ext uri="{FF2B5EF4-FFF2-40B4-BE49-F238E27FC236}">
                  <a16:creationId xmlns:a16="http://schemas.microsoft.com/office/drawing/2014/main" id="{2E2027AC-3A32-4C44-899F-2E061FE8A236}"/>
                </a:ext>
              </a:extLst>
            </p:cNvPr>
            <p:cNvSpPr txBox="1"/>
            <p:nvPr/>
          </p:nvSpPr>
          <p:spPr>
            <a:xfrm>
              <a:off x="10512861" y="1824666"/>
              <a:ext cx="1218883" cy="1218883"/>
            </a:xfrm>
            <a:prstGeom prst="rect">
              <a:avLst/>
            </a:prstGeom>
            <a:noFill/>
          </p:spPr>
          <p:txBody>
            <a:bodyPr wrap="none" lIns="0" tIns="0" rIns="0" bIns="0" rtlCol="0">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399" b="0" i="0" u="none" strike="noStrike" kern="0" cap="none" spc="0" normalizeH="0" baseline="0" noProof="0" dirty="0">
                  <a:ln>
                    <a:noFill/>
                  </a:ln>
                  <a:solidFill>
                    <a:srgbClr val="5F5F5F"/>
                  </a:solidFill>
                  <a:effectLst/>
                  <a:uLnTx/>
                  <a:uFillTx/>
                </a:rPr>
                <a:t>External</a:t>
              </a:r>
            </a:p>
            <a:p>
              <a:pPr marL="0" marR="0" lvl="0" indent="0" defTabSz="914400" eaLnBrk="1" fontAlgn="auto" latinLnBrk="0" hangingPunct="1">
                <a:lnSpc>
                  <a:spcPct val="90000"/>
                </a:lnSpc>
                <a:spcBef>
                  <a:spcPts val="0"/>
                </a:spcBef>
                <a:spcAft>
                  <a:spcPts val="0"/>
                </a:spcAft>
                <a:buClrTx/>
                <a:buSzTx/>
                <a:buFontTx/>
                <a:buNone/>
                <a:tabLst/>
                <a:defRPr/>
              </a:pPr>
              <a:r>
                <a:rPr kumimoji="0" lang="en-US" sz="2399" b="0" i="0" u="none" strike="noStrike" kern="0" cap="none" spc="0" normalizeH="0" baseline="0" noProof="0" dirty="0">
                  <a:ln>
                    <a:noFill/>
                  </a:ln>
                  <a:solidFill>
                    <a:srgbClr val="5F5F5F"/>
                  </a:solidFill>
                  <a:effectLst/>
                  <a:uLnTx/>
                  <a:uFillTx/>
                </a:rPr>
                <a:t> Systems</a:t>
              </a:r>
            </a:p>
          </p:txBody>
        </p:sp>
        <p:sp>
          <p:nvSpPr>
            <p:cNvPr id="101" name="TextBox 100">
              <a:extLst>
                <a:ext uri="{FF2B5EF4-FFF2-40B4-BE49-F238E27FC236}">
                  <a16:creationId xmlns:a16="http://schemas.microsoft.com/office/drawing/2014/main" id="{4A7A299D-4C41-4F37-B131-FC2267518BF1}"/>
                </a:ext>
              </a:extLst>
            </p:cNvPr>
            <p:cNvSpPr txBox="1"/>
            <p:nvPr/>
          </p:nvSpPr>
          <p:spPr>
            <a:xfrm>
              <a:off x="406293" y="1600676"/>
              <a:ext cx="1218883" cy="1218883"/>
            </a:xfrm>
            <a:prstGeom prst="rect">
              <a:avLst/>
            </a:prstGeom>
            <a:noFill/>
          </p:spPr>
          <p:txBody>
            <a:bodyPr wrap="none" lIns="0" tIns="0" rIns="0" bIns="0" rtlCol="0">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399" b="0" i="0" u="none" strike="noStrike" kern="0" cap="none" spc="0" normalizeH="0" baseline="0" noProof="0" dirty="0">
                  <a:ln>
                    <a:noFill/>
                  </a:ln>
                  <a:solidFill>
                    <a:srgbClr val="5F5F5F"/>
                  </a:solidFill>
                  <a:effectLst/>
                  <a:uLnTx/>
                  <a:uFillTx/>
                </a:rPr>
                <a:t>Users</a:t>
              </a:r>
            </a:p>
          </p:txBody>
        </p:sp>
        <p:sp>
          <p:nvSpPr>
            <p:cNvPr id="102" name="TextBox 101">
              <a:extLst>
                <a:ext uri="{FF2B5EF4-FFF2-40B4-BE49-F238E27FC236}">
                  <a16:creationId xmlns:a16="http://schemas.microsoft.com/office/drawing/2014/main" id="{18738B43-340C-4EB5-AAA3-F9E2C80A98F3}"/>
                </a:ext>
              </a:extLst>
            </p:cNvPr>
            <p:cNvSpPr txBox="1"/>
            <p:nvPr/>
          </p:nvSpPr>
          <p:spPr>
            <a:xfrm>
              <a:off x="2133044" y="1600676"/>
              <a:ext cx="1218883" cy="1218883"/>
            </a:xfrm>
            <a:prstGeom prst="rect">
              <a:avLst/>
            </a:prstGeom>
            <a:noFill/>
          </p:spPr>
          <p:txBody>
            <a:bodyPr wrap="none" lIns="0" tIns="0" rIns="0" bIns="0" rtlCol="0">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399" b="0" i="0" u="none" strike="noStrike" kern="0" cap="none" spc="0" normalizeH="0" baseline="0" noProof="0" dirty="0">
                  <a:ln>
                    <a:noFill/>
                  </a:ln>
                  <a:solidFill>
                    <a:srgbClr val="5F5F5F"/>
                  </a:solidFill>
                  <a:effectLst/>
                  <a:uLnTx/>
                  <a:uFillTx/>
                </a:rPr>
                <a:t>Primary Datacenter</a:t>
              </a:r>
            </a:p>
          </p:txBody>
        </p:sp>
        <p:sp>
          <p:nvSpPr>
            <p:cNvPr id="103" name="TextBox 102">
              <a:extLst>
                <a:ext uri="{FF2B5EF4-FFF2-40B4-BE49-F238E27FC236}">
                  <a16:creationId xmlns:a16="http://schemas.microsoft.com/office/drawing/2014/main" id="{F73FD99F-E796-4A7E-BA37-69A6F7BD6BFA}"/>
                </a:ext>
              </a:extLst>
            </p:cNvPr>
            <p:cNvSpPr txBox="1"/>
            <p:nvPr/>
          </p:nvSpPr>
          <p:spPr>
            <a:xfrm>
              <a:off x="6703853" y="1600676"/>
              <a:ext cx="1218883" cy="1218883"/>
            </a:xfrm>
            <a:prstGeom prst="rect">
              <a:avLst/>
            </a:prstGeom>
            <a:noFill/>
          </p:spPr>
          <p:txBody>
            <a:bodyPr wrap="none" lIns="0" tIns="0" rIns="0" bIns="0" rtlCol="0">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399" b="0" i="0" u="none" strike="noStrike" kern="0" cap="none" spc="0" normalizeH="0" baseline="0" noProof="0" dirty="0">
                  <a:ln>
                    <a:noFill/>
                  </a:ln>
                  <a:solidFill>
                    <a:srgbClr val="5F5F5F"/>
                  </a:solidFill>
                  <a:effectLst/>
                  <a:uLnTx/>
                  <a:uFillTx/>
                </a:rPr>
                <a:t>Secondary Datacenter</a:t>
              </a:r>
            </a:p>
          </p:txBody>
        </p:sp>
        <p:sp>
          <p:nvSpPr>
            <p:cNvPr id="104" name="TextBox 103">
              <a:extLst>
                <a:ext uri="{FF2B5EF4-FFF2-40B4-BE49-F238E27FC236}">
                  <a16:creationId xmlns:a16="http://schemas.microsoft.com/office/drawing/2014/main" id="{B2047DCC-8EB9-4FD9-A17E-CAA754265CFE}"/>
                </a:ext>
              </a:extLst>
            </p:cNvPr>
            <p:cNvSpPr txBox="1"/>
            <p:nvPr/>
          </p:nvSpPr>
          <p:spPr>
            <a:xfrm>
              <a:off x="2742485" y="4546309"/>
              <a:ext cx="1218883" cy="1218883"/>
            </a:xfrm>
            <a:prstGeom prst="rect">
              <a:avLst/>
            </a:prstGeom>
            <a:noFill/>
          </p:spPr>
          <p:txBody>
            <a:bodyPr wrap="none" lIns="0" tIns="0" rIns="0" bIns="0" rtlCol="0">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5F5F5F"/>
                  </a:solidFill>
                  <a:effectLst/>
                  <a:uLnTx/>
                  <a:uFillTx/>
                </a:rPr>
                <a:t>Production</a:t>
              </a:r>
            </a:p>
          </p:txBody>
        </p:sp>
        <p:sp>
          <p:nvSpPr>
            <p:cNvPr id="105" name="TextBox 104">
              <a:extLst>
                <a:ext uri="{FF2B5EF4-FFF2-40B4-BE49-F238E27FC236}">
                  <a16:creationId xmlns:a16="http://schemas.microsoft.com/office/drawing/2014/main" id="{F4C76CE0-9376-4457-8C41-876E5232C52F}"/>
                </a:ext>
              </a:extLst>
            </p:cNvPr>
            <p:cNvSpPr txBox="1"/>
            <p:nvPr/>
          </p:nvSpPr>
          <p:spPr>
            <a:xfrm>
              <a:off x="7618729" y="4495800"/>
              <a:ext cx="1218883" cy="1218883"/>
            </a:xfrm>
            <a:prstGeom prst="rect">
              <a:avLst/>
            </a:prstGeom>
            <a:noFill/>
          </p:spPr>
          <p:txBody>
            <a:bodyPr wrap="none" lIns="0" tIns="0" rIns="0" bIns="0" rtlCol="0">
              <a:noAutofit/>
            </a:bodyPr>
            <a:lstStyle/>
            <a:p>
              <a:pPr marL="0" marR="0" lvl="0" indent="0" defTabSz="914400" eaLnBrk="1" fontAlgn="auto" latinLnBrk="0" hangingPunct="1">
                <a:lnSpc>
                  <a:spcPct val="90000"/>
                </a:lnSpc>
                <a:spcBef>
                  <a:spcPts val="0"/>
                </a:spcBef>
                <a:spcAft>
                  <a:spcPts val="0"/>
                </a:spcAft>
                <a:buClrTx/>
                <a:buSzTx/>
                <a:buFontTx/>
                <a:buNone/>
                <a:tabLst/>
                <a:defRPr/>
              </a:pPr>
              <a:r>
                <a:rPr lang="en-US" sz="1600" kern="0" dirty="0">
                  <a:solidFill>
                    <a:srgbClr val="5F5F5F"/>
                  </a:solidFill>
                </a:rPr>
                <a:t>Secondary</a:t>
              </a:r>
              <a:endParaRPr kumimoji="0" lang="en-US" sz="1600" b="0" i="0" u="none" strike="noStrike" kern="0" cap="none" spc="0" normalizeH="0" baseline="0" noProof="0" dirty="0">
                <a:ln>
                  <a:noFill/>
                </a:ln>
                <a:solidFill>
                  <a:srgbClr val="5F5F5F"/>
                </a:solidFill>
                <a:effectLst/>
                <a:uLnTx/>
                <a:uFillTx/>
              </a:endParaRPr>
            </a:p>
          </p:txBody>
        </p:sp>
        <p:sp>
          <p:nvSpPr>
            <p:cNvPr id="106" name="TextBox 105">
              <a:extLst>
                <a:ext uri="{FF2B5EF4-FFF2-40B4-BE49-F238E27FC236}">
                  <a16:creationId xmlns:a16="http://schemas.microsoft.com/office/drawing/2014/main" id="{B535B350-BD47-42DA-96FF-5308DDE44C8A}"/>
                </a:ext>
              </a:extLst>
            </p:cNvPr>
            <p:cNvSpPr txBox="1"/>
            <p:nvPr/>
          </p:nvSpPr>
          <p:spPr>
            <a:xfrm>
              <a:off x="4875529" y="3225853"/>
              <a:ext cx="1218883" cy="1218883"/>
            </a:xfrm>
            <a:prstGeom prst="rect">
              <a:avLst/>
            </a:prstGeom>
            <a:noFill/>
          </p:spPr>
          <p:txBody>
            <a:bodyPr wrap="none" lIns="0" tIns="0" rIns="0" bIns="0" rtlCol="0">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5F5F5F"/>
                  </a:solidFill>
                  <a:effectLst/>
                  <a:uLnTx/>
                  <a:uFillTx/>
                </a:rPr>
                <a:t>Active Data Guard</a:t>
              </a:r>
            </a:p>
          </p:txBody>
        </p:sp>
      </p:grpSp>
      <p:sp>
        <p:nvSpPr>
          <p:cNvPr id="4" name="TextBox 3">
            <a:extLst>
              <a:ext uri="{FF2B5EF4-FFF2-40B4-BE49-F238E27FC236}">
                <a16:creationId xmlns:a16="http://schemas.microsoft.com/office/drawing/2014/main" id="{15C8DD2C-8F68-4061-94BE-E28EB9B4FC22}"/>
              </a:ext>
            </a:extLst>
          </p:cNvPr>
          <p:cNvSpPr txBox="1"/>
          <p:nvPr/>
        </p:nvSpPr>
        <p:spPr>
          <a:xfrm>
            <a:off x="4977102" y="5594084"/>
            <a:ext cx="1295400" cy="306802"/>
          </a:xfrm>
          <a:prstGeom prst="rect">
            <a:avLst/>
          </a:prstGeom>
          <a:noFill/>
        </p:spPr>
        <p:txBody>
          <a:bodyPr wrap="none" lIns="0" tIns="0" rIns="0" bIns="0" rtlCol="0">
            <a:noAutofit/>
          </a:bodyPr>
          <a:lstStyle/>
          <a:p>
            <a:pPr>
              <a:lnSpc>
                <a:spcPct val="90000"/>
              </a:lnSpc>
            </a:pPr>
            <a:r>
              <a:rPr lang="en-US" b="1" dirty="0">
                <a:solidFill>
                  <a:schemeClr val="accent1"/>
                </a:solidFill>
              </a:rPr>
              <a:t>Fusion Cloud</a:t>
            </a:r>
          </a:p>
        </p:txBody>
      </p:sp>
    </p:spTree>
    <p:extLst>
      <p:ext uri="{BB962C8B-B14F-4D97-AF65-F5344CB8AC3E}">
        <p14:creationId xmlns:p14="http://schemas.microsoft.com/office/powerpoint/2010/main" val="3565737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75"/>
                                        </p:tgtEl>
                                        <p:attrNameLst>
                                          <p:attrName>ppt_w</p:attrName>
                                        </p:attrNameLst>
                                      </p:cBhvr>
                                      <p:tavLst>
                                        <p:tav tm="0">
                                          <p:val>
                                            <p:strVal val="ppt_w"/>
                                          </p:val>
                                        </p:tav>
                                        <p:tav tm="100000">
                                          <p:val>
                                            <p:fltVal val="0"/>
                                          </p:val>
                                        </p:tav>
                                      </p:tavLst>
                                    </p:anim>
                                    <p:anim calcmode="lin" valueType="num">
                                      <p:cBhvr>
                                        <p:cTn id="7" dur="500"/>
                                        <p:tgtEl>
                                          <p:spTgt spid="75"/>
                                        </p:tgtEl>
                                        <p:attrNameLst>
                                          <p:attrName>ppt_h</p:attrName>
                                        </p:attrNameLst>
                                      </p:cBhvr>
                                      <p:tavLst>
                                        <p:tav tm="0">
                                          <p:val>
                                            <p:strVal val="ppt_h"/>
                                          </p:val>
                                        </p:tav>
                                        <p:tav tm="100000">
                                          <p:val>
                                            <p:fltVal val="0"/>
                                          </p:val>
                                        </p:tav>
                                      </p:tavLst>
                                    </p:anim>
                                    <p:animEffect transition="out" filter="fade">
                                      <p:cBhvr>
                                        <p:cTn id="8" dur="500"/>
                                        <p:tgtEl>
                                          <p:spTgt spid="75"/>
                                        </p:tgtEl>
                                      </p:cBhvr>
                                    </p:animEffect>
                                    <p:set>
                                      <p:cBhvr>
                                        <p:cTn id="9" dur="1" fill="hold">
                                          <p:stCondLst>
                                            <p:cond delay="499"/>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lide Number Placeholder 2">
            <a:extLst>
              <a:ext uri="{FF2B5EF4-FFF2-40B4-BE49-F238E27FC236}">
                <a16:creationId xmlns:a16="http://schemas.microsoft.com/office/drawing/2014/main" id="{79912155-2D7B-4707-B466-D096C3ACF3C8}"/>
              </a:ext>
            </a:extLst>
          </p:cNvPr>
          <p:cNvSpPr txBox="1">
            <a:spLocks/>
          </p:cNvSpPr>
          <p:nvPr/>
        </p:nvSpPr>
        <p:spPr>
          <a:xfrm>
            <a:off x="11276011" y="6556248"/>
            <a:ext cx="381661" cy="182880"/>
          </a:xfrm>
          <a:prstGeom prst="rect">
            <a:avLst/>
          </a:prstGeom>
        </p:spPr>
        <p:txBody>
          <a:bodyPr vert="horz" wrap="none" lIns="0" tIns="0" rIns="0" bIns="0" rtlCol="0" anchor="ctr" anchorCtr="0">
            <a:noAutofit/>
          </a:bodyPr>
          <a:lstStyle>
            <a:defPPr>
              <a:defRPr lang="en-US"/>
            </a:defPPr>
            <a:lvl1pPr marL="0" algn="r" defTabSz="914400" rtl="0" eaLnBrk="1" latinLnBrk="0" hangingPunct="1">
              <a:defRPr sz="8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51EAA63-D034-42AE-91FA-B13B9518C7BE}" type="slidenum">
              <a:rPr kumimoji="0" lang="en-US" sz="850" b="0" i="0" u="none" strike="noStrike" kern="1200" cap="none" spc="0" normalizeH="0" baseline="0" noProof="0" smtClean="0">
                <a:ln>
                  <a:noFill/>
                </a:ln>
                <a:solidFill>
                  <a:srgbClr val="5F5F5F"/>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850" b="0" i="0" u="none" strike="noStrike" kern="1200" cap="none" spc="0" normalizeH="0" baseline="0" noProof="0" dirty="0">
              <a:ln>
                <a:noFill/>
              </a:ln>
              <a:solidFill>
                <a:srgbClr val="5F5F5F"/>
              </a:solidFill>
              <a:effectLst/>
              <a:uLnTx/>
              <a:uFillTx/>
              <a:latin typeface="Calibri"/>
              <a:ea typeface="+mn-ea"/>
              <a:cs typeface="+mn-cs"/>
            </a:endParaRPr>
          </a:p>
        </p:txBody>
      </p:sp>
      <p:sp>
        <p:nvSpPr>
          <p:cNvPr id="115" name="Title 3">
            <a:extLst>
              <a:ext uri="{FF2B5EF4-FFF2-40B4-BE49-F238E27FC236}">
                <a16:creationId xmlns:a16="http://schemas.microsoft.com/office/drawing/2014/main" id="{955CB6A8-03CD-41C7-A94C-B9EF811131BE}"/>
              </a:ext>
            </a:extLst>
          </p:cNvPr>
          <p:cNvSpPr txBox="1">
            <a:spLocks/>
          </p:cNvSpPr>
          <p:nvPr/>
        </p:nvSpPr>
        <p:spPr>
          <a:xfrm>
            <a:off x="437845" y="839377"/>
            <a:ext cx="11185174" cy="532223"/>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b="1" i="0" u="none" strike="noStrike" kern="1200" cap="none" spc="0" normalizeH="0" baseline="0" noProof="0" dirty="0">
                <a:ln>
                  <a:noFill/>
                </a:ln>
                <a:solidFill>
                  <a:srgbClr val="FF0000"/>
                </a:solidFill>
                <a:effectLst/>
                <a:uLnTx/>
                <a:uFillTx/>
                <a:latin typeface="Calibri"/>
                <a:ea typeface="+mj-ea"/>
                <a:cs typeface="+mj-cs"/>
              </a:rPr>
              <a:t>Data Extraction using IACS and Replication (DIPC/GG)</a:t>
            </a:r>
          </a:p>
        </p:txBody>
      </p:sp>
      <p:grpSp>
        <p:nvGrpSpPr>
          <p:cNvPr id="116" name="Group 115">
            <a:extLst>
              <a:ext uri="{FF2B5EF4-FFF2-40B4-BE49-F238E27FC236}">
                <a16:creationId xmlns:a16="http://schemas.microsoft.com/office/drawing/2014/main" id="{A15A123F-BBA4-41CD-B14C-7A53578A24EA}"/>
              </a:ext>
            </a:extLst>
          </p:cNvPr>
          <p:cNvGrpSpPr/>
          <p:nvPr/>
        </p:nvGrpSpPr>
        <p:grpSpPr>
          <a:xfrm>
            <a:off x="455612" y="2209800"/>
            <a:ext cx="4648200" cy="2033477"/>
            <a:chOff x="455612" y="2209800"/>
            <a:chExt cx="4648200" cy="2033477"/>
          </a:xfrm>
        </p:grpSpPr>
        <p:sp>
          <p:nvSpPr>
            <p:cNvPr id="117" name="Rectangle 116">
              <a:extLst>
                <a:ext uri="{FF2B5EF4-FFF2-40B4-BE49-F238E27FC236}">
                  <a16:creationId xmlns:a16="http://schemas.microsoft.com/office/drawing/2014/main" id="{0384301A-018F-4EA3-8D2F-9DB8F7608B19}"/>
                </a:ext>
              </a:extLst>
            </p:cNvPr>
            <p:cNvSpPr/>
            <p:nvPr/>
          </p:nvSpPr>
          <p:spPr>
            <a:xfrm>
              <a:off x="455612" y="2472069"/>
              <a:ext cx="4648200" cy="1771208"/>
            </a:xfrm>
            <a:prstGeom prst="rect">
              <a:avLst/>
            </a:prstGeom>
            <a:noFill/>
            <a:ln w="19050" cap="flat" cmpd="sng" algn="ctr">
              <a:solidFill>
                <a:srgbClr val="DCE3E4">
                  <a:lumMod val="75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pic>
          <p:nvPicPr>
            <p:cNvPr id="118" name="Picture 117" descr="Database.png">
              <a:extLst>
                <a:ext uri="{FF2B5EF4-FFF2-40B4-BE49-F238E27FC236}">
                  <a16:creationId xmlns:a16="http://schemas.microsoft.com/office/drawing/2014/main" id="{F96B362E-7A0B-48D4-9B01-F2B828889DF3}"/>
                </a:ext>
              </a:extLst>
            </p:cNvPr>
            <p:cNvPicPr>
              <a:picLocks noChangeAspect="1"/>
            </p:cNvPicPr>
            <p:nvPr/>
          </p:nvPicPr>
          <p:blipFill>
            <a:blip r:embed="rId2" cstate="screen"/>
            <a:stretch>
              <a:fillRect/>
            </a:stretch>
          </p:blipFill>
          <p:spPr>
            <a:xfrm>
              <a:off x="989012" y="2909777"/>
              <a:ext cx="914400" cy="1011615"/>
            </a:xfrm>
            <a:prstGeom prst="rect">
              <a:avLst/>
            </a:prstGeom>
          </p:spPr>
        </p:pic>
        <p:sp>
          <p:nvSpPr>
            <p:cNvPr id="119" name="Rectangle 118">
              <a:extLst>
                <a:ext uri="{FF2B5EF4-FFF2-40B4-BE49-F238E27FC236}">
                  <a16:creationId xmlns:a16="http://schemas.microsoft.com/office/drawing/2014/main" id="{49303854-1C9B-4537-A652-CD006B73A433}"/>
                </a:ext>
              </a:extLst>
            </p:cNvPr>
            <p:cNvSpPr/>
            <p:nvPr/>
          </p:nvSpPr>
          <p:spPr>
            <a:xfrm>
              <a:off x="684212" y="2737885"/>
              <a:ext cx="1676400" cy="1391091"/>
            </a:xfrm>
            <a:prstGeom prst="rect">
              <a:avLst/>
            </a:prstGeom>
            <a:noFill/>
            <a:ln w="19050" cap="flat" cmpd="sng" algn="ctr">
              <a:solidFill>
                <a:srgbClr val="8DA6B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06498" rtl="0" eaLnBrk="1" latinLnBrk="0" hangingPunct="1">
                <a:defRPr sz="1800" kern="1200">
                  <a:solidFill>
                    <a:schemeClr val="lt1"/>
                  </a:solidFill>
                  <a:latin typeface="+mn-lt"/>
                  <a:ea typeface="+mn-ea"/>
                  <a:cs typeface="+mn-cs"/>
                </a:defRPr>
              </a:lvl1pPr>
              <a:lvl2pPr marL="453248" algn="l" defTabSz="906498" rtl="0" eaLnBrk="1" latinLnBrk="0" hangingPunct="1">
                <a:defRPr sz="1800" kern="1200">
                  <a:solidFill>
                    <a:schemeClr val="lt1"/>
                  </a:solidFill>
                  <a:latin typeface="+mn-lt"/>
                  <a:ea typeface="+mn-ea"/>
                  <a:cs typeface="+mn-cs"/>
                </a:defRPr>
              </a:lvl2pPr>
              <a:lvl3pPr marL="906498" algn="l" defTabSz="906498" rtl="0" eaLnBrk="1" latinLnBrk="0" hangingPunct="1">
                <a:defRPr sz="1800" kern="1200">
                  <a:solidFill>
                    <a:schemeClr val="lt1"/>
                  </a:solidFill>
                  <a:latin typeface="+mn-lt"/>
                  <a:ea typeface="+mn-ea"/>
                  <a:cs typeface="+mn-cs"/>
                </a:defRPr>
              </a:lvl3pPr>
              <a:lvl4pPr marL="1359745" algn="l" defTabSz="906498" rtl="0" eaLnBrk="1" latinLnBrk="0" hangingPunct="1">
                <a:defRPr sz="1800" kern="1200">
                  <a:solidFill>
                    <a:schemeClr val="lt1"/>
                  </a:solidFill>
                  <a:latin typeface="+mn-lt"/>
                  <a:ea typeface="+mn-ea"/>
                  <a:cs typeface="+mn-cs"/>
                </a:defRPr>
              </a:lvl4pPr>
              <a:lvl5pPr marL="1813037" algn="l" defTabSz="906498" rtl="0" eaLnBrk="1" latinLnBrk="0" hangingPunct="1">
                <a:defRPr sz="1800" kern="1200">
                  <a:solidFill>
                    <a:schemeClr val="lt1"/>
                  </a:solidFill>
                  <a:latin typeface="+mn-lt"/>
                  <a:ea typeface="+mn-ea"/>
                  <a:cs typeface="+mn-cs"/>
                </a:defRPr>
              </a:lvl5pPr>
              <a:lvl6pPr marL="2266261" algn="l" defTabSz="906498" rtl="0" eaLnBrk="1" latinLnBrk="0" hangingPunct="1">
                <a:defRPr sz="1800" kern="1200">
                  <a:solidFill>
                    <a:schemeClr val="lt1"/>
                  </a:solidFill>
                  <a:latin typeface="+mn-lt"/>
                  <a:ea typeface="+mn-ea"/>
                  <a:cs typeface="+mn-cs"/>
                </a:defRPr>
              </a:lvl6pPr>
              <a:lvl7pPr marL="2719491" algn="l" defTabSz="906498" rtl="0" eaLnBrk="1" latinLnBrk="0" hangingPunct="1">
                <a:defRPr sz="1800" kern="1200">
                  <a:solidFill>
                    <a:schemeClr val="lt1"/>
                  </a:solidFill>
                  <a:latin typeface="+mn-lt"/>
                  <a:ea typeface="+mn-ea"/>
                  <a:cs typeface="+mn-cs"/>
                </a:defRPr>
              </a:lvl7pPr>
              <a:lvl8pPr marL="3172798" algn="l" defTabSz="906498" rtl="0" eaLnBrk="1" latinLnBrk="0" hangingPunct="1">
                <a:defRPr sz="1800" kern="1200">
                  <a:solidFill>
                    <a:schemeClr val="lt1"/>
                  </a:solidFill>
                  <a:latin typeface="+mn-lt"/>
                  <a:ea typeface="+mn-ea"/>
                  <a:cs typeface="+mn-cs"/>
                </a:defRPr>
              </a:lvl8pPr>
              <a:lvl9pPr marL="3626010" algn="l" defTabSz="906498" rtl="0" eaLnBrk="1" latinLnBrk="0" hangingPunct="1">
                <a:defRPr sz="1800" kern="1200">
                  <a:solidFill>
                    <a:schemeClr val="lt1"/>
                  </a:solidFill>
                  <a:latin typeface="+mn-lt"/>
                  <a:ea typeface="+mn-ea"/>
                  <a:cs typeface="+mn-cs"/>
                </a:defRPr>
              </a:lvl9pPr>
            </a:lstStyle>
            <a:p>
              <a:pPr marL="0" marR="0" lvl="0" indent="0" algn="ctr" defTabSz="906498" rtl="0" eaLnBrk="1" fontAlgn="auto" latinLnBrk="0" hangingPunct="1">
                <a:lnSpc>
                  <a:spcPct val="9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pic>
          <p:nvPicPr>
            <p:cNvPr id="120" name="Picture 119" descr="Database.png">
              <a:extLst>
                <a:ext uri="{FF2B5EF4-FFF2-40B4-BE49-F238E27FC236}">
                  <a16:creationId xmlns:a16="http://schemas.microsoft.com/office/drawing/2014/main" id="{5830BB2D-9024-4D64-96F8-E54681172885}"/>
                </a:ext>
              </a:extLst>
            </p:cNvPr>
            <p:cNvPicPr>
              <a:picLocks noChangeAspect="1"/>
            </p:cNvPicPr>
            <p:nvPr/>
          </p:nvPicPr>
          <p:blipFill>
            <a:blip r:embed="rId2" cstate="screen"/>
            <a:stretch>
              <a:fillRect/>
            </a:stretch>
          </p:blipFill>
          <p:spPr>
            <a:xfrm>
              <a:off x="3198812" y="2909777"/>
              <a:ext cx="914400" cy="1011615"/>
            </a:xfrm>
            <a:prstGeom prst="rect">
              <a:avLst/>
            </a:prstGeom>
          </p:spPr>
        </p:pic>
        <p:sp>
          <p:nvSpPr>
            <p:cNvPr id="121" name="Rectangle 120">
              <a:extLst>
                <a:ext uri="{FF2B5EF4-FFF2-40B4-BE49-F238E27FC236}">
                  <a16:creationId xmlns:a16="http://schemas.microsoft.com/office/drawing/2014/main" id="{23B25C78-AC17-4F04-AC5A-79C130FE75B8}"/>
                </a:ext>
              </a:extLst>
            </p:cNvPr>
            <p:cNvSpPr/>
            <p:nvPr/>
          </p:nvSpPr>
          <p:spPr>
            <a:xfrm>
              <a:off x="2970212" y="2737885"/>
              <a:ext cx="1981200" cy="1391092"/>
            </a:xfrm>
            <a:prstGeom prst="rect">
              <a:avLst/>
            </a:prstGeom>
            <a:noFill/>
            <a:ln w="19050" cap="flat" cmpd="sng" algn="ctr">
              <a:solidFill>
                <a:srgbClr val="8DA6B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06498" rtl="0" eaLnBrk="1" latinLnBrk="0" hangingPunct="1">
                <a:defRPr sz="1800" kern="1200">
                  <a:solidFill>
                    <a:schemeClr val="lt1"/>
                  </a:solidFill>
                  <a:latin typeface="+mn-lt"/>
                  <a:ea typeface="+mn-ea"/>
                  <a:cs typeface="+mn-cs"/>
                </a:defRPr>
              </a:lvl1pPr>
              <a:lvl2pPr marL="453248" algn="l" defTabSz="906498" rtl="0" eaLnBrk="1" latinLnBrk="0" hangingPunct="1">
                <a:defRPr sz="1800" kern="1200">
                  <a:solidFill>
                    <a:schemeClr val="lt1"/>
                  </a:solidFill>
                  <a:latin typeface="+mn-lt"/>
                  <a:ea typeface="+mn-ea"/>
                  <a:cs typeface="+mn-cs"/>
                </a:defRPr>
              </a:lvl2pPr>
              <a:lvl3pPr marL="906498" algn="l" defTabSz="906498" rtl="0" eaLnBrk="1" latinLnBrk="0" hangingPunct="1">
                <a:defRPr sz="1800" kern="1200">
                  <a:solidFill>
                    <a:schemeClr val="lt1"/>
                  </a:solidFill>
                  <a:latin typeface="+mn-lt"/>
                  <a:ea typeface="+mn-ea"/>
                  <a:cs typeface="+mn-cs"/>
                </a:defRPr>
              </a:lvl3pPr>
              <a:lvl4pPr marL="1359745" algn="l" defTabSz="906498" rtl="0" eaLnBrk="1" latinLnBrk="0" hangingPunct="1">
                <a:defRPr sz="1800" kern="1200">
                  <a:solidFill>
                    <a:schemeClr val="lt1"/>
                  </a:solidFill>
                  <a:latin typeface="+mn-lt"/>
                  <a:ea typeface="+mn-ea"/>
                  <a:cs typeface="+mn-cs"/>
                </a:defRPr>
              </a:lvl4pPr>
              <a:lvl5pPr marL="1813037" algn="l" defTabSz="906498" rtl="0" eaLnBrk="1" latinLnBrk="0" hangingPunct="1">
                <a:defRPr sz="1800" kern="1200">
                  <a:solidFill>
                    <a:schemeClr val="lt1"/>
                  </a:solidFill>
                  <a:latin typeface="+mn-lt"/>
                  <a:ea typeface="+mn-ea"/>
                  <a:cs typeface="+mn-cs"/>
                </a:defRPr>
              </a:lvl5pPr>
              <a:lvl6pPr marL="2266261" algn="l" defTabSz="906498" rtl="0" eaLnBrk="1" latinLnBrk="0" hangingPunct="1">
                <a:defRPr sz="1800" kern="1200">
                  <a:solidFill>
                    <a:schemeClr val="lt1"/>
                  </a:solidFill>
                  <a:latin typeface="+mn-lt"/>
                  <a:ea typeface="+mn-ea"/>
                  <a:cs typeface="+mn-cs"/>
                </a:defRPr>
              </a:lvl6pPr>
              <a:lvl7pPr marL="2719491" algn="l" defTabSz="906498" rtl="0" eaLnBrk="1" latinLnBrk="0" hangingPunct="1">
                <a:defRPr sz="1800" kern="1200">
                  <a:solidFill>
                    <a:schemeClr val="lt1"/>
                  </a:solidFill>
                  <a:latin typeface="+mn-lt"/>
                  <a:ea typeface="+mn-ea"/>
                  <a:cs typeface="+mn-cs"/>
                </a:defRPr>
              </a:lvl7pPr>
              <a:lvl8pPr marL="3172798" algn="l" defTabSz="906498" rtl="0" eaLnBrk="1" latinLnBrk="0" hangingPunct="1">
                <a:defRPr sz="1800" kern="1200">
                  <a:solidFill>
                    <a:schemeClr val="lt1"/>
                  </a:solidFill>
                  <a:latin typeface="+mn-lt"/>
                  <a:ea typeface="+mn-ea"/>
                  <a:cs typeface="+mn-cs"/>
                </a:defRPr>
              </a:lvl8pPr>
              <a:lvl9pPr marL="3626010" algn="l" defTabSz="906498" rtl="0" eaLnBrk="1" latinLnBrk="0" hangingPunct="1">
                <a:defRPr sz="1800" kern="1200">
                  <a:solidFill>
                    <a:schemeClr val="lt1"/>
                  </a:solidFill>
                  <a:latin typeface="+mn-lt"/>
                  <a:ea typeface="+mn-ea"/>
                  <a:cs typeface="+mn-cs"/>
                </a:defRPr>
              </a:lvl9pPr>
            </a:lstStyle>
            <a:p>
              <a:pPr marL="0" marR="0" lvl="0" indent="0" algn="ctr" defTabSz="906498" rtl="0" eaLnBrk="1" fontAlgn="auto" latinLnBrk="0" hangingPunct="1">
                <a:lnSpc>
                  <a:spcPct val="9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122" name="Rounded Rectangle 27">
              <a:extLst>
                <a:ext uri="{FF2B5EF4-FFF2-40B4-BE49-F238E27FC236}">
                  <a16:creationId xmlns:a16="http://schemas.microsoft.com/office/drawing/2014/main" id="{FDF889D1-FD59-4538-9B99-1A1697FCA55B}"/>
                </a:ext>
              </a:extLst>
            </p:cNvPr>
            <p:cNvSpPr/>
            <p:nvPr/>
          </p:nvSpPr>
          <p:spPr>
            <a:xfrm>
              <a:off x="2055812" y="3110023"/>
              <a:ext cx="1066800" cy="381000"/>
            </a:xfrm>
            <a:prstGeom prst="roundRect">
              <a:avLst/>
            </a:prstGeom>
            <a:gradFill rotWithShape="1">
              <a:gsLst>
                <a:gs pos="0">
                  <a:srgbClr val="FF7700">
                    <a:shade val="51000"/>
                    <a:satMod val="130000"/>
                  </a:srgbClr>
                </a:gs>
                <a:gs pos="80000">
                  <a:srgbClr val="FF7700">
                    <a:shade val="93000"/>
                    <a:satMod val="130000"/>
                  </a:srgbClr>
                </a:gs>
                <a:gs pos="100000">
                  <a:srgbClr val="FF770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06498" rtl="0" eaLnBrk="1" latinLnBrk="0" hangingPunct="1">
                <a:defRPr sz="1800" kern="1200">
                  <a:solidFill>
                    <a:schemeClr val="lt1"/>
                  </a:solidFill>
                  <a:latin typeface="+mn-lt"/>
                  <a:ea typeface="+mn-ea"/>
                  <a:cs typeface="+mn-cs"/>
                </a:defRPr>
              </a:lvl1pPr>
              <a:lvl2pPr marL="453248" algn="l" defTabSz="906498" rtl="0" eaLnBrk="1" latinLnBrk="0" hangingPunct="1">
                <a:defRPr sz="1800" kern="1200">
                  <a:solidFill>
                    <a:schemeClr val="lt1"/>
                  </a:solidFill>
                  <a:latin typeface="+mn-lt"/>
                  <a:ea typeface="+mn-ea"/>
                  <a:cs typeface="+mn-cs"/>
                </a:defRPr>
              </a:lvl2pPr>
              <a:lvl3pPr marL="906498" algn="l" defTabSz="906498" rtl="0" eaLnBrk="1" latinLnBrk="0" hangingPunct="1">
                <a:defRPr sz="1800" kern="1200">
                  <a:solidFill>
                    <a:schemeClr val="lt1"/>
                  </a:solidFill>
                  <a:latin typeface="+mn-lt"/>
                  <a:ea typeface="+mn-ea"/>
                  <a:cs typeface="+mn-cs"/>
                </a:defRPr>
              </a:lvl3pPr>
              <a:lvl4pPr marL="1359745" algn="l" defTabSz="906498" rtl="0" eaLnBrk="1" latinLnBrk="0" hangingPunct="1">
                <a:defRPr sz="1800" kern="1200">
                  <a:solidFill>
                    <a:schemeClr val="lt1"/>
                  </a:solidFill>
                  <a:latin typeface="+mn-lt"/>
                  <a:ea typeface="+mn-ea"/>
                  <a:cs typeface="+mn-cs"/>
                </a:defRPr>
              </a:lvl4pPr>
              <a:lvl5pPr marL="1813037" algn="l" defTabSz="906498" rtl="0" eaLnBrk="1" latinLnBrk="0" hangingPunct="1">
                <a:defRPr sz="1800" kern="1200">
                  <a:solidFill>
                    <a:schemeClr val="lt1"/>
                  </a:solidFill>
                  <a:latin typeface="+mn-lt"/>
                  <a:ea typeface="+mn-ea"/>
                  <a:cs typeface="+mn-cs"/>
                </a:defRPr>
              </a:lvl5pPr>
              <a:lvl6pPr marL="2266261" algn="l" defTabSz="906498" rtl="0" eaLnBrk="1" latinLnBrk="0" hangingPunct="1">
                <a:defRPr sz="1800" kern="1200">
                  <a:solidFill>
                    <a:schemeClr val="lt1"/>
                  </a:solidFill>
                  <a:latin typeface="+mn-lt"/>
                  <a:ea typeface="+mn-ea"/>
                  <a:cs typeface="+mn-cs"/>
                </a:defRPr>
              </a:lvl6pPr>
              <a:lvl7pPr marL="2719491" algn="l" defTabSz="906498" rtl="0" eaLnBrk="1" latinLnBrk="0" hangingPunct="1">
                <a:defRPr sz="1800" kern="1200">
                  <a:solidFill>
                    <a:schemeClr val="lt1"/>
                  </a:solidFill>
                  <a:latin typeface="+mn-lt"/>
                  <a:ea typeface="+mn-ea"/>
                  <a:cs typeface="+mn-cs"/>
                </a:defRPr>
              </a:lvl7pPr>
              <a:lvl8pPr marL="3172798" algn="l" defTabSz="906498" rtl="0" eaLnBrk="1" latinLnBrk="0" hangingPunct="1">
                <a:defRPr sz="1800" kern="1200">
                  <a:solidFill>
                    <a:schemeClr val="lt1"/>
                  </a:solidFill>
                  <a:latin typeface="+mn-lt"/>
                  <a:ea typeface="+mn-ea"/>
                  <a:cs typeface="+mn-cs"/>
                </a:defRPr>
              </a:lvl8pPr>
              <a:lvl9pPr marL="3626010" algn="l" defTabSz="906498" rtl="0" eaLnBrk="1" latinLnBrk="0" hangingPunct="1">
                <a:defRPr sz="1800" kern="1200">
                  <a:solidFill>
                    <a:schemeClr val="lt1"/>
                  </a:solidFill>
                  <a:latin typeface="+mn-lt"/>
                  <a:ea typeface="+mn-ea"/>
                  <a:cs typeface="+mn-cs"/>
                </a:defRPr>
              </a:lvl9pPr>
            </a:lstStyle>
            <a:p>
              <a:pPr marL="0" marR="0" lvl="0" indent="0" algn="ctr" defTabSz="906498"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a:ea typeface="+mn-ea"/>
                  <a:cs typeface="+mn-cs"/>
                </a:rPr>
                <a:t>Redo Apply</a:t>
              </a:r>
            </a:p>
          </p:txBody>
        </p:sp>
        <p:sp>
          <p:nvSpPr>
            <p:cNvPr id="123" name="Right Arrow 28">
              <a:extLst>
                <a:ext uri="{FF2B5EF4-FFF2-40B4-BE49-F238E27FC236}">
                  <a16:creationId xmlns:a16="http://schemas.microsoft.com/office/drawing/2014/main" id="{B8292423-78E8-4113-9DD3-CD1DDB8296C0}"/>
                </a:ext>
              </a:extLst>
            </p:cNvPr>
            <p:cNvSpPr/>
            <p:nvPr/>
          </p:nvSpPr>
          <p:spPr>
            <a:xfrm>
              <a:off x="2055812" y="3557477"/>
              <a:ext cx="1066800" cy="76200"/>
            </a:xfrm>
            <a:prstGeom prst="rightArrow">
              <a:avLst/>
            </a:prstGeom>
            <a:solidFill>
              <a:srgbClr val="8DA6B1"/>
            </a:solidFill>
            <a:ln w="19050" cap="flat" cmpd="sng" algn="ctr">
              <a:solidFill>
                <a:srgbClr val="8DA6B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06498" rtl="0" eaLnBrk="1" latinLnBrk="0" hangingPunct="1">
                <a:defRPr sz="1800" kern="1200">
                  <a:solidFill>
                    <a:schemeClr val="lt1"/>
                  </a:solidFill>
                  <a:latin typeface="+mn-lt"/>
                  <a:ea typeface="+mn-ea"/>
                  <a:cs typeface="+mn-cs"/>
                </a:defRPr>
              </a:lvl1pPr>
              <a:lvl2pPr marL="453248" algn="l" defTabSz="906498" rtl="0" eaLnBrk="1" latinLnBrk="0" hangingPunct="1">
                <a:defRPr sz="1800" kern="1200">
                  <a:solidFill>
                    <a:schemeClr val="lt1"/>
                  </a:solidFill>
                  <a:latin typeface="+mn-lt"/>
                  <a:ea typeface="+mn-ea"/>
                  <a:cs typeface="+mn-cs"/>
                </a:defRPr>
              </a:lvl2pPr>
              <a:lvl3pPr marL="906498" algn="l" defTabSz="906498" rtl="0" eaLnBrk="1" latinLnBrk="0" hangingPunct="1">
                <a:defRPr sz="1800" kern="1200">
                  <a:solidFill>
                    <a:schemeClr val="lt1"/>
                  </a:solidFill>
                  <a:latin typeface="+mn-lt"/>
                  <a:ea typeface="+mn-ea"/>
                  <a:cs typeface="+mn-cs"/>
                </a:defRPr>
              </a:lvl3pPr>
              <a:lvl4pPr marL="1359745" algn="l" defTabSz="906498" rtl="0" eaLnBrk="1" latinLnBrk="0" hangingPunct="1">
                <a:defRPr sz="1800" kern="1200">
                  <a:solidFill>
                    <a:schemeClr val="lt1"/>
                  </a:solidFill>
                  <a:latin typeface="+mn-lt"/>
                  <a:ea typeface="+mn-ea"/>
                  <a:cs typeface="+mn-cs"/>
                </a:defRPr>
              </a:lvl4pPr>
              <a:lvl5pPr marL="1813037" algn="l" defTabSz="906498" rtl="0" eaLnBrk="1" latinLnBrk="0" hangingPunct="1">
                <a:defRPr sz="1800" kern="1200">
                  <a:solidFill>
                    <a:schemeClr val="lt1"/>
                  </a:solidFill>
                  <a:latin typeface="+mn-lt"/>
                  <a:ea typeface="+mn-ea"/>
                  <a:cs typeface="+mn-cs"/>
                </a:defRPr>
              </a:lvl5pPr>
              <a:lvl6pPr marL="2266261" algn="l" defTabSz="906498" rtl="0" eaLnBrk="1" latinLnBrk="0" hangingPunct="1">
                <a:defRPr sz="1800" kern="1200">
                  <a:solidFill>
                    <a:schemeClr val="lt1"/>
                  </a:solidFill>
                  <a:latin typeface="+mn-lt"/>
                  <a:ea typeface="+mn-ea"/>
                  <a:cs typeface="+mn-cs"/>
                </a:defRPr>
              </a:lvl6pPr>
              <a:lvl7pPr marL="2719491" algn="l" defTabSz="906498" rtl="0" eaLnBrk="1" latinLnBrk="0" hangingPunct="1">
                <a:defRPr sz="1800" kern="1200">
                  <a:solidFill>
                    <a:schemeClr val="lt1"/>
                  </a:solidFill>
                  <a:latin typeface="+mn-lt"/>
                  <a:ea typeface="+mn-ea"/>
                  <a:cs typeface="+mn-cs"/>
                </a:defRPr>
              </a:lvl7pPr>
              <a:lvl8pPr marL="3172798" algn="l" defTabSz="906498" rtl="0" eaLnBrk="1" latinLnBrk="0" hangingPunct="1">
                <a:defRPr sz="1800" kern="1200">
                  <a:solidFill>
                    <a:schemeClr val="lt1"/>
                  </a:solidFill>
                  <a:latin typeface="+mn-lt"/>
                  <a:ea typeface="+mn-ea"/>
                  <a:cs typeface="+mn-cs"/>
                </a:defRPr>
              </a:lvl8pPr>
              <a:lvl9pPr marL="3626010" algn="l" defTabSz="906498" rtl="0" eaLnBrk="1" latinLnBrk="0" hangingPunct="1">
                <a:defRPr sz="1800" kern="1200">
                  <a:solidFill>
                    <a:schemeClr val="lt1"/>
                  </a:solidFill>
                  <a:latin typeface="+mn-lt"/>
                  <a:ea typeface="+mn-ea"/>
                  <a:cs typeface="+mn-cs"/>
                </a:defRPr>
              </a:lvl9pPr>
            </a:lstStyle>
            <a:p>
              <a:pPr marL="0" marR="0" lvl="0" indent="0" algn="ctr" defTabSz="906498" rtl="0" eaLnBrk="1" fontAlgn="auto" latinLnBrk="0" hangingPunct="1">
                <a:lnSpc>
                  <a:spcPct val="9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124" name="Rounded Rectangle 31">
              <a:extLst>
                <a:ext uri="{FF2B5EF4-FFF2-40B4-BE49-F238E27FC236}">
                  <a16:creationId xmlns:a16="http://schemas.microsoft.com/office/drawing/2014/main" id="{F6A355C2-DAEF-4C1D-A0BF-93BBF68532FC}"/>
                </a:ext>
              </a:extLst>
            </p:cNvPr>
            <p:cNvSpPr/>
            <p:nvPr/>
          </p:nvSpPr>
          <p:spPr>
            <a:xfrm>
              <a:off x="4189412" y="3138377"/>
              <a:ext cx="685800" cy="685800"/>
            </a:xfrm>
            <a:prstGeom prst="roundRect">
              <a:avLst/>
            </a:prstGeom>
            <a:solidFill>
              <a:srgbClr val="00B0F0"/>
            </a:solidFill>
            <a:ln w="19050" cap="flat" cmpd="sng" algn="ctr">
              <a:solidFill>
                <a:srgbClr val="8DA6B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06498" rtl="0" eaLnBrk="1" latinLnBrk="0" hangingPunct="1">
                <a:defRPr sz="1800" kern="1200">
                  <a:solidFill>
                    <a:schemeClr val="lt1"/>
                  </a:solidFill>
                  <a:latin typeface="+mn-lt"/>
                  <a:ea typeface="+mn-ea"/>
                  <a:cs typeface="+mn-cs"/>
                </a:defRPr>
              </a:lvl1pPr>
              <a:lvl2pPr marL="453248" algn="l" defTabSz="906498" rtl="0" eaLnBrk="1" latinLnBrk="0" hangingPunct="1">
                <a:defRPr sz="1800" kern="1200">
                  <a:solidFill>
                    <a:schemeClr val="lt1"/>
                  </a:solidFill>
                  <a:latin typeface="+mn-lt"/>
                  <a:ea typeface="+mn-ea"/>
                  <a:cs typeface="+mn-cs"/>
                </a:defRPr>
              </a:lvl2pPr>
              <a:lvl3pPr marL="906498" algn="l" defTabSz="906498" rtl="0" eaLnBrk="1" latinLnBrk="0" hangingPunct="1">
                <a:defRPr sz="1800" kern="1200">
                  <a:solidFill>
                    <a:schemeClr val="lt1"/>
                  </a:solidFill>
                  <a:latin typeface="+mn-lt"/>
                  <a:ea typeface="+mn-ea"/>
                  <a:cs typeface="+mn-cs"/>
                </a:defRPr>
              </a:lvl3pPr>
              <a:lvl4pPr marL="1359745" algn="l" defTabSz="906498" rtl="0" eaLnBrk="1" latinLnBrk="0" hangingPunct="1">
                <a:defRPr sz="1800" kern="1200">
                  <a:solidFill>
                    <a:schemeClr val="lt1"/>
                  </a:solidFill>
                  <a:latin typeface="+mn-lt"/>
                  <a:ea typeface="+mn-ea"/>
                  <a:cs typeface="+mn-cs"/>
                </a:defRPr>
              </a:lvl4pPr>
              <a:lvl5pPr marL="1813037" algn="l" defTabSz="906498" rtl="0" eaLnBrk="1" latinLnBrk="0" hangingPunct="1">
                <a:defRPr sz="1800" kern="1200">
                  <a:solidFill>
                    <a:schemeClr val="lt1"/>
                  </a:solidFill>
                  <a:latin typeface="+mn-lt"/>
                  <a:ea typeface="+mn-ea"/>
                  <a:cs typeface="+mn-cs"/>
                </a:defRPr>
              </a:lvl5pPr>
              <a:lvl6pPr marL="2266261" algn="l" defTabSz="906498" rtl="0" eaLnBrk="1" latinLnBrk="0" hangingPunct="1">
                <a:defRPr sz="1800" kern="1200">
                  <a:solidFill>
                    <a:schemeClr val="lt1"/>
                  </a:solidFill>
                  <a:latin typeface="+mn-lt"/>
                  <a:ea typeface="+mn-ea"/>
                  <a:cs typeface="+mn-cs"/>
                </a:defRPr>
              </a:lvl6pPr>
              <a:lvl7pPr marL="2719491" algn="l" defTabSz="906498" rtl="0" eaLnBrk="1" latinLnBrk="0" hangingPunct="1">
                <a:defRPr sz="1800" kern="1200">
                  <a:solidFill>
                    <a:schemeClr val="lt1"/>
                  </a:solidFill>
                  <a:latin typeface="+mn-lt"/>
                  <a:ea typeface="+mn-ea"/>
                  <a:cs typeface="+mn-cs"/>
                </a:defRPr>
              </a:lvl7pPr>
              <a:lvl8pPr marL="3172798" algn="l" defTabSz="906498" rtl="0" eaLnBrk="1" latinLnBrk="0" hangingPunct="1">
                <a:defRPr sz="1800" kern="1200">
                  <a:solidFill>
                    <a:schemeClr val="lt1"/>
                  </a:solidFill>
                  <a:latin typeface="+mn-lt"/>
                  <a:ea typeface="+mn-ea"/>
                  <a:cs typeface="+mn-cs"/>
                </a:defRPr>
              </a:lvl8pPr>
              <a:lvl9pPr marL="3626010" algn="l" defTabSz="906498" rtl="0" eaLnBrk="1" latinLnBrk="0" hangingPunct="1">
                <a:defRPr sz="1800" kern="1200">
                  <a:solidFill>
                    <a:schemeClr val="lt1"/>
                  </a:solidFill>
                  <a:latin typeface="+mn-lt"/>
                  <a:ea typeface="+mn-ea"/>
                  <a:cs typeface="+mn-cs"/>
                </a:defRPr>
              </a:lvl9pPr>
            </a:lstStyle>
            <a:p>
              <a:pPr marL="0" marR="0" lvl="0" indent="0" algn="ctr" defTabSz="906498" rtl="0" eaLnBrk="1" fontAlgn="auto" latinLnBrk="0" hangingPunct="1">
                <a:lnSpc>
                  <a:spcPct val="9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Calibri"/>
                  <a:ea typeface="+mn-ea"/>
                  <a:cs typeface="+mn-cs"/>
                </a:rPr>
                <a:t>Secured SQL Net</a:t>
              </a:r>
            </a:p>
          </p:txBody>
        </p:sp>
        <p:sp>
          <p:nvSpPr>
            <p:cNvPr id="125" name="TextBox 52">
              <a:extLst>
                <a:ext uri="{FF2B5EF4-FFF2-40B4-BE49-F238E27FC236}">
                  <a16:creationId xmlns:a16="http://schemas.microsoft.com/office/drawing/2014/main" id="{E95CB471-87F6-4B7B-8CD9-1D2AC03E20C7}"/>
                </a:ext>
              </a:extLst>
            </p:cNvPr>
            <p:cNvSpPr txBox="1"/>
            <p:nvPr/>
          </p:nvSpPr>
          <p:spPr>
            <a:xfrm>
              <a:off x="493712" y="2209800"/>
              <a:ext cx="1905000" cy="409354"/>
            </a:xfrm>
            <a:prstGeom prst="rect">
              <a:avLst/>
            </a:prstGeom>
            <a:noFill/>
          </p:spPr>
          <p:txBody>
            <a:bodyPr wrap="none" lIns="0" tIns="0" rIns="0" bIns="0" rtlCol="0">
              <a:noAutofit/>
            </a:bodyPr>
            <a:lstStyle>
              <a:defPPr>
                <a:defRPr lang="en-US"/>
              </a:defPPr>
              <a:lvl1pPr marL="0" algn="l" defTabSz="906498" rtl="0" eaLnBrk="1" latinLnBrk="0" hangingPunct="1">
                <a:defRPr sz="1800" kern="1200">
                  <a:solidFill>
                    <a:schemeClr val="tx1"/>
                  </a:solidFill>
                  <a:latin typeface="+mn-lt"/>
                  <a:ea typeface="+mn-ea"/>
                  <a:cs typeface="+mn-cs"/>
                </a:defRPr>
              </a:lvl1pPr>
              <a:lvl2pPr marL="453248" algn="l" defTabSz="906498" rtl="0" eaLnBrk="1" latinLnBrk="0" hangingPunct="1">
                <a:defRPr sz="1800" kern="1200">
                  <a:solidFill>
                    <a:schemeClr val="tx1"/>
                  </a:solidFill>
                  <a:latin typeface="+mn-lt"/>
                  <a:ea typeface="+mn-ea"/>
                  <a:cs typeface="+mn-cs"/>
                </a:defRPr>
              </a:lvl2pPr>
              <a:lvl3pPr marL="906498" algn="l" defTabSz="906498" rtl="0" eaLnBrk="1" latinLnBrk="0" hangingPunct="1">
                <a:defRPr sz="1800" kern="1200">
                  <a:solidFill>
                    <a:schemeClr val="tx1"/>
                  </a:solidFill>
                  <a:latin typeface="+mn-lt"/>
                  <a:ea typeface="+mn-ea"/>
                  <a:cs typeface="+mn-cs"/>
                </a:defRPr>
              </a:lvl3pPr>
              <a:lvl4pPr marL="1359745" algn="l" defTabSz="906498" rtl="0" eaLnBrk="1" latinLnBrk="0" hangingPunct="1">
                <a:defRPr sz="1800" kern="1200">
                  <a:solidFill>
                    <a:schemeClr val="tx1"/>
                  </a:solidFill>
                  <a:latin typeface="+mn-lt"/>
                  <a:ea typeface="+mn-ea"/>
                  <a:cs typeface="+mn-cs"/>
                </a:defRPr>
              </a:lvl4pPr>
              <a:lvl5pPr marL="1813037" algn="l" defTabSz="906498" rtl="0" eaLnBrk="1" latinLnBrk="0" hangingPunct="1">
                <a:defRPr sz="1800" kern="1200">
                  <a:solidFill>
                    <a:schemeClr val="tx1"/>
                  </a:solidFill>
                  <a:latin typeface="+mn-lt"/>
                  <a:ea typeface="+mn-ea"/>
                  <a:cs typeface="+mn-cs"/>
                </a:defRPr>
              </a:lvl5pPr>
              <a:lvl6pPr marL="2266261" algn="l" defTabSz="906498" rtl="0" eaLnBrk="1" latinLnBrk="0" hangingPunct="1">
                <a:defRPr sz="1800" kern="1200">
                  <a:solidFill>
                    <a:schemeClr val="tx1"/>
                  </a:solidFill>
                  <a:latin typeface="+mn-lt"/>
                  <a:ea typeface="+mn-ea"/>
                  <a:cs typeface="+mn-cs"/>
                </a:defRPr>
              </a:lvl6pPr>
              <a:lvl7pPr marL="2719491" algn="l" defTabSz="906498" rtl="0" eaLnBrk="1" latinLnBrk="0" hangingPunct="1">
                <a:defRPr sz="1800" kern="1200">
                  <a:solidFill>
                    <a:schemeClr val="tx1"/>
                  </a:solidFill>
                  <a:latin typeface="+mn-lt"/>
                  <a:ea typeface="+mn-ea"/>
                  <a:cs typeface="+mn-cs"/>
                </a:defRPr>
              </a:lvl7pPr>
              <a:lvl8pPr marL="3172798" algn="l" defTabSz="906498" rtl="0" eaLnBrk="1" latinLnBrk="0" hangingPunct="1">
                <a:defRPr sz="1800" kern="1200">
                  <a:solidFill>
                    <a:schemeClr val="tx1"/>
                  </a:solidFill>
                  <a:latin typeface="+mn-lt"/>
                  <a:ea typeface="+mn-ea"/>
                  <a:cs typeface="+mn-cs"/>
                </a:defRPr>
              </a:lvl8pPr>
              <a:lvl9pPr marL="3626010" algn="l" defTabSz="906498" rtl="0" eaLnBrk="1" latinLnBrk="0" hangingPunct="1">
                <a:defRPr sz="1800" kern="1200">
                  <a:solidFill>
                    <a:schemeClr val="tx1"/>
                  </a:solidFill>
                  <a:latin typeface="+mn-lt"/>
                  <a:ea typeface="+mn-ea"/>
                  <a:cs typeface="+mn-cs"/>
                </a:defRPr>
              </a:lvl9pPr>
            </a:lstStyle>
            <a:p>
              <a:pPr marL="0" marR="0" lvl="0" indent="0" algn="l" defTabSz="906498"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F5F5F"/>
                  </a:solidFill>
                  <a:effectLst/>
                  <a:uLnTx/>
                  <a:uFillTx/>
                  <a:latin typeface="Calibri"/>
                  <a:ea typeface="+mn-ea"/>
                  <a:cs typeface="+mn-cs"/>
                </a:rPr>
                <a:t>Fusion Cloud</a:t>
              </a:r>
            </a:p>
          </p:txBody>
        </p:sp>
        <p:sp>
          <p:nvSpPr>
            <p:cNvPr id="126" name="TextBox 56">
              <a:extLst>
                <a:ext uri="{FF2B5EF4-FFF2-40B4-BE49-F238E27FC236}">
                  <a16:creationId xmlns:a16="http://schemas.microsoft.com/office/drawing/2014/main" id="{F78810E5-71A6-445B-9A35-1E105BAA12E5}"/>
                </a:ext>
              </a:extLst>
            </p:cNvPr>
            <p:cNvSpPr txBox="1"/>
            <p:nvPr/>
          </p:nvSpPr>
          <p:spPr>
            <a:xfrm>
              <a:off x="2023115" y="2900914"/>
              <a:ext cx="1181100" cy="209109"/>
            </a:xfrm>
            <a:prstGeom prst="rect">
              <a:avLst/>
            </a:prstGeom>
            <a:noFill/>
          </p:spPr>
          <p:txBody>
            <a:bodyPr wrap="none" lIns="0" tIns="0" rIns="0" bIns="0" rtlCol="0">
              <a:noAutofit/>
            </a:bodyPr>
            <a:lstStyle>
              <a:defPPr>
                <a:defRPr lang="en-US"/>
              </a:defPPr>
              <a:lvl1pPr marL="0" algn="l" defTabSz="906498" rtl="0" eaLnBrk="1" latinLnBrk="0" hangingPunct="1">
                <a:defRPr sz="1800" kern="1200">
                  <a:solidFill>
                    <a:schemeClr val="tx1"/>
                  </a:solidFill>
                  <a:latin typeface="+mn-lt"/>
                  <a:ea typeface="+mn-ea"/>
                  <a:cs typeface="+mn-cs"/>
                </a:defRPr>
              </a:lvl1pPr>
              <a:lvl2pPr marL="453248" algn="l" defTabSz="906498" rtl="0" eaLnBrk="1" latinLnBrk="0" hangingPunct="1">
                <a:defRPr sz="1800" kern="1200">
                  <a:solidFill>
                    <a:schemeClr val="tx1"/>
                  </a:solidFill>
                  <a:latin typeface="+mn-lt"/>
                  <a:ea typeface="+mn-ea"/>
                  <a:cs typeface="+mn-cs"/>
                </a:defRPr>
              </a:lvl2pPr>
              <a:lvl3pPr marL="906498" algn="l" defTabSz="906498" rtl="0" eaLnBrk="1" latinLnBrk="0" hangingPunct="1">
                <a:defRPr sz="1800" kern="1200">
                  <a:solidFill>
                    <a:schemeClr val="tx1"/>
                  </a:solidFill>
                  <a:latin typeface="+mn-lt"/>
                  <a:ea typeface="+mn-ea"/>
                  <a:cs typeface="+mn-cs"/>
                </a:defRPr>
              </a:lvl3pPr>
              <a:lvl4pPr marL="1359745" algn="l" defTabSz="906498" rtl="0" eaLnBrk="1" latinLnBrk="0" hangingPunct="1">
                <a:defRPr sz="1800" kern="1200">
                  <a:solidFill>
                    <a:schemeClr val="tx1"/>
                  </a:solidFill>
                  <a:latin typeface="+mn-lt"/>
                  <a:ea typeface="+mn-ea"/>
                  <a:cs typeface="+mn-cs"/>
                </a:defRPr>
              </a:lvl4pPr>
              <a:lvl5pPr marL="1813037" algn="l" defTabSz="906498" rtl="0" eaLnBrk="1" latinLnBrk="0" hangingPunct="1">
                <a:defRPr sz="1800" kern="1200">
                  <a:solidFill>
                    <a:schemeClr val="tx1"/>
                  </a:solidFill>
                  <a:latin typeface="+mn-lt"/>
                  <a:ea typeface="+mn-ea"/>
                  <a:cs typeface="+mn-cs"/>
                </a:defRPr>
              </a:lvl5pPr>
              <a:lvl6pPr marL="2266261" algn="l" defTabSz="906498" rtl="0" eaLnBrk="1" latinLnBrk="0" hangingPunct="1">
                <a:defRPr sz="1800" kern="1200">
                  <a:solidFill>
                    <a:schemeClr val="tx1"/>
                  </a:solidFill>
                  <a:latin typeface="+mn-lt"/>
                  <a:ea typeface="+mn-ea"/>
                  <a:cs typeface="+mn-cs"/>
                </a:defRPr>
              </a:lvl6pPr>
              <a:lvl7pPr marL="2719491" algn="l" defTabSz="906498" rtl="0" eaLnBrk="1" latinLnBrk="0" hangingPunct="1">
                <a:defRPr sz="1800" kern="1200">
                  <a:solidFill>
                    <a:schemeClr val="tx1"/>
                  </a:solidFill>
                  <a:latin typeface="+mn-lt"/>
                  <a:ea typeface="+mn-ea"/>
                  <a:cs typeface="+mn-cs"/>
                </a:defRPr>
              </a:lvl7pPr>
              <a:lvl8pPr marL="3172798" algn="l" defTabSz="906498" rtl="0" eaLnBrk="1" latinLnBrk="0" hangingPunct="1">
                <a:defRPr sz="1800" kern="1200">
                  <a:solidFill>
                    <a:schemeClr val="tx1"/>
                  </a:solidFill>
                  <a:latin typeface="+mn-lt"/>
                  <a:ea typeface="+mn-ea"/>
                  <a:cs typeface="+mn-cs"/>
                </a:defRPr>
              </a:lvl8pPr>
              <a:lvl9pPr marL="3626010" algn="l" defTabSz="906498" rtl="0" eaLnBrk="1" latinLnBrk="0" hangingPunct="1">
                <a:defRPr sz="1800" kern="1200">
                  <a:solidFill>
                    <a:schemeClr val="tx1"/>
                  </a:solidFill>
                  <a:latin typeface="+mn-lt"/>
                  <a:ea typeface="+mn-ea"/>
                  <a:cs typeface="+mn-cs"/>
                </a:defRPr>
              </a:lvl9pPr>
            </a:lstStyle>
            <a:p>
              <a:pPr marL="0" marR="0" lvl="0" indent="0" algn="l" defTabSz="906498"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F5F5F"/>
                  </a:solidFill>
                  <a:effectLst/>
                  <a:uLnTx/>
                  <a:uFillTx/>
                  <a:latin typeface="Calibri"/>
                  <a:ea typeface="+mn-ea"/>
                  <a:cs typeface="+mn-cs"/>
                </a:rPr>
                <a:t>Active Data Guard</a:t>
              </a:r>
            </a:p>
          </p:txBody>
        </p:sp>
      </p:grpSp>
      <p:grpSp>
        <p:nvGrpSpPr>
          <p:cNvPr id="127" name="Group 126">
            <a:extLst>
              <a:ext uri="{FF2B5EF4-FFF2-40B4-BE49-F238E27FC236}">
                <a16:creationId xmlns:a16="http://schemas.microsoft.com/office/drawing/2014/main" id="{857A4016-8C2C-4F77-B57F-DD8C94093911}"/>
              </a:ext>
            </a:extLst>
          </p:cNvPr>
          <p:cNvGrpSpPr/>
          <p:nvPr/>
        </p:nvGrpSpPr>
        <p:grpSpPr>
          <a:xfrm>
            <a:off x="4981401" y="2209800"/>
            <a:ext cx="3640022" cy="2033476"/>
            <a:chOff x="4981401" y="2209800"/>
            <a:chExt cx="3640022" cy="2033476"/>
          </a:xfrm>
        </p:grpSpPr>
        <p:sp>
          <p:nvSpPr>
            <p:cNvPr id="128" name="Down Arrow 35">
              <a:extLst>
                <a:ext uri="{FF2B5EF4-FFF2-40B4-BE49-F238E27FC236}">
                  <a16:creationId xmlns:a16="http://schemas.microsoft.com/office/drawing/2014/main" id="{11A30C2B-93C0-4CF5-9C06-FEEB13F5FBB4}"/>
                </a:ext>
              </a:extLst>
            </p:cNvPr>
            <p:cNvSpPr/>
            <p:nvPr/>
          </p:nvSpPr>
          <p:spPr>
            <a:xfrm rot="16200000">
              <a:off x="5183961" y="2935816"/>
              <a:ext cx="707891" cy="1113011"/>
            </a:xfrm>
            <a:prstGeom prst="downArrow">
              <a:avLst/>
            </a:prstGeom>
            <a:solidFill>
              <a:srgbClr val="8DA6B1"/>
            </a:solidFill>
            <a:ln w="19050" cap="flat" cmpd="sng" algn="ctr">
              <a:solidFill>
                <a:srgbClr val="8DA6B1"/>
              </a:solidFill>
              <a:prstDash val="solid"/>
              <a:miter lim="800000"/>
            </a:ln>
            <a:effectLst/>
          </p:spPr>
          <p:txBody>
            <a:bodyPr rot="0" spcFirstLastPara="0" vert="vert" wrap="square" lIns="91440" tIns="45720" rIns="91440" bIns="45720" numCol="1" spcCol="0" rtlCol="0" fromWordArt="0" anchor="ctr" anchorCtr="0" forceAA="0" compatLnSpc="1">
              <a:prstTxWarp prst="textNoShape">
                <a:avLst/>
              </a:prstTxWarp>
              <a:noAutofit/>
            </a:bodyPr>
            <a:lstStyle>
              <a:defPPr>
                <a:defRPr lang="en-US"/>
              </a:defPPr>
              <a:lvl1pPr marL="0" algn="l" defTabSz="906498" rtl="0" eaLnBrk="1" latinLnBrk="0" hangingPunct="1">
                <a:defRPr sz="1800" kern="1200">
                  <a:solidFill>
                    <a:schemeClr val="lt1"/>
                  </a:solidFill>
                  <a:latin typeface="+mn-lt"/>
                  <a:ea typeface="+mn-ea"/>
                  <a:cs typeface="+mn-cs"/>
                </a:defRPr>
              </a:lvl1pPr>
              <a:lvl2pPr marL="453248" algn="l" defTabSz="906498" rtl="0" eaLnBrk="1" latinLnBrk="0" hangingPunct="1">
                <a:defRPr sz="1800" kern="1200">
                  <a:solidFill>
                    <a:schemeClr val="lt1"/>
                  </a:solidFill>
                  <a:latin typeface="+mn-lt"/>
                  <a:ea typeface="+mn-ea"/>
                  <a:cs typeface="+mn-cs"/>
                </a:defRPr>
              </a:lvl2pPr>
              <a:lvl3pPr marL="906498" algn="l" defTabSz="906498" rtl="0" eaLnBrk="1" latinLnBrk="0" hangingPunct="1">
                <a:defRPr sz="1800" kern="1200">
                  <a:solidFill>
                    <a:schemeClr val="lt1"/>
                  </a:solidFill>
                  <a:latin typeface="+mn-lt"/>
                  <a:ea typeface="+mn-ea"/>
                  <a:cs typeface="+mn-cs"/>
                </a:defRPr>
              </a:lvl3pPr>
              <a:lvl4pPr marL="1359745" algn="l" defTabSz="906498" rtl="0" eaLnBrk="1" latinLnBrk="0" hangingPunct="1">
                <a:defRPr sz="1800" kern="1200">
                  <a:solidFill>
                    <a:schemeClr val="lt1"/>
                  </a:solidFill>
                  <a:latin typeface="+mn-lt"/>
                  <a:ea typeface="+mn-ea"/>
                  <a:cs typeface="+mn-cs"/>
                </a:defRPr>
              </a:lvl4pPr>
              <a:lvl5pPr marL="1813037" algn="l" defTabSz="906498" rtl="0" eaLnBrk="1" latinLnBrk="0" hangingPunct="1">
                <a:defRPr sz="1800" kern="1200">
                  <a:solidFill>
                    <a:schemeClr val="lt1"/>
                  </a:solidFill>
                  <a:latin typeface="+mn-lt"/>
                  <a:ea typeface="+mn-ea"/>
                  <a:cs typeface="+mn-cs"/>
                </a:defRPr>
              </a:lvl5pPr>
              <a:lvl6pPr marL="2266261" algn="l" defTabSz="906498" rtl="0" eaLnBrk="1" latinLnBrk="0" hangingPunct="1">
                <a:defRPr sz="1800" kern="1200">
                  <a:solidFill>
                    <a:schemeClr val="lt1"/>
                  </a:solidFill>
                  <a:latin typeface="+mn-lt"/>
                  <a:ea typeface="+mn-ea"/>
                  <a:cs typeface="+mn-cs"/>
                </a:defRPr>
              </a:lvl6pPr>
              <a:lvl7pPr marL="2719491" algn="l" defTabSz="906498" rtl="0" eaLnBrk="1" latinLnBrk="0" hangingPunct="1">
                <a:defRPr sz="1800" kern="1200">
                  <a:solidFill>
                    <a:schemeClr val="lt1"/>
                  </a:solidFill>
                  <a:latin typeface="+mn-lt"/>
                  <a:ea typeface="+mn-ea"/>
                  <a:cs typeface="+mn-cs"/>
                </a:defRPr>
              </a:lvl7pPr>
              <a:lvl8pPr marL="3172798" algn="l" defTabSz="906498" rtl="0" eaLnBrk="1" latinLnBrk="0" hangingPunct="1">
                <a:defRPr sz="1800" kern="1200">
                  <a:solidFill>
                    <a:schemeClr val="lt1"/>
                  </a:solidFill>
                  <a:latin typeface="+mn-lt"/>
                  <a:ea typeface="+mn-ea"/>
                  <a:cs typeface="+mn-cs"/>
                </a:defRPr>
              </a:lvl8pPr>
              <a:lvl9pPr marL="3626010" algn="l" defTabSz="906498" rtl="0" eaLnBrk="1" latinLnBrk="0" hangingPunct="1">
                <a:defRPr sz="1800" kern="1200">
                  <a:solidFill>
                    <a:schemeClr val="lt1"/>
                  </a:solidFill>
                  <a:latin typeface="+mn-lt"/>
                  <a:ea typeface="+mn-ea"/>
                  <a:cs typeface="+mn-cs"/>
                </a:defRPr>
              </a:lvl9pPr>
            </a:lstStyle>
            <a:p>
              <a:pPr marL="0" marR="0" lvl="0" indent="0" algn="ctr" defTabSz="906498"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Cascade Redo Logs</a:t>
              </a:r>
            </a:p>
          </p:txBody>
        </p:sp>
        <p:sp>
          <p:nvSpPr>
            <p:cNvPr id="129" name="Rectangle 128">
              <a:extLst>
                <a:ext uri="{FF2B5EF4-FFF2-40B4-BE49-F238E27FC236}">
                  <a16:creationId xmlns:a16="http://schemas.microsoft.com/office/drawing/2014/main" id="{C6B77CBA-27B3-41FE-846A-D60C397147C5}"/>
                </a:ext>
              </a:extLst>
            </p:cNvPr>
            <p:cNvSpPr/>
            <p:nvPr/>
          </p:nvSpPr>
          <p:spPr>
            <a:xfrm>
              <a:off x="5637212" y="2472069"/>
              <a:ext cx="2984211" cy="1771207"/>
            </a:xfrm>
            <a:prstGeom prst="rect">
              <a:avLst/>
            </a:prstGeom>
            <a:noFill/>
            <a:ln w="19050" cap="flat" cmpd="sng" algn="ctr">
              <a:solidFill>
                <a:srgbClr val="8DA6B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06498" rtl="0" eaLnBrk="1" latinLnBrk="0" hangingPunct="1">
                <a:defRPr sz="1800" kern="1200">
                  <a:solidFill>
                    <a:schemeClr val="lt1"/>
                  </a:solidFill>
                  <a:latin typeface="+mn-lt"/>
                  <a:ea typeface="+mn-ea"/>
                  <a:cs typeface="+mn-cs"/>
                </a:defRPr>
              </a:lvl1pPr>
              <a:lvl2pPr marL="453248" algn="l" defTabSz="906498" rtl="0" eaLnBrk="1" latinLnBrk="0" hangingPunct="1">
                <a:defRPr sz="1800" kern="1200">
                  <a:solidFill>
                    <a:schemeClr val="lt1"/>
                  </a:solidFill>
                  <a:latin typeface="+mn-lt"/>
                  <a:ea typeface="+mn-ea"/>
                  <a:cs typeface="+mn-cs"/>
                </a:defRPr>
              </a:lvl2pPr>
              <a:lvl3pPr marL="906498" algn="l" defTabSz="906498" rtl="0" eaLnBrk="1" latinLnBrk="0" hangingPunct="1">
                <a:defRPr sz="1800" kern="1200">
                  <a:solidFill>
                    <a:schemeClr val="lt1"/>
                  </a:solidFill>
                  <a:latin typeface="+mn-lt"/>
                  <a:ea typeface="+mn-ea"/>
                  <a:cs typeface="+mn-cs"/>
                </a:defRPr>
              </a:lvl3pPr>
              <a:lvl4pPr marL="1359745" algn="l" defTabSz="906498" rtl="0" eaLnBrk="1" latinLnBrk="0" hangingPunct="1">
                <a:defRPr sz="1800" kern="1200">
                  <a:solidFill>
                    <a:schemeClr val="lt1"/>
                  </a:solidFill>
                  <a:latin typeface="+mn-lt"/>
                  <a:ea typeface="+mn-ea"/>
                  <a:cs typeface="+mn-cs"/>
                </a:defRPr>
              </a:lvl4pPr>
              <a:lvl5pPr marL="1813037" algn="l" defTabSz="906498" rtl="0" eaLnBrk="1" latinLnBrk="0" hangingPunct="1">
                <a:defRPr sz="1800" kern="1200">
                  <a:solidFill>
                    <a:schemeClr val="lt1"/>
                  </a:solidFill>
                  <a:latin typeface="+mn-lt"/>
                  <a:ea typeface="+mn-ea"/>
                  <a:cs typeface="+mn-cs"/>
                </a:defRPr>
              </a:lvl5pPr>
              <a:lvl6pPr marL="2266261" algn="l" defTabSz="906498" rtl="0" eaLnBrk="1" latinLnBrk="0" hangingPunct="1">
                <a:defRPr sz="1800" kern="1200">
                  <a:solidFill>
                    <a:schemeClr val="lt1"/>
                  </a:solidFill>
                  <a:latin typeface="+mn-lt"/>
                  <a:ea typeface="+mn-ea"/>
                  <a:cs typeface="+mn-cs"/>
                </a:defRPr>
              </a:lvl6pPr>
              <a:lvl7pPr marL="2719491" algn="l" defTabSz="906498" rtl="0" eaLnBrk="1" latinLnBrk="0" hangingPunct="1">
                <a:defRPr sz="1800" kern="1200">
                  <a:solidFill>
                    <a:schemeClr val="lt1"/>
                  </a:solidFill>
                  <a:latin typeface="+mn-lt"/>
                  <a:ea typeface="+mn-ea"/>
                  <a:cs typeface="+mn-cs"/>
                </a:defRPr>
              </a:lvl7pPr>
              <a:lvl8pPr marL="3172798" algn="l" defTabSz="906498" rtl="0" eaLnBrk="1" latinLnBrk="0" hangingPunct="1">
                <a:defRPr sz="1800" kern="1200">
                  <a:solidFill>
                    <a:schemeClr val="lt1"/>
                  </a:solidFill>
                  <a:latin typeface="+mn-lt"/>
                  <a:ea typeface="+mn-ea"/>
                  <a:cs typeface="+mn-cs"/>
                </a:defRPr>
              </a:lvl8pPr>
              <a:lvl9pPr marL="3626010" algn="l" defTabSz="906498" rtl="0" eaLnBrk="1" latinLnBrk="0" hangingPunct="1">
                <a:defRPr sz="1800" kern="1200">
                  <a:solidFill>
                    <a:schemeClr val="lt1"/>
                  </a:solidFill>
                  <a:latin typeface="+mn-lt"/>
                  <a:ea typeface="+mn-ea"/>
                  <a:cs typeface="+mn-cs"/>
                </a:defRPr>
              </a:lvl9pPr>
            </a:lstStyle>
            <a:p>
              <a:pPr marL="0" marR="0" lvl="0" indent="0" algn="ctr" defTabSz="906498" rtl="0" eaLnBrk="1" fontAlgn="auto" latinLnBrk="0" hangingPunct="1">
                <a:lnSpc>
                  <a:spcPct val="9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pic>
          <p:nvPicPr>
            <p:cNvPr id="130" name="Picture 129" descr="Database.png">
              <a:extLst>
                <a:ext uri="{FF2B5EF4-FFF2-40B4-BE49-F238E27FC236}">
                  <a16:creationId xmlns:a16="http://schemas.microsoft.com/office/drawing/2014/main" id="{54C2378A-F46C-4A5A-902B-BA33912A41F1}"/>
                </a:ext>
              </a:extLst>
            </p:cNvPr>
            <p:cNvPicPr>
              <a:picLocks noChangeAspect="1"/>
            </p:cNvPicPr>
            <p:nvPr/>
          </p:nvPicPr>
          <p:blipFill>
            <a:blip r:embed="rId2" cstate="screen"/>
            <a:stretch>
              <a:fillRect/>
            </a:stretch>
          </p:blipFill>
          <p:spPr>
            <a:xfrm>
              <a:off x="6094412" y="2950785"/>
              <a:ext cx="914400" cy="1011615"/>
            </a:xfrm>
            <a:prstGeom prst="rect">
              <a:avLst/>
            </a:prstGeom>
          </p:spPr>
        </p:pic>
        <p:sp>
          <p:nvSpPr>
            <p:cNvPr id="131" name="TextBox 52">
              <a:extLst>
                <a:ext uri="{FF2B5EF4-FFF2-40B4-BE49-F238E27FC236}">
                  <a16:creationId xmlns:a16="http://schemas.microsoft.com/office/drawing/2014/main" id="{DDCE76F0-2ABB-495F-955C-F925F6EC4204}"/>
                </a:ext>
              </a:extLst>
            </p:cNvPr>
            <p:cNvSpPr txBox="1"/>
            <p:nvPr/>
          </p:nvSpPr>
          <p:spPr>
            <a:xfrm>
              <a:off x="6231773" y="2667771"/>
              <a:ext cx="674606" cy="409354"/>
            </a:xfrm>
            <a:prstGeom prst="rect">
              <a:avLst/>
            </a:prstGeom>
            <a:noFill/>
          </p:spPr>
          <p:txBody>
            <a:bodyPr wrap="none" lIns="0" tIns="0" rIns="0" bIns="0" rtlCol="0">
              <a:noAutofit/>
            </a:bodyPr>
            <a:lstStyle>
              <a:defPPr>
                <a:defRPr lang="en-US"/>
              </a:defPPr>
              <a:lvl1pPr marL="0" algn="l" defTabSz="906498" rtl="0" eaLnBrk="1" latinLnBrk="0" hangingPunct="1">
                <a:defRPr sz="1800" kern="1200">
                  <a:solidFill>
                    <a:schemeClr val="tx1"/>
                  </a:solidFill>
                  <a:latin typeface="+mn-lt"/>
                  <a:ea typeface="+mn-ea"/>
                  <a:cs typeface="+mn-cs"/>
                </a:defRPr>
              </a:lvl1pPr>
              <a:lvl2pPr marL="453248" algn="l" defTabSz="906498" rtl="0" eaLnBrk="1" latinLnBrk="0" hangingPunct="1">
                <a:defRPr sz="1800" kern="1200">
                  <a:solidFill>
                    <a:schemeClr val="tx1"/>
                  </a:solidFill>
                  <a:latin typeface="+mn-lt"/>
                  <a:ea typeface="+mn-ea"/>
                  <a:cs typeface="+mn-cs"/>
                </a:defRPr>
              </a:lvl2pPr>
              <a:lvl3pPr marL="906498" algn="l" defTabSz="906498" rtl="0" eaLnBrk="1" latinLnBrk="0" hangingPunct="1">
                <a:defRPr sz="1800" kern="1200">
                  <a:solidFill>
                    <a:schemeClr val="tx1"/>
                  </a:solidFill>
                  <a:latin typeface="+mn-lt"/>
                  <a:ea typeface="+mn-ea"/>
                  <a:cs typeface="+mn-cs"/>
                </a:defRPr>
              </a:lvl3pPr>
              <a:lvl4pPr marL="1359745" algn="l" defTabSz="906498" rtl="0" eaLnBrk="1" latinLnBrk="0" hangingPunct="1">
                <a:defRPr sz="1800" kern="1200">
                  <a:solidFill>
                    <a:schemeClr val="tx1"/>
                  </a:solidFill>
                  <a:latin typeface="+mn-lt"/>
                  <a:ea typeface="+mn-ea"/>
                  <a:cs typeface="+mn-cs"/>
                </a:defRPr>
              </a:lvl4pPr>
              <a:lvl5pPr marL="1813037" algn="l" defTabSz="906498" rtl="0" eaLnBrk="1" latinLnBrk="0" hangingPunct="1">
                <a:defRPr sz="1800" kern="1200">
                  <a:solidFill>
                    <a:schemeClr val="tx1"/>
                  </a:solidFill>
                  <a:latin typeface="+mn-lt"/>
                  <a:ea typeface="+mn-ea"/>
                  <a:cs typeface="+mn-cs"/>
                </a:defRPr>
              </a:lvl5pPr>
              <a:lvl6pPr marL="2266261" algn="l" defTabSz="906498" rtl="0" eaLnBrk="1" latinLnBrk="0" hangingPunct="1">
                <a:defRPr sz="1800" kern="1200">
                  <a:solidFill>
                    <a:schemeClr val="tx1"/>
                  </a:solidFill>
                  <a:latin typeface="+mn-lt"/>
                  <a:ea typeface="+mn-ea"/>
                  <a:cs typeface="+mn-cs"/>
                </a:defRPr>
              </a:lvl6pPr>
              <a:lvl7pPr marL="2719491" algn="l" defTabSz="906498" rtl="0" eaLnBrk="1" latinLnBrk="0" hangingPunct="1">
                <a:defRPr sz="1800" kern="1200">
                  <a:solidFill>
                    <a:schemeClr val="tx1"/>
                  </a:solidFill>
                  <a:latin typeface="+mn-lt"/>
                  <a:ea typeface="+mn-ea"/>
                  <a:cs typeface="+mn-cs"/>
                </a:defRPr>
              </a:lvl7pPr>
              <a:lvl8pPr marL="3172798" algn="l" defTabSz="906498" rtl="0" eaLnBrk="1" latinLnBrk="0" hangingPunct="1">
                <a:defRPr sz="1800" kern="1200">
                  <a:solidFill>
                    <a:schemeClr val="tx1"/>
                  </a:solidFill>
                  <a:latin typeface="+mn-lt"/>
                  <a:ea typeface="+mn-ea"/>
                  <a:cs typeface="+mn-cs"/>
                </a:defRPr>
              </a:lvl8pPr>
              <a:lvl9pPr marL="3626010" algn="l" defTabSz="906498" rtl="0" eaLnBrk="1" latinLnBrk="0" hangingPunct="1">
                <a:defRPr sz="1800" kern="1200">
                  <a:solidFill>
                    <a:schemeClr val="tx1"/>
                  </a:solidFill>
                  <a:latin typeface="+mn-lt"/>
                  <a:ea typeface="+mn-ea"/>
                  <a:cs typeface="+mn-cs"/>
                </a:defRPr>
              </a:lvl9pPr>
            </a:lstStyle>
            <a:p>
              <a:pPr marL="0" marR="0" lvl="0" indent="0" algn="l" defTabSz="906498"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F5F5F"/>
                  </a:solidFill>
                  <a:effectLst/>
                  <a:uLnTx/>
                  <a:uFillTx/>
                  <a:latin typeface="Calibri"/>
                  <a:ea typeface="+mn-ea"/>
                  <a:cs typeface="+mn-cs"/>
                </a:rPr>
                <a:t>DBaaS</a:t>
              </a:r>
            </a:p>
          </p:txBody>
        </p:sp>
        <p:sp>
          <p:nvSpPr>
            <p:cNvPr id="132" name="TextBox 52">
              <a:extLst>
                <a:ext uri="{FF2B5EF4-FFF2-40B4-BE49-F238E27FC236}">
                  <a16:creationId xmlns:a16="http://schemas.microsoft.com/office/drawing/2014/main" id="{6829D5F4-D4A4-4749-8FBC-CDE0B62CC3EA}"/>
                </a:ext>
              </a:extLst>
            </p:cNvPr>
            <p:cNvSpPr txBox="1"/>
            <p:nvPr/>
          </p:nvSpPr>
          <p:spPr>
            <a:xfrm>
              <a:off x="5719540" y="2209800"/>
              <a:ext cx="1905000" cy="409354"/>
            </a:xfrm>
            <a:prstGeom prst="rect">
              <a:avLst/>
            </a:prstGeom>
            <a:noFill/>
          </p:spPr>
          <p:txBody>
            <a:bodyPr wrap="none" lIns="0" tIns="0" rIns="0" bIns="0" rtlCol="0">
              <a:noAutofit/>
            </a:bodyPr>
            <a:lstStyle>
              <a:defPPr>
                <a:defRPr lang="en-US"/>
              </a:defPPr>
              <a:lvl1pPr marL="0" algn="l" defTabSz="906498" rtl="0" eaLnBrk="1" latinLnBrk="0" hangingPunct="1">
                <a:defRPr sz="1800" kern="1200">
                  <a:solidFill>
                    <a:schemeClr val="tx1"/>
                  </a:solidFill>
                  <a:latin typeface="+mn-lt"/>
                  <a:ea typeface="+mn-ea"/>
                  <a:cs typeface="+mn-cs"/>
                </a:defRPr>
              </a:lvl1pPr>
              <a:lvl2pPr marL="453248" algn="l" defTabSz="906498" rtl="0" eaLnBrk="1" latinLnBrk="0" hangingPunct="1">
                <a:defRPr sz="1800" kern="1200">
                  <a:solidFill>
                    <a:schemeClr val="tx1"/>
                  </a:solidFill>
                  <a:latin typeface="+mn-lt"/>
                  <a:ea typeface="+mn-ea"/>
                  <a:cs typeface="+mn-cs"/>
                </a:defRPr>
              </a:lvl2pPr>
              <a:lvl3pPr marL="906498" algn="l" defTabSz="906498" rtl="0" eaLnBrk="1" latinLnBrk="0" hangingPunct="1">
                <a:defRPr sz="1800" kern="1200">
                  <a:solidFill>
                    <a:schemeClr val="tx1"/>
                  </a:solidFill>
                  <a:latin typeface="+mn-lt"/>
                  <a:ea typeface="+mn-ea"/>
                  <a:cs typeface="+mn-cs"/>
                </a:defRPr>
              </a:lvl3pPr>
              <a:lvl4pPr marL="1359745" algn="l" defTabSz="906498" rtl="0" eaLnBrk="1" latinLnBrk="0" hangingPunct="1">
                <a:defRPr sz="1800" kern="1200">
                  <a:solidFill>
                    <a:schemeClr val="tx1"/>
                  </a:solidFill>
                  <a:latin typeface="+mn-lt"/>
                  <a:ea typeface="+mn-ea"/>
                  <a:cs typeface="+mn-cs"/>
                </a:defRPr>
              </a:lvl4pPr>
              <a:lvl5pPr marL="1813037" algn="l" defTabSz="906498" rtl="0" eaLnBrk="1" latinLnBrk="0" hangingPunct="1">
                <a:defRPr sz="1800" kern="1200">
                  <a:solidFill>
                    <a:schemeClr val="tx1"/>
                  </a:solidFill>
                  <a:latin typeface="+mn-lt"/>
                  <a:ea typeface="+mn-ea"/>
                  <a:cs typeface="+mn-cs"/>
                </a:defRPr>
              </a:lvl5pPr>
              <a:lvl6pPr marL="2266261" algn="l" defTabSz="906498" rtl="0" eaLnBrk="1" latinLnBrk="0" hangingPunct="1">
                <a:defRPr sz="1800" kern="1200">
                  <a:solidFill>
                    <a:schemeClr val="tx1"/>
                  </a:solidFill>
                  <a:latin typeface="+mn-lt"/>
                  <a:ea typeface="+mn-ea"/>
                  <a:cs typeface="+mn-cs"/>
                </a:defRPr>
              </a:lvl6pPr>
              <a:lvl7pPr marL="2719491" algn="l" defTabSz="906498" rtl="0" eaLnBrk="1" latinLnBrk="0" hangingPunct="1">
                <a:defRPr sz="1800" kern="1200">
                  <a:solidFill>
                    <a:schemeClr val="tx1"/>
                  </a:solidFill>
                  <a:latin typeface="+mn-lt"/>
                  <a:ea typeface="+mn-ea"/>
                  <a:cs typeface="+mn-cs"/>
                </a:defRPr>
              </a:lvl7pPr>
              <a:lvl8pPr marL="3172798" algn="l" defTabSz="906498" rtl="0" eaLnBrk="1" latinLnBrk="0" hangingPunct="1">
                <a:defRPr sz="1800" kern="1200">
                  <a:solidFill>
                    <a:schemeClr val="tx1"/>
                  </a:solidFill>
                  <a:latin typeface="+mn-lt"/>
                  <a:ea typeface="+mn-ea"/>
                  <a:cs typeface="+mn-cs"/>
                </a:defRPr>
              </a:lvl8pPr>
              <a:lvl9pPr marL="3626010" algn="l" defTabSz="906498" rtl="0" eaLnBrk="1" latinLnBrk="0" hangingPunct="1">
                <a:defRPr sz="1800" kern="1200">
                  <a:solidFill>
                    <a:schemeClr val="tx1"/>
                  </a:solidFill>
                  <a:latin typeface="+mn-lt"/>
                  <a:ea typeface="+mn-ea"/>
                  <a:cs typeface="+mn-cs"/>
                </a:defRPr>
              </a:lvl9pPr>
            </a:lstStyle>
            <a:p>
              <a:pPr marL="0" marR="0" lvl="0" indent="0" algn="l" defTabSz="906498"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F5F5F"/>
                  </a:solidFill>
                  <a:effectLst/>
                  <a:uLnTx/>
                  <a:uFillTx/>
                  <a:latin typeface="Calibri"/>
                  <a:ea typeface="+mn-ea"/>
                  <a:cs typeface="+mn-cs"/>
                </a:rPr>
                <a:t>PaaS</a:t>
              </a:r>
            </a:p>
          </p:txBody>
        </p:sp>
      </p:grpSp>
      <p:grpSp>
        <p:nvGrpSpPr>
          <p:cNvPr id="133" name="Group 132">
            <a:extLst>
              <a:ext uri="{FF2B5EF4-FFF2-40B4-BE49-F238E27FC236}">
                <a16:creationId xmlns:a16="http://schemas.microsoft.com/office/drawing/2014/main" id="{B054865B-2575-4FBE-8AF7-2D1F617E2678}"/>
              </a:ext>
            </a:extLst>
          </p:cNvPr>
          <p:cNvGrpSpPr/>
          <p:nvPr/>
        </p:nvGrpSpPr>
        <p:grpSpPr>
          <a:xfrm>
            <a:off x="6704012" y="3085327"/>
            <a:ext cx="1752601" cy="738849"/>
            <a:chOff x="6704012" y="3085327"/>
            <a:chExt cx="1752601" cy="738849"/>
          </a:xfrm>
        </p:grpSpPr>
        <p:sp>
          <p:nvSpPr>
            <p:cNvPr id="134" name="Rectangle: Rounded Corners 133">
              <a:extLst>
                <a:ext uri="{FF2B5EF4-FFF2-40B4-BE49-F238E27FC236}">
                  <a16:creationId xmlns:a16="http://schemas.microsoft.com/office/drawing/2014/main" id="{9B6259CD-182E-4454-91D7-86B149C7240F}"/>
                </a:ext>
              </a:extLst>
            </p:cNvPr>
            <p:cNvSpPr/>
            <p:nvPr/>
          </p:nvSpPr>
          <p:spPr>
            <a:xfrm>
              <a:off x="7542212" y="3085327"/>
              <a:ext cx="914401" cy="738849"/>
            </a:xfrm>
            <a:prstGeom prst="roundRect">
              <a:avLst/>
            </a:prstGeom>
            <a:solidFill>
              <a:srgbClr val="41555E"/>
            </a:solidFill>
            <a:ln w="190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Calibri"/>
                  <a:ea typeface="+mn-ea"/>
                  <a:cs typeface="+mn-cs"/>
                </a:rPr>
                <a:t>DIPC / GG</a:t>
              </a:r>
            </a:p>
          </p:txBody>
        </p:sp>
        <p:sp>
          <p:nvSpPr>
            <p:cNvPr id="135" name="Right Arrow 28">
              <a:extLst>
                <a:ext uri="{FF2B5EF4-FFF2-40B4-BE49-F238E27FC236}">
                  <a16:creationId xmlns:a16="http://schemas.microsoft.com/office/drawing/2014/main" id="{8CB41B2C-E4B0-4DB1-8C7B-3B70843B9A3B}"/>
                </a:ext>
              </a:extLst>
            </p:cNvPr>
            <p:cNvSpPr/>
            <p:nvPr/>
          </p:nvSpPr>
          <p:spPr>
            <a:xfrm>
              <a:off x="6704012" y="3360139"/>
              <a:ext cx="750806" cy="273538"/>
            </a:xfrm>
            <a:prstGeom prst="rightArrow">
              <a:avLst/>
            </a:prstGeom>
            <a:solidFill>
              <a:srgbClr val="8DA6B1"/>
            </a:solidFill>
            <a:ln w="19050" cap="flat" cmpd="sng" algn="ctr">
              <a:solidFill>
                <a:srgbClr val="8DA6B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06498" rtl="0" eaLnBrk="1" latinLnBrk="0" hangingPunct="1">
                <a:defRPr sz="1800" kern="1200">
                  <a:solidFill>
                    <a:schemeClr val="lt1"/>
                  </a:solidFill>
                  <a:latin typeface="+mn-lt"/>
                  <a:ea typeface="+mn-ea"/>
                  <a:cs typeface="+mn-cs"/>
                </a:defRPr>
              </a:lvl1pPr>
              <a:lvl2pPr marL="453248" algn="l" defTabSz="906498" rtl="0" eaLnBrk="1" latinLnBrk="0" hangingPunct="1">
                <a:defRPr sz="1800" kern="1200">
                  <a:solidFill>
                    <a:schemeClr val="lt1"/>
                  </a:solidFill>
                  <a:latin typeface="+mn-lt"/>
                  <a:ea typeface="+mn-ea"/>
                  <a:cs typeface="+mn-cs"/>
                </a:defRPr>
              </a:lvl2pPr>
              <a:lvl3pPr marL="906498" algn="l" defTabSz="906498" rtl="0" eaLnBrk="1" latinLnBrk="0" hangingPunct="1">
                <a:defRPr sz="1800" kern="1200">
                  <a:solidFill>
                    <a:schemeClr val="lt1"/>
                  </a:solidFill>
                  <a:latin typeface="+mn-lt"/>
                  <a:ea typeface="+mn-ea"/>
                  <a:cs typeface="+mn-cs"/>
                </a:defRPr>
              </a:lvl3pPr>
              <a:lvl4pPr marL="1359745" algn="l" defTabSz="906498" rtl="0" eaLnBrk="1" latinLnBrk="0" hangingPunct="1">
                <a:defRPr sz="1800" kern="1200">
                  <a:solidFill>
                    <a:schemeClr val="lt1"/>
                  </a:solidFill>
                  <a:latin typeface="+mn-lt"/>
                  <a:ea typeface="+mn-ea"/>
                  <a:cs typeface="+mn-cs"/>
                </a:defRPr>
              </a:lvl4pPr>
              <a:lvl5pPr marL="1813037" algn="l" defTabSz="906498" rtl="0" eaLnBrk="1" latinLnBrk="0" hangingPunct="1">
                <a:defRPr sz="1800" kern="1200">
                  <a:solidFill>
                    <a:schemeClr val="lt1"/>
                  </a:solidFill>
                  <a:latin typeface="+mn-lt"/>
                  <a:ea typeface="+mn-ea"/>
                  <a:cs typeface="+mn-cs"/>
                </a:defRPr>
              </a:lvl5pPr>
              <a:lvl6pPr marL="2266261" algn="l" defTabSz="906498" rtl="0" eaLnBrk="1" latinLnBrk="0" hangingPunct="1">
                <a:defRPr sz="1800" kern="1200">
                  <a:solidFill>
                    <a:schemeClr val="lt1"/>
                  </a:solidFill>
                  <a:latin typeface="+mn-lt"/>
                  <a:ea typeface="+mn-ea"/>
                  <a:cs typeface="+mn-cs"/>
                </a:defRPr>
              </a:lvl6pPr>
              <a:lvl7pPr marL="2719491" algn="l" defTabSz="906498" rtl="0" eaLnBrk="1" latinLnBrk="0" hangingPunct="1">
                <a:defRPr sz="1800" kern="1200">
                  <a:solidFill>
                    <a:schemeClr val="lt1"/>
                  </a:solidFill>
                  <a:latin typeface="+mn-lt"/>
                  <a:ea typeface="+mn-ea"/>
                  <a:cs typeface="+mn-cs"/>
                </a:defRPr>
              </a:lvl7pPr>
              <a:lvl8pPr marL="3172798" algn="l" defTabSz="906498" rtl="0" eaLnBrk="1" latinLnBrk="0" hangingPunct="1">
                <a:defRPr sz="1800" kern="1200">
                  <a:solidFill>
                    <a:schemeClr val="lt1"/>
                  </a:solidFill>
                  <a:latin typeface="+mn-lt"/>
                  <a:ea typeface="+mn-ea"/>
                  <a:cs typeface="+mn-cs"/>
                </a:defRPr>
              </a:lvl8pPr>
              <a:lvl9pPr marL="3626010" algn="l" defTabSz="906498" rtl="0" eaLnBrk="1" latinLnBrk="0" hangingPunct="1">
                <a:defRPr sz="1800" kern="1200">
                  <a:solidFill>
                    <a:schemeClr val="lt1"/>
                  </a:solidFill>
                  <a:latin typeface="+mn-lt"/>
                  <a:ea typeface="+mn-ea"/>
                  <a:cs typeface="+mn-cs"/>
                </a:defRPr>
              </a:lvl9pPr>
            </a:lstStyle>
            <a:p>
              <a:pPr marL="0" marR="0" lvl="0" indent="0" algn="ctr" defTabSz="906498"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extract</a:t>
              </a:r>
            </a:p>
          </p:txBody>
        </p:sp>
      </p:grpSp>
      <p:grpSp>
        <p:nvGrpSpPr>
          <p:cNvPr id="136" name="Group 135">
            <a:extLst>
              <a:ext uri="{FF2B5EF4-FFF2-40B4-BE49-F238E27FC236}">
                <a16:creationId xmlns:a16="http://schemas.microsoft.com/office/drawing/2014/main" id="{3AEB7A0A-7A3B-42EE-96EA-57FD49D4917A}"/>
              </a:ext>
            </a:extLst>
          </p:cNvPr>
          <p:cNvGrpSpPr/>
          <p:nvPr/>
        </p:nvGrpSpPr>
        <p:grpSpPr>
          <a:xfrm>
            <a:off x="8544007" y="1371600"/>
            <a:ext cx="3189206" cy="4189750"/>
            <a:chOff x="8544007" y="1371600"/>
            <a:chExt cx="3189206" cy="4189750"/>
          </a:xfrm>
        </p:grpSpPr>
        <p:sp>
          <p:nvSpPr>
            <p:cNvPr id="137" name="Rectangle 136">
              <a:extLst>
                <a:ext uri="{FF2B5EF4-FFF2-40B4-BE49-F238E27FC236}">
                  <a16:creationId xmlns:a16="http://schemas.microsoft.com/office/drawing/2014/main" id="{C865F382-BDFC-4BB9-BBD8-38127ADC37C2}"/>
                </a:ext>
              </a:extLst>
            </p:cNvPr>
            <p:cNvSpPr/>
            <p:nvPr/>
          </p:nvSpPr>
          <p:spPr>
            <a:xfrm>
              <a:off x="9218612" y="2472069"/>
              <a:ext cx="2514601" cy="1771208"/>
            </a:xfrm>
            <a:prstGeom prst="rect">
              <a:avLst/>
            </a:prstGeom>
            <a:noFill/>
            <a:ln w="19050" cap="flat" cmpd="sng" algn="ctr">
              <a:solidFill>
                <a:srgbClr val="8DA6B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06498" rtl="0" eaLnBrk="1" latinLnBrk="0" hangingPunct="1">
                <a:defRPr sz="1800" kern="1200">
                  <a:solidFill>
                    <a:schemeClr val="lt1"/>
                  </a:solidFill>
                  <a:latin typeface="+mn-lt"/>
                  <a:ea typeface="+mn-ea"/>
                  <a:cs typeface="+mn-cs"/>
                </a:defRPr>
              </a:lvl1pPr>
              <a:lvl2pPr marL="453248" algn="l" defTabSz="906498" rtl="0" eaLnBrk="1" latinLnBrk="0" hangingPunct="1">
                <a:defRPr sz="1800" kern="1200">
                  <a:solidFill>
                    <a:schemeClr val="lt1"/>
                  </a:solidFill>
                  <a:latin typeface="+mn-lt"/>
                  <a:ea typeface="+mn-ea"/>
                  <a:cs typeface="+mn-cs"/>
                </a:defRPr>
              </a:lvl2pPr>
              <a:lvl3pPr marL="906498" algn="l" defTabSz="906498" rtl="0" eaLnBrk="1" latinLnBrk="0" hangingPunct="1">
                <a:defRPr sz="1800" kern="1200">
                  <a:solidFill>
                    <a:schemeClr val="lt1"/>
                  </a:solidFill>
                  <a:latin typeface="+mn-lt"/>
                  <a:ea typeface="+mn-ea"/>
                  <a:cs typeface="+mn-cs"/>
                </a:defRPr>
              </a:lvl3pPr>
              <a:lvl4pPr marL="1359745" algn="l" defTabSz="906498" rtl="0" eaLnBrk="1" latinLnBrk="0" hangingPunct="1">
                <a:defRPr sz="1800" kern="1200">
                  <a:solidFill>
                    <a:schemeClr val="lt1"/>
                  </a:solidFill>
                  <a:latin typeface="+mn-lt"/>
                  <a:ea typeface="+mn-ea"/>
                  <a:cs typeface="+mn-cs"/>
                </a:defRPr>
              </a:lvl4pPr>
              <a:lvl5pPr marL="1813037" algn="l" defTabSz="906498" rtl="0" eaLnBrk="1" latinLnBrk="0" hangingPunct="1">
                <a:defRPr sz="1800" kern="1200">
                  <a:solidFill>
                    <a:schemeClr val="lt1"/>
                  </a:solidFill>
                  <a:latin typeface="+mn-lt"/>
                  <a:ea typeface="+mn-ea"/>
                  <a:cs typeface="+mn-cs"/>
                </a:defRPr>
              </a:lvl5pPr>
              <a:lvl6pPr marL="2266261" algn="l" defTabSz="906498" rtl="0" eaLnBrk="1" latinLnBrk="0" hangingPunct="1">
                <a:defRPr sz="1800" kern="1200">
                  <a:solidFill>
                    <a:schemeClr val="lt1"/>
                  </a:solidFill>
                  <a:latin typeface="+mn-lt"/>
                  <a:ea typeface="+mn-ea"/>
                  <a:cs typeface="+mn-cs"/>
                </a:defRPr>
              </a:lvl6pPr>
              <a:lvl7pPr marL="2719491" algn="l" defTabSz="906498" rtl="0" eaLnBrk="1" latinLnBrk="0" hangingPunct="1">
                <a:defRPr sz="1800" kern="1200">
                  <a:solidFill>
                    <a:schemeClr val="lt1"/>
                  </a:solidFill>
                  <a:latin typeface="+mn-lt"/>
                  <a:ea typeface="+mn-ea"/>
                  <a:cs typeface="+mn-cs"/>
                </a:defRPr>
              </a:lvl7pPr>
              <a:lvl8pPr marL="3172798" algn="l" defTabSz="906498" rtl="0" eaLnBrk="1" latinLnBrk="0" hangingPunct="1">
                <a:defRPr sz="1800" kern="1200">
                  <a:solidFill>
                    <a:schemeClr val="lt1"/>
                  </a:solidFill>
                  <a:latin typeface="+mn-lt"/>
                  <a:ea typeface="+mn-ea"/>
                  <a:cs typeface="+mn-cs"/>
                </a:defRPr>
              </a:lvl8pPr>
              <a:lvl9pPr marL="3626010" algn="l" defTabSz="906498" rtl="0" eaLnBrk="1" latinLnBrk="0" hangingPunct="1">
                <a:defRPr sz="1800" kern="1200">
                  <a:solidFill>
                    <a:schemeClr val="lt1"/>
                  </a:solidFill>
                  <a:latin typeface="+mn-lt"/>
                  <a:ea typeface="+mn-ea"/>
                  <a:cs typeface="+mn-cs"/>
                </a:defRPr>
              </a:lvl9pPr>
            </a:lstStyle>
            <a:p>
              <a:pPr marL="0" marR="0" lvl="0" indent="0" algn="ctr" defTabSz="906498" rtl="0" eaLnBrk="1" fontAlgn="auto" latinLnBrk="0" hangingPunct="1">
                <a:lnSpc>
                  <a:spcPct val="9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138" name="Straight Connector 137">
              <a:extLst>
                <a:ext uri="{FF2B5EF4-FFF2-40B4-BE49-F238E27FC236}">
                  <a16:creationId xmlns:a16="http://schemas.microsoft.com/office/drawing/2014/main" id="{10C6C183-FAFF-41B2-A94F-7080352D7ADC}"/>
                </a:ext>
              </a:extLst>
            </p:cNvPr>
            <p:cNvCxnSpPr>
              <a:cxnSpLocks/>
            </p:cNvCxnSpPr>
            <p:nvPr/>
          </p:nvCxnSpPr>
          <p:spPr>
            <a:xfrm>
              <a:off x="8913812" y="1371600"/>
              <a:ext cx="0" cy="4189750"/>
            </a:xfrm>
            <a:prstGeom prst="line">
              <a:avLst/>
            </a:prstGeom>
            <a:noFill/>
            <a:ln w="25400" cap="flat" cmpd="sng" algn="ctr">
              <a:solidFill>
                <a:srgbClr val="8DA6B1"/>
              </a:solidFill>
              <a:prstDash val="dash"/>
              <a:miter lim="800000"/>
            </a:ln>
            <a:effectLst/>
          </p:spPr>
        </p:cxnSp>
        <p:sp>
          <p:nvSpPr>
            <p:cNvPr id="139" name="TextBox 52">
              <a:extLst>
                <a:ext uri="{FF2B5EF4-FFF2-40B4-BE49-F238E27FC236}">
                  <a16:creationId xmlns:a16="http://schemas.microsoft.com/office/drawing/2014/main" id="{A834BDF9-54CA-4BAF-A73A-A2F454D6A463}"/>
                </a:ext>
              </a:extLst>
            </p:cNvPr>
            <p:cNvSpPr txBox="1"/>
            <p:nvPr/>
          </p:nvSpPr>
          <p:spPr>
            <a:xfrm>
              <a:off x="9218612" y="2209800"/>
              <a:ext cx="1905000" cy="409354"/>
            </a:xfrm>
            <a:prstGeom prst="rect">
              <a:avLst/>
            </a:prstGeom>
            <a:noFill/>
          </p:spPr>
          <p:txBody>
            <a:bodyPr wrap="none" lIns="0" tIns="0" rIns="0" bIns="0" rtlCol="0">
              <a:noAutofit/>
            </a:bodyPr>
            <a:lstStyle>
              <a:defPPr>
                <a:defRPr lang="en-US"/>
              </a:defPPr>
              <a:lvl1pPr marL="0" algn="l" defTabSz="906498" rtl="0" eaLnBrk="1" latinLnBrk="0" hangingPunct="1">
                <a:defRPr sz="1800" kern="1200">
                  <a:solidFill>
                    <a:schemeClr val="tx1"/>
                  </a:solidFill>
                  <a:latin typeface="+mn-lt"/>
                  <a:ea typeface="+mn-ea"/>
                  <a:cs typeface="+mn-cs"/>
                </a:defRPr>
              </a:lvl1pPr>
              <a:lvl2pPr marL="453248" algn="l" defTabSz="906498" rtl="0" eaLnBrk="1" latinLnBrk="0" hangingPunct="1">
                <a:defRPr sz="1800" kern="1200">
                  <a:solidFill>
                    <a:schemeClr val="tx1"/>
                  </a:solidFill>
                  <a:latin typeface="+mn-lt"/>
                  <a:ea typeface="+mn-ea"/>
                  <a:cs typeface="+mn-cs"/>
                </a:defRPr>
              </a:lvl2pPr>
              <a:lvl3pPr marL="906498" algn="l" defTabSz="906498" rtl="0" eaLnBrk="1" latinLnBrk="0" hangingPunct="1">
                <a:defRPr sz="1800" kern="1200">
                  <a:solidFill>
                    <a:schemeClr val="tx1"/>
                  </a:solidFill>
                  <a:latin typeface="+mn-lt"/>
                  <a:ea typeface="+mn-ea"/>
                  <a:cs typeface="+mn-cs"/>
                </a:defRPr>
              </a:lvl3pPr>
              <a:lvl4pPr marL="1359745" algn="l" defTabSz="906498" rtl="0" eaLnBrk="1" latinLnBrk="0" hangingPunct="1">
                <a:defRPr sz="1800" kern="1200">
                  <a:solidFill>
                    <a:schemeClr val="tx1"/>
                  </a:solidFill>
                  <a:latin typeface="+mn-lt"/>
                  <a:ea typeface="+mn-ea"/>
                  <a:cs typeface="+mn-cs"/>
                </a:defRPr>
              </a:lvl4pPr>
              <a:lvl5pPr marL="1813037" algn="l" defTabSz="906498" rtl="0" eaLnBrk="1" latinLnBrk="0" hangingPunct="1">
                <a:defRPr sz="1800" kern="1200">
                  <a:solidFill>
                    <a:schemeClr val="tx1"/>
                  </a:solidFill>
                  <a:latin typeface="+mn-lt"/>
                  <a:ea typeface="+mn-ea"/>
                  <a:cs typeface="+mn-cs"/>
                </a:defRPr>
              </a:lvl5pPr>
              <a:lvl6pPr marL="2266261" algn="l" defTabSz="906498" rtl="0" eaLnBrk="1" latinLnBrk="0" hangingPunct="1">
                <a:defRPr sz="1800" kern="1200">
                  <a:solidFill>
                    <a:schemeClr val="tx1"/>
                  </a:solidFill>
                  <a:latin typeface="+mn-lt"/>
                  <a:ea typeface="+mn-ea"/>
                  <a:cs typeface="+mn-cs"/>
                </a:defRPr>
              </a:lvl6pPr>
              <a:lvl7pPr marL="2719491" algn="l" defTabSz="906498" rtl="0" eaLnBrk="1" latinLnBrk="0" hangingPunct="1">
                <a:defRPr sz="1800" kern="1200">
                  <a:solidFill>
                    <a:schemeClr val="tx1"/>
                  </a:solidFill>
                  <a:latin typeface="+mn-lt"/>
                  <a:ea typeface="+mn-ea"/>
                  <a:cs typeface="+mn-cs"/>
                </a:defRPr>
              </a:lvl7pPr>
              <a:lvl8pPr marL="3172798" algn="l" defTabSz="906498" rtl="0" eaLnBrk="1" latinLnBrk="0" hangingPunct="1">
                <a:defRPr sz="1800" kern="1200">
                  <a:solidFill>
                    <a:schemeClr val="tx1"/>
                  </a:solidFill>
                  <a:latin typeface="+mn-lt"/>
                  <a:ea typeface="+mn-ea"/>
                  <a:cs typeface="+mn-cs"/>
                </a:defRPr>
              </a:lvl8pPr>
              <a:lvl9pPr marL="3626010" algn="l" defTabSz="906498" rtl="0" eaLnBrk="1" latinLnBrk="0" hangingPunct="1">
                <a:defRPr sz="1800" kern="1200">
                  <a:solidFill>
                    <a:schemeClr val="tx1"/>
                  </a:solidFill>
                  <a:latin typeface="+mn-lt"/>
                  <a:ea typeface="+mn-ea"/>
                  <a:cs typeface="+mn-cs"/>
                </a:defRPr>
              </a:lvl9pPr>
            </a:lstStyle>
            <a:p>
              <a:pPr marL="0" marR="0" lvl="0" indent="0" algn="l" defTabSz="906498"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F5F5F"/>
                  </a:solidFill>
                  <a:effectLst/>
                  <a:uLnTx/>
                  <a:uFillTx/>
                  <a:latin typeface="Calibri"/>
                  <a:ea typeface="+mn-ea"/>
                  <a:cs typeface="+mn-cs"/>
                </a:rPr>
                <a:t>On-Prem</a:t>
              </a:r>
            </a:p>
          </p:txBody>
        </p:sp>
        <p:sp>
          <p:nvSpPr>
            <p:cNvPr id="140" name="Right Arrow 28">
              <a:extLst>
                <a:ext uri="{FF2B5EF4-FFF2-40B4-BE49-F238E27FC236}">
                  <a16:creationId xmlns:a16="http://schemas.microsoft.com/office/drawing/2014/main" id="{D1AA55A0-135F-40F7-B9EE-AD679DA3C62E}"/>
                </a:ext>
              </a:extLst>
            </p:cNvPr>
            <p:cNvSpPr/>
            <p:nvPr/>
          </p:nvSpPr>
          <p:spPr>
            <a:xfrm>
              <a:off x="8544007" y="3317982"/>
              <a:ext cx="750806" cy="273538"/>
            </a:xfrm>
            <a:prstGeom prst="rightArrow">
              <a:avLst/>
            </a:prstGeom>
            <a:solidFill>
              <a:srgbClr val="8DA6B1"/>
            </a:solidFill>
            <a:ln w="19050" cap="flat" cmpd="sng" algn="ctr">
              <a:solidFill>
                <a:srgbClr val="8DA6B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06498" rtl="0" eaLnBrk="1" latinLnBrk="0" hangingPunct="1">
                <a:defRPr sz="1800" kern="1200">
                  <a:solidFill>
                    <a:schemeClr val="lt1"/>
                  </a:solidFill>
                  <a:latin typeface="+mn-lt"/>
                  <a:ea typeface="+mn-ea"/>
                  <a:cs typeface="+mn-cs"/>
                </a:defRPr>
              </a:lvl1pPr>
              <a:lvl2pPr marL="453248" algn="l" defTabSz="906498" rtl="0" eaLnBrk="1" latinLnBrk="0" hangingPunct="1">
                <a:defRPr sz="1800" kern="1200">
                  <a:solidFill>
                    <a:schemeClr val="lt1"/>
                  </a:solidFill>
                  <a:latin typeface="+mn-lt"/>
                  <a:ea typeface="+mn-ea"/>
                  <a:cs typeface="+mn-cs"/>
                </a:defRPr>
              </a:lvl2pPr>
              <a:lvl3pPr marL="906498" algn="l" defTabSz="906498" rtl="0" eaLnBrk="1" latinLnBrk="0" hangingPunct="1">
                <a:defRPr sz="1800" kern="1200">
                  <a:solidFill>
                    <a:schemeClr val="lt1"/>
                  </a:solidFill>
                  <a:latin typeface="+mn-lt"/>
                  <a:ea typeface="+mn-ea"/>
                  <a:cs typeface="+mn-cs"/>
                </a:defRPr>
              </a:lvl3pPr>
              <a:lvl4pPr marL="1359745" algn="l" defTabSz="906498" rtl="0" eaLnBrk="1" latinLnBrk="0" hangingPunct="1">
                <a:defRPr sz="1800" kern="1200">
                  <a:solidFill>
                    <a:schemeClr val="lt1"/>
                  </a:solidFill>
                  <a:latin typeface="+mn-lt"/>
                  <a:ea typeface="+mn-ea"/>
                  <a:cs typeface="+mn-cs"/>
                </a:defRPr>
              </a:lvl4pPr>
              <a:lvl5pPr marL="1813037" algn="l" defTabSz="906498" rtl="0" eaLnBrk="1" latinLnBrk="0" hangingPunct="1">
                <a:defRPr sz="1800" kern="1200">
                  <a:solidFill>
                    <a:schemeClr val="lt1"/>
                  </a:solidFill>
                  <a:latin typeface="+mn-lt"/>
                  <a:ea typeface="+mn-ea"/>
                  <a:cs typeface="+mn-cs"/>
                </a:defRPr>
              </a:lvl5pPr>
              <a:lvl6pPr marL="2266261" algn="l" defTabSz="906498" rtl="0" eaLnBrk="1" latinLnBrk="0" hangingPunct="1">
                <a:defRPr sz="1800" kern="1200">
                  <a:solidFill>
                    <a:schemeClr val="lt1"/>
                  </a:solidFill>
                  <a:latin typeface="+mn-lt"/>
                  <a:ea typeface="+mn-ea"/>
                  <a:cs typeface="+mn-cs"/>
                </a:defRPr>
              </a:lvl6pPr>
              <a:lvl7pPr marL="2719491" algn="l" defTabSz="906498" rtl="0" eaLnBrk="1" latinLnBrk="0" hangingPunct="1">
                <a:defRPr sz="1800" kern="1200">
                  <a:solidFill>
                    <a:schemeClr val="lt1"/>
                  </a:solidFill>
                  <a:latin typeface="+mn-lt"/>
                  <a:ea typeface="+mn-ea"/>
                  <a:cs typeface="+mn-cs"/>
                </a:defRPr>
              </a:lvl7pPr>
              <a:lvl8pPr marL="3172798" algn="l" defTabSz="906498" rtl="0" eaLnBrk="1" latinLnBrk="0" hangingPunct="1">
                <a:defRPr sz="1800" kern="1200">
                  <a:solidFill>
                    <a:schemeClr val="lt1"/>
                  </a:solidFill>
                  <a:latin typeface="+mn-lt"/>
                  <a:ea typeface="+mn-ea"/>
                  <a:cs typeface="+mn-cs"/>
                </a:defRPr>
              </a:lvl8pPr>
              <a:lvl9pPr marL="3626010" algn="l" defTabSz="906498" rtl="0" eaLnBrk="1" latinLnBrk="0" hangingPunct="1">
                <a:defRPr sz="1800" kern="1200">
                  <a:solidFill>
                    <a:schemeClr val="lt1"/>
                  </a:solidFill>
                  <a:latin typeface="+mn-lt"/>
                  <a:ea typeface="+mn-ea"/>
                  <a:cs typeface="+mn-cs"/>
                </a:defRPr>
              </a:lvl9pPr>
            </a:lstStyle>
            <a:p>
              <a:pPr marL="0" marR="0" lvl="0" indent="0" algn="ctr" defTabSz="906498"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pump</a:t>
              </a:r>
            </a:p>
          </p:txBody>
        </p:sp>
      </p:grpSp>
      <p:grpSp>
        <p:nvGrpSpPr>
          <p:cNvPr id="141" name="Group 140">
            <a:extLst>
              <a:ext uri="{FF2B5EF4-FFF2-40B4-BE49-F238E27FC236}">
                <a16:creationId xmlns:a16="http://schemas.microsoft.com/office/drawing/2014/main" id="{9572768A-5C5E-4F4F-8673-0ABDA2952B6E}"/>
              </a:ext>
            </a:extLst>
          </p:cNvPr>
          <p:cNvGrpSpPr/>
          <p:nvPr/>
        </p:nvGrpSpPr>
        <p:grpSpPr>
          <a:xfrm>
            <a:off x="9322179" y="2667000"/>
            <a:ext cx="2300840" cy="1396773"/>
            <a:chOff x="9322179" y="2667000"/>
            <a:chExt cx="2300840" cy="1396773"/>
          </a:xfrm>
        </p:grpSpPr>
        <p:sp>
          <p:nvSpPr>
            <p:cNvPr id="142" name="Rectangle: Rounded Corners 141">
              <a:extLst>
                <a:ext uri="{FF2B5EF4-FFF2-40B4-BE49-F238E27FC236}">
                  <a16:creationId xmlns:a16="http://schemas.microsoft.com/office/drawing/2014/main" id="{2B6A0FFB-DE02-4567-9A1C-59635B756C20}"/>
                </a:ext>
              </a:extLst>
            </p:cNvPr>
            <p:cNvSpPr/>
            <p:nvPr/>
          </p:nvSpPr>
          <p:spPr>
            <a:xfrm>
              <a:off x="9322179" y="3077125"/>
              <a:ext cx="914401" cy="738849"/>
            </a:xfrm>
            <a:prstGeom prst="roundRect">
              <a:avLst/>
            </a:prstGeom>
            <a:solidFill>
              <a:srgbClr val="41555E"/>
            </a:solidFill>
            <a:ln w="190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Calibri"/>
                  <a:ea typeface="+mn-ea"/>
                  <a:cs typeface="+mn-cs"/>
                </a:rPr>
                <a:t>DIPC / GG</a:t>
              </a:r>
            </a:p>
          </p:txBody>
        </p:sp>
        <p:pic>
          <p:nvPicPr>
            <p:cNvPr id="143" name="Picture 142" descr="Database.png">
              <a:extLst>
                <a:ext uri="{FF2B5EF4-FFF2-40B4-BE49-F238E27FC236}">
                  <a16:creationId xmlns:a16="http://schemas.microsoft.com/office/drawing/2014/main" id="{D7757C24-A7CF-4839-91EA-26E758307710}"/>
                </a:ext>
              </a:extLst>
            </p:cNvPr>
            <p:cNvPicPr>
              <a:picLocks noChangeAspect="1"/>
            </p:cNvPicPr>
            <p:nvPr/>
          </p:nvPicPr>
          <p:blipFill>
            <a:blip r:embed="rId2" cstate="screen"/>
            <a:stretch>
              <a:fillRect/>
            </a:stretch>
          </p:blipFill>
          <p:spPr>
            <a:xfrm>
              <a:off x="10983739" y="2667000"/>
              <a:ext cx="486880" cy="538643"/>
            </a:xfrm>
            <a:prstGeom prst="rect">
              <a:avLst/>
            </a:prstGeom>
          </p:spPr>
        </p:pic>
        <p:pic>
          <p:nvPicPr>
            <p:cNvPr id="144" name="Picture 143" descr="Database.png">
              <a:extLst>
                <a:ext uri="{FF2B5EF4-FFF2-40B4-BE49-F238E27FC236}">
                  <a16:creationId xmlns:a16="http://schemas.microsoft.com/office/drawing/2014/main" id="{50B2ECE6-B282-4F38-B4CC-8183EE4C6C33}"/>
                </a:ext>
              </a:extLst>
            </p:cNvPr>
            <p:cNvPicPr>
              <a:picLocks noChangeAspect="1"/>
            </p:cNvPicPr>
            <p:nvPr/>
          </p:nvPicPr>
          <p:blipFill>
            <a:blip r:embed="rId2" cstate="screen"/>
            <a:stretch>
              <a:fillRect/>
            </a:stretch>
          </p:blipFill>
          <p:spPr>
            <a:xfrm>
              <a:off x="11136139" y="3125784"/>
              <a:ext cx="486880" cy="538643"/>
            </a:xfrm>
            <a:prstGeom prst="rect">
              <a:avLst/>
            </a:prstGeom>
          </p:spPr>
        </p:pic>
        <p:pic>
          <p:nvPicPr>
            <p:cNvPr id="145" name="Picture 144" descr="Database.png">
              <a:extLst>
                <a:ext uri="{FF2B5EF4-FFF2-40B4-BE49-F238E27FC236}">
                  <a16:creationId xmlns:a16="http://schemas.microsoft.com/office/drawing/2014/main" id="{844AE60A-0897-42C0-8C68-A7AB1C03A0F4}"/>
                </a:ext>
              </a:extLst>
            </p:cNvPr>
            <p:cNvPicPr>
              <a:picLocks noChangeAspect="1"/>
            </p:cNvPicPr>
            <p:nvPr/>
          </p:nvPicPr>
          <p:blipFill>
            <a:blip r:embed="rId2" cstate="screen"/>
            <a:stretch>
              <a:fillRect/>
            </a:stretch>
          </p:blipFill>
          <p:spPr>
            <a:xfrm>
              <a:off x="10979632" y="3525130"/>
              <a:ext cx="486880" cy="538643"/>
            </a:xfrm>
            <a:prstGeom prst="rect">
              <a:avLst/>
            </a:prstGeom>
          </p:spPr>
        </p:pic>
        <p:cxnSp>
          <p:nvCxnSpPr>
            <p:cNvPr id="146" name="Straight Arrow Connector 145">
              <a:extLst>
                <a:ext uri="{FF2B5EF4-FFF2-40B4-BE49-F238E27FC236}">
                  <a16:creationId xmlns:a16="http://schemas.microsoft.com/office/drawing/2014/main" id="{BA36AB36-8912-424C-9AA1-1D2F5B596E75}"/>
                </a:ext>
              </a:extLst>
            </p:cNvPr>
            <p:cNvCxnSpPr>
              <a:stCxn id="142" idx="3"/>
              <a:endCxn id="143" idx="1"/>
            </p:cNvCxnSpPr>
            <p:nvPr/>
          </p:nvCxnSpPr>
          <p:spPr>
            <a:xfrm flipV="1">
              <a:off x="10236580" y="2936322"/>
              <a:ext cx="747159" cy="510228"/>
            </a:xfrm>
            <a:prstGeom prst="straightConnector1">
              <a:avLst/>
            </a:prstGeom>
            <a:noFill/>
            <a:ln w="19050" cap="flat" cmpd="sng" algn="ctr">
              <a:solidFill>
                <a:srgbClr val="8DA6B1"/>
              </a:solidFill>
              <a:prstDash val="solid"/>
              <a:miter lim="800000"/>
              <a:tailEnd type="triangle"/>
            </a:ln>
            <a:effectLst/>
          </p:spPr>
        </p:cxnSp>
        <p:cxnSp>
          <p:nvCxnSpPr>
            <p:cNvPr id="147" name="Straight Arrow Connector 146">
              <a:extLst>
                <a:ext uri="{FF2B5EF4-FFF2-40B4-BE49-F238E27FC236}">
                  <a16:creationId xmlns:a16="http://schemas.microsoft.com/office/drawing/2014/main" id="{78A91B7C-2253-4EDA-A80D-DFBC4ABF0871}"/>
                </a:ext>
              </a:extLst>
            </p:cNvPr>
            <p:cNvCxnSpPr>
              <a:stCxn id="142" idx="3"/>
              <a:endCxn id="144" idx="1"/>
            </p:cNvCxnSpPr>
            <p:nvPr/>
          </p:nvCxnSpPr>
          <p:spPr>
            <a:xfrm flipV="1">
              <a:off x="10236580" y="3395106"/>
              <a:ext cx="899559" cy="51444"/>
            </a:xfrm>
            <a:prstGeom prst="straightConnector1">
              <a:avLst/>
            </a:prstGeom>
            <a:noFill/>
            <a:ln w="19050" cap="flat" cmpd="sng" algn="ctr">
              <a:solidFill>
                <a:srgbClr val="8DA6B1"/>
              </a:solidFill>
              <a:prstDash val="solid"/>
              <a:miter lim="800000"/>
              <a:tailEnd type="triangle"/>
            </a:ln>
            <a:effectLst/>
          </p:spPr>
        </p:cxnSp>
        <p:cxnSp>
          <p:nvCxnSpPr>
            <p:cNvPr id="148" name="Straight Arrow Connector 147">
              <a:extLst>
                <a:ext uri="{FF2B5EF4-FFF2-40B4-BE49-F238E27FC236}">
                  <a16:creationId xmlns:a16="http://schemas.microsoft.com/office/drawing/2014/main" id="{A12643D2-3F80-4CB4-BF6E-B5FA2EE6F24B}"/>
                </a:ext>
              </a:extLst>
            </p:cNvPr>
            <p:cNvCxnSpPr>
              <a:stCxn id="142" idx="3"/>
              <a:endCxn id="145" idx="1"/>
            </p:cNvCxnSpPr>
            <p:nvPr/>
          </p:nvCxnSpPr>
          <p:spPr>
            <a:xfrm>
              <a:off x="10236580" y="3446550"/>
              <a:ext cx="743052" cy="347902"/>
            </a:xfrm>
            <a:prstGeom prst="straightConnector1">
              <a:avLst/>
            </a:prstGeom>
            <a:noFill/>
            <a:ln w="19050" cap="flat" cmpd="sng" algn="ctr">
              <a:solidFill>
                <a:srgbClr val="8DA6B1"/>
              </a:solidFill>
              <a:prstDash val="solid"/>
              <a:miter lim="800000"/>
              <a:tailEnd type="triangle"/>
            </a:ln>
            <a:effectLst/>
          </p:spPr>
        </p:cxnSp>
        <p:sp>
          <p:nvSpPr>
            <p:cNvPr id="149" name="TextBox 148">
              <a:extLst>
                <a:ext uri="{FF2B5EF4-FFF2-40B4-BE49-F238E27FC236}">
                  <a16:creationId xmlns:a16="http://schemas.microsoft.com/office/drawing/2014/main" id="{3F7134AC-501F-4E4C-B932-22AAE4C961EA}"/>
                </a:ext>
              </a:extLst>
            </p:cNvPr>
            <p:cNvSpPr txBox="1"/>
            <p:nvPr/>
          </p:nvSpPr>
          <p:spPr>
            <a:xfrm>
              <a:off x="10398251" y="3144504"/>
              <a:ext cx="486880" cy="149920"/>
            </a:xfrm>
            <a:prstGeom prst="rect">
              <a:avLst/>
            </a:prstGeom>
            <a:noFill/>
          </p:spPr>
          <p:txBody>
            <a:bodyPr wrap="none" lIns="0" tIns="0" rIns="0" bIns="0" rtlCol="0">
              <a:noAutofit/>
            </a:bodyPr>
            <a:lstStyle>
              <a:defPPr>
                <a:defRPr lang="en-US"/>
              </a:defPPr>
              <a:lvl1pPr marL="0" algn="l" defTabSz="906498" rtl="0" eaLnBrk="1" latinLnBrk="0" hangingPunct="1">
                <a:defRPr sz="1800" kern="1200">
                  <a:solidFill>
                    <a:schemeClr val="tx1"/>
                  </a:solidFill>
                  <a:latin typeface="+mn-lt"/>
                  <a:ea typeface="+mn-ea"/>
                  <a:cs typeface="+mn-cs"/>
                </a:defRPr>
              </a:lvl1pPr>
              <a:lvl2pPr marL="453248" algn="l" defTabSz="906498" rtl="0" eaLnBrk="1" latinLnBrk="0" hangingPunct="1">
                <a:defRPr sz="1800" kern="1200">
                  <a:solidFill>
                    <a:schemeClr val="tx1"/>
                  </a:solidFill>
                  <a:latin typeface="+mn-lt"/>
                  <a:ea typeface="+mn-ea"/>
                  <a:cs typeface="+mn-cs"/>
                </a:defRPr>
              </a:lvl2pPr>
              <a:lvl3pPr marL="906498" algn="l" defTabSz="906498" rtl="0" eaLnBrk="1" latinLnBrk="0" hangingPunct="1">
                <a:defRPr sz="1800" kern="1200">
                  <a:solidFill>
                    <a:schemeClr val="tx1"/>
                  </a:solidFill>
                  <a:latin typeface="+mn-lt"/>
                  <a:ea typeface="+mn-ea"/>
                  <a:cs typeface="+mn-cs"/>
                </a:defRPr>
              </a:lvl3pPr>
              <a:lvl4pPr marL="1359745" algn="l" defTabSz="906498" rtl="0" eaLnBrk="1" latinLnBrk="0" hangingPunct="1">
                <a:defRPr sz="1800" kern="1200">
                  <a:solidFill>
                    <a:schemeClr val="tx1"/>
                  </a:solidFill>
                  <a:latin typeface="+mn-lt"/>
                  <a:ea typeface="+mn-ea"/>
                  <a:cs typeface="+mn-cs"/>
                </a:defRPr>
              </a:lvl4pPr>
              <a:lvl5pPr marL="1813037" algn="l" defTabSz="906498" rtl="0" eaLnBrk="1" latinLnBrk="0" hangingPunct="1">
                <a:defRPr sz="1800" kern="1200">
                  <a:solidFill>
                    <a:schemeClr val="tx1"/>
                  </a:solidFill>
                  <a:latin typeface="+mn-lt"/>
                  <a:ea typeface="+mn-ea"/>
                  <a:cs typeface="+mn-cs"/>
                </a:defRPr>
              </a:lvl5pPr>
              <a:lvl6pPr marL="2266261" algn="l" defTabSz="906498" rtl="0" eaLnBrk="1" latinLnBrk="0" hangingPunct="1">
                <a:defRPr sz="1800" kern="1200">
                  <a:solidFill>
                    <a:schemeClr val="tx1"/>
                  </a:solidFill>
                  <a:latin typeface="+mn-lt"/>
                  <a:ea typeface="+mn-ea"/>
                  <a:cs typeface="+mn-cs"/>
                </a:defRPr>
              </a:lvl6pPr>
              <a:lvl7pPr marL="2719491" algn="l" defTabSz="906498" rtl="0" eaLnBrk="1" latinLnBrk="0" hangingPunct="1">
                <a:defRPr sz="1800" kern="1200">
                  <a:solidFill>
                    <a:schemeClr val="tx1"/>
                  </a:solidFill>
                  <a:latin typeface="+mn-lt"/>
                  <a:ea typeface="+mn-ea"/>
                  <a:cs typeface="+mn-cs"/>
                </a:defRPr>
              </a:lvl7pPr>
              <a:lvl8pPr marL="3172798" algn="l" defTabSz="906498" rtl="0" eaLnBrk="1" latinLnBrk="0" hangingPunct="1">
                <a:defRPr sz="1800" kern="1200">
                  <a:solidFill>
                    <a:schemeClr val="tx1"/>
                  </a:solidFill>
                  <a:latin typeface="+mn-lt"/>
                  <a:ea typeface="+mn-ea"/>
                  <a:cs typeface="+mn-cs"/>
                </a:defRPr>
              </a:lvl8pPr>
              <a:lvl9pPr marL="3626010" algn="l" defTabSz="906498" rtl="0" eaLnBrk="1" latinLnBrk="0" hangingPunct="1">
                <a:defRPr sz="1800" kern="1200">
                  <a:solidFill>
                    <a:schemeClr val="tx1"/>
                  </a:solidFill>
                  <a:latin typeface="+mn-lt"/>
                  <a:ea typeface="+mn-ea"/>
                  <a:cs typeface="+mn-cs"/>
                </a:defRPr>
              </a:lvl9pPr>
            </a:lstStyle>
            <a:p>
              <a:pPr marL="0" marR="0" lvl="0" indent="0" algn="l" defTabSz="906498"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5F5F5F"/>
                  </a:solidFill>
                  <a:effectLst/>
                  <a:uLnTx/>
                  <a:uFillTx/>
                  <a:latin typeface="Calibri"/>
                  <a:ea typeface="+mn-ea"/>
                  <a:cs typeface="+mn-cs"/>
                </a:rPr>
                <a:t>replicat</a:t>
              </a:r>
              <a:endParaRPr kumimoji="0" lang="en-US" sz="1200" b="0" i="0" u="none" strike="noStrike" kern="1200" cap="none" spc="0" normalizeH="0" baseline="0" noProof="0" dirty="0">
                <a:ln>
                  <a:noFill/>
                </a:ln>
                <a:solidFill>
                  <a:srgbClr val="5F5F5F"/>
                </a:solidFill>
                <a:effectLst/>
                <a:uLnTx/>
                <a:uFillTx/>
                <a:latin typeface="Calibri"/>
                <a:ea typeface="+mn-ea"/>
                <a:cs typeface="+mn-cs"/>
              </a:endParaRPr>
            </a:p>
          </p:txBody>
        </p:sp>
      </p:grpSp>
    </p:spTree>
    <p:extLst>
      <p:ext uri="{BB962C8B-B14F-4D97-AF65-F5344CB8AC3E}">
        <p14:creationId xmlns:p14="http://schemas.microsoft.com/office/powerpoint/2010/main" val="71818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16"/>
                                        </p:tgtEl>
                                        <p:attrNameLst>
                                          <p:attrName>style.visibility</p:attrName>
                                        </p:attrNameLst>
                                      </p:cBhvr>
                                      <p:to>
                                        <p:strVal val="visible"/>
                                      </p:to>
                                    </p:set>
                                    <p:anim calcmode="lin" valueType="num">
                                      <p:cBhvr>
                                        <p:cTn id="7" dur="500" fill="hold"/>
                                        <p:tgtEl>
                                          <p:spTgt spid="116"/>
                                        </p:tgtEl>
                                        <p:attrNameLst>
                                          <p:attrName>ppt_w</p:attrName>
                                        </p:attrNameLst>
                                      </p:cBhvr>
                                      <p:tavLst>
                                        <p:tav tm="0">
                                          <p:val>
                                            <p:fltVal val="0"/>
                                          </p:val>
                                        </p:tav>
                                        <p:tav tm="100000">
                                          <p:val>
                                            <p:strVal val="#ppt_w"/>
                                          </p:val>
                                        </p:tav>
                                      </p:tavLst>
                                    </p:anim>
                                    <p:anim calcmode="lin" valueType="num">
                                      <p:cBhvr>
                                        <p:cTn id="8" dur="500" fill="hold"/>
                                        <p:tgtEl>
                                          <p:spTgt spid="116"/>
                                        </p:tgtEl>
                                        <p:attrNameLst>
                                          <p:attrName>ppt_h</p:attrName>
                                        </p:attrNameLst>
                                      </p:cBhvr>
                                      <p:tavLst>
                                        <p:tav tm="0">
                                          <p:val>
                                            <p:fltVal val="0"/>
                                          </p:val>
                                        </p:tav>
                                        <p:tav tm="100000">
                                          <p:val>
                                            <p:strVal val="#ppt_h"/>
                                          </p:val>
                                        </p:tav>
                                      </p:tavLst>
                                    </p:anim>
                                    <p:animEffect transition="in" filter="fade">
                                      <p:cBhvr>
                                        <p:cTn id="9" dur="500"/>
                                        <p:tgtEl>
                                          <p:spTgt spid="116"/>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127"/>
                                        </p:tgtEl>
                                        <p:attrNameLst>
                                          <p:attrName>style.visibility</p:attrName>
                                        </p:attrNameLst>
                                      </p:cBhvr>
                                      <p:to>
                                        <p:strVal val="visible"/>
                                      </p:to>
                                    </p:set>
                                    <p:animEffect transition="in" filter="wipe(left)">
                                      <p:cBhvr>
                                        <p:cTn id="14" dur="500"/>
                                        <p:tgtEl>
                                          <p:spTgt spid="12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33"/>
                                        </p:tgtEl>
                                        <p:attrNameLst>
                                          <p:attrName>style.visibility</p:attrName>
                                        </p:attrNameLst>
                                      </p:cBhvr>
                                      <p:to>
                                        <p:strVal val="visible"/>
                                      </p:to>
                                    </p:set>
                                    <p:animEffect transition="in" filter="wipe(left)">
                                      <p:cBhvr>
                                        <p:cTn id="19" dur="500"/>
                                        <p:tgtEl>
                                          <p:spTgt spid="13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36"/>
                                        </p:tgtEl>
                                        <p:attrNameLst>
                                          <p:attrName>style.visibility</p:attrName>
                                        </p:attrNameLst>
                                      </p:cBhvr>
                                      <p:to>
                                        <p:strVal val="visible"/>
                                      </p:to>
                                    </p:set>
                                    <p:animEffect transition="in" filter="wipe(left)">
                                      <p:cBhvr>
                                        <p:cTn id="24" dur="500"/>
                                        <p:tgtEl>
                                          <p:spTgt spid="13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41"/>
                                        </p:tgtEl>
                                        <p:attrNameLst>
                                          <p:attrName>style.visibility</p:attrName>
                                        </p:attrNameLst>
                                      </p:cBhvr>
                                      <p:to>
                                        <p:strVal val="visible"/>
                                      </p:to>
                                    </p:set>
                                    <p:animEffect transition="in" filter="fade">
                                      <p:cBhvr>
                                        <p:cTn id="29"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8_Oracle_16x9_2016">
  <a:themeElements>
    <a:clrScheme name="Custom 1">
      <a:dk1>
        <a:srgbClr val="5F5F5F"/>
      </a:dk1>
      <a:lt1>
        <a:srgbClr val="FFFFFF"/>
      </a:lt1>
      <a:dk2>
        <a:srgbClr val="7F7F7F"/>
      </a:dk2>
      <a:lt2>
        <a:srgbClr val="DCE3E4"/>
      </a:lt2>
      <a:accent1>
        <a:srgbClr val="F80000"/>
      </a:accent1>
      <a:accent2>
        <a:srgbClr val="8A133B"/>
      </a:accent2>
      <a:accent3>
        <a:srgbClr val="FF7700"/>
      </a:accent3>
      <a:accent4>
        <a:srgbClr val="0E1213"/>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1555E"/>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smtClean="0"/>
        </a:defPPr>
      </a:lstStyle>
    </a:txDef>
  </a:objectDefaults>
  <a:extraClrSchemeLst/>
  <a:extLst>
    <a:ext uri="{05A4C25C-085E-4340-85A3-A5531E510DB2}">
      <thm15:themeFamily xmlns:thm15="http://schemas.microsoft.com/office/thememl/2012/main" name="Oracle-16x9-2016-160322.potx" id="{B11D17A6-ACA2-4445-86DA-2A41F5EDE6E3}" vid="{34FFC17F-D0E0-4840-99BC-668C2BF321D9}"/>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70411</TotalTime>
  <Words>735</Words>
  <Application>Microsoft Office PowerPoint</Application>
  <PresentationFormat>Custom</PresentationFormat>
  <Paragraphs>226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Arial Narrow</vt:lpstr>
      <vt:lpstr>Calibri</vt:lpstr>
      <vt:lpstr>8_Oracle_16x9_2016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Oracle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dc:title>
  <dc:subject>Oracle</dc:subject>
  <dc:creator>Oracle</dc:creator>
  <cp:lastModifiedBy>Martha Aguilar</cp:lastModifiedBy>
  <cp:revision>1559</cp:revision>
  <cp:lastPrinted>2015-02-15T22:22:03Z</cp:lastPrinted>
  <dcterms:created xsi:type="dcterms:W3CDTF">2014-08-18T16:28:33Z</dcterms:created>
  <dcterms:modified xsi:type="dcterms:W3CDTF">2019-02-20T15:19:05Z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