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7" r:id="rId1"/>
  </p:sldMasterIdLst>
  <p:notesMasterIdLst>
    <p:notesMasterId r:id="rId4"/>
  </p:notesMasterIdLst>
  <p:handoutMasterIdLst>
    <p:handoutMasterId r:id="rId5"/>
  </p:handoutMasterIdLst>
  <p:sldIdLst>
    <p:sldId id="1372" r:id="rId2"/>
    <p:sldId id="1370" r:id="rId3"/>
  </p:sldIdLst>
  <p:sldSz cx="12188825" cy="6858000"/>
  <p:notesSz cx="7315200" cy="123444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orient="horz" pos="2064" userDrawn="1">
          <p15:clr>
            <a:srgbClr val="A4A3A4"/>
          </p15:clr>
        </p15:guide>
        <p15:guide id="3" orient="horz" pos="996" userDrawn="1">
          <p15:clr>
            <a:srgbClr val="A4A3A4"/>
          </p15:clr>
        </p15:guide>
        <p15:guide id="4" orient="horz" pos="528" userDrawn="1">
          <p15:clr>
            <a:srgbClr val="A4A3A4"/>
          </p15:clr>
        </p15:guide>
        <p15:guide id="5" pos="5135" userDrawn="1">
          <p15:clr>
            <a:srgbClr val="A4A3A4"/>
          </p15:clr>
        </p15:guide>
        <p15:guide id="6" pos="7391" userDrawn="1">
          <p15:clr>
            <a:srgbClr val="A4A3A4"/>
          </p15:clr>
        </p15:guide>
        <p15:guide id="7" pos="335" userDrawn="1">
          <p15:clr>
            <a:srgbClr val="A4A3A4"/>
          </p15:clr>
        </p15:guide>
      </p15:sldGuideLst>
    </p:ext>
    <p:ext uri="{2D200454-40CA-4A62-9FC3-DE9A4176ACB9}">
      <p15:notesGuideLst xmlns:p15="http://schemas.microsoft.com/office/powerpoint/2012/main">
        <p15:guide id="1" orient="horz" pos="5184" userDrawn="1">
          <p15:clr>
            <a:srgbClr val="A4A3A4"/>
          </p15:clr>
        </p15:guide>
        <p15:guide id="2" pos="1728" userDrawn="1">
          <p15:clr>
            <a:srgbClr val="A4A3A4"/>
          </p15:clr>
        </p15:guide>
        <p15:guide id="3" orient="horz" pos="3888"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1F1F1"/>
    <a:srgbClr val="92BEC9"/>
    <a:srgbClr val="CAD9DE"/>
    <a:srgbClr val="8D3650"/>
    <a:srgbClr val="8DA6B1"/>
    <a:srgbClr val="D4D5D6"/>
    <a:srgbClr val="A1C9D4"/>
    <a:srgbClr val="CE0000"/>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1" autoAdjust="0"/>
    <p:restoredTop sz="92837" autoAdjust="0"/>
  </p:normalViewPr>
  <p:slideViewPr>
    <p:cSldViewPr snapToObjects="1">
      <p:cViewPr varScale="1">
        <p:scale>
          <a:sx n="115" d="100"/>
          <a:sy n="115" d="100"/>
        </p:scale>
        <p:origin x="616" y="184"/>
      </p:cViewPr>
      <p:guideLst>
        <p:guide orient="horz" pos="3120"/>
        <p:guide orient="horz" pos="2064"/>
        <p:guide orient="horz" pos="996"/>
        <p:guide orient="horz" pos="528"/>
        <p:guide pos="5135"/>
        <p:guide pos="7391"/>
        <p:guide pos="33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94" d="100"/>
          <a:sy n="94" d="100"/>
        </p:scale>
        <p:origin x="4003" y="82"/>
      </p:cViewPr>
      <p:guideLst>
        <p:guide orient="horz" pos="5184"/>
        <p:guide pos="1728"/>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617220"/>
          </a:xfrm>
          <a:prstGeom prst="rect">
            <a:avLst/>
          </a:prstGeom>
        </p:spPr>
        <p:txBody>
          <a:bodyPr vert="horz" lIns="95747" tIns="47873" rIns="95747" bIns="47873" rtlCol="0"/>
          <a:lstStyle>
            <a:lvl1pPr algn="l">
              <a:defRPr sz="1300"/>
            </a:lvl1pPr>
          </a:lstStyle>
          <a:p>
            <a:endParaRPr dirty="0"/>
          </a:p>
        </p:txBody>
      </p:sp>
      <p:sp>
        <p:nvSpPr>
          <p:cNvPr id="3" name="Date Placeholder 2"/>
          <p:cNvSpPr>
            <a:spLocks noGrp="1"/>
          </p:cNvSpPr>
          <p:nvPr>
            <p:ph type="dt" sz="quarter" idx="1"/>
          </p:nvPr>
        </p:nvSpPr>
        <p:spPr>
          <a:xfrm>
            <a:off x="4143587" y="0"/>
            <a:ext cx="3169920" cy="617220"/>
          </a:xfrm>
          <a:prstGeom prst="rect">
            <a:avLst/>
          </a:prstGeom>
        </p:spPr>
        <p:txBody>
          <a:bodyPr vert="horz" lIns="95747" tIns="47873" rIns="95747" bIns="47873" rtlCol="0"/>
          <a:lstStyle>
            <a:lvl1pPr algn="r">
              <a:defRPr sz="1300"/>
            </a:lvl1pPr>
          </a:lstStyle>
          <a:p>
            <a:fld id="{1E821AA6-70BE-4FDE-A8DC-DB381A688FD8}" type="datetimeFigureOut">
              <a:rPr lang="en-US"/>
              <a:pPr/>
              <a:t>11/19/19</a:t>
            </a:fld>
            <a:endParaRPr dirty="0"/>
          </a:p>
        </p:txBody>
      </p:sp>
      <p:sp>
        <p:nvSpPr>
          <p:cNvPr id="4" name="Footer Placeholder 3"/>
          <p:cNvSpPr>
            <a:spLocks noGrp="1"/>
          </p:cNvSpPr>
          <p:nvPr>
            <p:ph type="ftr" sz="quarter" idx="2"/>
          </p:nvPr>
        </p:nvSpPr>
        <p:spPr>
          <a:xfrm>
            <a:off x="0" y="11725038"/>
            <a:ext cx="3169920" cy="617220"/>
          </a:xfrm>
          <a:prstGeom prst="rect">
            <a:avLst/>
          </a:prstGeom>
        </p:spPr>
        <p:txBody>
          <a:bodyPr vert="horz" lIns="95747" tIns="47873" rIns="95747" bIns="47873" rtlCol="0" anchor="b"/>
          <a:lstStyle>
            <a:lvl1pPr algn="l">
              <a:defRPr sz="1300"/>
            </a:lvl1pPr>
          </a:lstStyle>
          <a:p>
            <a:endParaRPr dirty="0"/>
          </a:p>
        </p:txBody>
      </p:sp>
      <p:sp>
        <p:nvSpPr>
          <p:cNvPr id="5" name="Slide Number Placeholder 4"/>
          <p:cNvSpPr>
            <a:spLocks noGrp="1"/>
          </p:cNvSpPr>
          <p:nvPr>
            <p:ph type="sldNum" sz="quarter" idx="3"/>
          </p:nvPr>
        </p:nvSpPr>
        <p:spPr>
          <a:xfrm>
            <a:off x="4143587" y="11725038"/>
            <a:ext cx="3169920" cy="617220"/>
          </a:xfrm>
          <a:prstGeom prst="rect">
            <a:avLst/>
          </a:prstGeom>
        </p:spPr>
        <p:txBody>
          <a:bodyPr vert="horz" lIns="95747" tIns="47873" rIns="95747" bIns="47873" rtlCol="0" anchor="b"/>
          <a:lstStyle>
            <a:lvl1pPr algn="r">
              <a:defRPr sz="13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39713" y="514350"/>
            <a:ext cx="6172201" cy="3473450"/>
          </a:xfrm>
          <a:prstGeom prst="rect">
            <a:avLst/>
          </a:prstGeom>
          <a:noFill/>
          <a:ln w="12700">
            <a:solidFill>
              <a:prstClr val="black"/>
            </a:solidFill>
          </a:ln>
        </p:spPr>
        <p:txBody>
          <a:bodyPr vert="horz" lIns="95747" tIns="47873" rIns="95747" bIns="47873" rtlCol="0" anchor="ctr"/>
          <a:lstStyle/>
          <a:p>
            <a:endParaRPr dirty="0"/>
          </a:p>
        </p:txBody>
      </p:sp>
      <p:sp>
        <p:nvSpPr>
          <p:cNvPr id="5" name="Notes Placeholder 4"/>
          <p:cNvSpPr>
            <a:spLocks noGrp="1"/>
          </p:cNvSpPr>
          <p:nvPr>
            <p:ph type="body" sz="quarter" idx="3"/>
          </p:nvPr>
        </p:nvSpPr>
        <p:spPr>
          <a:xfrm>
            <a:off x="406400" y="4217670"/>
            <a:ext cx="6502400" cy="7200900"/>
          </a:xfrm>
          <a:prstGeom prst="rect">
            <a:avLst/>
          </a:prstGeom>
        </p:spPr>
        <p:txBody>
          <a:bodyPr vert="horz" lIns="0" tIns="0" rIns="0" bIns="95747"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406400" y="11624311"/>
            <a:ext cx="4958080" cy="306468"/>
          </a:xfrm>
          <a:prstGeom prst="rect">
            <a:avLst/>
          </a:prstGeom>
        </p:spPr>
        <p:txBody>
          <a:bodyPr vert="horz" lIns="95747" tIns="47873" rIns="95747" bIns="47873" rtlCol="0" anchor="b"/>
          <a:lstStyle>
            <a:lvl1pPr algn="l">
              <a:defRPr sz="1300"/>
            </a:lvl1pPr>
          </a:lstStyle>
          <a:p>
            <a:endParaRPr dirty="0"/>
          </a:p>
        </p:txBody>
      </p:sp>
      <p:sp>
        <p:nvSpPr>
          <p:cNvPr id="7" name="Slide Number Placeholder 6"/>
          <p:cNvSpPr>
            <a:spLocks noGrp="1"/>
          </p:cNvSpPr>
          <p:nvPr>
            <p:ph type="sldNum" sz="quarter" idx="5"/>
          </p:nvPr>
        </p:nvSpPr>
        <p:spPr>
          <a:xfrm>
            <a:off x="6096000" y="11624311"/>
            <a:ext cx="812800" cy="306468"/>
          </a:xfrm>
          <a:prstGeom prst="rect">
            <a:avLst/>
          </a:prstGeom>
        </p:spPr>
        <p:txBody>
          <a:bodyPr vert="horz" lIns="95747" tIns="47873" rIns="95747" bIns="47873" rtlCol="0" anchor="b"/>
          <a:lstStyle>
            <a:lvl1pPr algn="r">
              <a:defRPr sz="13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29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Parallelogram 7"/>
          <p:cNvSpPr/>
          <p:nvPr userDrawn="1"/>
        </p:nvSpPr>
        <p:spPr>
          <a:xfrm>
            <a:off x="6421770" y="-1536700"/>
            <a:ext cx="8958805" cy="4973039"/>
          </a:xfrm>
          <a:prstGeom prst="parallelogram">
            <a:avLst>
              <a:gd name="adj" fmla="val 36579"/>
            </a:avLst>
          </a:prstGeom>
          <a:blipFill dpi="0" rotWithShape="1">
            <a:blip r:embed="rId3" cstate="screen">
              <a:alphaModFix amt="40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7" name="Parallelogram 6"/>
          <p:cNvSpPr/>
          <p:nvPr userDrawn="1"/>
        </p:nvSpPr>
        <p:spPr>
          <a:xfrm>
            <a:off x="5550408" y="1078992"/>
            <a:ext cx="8724393" cy="5779010"/>
          </a:xfrm>
          <a:prstGeom prst="parallelogram">
            <a:avLst>
              <a:gd name="adj" fmla="val 36579"/>
            </a:avLst>
          </a:prstGeom>
          <a:blipFill dpi="0" rotWithShape="1">
            <a:blip r:embed="rId5"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spTree>
    <p:extLst>
      <p:ext uri="{BB962C8B-B14F-4D97-AF65-F5344CB8AC3E}">
        <p14:creationId xmlns:p14="http://schemas.microsoft.com/office/powerpoint/2010/main" val="423498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7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dpi="0" rotWithShape="1">
            <a:blip r:embed="rId3"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E6DD0AF-4DCE-F541-BB96-539260E9AB62}"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70571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12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FA3FC87-2995-5D42-887F-987FA95CFE46}"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46863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15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233F16C-2D26-CA40-9B84-BBF5B4F6BD8E}"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47541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502F3-804E-3E46-9E14-77E8D606C57F}" type="datetime1">
              <a:rPr lang="en-US" smtClean="0">
                <a:solidFill>
                  <a:srgbClr val="58595B"/>
                </a:solidFill>
              </a:rPr>
              <a:pPr/>
              <a:t>11/19/19</a:t>
            </a:fld>
            <a:endParaRPr>
              <a:solidFill>
                <a:srgbClr val="58595B"/>
              </a:solidFill>
            </a:endParaRPr>
          </a:p>
        </p:txBody>
      </p:sp>
      <p:sp>
        <p:nvSpPr>
          <p:cNvPr id="3" name="Footer Placeholder 2"/>
          <p:cNvSpPr>
            <a:spLocks noGrp="1"/>
          </p:cNvSpPr>
          <p:nvPr>
            <p:ph type="ftr" sz="quarter" idx="11"/>
          </p:nvPr>
        </p:nvSpPr>
        <p:spPr/>
        <p:txBody>
          <a:bodyPr/>
          <a:lstStyle/>
          <a:p>
            <a:endParaRPr>
              <a:solidFill>
                <a:srgbClr val="58595B"/>
              </a:solidFill>
            </a:endParaRPr>
          </a:p>
        </p:txBody>
      </p:sp>
      <p:sp>
        <p:nvSpPr>
          <p:cNvPr id="4" name="Slide Number Placeholder 3"/>
          <p:cNvSpPr>
            <a:spLocks noGrp="1"/>
          </p:cNvSpPr>
          <p:nvPr>
            <p:ph type="sldNum" sz="quarter" idx="12"/>
          </p:nvPr>
        </p:nvSpPr>
        <p:spPr>
          <a:xfrm>
            <a:off x="11276012" y="6556248"/>
            <a:ext cx="381661" cy="182880"/>
          </a:xfrm>
          <a:prstGeom prst="rect">
            <a:avLst/>
          </a:prstGeom>
        </p:spPr>
        <p:txBody>
          <a:bodyPr/>
          <a:lstStyle/>
          <a:p>
            <a:fld id="{C51EAA63-D034-42AE-91FA-B13B9518C7BE}" type="slidenum">
              <a:rPr>
                <a:solidFill>
                  <a:srgbClr val="58595B"/>
                </a:solidFill>
              </a:rPr>
              <a:pPr/>
              <a:t>‹#›</a:t>
            </a:fld>
            <a:endParaRPr>
              <a:solidFill>
                <a:srgbClr val="58595B"/>
              </a:solidFill>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199">
                <a:solidFill>
                  <a:srgbClr val="58595B"/>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399">
                <a:solidFill>
                  <a:srgbClr val="58595B"/>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6987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7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9" name="Text Placeholder 12"/>
          <p:cNvSpPr>
            <a:spLocks noGrp="1"/>
          </p:cNvSpPr>
          <p:nvPr>
            <p:ph type="body" sz="quarter" idx="13"/>
          </p:nvPr>
        </p:nvSpPr>
        <p:spPr>
          <a:xfrm>
            <a:off x="531814" y="1373743"/>
            <a:ext cx="11125198" cy="343299"/>
          </a:xfrm>
        </p:spPr>
        <p:txBody>
          <a:bodyPr>
            <a:noAutofit/>
          </a:bodyPr>
          <a:lstStyle>
            <a:lvl1pPr marL="1588" indent="0">
              <a:spcBef>
                <a:spcPts val="0"/>
              </a:spcBef>
              <a:buFontTx/>
              <a:buNone/>
              <a:defRPr sz="2399" b="1" baseline="0">
                <a:solidFill>
                  <a:schemeClr val="bg1"/>
                </a:solidFill>
              </a:defRPr>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pPr lvl="0"/>
            <a:r>
              <a:rPr lang="en-US"/>
              <a:t>Click to edit Master text styles</a:t>
            </a:r>
          </a:p>
        </p:txBody>
      </p:sp>
      <p:sp>
        <p:nvSpPr>
          <p:cNvPr id="10" name="Title 6"/>
          <p:cNvSpPr>
            <a:spLocks noGrp="1"/>
          </p:cNvSpPr>
          <p:nvPr>
            <p:ph type="title"/>
          </p:nvPr>
        </p:nvSpPr>
        <p:spPr>
          <a:xfrm>
            <a:off x="531812" y="406400"/>
            <a:ext cx="11125200" cy="889000"/>
          </a:xfrm>
        </p:spPr>
        <p:txBody>
          <a:bodyPr/>
          <a:lstStyle>
            <a:lvl1pPr>
              <a:defRPr b="1">
                <a:solidFill>
                  <a:srgbClr val="FF0000"/>
                </a:solidFill>
              </a:defRPr>
            </a:lvl1pPr>
          </a:lstStyle>
          <a:p>
            <a:r>
              <a:rPr lang="en-US" dirty="0"/>
              <a:t>Click to edit Master title style</a:t>
            </a:r>
            <a:endParaRPr dirty="0"/>
          </a:p>
        </p:txBody>
      </p:sp>
      <p:sp>
        <p:nvSpPr>
          <p:cNvPr id="11" name="TextBox 10"/>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2"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8309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lvl1pPr>
              <a:defRPr>
                <a:solidFill>
                  <a:schemeClr val="bg1"/>
                </a:solidFill>
              </a:defRPr>
            </a:lvl1pPr>
          </a:lstStyle>
          <a:p>
            <a:r>
              <a:rPr lang="en-US" dirty="0"/>
              <a:t>Click to edit Master title style</a:t>
            </a:r>
            <a:endParaRPr dirty="0"/>
          </a:p>
        </p:txBody>
      </p:sp>
      <p:sp>
        <p:nvSpPr>
          <p:cNvPr id="9" name="TextBox 8"/>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0"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7364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4"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8"/>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grpSp>
    </p:spTree>
    <p:extLst>
      <p:ext uri="{BB962C8B-B14F-4D97-AF65-F5344CB8AC3E}">
        <p14:creationId xmlns:p14="http://schemas.microsoft.com/office/powerpoint/2010/main" val="18199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Slide 4">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0607" y="3415432"/>
            <a:ext cx="4543869" cy="3442568"/>
          </a:xfrm>
          <a:custGeom>
            <a:avLst/>
            <a:gdLst>
              <a:gd name="connsiteX0" fmla="*/ 2312841 w 4545053"/>
              <a:gd name="connsiteY0" fmla="*/ 13568 h 3442568"/>
              <a:gd name="connsiteX1" fmla="*/ 4545053 w 4545053"/>
              <a:gd name="connsiteY1" fmla="*/ 3442568 h 3442568"/>
              <a:gd name="connsiteX2" fmla="*/ 80629 w 4545053"/>
              <a:gd name="connsiteY2" fmla="*/ 3442568 h 3442568"/>
              <a:gd name="connsiteX3" fmla="*/ 13339 w 4545053"/>
              <a:gd name="connsiteY3" fmla="*/ 0 h 3442568"/>
              <a:gd name="connsiteX4" fmla="*/ 2191852 w 4545053"/>
              <a:gd name="connsiteY4" fmla="*/ 27196 h 3442568"/>
              <a:gd name="connsiteX5" fmla="*/ 0 w 4545053"/>
              <a:gd name="connsiteY5" fmla="*/ 3442568 h 3442568"/>
              <a:gd name="connsiteX6" fmla="*/ 13339 w 4545053"/>
              <a:gd name="connsiteY6" fmla="*/ 0 h 344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5053" h="3442568">
                <a:moveTo>
                  <a:pt x="2312841" y="13568"/>
                </a:moveTo>
                <a:lnTo>
                  <a:pt x="4545053" y="3442568"/>
                </a:lnTo>
                <a:lnTo>
                  <a:pt x="80629" y="3442568"/>
                </a:lnTo>
                <a:close/>
                <a:moveTo>
                  <a:pt x="13339" y="0"/>
                </a:moveTo>
                <a:lnTo>
                  <a:pt x="2191852" y="27196"/>
                </a:lnTo>
                <a:lnTo>
                  <a:pt x="0" y="3442568"/>
                </a:lnTo>
                <a:cubicBezTo>
                  <a:pt x="4518" y="2295160"/>
                  <a:pt x="9036" y="1147408"/>
                  <a:pt x="13339" y="0"/>
                </a:cubicBezTo>
                <a:close/>
              </a:path>
            </a:pathLst>
          </a:custGeom>
        </p:spPr>
        <p:txBody>
          <a:bodyPr wrap="square">
            <a:noAutofit/>
          </a:bodyPr>
          <a:lstStyle/>
          <a:p>
            <a:endParaRPr lang="en-US"/>
          </a:p>
        </p:txBody>
      </p:sp>
      <p:sp>
        <p:nvSpPr>
          <p:cNvPr id="8" name="Picture Placeholder 7"/>
          <p:cNvSpPr>
            <a:spLocks noGrp="1"/>
          </p:cNvSpPr>
          <p:nvPr>
            <p:ph type="pic" sz="quarter" idx="13"/>
          </p:nvPr>
        </p:nvSpPr>
        <p:spPr>
          <a:xfrm>
            <a:off x="6094413" y="1"/>
            <a:ext cx="7632081" cy="3429000"/>
          </a:xfrm>
          <a:custGeom>
            <a:avLst/>
            <a:gdLst>
              <a:gd name="connsiteX0" fmla="*/ 0 w 7634069"/>
              <a:gd name="connsiteY0" fmla="*/ 0 h 4515729"/>
              <a:gd name="connsiteX1" fmla="*/ 2336827 w 7634069"/>
              <a:gd name="connsiteY1" fmla="*/ 8064 h 4515729"/>
              <a:gd name="connsiteX2" fmla="*/ 2330548 w 7634069"/>
              <a:gd name="connsiteY2" fmla="*/ 0 h 4515729"/>
              <a:gd name="connsiteX3" fmla="*/ 7634069 w 7634069"/>
              <a:gd name="connsiteY3" fmla="*/ 13236 h 4515729"/>
              <a:gd name="connsiteX4" fmla="*/ 4989858 w 7634069"/>
              <a:gd name="connsiteY4" fmla="*/ 3415432 h 4515729"/>
              <a:gd name="connsiteX5" fmla="*/ 3927961 w 7634069"/>
              <a:gd name="connsiteY5" fmla="*/ 2051606 h 4515729"/>
              <a:gd name="connsiteX6" fmla="*/ 2542883 w 7634069"/>
              <a:gd name="connsiteY6" fmla="*/ 4515729 h 451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34069" h="4515729">
                <a:moveTo>
                  <a:pt x="0" y="0"/>
                </a:moveTo>
                <a:lnTo>
                  <a:pt x="2336827" y="8064"/>
                </a:lnTo>
                <a:lnTo>
                  <a:pt x="2330548" y="0"/>
                </a:lnTo>
                <a:lnTo>
                  <a:pt x="7634069" y="13236"/>
                </a:lnTo>
                <a:lnTo>
                  <a:pt x="4989858" y="3415432"/>
                </a:lnTo>
                <a:lnTo>
                  <a:pt x="3927961" y="2051606"/>
                </a:lnTo>
                <a:lnTo>
                  <a:pt x="2542883" y="4515729"/>
                </a:lnTo>
                <a:close/>
              </a:path>
            </a:pathLst>
          </a:custGeom>
        </p:spPr>
        <p:txBody>
          <a:bodyPr wrap="square">
            <a:noAutofit/>
          </a:bodyPr>
          <a:lstStyle/>
          <a:p>
            <a:endParaRPr lang="en-US"/>
          </a:p>
        </p:txBody>
      </p:sp>
    </p:spTree>
    <p:extLst>
      <p:ext uri="{BB962C8B-B14F-4D97-AF65-F5344CB8AC3E}">
        <p14:creationId xmlns:p14="http://schemas.microsoft.com/office/powerpoint/2010/main" val="81992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Oracle logo in white on red staging background"/>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Footer Placeholder 3"/>
          <p:cNvSpPr>
            <a:spLocks noGrp="1"/>
          </p:cNvSpPr>
          <p:nvPr>
            <p:ph type="ftr" sz="quarter" idx="3"/>
          </p:nvPr>
        </p:nvSpPr>
        <p:spPr>
          <a:xfrm>
            <a:off x="4164013" y="635649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5F5F5F"/>
                </a:solidFill>
              </a:rPr>
              <a:t>Oracle Confidential</a:t>
            </a:r>
          </a:p>
        </p:txBody>
      </p:sp>
      <p:sp>
        <p:nvSpPr>
          <p:cNvPr id="5" name="Date Placeholder 4"/>
          <p:cNvSpPr>
            <a:spLocks noGrp="1"/>
          </p:cNvSpPr>
          <p:nvPr>
            <p:ph type="dt" sz="half" idx="2"/>
          </p:nvPr>
        </p:nvSpPr>
        <p:spPr>
          <a:xfrm>
            <a:off x="609600" y="635649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srgbClr val="5F5F5F">
                  <a:tint val="75000"/>
                </a:srgbClr>
              </a:solidFill>
            </a:endParaRPr>
          </a:p>
        </p:txBody>
      </p:sp>
    </p:spTree>
    <p:extLst>
      <p:ext uri="{BB962C8B-B14F-4D97-AF65-F5344CB8AC3E}">
        <p14:creationId xmlns:p14="http://schemas.microsoft.com/office/powerpoint/2010/main" val="1141939856"/>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0000"/>
        </a:lnSpc>
        <a:spcBef>
          <a:spcPct val="0"/>
        </a:spcBef>
        <a:buNone/>
        <a:defRPr sz="3599" kern="1200">
          <a:solidFill>
            <a:schemeClr val="tx1">
              <a:lumMod val="50000"/>
            </a:schemeClr>
          </a:solidFill>
          <a:latin typeface="+mj-lt"/>
          <a:ea typeface="+mj-ea"/>
          <a:cs typeface="+mj-cs"/>
        </a:defRPr>
      </a:lvl1pPr>
    </p:titleStyle>
    <p:bodyStyle>
      <a:lvl1pPr marL="228531" indent="-228531" algn="l" defTabSz="914126" rtl="0" eaLnBrk="1" latinLnBrk="0" hangingPunct="1">
        <a:lnSpc>
          <a:spcPct val="90000"/>
        </a:lnSpc>
        <a:spcBef>
          <a:spcPts val="1200"/>
        </a:spcBef>
        <a:buClr>
          <a:schemeClr val="tx1">
            <a:lumMod val="60000"/>
            <a:lumOff val="40000"/>
          </a:schemeClr>
        </a:buClr>
        <a:buFont typeface="Arial" panose="020B0604020202020204" pitchFamily="34" charset="0"/>
        <a:buChar char="•"/>
        <a:defRPr sz="2799" kern="1200">
          <a:solidFill>
            <a:schemeClr val="tx1">
              <a:lumMod val="50000"/>
            </a:schemeClr>
          </a:solidFill>
          <a:latin typeface="+mn-lt"/>
          <a:ea typeface="+mn-ea"/>
          <a:cs typeface="+mn-cs"/>
        </a:defRPr>
      </a:lvl1pPr>
      <a:lvl2pPr marL="502769" indent="-228531" algn="l" defTabSz="914126" rtl="0" eaLnBrk="1" latinLnBrk="0" hangingPunct="1">
        <a:lnSpc>
          <a:spcPct val="90000"/>
        </a:lnSpc>
        <a:spcBef>
          <a:spcPts val="800"/>
        </a:spcBef>
        <a:buClr>
          <a:schemeClr val="tx1">
            <a:lumMod val="60000"/>
            <a:lumOff val="40000"/>
          </a:schemeClr>
        </a:buClr>
        <a:buFont typeface="Arial" panose="020B0604020202020204" pitchFamily="34" charset="0"/>
        <a:buChar char="–"/>
        <a:defRPr sz="2399" kern="1200">
          <a:solidFill>
            <a:schemeClr val="tx1">
              <a:lumMod val="50000"/>
            </a:schemeClr>
          </a:solidFill>
          <a:latin typeface="+mn-lt"/>
          <a:ea typeface="+mn-ea"/>
          <a:cs typeface="+mn-cs"/>
        </a:defRPr>
      </a:lvl2pPr>
      <a:lvl3pPr marL="731301"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999" kern="1200">
          <a:solidFill>
            <a:schemeClr val="tx1">
              <a:lumMod val="50000"/>
            </a:schemeClr>
          </a:solidFill>
          <a:latin typeface="+mn-lt"/>
          <a:ea typeface="+mn-ea"/>
          <a:cs typeface="+mn-cs"/>
        </a:defRPr>
      </a:lvl3pPr>
      <a:lvl4pPr marL="959832"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799" kern="1200">
          <a:solidFill>
            <a:schemeClr val="tx1">
              <a:lumMod val="50000"/>
            </a:schemeClr>
          </a:solidFill>
          <a:latin typeface="+mn-lt"/>
          <a:ea typeface="+mn-ea"/>
          <a:cs typeface="+mn-cs"/>
        </a:defRPr>
      </a:lvl4pPr>
      <a:lvl5pPr marL="1188363"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lumMod val="50000"/>
            </a:schemeClr>
          </a:solidFill>
          <a:latin typeface="+mn-lt"/>
          <a:ea typeface="+mn-ea"/>
          <a:cs typeface="+mn-cs"/>
        </a:defRPr>
      </a:lvl5pPr>
      <a:lvl6pPr marL="1416895"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426"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3958"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489"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303212" y="228600"/>
            <a:ext cx="11125199" cy="4572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3812183396"/>
              </p:ext>
            </p:extLst>
          </p:nvPr>
        </p:nvGraphicFramePr>
        <p:xfrm>
          <a:off x="303212" y="802773"/>
          <a:ext cx="11582399" cy="5933256"/>
        </p:xfrm>
        <a:graphic>
          <a:graphicData uri="http://schemas.openxmlformats.org/drawingml/2006/table">
            <a:tbl>
              <a:tblPr firstRow="1" bandRow="1">
                <a:tableStyleId>{3B4B98B0-60AC-42C2-AFA5-B58CD77FA1E5}</a:tableStyleId>
              </a:tblPr>
              <a:tblGrid>
                <a:gridCol w="1371600">
                  <a:extLst>
                    <a:ext uri="{9D8B030D-6E8A-4147-A177-3AD203B41FA5}">
                      <a16:colId xmlns:a16="http://schemas.microsoft.com/office/drawing/2014/main" val="3875781843"/>
                    </a:ext>
                  </a:extLst>
                </a:gridCol>
                <a:gridCol w="1524000">
                  <a:extLst>
                    <a:ext uri="{9D8B030D-6E8A-4147-A177-3AD203B41FA5}">
                      <a16:colId xmlns:a16="http://schemas.microsoft.com/office/drawing/2014/main" val="2289228150"/>
                    </a:ext>
                  </a:extLst>
                </a:gridCol>
                <a:gridCol w="2334367">
                  <a:extLst>
                    <a:ext uri="{9D8B030D-6E8A-4147-A177-3AD203B41FA5}">
                      <a16:colId xmlns:a16="http://schemas.microsoft.com/office/drawing/2014/main" val="2871474800"/>
                    </a:ext>
                  </a:extLst>
                </a:gridCol>
                <a:gridCol w="2542433">
                  <a:extLst>
                    <a:ext uri="{9D8B030D-6E8A-4147-A177-3AD203B41FA5}">
                      <a16:colId xmlns:a16="http://schemas.microsoft.com/office/drawing/2014/main" val="2587300318"/>
                    </a:ext>
                  </a:extLst>
                </a:gridCol>
                <a:gridCol w="2590800">
                  <a:extLst>
                    <a:ext uri="{9D8B030D-6E8A-4147-A177-3AD203B41FA5}">
                      <a16:colId xmlns:a16="http://schemas.microsoft.com/office/drawing/2014/main" val="3500397773"/>
                    </a:ext>
                  </a:extLst>
                </a:gridCol>
                <a:gridCol w="1219199">
                  <a:extLst>
                    <a:ext uri="{9D8B030D-6E8A-4147-A177-3AD203B41FA5}">
                      <a16:colId xmlns:a16="http://schemas.microsoft.com/office/drawing/2014/main" val="2643948004"/>
                    </a:ext>
                  </a:extLst>
                </a:gridCol>
              </a:tblGrid>
              <a:tr h="612499">
                <a:tc>
                  <a:txBody>
                    <a:bodyPr/>
                    <a:lstStyle/>
                    <a:p>
                      <a:endParaRPr lang="en-US" dirty="0"/>
                    </a:p>
                  </a:txBody>
                  <a:tcPr/>
                </a:tc>
                <a:tc>
                  <a:txBody>
                    <a:bodyPr/>
                    <a:lstStyle/>
                    <a:p>
                      <a:r>
                        <a:rPr lang="en-US" dirty="0"/>
                        <a:t>Components</a:t>
                      </a:r>
                    </a:p>
                  </a:txBody>
                  <a:tcPr/>
                </a:tc>
                <a:tc>
                  <a:txBody>
                    <a:bodyPr/>
                    <a:lstStyle/>
                    <a:p>
                      <a:r>
                        <a:rPr lang="en-US" dirty="0"/>
                        <a:t>Steps/Options</a:t>
                      </a:r>
                    </a:p>
                  </a:txBody>
                  <a:tcPr/>
                </a:tc>
                <a:tc>
                  <a:txBody>
                    <a:bodyPr/>
                    <a:lstStyle/>
                    <a:p>
                      <a:r>
                        <a:rPr lang="en-US" dirty="0"/>
                        <a:t>Benefits</a:t>
                      </a:r>
                    </a:p>
                  </a:txBody>
                  <a:tcPr/>
                </a:tc>
                <a:tc>
                  <a:txBody>
                    <a:bodyPr/>
                    <a:lstStyle/>
                    <a:p>
                      <a:r>
                        <a:rPr lang="en-US" dirty="0"/>
                        <a:t>Challenges</a:t>
                      </a:r>
                    </a:p>
                  </a:txBody>
                  <a:tcPr/>
                </a:tc>
                <a:tc>
                  <a:txBody>
                    <a:bodyPr/>
                    <a:lstStyle/>
                    <a:p>
                      <a:r>
                        <a:rPr lang="en-US" dirty="0"/>
                        <a:t>Payload</a:t>
                      </a:r>
                    </a:p>
                  </a:txBody>
                  <a:tcPr/>
                </a:tc>
                <a:extLst>
                  <a:ext uri="{0D108BD9-81ED-4DB2-BD59-A6C34878D82A}">
                    <a16:rowId xmlns:a16="http://schemas.microsoft.com/office/drawing/2014/main" val="3022433759"/>
                  </a:ext>
                </a:extLst>
              </a:tr>
              <a:tr h="2325486">
                <a:tc>
                  <a:txBody>
                    <a:bodyPr/>
                    <a:lstStyle/>
                    <a:p>
                      <a:r>
                        <a:rPr lang="en-US" sz="1400" b="1" dirty="0"/>
                        <a:t>BICC</a:t>
                      </a:r>
                    </a:p>
                    <a:p>
                      <a:r>
                        <a:rPr lang="en-US" sz="1400" b="1" dirty="0"/>
                        <a:t>(recommended)</a:t>
                      </a:r>
                    </a:p>
                  </a:txBody>
                  <a:tcPr>
                    <a:solidFill>
                      <a:srgbClr val="00B0F0">
                        <a:alpha val="20000"/>
                      </a:srgbClr>
                    </a:solidFill>
                  </a:tcPr>
                </a:tc>
                <a:tc>
                  <a:txBody>
                    <a:bodyPr/>
                    <a:lstStyle/>
                    <a:p>
                      <a:pPr marL="171450" indent="-171450">
                        <a:buFont typeface="Arial" panose="020B0604020202020204" pitchFamily="34" charset="0"/>
                        <a:buChar char="•"/>
                      </a:pPr>
                      <a:r>
                        <a:rPr lang="en-US" sz="1200" dirty="0"/>
                        <a:t>BI View Objects.</a:t>
                      </a:r>
                    </a:p>
                    <a:p>
                      <a:pPr marL="171450" indent="-171450">
                        <a:buFont typeface="Arial" panose="020B0604020202020204" pitchFamily="34" charset="0"/>
                        <a:buChar char="•"/>
                      </a:pPr>
                      <a:r>
                        <a:rPr lang="en-US" sz="1200" dirty="0"/>
                        <a:t>BICC Scheduled Job</a:t>
                      </a:r>
                    </a:p>
                    <a:p>
                      <a:pPr marL="171450" indent="-171450">
                        <a:buFont typeface="Arial" panose="020B0604020202020204" pitchFamily="34" charset="0"/>
                        <a:buChar char="•"/>
                      </a:pPr>
                      <a:r>
                        <a:rPr lang="en-US" sz="1200" dirty="0"/>
                        <a:t>Storage (UCM, Object Storage, Classic Storage).</a:t>
                      </a:r>
                    </a:p>
                    <a:p>
                      <a:pPr marL="171450" indent="-171450">
                        <a:buFont typeface="Arial" panose="020B0604020202020204" pitchFamily="34" charset="0"/>
                        <a:buChar char="•"/>
                      </a:pPr>
                      <a:r>
                        <a:rPr lang="en-US" sz="1200" dirty="0"/>
                        <a:t>Optional data integration tooling.</a:t>
                      </a:r>
                    </a:p>
                  </a:txBody>
                  <a:tcPr>
                    <a:solidFill>
                      <a:srgbClr val="00B0F0">
                        <a:alpha val="20000"/>
                      </a:srgbClr>
                    </a:solidFill>
                  </a:tcPr>
                </a:tc>
                <a:tc>
                  <a:txBody>
                    <a:bodyPr/>
                    <a:lstStyle/>
                    <a:p>
                      <a:pPr marL="171450" indent="-171450">
                        <a:buFont typeface="Arial" panose="020B0604020202020204" pitchFamily="34" charset="0"/>
                        <a:buChar char="•"/>
                      </a:pPr>
                      <a:r>
                        <a:rPr lang="en-US" sz="1200" dirty="0"/>
                        <a:t>Schedule and run BICC extract jobs to Storage.</a:t>
                      </a:r>
                    </a:p>
                    <a:p>
                      <a:pPr marL="171450" indent="-171450">
                        <a:buFont typeface="Arial" panose="020B0604020202020204" pitchFamily="34" charset="0"/>
                        <a:buChar char="•"/>
                      </a:pPr>
                      <a:r>
                        <a:rPr lang="en-US" sz="1200" dirty="0"/>
                        <a:t>Load extract to target database.</a:t>
                      </a:r>
                    </a:p>
                    <a:p>
                      <a:pPr marL="171450" indent="-171450">
                        <a:buFont typeface="Arial" panose="020B0604020202020204" pitchFamily="34" charset="0"/>
                        <a:buChar char="•"/>
                      </a:pPr>
                      <a:endParaRPr lang="en-US" sz="1200" dirty="0"/>
                    </a:p>
                    <a:p>
                      <a:pPr marL="0" indent="0">
                        <a:buFont typeface="Arial" panose="020B0604020202020204" pitchFamily="34" charset="0"/>
                        <a:buNone/>
                      </a:pPr>
                      <a:endParaRPr lang="en-US" sz="1200" b="1" dirty="0"/>
                    </a:p>
                    <a:p>
                      <a:pPr marL="0" indent="0">
                        <a:buFont typeface="Arial" panose="020B0604020202020204" pitchFamily="34" charset="0"/>
                        <a:buNone/>
                      </a:pPr>
                      <a:r>
                        <a:rPr lang="en-US" sz="1200" b="1" dirty="0"/>
                        <a:t>Scripts</a:t>
                      </a:r>
                      <a:r>
                        <a:rPr lang="en-US" sz="1200" dirty="0"/>
                        <a:t>:  Required to load data from storage to the target database.</a:t>
                      </a:r>
                    </a:p>
                    <a:p>
                      <a:pPr marL="0" indent="0">
                        <a:buFont typeface="Arial" panose="020B0604020202020204" pitchFamily="34" charset="0"/>
                        <a:buNone/>
                      </a:pPr>
                      <a:r>
                        <a:rPr lang="en-US" sz="1200" b="1" dirty="0"/>
                        <a:t>Or use…</a:t>
                      </a:r>
                    </a:p>
                    <a:p>
                      <a:pPr marL="0" indent="0">
                        <a:buFont typeface="Arial" panose="020B0604020202020204" pitchFamily="34" charset="0"/>
                        <a:buNone/>
                      </a:pPr>
                      <a:r>
                        <a:rPr lang="en-US" sz="1200" b="1" dirty="0"/>
                        <a:t>ODI:  </a:t>
                      </a:r>
                      <a:r>
                        <a:rPr lang="en-US" sz="1200" dirty="0"/>
                        <a:t>Manages entire end to end orchestration of BICC extraction and loading into the target data store.</a:t>
                      </a:r>
                    </a:p>
                  </a:txBody>
                  <a:tcPr>
                    <a:solidFill>
                      <a:srgbClr val="00B0F0">
                        <a:alpha val="20000"/>
                      </a:srgbClr>
                    </a:solidFill>
                  </a:tcPr>
                </a:tc>
                <a:tc>
                  <a:txBody>
                    <a:bodyPr/>
                    <a:lstStyle/>
                    <a:p>
                      <a:pPr marL="171450" indent="-171450">
                        <a:buFont typeface="Arial" panose="020B0604020202020204" pitchFamily="34" charset="0"/>
                        <a:buChar char="•"/>
                      </a:pPr>
                      <a:r>
                        <a:rPr lang="en-US" sz="1200" baseline="0" dirty="0"/>
                        <a:t>Pre-Built / Easy to configure</a:t>
                      </a:r>
                    </a:p>
                    <a:p>
                      <a:pPr marL="171450" indent="-171450">
                        <a:buFont typeface="Arial" panose="020B0604020202020204" pitchFamily="34" charset="0"/>
                        <a:buChar char="•"/>
                      </a:pPr>
                      <a:r>
                        <a:rPr lang="en-US" sz="1200" baseline="0" dirty="0"/>
                        <a:t>High volumes</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Manages incremental updates</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r>
                        <a:rPr lang="en-US" sz="1200" baseline="0" dirty="0"/>
                        <a:t>No additional technology, no future licensing considerations.</a:t>
                      </a:r>
                    </a:p>
                    <a:p>
                      <a:pPr marL="171450" indent="-171450">
                        <a:buFont typeface="Arial" panose="020B0604020202020204" pitchFamily="34" charset="0"/>
                        <a:buChar char="•"/>
                      </a:pPr>
                      <a:r>
                        <a:rPr lang="en-US" sz="1200" baseline="0" dirty="0"/>
                        <a:t>Must separately manage BICC jobs.</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r>
                        <a:rPr lang="en-US" sz="1200" baseline="0" dirty="0"/>
                        <a:t>End to end solution.</a:t>
                      </a:r>
                    </a:p>
                    <a:p>
                      <a:pPr marL="171450" indent="-171450">
                        <a:buFont typeface="Arial" panose="020B0604020202020204" pitchFamily="34" charset="0"/>
                        <a:buChar char="•"/>
                      </a:pPr>
                      <a:r>
                        <a:rPr lang="en-US" sz="1200" baseline="0" dirty="0"/>
                        <a:t>Handles complex transformations.</a:t>
                      </a:r>
                    </a:p>
                    <a:p>
                      <a:pPr marL="171450" indent="-171450">
                        <a:buFont typeface="Arial" panose="020B0604020202020204" pitchFamily="34" charset="0"/>
                        <a:buChar char="•"/>
                      </a:pPr>
                      <a:r>
                        <a:rPr lang="en-US" sz="1200" baseline="0" dirty="0"/>
                        <a:t>Recommended.</a:t>
                      </a:r>
                    </a:p>
                  </a:txBody>
                  <a:tcPr>
                    <a:solidFill>
                      <a:srgbClr val="00B0F0">
                        <a:alpha val="20000"/>
                      </a:srgbClr>
                    </a:solidFill>
                  </a:tcPr>
                </a:tc>
                <a:tc>
                  <a:txBody>
                    <a:bodyPr/>
                    <a:lstStyle/>
                    <a:p>
                      <a:pPr marL="171450" indent="-171450">
                        <a:buFont typeface="Arial" panose="020B0604020202020204" pitchFamily="34" charset="0"/>
                        <a:buChar char="•"/>
                      </a:pPr>
                      <a:r>
                        <a:rPr lang="en-US" sz="1200" dirty="0"/>
                        <a:t>(Small)</a:t>
                      </a:r>
                      <a:r>
                        <a:rPr lang="en-US" sz="1200" baseline="0" dirty="0"/>
                        <a:t> Gaps in Content</a:t>
                      </a:r>
                    </a:p>
                    <a:p>
                      <a:pPr marL="171450" indent="-171450">
                        <a:buFont typeface="Arial" panose="020B0604020202020204" pitchFamily="34" charset="0"/>
                        <a:buChar char="•"/>
                      </a:pPr>
                      <a:r>
                        <a:rPr lang="en-US" sz="1200" baseline="0" dirty="0"/>
                        <a:t>Some transformation nuances</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r>
                        <a:rPr lang="en-US" sz="1200" baseline="0" dirty="0"/>
                        <a:t>Hand crafted code generally not recommended due to manageability issues.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May have down stream licensing implications.</a:t>
                      </a:r>
                    </a:p>
                    <a:p>
                      <a:pPr marL="171450" indent="-171450">
                        <a:buFont typeface="Arial" panose="020B0604020202020204" pitchFamily="34" charset="0"/>
                        <a:buChar char="•"/>
                      </a:pPr>
                      <a:r>
                        <a:rPr lang="en-US" sz="1200" dirty="0"/>
                        <a:t>Requires use of additional compute resource and tooling.</a:t>
                      </a:r>
                    </a:p>
                  </a:txBody>
                  <a:tcPr>
                    <a:solidFill>
                      <a:srgbClr val="00B0F0">
                        <a:alpha val="20000"/>
                      </a:srgbClr>
                    </a:solidFill>
                  </a:tcPr>
                </a:tc>
                <a:tc>
                  <a:txBody>
                    <a:bodyPr/>
                    <a:lstStyle/>
                    <a:p>
                      <a:pPr marL="171450" indent="-171450">
                        <a:buFont typeface="Arial" panose="020B0604020202020204" pitchFamily="34" charset="0"/>
                        <a:buChar char="•"/>
                      </a:pPr>
                      <a:r>
                        <a:rPr lang="en-US" sz="1200" dirty="0"/>
                        <a:t> CSV (</a:t>
                      </a:r>
                      <a:r>
                        <a:rPr lang="en-US" sz="1200" dirty="0" err="1"/>
                        <a:t>gzip</a:t>
                      </a:r>
                      <a:r>
                        <a:rPr lang="en-US" sz="1200" dirty="0"/>
                        <a:t>)</a:t>
                      </a:r>
                    </a:p>
                  </a:txBody>
                  <a:tcPr>
                    <a:solidFill>
                      <a:srgbClr val="00B0F0">
                        <a:alpha val="20000"/>
                      </a:srgbClr>
                    </a:solidFill>
                  </a:tcPr>
                </a:tc>
                <a:extLst>
                  <a:ext uri="{0D108BD9-81ED-4DB2-BD59-A6C34878D82A}">
                    <a16:rowId xmlns:a16="http://schemas.microsoft.com/office/drawing/2014/main" val="4085595"/>
                  </a:ext>
                </a:extLst>
              </a:tr>
              <a:tr h="844484">
                <a:tc>
                  <a:txBody>
                    <a:bodyPr/>
                    <a:lstStyle/>
                    <a:p>
                      <a:r>
                        <a:rPr lang="en-US" sz="1400" b="1" dirty="0"/>
                        <a:t>Web Services</a:t>
                      </a:r>
                    </a:p>
                    <a:p>
                      <a:r>
                        <a:rPr lang="en-US" sz="1400" b="1" dirty="0"/>
                        <a:t>(SOAP/REST)</a:t>
                      </a:r>
                    </a:p>
                    <a:p>
                      <a:r>
                        <a:rPr lang="en-US" sz="1400" b="1" dirty="0"/>
                        <a:t>(not recommended)</a:t>
                      </a:r>
                    </a:p>
                  </a:txBody>
                  <a:tcPr/>
                </a:tc>
                <a:tc>
                  <a:txBody>
                    <a:bodyPr/>
                    <a:lstStyle/>
                    <a:p>
                      <a:pPr marL="171450" indent="-171450">
                        <a:buFont typeface="Arial" panose="020B0604020202020204" pitchFamily="34" charset="0"/>
                        <a:buChar char="•"/>
                      </a:pPr>
                      <a:r>
                        <a:rPr lang="en-US" sz="1200" dirty="0"/>
                        <a:t>Supported REST end points.</a:t>
                      </a:r>
                    </a:p>
                  </a:txBody>
                  <a:tcPr/>
                </a:tc>
                <a:tc>
                  <a:txBody>
                    <a:bodyPr/>
                    <a:lstStyle/>
                    <a:p>
                      <a:pPr marL="171450" indent="-171450">
                        <a:buFont typeface="Arial" panose="020B0604020202020204" pitchFamily="34" charset="0"/>
                        <a:buChar char="•"/>
                      </a:pPr>
                      <a:r>
                        <a:rPr lang="en-US" sz="1200" dirty="0"/>
                        <a:t>Build and run scripts to extract data to files (JSON).</a:t>
                      </a:r>
                    </a:p>
                    <a:p>
                      <a:pPr marL="171450" indent="-171450">
                        <a:buFont typeface="Arial" panose="020B0604020202020204" pitchFamily="34" charset="0"/>
                        <a:buChar char="•"/>
                      </a:pPr>
                      <a:r>
                        <a:rPr lang="en-US" sz="1200" dirty="0"/>
                        <a:t>Build and run scripts to load data from extracted files to target database</a:t>
                      </a:r>
                    </a:p>
                  </a:txBody>
                  <a:tcPr/>
                </a:tc>
                <a:tc>
                  <a:txBody>
                    <a:bodyPr/>
                    <a:lstStyle/>
                    <a:p>
                      <a:pPr marL="171450" indent="-171450">
                        <a:buFont typeface="Arial" panose="020B0604020202020204" pitchFamily="34" charset="0"/>
                        <a:buChar char="•"/>
                      </a:pPr>
                      <a:r>
                        <a:rPr lang="en-US" sz="1200" dirty="0"/>
                        <a:t>No additional tooling required.</a:t>
                      </a:r>
                    </a:p>
                  </a:txBody>
                  <a:tcPr/>
                </a:tc>
                <a:tc>
                  <a:txBody>
                    <a:bodyPr/>
                    <a:lstStyle/>
                    <a:p>
                      <a:pPr marL="171450" indent="-171450">
                        <a:buFont typeface="Arial" panose="020B0604020202020204" pitchFamily="34" charset="0"/>
                        <a:buChar char="•"/>
                      </a:pPr>
                      <a:r>
                        <a:rPr lang="en-US" sz="1200" dirty="0"/>
                        <a:t>Smaller</a:t>
                      </a:r>
                      <a:r>
                        <a:rPr lang="en-US" sz="1200" baseline="0" dirty="0"/>
                        <a:t> Payloads.</a:t>
                      </a:r>
                    </a:p>
                    <a:p>
                      <a:pPr marL="171450" indent="-171450">
                        <a:buFont typeface="Arial" panose="020B0604020202020204" pitchFamily="34" charset="0"/>
                        <a:buChar char="•"/>
                      </a:pPr>
                      <a:r>
                        <a:rPr lang="en-US" sz="1200" baseline="0" dirty="0"/>
                        <a:t>Complex to code.</a:t>
                      </a:r>
                    </a:p>
                    <a:p>
                      <a:pPr marL="171450" indent="-171450">
                        <a:buFont typeface="Arial" panose="020B0604020202020204" pitchFamily="34" charset="0"/>
                        <a:buChar char="•"/>
                      </a:pPr>
                      <a:r>
                        <a:rPr lang="en-US" sz="1200" baseline="0" dirty="0"/>
                        <a:t>Not suitable for large scale extraction.</a:t>
                      </a:r>
                    </a:p>
                    <a:p>
                      <a:pPr marL="171450" indent="-171450">
                        <a:buFont typeface="Arial" panose="020B0604020202020204" pitchFamily="34" charset="0"/>
                        <a:buChar char="•"/>
                      </a:pPr>
                      <a:r>
                        <a:rPr lang="en-US" sz="1200" baseline="0" dirty="0"/>
                        <a:t>Need to code everything (extraction, transformation, loads)</a:t>
                      </a:r>
                    </a:p>
                  </a:txBody>
                  <a:tcPr/>
                </a:tc>
                <a:tc>
                  <a:txBody>
                    <a:bodyPr/>
                    <a:lstStyle/>
                    <a:p>
                      <a:pPr marL="171450" indent="-171450">
                        <a:buFont typeface="Arial" panose="020B0604020202020204" pitchFamily="34" charset="0"/>
                        <a:buChar char="•"/>
                      </a:pPr>
                      <a:r>
                        <a:rPr lang="en-US" sz="1200" dirty="0"/>
                        <a:t>JSON</a:t>
                      </a:r>
                    </a:p>
                  </a:txBody>
                  <a:tcPr/>
                </a:tc>
                <a:extLst>
                  <a:ext uri="{0D108BD9-81ED-4DB2-BD59-A6C34878D82A}">
                    <a16:rowId xmlns:a16="http://schemas.microsoft.com/office/drawing/2014/main" val="590432586"/>
                  </a:ext>
                </a:extLst>
              </a:tr>
              <a:tr h="1663157">
                <a:tc>
                  <a:txBody>
                    <a:bodyPr/>
                    <a:lstStyle/>
                    <a:p>
                      <a:r>
                        <a:rPr lang="en-US" sz="1400" b="1" dirty="0"/>
                        <a:t>BI Publisher</a:t>
                      </a:r>
                    </a:p>
                    <a:p>
                      <a:r>
                        <a:rPr lang="en-US" sz="1400" b="1" dirty="0"/>
                        <a:t>(not recommended)</a:t>
                      </a:r>
                    </a:p>
                  </a:txBody>
                  <a:tcPr>
                    <a:solidFill>
                      <a:srgbClr val="00B0F0">
                        <a:alpha val="20000"/>
                      </a:srgbClr>
                    </a:solidFill>
                  </a:tcPr>
                </a:tc>
                <a:tc>
                  <a:txBody>
                    <a:bodyPr/>
                    <a:lstStyle/>
                    <a:p>
                      <a:pPr marL="171450" indent="-171450">
                        <a:buFont typeface="Arial" panose="020B0604020202020204" pitchFamily="34" charset="0"/>
                        <a:buChar char="•"/>
                      </a:pPr>
                      <a:r>
                        <a:rPr lang="en-US" sz="1200" dirty="0"/>
                        <a:t>Production .</a:t>
                      </a:r>
                    </a:p>
                    <a:p>
                      <a:pPr marL="171450" indent="-171450">
                        <a:buFont typeface="Arial" panose="020B0604020202020204" pitchFamily="34" charset="0"/>
                        <a:buChar char="•"/>
                      </a:pPr>
                      <a:r>
                        <a:rPr lang="en-US" sz="1200" dirty="0"/>
                        <a:t>Direct table access.</a:t>
                      </a:r>
                    </a:p>
                  </a:txBody>
                  <a:tcPr>
                    <a:solidFill>
                      <a:srgbClr val="00B0F0">
                        <a:alpha val="20000"/>
                      </a:srgbClr>
                    </a:solidFill>
                  </a:tcPr>
                </a:tc>
                <a:tc>
                  <a:txBody>
                    <a:bodyPr/>
                    <a:lstStyle/>
                    <a:p>
                      <a:pPr marL="171450" indent="-171450">
                        <a:buFont typeface="Arial" panose="020B0604020202020204" pitchFamily="34" charset="0"/>
                        <a:buChar char="•"/>
                      </a:pPr>
                      <a:r>
                        <a:rPr lang="en-US" sz="1200" dirty="0"/>
                        <a:t>Create, schedule, and run extract jobs to UCM.</a:t>
                      </a:r>
                    </a:p>
                    <a:p>
                      <a:pPr marL="171450" indent="-171450">
                        <a:buFont typeface="Arial" panose="020B0604020202020204" pitchFamily="34" charset="0"/>
                        <a:buChar char="•"/>
                      </a:pPr>
                      <a:r>
                        <a:rPr lang="en-US" sz="1200" dirty="0"/>
                        <a:t>Download files from UCM and load into database target.</a:t>
                      </a:r>
                    </a:p>
                    <a:p>
                      <a:pPr marL="171450" indent="-171450">
                        <a:buFont typeface="Arial" panose="020B0604020202020204" pitchFamily="34" charset="0"/>
                        <a:buChar char="•"/>
                      </a:pPr>
                      <a:r>
                        <a:rPr lang="en-US" sz="1200" dirty="0"/>
                        <a:t>Use Scripts or ODI to download data from UCM and load into target database.</a:t>
                      </a:r>
                    </a:p>
                  </a:txBody>
                  <a:tcPr>
                    <a:solidFill>
                      <a:srgbClr val="00B0F0">
                        <a:alpha val="20000"/>
                      </a:srgbClr>
                    </a:solidFill>
                  </a:tcPr>
                </a:tc>
                <a:tc>
                  <a:txBody>
                    <a:bodyPr/>
                    <a:lstStyle/>
                    <a:p>
                      <a:pPr marL="171450" indent="-171450">
                        <a:buFont typeface="Arial" panose="020B0604020202020204" pitchFamily="34" charset="0"/>
                        <a:buChar char="•"/>
                      </a:pPr>
                      <a:r>
                        <a:rPr lang="en-US" sz="1200" dirty="0"/>
                        <a:t>Highly Configurable</a:t>
                      </a:r>
                      <a:r>
                        <a:rPr lang="en-US" sz="1200" baseline="0" dirty="0"/>
                        <a:t> (you write your own SQL).</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Can access some limited content that may not be available in the View Objects used by BICC.</a:t>
                      </a:r>
                    </a:p>
                    <a:p>
                      <a:pPr marL="171450" indent="-171450">
                        <a:buFont typeface="Arial" panose="020B0604020202020204" pitchFamily="34" charset="0"/>
                        <a:buChar char="•"/>
                      </a:pPr>
                      <a:endParaRPr lang="en-US" sz="1200" dirty="0"/>
                    </a:p>
                  </a:txBody>
                  <a:tcPr>
                    <a:solidFill>
                      <a:srgbClr val="00B0F0">
                        <a:alpha val="20000"/>
                      </a:srgbClr>
                    </a:solidFill>
                  </a:tcPr>
                </a:tc>
                <a:tc>
                  <a:txBody>
                    <a:bodyPr/>
                    <a:lstStyle/>
                    <a:p>
                      <a:pPr marL="171450" indent="-171450">
                        <a:buFont typeface="Arial" panose="020B0604020202020204" pitchFamily="34" charset="0"/>
                        <a:buChar char="•"/>
                      </a:pPr>
                      <a:r>
                        <a:rPr lang="en-US" sz="1200" dirty="0"/>
                        <a:t>Not</a:t>
                      </a:r>
                      <a:r>
                        <a:rPr lang="en-US" sz="1200" baseline="0" dirty="0"/>
                        <a:t> intended for huge extracts.</a:t>
                      </a:r>
                    </a:p>
                    <a:p>
                      <a:pPr marL="171450" indent="-171450">
                        <a:buFont typeface="Arial" panose="020B0604020202020204" pitchFamily="34" charset="0"/>
                        <a:buChar char="•"/>
                      </a:pPr>
                      <a:r>
                        <a:rPr lang="en-US" sz="1200" baseline="0" dirty="0"/>
                        <a:t>Limit on extract record or size.</a:t>
                      </a:r>
                    </a:p>
                    <a:p>
                      <a:pPr marL="171450" indent="-171450">
                        <a:buFont typeface="Arial" panose="020B0604020202020204" pitchFamily="34" charset="0"/>
                        <a:buChar char="•"/>
                      </a:pPr>
                      <a:r>
                        <a:rPr lang="en-US" sz="1200" baseline="0" dirty="0"/>
                        <a:t>Requires scripting or ODI to load data from storage to the target database.</a:t>
                      </a:r>
                    </a:p>
                  </a:txBody>
                  <a:tcPr>
                    <a:solidFill>
                      <a:srgbClr val="00B0F0">
                        <a:alpha val="20000"/>
                      </a:srgbClr>
                    </a:solidFill>
                  </a:tcPr>
                </a:tc>
                <a:tc>
                  <a:txBody>
                    <a:bodyPr/>
                    <a:lstStyle/>
                    <a:p>
                      <a:pPr marL="171450" indent="-171450">
                        <a:buFont typeface="Arial" panose="020B0604020202020204" pitchFamily="34" charset="0"/>
                        <a:buChar char="•"/>
                      </a:pPr>
                      <a:r>
                        <a:rPr lang="en-US" sz="1200" dirty="0"/>
                        <a:t>Multiple</a:t>
                      </a:r>
                      <a:r>
                        <a:rPr lang="en-US" sz="1200" baseline="0" dirty="0"/>
                        <a:t> formats (CSV, XML, XLS, etc.)</a:t>
                      </a:r>
                      <a:endParaRPr lang="en-US" sz="1200" dirty="0"/>
                    </a:p>
                  </a:txBody>
                  <a:tcPr>
                    <a:solidFill>
                      <a:srgbClr val="00B0F0">
                        <a:alpha val="20000"/>
                      </a:srgbClr>
                    </a:solidFill>
                  </a:tcPr>
                </a:tc>
                <a:extLst>
                  <a:ext uri="{0D108BD9-81ED-4DB2-BD59-A6C34878D82A}">
                    <a16:rowId xmlns:a16="http://schemas.microsoft.com/office/drawing/2014/main" val="7962787"/>
                  </a:ext>
                </a:extLst>
              </a:tr>
            </a:tbl>
          </a:graphicData>
        </a:graphic>
      </p:graphicFrame>
    </p:spTree>
    <p:extLst>
      <p:ext uri="{BB962C8B-B14F-4D97-AF65-F5344CB8AC3E}">
        <p14:creationId xmlns:p14="http://schemas.microsoft.com/office/powerpoint/2010/main" val="26577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E6123644-5F93-F64D-8035-E2A54F5D5831}"/>
              </a:ext>
            </a:extLst>
          </p:cNvPr>
          <p:cNvPicPr>
            <a:picLocks noChangeAspect="1"/>
          </p:cNvPicPr>
          <p:nvPr/>
        </p:nvPicPr>
        <p:blipFill>
          <a:blip r:embed="rId2" cstate="print"/>
          <a:srcRect/>
          <a:stretch>
            <a:fillRect/>
          </a:stretch>
        </p:blipFill>
        <p:spPr bwMode="auto">
          <a:xfrm>
            <a:off x="5601947" y="937563"/>
            <a:ext cx="5543282" cy="5184747"/>
          </a:xfrm>
          <a:prstGeom prst="rect">
            <a:avLst/>
          </a:prstGeom>
          <a:noFill/>
          <a:ln w="9525">
            <a:noFill/>
            <a:miter lim="800000"/>
            <a:headEnd/>
            <a:tailEnd/>
          </a:ln>
        </p:spPr>
      </p:pic>
      <p:pic>
        <p:nvPicPr>
          <p:cNvPr id="31"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510520" y="937563"/>
            <a:ext cx="5214040" cy="4876800"/>
          </a:xfrm>
          <a:prstGeom prst="rect">
            <a:avLst/>
          </a:prstGeom>
          <a:noFill/>
          <a:ln w="9525">
            <a:noFill/>
            <a:miter lim="800000"/>
            <a:headEnd/>
            <a:tailEnd/>
          </a:ln>
        </p:spPr>
      </p:pic>
      <p:sp>
        <p:nvSpPr>
          <p:cNvPr id="32"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2028127"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14" name="Title 1">
            <a:extLst>
              <a:ext uri="{FF2B5EF4-FFF2-40B4-BE49-F238E27FC236}">
                <a16:creationId xmlns:a16="http://schemas.microsoft.com/office/drawing/2014/main" id="{A15530F2-106F-45F6-A5B4-52981042BB28}"/>
              </a:ext>
            </a:extLst>
          </p:cNvPr>
          <p:cNvSpPr txBox="1">
            <a:spLocks/>
          </p:cNvSpPr>
          <p:nvPr/>
        </p:nvSpPr>
        <p:spPr>
          <a:xfrm>
            <a:off x="1648428" y="461802"/>
            <a:ext cx="9039612" cy="63775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Cloud Connector (BICC)</a:t>
            </a:r>
          </a:p>
          <a:p>
            <a:pPr marL="0" marR="0" lvl="0" indent="0" algn="ctr"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With ODI</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sp>
        <p:nvSpPr>
          <p:cNvPr id="119" name="Can 9">
            <a:extLst>
              <a:ext uri="{FF2B5EF4-FFF2-40B4-BE49-F238E27FC236}">
                <a16:creationId xmlns:a16="http://schemas.microsoft.com/office/drawing/2014/main" id="{37B51D90-A8F7-425A-88FF-713E99C08B2D}"/>
              </a:ext>
            </a:extLst>
          </p:cNvPr>
          <p:cNvSpPr/>
          <p:nvPr/>
        </p:nvSpPr>
        <p:spPr>
          <a:xfrm>
            <a:off x="2481379" y="2384578"/>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ERP Tables</a:t>
            </a:r>
          </a:p>
        </p:txBody>
      </p:sp>
      <p:sp>
        <p:nvSpPr>
          <p:cNvPr id="120" name="Snip Single Corner Rectangle 10">
            <a:extLst>
              <a:ext uri="{FF2B5EF4-FFF2-40B4-BE49-F238E27FC236}">
                <a16:creationId xmlns:a16="http://schemas.microsoft.com/office/drawing/2014/main" id="{22CB8870-6CF9-406D-8790-AAA6D4684AB2}"/>
              </a:ext>
            </a:extLst>
          </p:cNvPr>
          <p:cNvSpPr/>
          <p:nvPr/>
        </p:nvSpPr>
        <p:spPr>
          <a:xfrm>
            <a:off x="6932613" y="36576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1" name="Snip Single Corner Rectangle 11">
            <a:extLst>
              <a:ext uri="{FF2B5EF4-FFF2-40B4-BE49-F238E27FC236}">
                <a16:creationId xmlns:a16="http://schemas.microsoft.com/office/drawing/2014/main" id="{4AB73204-315C-4E71-BBDB-BC80CE976F39}"/>
              </a:ext>
            </a:extLst>
          </p:cNvPr>
          <p:cNvSpPr/>
          <p:nvPr/>
        </p:nvSpPr>
        <p:spPr>
          <a:xfrm>
            <a:off x="6799912" y="3756035"/>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2" name="Snip Single Corner Rectangle 12">
            <a:extLst>
              <a:ext uri="{FF2B5EF4-FFF2-40B4-BE49-F238E27FC236}">
                <a16:creationId xmlns:a16="http://schemas.microsoft.com/office/drawing/2014/main" id="{653DB346-6386-480F-B799-6D69D91B3700}"/>
              </a:ext>
            </a:extLst>
          </p:cNvPr>
          <p:cNvSpPr/>
          <p:nvPr/>
        </p:nvSpPr>
        <p:spPr>
          <a:xfrm>
            <a:off x="6670840" y="39047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3" name="TextBox 122">
            <a:extLst>
              <a:ext uri="{FF2B5EF4-FFF2-40B4-BE49-F238E27FC236}">
                <a16:creationId xmlns:a16="http://schemas.microsoft.com/office/drawing/2014/main" id="{C48331BB-B4E6-48AF-9E6E-15ED2BF7593F}"/>
              </a:ext>
            </a:extLst>
          </p:cNvPr>
          <p:cNvSpPr txBox="1"/>
          <p:nvPr/>
        </p:nvSpPr>
        <p:spPr>
          <a:xfrm>
            <a:off x="6330763" y="4419600"/>
            <a:ext cx="1516250" cy="304800"/>
          </a:xfrm>
          <a:prstGeom prst="rect">
            <a:avLst/>
          </a:prstGeom>
          <a:noFill/>
        </p:spPr>
        <p:txBody>
          <a:bodyPr wrap="non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Object Storage</a:t>
            </a:r>
          </a:p>
        </p:txBody>
      </p:sp>
      <p:sp>
        <p:nvSpPr>
          <p:cNvPr id="124" name="Rounded Rectangle 18">
            <a:extLst>
              <a:ext uri="{FF2B5EF4-FFF2-40B4-BE49-F238E27FC236}">
                <a16:creationId xmlns:a16="http://schemas.microsoft.com/office/drawing/2014/main" id="{DFF19F9D-EE77-40E4-BCA4-118FE900311F}"/>
              </a:ext>
            </a:extLst>
          </p:cNvPr>
          <p:cNvSpPr/>
          <p:nvPr/>
        </p:nvSpPr>
        <p:spPr>
          <a:xfrm>
            <a:off x="2422585" y="3981554"/>
            <a:ext cx="1036483" cy="353540"/>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a:ea typeface="+mn-ea"/>
                <a:cs typeface="+mn-cs"/>
              </a:rPr>
              <a:t>BI Cloud Connector</a:t>
            </a:r>
          </a:p>
        </p:txBody>
      </p:sp>
      <p:cxnSp>
        <p:nvCxnSpPr>
          <p:cNvPr id="125" name="Straight Arrow Connector 124">
            <a:extLst>
              <a:ext uri="{FF2B5EF4-FFF2-40B4-BE49-F238E27FC236}">
                <a16:creationId xmlns:a16="http://schemas.microsoft.com/office/drawing/2014/main" id="{FA681BCD-994C-45A6-85E4-6D380CD6BD4D}"/>
              </a:ext>
            </a:extLst>
          </p:cNvPr>
          <p:cNvCxnSpPr>
            <a:cxnSpLocks/>
          </p:cNvCxnSpPr>
          <p:nvPr/>
        </p:nvCxnSpPr>
        <p:spPr>
          <a:xfrm>
            <a:off x="2978925" y="3363825"/>
            <a:ext cx="0" cy="508791"/>
          </a:xfrm>
          <a:prstGeom prst="straightConnector1">
            <a:avLst/>
          </a:prstGeom>
          <a:noFill/>
          <a:ln w="53975" cap="flat" cmpd="sng" algn="ctr">
            <a:solidFill>
              <a:srgbClr val="8DA6B1"/>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2778FFA3-F55C-49C5-A19A-9AD461B70340}"/>
              </a:ext>
            </a:extLst>
          </p:cNvPr>
          <p:cNvCxnSpPr>
            <a:cxnSpLocks/>
          </p:cNvCxnSpPr>
          <p:nvPr/>
        </p:nvCxnSpPr>
        <p:spPr>
          <a:xfrm>
            <a:off x="3573451" y="4158797"/>
            <a:ext cx="2964688" cy="0"/>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pic>
        <p:nvPicPr>
          <p:cNvPr id="129" name="Picture 63" descr="D:\PM\V2\Documentation\Templates\all_icons\ic-PersonWithLaptop-red.png">
            <a:extLst>
              <a:ext uri="{FF2B5EF4-FFF2-40B4-BE49-F238E27FC236}">
                <a16:creationId xmlns:a16="http://schemas.microsoft.com/office/drawing/2014/main" id="{D307AE03-1F2B-44B1-B333-5B24D0109A00}"/>
              </a:ext>
            </a:extLst>
          </p:cNvPr>
          <p:cNvPicPr>
            <a:picLocks noChangeAspect="1" noChangeArrowheads="1"/>
          </p:cNvPicPr>
          <p:nvPr/>
        </p:nvPicPr>
        <p:blipFill>
          <a:blip r:embed="rId3" cstate="print"/>
          <a:srcRect/>
          <a:stretch>
            <a:fillRect/>
          </a:stretch>
        </p:blipFill>
        <p:spPr bwMode="auto">
          <a:xfrm>
            <a:off x="2786179" y="1835150"/>
            <a:ext cx="531812" cy="559007"/>
          </a:xfrm>
          <a:prstGeom prst="rect">
            <a:avLst/>
          </a:prstGeom>
          <a:noFill/>
          <a:ln w="9525">
            <a:noFill/>
            <a:miter lim="800000"/>
            <a:headEnd/>
            <a:tailEnd/>
          </a:ln>
        </p:spPr>
      </p:pic>
      <p:sp>
        <p:nvSpPr>
          <p:cNvPr id="130" name="TextBox 129">
            <a:extLst>
              <a:ext uri="{FF2B5EF4-FFF2-40B4-BE49-F238E27FC236}">
                <a16:creationId xmlns:a16="http://schemas.microsoft.com/office/drawing/2014/main" id="{124E67F5-9EC1-4464-8B51-B1C86DD5C6D4}"/>
              </a:ext>
            </a:extLst>
          </p:cNvPr>
          <p:cNvSpPr txBox="1"/>
          <p:nvPr/>
        </p:nvSpPr>
        <p:spPr>
          <a:xfrm>
            <a:off x="6704012" y="3657600"/>
            <a:ext cx="884047"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err="1">
                <a:ln>
                  <a:noFill/>
                </a:ln>
                <a:solidFill>
                  <a:srgbClr val="FFFFFF"/>
                </a:solidFill>
                <a:effectLst/>
                <a:uLnTx/>
                <a:uFillTx/>
              </a:rPr>
              <a:t>Gzip</a:t>
            </a:r>
            <a:r>
              <a:rPr kumimoji="0" lang="en-US" sz="1400" b="1" i="0" u="none" strike="noStrike" kern="0" cap="none" spc="0" normalizeH="0" baseline="0" noProof="0" dirty="0">
                <a:ln>
                  <a:noFill/>
                </a:ln>
                <a:solidFill>
                  <a:srgbClr val="FFFFFF"/>
                </a:solidFill>
                <a:effectLst/>
                <a:uLnTx/>
                <a:uFillTx/>
              </a:rPr>
              <a:t>/CSV</a:t>
            </a:r>
          </a:p>
        </p:txBody>
      </p:sp>
      <p:pic>
        <p:nvPicPr>
          <p:cNvPr id="34" name="Picture 33"/>
          <p:cNvPicPr>
            <a:picLocks noChangeAspect="1"/>
          </p:cNvPicPr>
          <p:nvPr/>
        </p:nvPicPr>
        <p:blipFill>
          <a:blip r:embed="rId4" cstate="print"/>
          <a:stretch>
            <a:fillRect/>
          </a:stretch>
        </p:blipFill>
        <p:spPr>
          <a:xfrm>
            <a:off x="2042926" y="4476826"/>
            <a:ext cx="1871998" cy="1399869"/>
          </a:xfrm>
          <a:prstGeom prst="rect">
            <a:avLst/>
          </a:prstGeom>
        </p:spPr>
      </p:pic>
      <p:sp>
        <p:nvSpPr>
          <p:cNvPr id="33" name="Flowchart: Alternate Process 32"/>
          <p:cNvSpPr/>
          <p:nvPr/>
        </p:nvSpPr>
        <p:spPr>
          <a:xfrm>
            <a:off x="1903412" y="5410200"/>
            <a:ext cx="2085588" cy="800245"/>
          </a:xfrm>
          <a:prstGeom prst="flowChartAlternateProcess">
            <a:avLst/>
          </a:prstGeom>
          <a:solidFill>
            <a:srgbClr val="00567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100" dirty="0">
                <a:solidFill>
                  <a:schemeClr val="bg1"/>
                </a:solidFill>
                <a:latin typeface="Arial" pitchFamily="34" charset="0"/>
                <a:cs typeface="Arial" pitchFamily="34" charset="0"/>
              </a:rPr>
              <a:t>BI Cloud Connector Console</a:t>
            </a:r>
          </a:p>
          <a:p>
            <a:pPr marL="342900" indent="-342900">
              <a:buAutoNum type="arabicPeriod"/>
            </a:pPr>
            <a:r>
              <a:rPr lang="en-US" sz="1050" dirty="0">
                <a:solidFill>
                  <a:schemeClr val="bg1"/>
                </a:solidFill>
                <a:latin typeface="Arial" pitchFamily="34" charset="0"/>
                <a:cs typeface="Arial" pitchFamily="34" charset="0"/>
              </a:rPr>
              <a:t>Configure Cloud Extract</a:t>
            </a:r>
          </a:p>
          <a:p>
            <a:pPr marL="342900" indent="-342900">
              <a:buAutoNum type="arabicPeriod"/>
            </a:pPr>
            <a:r>
              <a:rPr lang="en-US" sz="1050" dirty="0">
                <a:solidFill>
                  <a:schemeClr val="bg1"/>
                </a:solidFill>
                <a:latin typeface="Arial" pitchFamily="34" charset="0"/>
                <a:cs typeface="Arial" pitchFamily="34" charset="0"/>
              </a:rPr>
              <a:t>Configure Target Storage </a:t>
            </a:r>
          </a:p>
          <a:p>
            <a:pPr marL="342900" indent="-342900">
              <a:buAutoNum type="arabicPeriod"/>
            </a:pPr>
            <a:r>
              <a:rPr lang="en-US" sz="1050" dirty="0">
                <a:solidFill>
                  <a:schemeClr val="bg1"/>
                </a:solidFill>
                <a:latin typeface="Arial" pitchFamily="34" charset="0"/>
                <a:cs typeface="Arial" pitchFamily="34" charset="0"/>
              </a:rPr>
              <a:t>Manage Extract Schedule</a:t>
            </a:r>
          </a:p>
          <a:p>
            <a:pPr algn="ctr"/>
            <a:endParaRPr lang="en-US" sz="1466" dirty="0">
              <a:solidFill>
                <a:schemeClr val="bg1"/>
              </a:solidFill>
              <a:latin typeface="Arial" pitchFamily="34" charset="0"/>
              <a:cs typeface="Arial" pitchFamily="34" charset="0"/>
            </a:endParaRPr>
          </a:p>
        </p:txBody>
      </p:sp>
      <p:sp>
        <p:nvSpPr>
          <p:cNvPr id="2" name="Rounded Rectangle 1"/>
          <p:cNvSpPr/>
          <p:nvPr/>
        </p:nvSpPr>
        <p:spPr>
          <a:xfrm>
            <a:off x="2288308" y="3116189"/>
            <a:ext cx="1429677" cy="146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 View Objects</a:t>
            </a:r>
          </a:p>
        </p:txBody>
      </p:sp>
      <p:sp>
        <p:nvSpPr>
          <p:cNvPr id="35" name="TextBox 14">
            <a:extLst>
              <a:ext uri="{FF2B5EF4-FFF2-40B4-BE49-F238E27FC236}">
                <a16:creationId xmlns:a16="http://schemas.microsoft.com/office/drawing/2014/main" id="{016C6FFE-98F4-4144-BD96-FFBD6B1D235C}"/>
              </a:ext>
            </a:extLst>
          </p:cNvPr>
          <p:cNvSpPr txBox="1">
            <a:spLocks noChangeArrowheads="1"/>
          </p:cNvSpPr>
          <p:nvPr/>
        </p:nvSpPr>
        <p:spPr bwMode="auto">
          <a:xfrm>
            <a:off x="7106725"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OCI</a:t>
            </a:r>
            <a:endParaRPr kumimoji="0" lang="en-US" sz="1800" b="1" i="0" u="none" strike="noStrike" kern="0" cap="none" spc="0" normalizeH="0" baseline="0" noProof="0" dirty="0">
              <a:ln>
                <a:noFill/>
              </a:ln>
              <a:solidFill>
                <a:srgbClr val="FF0000"/>
              </a:solidFill>
              <a:effectLst/>
              <a:uLnTx/>
              <a:uFillTx/>
            </a:endParaRPr>
          </a:p>
        </p:txBody>
      </p:sp>
      <p:sp>
        <p:nvSpPr>
          <p:cNvPr id="37" name="Can 9">
            <a:extLst>
              <a:ext uri="{FF2B5EF4-FFF2-40B4-BE49-F238E27FC236}">
                <a16:creationId xmlns:a16="http://schemas.microsoft.com/office/drawing/2014/main" id="{ACD3B2D0-A9A7-7D40-AD1E-35881155527D}"/>
              </a:ext>
            </a:extLst>
          </p:cNvPr>
          <p:cNvSpPr/>
          <p:nvPr/>
        </p:nvSpPr>
        <p:spPr>
          <a:xfrm>
            <a:off x="8816147" y="3835400"/>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ADW</a:t>
            </a:r>
          </a:p>
        </p:txBody>
      </p:sp>
      <p:cxnSp>
        <p:nvCxnSpPr>
          <p:cNvPr id="38" name="Straight Arrow Connector 37">
            <a:extLst>
              <a:ext uri="{FF2B5EF4-FFF2-40B4-BE49-F238E27FC236}">
                <a16:creationId xmlns:a16="http://schemas.microsoft.com/office/drawing/2014/main" id="{6D74D0E8-2594-B04D-B561-0786CB9B9D7C}"/>
              </a:ext>
            </a:extLst>
          </p:cNvPr>
          <p:cNvCxnSpPr>
            <a:cxnSpLocks/>
          </p:cNvCxnSpPr>
          <p:nvPr/>
        </p:nvCxnSpPr>
        <p:spPr>
          <a:xfrm>
            <a:off x="7379661" y="4191000"/>
            <a:ext cx="1381752" cy="0"/>
          </a:xfrm>
          <a:prstGeom prst="straightConnector1">
            <a:avLst/>
          </a:prstGeom>
          <a:noFill/>
          <a:ln w="38100" cap="flat" cmpd="sng" algn="ctr">
            <a:solidFill>
              <a:schemeClr val="tx1"/>
            </a:solidFill>
            <a:prstDash val="solid"/>
            <a:miter lim="800000"/>
            <a:tailEnd type="triangle"/>
          </a:ln>
          <a:effectLst/>
        </p:spPr>
      </p:cxnSp>
      <p:sp>
        <p:nvSpPr>
          <p:cNvPr id="40" name="Rounded Rectangle 51">
            <a:extLst>
              <a:ext uri="{FF2B5EF4-FFF2-40B4-BE49-F238E27FC236}">
                <a16:creationId xmlns:a16="http://schemas.microsoft.com/office/drawing/2014/main" id="{89A63543-6655-AF4E-8DB5-B35060E64A42}"/>
              </a:ext>
            </a:extLst>
          </p:cNvPr>
          <p:cNvSpPr/>
          <p:nvPr/>
        </p:nvSpPr>
        <p:spPr>
          <a:xfrm>
            <a:off x="7023256" y="2278273"/>
            <a:ext cx="3033556" cy="1166493"/>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ODI</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Execute BICC Jobs</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Load data from storage to targets</a:t>
            </a:r>
          </a:p>
        </p:txBody>
      </p:sp>
    </p:spTree>
    <p:extLst>
      <p:ext uri="{BB962C8B-B14F-4D97-AF65-F5344CB8AC3E}">
        <p14:creationId xmlns:p14="http://schemas.microsoft.com/office/powerpoint/2010/main" val="117171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8_Oracle_16x9_2016">
  <a:themeElements>
    <a:clrScheme name="Custom 1">
      <a:dk1>
        <a:srgbClr val="5F5F5F"/>
      </a:dk1>
      <a:lt1>
        <a:srgbClr val="FFFFFF"/>
      </a:lt1>
      <a:dk2>
        <a:srgbClr val="7F7F7F"/>
      </a:dk2>
      <a:lt2>
        <a:srgbClr val="DCE3E4"/>
      </a:lt2>
      <a:accent1>
        <a:srgbClr val="F80000"/>
      </a:accent1>
      <a:accent2>
        <a:srgbClr val="8A133B"/>
      </a:accent2>
      <a:accent3>
        <a:srgbClr val="FF7700"/>
      </a:accent3>
      <a:accent4>
        <a:srgbClr val="0E1213"/>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322.potx" id="{B11D17A6-ACA2-4445-86DA-2A41F5EDE6E3}" vid="{34FFC17F-D0E0-4840-99BC-668C2BF321D9}"/>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70594</TotalTime>
  <Words>404</Words>
  <Application>Microsoft Macintosh PowerPoint</Application>
  <PresentationFormat>Custom</PresentationFormat>
  <Paragraphs>84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8_Oracle_16x9_2016</vt:lpstr>
      <vt:lpstr>PowerPoint Presentation</vt:lpstr>
      <vt:lpstr>PowerPoint Presentation</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subject>Oracle</dc:subject>
  <dc:creator>Oracle</dc:creator>
  <cp:lastModifiedBy>Derrick Cameron</cp:lastModifiedBy>
  <cp:revision>1571</cp:revision>
  <cp:lastPrinted>2015-02-15T22:22:03Z</cp:lastPrinted>
  <dcterms:created xsi:type="dcterms:W3CDTF">2014-08-18T16:28:33Z</dcterms:created>
  <dcterms:modified xsi:type="dcterms:W3CDTF">2019-11-19T22:01:59Z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