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4_47776BE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6" r:id="rId3"/>
    <p:sldId id="279" r:id="rId4"/>
    <p:sldId id="277" r:id="rId5"/>
    <p:sldId id="278" r:id="rId6"/>
    <p:sldId id="28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2F54DC-4DD1-CEFC-9C66-E136DDCDF05F}" name="Gabriel Correa" initials="GC" userId="ba275126040096f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omments/modernComment_114_47776BE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5F3D2A2-AB60-49D6-ABF1-BE34AEC20658}" authorId="{ED2F54DC-4DD1-CEFC-9C66-E136DDCDF05F}" created="2025-03-31T14:02:39.112">
    <pc:sldMkLst xmlns:pc="http://schemas.microsoft.com/office/powerpoint/2013/main/command">
      <pc:docMk/>
      <pc:sldMk cId="1199008744" sldId="276"/>
    </pc:sldMkLst>
    <p188:txBody>
      <a:bodyPr/>
      <a:lstStyle/>
      <a:p>
        <a:r>
          <a:rPr lang="pt-BR"/>
          <a:t>Atualizar indicadores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E37A-3F05-95AC-3B41-45C56F172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353281-65F3-D71D-4C09-08C24E08B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D634A8-0503-47D0-3ED1-36278C4D5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A4358C-6175-4359-C930-540D31DD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A70967-F1C4-D758-48C2-8BC92132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510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D4386-7B93-3690-9BDB-AB8BDB26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C0F5875-7272-20D5-F5C6-A939EBF74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FE82A7-E3C4-D614-9CEB-28520BD3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A4127-2539-CAC3-853C-54DA1388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C1F100-6C70-888C-586C-7146F731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586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077E79-2A2B-B704-1AEF-F708E2673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F9E664-612E-9191-EB92-CAEC4499B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FAE69B-9F81-2942-6B54-D84A03064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29E6C7-8B84-EB01-FEFE-D2A82FB7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5376C5-C9BA-BF73-2C75-2905B02F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748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86BE4-042B-8686-120F-81CF651C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DDF943-88EE-037E-1D9A-E5DD268B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636A84-917B-624E-9BA4-67DF0C5EC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838730-37BB-59B4-7142-049B23470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BAADCE-7C8A-8B48-12EC-15AFAB60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538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8C756-A862-BA0F-34DC-1897C3FB6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898C81-019D-A2BD-955D-23CC82AA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76564-8141-D964-41C6-8BC06E1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2F3647-D4F4-21C0-16B2-7951280D8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C14C67-E63F-057A-FD5A-89DD07067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43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5E985-E3FF-0F8C-51D3-194BA9774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441014-600A-F5E6-C6BE-31AF5548FF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C9A4299-358B-FE7F-B375-5B856FE85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CB198F-B88C-A6B4-6497-80D7C51E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03A1F4-338E-8457-98E8-6EA3E2B3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FAFD99-0B60-DE52-5BC2-BE35E2F25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31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7D39EA-60BD-7611-5C5F-7073C4C57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9B356C-64AC-CFDD-0DC1-D140ADA22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66F5E3-FC3C-1442-936D-AB6DFB946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7D12A3-CC10-AEB4-5812-4E673EE60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67D77FB-87A4-EA36-8B10-A0736EB00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FAC4F19-B02F-79A9-4C18-A0CF347E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B2BA1BB-B752-144D-9D35-BF60957A1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8DB870A-C0FD-0BFF-B3A3-469E201B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29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77FA2-40C0-CC65-BEB9-1C1BF437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1B099A-FAFE-9E28-8282-B496929D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143CD7A-4BAB-88E7-D4E0-39C5CF6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64156A9-0D83-4D95-7D7F-60723E25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342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3979268-5B63-E91A-F123-5E15D7FA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DA0885-DDBA-6161-BBA4-295832C8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A22802-1ED8-F790-65B9-61D79533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5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CBD91-54D7-950C-F79E-12312D63F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30E69-A543-E225-72D6-3EFB5DCD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2E7275-EEE9-1C21-AE7B-36DC96197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8EBBAB-189B-9792-6427-D61FE0888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9D7A93E-5AC4-2AA4-C960-5B2F53B2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C29F1A-AEF0-531A-D16F-44D9385B3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A3EE1A-9F38-FCE0-5A99-BB60851A1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B8C0F35-C528-33AB-5292-5A3DD2D5C3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393383-CD15-35FD-82FB-81E8F9763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804E38-1EF2-3F0B-4CB5-B53E4258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65CD4C-B349-009D-645F-CDCD6984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5D6F6A-D8C8-99C7-49A9-52D1EFABE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45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FC5284-0B3F-C9B7-E1C9-8AAF2AE1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2A432C-1F20-E885-F558-2A4B76C74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628328-10CA-8C5B-3362-4149252CF4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6357F-AA6B-4758-BA2B-E5D68D0D90C9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85CA1F-A365-2303-1874-205B50FA3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F34E59-AAF9-E9AB-8E47-459ED6F32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4F64-EA17-4FA1-BC06-7B67D656A0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44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4_47776B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43992DB7-F547-0B8F-F262-E5F0C70ED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243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37515AE-72FA-97A9-80D5-246E0BEECEFA}"/>
              </a:ext>
            </a:extLst>
          </p:cNvPr>
          <p:cNvSpPr txBox="1"/>
          <p:nvPr/>
        </p:nvSpPr>
        <p:spPr>
          <a:xfrm>
            <a:off x="879977" y="1364841"/>
            <a:ext cx="6415539" cy="2469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CGF </a:t>
            </a:r>
            <a:r>
              <a:rPr lang="pt-BR" sz="1600" dirty="0" err="1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Pass</a:t>
            </a:r>
            <a:r>
              <a:rPr lang="pt-BR" sz="1600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 - Embarque qrcode </a:t>
            </a:r>
          </a:p>
          <a:p>
            <a:r>
              <a:rPr lang="pt-BR" sz="320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Controle visual de embarque</a:t>
            </a:r>
          </a:p>
          <a:p>
            <a:endParaRPr lang="pt-BR" sz="3200" b="1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endParaRPr lang="pt-BR" sz="3200" b="1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pPr algn="r"/>
            <a:r>
              <a:rPr lang="pt-BR" sz="1050" b="1" dirty="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rPr>
              <a:t>Projeto: Gabriel Correa – TI Grupo Piccolotur</a:t>
            </a:r>
            <a:endParaRPr lang="pt-BR" sz="105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  <a:p>
            <a:endParaRPr lang="pt-BR" sz="3200" dirty="0">
              <a:solidFill>
                <a:schemeClr val="bg1">
                  <a:lumMod val="95000"/>
                </a:schemeClr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453B0-5574-3B6C-66E4-C8C9D0170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0ADFEE84-DBF7-3217-1E3B-0F5F3E1F7DB7}"/>
              </a:ext>
            </a:extLst>
          </p:cNvPr>
          <p:cNvSpPr/>
          <p:nvPr/>
        </p:nvSpPr>
        <p:spPr>
          <a:xfrm>
            <a:off x="517917" y="771471"/>
            <a:ext cx="11674003" cy="501739"/>
          </a:xfrm>
          <a:custGeom>
            <a:avLst/>
            <a:gdLst/>
            <a:ahLst/>
            <a:cxnLst/>
            <a:rect l="l" t="t" r="r" b="b"/>
            <a:pathLst>
              <a:path w="19251295" h="827405">
                <a:moveTo>
                  <a:pt x="19250722" y="0"/>
                </a:moveTo>
                <a:lnTo>
                  <a:pt x="413599" y="0"/>
                </a:lnTo>
                <a:lnTo>
                  <a:pt x="365365" y="2782"/>
                </a:lnTo>
                <a:lnTo>
                  <a:pt x="318766" y="10923"/>
                </a:lnTo>
                <a:lnTo>
                  <a:pt x="274110" y="24112"/>
                </a:lnTo>
                <a:lnTo>
                  <a:pt x="231710" y="42039"/>
                </a:lnTo>
                <a:lnTo>
                  <a:pt x="191875" y="64393"/>
                </a:lnTo>
                <a:lnTo>
                  <a:pt x="154915" y="90864"/>
                </a:lnTo>
                <a:lnTo>
                  <a:pt x="121141" y="121141"/>
                </a:lnTo>
                <a:lnTo>
                  <a:pt x="90864" y="154915"/>
                </a:lnTo>
                <a:lnTo>
                  <a:pt x="64393" y="191875"/>
                </a:lnTo>
                <a:lnTo>
                  <a:pt x="42039" y="231710"/>
                </a:lnTo>
                <a:lnTo>
                  <a:pt x="24112" y="274110"/>
                </a:lnTo>
                <a:lnTo>
                  <a:pt x="10923" y="318766"/>
                </a:lnTo>
                <a:lnTo>
                  <a:pt x="2782" y="365365"/>
                </a:lnTo>
                <a:lnTo>
                  <a:pt x="0" y="413599"/>
                </a:lnTo>
                <a:lnTo>
                  <a:pt x="2782" y="461833"/>
                </a:lnTo>
                <a:lnTo>
                  <a:pt x="10923" y="508433"/>
                </a:lnTo>
                <a:lnTo>
                  <a:pt x="24112" y="553089"/>
                </a:lnTo>
                <a:lnTo>
                  <a:pt x="42039" y="595489"/>
                </a:lnTo>
                <a:lnTo>
                  <a:pt x="64393" y="635324"/>
                </a:lnTo>
                <a:lnTo>
                  <a:pt x="90864" y="672284"/>
                </a:lnTo>
                <a:lnTo>
                  <a:pt x="121141" y="706058"/>
                </a:lnTo>
                <a:lnTo>
                  <a:pt x="154915" y="736335"/>
                </a:lnTo>
                <a:lnTo>
                  <a:pt x="191875" y="762806"/>
                </a:lnTo>
                <a:lnTo>
                  <a:pt x="231710" y="785160"/>
                </a:lnTo>
                <a:lnTo>
                  <a:pt x="274110" y="803087"/>
                </a:lnTo>
                <a:lnTo>
                  <a:pt x="318766" y="816276"/>
                </a:lnTo>
                <a:lnTo>
                  <a:pt x="365365" y="824417"/>
                </a:lnTo>
                <a:lnTo>
                  <a:pt x="413599" y="827199"/>
                </a:lnTo>
                <a:lnTo>
                  <a:pt x="19250722" y="827199"/>
                </a:lnTo>
              </a:path>
            </a:pathLst>
          </a:custGeom>
          <a:ln w="31412">
            <a:solidFill>
              <a:srgbClr val="425B7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88C453A3-B776-9257-7F7E-2D0773FC22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396" y="340155"/>
            <a:ext cx="11076988" cy="1001972"/>
          </a:xfrm>
          <a:prstGeom prst="rect">
            <a:avLst/>
          </a:prstGeom>
        </p:spPr>
        <p:txBody>
          <a:bodyPr vert="horz" wrap="square" lIns="0" tIns="321722" rIns="0" bIns="0" rtlCol="0" anchor="ctr">
            <a:spAutoFit/>
          </a:bodyPr>
          <a:lstStyle/>
          <a:p>
            <a:pPr marL="184446">
              <a:lnSpc>
                <a:spcPct val="100000"/>
              </a:lnSpc>
              <a:spcBef>
                <a:spcPts val="73"/>
              </a:spcBef>
            </a:pPr>
            <a:r>
              <a:rPr lang="pt-BR" dirty="0">
                <a:solidFill>
                  <a:srgbClr val="36A8E0"/>
                </a:solidFill>
              </a:rPr>
              <a:t>CGF </a:t>
            </a:r>
            <a:r>
              <a:rPr lang="pt-BR" dirty="0" err="1">
                <a:solidFill>
                  <a:srgbClr val="36A8E0"/>
                </a:solidFill>
              </a:rPr>
              <a:t>Pass</a:t>
            </a:r>
            <a:r>
              <a:rPr lang="pt-BR" dirty="0">
                <a:solidFill>
                  <a:srgbClr val="36A8E0"/>
                </a:solidFill>
              </a:rPr>
              <a:t> – Controle </a:t>
            </a:r>
            <a:r>
              <a:rPr lang="pt-BR" b="1" dirty="0">
                <a:solidFill>
                  <a:srgbClr val="36A8E0"/>
                </a:solidFill>
              </a:rPr>
              <a:t>visual</a:t>
            </a:r>
            <a:r>
              <a:rPr lang="pt-BR" dirty="0">
                <a:solidFill>
                  <a:srgbClr val="36A8E0"/>
                </a:solidFill>
              </a:rPr>
              <a:t> Embarque </a:t>
            </a:r>
            <a:r>
              <a:rPr lang="pt-BR" b="1" dirty="0">
                <a:solidFill>
                  <a:srgbClr val="36A8E0"/>
                </a:solidFill>
              </a:rPr>
              <a:t>QRCODE</a:t>
            </a:r>
            <a:endParaRPr b="1" spc="149" dirty="0">
              <a:solidFill>
                <a:srgbClr val="36A8E0"/>
              </a:solidFill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23C28BC-5397-BF1C-06BA-CCF2D8F95D50}"/>
              </a:ext>
            </a:extLst>
          </p:cNvPr>
          <p:cNvSpPr/>
          <p:nvPr/>
        </p:nvSpPr>
        <p:spPr>
          <a:xfrm>
            <a:off x="11629384" y="945287"/>
            <a:ext cx="181365" cy="18136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419" y="0"/>
                </a:moveTo>
                <a:lnTo>
                  <a:pt x="102191" y="7617"/>
                </a:lnTo>
                <a:lnTo>
                  <a:pt x="61174" y="28829"/>
                </a:lnTo>
                <a:lnTo>
                  <a:pt x="28829" y="61174"/>
                </a:lnTo>
                <a:lnTo>
                  <a:pt x="7617" y="102191"/>
                </a:lnTo>
                <a:lnTo>
                  <a:pt x="0" y="149419"/>
                </a:lnTo>
                <a:lnTo>
                  <a:pt x="7617" y="196647"/>
                </a:lnTo>
                <a:lnTo>
                  <a:pt x="28829" y="237664"/>
                </a:lnTo>
                <a:lnTo>
                  <a:pt x="61174" y="270009"/>
                </a:lnTo>
                <a:lnTo>
                  <a:pt x="102191" y="291221"/>
                </a:lnTo>
                <a:lnTo>
                  <a:pt x="149419" y="298839"/>
                </a:lnTo>
                <a:lnTo>
                  <a:pt x="196647" y="291221"/>
                </a:lnTo>
                <a:lnTo>
                  <a:pt x="237664" y="270009"/>
                </a:lnTo>
                <a:lnTo>
                  <a:pt x="270009" y="237664"/>
                </a:lnTo>
                <a:lnTo>
                  <a:pt x="291221" y="196647"/>
                </a:lnTo>
                <a:lnTo>
                  <a:pt x="298839" y="149419"/>
                </a:lnTo>
                <a:lnTo>
                  <a:pt x="291221" y="102191"/>
                </a:lnTo>
                <a:lnTo>
                  <a:pt x="270009" y="61174"/>
                </a:lnTo>
                <a:lnTo>
                  <a:pt x="237664" y="28829"/>
                </a:lnTo>
                <a:lnTo>
                  <a:pt x="196647" y="7617"/>
                </a:lnTo>
                <a:lnTo>
                  <a:pt x="149419" y="0"/>
                </a:lnTo>
                <a:close/>
              </a:path>
            </a:pathLst>
          </a:custGeom>
          <a:solidFill>
            <a:srgbClr val="36A8E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17DFD01-256C-1EED-3E64-04055FC5F630}"/>
              </a:ext>
            </a:extLst>
          </p:cNvPr>
          <p:cNvSpPr txBox="1"/>
          <p:nvPr/>
        </p:nvSpPr>
        <p:spPr>
          <a:xfrm>
            <a:off x="888762" y="1881711"/>
            <a:ext cx="1084461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Demanda cliente Renner:</a:t>
            </a:r>
          </a:p>
          <a:p>
            <a:pPr marL="285750" indent="-285750">
              <a:buFontTx/>
              <a:buChar char="-"/>
            </a:pPr>
            <a:endParaRPr lang="pt-BR" dirty="0"/>
          </a:p>
          <a:p>
            <a:endParaRPr lang="pt-BR" sz="2800" dirty="0"/>
          </a:p>
          <a:p>
            <a:r>
              <a:rPr lang="pt-BR" sz="2800" dirty="0"/>
              <a:t>Implementar o embarque QRCODE, permitindo o embarque do passageiro apenas se cadastrado na rota</a:t>
            </a:r>
          </a:p>
        </p:txBody>
      </p:sp>
    </p:spTree>
    <p:extLst>
      <p:ext uri="{BB962C8B-B14F-4D97-AF65-F5344CB8AC3E}">
        <p14:creationId xmlns:p14="http://schemas.microsoft.com/office/powerpoint/2010/main" val="119900874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64886-DB61-ED7C-3E0A-1E4A08342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27F848AD-CA20-D9BD-8946-1EC9A3F5FBB9}"/>
              </a:ext>
            </a:extLst>
          </p:cNvPr>
          <p:cNvSpPr/>
          <p:nvPr/>
        </p:nvSpPr>
        <p:spPr>
          <a:xfrm>
            <a:off x="517917" y="771471"/>
            <a:ext cx="11674003" cy="501739"/>
          </a:xfrm>
          <a:custGeom>
            <a:avLst/>
            <a:gdLst/>
            <a:ahLst/>
            <a:cxnLst/>
            <a:rect l="l" t="t" r="r" b="b"/>
            <a:pathLst>
              <a:path w="19251295" h="827405">
                <a:moveTo>
                  <a:pt x="19250722" y="0"/>
                </a:moveTo>
                <a:lnTo>
                  <a:pt x="413599" y="0"/>
                </a:lnTo>
                <a:lnTo>
                  <a:pt x="365365" y="2782"/>
                </a:lnTo>
                <a:lnTo>
                  <a:pt x="318766" y="10923"/>
                </a:lnTo>
                <a:lnTo>
                  <a:pt x="274110" y="24112"/>
                </a:lnTo>
                <a:lnTo>
                  <a:pt x="231710" y="42039"/>
                </a:lnTo>
                <a:lnTo>
                  <a:pt x="191875" y="64393"/>
                </a:lnTo>
                <a:lnTo>
                  <a:pt x="154915" y="90864"/>
                </a:lnTo>
                <a:lnTo>
                  <a:pt x="121141" y="121141"/>
                </a:lnTo>
                <a:lnTo>
                  <a:pt x="90864" y="154915"/>
                </a:lnTo>
                <a:lnTo>
                  <a:pt x="64393" y="191875"/>
                </a:lnTo>
                <a:lnTo>
                  <a:pt x="42039" y="231710"/>
                </a:lnTo>
                <a:lnTo>
                  <a:pt x="24112" y="274110"/>
                </a:lnTo>
                <a:lnTo>
                  <a:pt x="10923" y="318766"/>
                </a:lnTo>
                <a:lnTo>
                  <a:pt x="2782" y="365365"/>
                </a:lnTo>
                <a:lnTo>
                  <a:pt x="0" y="413599"/>
                </a:lnTo>
                <a:lnTo>
                  <a:pt x="2782" y="461833"/>
                </a:lnTo>
                <a:lnTo>
                  <a:pt x="10923" y="508433"/>
                </a:lnTo>
                <a:lnTo>
                  <a:pt x="24112" y="553089"/>
                </a:lnTo>
                <a:lnTo>
                  <a:pt x="42039" y="595489"/>
                </a:lnTo>
                <a:lnTo>
                  <a:pt x="64393" y="635324"/>
                </a:lnTo>
                <a:lnTo>
                  <a:pt x="90864" y="672284"/>
                </a:lnTo>
                <a:lnTo>
                  <a:pt x="121141" y="706058"/>
                </a:lnTo>
                <a:lnTo>
                  <a:pt x="154915" y="736335"/>
                </a:lnTo>
                <a:lnTo>
                  <a:pt x="191875" y="762806"/>
                </a:lnTo>
                <a:lnTo>
                  <a:pt x="231710" y="785160"/>
                </a:lnTo>
                <a:lnTo>
                  <a:pt x="274110" y="803087"/>
                </a:lnTo>
                <a:lnTo>
                  <a:pt x="318766" y="816276"/>
                </a:lnTo>
                <a:lnTo>
                  <a:pt x="365365" y="824417"/>
                </a:lnTo>
                <a:lnTo>
                  <a:pt x="413599" y="827199"/>
                </a:lnTo>
                <a:lnTo>
                  <a:pt x="19250722" y="827199"/>
                </a:lnTo>
              </a:path>
            </a:pathLst>
          </a:custGeom>
          <a:ln w="31412">
            <a:solidFill>
              <a:srgbClr val="425B7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7B9F4A31-9155-7981-F3B1-1CB6C84FC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396" y="340155"/>
            <a:ext cx="11076988" cy="1001972"/>
          </a:xfrm>
          <a:prstGeom prst="rect">
            <a:avLst/>
          </a:prstGeom>
        </p:spPr>
        <p:txBody>
          <a:bodyPr vert="horz" wrap="square" lIns="0" tIns="321722" rIns="0" bIns="0" rtlCol="0" anchor="ctr">
            <a:spAutoFit/>
          </a:bodyPr>
          <a:lstStyle/>
          <a:p>
            <a:pPr marL="184446">
              <a:lnSpc>
                <a:spcPct val="100000"/>
              </a:lnSpc>
              <a:spcBef>
                <a:spcPts val="73"/>
              </a:spcBef>
            </a:pPr>
            <a:r>
              <a:rPr lang="pt-BR" dirty="0">
                <a:solidFill>
                  <a:srgbClr val="36A8E0"/>
                </a:solidFill>
              </a:rPr>
              <a:t>CGF </a:t>
            </a:r>
            <a:r>
              <a:rPr lang="pt-BR" dirty="0" err="1">
                <a:solidFill>
                  <a:srgbClr val="36A8E0"/>
                </a:solidFill>
              </a:rPr>
              <a:t>Pass</a:t>
            </a:r>
            <a:r>
              <a:rPr lang="pt-BR" dirty="0">
                <a:solidFill>
                  <a:srgbClr val="36A8E0"/>
                </a:solidFill>
              </a:rPr>
              <a:t> – Controle </a:t>
            </a:r>
            <a:r>
              <a:rPr lang="pt-BR" b="1" dirty="0">
                <a:solidFill>
                  <a:srgbClr val="36A8E0"/>
                </a:solidFill>
              </a:rPr>
              <a:t>visual</a:t>
            </a:r>
            <a:r>
              <a:rPr lang="pt-BR" dirty="0">
                <a:solidFill>
                  <a:srgbClr val="36A8E0"/>
                </a:solidFill>
              </a:rPr>
              <a:t> Embarque </a:t>
            </a:r>
            <a:r>
              <a:rPr lang="pt-BR" b="1" dirty="0">
                <a:solidFill>
                  <a:srgbClr val="36A8E0"/>
                </a:solidFill>
              </a:rPr>
              <a:t>QRCODE</a:t>
            </a:r>
            <a:endParaRPr b="1" spc="149" dirty="0">
              <a:solidFill>
                <a:srgbClr val="36A8E0"/>
              </a:solidFill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07C9C0C-79A6-637B-A3C4-19C08B487C6B}"/>
              </a:ext>
            </a:extLst>
          </p:cNvPr>
          <p:cNvSpPr/>
          <p:nvPr/>
        </p:nvSpPr>
        <p:spPr>
          <a:xfrm>
            <a:off x="11629384" y="945287"/>
            <a:ext cx="181365" cy="18136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419" y="0"/>
                </a:moveTo>
                <a:lnTo>
                  <a:pt x="102191" y="7617"/>
                </a:lnTo>
                <a:lnTo>
                  <a:pt x="61174" y="28829"/>
                </a:lnTo>
                <a:lnTo>
                  <a:pt x="28829" y="61174"/>
                </a:lnTo>
                <a:lnTo>
                  <a:pt x="7617" y="102191"/>
                </a:lnTo>
                <a:lnTo>
                  <a:pt x="0" y="149419"/>
                </a:lnTo>
                <a:lnTo>
                  <a:pt x="7617" y="196647"/>
                </a:lnTo>
                <a:lnTo>
                  <a:pt x="28829" y="237664"/>
                </a:lnTo>
                <a:lnTo>
                  <a:pt x="61174" y="270009"/>
                </a:lnTo>
                <a:lnTo>
                  <a:pt x="102191" y="291221"/>
                </a:lnTo>
                <a:lnTo>
                  <a:pt x="149419" y="298839"/>
                </a:lnTo>
                <a:lnTo>
                  <a:pt x="196647" y="291221"/>
                </a:lnTo>
                <a:lnTo>
                  <a:pt x="237664" y="270009"/>
                </a:lnTo>
                <a:lnTo>
                  <a:pt x="270009" y="237664"/>
                </a:lnTo>
                <a:lnTo>
                  <a:pt x="291221" y="196647"/>
                </a:lnTo>
                <a:lnTo>
                  <a:pt x="298839" y="149419"/>
                </a:lnTo>
                <a:lnTo>
                  <a:pt x="291221" y="102191"/>
                </a:lnTo>
                <a:lnTo>
                  <a:pt x="270009" y="61174"/>
                </a:lnTo>
                <a:lnTo>
                  <a:pt x="237664" y="28829"/>
                </a:lnTo>
                <a:lnTo>
                  <a:pt x="196647" y="7617"/>
                </a:lnTo>
                <a:lnTo>
                  <a:pt x="149419" y="0"/>
                </a:lnTo>
                <a:close/>
              </a:path>
            </a:pathLst>
          </a:custGeom>
          <a:solidFill>
            <a:srgbClr val="36A8E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3F35714-111D-749F-214A-4F970F275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19" y="1959483"/>
            <a:ext cx="4964123" cy="350221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8CEB27-6B30-D738-622B-2D6DB34B0523}"/>
              </a:ext>
            </a:extLst>
          </p:cNvPr>
          <p:cNvSpPr txBox="1"/>
          <p:nvPr/>
        </p:nvSpPr>
        <p:spPr>
          <a:xfrm>
            <a:off x="6272613" y="2300455"/>
            <a:ext cx="584864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Nova FLAG SISTEMA:</a:t>
            </a:r>
          </a:p>
          <a:p>
            <a:pPr marL="285750" indent="-285750">
              <a:buFontTx/>
              <a:buChar char="-"/>
            </a:pPr>
            <a:r>
              <a:rPr lang="pt-BR" dirty="0"/>
              <a:t>“CGF “</a:t>
            </a:r>
          </a:p>
          <a:p>
            <a:endParaRPr lang="pt-BR" dirty="0"/>
          </a:p>
          <a:p>
            <a:r>
              <a:rPr lang="pt-BR" dirty="0"/>
              <a:t>Ao definir esta flag, o CGF </a:t>
            </a:r>
            <a:r>
              <a:rPr lang="pt-BR" dirty="0" err="1"/>
              <a:t>Pass</a:t>
            </a:r>
            <a:r>
              <a:rPr lang="pt-BR" dirty="0"/>
              <a:t> não irá permitir cadastro por parte do passageiro.</a:t>
            </a:r>
          </a:p>
          <a:p>
            <a:r>
              <a:rPr lang="pt-BR" dirty="0"/>
              <a:t>O passageiro deverá inserir no app o </a:t>
            </a:r>
            <a:r>
              <a:rPr lang="pt-BR" b="1" dirty="0"/>
              <a:t>e-mail que foi previamente cadastrado no CGF.</a:t>
            </a:r>
          </a:p>
          <a:p>
            <a:endParaRPr lang="pt-BR" dirty="0"/>
          </a:p>
          <a:p>
            <a:r>
              <a:rPr lang="pt-BR" dirty="0"/>
              <a:t>Ao definir esta flag, o CGF </a:t>
            </a:r>
            <a:r>
              <a:rPr lang="pt-BR" dirty="0" err="1"/>
              <a:t>Pass</a:t>
            </a:r>
            <a:r>
              <a:rPr lang="pt-BR" dirty="0"/>
              <a:t> também </a:t>
            </a:r>
            <a:r>
              <a:rPr lang="pt-BR" b="1" dirty="0"/>
              <a:t>não irá permitir escolher a linha no app</a:t>
            </a:r>
            <a:r>
              <a:rPr lang="pt-BR" dirty="0"/>
              <a:t>, deverá seguir a linha que foi previamente cadastrada no CGF. </a:t>
            </a:r>
          </a:p>
          <a:p>
            <a:r>
              <a:rPr lang="pt-BR" dirty="0"/>
              <a:t>Iremos permitir apenas escolher/alterar o ponto de embarque cadastrado na rota.</a:t>
            </a:r>
          </a:p>
        </p:txBody>
      </p:sp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D8755759-ED43-AE89-B820-C574C485DFBF}"/>
              </a:ext>
            </a:extLst>
          </p:cNvPr>
          <p:cNvCxnSpPr>
            <a:cxnSpLocks/>
          </p:cNvCxnSpPr>
          <p:nvPr/>
        </p:nvCxnSpPr>
        <p:spPr>
          <a:xfrm flipV="1">
            <a:off x="4953846" y="2785929"/>
            <a:ext cx="1318767" cy="571909"/>
          </a:xfrm>
          <a:prstGeom prst="bentConnector3">
            <a:avLst>
              <a:gd name="adj1" fmla="val 629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25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897F9-3932-382E-0BA7-0EC29DAE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C8FCEEEF-6355-7824-C4B7-504EDE9BE0A0}"/>
              </a:ext>
            </a:extLst>
          </p:cNvPr>
          <p:cNvSpPr/>
          <p:nvPr/>
        </p:nvSpPr>
        <p:spPr>
          <a:xfrm>
            <a:off x="517917" y="771471"/>
            <a:ext cx="11674003" cy="501739"/>
          </a:xfrm>
          <a:custGeom>
            <a:avLst/>
            <a:gdLst/>
            <a:ahLst/>
            <a:cxnLst/>
            <a:rect l="l" t="t" r="r" b="b"/>
            <a:pathLst>
              <a:path w="19251295" h="827405">
                <a:moveTo>
                  <a:pt x="19250722" y="0"/>
                </a:moveTo>
                <a:lnTo>
                  <a:pt x="413599" y="0"/>
                </a:lnTo>
                <a:lnTo>
                  <a:pt x="365365" y="2782"/>
                </a:lnTo>
                <a:lnTo>
                  <a:pt x="318766" y="10923"/>
                </a:lnTo>
                <a:lnTo>
                  <a:pt x="274110" y="24112"/>
                </a:lnTo>
                <a:lnTo>
                  <a:pt x="231710" y="42039"/>
                </a:lnTo>
                <a:lnTo>
                  <a:pt x="191875" y="64393"/>
                </a:lnTo>
                <a:lnTo>
                  <a:pt x="154915" y="90864"/>
                </a:lnTo>
                <a:lnTo>
                  <a:pt x="121141" y="121141"/>
                </a:lnTo>
                <a:lnTo>
                  <a:pt x="90864" y="154915"/>
                </a:lnTo>
                <a:lnTo>
                  <a:pt x="64393" y="191875"/>
                </a:lnTo>
                <a:lnTo>
                  <a:pt x="42039" y="231710"/>
                </a:lnTo>
                <a:lnTo>
                  <a:pt x="24112" y="274110"/>
                </a:lnTo>
                <a:lnTo>
                  <a:pt x="10923" y="318766"/>
                </a:lnTo>
                <a:lnTo>
                  <a:pt x="2782" y="365365"/>
                </a:lnTo>
                <a:lnTo>
                  <a:pt x="0" y="413599"/>
                </a:lnTo>
                <a:lnTo>
                  <a:pt x="2782" y="461833"/>
                </a:lnTo>
                <a:lnTo>
                  <a:pt x="10923" y="508433"/>
                </a:lnTo>
                <a:lnTo>
                  <a:pt x="24112" y="553089"/>
                </a:lnTo>
                <a:lnTo>
                  <a:pt x="42039" y="595489"/>
                </a:lnTo>
                <a:lnTo>
                  <a:pt x="64393" y="635324"/>
                </a:lnTo>
                <a:lnTo>
                  <a:pt x="90864" y="672284"/>
                </a:lnTo>
                <a:lnTo>
                  <a:pt x="121141" y="706058"/>
                </a:lnTo>
                <a:lnTo>
                  <a:pt x="154915" y="736335"/>
                </a:lnTo>
                <a:lnTo>
                  <a:pt x="191875" y="762806"/>
                </a:lnTo>
                <a:lnTo>
                  <a:pt x="231710" y="785160"/>
                </a:lnTo>
                <a:lnTo>
                  <a:pt x="274110" y="803087"/>
                </a:lnTo>
                <a:lnTo>
                  <a:pt x="318766" y="816276"/>
                </a:lnTo>
                <a:lnTo>
                  <a:pt x="365365" y="824417"/>
                </a:lnTo>
                <a:lnTo>
                  <a:pt x="413599" y="827199"/>
                </a:lnTo>
                <a:lnTo>
                  <a:pt x="19250722" y="827199"/>
                </a:lnTo>
              </a:path>
            </a:pathLst>
          </a:custGeom>
          <a:ln w="31412">
            <a:solidFill>
              <a:srgbClr val="425B7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475063A-1AD0-ED40-34A9-9D018C9AD8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396" y="340155"/>
            <a:ext cx="11076988" cy="1001972"/>
          </a:xfrm>
          <a:prstGeom prst="rect">
            <a:avLst/>
          </a:prstGeom>
        </p:spPr>
        <p:txBody>
          <a:bodyPr vert="horz" wrap="square" lIns="0" tIns="321722" rIns="0" bIns="0" rtlCol="0" anchor="ctr">
            <a:spAutoFit/>
          </a:bodyPr>
          <a:lstStyle/>
          <a:p>
            <a:pPr marL="184446">
              <a:lnSpc>
                <a:spcPct val="100000"/>
              </a:lnSpc>
              <a:spcBef>
                <a:spcPts val="73"/>
              </a:spcBef>
            </a:pPr>
            <a:r>
              <a:rPr lang="pt-BR" dirty="0">
                <a:solidFill>
                  <a:srgbClr val="36A8E0"/>
                </a:solidFill>
              </a:rPr>
              <a:t>CGF </a:t>
            </a:r>
            <a:r>
              <a:rPr lang="pt-BR" dirty="0" err="1">
                <a:solidFill>
                  <a:srgbClr val="36A8E0"/>
                </a:solidFill>
              </a:rPr>
              <a:t>Pass</a:t>
            </a:r>
            <a:r>
              <a:rPr lang="pt-BR" dirty="0">
                <a:solidFill>
                  <a:srgbClr val="36A8E0"/>
                </a:solidFill>
              </a:rPr>
              <a:t> – Controle </a:t>
            </a:r>
            <a:r>
              <a:rPr lang="pt-BR" b="1" dirty="0">
                <a:solidFill>
                  <a:srgbClr val="36A8E0"/>
                </a:solidFill>
              </a:rPr>
              <a:t>visual</a:t>
            </a:r>
            <a:r>
              <a:rPr lang="pt-BR" dirty="0">
                <a:solidFill>
                  <a:srgbClr val="36A8E0"/>
                </a:solidFill>
              </a:rPr>
              <a:t> Embarque </a:t>
            </a:r>
            <a:r>
              <a:rPr lang="pt-BR" b="1" dirty="0">
                <a:solidFill>
                  <a:srgbClr val="36A8E0"/>
                </a:solidFill>
              </a:rPr>
              <a:t>QRCODE</a:t>
            </a:r>
            <a:endParaRPr b="1" spc="149" dirty="0">
              <a:solidFill>
                <a:srgbClr val="36A8E0"/>
              </a:solidFill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0FC326-0838-D4C5-A317-445D1A605AB6}"/>
              </a:ext>
            </a:extLst>
          </p:cNvPr>
          <p:cNvSpPr/>
          <p:nvPr/>
        </p:nvSpPr>
        <p:spPr>
          <a:xfrm>
            <a:off x="11629384" y="945287"/>
            <a:ext cx="181365" cy="18136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419" y="0"/>
                </a:moveTo>
                <a:lnTo>
                  <a:pt x="102191" y="7617"/>
                </a:lnTo>
                <a:lnTo>
                  <a:pt x="61174" y="28829"/>
                </a:lnTo>
                <a:lnTo>
                  <a:pt x="28829" y="61174"/>
                </a:lnTo>
                <a:lnTo>
                  <a:pt x="7617" y="102191"/>
                </a:lnTo>
                <a:lnTo>
                  <a:pt x="0" y="149419"/>
                </a:lnTo>
                <a:lnTo>
                  <a:pt x="7617" y="196647"/>
                </a:lnTo>
                <a:lnTo>
                  <a:pt x="28829" y="237664"/>
                </a:lnTo>
                <a:lnTo>
                  <a:pt x="61174" y="270009"/>
                </a:lnTo>
                <a:lnTo>
                  <a:pt x="102191" y="291221"/>
                </a:lnTo>
                <a:lnTo>
                  <a:pt x="149419" y="298839"/>
                </a:lnTo>
                <a:lnTo>
                  <a:pt x="196647" y="291221"/>
                </a:lnTo>
                <a:lnTo>
                  <a:pt x="237664" y="270009"/>
                </a:lnTo>
                <a:lnTo>
                  <a:pt x="270009" y="237664"/>
                </a:lnTo>
                <a:lnTo>
                  <a:pt x="291221" y="196647"/>
                </a:lnTo>
                <a:lnTo>
                  <a:pt x="298839" y="149419"/>
                </a:lnTo>
                <a:lnTo>
                  <a:pt x="291221" y="102191"/>
                </a:lnTo>
                <a:lnTo>
                  <a:pt x="270009" y="61174"/>
                </a:lnTo>
                <a:lnTo>
                  <a:pt x="237664" y="28829"/>
                </a:lnTo>
                <a:lnTo>
                  <a:pt x="196647" y="7617"/>
                </a:lnTo>
                <a:lnTo>
                  <a:pt x="149419" y="0"/>
                </a:lnTo>
                <a:close/>
              </a:path>
            </a:pathLst>
          </a:custGeom>
          <a:solidFill>
            <a:srgbClr val="36A8E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2F34517B-A324-6ED3-7D90-ED3209D90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90" y="1792493"/>
            <a:ext cx="2215139" cy="4795970"/>
          </a:xfrm>
          <a:prstGeom prst="rect">
            <a:avLst/>
          </a:prstGeom>
        </p:spPr>
      </p:pic>
      <p:pic>
        <p:nvPicPr>
          <p:cNvPr id="11" name="Imagem 10" descr="Tela de computador com texto preto sobre fundo branco">
            <a:extLst>
              <a:ext uri="{FF2B5EF4-FFF2-40B4-BE49-F238E27FC236}">
                <a16:creationId xmlns:a16="http://schemas.microsoft.com/office/drawing/2014/main" id="{5452FBE4-44A9-0373-3F92-9953C7657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96" y="2527378"/>
            <a:ext cx="1866047" cy="4040156"/>
          </a:xfrm>
          <a:prstGeom prst="rect">
            <a:avLst/>
          </a:prstGeom>
        </p:spPr>
      </p:pic>
      <p:pic>
        <p:nvPicPr>
          <p:cNvPr id="19" name="Gráfico 18" descr="Seta: girar para a esquerda com preenchimento sólido">
            <a:extLst>
              <a:ext uri="{FF2B5EF4-FFF2-40B4-BE49-F238E27FC236}">
                <a16:creationId xmlns:a16="http://schemas.microsoft.com/office/drawing/2014/main" id="{C9F160BD-4FFF-D569-B8E4-55D1D201F3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51138" y="5210306"/>
            <a:ext cx="1283030" cy="124333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F2F433-D007-938D-5AAC-F56C3756CA85}"/>
              </a:ext>
            </a:extLst>
          </p:cNvPr>
          <p:cNvSpPr txBox="1"/>
          <p:nvPr/>
        </p:nvSpPr>
        <p:spPr>
          <a:xfrm>
            <a:off x="2687929" y="5831975"/>
            <a:ext cx="2530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Botão “Embarque </a:t>
            </a:r>
            <a:r>
              <a:rPr lang="pt-BR" sz="1200" dirty="0" err="1"/>
              <a:t>QRCode</a:t>
            </a:r>
            <a:r>
              <a:rPr lang="pt-BR" sz="1200" dirty="0"/>
              <a:t> ativado no</a:t>
            </a:r>
          </a:p>
          <a:p>
            <a:r>
              <a:rPr lang="pt-BR" sz="1200" dirty="0"/>
              <a:t>aplicativo do passageiro – CGF </a:t>
            </a:r>
            <a:r>
              <a:rPr lang="pt-BR" sz="1200" dirty="0" err="1"/>
              <a:t>Pass</a:t>
            </a:r>
            <a:endParaRPr lang="pt-BR" sz="1200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28B4D2D-9693-F673-56D7-CBF0EF003880}"/>
              </a:ext>
            </a:extLst>
          </p:cNvPr>
          <p:cNvSpPr txBox="1"/>
          <p:nvPr/>
        </p:nvSpPr>
        <p:spPr>
          <a:xfrm>
            <a:off x="5122082" y="1719797"/>
            <a:ext cx="3518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Como é hoje:</a:t>
            </a:r>
          </a:p>
          <a:p>
            <a:r>
              <a:rPr lang="pt-BR" sz="1200" dirty="0"/>
              <a:t>Mensagem exibe o código de embarque e aviso sonoro caso o celular esteja fora do silencioso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2DD5B3F-022B-6CAC-63F9-976D9A30A35F}"/>
              </a:ext>
            </a:extLst>
          </p:cNvPr>
          <p:cNvSpPr txBox="1"/>
          <p:nvPr/>
        </p:nvSpPr>
        <p:spPr>
          <a:xfrm>
            <a:off x="8640146" y="1719797"/>
            <a:ext cx="351806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Como ficará:</a:t>
            </a:r>
          </a:p>
          <a:p>
            <a:r>
              <a:rPr lang="pt-BR" sz="1200" dirty="0"/>
              <a:t>Além do código de embarque e aviso sonoro, será exibido a </a:t>
            </a:r>
            <a:r>
              <a:rPr lang="pt-BR" sz="1200" b="1" dirty="0"/>
              <a:t>empresa e linha de cadastro do usuário</a:t>
            </a:r>
          </a:p>
        </p:txBody>
      </p:sp>
      <p:pic>
        <p:nvPicPr>
          <p:cNvPr id="28" name="Imagem 27" descr="Tela de computador com texto preto sobre fundo branco">
            <a:extLst>
              <a:ext uri="{FF2B5EF4-FFF2-40B4-BE49-F238E27FC236}">
                <a16:creationId xmlns:a16="http://schemas.microsoft.com/office/drawing/2014/main" id="{C0A8FED2-17F7-5076-3551-FFE19C619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351" y="2527378"/>
            <a:ext cx="1866047" cy="4040156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6088880E-6574-3CE2-135B-C3A9DE427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54549" y="3663663"/>
            <a:ext cx="1771650" cy="180975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F72FD6-12F0-8260-959B-BF3E81E1BB66}"/>
              </a:ext>
            </a:extLst>
          </p:cNvPr>
          <p:cNvSpPr txBox="1"/>
          <p:nvPr/>
        </p:nvSpPr>
        <p:spPr>
          <a:xfrm>
            <a:off x="8977713" y="3198307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</a:rPr>
              <a:t>PASSAGEIRO: </a:t>
            </a:r>
            <a:r>
              <a:rPr lang="pt-BR" b="1" dirty="0">
                <a:solidFill>
                  <a:schemeClr val="bg1"/>
                </a:solidFill>
              </a:rPr>
              <a:t>RENNER</a:t>
            </a:r>
          </a:p>
          <a:p>
            <a:r>
              <a:rPr lang="pt-BR" sz="1100" b="1" dirty="0">
                <a:solidFill>
                  <a:schemeClr val="bg1"/>
                </a:solidFill>
              </a:rPr>
              <a:t>LINHA CADASTRO: </a:t>
            </a:r>
            <a:r>
              <a:rPr lang="pt-BR" b="1" dirty="0">
                <a:solidFill>
                  <a:schemeClr val="bg1"/>
                </a:solidFill>
              </a:rPr>
              <a:t>215</a:t>
            </a:r>
          </a:p>
        </p:txBody>
      </p:sp>
      <p:pic>
        <p:nvPicPr>
          <p:cNvPr id="33" name="Imagem 32" descr="Forma, Seta&#10;&#10;O conteúdo gerado por IA pode estar incorreto.">
            <a:extLst>
              <a:ext uri="{FF2B5EF4-FFF2-40B4-BE49-F238E27FC236}">
                <a16:creationId xmlns:a16="http://schemas.microsoft.com/office/drawing/2014/main" id="{E80C508A-22F4-5C88-44BE-C2DED897A6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555" y="1457816"/>
            <a:ext cx="631254" cy="631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7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63147-79C0-1320-0398-6F9FE5F5F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BA3E7C55-CF2D-C256-5F1E-03E20786EC63}"/>
              </a:ext>
            </a:extLst>
          </p:cNvPr>
          <p:cNvSpPr/>
          <p:nvPr/>
        </p:nvSpPr>
        <p:spPr>
          <a:xfrm>
            <a:off x="517917" y="771471"/>
            <a:ext cx="11674003" cy="501739"/>
          </a:xfrm>
          <a:custGeom>
            <a:avLst/>
            <a:gdLst/>
            <a:ahLst/>
            <a:cxnLst/>
            <a:rect l="l" t="t" r="r" b="b"/>
            <a:pathLst>
              <a:path w="19251295" h="827405">
                <a:moveTo>
                  <a:pt x="19250722" y="0"/>
                </a:moveTo>
                <a:lnTo>
                  <a:pt x="413599" y="0"/>
                </a:lnTo>
                <a:lnTo>
                  <a:pt x="365365" y="2782"/>
                </a:lnTo>
                <a:lnTo>
                  <a:pt x="318766" y="10923"/>
                </a:lnTo>
                <a:lnTo>
                  <a:pt x="274110" y="24112"/>
                </a:lnTo>
                <a:lnTo>
                  <a:pt x="231710" y="42039"/>
                </a:lnTo>
                <a:lnTo>
                  <a:pt x="191875" y="64393"/>
                </a:lnTo>
                <a:lnTo>
                  <a:pt x="154915" y="90864"/>
                </a:lnTo>
                <a:lnTo>
                  <a:pt x="121141" y="121141"/>
                </a:lnTo>
                <a:lnTo>
                  <a:pt x="90864" y="154915"/>
                </a:lnTo>
                <a:lnTo>
                  <a:pt x="64393" y="191875"/>
                </a:lnTo>
                <a:lnTo>
                  <a:pt x="42039" y="231710"/>
                </a:lnTo>
                <a:lnTo>
                  <a:pt x="24112" y="274110"/>
                </a:lnTo>
                <a:lnTo>
                  <a:pt x="10923" y="318766"/>
                </a:lnTo>
                <a:lnTo>
                  <a:pt x="2782" y="365365"/>
                </a:lnTo>
                <a:lnTo>
                  <a:pt x="0" y="413599"/>
                </a:lnTo>
                <a:lnTo>
                  <a:pt x="2782" y="461833"/>
                </a:lnTo>
                <a:lnTo>
                  <a:pt x="10923" y="508433"/>
                </a:lnTo>
                <a:lnTo>
                  <a:pt x="24112" y="553089"/>
                </a:lnTo>
                <a:lnTo>
                  <a:pt x="42039" y="595489"/>
                </a:lnTo>
                <a:lnTo>
                  <a:pt x="64393" y="635324"/>
                </a:lnTo>
                <a:lnTo>
                  <a:pt x="90864" y="672284"/>
                </a:lnTo>
                <a:lnTo>
                  <a:pt x="121141" y="706058"/>
                </a:lnTo>
                <a:lnTo>
                  <a:pt x="154915" y="736335"/>
                </a:lnTo>
                <a:lnTo>
                  <a:pt x="191875" y="762806"/>
                </a:lnTo>
                <a:lnTo>
                  <a:pt x="231710" y="785160"/>
                </a:lnTo>
                <a:lnTo>
                  <a:pt x="274110" y="803087"/>
                </a:lnTo>
                <a:lnTo>
                  <a:pt x="318766" y="816276"/>
                </a:lnTo>
                <a:lnTo>
                  <a:pt x="365365" y="824417"/>
                </a:lnTo>
                <a:lnTo>
                  <a:pt x="413599" y="827199"/>
                </a:lnTo>
                <a:lnTo>
                  <a:pt x="19250722" y="827199"/>
                </a:lnTo>
              </a:path>
            </a:pathLst>
          </a:custGeom>
          <a:ln w="31412">
            <a:solidFill>
              <a:srgbClr val="425B7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8C24FB5-A4EE-32F0-6660-428929B7E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396" y="340155"/>
            <a:ext cx="11076988" cy="1001972"/>
          </a:xfrm>
          <a:prstGeom prst="rect">
            <a:avLst/>
          </a:prstGeom>
        </p:spPr>
        <p:txBody>
          <a:bodyPr vert="horz" wrap="square" lIns="0" tIns="321722" rIns="0" bIns="0" rtlCol="0" anchor="ctr">
            <a:spAutoFit/>
          </a:bodyPr>
          <a:lstStyle/>
          <a:p>
            <a:pPr marL="184446">
              <a:lnSpc>
                <a:spcPct val="100000"/>
              </a:lnSpc>
              <a:spcBef>
                <a:spcPts val="73"/>
              </a:spcBef>
            </a:pPr>
            <a:r>
              <a:rPr lang="pt-BR" dirty="0">
                <a:solidFill>
                  <a:srgbClr val="36A8E0"/>
                </a:solidFill>
              </a:rPr>
              <a:t>CGF </a:t>
            </a:r>
            <a:r>
              <a:rPr lang="pt-BR" dirty="0" err="1">
                <a:solidFill>
                  <a:srgbClr val="36A8E0"/>
                </a:solidFill>
              </a:rPr>
              <a:t>Pass</a:t>
            </a:r>
            <a:r>
              <a:rPr lang="pt-BR" dirty="0">
                <a:solidFill>
                  <a:srgbClr val="36A8E0"/>
                </a:solidFill>
              </a:rPr>
              <a:t> – Controle </a:t>
            </a:r>
            <a:r>
              <a:rPr lang="pt-BR" b="1" dirty="0">
                <a:solidFill>
                  <a:srgbClr val="36A8E0"/>
                </a:solidFill>
              </a:rPr>
              <a:t>visual</a:t>
            </a:r>
            <a:r>
              <a:rPr lang="pt-BR" dirty="0">
                <a:solidFill>
                  <a:srgbClr val="36A8E0"/>
                </a:solidFill>
              </a:rPr>
              <a:t> Embarque </a:t>
            </a:r>
            <a:r>
              <a:rPr lang="pt-BR" b="1" dirty="0">
                <a:solidFill>
                  <a:srgbClr val="36A8E0"/>
                </a:solidFill>
              </a:rPr>
              <a:t>QRCODE</a:t>
            </a:r>
            <a:endParaRPr b="1" spc="149" dirty="0">
              <a:solidFill>
                <a:srgbClr val="36A8E0"/>
              </a:solidFill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C92E84A-A9D0-2C33-69CA-1831BFBC7CD0}"/>
              </a:ext>
            </a:extLst>
          </p:cNvPr>
          <p:cNvSpPr/>
          <p:nvPr/>
        </p:nvSpPr>
        <p:spPr>
          <a:xfrm>
            <a:off x="11629384" y="945287"/>
            <a:ext cx="181365" cy="18136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419" y="0"/>
                </a:moveTo>
                <a:lnTo>
                  <a:pt x="102191" y="7617"/>
                </a:lnTo>
                <a:lnTo>
                  <a:pt x="61174" y="28829"/>
                </a:lnTo>
                <a:lnTo>
                  <a:pt x="28829" y="61174"/>
                </a:lnTo>
                <a:lnTo>
                  <a:pt x="7617" y="102191"/>
                </a:lnTo>
                <a:lnTo>
                  <a:pt x="0" y="149419"/>
                </a:lnTo>
                <a:lnTo>
                  <a:pt x="7617" y="196647"/>
                </a:lnTo>
                <a:lnTo>
                  <a:pt x="28829" y="237664"/>
                </a:lnTo>
                <a:lnTo>
                  <a:pt x="61174" y="270009"/>
                </a:lnTo>
                <a:lnTo>
                  <a:pt x="102191" y="291221"/>
                </a:lnTo>
                <a:lnTo>
                  <a:pt x="149419" y="298839"/>
                </a:lnTo>
                <a:lnTo>
                  <a:pt x="196647" y="291221"/>
                </a:lnTo>
                <a:lnTo>
                  <a:pt x="237664" y="270009"/>
                </a:lnTo>
                <a:lnTo>
                  <a:pt x="270009" y="237664"/>
                </a:lnTo>
                <a:lnTo>
                  <a:pt x="291221" y="196647"/>
                </a:lnTo>
                <a:lnTo>
                  <a:pt x="298839" y="149419"/>
                </a:lnTo>
                <a:lnTo>
                  <a:pt x="291221" y="102191"/>
                </a:lnTo>
                <a:lnTo>
                  <a:pt x="270009" y="61174"/>
                </a:lnTo>
                <a:lnTo>
                  <a:pt x="237664" y="28829"/>
                </a:lnTo>
                <a:lnTo>
                  <a:pt x="196647" y="7617"/>
                </a:lnTo>
                <a:lnTo>
                  <a:pt x="149419" y="0"/>
                </a:lnTo>
                <a:close/>
              </a:path>
            </a:pathLst>
          </a:custGeom>
          <a:solidFill>
            <a:srgbClr val="36A8E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992C785-FF74-AA85-BCA0-88043F66396F}"/>
              </a:ext>
            </a:extLst>
          </p:cNvPr>
          <p:cNvSpPr txBox="1"/>
          <p:nvPr/>
        </p:nvSpPr>
        <p:spPr>
          <a:xfrm>
            <a:off x="644084" y="1873622"/>
            <a:ext cx="1107698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Funcionamento e pré-requisitos:</a:t>
            </a:r>
          </a:p>
          <a:p>
            <a:endParaRPr lang="pt-BR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Os passageiros somente terão acesso ao aplicativo para acompanhamento de rota e embarque qrcode, caso tenham sido previamente cadastrados na plataforma CGF.</a:t>
            </a:r>
          </a:p>
          <a:p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No embarque QRCODE, é obrigatório a utilização de um e-mail. Este e-mail deverá ser acessível pelo passageiro para recebimento do código de segurança e definição de senha pessoal.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pt-BR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pt-BR" dirty="0"/>
              <a:t>A app irá informar a rota de cadastro do passageiro, sendo ação do motorista solicitar ao passageiro o desembarque em caso de linha divergente, ou ainda, outra ação definida pelo cliente Renner.</a:t>
            </a:r>
          </a:p>
          <a:p>
            <a:r>
              <a:rPr lang="pt-BR" dirty="0"/>
              <a:t>Não haverá bloqueio ou restrição física do acesso do passageiro ao veículo.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214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34B26-2B0F-79EF-DCC6-7D42FCE04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>
            <a:extLst>
              <a:ext uri="{FF2B5EF4-FFF2-40B4-BE49-F238E27FC236}">
                <a16:creationId xmlns:a16="http://schemas.microsoft.com/office/drawing/2014/main" id="{227DE75E-FB0C-D7A0-F9A0-4B0636967B09}"/>
              </a:ext>
            </a:extLst>
          </p:cNvPr>
          <p:cNvSpPr/>
          <p:nvPr/>
        </p:nvSpPr>
        <p:spPr>
          <a:xfrm>
            <a:off x="517917" y="771471"/>
            <a:ext cx="11674003" cy="501739"/>
          </a:xfrm>
          <a:custGeom>
            <a:avLst/>
            <a:gdLst/>
            <a:ahLst/>
            <a:cxnLst/>
            <a:rect l="l" t="t" r="r" b="b"/>
            <a:pathLst>
              <a:path w="19251295" h="827405">
                <a:moveTo>
                  <a:pt x="19250722" y="0"/>
                </a:moveTo>
                <a:lnTo>
                  <a:pt x="413599" y="0"/>
                </a:lnTo>
                <a:lnTo>
                  <a:pt x="365365" y="2782"/>
                </a:lnTo>
                <a:lnTo>
                  <a:pt x="318766" y="10923"/>
                </a:lnTo>
                <a:lnTo>
                  <a:pt x="274110" y="24112"/>
                </a:lnTo>
                <a:lnTo>
                  <a:pt x="231710" y="42039"/>
                </a:lnTo>
                <a:lnTo>
                  <a:pt x="191875" y="64393"/>
                </a:lnTo>
                <a:lnTo>
                  <a:pt x="154915" y="90864"/>
                </a:lnTo>
                <a:lnTo>
                  <a:pt x="121141" y="121141"/>
                </a:lnTo>
                <a:lnTo>
                  <a:pt x="90864" y="154915"/>
                </a:lnTo>
                <a:lnTo>
                  <a:pt x="64393" y="191875"/>
                </a:lnTo>
                <a:lnTo>
                  <a:pt x="42039" y="231710"/>
                </a:lnTo>
                <a:lnTo>
                  <a:pt x="24112" y="274110"/>
                </a:lnTo>
                <a:lnTo>
                  <a:pt x="10923" y="318766"/>
                </a:lnTo>
                <a:lnTo>
                  <a:pt x="2782" y="365365"/>
                </a:lnTo>
                <a:lnTo>
                  <a:pt x="0" y="413599"/>
                </a:lnTo>
                <a:lnTo>
                  <a:pt x="2782" y="461833"/>
                </a:lnTo>
                <a:lnTo>
                  <a:pt x="10923" y="508433"/>
                </a:lnTo>
                <a:lnTo>
                  <a:pt x="24112" y="553089"/>
                </a:lnTo>
                <a:lnTo>
                  <a:pt x="42039" y="595489"/>
                </a:lnTo>
                <a:lnTo>
                  <a:pt x="64393" y="635324"/>
                </a:lnTo>
                <a:lnTo>
                  <a:pt x="90864" y="672284"/>
                </a:lnTo>
                <a:lnTo>
                  <a:pt x="121141" y="706058"/>
                </a:lnTo>
                <a:lnTo>
                  <a:pt x="154915" y="736335"/>
                </a:lnTo>
                <a:lnTo>
                  <a:pt x="191875" y="762806"/>
                </a:lnTo>
                <a:lnTo>
                  <a:pt x="231710" y="785160"/>
                </a:lnTo>
                <a:lnTo>
                  <a:pt x="274110" y="803087"/>
                </a:lnTo>
                <a:lnTo>
                  <a:pt x="318766" y="816276"/>
                </a:lnTo>
                <a:lnTo>
                  <a:pt x="365365" y="824417"/>
                </a:lnTo>
                <a:lnTo>
                  <a:pt x="413599" y="827199"/>
                </a:lnTo>
                <a:lnTo>
                  <a:pt x="19250722" y="827199"/>
                </a:lnTo>
              </a:path>
            </a:pathLst>
          </a:custGeom>
          <a:ln w="31412">
            <a:solidFill>
              <a:srgbClr val="425B71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D3DDB57-2903-6810-B8D3-1B092DEAD9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2396" y="340155"/>
            <a:ext cx="11076988" cy="1001972"/>
          </a:xfrm>
          <a:prstGeom prst="rect">
            <a:avLst/>
          </a:prstGeom>
        </p:spPr>
        <p:txBody>
          <a:bodyPr vert="horz" wrap="square" lIns="0" tIns="321722" rIns="0" bIns="0" rtlCol="0" anchor="ctr">
            <a:spAutoFit/>
          </a:bodyPr>
          <a:lstStyle/>
          <a:p>
            <a:pPr marL="184446">
              <a:lnSpc>
                <a:spcPct val="100000"/>
              </a:lnSpc>
              <a:spcBef>
                <a:spcPts val="73"/>
              </a:spcBef>
            </a:pPr>
            <a:r>
              <a:rPr lang="pt-BR" dirty="0">
                <a:solidFill>
                  <a:srgbClr val="36A8E0"/>
                </a:solidFill>
              </a:rPr>
              <a:t>CGF </a:t>
            </a:r>
            <a:r>
              <a:rPr lang="pt-BR" dirty="0" err="1">
                <a:solidFill>
                  <a:srgbClr val="36A8E0"/>
                </a:solidFill>
              </a:rPr>
              <a:t>Pass</a:t>
            </a:r>
            <a:r>
              <a:rPr lang="pt-BR" dirty="0">
                <a:solidFill>
                  <a:srgbClr val="36A8E0"/>
                </a:solidFill>
              </a:rPr>
              <a:t> – Controle </a:t>
            </a:r>
            <a:r>
              <a:rPr lang="pt-BR" b="1" dirty="0">
                <a:solidFill>
                  <a:srgbClr val="36A8E0"/>
                </a:solidFill>
              </a:rPr>
              <a:t>visual</a:t>
            </a:r>
            <a:r>
              <a:rPr lang="pt-BR" dirty="0">
                <a:solidFill>
                  <a:srgbClr val="36A8E0"/>
                </a:solidFill>
              </a:rPr>
              <a:t> Embarque </a:t>
            </a:r>
            <a:r>
              <a:rPr lang="pt-BR" b="1" dirty="0">
                <a:solidFill>
                  <a:srgbClr val="36A8E0"/>
                </a:solidFill>
              </a:rPr>
              <a:t>QRCODE</a:t>
            </a:r>
            <a:endParaRPr b="1" spc="149" dirty="0">
              <a:solidFill>
                <a:srgbClr val="36A8E0"/>
              </a:solidFill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0BCE7B9-3034-BCE6-2E30-815E14BCC253}"/>
              </a:ext>
            </a:extLst>
          </p:cNvPr>
          <p:cNvSpPr/>
          <p:nvPr/>
        </p:nvSpPr>
        <p:spPr>
          <a:xfrm>
            <a:off x="11629384" y="945287"/>
            <a:ext cx="181365" cy="181365"/>
          </a:xfrm>
          <a:custGeom>
            <a:avLst/>
            <a:gdLst/>
            <a:ahLst/>
            <a:cxnLst/>
            <a:rect l="l" t="t" r="r" b="b"/>
            <a:pathLst>
              <a:path w="299084" h="299085">
                <a:moveTo>
                  <a:pt x="149419" y="0"/>
                </a:moveTo>
                <a:lnTo>
                  <a:pt x="102191" y="7617"/>
                </a:lnTo>
                <a:lnTo>
                  <a:pt x="61174" y="28829"/>
                </a:lnTo>
                <a:lnTo>
                  <a:pt x="28829" y="61174"/>
                </a:lnTo>
                <a:lnTo>
                  <a:pt x="7617" y="102191"/>
                </a:lnTo>
                <a:lnTo>
                  <a:pt x="0" y="149419"/>
                </a:lnTo>
                <a:lnTo>
                  <a:pt x="7617" y="196647"/>
                </a:lnTo>
                <a:lnTo>
                  <a:pt x="28829" y="237664"/>
                </a:lnTo>
                <a:lnTo>
                  <a:pt x="61174" y="270009"/>
                </a:lnTo>
                <a:lnTo>
                  <a:pt x="102191" y="291221"/>
                </a:lnTo>
                <a:lnTo>
                  <a:pt x="149419" y="298839"/>
                </a:lnTo>
                <a:lnTo>
                  <a:pt x="196647" y="291221"/>
                </a:lnTo>
                <a:lnTo>
                  <a:pt x="237664" y="270009"/>
                </a:lnTo>
                <a:lnTo>
                  <a:pt x="270009" y="237664"/>
                </a:lnTo>
                <a:lnTo>
                  <a:pt x="291221" y="196647"/>
                </a:lnTo>
                <a:lnTo>
                  <a:pt x="298839" y="149419"/>
                </a:lnTo>
                <a:lnTo>
                  <a:pt x="291221" y="102191"/>
                </a:lnTo>
                <a:lnTo>
                  <a:pt x="270009" y="61174"/>
                </a:lnTo>
                <a:lnTo>
                  <a:pt x="237664" y="28829"/>
                </a:lnTo>
                <a:lnTo>
                  <a:pt x="196647" y="7617"/>
                </a:lnTo>
                <a:lnTo>
                  <a:pt x="149419" y="0"/>
                </a:lnTo>
                <a:close/>
              </a:path>
            </a:pathLst>
          </a:custGeom>
          <a:solidFill>
            <a:srgbClr val="36A8E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E45C293-FEF2-7018-D39D-CEEC59BDEFC5}"/>
              </a:ext>
            </a:extLst>
          </p:cNvPr>
          <p:cNvSpPr txBox="1"/>
          <p:nvPr/>
        </p:nvSpPr>
        <p:spPr>
          <a:xfrm>
            <a:off x="903718" y="1862051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Cronograma: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7879FE2-D687-CD8F-D130-3FAA356CD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885" y="2598852"/>
            <a:ext cx="10001511" cy="210770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BB168DF-3F4A-E774-9DB1-8FE81655FFB5}"/>
              </a:ext>
            </a:extLst>
          </p:cNvPr>
          <p:cNvSpPr txBox="1"/>
          <p:nvPr/>
        </p:nvSpPr>
        <p:spPr>
          <a:xfrm>
            <a:off x="1231885" y="5440198"/>
            <a:ext cx="110769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* Tempo médio de aprovação lojas app: Apple: 7 à 10 dias / Android: 5 à 7 dias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8201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345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Wingdings</vt:lpstr>
      <vt:lpstr>Tema do Office</vt:lpstr>
      <vt:lpstr>Apresentação do PowerPoint</vt:lpstr>
      <vt:lpstr>CGF Pass – Controle visual Embarque QRCODE</vt:lpstr>
      <vt:lpstr>CGF Pass – Controle visual Embarque QRCODE</vt:lpstr>
      <vt:lpstr>CGF Pass – Controle visual Embarque QRCODE</vt:lpstr>
      <vt:lpstr>CGF Pass – Controle visual Embarque QRCODE</vt:lpstr>
      <vt:lpstr>CGF Pass – Controle visual Embarque QRCODE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Grupo Piccolotur</dc:creator>
  <cp:lastModifiedBy>Gabriel Correa</cp:lastModifiedBy>
  <cp:revision>8</cp:revision>
  <dcterms:created xsi:type="dcterms:W3CDTF">2023-12-18T21:52:21Z</dcterms:created>
  <dcterms:modified xsi:type="dcterms:W3CDTF">2025-06-02T19:24:25Z</dcterms:modified>
</cp:coreProperties>
</file>