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</p:sldIdLst>
  <p:sldSz cy="5143500" cx="9144000"/>
  <p:notesSz cx="6858000" cy="9144000"/>
  <p:embeddedFontLst>
    <p:embeddedFont>
      <p:font typeface="Montserrat"/>
      <p:regular r:id="rId59"/>
      <p:bold r:id="rId60"/>
      <p:italic r:id="rId61"/>
      <p:boldItalic r:id="rId62"/>
    </p:embeddedFont>
    <p:embeddedFont>
      <p:font typeface="Overpass"/>
      <p:regular r:id="rId63"/>
      <p:bold r:id="rId64"/>
      <p:italic r:id="rId65"/>
      <p:boldItalic r:id="rId66"/>
    </p:embeddedFont>
    <p:embeddedFont>
      <p:font typeface="Source Code Pro"/>
      <p:regular r:id="rId67"/>
      <p:bold r:id="rId68"/>
      <p:italic r:id="rId69"/>
      <p:boldItalic r:id="rId7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A045B04-1CB2-40D0-A487-BD49CAEDB380}">
  <a:tblStyle styleId="{AA045B04-1CB2-40D0-A487-BD49CAEDB38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70" Type="http://schemas.openxmlformats.org/officeDocument/2006/relationships/font" Target="fonts/SourceCodePro-boldItalic.fntdata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font" Target="fonts/Montserrat-boldItalic.fntdata"/><Relationship Id="rId61" Type="http://schemas.openxmlformats.org/officeDocument/2006/relationships/font" Target="fonts/Montserrat-italic.fntdata"/><Relationship Id="rId20" Type="http://schemas.openxmlformats.org/officeDocument/2006/relationships/slide" Target="slides/slide15.xml"/><Relationship Id="rId64" Type="http://schemas.openxmlformats.org/officeDocument/2006/relationships/font" Target="fonts/Overpass-bold.fntdata"/><Relationship Id="rId63" Type="http://schemas.openxmlformats.org/officeDocument/2006/relationships/font" Target="fonts/Overpass-regular.fntdata"/><Relationship Id="rId22" Type="http://schemas.openxmlformats.org/officeDocument/2006/relationships/slide" Target="slides/slide17.xml"/><Relationship Id="rId66" Type="http://schemas.openxmlformats.org/officeDocument/2006/relationships/font" Target="fonts/Overpass-boldItalic.fntdata"/><Relationship Id="rId21" Type="http://schemas.openxmlformats.org/officeDocument/2006/relationships/slide" Target="slides/slide16.xml"/><Relationship Id="rId65" Type="http://schemas.openxmlformats.org/officeDocument/2006/relationships/font" Target="fonts/Overpass-italic.fntdata"/><Relationship Id="rId24" Type="http://schemas.openxmlformats.org/officeDocument/2006/relationships/slide" Target="slides/slide19.xml"/><Relationship Id="rId68" Type="http://schemas.openxmlformats.org/officeDocument/2006/relationships/font" Target="fonts/SourceCodePro-bold.fntdata"/><Relationship Id="rId23" Type="http://schemas.openxmlformats.org/officeDocument/2006/relationships/slide" Target="slides/slide18.xml"/><Relationship Id="rId67" Type="http://schemas.openxmlformats.org/officeDocument/2006/relationships/font" Target="fonts/SourceCodePro-regular.fntdata"/><Relationship Id="rId60" Type="http://schemas.openxmlformats.org/officeDocument/2006/relationships/font" Target="fonts/Montserrat-bold.fntdata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font" Target="fonts/SourceCodePro-italic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font" Target="fonts/Montserrat-regular.fntdata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586a91ea0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586a91ea0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8634bd2edd_0_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8634bd2edd_0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8634bd2edd_0_2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8634bd2edd_0_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8634bd2edd_0_3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8634bd2edd_0_3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8634bd2edd_0_3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8634bd2edd_0_3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8634bd2edd_0_3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8634bd2edd_0_3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8634bd2edd_0_3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8634bd2edd_0_3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8634bd2edd_0_3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8634bd2edd_0_3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8634bd2edd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8634bd2ed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8634bd2edd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8634bd2edd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8634bd2edd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8634bd2edd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87c152e11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87c152e11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8634bd2edd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8634bd2edd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8634bd2edd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8634bd2edd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8634bd2edd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8634bd2edd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8634bd2edd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8634bd2edd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8634bd2edd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8634bd2edd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8634bd2edd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8634bd2edd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8634bd2edd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8634bd2edd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8634bd2edd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8634bd2edd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8634bd2edd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8634bd2edd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8634bd2edd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8634bd2edd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862e4da840_1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862e4da840_1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8634bd2edd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8634bd2edd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8634bd2edd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8634bd2edd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8634bd2edd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8634bd2edd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8634bd2edd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8634bd2edd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8634bd2edd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8634bd2edd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862e4da840_1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862e4da840_1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8634bd2edd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8634bd2edd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8634bd2edd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8634bd2edd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862e4da840_1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862e4da840_1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862e4da840_1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862e4da840_1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8634bd2edd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8634bd2edd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862e4da840_1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862e4da840_1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862e4da840_1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862e4da840_1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862e4da840_2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862e4da840_2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862e4da840_2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862e4da840_2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862e4da840_1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862e4da840_1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862e4da840_2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862e4da840_2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862e4da840_2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862e4da840_2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862e4da840_2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862e4da840_2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862e4da840_21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862e4da840_21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862e4da840_21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862e4da840_21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8634bd2edd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8634bd2edd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862e4da840_1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862e4da840_1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862e4da840_1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862e4da840_1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862e4da840_1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862e4da840_1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862e4da840_1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862e4da840_1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8634bd2edd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8634bd2edd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8634bd2edd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8634bd2edd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8634bd2edd_0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8634bd2edd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8634bd2edd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8634bd2edd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jp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6.jpg"/><Relationship Id="rId5" Type="http://schemas.openxmlformats.org/officeDocument/2006/relationships/image" Target="../media/image8.png"/><Relationship Id="rId6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6.jpg"/><Relationship Id="rId5" Type="http://schemas.openxmlformats.org/officeDocument/2006/relationships/image" Target="../media/image8.png"/><Relationship Id="rId6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Relationship Id="rId4" Type="http://schemas.openxmlformats.org/officeDocument/2006/relationships/image" Target="../media/image6.jpg"/><Relationship Id="rId5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6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6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6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6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6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6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6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6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6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6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6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6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6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6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6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6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6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6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6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6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jpg"/><Relationship Id="rId4" Type="http://schemas.openxmlformats.org/officeDocument/2006/relationships/image" Target="../media/image4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6.jp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6.jp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6.jp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6.jp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6.jp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6.jp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6.jp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6.jp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6.jp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hyperlink" Target="http://www.toscrape.com" TargetMode="External"/><Relationship Id="rId4" Type="http://schemas.openxmlformats.org/officeDocument/2006/relationships/image" Target="../media/image6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jpg"/><Relationship Id="rId4" Type="http://schemas.openxmlformats.org/officeDocument/2006/relationships/image" Target="../media/image4.png"/><Relationship Id="rId5" Type="http://schemas.openxmlformats.org/officeDocument/2006/relationships/image" Target="../media/image2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6.jp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6.jp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6.jp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6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jpg"/><Relationship Id="rId4" Type="http://schemas.openxmlformats.org/officeDocument/2006/relationships/image" Target="../media/image4.png"/><Relationship Id="rId5" Type="http://schemas.openxmlformats.org/officeDocument/2006/relationships/image" Target="../media/image2.png"/><Relationship Id="rId6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jpg"/><Relationship Id="rId4" Type="http://schemas.openxmlformats.org/officeDocument/2006/relationships/image" Target="../media/image4.png"/><Relationship Id="rId5" Type="http://schemas.openxmlformats.org/officeDocument/2006/relationships/image" Target="../media/image2.png"/><Relationship Id="rId6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jpg"/><Relationship Id="rId4" Type="http://schemas.openxmlformats.org/officeDocument/2006/relationships/image" Target="../media/image4.png"/><Relationship Id="rId5" Type="http://schemas.openxmlformats.org/officeDocument/2006/relationships/image" Target="../media/image2.png"/><Relationship Id="rId6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jpg"/><Relationship Id="rId4" Type="http://schemas.openxmlformats.org/officeDocument/2006/relationships/image" Target="../media/image4.png"/><Relationship Id="rId5" Type="http://schemas.openxmlformats.org/officeDocument/2006/relationships/image" Target="../media/image2.png"/><Relationship Id="rId6" Type="http://schemas.openxmlformats.org/officeDocument/2006/relationships/image" Target="../media/image3.png"/><Relationship Id="rId7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Web Scraping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5" name="Google Shape;55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0" name="Google Shape;140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1" name="Google Shape;141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2"/>
          <p:cNvPicPr preferRelativeResize="0"/>
          <p:nvPr/>
        </p:nvPicPr>
        <p:blipFill rotWithShape="1">
          <a:blip r:embed="rId4">
            <a:alphaModFix/>
          </a:blip>
          <a:srcRect b="17597" l="0" r="68512" t="39239"/>
          <a:stretch/>
        </p:blipFill>
        <p:spPr>
          <a:xfrm>
            <a:off x="3078850" y="1878125"/>
            <a:ext cx="1442400" cy="123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34374" y="2098851"/>
            <a:ext cx="685825" cy="45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46635" y="1953050"/>
            <a:ext cx="2532638" cy="1237425"/>
          </a:xfrm>
          <a:prstGeom prst="rect">
            <a:avLst/>
          </a:prstGeom>
          <a:noFill/>
          <a:ln cap="flat" cmpd="sng" w="38100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145" name="Google Shape;145;p22"/>
          <p:cNvCxnSpPr/>
          <p:nvPr/>
        </p:nvCxnSpPr>
        <p:spPr>
          <a:xfrm flipH="1" rot="10800000">
            <a:off x="3990450" y="1937700"/>
            <a:ext cx="929400" cy="217500"/>
          </a:xfrm>
          <a:prstGeom prst="straightConnector1">
            <a:avLst/>
          </a:prstGeom>
          <a:noFill/>
          <a:ln cap="flat" cmpd="sng" w="38100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6" name="Google Shape;146;p22"/>
          <p:cNvCxnSpPr/>
          <p:nvPr/>
        </p:nvCxnSpPr>
        <p:spPr>
          <a:xfrm>
            <a:off x="4002500" y="2517425"/>
            <a:ext cx="905700" cy="694200"/>
          </a:xfrm>
          <a:prstGeom prst="straightConnector1">
            <a:avLst/>
          </a:prstGeom>
          <a:noFill/>
          <a:ln cap="flat" cmpd="sng" w="38100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7" name="Google Shape;147;p22"/>
          <p:cNvSpPr/>
          <p:nvPr/>
        </p:nvSpPr>
        <p:spPr>
          <a:xfrm>
            <a:off x="888925" y="1491125"/>
            <a:ext cx="1569600" cy="2257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2"/>
          <p:cNvSpPr txBox="1"/>
          <p:nvPr/>
        </p:nvSpPr>
        <p:spPr>
          <a:xfrm>
            <a:off x="152400" y="1708475"/>
            <a:ext cx="3380700" cy="1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&lt;!DOCTYPE html&gt; 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&lt;html&gt; 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&lt;head&gt;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&lt;title&gt;Title on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Browser Tab&lt;/title&gt;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&lt;/head&gt;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&lt;body&gt;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&lt;h1&gt; Website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Header &lt;/h1&gt;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&lt;p&gt; Some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Paragraph &lt;/p&gt;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&lt;body&gt;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&lt;/html&gt;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49" name="Google Shape;149;p22"/>
          <p:cNvCxnSpPr/>
          <p:nvPr/>
        </p:nvCxnSpPr>
        <p:spPr>
          <a:xfrm>
            <a:off x="2499325" y="2360450"/>
            <a:ext cx="688200" cy="2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23"/>
          <p:cNvPicPr preferRelativeResize="0"/>
          <p:nvPr/>
        </p:nvPicPr>
        <p:blipFill rotWithShape="1">
          <a:blip r:embed="rId3">
            <a:alphaModFix/>
          </a:blip>
          <a:srcRect b="17597" l="0" r="68512" t="39239"/>
          <a:stretch/>
        </p:blipFill>
        <p:spPr>
          <a:xfrm>
            <a:off x="3391563" y="2246425"/>
            <a:ext cx="1442400" cy="123742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6" name="Google Shape;156;p23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7" name="Google Shape;157;p23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3"/>
          <p:cNvSpPr/>
          <p:nvPr/>
        </p:nvSpPr>
        <p:spPr>
          <a:xfrm>
            <a:off x="1124400" y="1793000"/>
            <a:ext cx="1569600" cy="1648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3"/>
          <p:cNvSpPr txBox="1"/>
          <p:nvPr/>
        </p:nvSpPr>
        <p:spPr>
          <a:xfrm>
            <a:off x="387875" y="1750725"/>
            <a:ext cx="3380700" cy="1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&lt;!DOCTYPE html&gt; 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&lt;html&gt; 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&lt;head&gt;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&lt;title&gt;Title on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Browser Tab&lt;/title&gt;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&lt;/head&gt;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&lt;body&gt;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&lt;h1&gt; Website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Header &lt;/h1&gt;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&lt;p&gt; Some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Paragraph &lt;/p&gt;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&lt;body&gt;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&lt;/html&gt;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60" name="Google Shape;160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57787" y="2466450"/>
            <a:ext cx="454800" cy="454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1" name="Google Shape;161;p23"/>
          <p:cNvCxnSpPr/>
          <p:nvPr/>
        </p:nvCxnSpPr>
        <p:spPr>
          <a:xfrm>
            <a:off x="2766475" y="2692500"/>
            <a:ext cx="688200" cy="2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2" name="Google Shape;162;p23"/>
          <p:cNvCxnSpPr/>
          <p:nvPr/>
        </p:nvCxnSpPr>
        <p:spPr>
          <a:xfrm>
            <a:off x="4977475" y="2692500"/>
            <a:ext cx="688200" cy="2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63" name="Google Shape;163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76850" y="2260598"/>
            <a:ext cx="820524" cy="942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p24"/>
          <p:cNvPicPr preferRelativeResize="0"/>
          <p:nvPr/>
        </p:nvPicPr>
        <p:blipFill rotWithShape="1">
          <a:blip r:embed="rId3">
            <a:alphaModFix/>
          </a:blip>
          <a:srcRect b="17597" l="0" r="68512" t="39239"/>
          <a:stretch/>
        </p:blipFill>
        <p:spPr>
          <a:xfrm>
            <a:off x="3391563" y="2246425"/>
            <a:ext cx="1442400" cy="1237425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0" name="Google Shape;170;p24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1" name="Google Shape;171;p24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4"/>
          <p:cNvSpPr/>
          <p:nvPr/>
        </p:nvSpPr>
        <p:spPr>
          <a:xfrm>
            <a:off x="1124400" y="1793000"/>
            <a:ext cx="1569600" cy="1648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4"/>
          <p:cNvSpPr txBox="1"/>
          <p:nvPr/>
        </p:nvSpPr>
        <p:spPr>
          <a:xfrm>
            <a:off x="387875" y="1750725"/>
            <a:ext cx="3380700" cy="1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&lt;!DOCTYPE html&gt; 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&lt;html&gt; 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&lt;head&gt;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&lt;title&gt;Title on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Browser Tab&lt;/title&gt;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&lt;/head&gt;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&lt;body&gt;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&lt;h1&gt; Website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Header &lt;/h1&gt;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&lt;p&gt; Some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Paragraph &lt;/p&gt;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&lt;body&gt;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&lt;/html&gt;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74" name="Google Shape;174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57787" y="2466450"/>
            <a:ext cx="454800" cy="454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5" name="Google Shape;175;p24"/>
          <p:cNvCxnSpPr/>
          <p:nvPr/>
        </p:nvCxnSpPr>
        <p:spPr>
          <a:xfrm>
            <a:off x="2766475" y="2692500"/>
            <a:ext cx="688200" cy="2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6" name="Google Shape;176;p24"/>
          <p:cNvCxnSpPr/>
          <p:nvPr/>
        </p:nvCxnSpPr>
        <p:spPr>
          <a:xfrm>
            <a:off x="4977475" y="2692500"/>
            <a:ext cx="688200" cy="2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77" name="Google Shape;177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777379" y="2246425"/>
            <a:ext cx="2182925" cy="104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182;p25"/>
          <p:cNvPicPr preferRelativeResize="0"/>
          <p:nvPr/>
        </p:nvPicPr>
        <p:blipFill rotWithShape="1">
          <a:blip r:embed="rId3">
            <a:alphaModFix/>
          </a:blip>
          <a:srcRect b="17597" l="0" r="68512" t="39239"/>
          <a:stretch/>
        </p:blipFill>
        <p:spPr>
          <a:xfrm>
            <a:off x="3391563" y="2246425"/>
            <a:ext cx="1442400" cy="1237425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4" name="Google Shape;184;p25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5" name="Google Shape;185;p25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5"/>
          <p:cNvSpPr/>
          <p:nvPr/>
        </p:nvSpPr>
        <p:spPr>
          <a:xfrm>
            <a:off x="1124400" y="1793000"/>
            <a:ext cx="1569600" cy="1648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5"/>
          <p:cNvSpPr txBox="1"/>
          <p:nvPr/>
        </p:nvSpPr>
        <p:spPr>
          <a:xfrm>
            <a:off x="387875" y="1750725"/>
            <a:ext cx="3380700" cy="1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&lt;!DOCTYPE html&gt; 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&lt;html&gt; 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&lt;head&gt;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&lt;title&gt;Title on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Browser Tab&lt;/title&gt;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&lt;/head&gt;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&lt;body&gt;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&lt;h1&gt; Website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Header &lt;/h1&gt;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&lt;p&gt; Some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Paragraph &lt;/p&gt;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&lt;body&gt;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&lt;/html&gt;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88" name="Google Shape;188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57787" y="2466450"/>
            <a:ext cx="454800" cy="454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9" name="Google Shape;189;p25"/>
          <p:cNvCxnSpPr/>
          <p:nvPr/>
        </p:nvCxnSpPr>
        <p:spPr>
          <a:xfrm>
            <a:off x="2766475" y="2692500"/>
            <a:ext cx="688200" cy="2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0" name="Google Shape;190;p25"/>
          <p:cNvCxnSpPr/>
          <p:nvPr/>
        </p:nvCxnSpPr>
        <p:spPr>
          <a:xfrm>
            <a:off x="4977475" y="2692500"/>
            <a:ext cx="688200" cy="2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1" name="Google Shape;191;p25"/>
          <p:cNvSpPr txBox="1"/>
          <p:nvPr/>
        </p:nvSpPr>
        <p:spPr>
          <a:xfrm>
            <a:off x="5626450" y="2466450"/>
            <a:ext cx="3688500" cy="71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[“Germany”, “France”, “Spain”]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7" name="Google Shape;197;p2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Main things we need to understand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Rules of Web Scraping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Limitations of Web Scraping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Basic HTML and CSS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8" name="Google Shape;198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9" name="Google Shape;199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5" name="Google Shape;205;p2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Rules of Web Scraping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Always try to get permission before scraping!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If you make too many scraping attempts or requests your IP Address could get blocked!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Some sites automatically block scraping software.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6" name="Google Shape;206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7" name="Google Shape;207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3" name="Google Shape;213;p2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Limitations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of Web Scraping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general every website is unique, which means every web scraping script is unique.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slight change or update to a website may completely break your web scraping script.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4" name="Google Shape;214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5" name="Google Shape;215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1" name="Google Shape;221;p29"/>
          <p:cNvSpPr txBox="1"/>
          <p:nvPr>
            <p:ph idx="1" type="body"/>
          </p:nvPr>
        </p:nvSpPr>
        <p:spPr>
          <a:xfrm>
            <a:off x="311700" y="1152475"/>
            <a:ext cx="8684100" cy="70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Main front end components of a website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2" name="Google Shape;222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3" name="Google Shape;223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29"/>
          <p:cNvSpPr/>
          <p:nvPr/>
        </p:nvSpPr>
        <p:spPr>
          <a:xfrm>
            <a:off x="482450" y="2126575"/>
            <a:ext cx="2457300" cy="2046900"/>
          </a:xfrm>
          <a:prstGeom prst="parallelogram">
            <a:avLst>
              <a:gd fmla="val 25000" name="adj"/>
            </a:avLst>
          </a:prstGeom>
          <a:solidFill>
            <a:srgbClr val="F4CCCC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29"/>
          <p:cNvSpPr txBox="1"/>
          <p:nvPr/>
        </p:nvSpPr>
        <p:spPr>
          <a:xfrm>
            <a:off x="805000" y="3663200"/>
            <a:ext cx="1513200" cy="6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Overpass"/>
                <a:ea typeface="Overpass"/>
                <a:cs typeface="Overpass"/>
                <a:sym typeface="Overpass"/>
              </a:rPr>
              <a:t>HTML</a:t>
            </a:r>
            <a:endParaRPr b="1" sz="24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226" name="Google Shape;226;p29"/>
          <p:cNvSpPr txBox="1"/>
          <p:nvPr/>
        </p:nvSpPr>
        <p:spPr>
          <a:xfrm>
            <a:off x="-104025" y="1558875"/>
            <a:ext cx="2929500" cy="292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&lt;!DOCTYPE html&gt;  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&lt;html&gt;  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&lt;head&gt;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 &lt;title&gt;Title on Browser Tab&lt;/title&gt;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&lt;/head&gt;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    &lt;h1&gt; Website Header &lt;/h1&gt;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    &lt;p&gt; Some Paragraph &lt;/p&gt;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&lt;/html&gt;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27" name="Google Shape;227;p29"/>
          <p:cNvSpPr/>
          <p:nvPr/>
        </p:nvSpPr>
        <p:spPr>
          <a:xfrm>
            <a:off x="3331638" y="2161675"/>
            <a:ext cx="2457300" cy="2046900"/>
          </a:xfrm>
          <a:prstGeom prst="parallelogram">
            <a:avLst>
              <a:gd fmla="val 25000" name="adj"/>
            </a:avLst>
          </a:prstGeom>
          <a:solidFill>
            <a:srgbClr val="EA9999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29"/>
          <p:cNvSpPr txBox="1"/>
          <p:nvPr/>
        </p:nvSpPr>
        <p:spPr>
          <a:xfrm>
            <a:off x="3654188" y="3698300"/>
            <a:ext cx="1513200" cy="6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Overpass"/>
                <a:ea typeface="Overpass"/>
                <a:cs typeface="Overpass"/>
                <a:sym typeface="Overpass"/>
              </a:rPr>
              <a:t>CSS</a:t>
            </a:r>
            <a:endParaRPr b="1" sz="24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229" name="Google Shape;229;p29"/>
          <p:cNvSpPr txBox="1"/>
          <p:nvPr/>
        </p:nvSpPr>
        <p:spPr>
          <a:xfrm>
            <a:off x="2897638" y="1971525"/>
            <a:ext cx="2929500" cy="210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p{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color: red;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font-family: courier;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font-size: 160%;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.someclass{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color: green;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font-family: verdana;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font-size: 300%;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#someid{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color: blue;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30" name="Google Shape;230;p29"/>
          <p:cNvSpPr/>
          <p:nvPr/>
        </p:nvSpPr>
        <p:spPr>
          <a:xfrm>
            <a:off x="6304575" y="2211825"/>
            <a:ext cx="2457300" cy="2046900"/>
          </a:xfrm>
          <a:prstGeom prst="parallelogram">
            <a:avLst>
              <a:gd fmla="val 25000" name="adj"/>
            </a:avLst>
          </a:prstGeom>
          <a:solidFill>
            <a:srgbClr val="E06666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29"/>
          <p:cNvSpPr txBox="1"/>
          <p:nvPr/>
        </p:nvSpPr>
        <p:spPr>
          <a:xfrm>
            <a:off x="6627125" y="3748450"/>
            <a:ext cx="1513200" cy="6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Overpass"/>
                <a:ea typeface="Overpass"/>
                <a:cs typeface="Overpass"/>
                <a:sym typeface="Overpass"/>
              </a:rPr>
              <a:t>JS</a:t>
            </a:r>
            <a:endParaRPr b="1" sz="24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232" name="Google Shape;232;p29"/>
          <p:cNvSpPr txBox="1"/>
          <p:nvPr/>
        </p:nvSpPr>
        <p:spPr>
          <a:xfrm>
            <a:off x="5899325" y="2028825"/>
            <a:ext cx="2929500" cy="20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var values = ["Volvo", "Saab", "Fiat"];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var person = {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firstName: "John",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lastName: "Doe",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age: 50,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eyeColor: "blue"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};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33" name="Google Shape;233;p29"/>
          <p:cNvSpPr/>
          <p:nvPr/>
        </p:nvSpPr>
        <p:spPr>
          <a:xfrm>
            <a:off x="2920700" y="2855025"/>
            <a:ext cx="469200" cy="469200"/>
          </a:xfrm>
          <a:prstGeom prst="mathPlus">
            <a:avLst>
              <a:gd fmla="val 23520" name="adj1"/>
            </a:avLst>
          </a:prstGeom>
          <a:solidFill>
            <a:srgbClr val="990000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29"/>
          <p:cNvSpPr/>
          <p:nvPr/>
        </p:nvSpPr>
        <p:spPr>
          <a:xfrm>
            <a:off x="5812163" y="2915425"/>
            <a:ext cx="469200" cy="469200"/>
          </a:xfrm>
          <a:prstGeom prst="mathPlus">
            <a:avLst>
              <a:gd fmla="val 23520" name="adj1"/>
            </a:avLst>
          </a:prstGeom>
          <a:solidFill>
            <a:srgbClr val="990000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0" name="Google Shape;240;p3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When viewing a website, the browser doesn’t show you all the source code behind the website, instead it shows you the HTML and some CSS and JS that the website sends to your browser.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1" name="Google Shape;241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2" name="Google Shape;242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8" name="Google Shape;248;p3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HTML is used to create the basic structure and content of a webpage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CSS is used for the design and style of a web page, where elements are placed and how it looks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JavaScript is used to define the interactive elements of a webpage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9" name="Google Shape;249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0" name="Google Shape;250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Web scraping is a general term for techniques involving automating the gathering of data from a website.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this section we will learn how to use Python to conduct web scraping tasks, such as downloading images or information off a website.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3" name="Google Shape;63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6" name="Google Shape;256;p3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effective basic web scraping we only need to have a basic understanding of HTML and CSS.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Python can view these HTML and CSS elements programmatically, and then extract information from the website.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HTML and CSS in more detail.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57" name="Google Shape;257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8" name="Google Shape;258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4" name="Google Shape;264;p3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HTML is Hypertext Markup Language and is present on every website on the internet.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can right-click on a website and select “View Page Source” to get an example.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see a small example of HTML code.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5" name="Google Shape;265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6" name="Google Shape;266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2" name="Google Shape;272;p34"/>
          <p:cNvSpPr txBox="1"/>
          <p:nvPr>
            <p:ph idx="1" type="body"/>
          </p:nvPr>
        </p:nvSpPr>
        <p:spPr>
          <a:xfrm>
            <a:off x="146400" y="1011875"/>
            <a:ext cx="8851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&lt;!DOCTYPE 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&lt;title&gt;Title on Browser Tab&lt;/title&gt;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&lt;/head&gt;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&lt;h1&gt; Website Header &lt;/h1&gt;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&lt;p&gt; Some Paragraph &lt;/p&gt;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&lt;/html&gt;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73" name="Google Shape;273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34"/>
          <p:cNvSpPr/>
          <p:nvPr/>
        </p:nvSpPr>
        <p:spPr>
          <a:xfrm>
            <a:off x="1075775" y="1061625"/>
            <a:ext cx="3296400" cy="4215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0" name="Google Shape;280;p35"/>
          <p:cNvSpPr txBox="1"/>
          <p:nvPr>
            <p:ph idx="1" type="body"/>
          </p:nvPr>
        </p:nvSpPr>
        <p:spPr>
          <a:xfrm>
            <a:off x="146400" y="1011875"/>
            <a:ext cx="8851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&lt;!DOCTYPE 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&lt;title&gt;Title on Browser Tab&lt;/title&gt;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&lt;/head&gt;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&lt;h1&gt; Website Header &lt;/h1&gt;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&lt;p&gt; Some Paragraph &lt;/p&gt;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&lt;/html&gt;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81" name="Google Shape;281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35"/>
          <p:cNvSpPr/>
          <p:nvPr/>
        </p:nvSpPr>
        <p:spPr>
          <a:xfrm>
            <a:off x="1114200" y="1445825"/>
            <a:ext cx="1321800" cy="4215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35"/>
          <p:cNvSpPr/>
          <p:nvPr/>
        </p:nvSpPr>
        <p:spPr>
          <a:xfrm>
            <a:off x="1174400" y="4533525"/>
            <a:ext cx="1321800" cy="4215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9" name="Google Shape;289;p36"/>
          <p:cNvSpPr txBox="1"/>
          <p:nvPr>
            <p:ph idx="1" type="body"/>
          </p:nvPr>
        </p:nvSpPr>
        <p:spPr>
          <a:xfrm>
            <a:off x="146400" y="1011875"/>
            <a:ext cx="8851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&lt;!DOCTYPE 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&lt;title&gt;Title on Browser Tab&lt;/title&gt;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&lt;/head&gt;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&lt;h1&gt; Website Header &lt;/h1&gt;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&lt;p&gt; Some Paragraph &lt;/p&gt;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&lt;/html&gt;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0" name="Google Shape;290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36"/>
          <p:cNvSpPr/>
          <p:nvPr/>
        </p:nvSpPr>
        <p:spPr>
          <a:xfrm>
            <a:off x="1912075" y="1882550"/>
            <a:ext cx="6855300" cy="11295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7" name="Google Shape;297;p37"/>
          <p:cNvSpPr txBox="1"/>
          <p:nvPr>
            <p:ph idx="1" type="body"/>
          </p:nvPr>
        </p:nvSpPr>
        <p:spPr>
          <a:xfrm>
            <a:off x="146400" y="1011875"/>
            <a:ext cx="8851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&lt;!DOCTYPE 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&lt;title&gt;Title on Browser Tab&lt;/title&gt;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&lt;/head&gt;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&lt;h1&gt; Website Header &lt;/h1&gt;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&lt;p&gt; Some Paragraph &lt;/p&gt;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&lt;/html&gt;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8" name="Google Shape;298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37"/>
          <p:cNvSpPr/>
          <p:nvPr/>
        </p:nvSpPr>
        <p:spPr>
          <a:xfrm>
            <a:off x="1873675" y="3081250"/>
            <a:ext cx="6855300" cy="14523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5" name="Google Shape;305;p3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CSS stands for Cascading Style Sheets.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CSS gives “style” to a website, such as changing colors and fonts.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CSS uses tags to define what html elements will be styled.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06" name="Google Shape;306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07" name="Google Shape;307;p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3" name="Google Shape;313;p39"/>
          <p:cNvSpPr txBox="1"/>
          <p:nvPr>
            <p:ph idx="1" type="body"/>
          </p:nvPr>
        </p:nvSpPr>
        <p:spPr>
          <a:xfrm>
            <a:off x="146400" y="1011875"/>
            <a:ext cx="8851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&lt;!DOCTYPE 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		&lt;head&gt;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&lt;link rel="stylesheet" href="styles.css"&gt;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&lt;title&gt;Some Title&lt;/title&gt;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&lt;/head&gt;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&lt;p id=‘para2’&gt; Some Text &lt;/p&gt;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&lt;/html&gt;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14" name="Google Shape;314;p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0" name="Google Shape;320;p40"/>
          <p:cNvSpPr txBox="1"/>
          <p:nvPr>
            <p:ph idx="1" type="body"/>
          </p:nvPr>
        </p:nvSpPr>
        <p:spPr>
          <a:xfrm>
            <a:off x="146400" y="1011875"/>
            <a:ext cx="8851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&lt;!DOCTYPE 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		&lt;head&gt;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&lt;link rel="stylesheet" href="styles.css"&gt;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&lt;title&gt;Some Title&lt;/title&gt;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&lt;/head&gt;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&lt;p id=‘para2’&gt; Some Text &lt;/p&gt;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&lt;/html&gt;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21" name="Google Shape;321;p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40"/>
          <p:cNvSpPr/>
          <p:nvPr/>
        </p:nvSpPr>
        <p:spPr>
          <a:xfrm>
            <a:off x="990025" y="2197575"/>
            <a:ext cx="7842300" cy="4611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8" name="Google Shape;328;p41"/>
          <p:cNvSpPr txBox="1"/>
          <p:nvPr>
            <p:ph idx="1" type="body"/>
          </p:nvPr>
        </p:nvSpPr>
        <p:spPr>
          <a:xfrm>
            <a:off x="146400" y="1011875"/>
            <a:ext cx="8851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&lt;!DOCTYPE 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		&lt;head&gt;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&lt;link rel="stylesheet" href="styles.css"&gt;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&lt;title&gt;Some Title&lt;/title&gt;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&lt;/head&gt;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&lt;p id=‘para2’&gt; Some Text &lt;/p&gt;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&lt;/html&gt;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29" name="Google Shape;329;p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41"/>
          <p:cNvSpPr/>
          <p:nvPr/>
        </p:nvSpPr>
        <p:spPr>
          <a:xfrm>
            <a:off x="2253250" y="3769600"/>
            <a:ext cx="2253300" cy="4611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order to web scrape with Python we need to understand the basic concepts of how a website works.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When a browser loads a website, the user gets to see what is known as the “front-end” of the website.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1" name="Google Shape;71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4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6" name="Google Shape;336;p42"/>
          <p:cNvSpPr txBox="1"/>
          <p:nvPr>
            <p:ph idx="1" type="body"/>
          </p:nvPr>
        </p:nvSpPr>
        <p:spPr>
          <a:xfrm>
            <a:off x="146400" y="1011875"/>
            <a:ext cx="8851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00"/>
                </a:solidFill>
                <a:latin typeface="Overpass"/>
                <a:ea typeface="Overpass"/>
                <a:cs typeface="Overpass"/>
                <a:sym typeface="Overpass"/>
              </a:rPr>
              <a:t>Example of the style.css file:</a:t>
            </a:r>
            <a:endParaRPr sz="3000">
              <a:solidFill>
                <a:srgbClr val="0000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2743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0000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2743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#para2 {</a:t>
            </a:r>
            <a:endParaRPr sz="30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color: red;</a:t>
            </a:r>
            <a:endParaRPr sz="30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30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0000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37" name="Google Shape;337;p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3" name="Google Shape;343;p43"/>
          <p:cNvSpPr txBox="1"/>
          <p:nvPr>
            <p:ph idx="1" type="body"/>
          </p:nvPr>
        </p:nvSpPr>
        <p:spPr>
          <a:xfrm>
            <a:off x="146400" y="1011875"/>
            <a:ext cx="8851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&lt;!DOCTYPE 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		&lt;head&gt;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&lt;link rel="stylesheet" href="styles.css"&gt;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&lt;title&gt;Some Title&lt;/title&gt;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&lt;/head&gt;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&lt;p class=‘cool’&gt; Some Text &lt;/p&gt;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&lt;/html&gt;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44" name="Google Shape;344;p4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p43"/>
          <p:cNvSpPr/>
          <p:nvPr/>
        </p:nvSpPr>
        <p:spPr>
          <a:xfrm>
            <a:off x="2253250" y="3769600"/>
            <a:ext cx="2253300" cy="4611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4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1" name="Google Shape;351;p44"/>
          <p:cNvSpPr txBox="1"/>
          <p:nvPr>
            <p:ph idx="1" type="body"/>
          </p:nvPr>
        </p:nvSpPr>
        <p:spPr>
          <a:xfrm>
            <a:off x="146400" y="1011875"/>
            <a:ext cx="8851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rgbClr val="000000"/>
                </a:solidFill>
                <a:latin typeface="Overpass"/>
                <a:ea typeface="Overpass"/>
                <a:cs typeface="Overpass"/>
                <a:sym typeface="Overpass"/>
              </a:rPr>
              <a:t>Example of the style.css file:</a:t>
            </a:r>
            <a:endParaRPr sz="3000">
              <a:solidFill>
                <a:srgbClr val="0000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2743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rgbClr val="0000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.cool {</a:t>
            </a:r>
            <a:endParaRPr sz="30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color: red;</a:t>
            </a:r>
            <a:endParaRPr sz="30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	font-family: verdana; </a:t>
            </a:r>
            <a:endParaRPr sz="30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30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rgbClr val="0000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000000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pic>
        <p:nvPicPr>
          <p:cNvPr descr="watermark.jpg" id="352" name="Google Shape;352;p4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4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8" name="Google Shape;358;p45"/>
          <p:cNvSpPr txBox="1"/>
          <p:nvPr>
            <p:ph idx="1" type="body"/>
          </p:nvPr>
        </p:nvSpPr>
        <p:spPr>
          <a:xfrm>
            <a:off x="146400" y="1011875"/>
            <a:ext cx="8851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p{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color: red;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font-family: courier;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font-size: 160%;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.someclass{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color: green;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font-family: verdana;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font-size: 300%;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#someid{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color: blue;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3000">
              <a:solidFill>
                <a:srgbClr val="000000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pic>
        <p:nvPicPr>
          <p:cNvPr descr="watermark.jpg" id="359" name="Google Shape;359;p4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4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5" name="Google Shape;365;p4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Don’t worry about memorizing this! We’ll see lots of examples, main ideas to note: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HTML contains the information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CSS contains the styling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can use HTML and CSS tags to locate specific information on a page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66" name="Google Shape;366;p4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67" name="Google Shape;367;p4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4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3" name="Google Shape;373;p4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 web scrape with Python we can use the BeautifulSoup and requests libraries.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These are external libraries outside of Python so you need to install them with either conda  or pip at your command line.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74" name="Google Shape;374;p4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75" name="Google Shape;375;p4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4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1" name="Google Shape;381;p4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Directly at your command line use: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pip install requests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pip install lxml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pip install bs4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Or for Anaconda distributions, use conda install instead of pip install.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82" name="Google Shape;382;p4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83" name="Google Shape;383;p4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4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9" name="Google Shape;389;p4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work through some examples of web scraping with Python!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90" name="Google Shape;390;p4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91" name="Google Shape;391;p4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50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Setting Up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For Web Scraping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97" name="Google Shape;397;p5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98" name="Google Shape;398;p5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5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4" name="Google Shape;404;p5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Install the necessary libraries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Explore how to inspect elements and view source of a webpage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Note: We will suggest you use Chrome so you can follow along exactly as we do, but these tools are available in all major browsers.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05" name="Google Shape;405;p5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06" name="Google Shape;406;p5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8" name="Google Shape;78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9" name="Google Shape;79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2864" y="1731470"/>
            <a:ext cx="1205286" cy="1384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52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Grabbing a Page Title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12" name="Google Shape;412;p5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13" name="Google Shape;413;p5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53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Grabbing All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Elements of a Class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19" name="Google Shape;419;p5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20" name="Google Shape;420;p5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5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6" name="Google Shape;426;p5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previously mentioned a big part of web scraping with the BeautifulSoup library is figuring out what string syntax to pass into the soup.select() method.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go through a table with some common examples (these make a lot of sense if you know CSS syntax)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27" name="Google Shape;427;p5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28" name="Google Shape;428;p5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433" name="Google Shape;433;p5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34" name="Google Shape;434;p5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35" name="Google Shape;435;p55"/>
          <p:cNvGraphicFramePr/>
          <p:nvPr/>
        </p:nvGraphicFramePr>
        <p:xfrm>
          <a:off x="203650" y="1108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{AA045B04-1CB2-40D0-A487-BD49CAEDB380}</a:tableStyleId>
              </a:tblPr>
              <a:tblGrid>
                <a:gridCol w="4326925"/>
                <a:gridCol w="4489925"/>
              </a:tblGrid>
              <a:tr h="435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Syntax</a:t>
                      </a:r>
                      <a:endParaRPr b="1"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Match Results</a:t>
                      </a:r>
                      <a:endParaRPr b="1"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453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soup.select(‘div’)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All elements with ‘div’ tag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soup.select(‘#some_id’)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Elements containing id=’some_id’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47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soup.select(‘.some_class’)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Elements containing class = ‘some_class’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4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soup.select(‘div span’)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Any elements named span within a div element.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4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soup.select(‘div &gt; span’)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Any elements named span </a:t>
                      </a:r>
                      <a:r>
                        <a:rPr b="1"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directly</a:t>
                      </a:r>
                      <a:r>
                        <a:rPr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within a div element, with nothing in between.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56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Grabbing an Image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41" name="Google Shape;441;p5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42" name="Google Shape;442;p5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5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8" name="Google Shape;448;p5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Now that we understand how to grab text information based on tags and element names, let’s explore how to grab images from a website.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Images on a website typically have their own URL link (ending in .jpg or .png)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49" name="Google Shape;449;p5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50" name="Google Shape;450;p5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5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6" name="Google Shape;456;p5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Beautiful Soup can scan a page, locate the &lt;img&gt; tags and grab these URLs.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Then we can download the URLs as images and write them to the computer.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Note: You should always check copyright permission before downloading and using an image from a website.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57" name="Google Shape;457;p5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58" name="Google Shape;458;p5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59"/>
          <p:cNvSpPr txBox="1"/>
          <p:nvPr>
            <p:ph type="ctrTitle"/>
          </p:nvPr>
        </p:nvSpPr>
        <p:spPr>
          <a:xfrm>
            <a:off x="0" y="1545450"/>
            <a:ext cx="91440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Working with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Multiple Pages and Items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64" name="Google Shape;464;p5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65" name="Google Shape;465;p5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6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1" name="Google Shape;471;p6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We’ve seen how to grab elements one at a time, but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realistically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, we want to be able to grab multiple elements, most likely across multiple pages.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is where we can combine our prior python knowledge with the web scraping libraries to create powerful scripts!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72" name="Google Shape;472;p6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73" name="Google Shape;473;p6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6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9" name="Google Shape;479;p6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use a site specifically designed to practice web scraping: </a:t>
            </a:r>
            <a:r>
              <a:rPr b="1" lang="en" sz="29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www.toscrape.com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practice grabbing elements across multiple pages.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80" name="Google Shape;480;p61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81" name="Google Shape;481;p61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6" name="Google Shape;86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7" name="Google Shape;87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2864" y="1731470"/>
            <a:ext cx="1205286" cy="1384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7"/>
          <p:cNvPicPr preferRelativeResize="0"/>
          <p:nvPr/>
        </p:nvPicPr>
        <p:blipFill rotWithShape="1">
          <a:blip r:embed="rId5">
            <a:alphaModFix/>
          </a:blip>
          <a:srcRect b="17597" l="0" r="68512" t="39239"/>
          <a:stretch/>
        </p:blipFill>
        <p:spPr>
          <a:xfrm>
            <a:off x="3078850" y="1878125"/>
            <a:ext cx="1442400" cy="123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62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Working with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Multiple Pages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87" name="Google Shape;487;p6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88" name="Google Shape;488;p6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63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Web Scraping Exercises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Overview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94" name="Google Shape;494;p6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95" name="Google Shape;495;p6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64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Web Scraping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Exercises Solutions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01" name="Google Shape;501;p6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02" name="Google Shape;502;p6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65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Web Scraping Exercises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Solutions - Part Two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08" name="Google Shape;508;p6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09" name="Google Shape;509;p6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5" name="Google Shape;95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6" name="Google Shape;96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2864" y="1731470"/>
            <a:ext cx="1205286" cy="1384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8"/>
          <p:cNvPicPr preferRelativeResize="0"/>
          <p:nvPr/>
        </p:nvPicPr>
        <p:blipFill rotWithShape="1">
          <a:blip r:embed="rId5">
            <a:alphaModFix/>
          </a:blip>
          <a:srcRect b="17597" l="0" r="68512" t="39239"/>
          <a:stretch/>
        </p:blipFill>
        <p:spPr>
          <a:xfrm>
            <a:off x="3078850" y="1878125"/>
            <a:ext cx="1442400" cy="123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627275" y="2094374"/>
            <a:ext cx="495500" cy="49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5" name="Google Shape;105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6" name="Google Shape;106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2864" y="1731470"/>
            <a:ext cx="1205286" cy="1384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9"/>
          <p:cNvPicPr preferRelativeResize="0"/>
          <p:nvPr/>
        </p:nvPicPr>
        <p:blipFill rotWithShape="1">
          <a:blip r:embed="rId5">
            <a:alphaModFix/>
          </a:blip>
          <a:srcRect b="17597" l="0" r="68512" t="39239"/>
          <a:stretch/>
        </p:blipFill>
        <p:spPr>
          <a:xfrm>
            <a:off x="3078850" y="1878125"/>
            <a:ext cx="1442400" cy="123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34374" y="2098851"/>
            <a:ext cx="685825" cy="45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5" name="Google Shape;115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6" name="Google Shape;116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2864" y="1731470"/>
            <a:ext cx="1205286" cy="1384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0"/>
          <p:cNvPicPr preferRelativeResize="0"/>
          <p:nvPr/>
        </p:nvPicPr>
        <p:blipFill rotWithShape="1">
          <a:blip r:embed="rId5">
            <a:alphaModFix/>
          </a:blip>
          <a:srcRect b="17597" l="0" r="68512" t="39239"/>
          <a:stretch/>
        </p:blipFill>
        <p:spPr>
          <a:xfrm>
            <a:off x="3078850" y="1878125"/>
            <a:ext cx="1442400" cy="123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34374" y="2098851"/>
            <a:ext cx="685825" cy="454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0" name="Google Shape;120;p20"/>
          <p:cNvCxnSpPr>
            <a:stCxn id="117" idx="3"/>
          </p:cNvCxnSpPr>
          <p:nvPr/>
        </p:nvCxnSpPr>
        <p:spPr>
          <a:xfrm>
            <a:off x="1928150" y="2423506"/>
            <a:ext cx="11025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6" name="Google Shape;126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7" name="Google Shape;127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2864" y="1731470"/>
            <a:ext cx="1205286" cy="1384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1"/>
          <p:cNvPicPr preferRelativeResize="0"/>
          <p:nvPr/>
        </p:nvPicPr>
        <p:blipFill rotWithShape="1">
          <a:blip r:embed="rId5">
            <a:alphaModFix/>
          </a:blip>
          <a:srcRect b="17597" l="0" r="68512" t="39239"/>
          <a:stretch/>
        </p:blipFill>
        <p:spPr>
          <a:xfrm>
            <a:off x="3078850" y="1878125"/>
            <a:ext cx="1442400" cy="123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34374" y="2098851"/>
            <a:ext cx="685825" cy="454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1" name="Google Shape;131;p21"/>
          <p:cNvCxnSpPr>
            <a:stCxn id="128" idx="3"/>
          </p:cNvCxnSpPr>
          <p:nvPr/>
        </p:nvCxnSpPr>
        <p:spPr>
          <a:xfrm>
            <a:off x="1928150" y="2423506"/>
            <a:ext cx="11025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pic>
        <p:nvPicPr>
          <p:cNvPr id="132" name="Google Shape;132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946635" y="1953050"/>
            <a:ext cx="2532638" cy="1237425"/>
          </a:xfrm>
          <a:prstGeom prst="rect">
            <a:avLst/>
          </a:prstGeom>
          <a:noFill/>
          <a:ln cap="flat" cmpd="sng" w="38100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133" name="Google Shape;133;p21"/>
          <p:cNvCxnSpPr/>
          <p:nvPr/>
        </p:nvCxnSpPr>
        <p:spPr>
          <a:xfrm flipH="1" rot="10800000">
            <a:off x="3990450" y="1937700"/>
            <a:ext cx="929400" cy="217500"/>
          </a:xfrm>
          <a:prstGeom prst="straightConnector1">
            <a:avLst/>
          </a:prstGeom>
          <a:noFill/>
          <a:ln cap="flat" cmpd="sng" w="38100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4" name="Google Shape;134;p21"/>
          <p:cNvCxnSpPr/>
          <p:nvPr/>
        </p:nvCxnSpPr>
        <p:spPr>
          <a:xfrm>
            <a:off x="4002500" y="2517425"/>
            <a:ext cx="905700" cy="694200"/>
          </a:xfrm>
          <a:prstGeom prst="straightConnector1">
            <a:avLst/>
          </a:prstGeom>
          <a:noFill/>
          <a:ln cap="flat" cmpd="sng" w="38100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