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layfair Displ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8D6BEC-2FE4-4740-89D9-987FC9E645B0}">
  <a:tblStyle styleId="{9F8D6BEC-2FE4-4740-89D9-987FC9E645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layfairDispl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layfairDisplay-italic.fntdata"/><Relationship Id="rId14" Type="http://schemas.openxmlformats.org/officeDocument/2006/relationships/slide" Target="slides/slide8.xml"/><Relationship Id="rId36" Type="http://schemas.openxmlformats.org/officeDocument/2006/relationships/font" Target="fonts/PlayfairDisplay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PlayfairDispl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358c42a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358c42a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b358c42a5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b358c42a5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b358c42a5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b358c42a5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b358c42a5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b358c42a5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b358c42a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b358c42a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b358c42a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b358c42a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b358c42a5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b358c42a5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b358c42a5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b358c42a5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b358c42a5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b358c42a5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b358c42a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b358c42a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b358c42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b358c42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b358c42a5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b358c42a5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b358c42a5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b358c42a5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b358c42a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b358c42a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b358c42a5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b358c42a5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b541bf6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b541bf6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b541bf6b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b541bf6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b541bf6b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b541bf6b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b565cc8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b565cc8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b565cc8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b565cc8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b358c42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b358c42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b358c42a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b358c42a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358c42a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358c42a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b358c42a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b358c42a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b358c42a5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b358c42a5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b358c42a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b358c42a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b358c42a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b358c42a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Relationship Id="rId5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생활속의 데이터 분석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이권수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시리즈 문제 (3)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튜플 (</a:t>
            </a:r>
            <a:r>
              <a:rPr lang="ko"/>
              <a:t>'a', 'e', 'l', 'p')</a:t>
            </a:r>
            <a:r>
              <a:rPr lang="ko"/>
              <a:t>로 시리즈를 만들어 다음과 같이 출력하라.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338" y="2346325"/>
            <a:ext cx="28289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0" r="0" t="4798"/>
          <a:stretch/>
        </p:blipFill>
        <p:spPr>
          <a:xfrm>
            <a:off x="1659375" y="2289400"/>
            <a:ext cx="1247775" cy="11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시리즈 문제 (4)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튜플</a:t>
            </a:r>
            <a:r>
              <a:rPr lang="ko"/>
              <a:t>로 시리즈를 만들어 다음과 같이 출력하라.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250" y="1863775"/>
            <a:ext cx="12382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2772" y="2293372"/>
            <a:ext cx="5989375" cy="11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데이터프레임(DataFrame)</a:t>
            </a:r>
            <a:r>
              <a:rPr lang="ko"/>
              <a:t> 사용법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502325" y="1725150"/>
            <a:ext cx="4611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같은 길이의 1차원 배열 여러 개가 필요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각 시리즈는 데이터프레임의 열(column)이 된다.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rename, set_index, transpose(T) 함수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열/행 - 추가/삭제/변경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inplace 옵션 (원본 객체 변경)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loc, iloc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646" y="1314963"/>
            <a:ext cx="3268265" cy="2513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데이터프레임 문제 (1)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리스트로 데이터프레임를 만들어</a:t>
            </a:r>
            <a:r>
              <a:rPr lang="ko"/>
              <a:t> 다음과 같이 출력하라.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700" y="3458475"/>
            <a:ext cx="47625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425" y="2028825"/>
            <a:ext cx="14097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3688" y="1857375"/>
            <a:ext cx="35528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데이터프레임 문제 (2)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rename함수를 이용하여 문제1의 데이터프레임을 </a:t>
            </a:r>
            <a:r>
              <a:rPr lang="ko"/>
              <a:t>다음과 같이 바꿔서 출력하라.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25" y="2028825"/>
            <a:ext cx="14097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775" y="3306075"/>
            <a:ext cx="19050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1778125" y="2911600"/>
            <a:ext cx="130500" cy="32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7588" y="2258013"/>
            <a:ext cx="48291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데이터프레임 </a:t>
            </a:r>
            <a:r>
              <a:rPr lang="ko"/>
              <a:t>문제 (3)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딕셔너리</a:t>
            </a:r>
            <a:r>
              <a:rPr lang="ko"/>
              <a:t>로 데이터프레임를 만들어 다음과 같이 출력하라.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113" y="1758400"/>
            <a:ext cx="21050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113" y="1758400"/>
            <a:ext cx="52482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데이터프레임 문제 (4)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문제3의 데이터프레임을 다음과 같이 만들어 출력하라.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113" y="1758400"/>
            <a:ext cx="210502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/>
          <p:nvPr/>
        </p:nvSpPr>
        <p:spPr>
          <a:xfrm>
            <a:off x="1928825" y="2708225"/>
            <a:ext cx="120600" cy="33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975" y="3183525"/>
            <a:ext cx="24003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4507500" y="1563663"/>
            <a:ext cx="34056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[hint]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새로운 행(row)을 추가시키고,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‘rank’ 열(column)을 추가시키고,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인덱스를 ‘company’로 변경시키면 된다.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100" y="2734077"/>
            <a:ext cx="5370196" cy="18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데이터프레임 문제 (5)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문제4의 데이터프레임의 행,열 위치를 바꾸고 출력한 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‘rank’행과 ‘MSFT’열을 삭제(drop)하여  출력하라.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0" l="0" r="0" t="2534"/>
          <a:stretch/>
        </p:blipFill>
        <p:spPr>
          <a:xfrm>
            <a:off x="471975" y="2486613"/>
            <a:ext cx="3114675" cy="15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9450" y="71150"/>
            <a:ext cx="4467358" cy="23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9450" y="2486621"/>
            <a:ext cx="4467351" cy="24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데이터프레임 문제 (6)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코드로 데이터프레임을 만들고, 아래 출력 예와 같이 원소의 값을 변경해서 출력하라.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75" y="2161738"/>
            <a:ext cx="367665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311650" y="1828325"/>
            <a:ext cx="36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&lt;코드&gt;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311650" y="3039400"/>
            <a:ext cx="36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&lt;출력예&gt;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650" y="3439588"/>
            <a:ext cx="9525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0550" y="2161738"/>
            <a:ext cx="41338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인덱스 활용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064875"/>
            <a:ext cx="85206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특정 열을 행 인덱스로 지정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r>
              <a:rPr lang="ko">
                <a:solidFill>
                  <a:srgbClr val="6AA84F"/>
                </a:solidFill>
              </a:rPr>
              <a:t>DataFrame객체</a:t>
            </a:r>
            <a:r>
              <a:rPr lang="ko"/>
              <a:t>.</a:t>
            </a:r>
            <a:r>
              <a:rPr lang="ko">
                <a:solidFill>
                  <a:srgbClr val="0000FF"/>
                </a:solidFill>
              </a:rPr>
              <a:t>set_index</a:t>
            </a:r>
            <a:r>
              <a:rPr lang="ko"/>
              <a:t>( </a:t>
            </a:r>
            <a:r>
              <a:rPr lang="ko">
                <a:solidFill>
                  <a:srgbClr val="CC4125"/>
                </a:solidFill>
              </a:rPr>
              <a:t>[‘열 이름’] </a:t>
            </a:r>
            <a:r>
              <a:rPr lang="ko"/>
              <a:t>)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멀티인덱스(MultiIndex): 2개 이상의 행 인덱스가 지정된 경우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새로운 배열로 </a:t>
            </a:r>
            <a:r>
              <a:rPr lang="ko"/>
              <a:t>행 인덱스 재배열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r>
              <a:rPr lang="ko">
                <a:solidFill>
                  <a:srgbClr val="6AA84F"/>
                </a:solidFill>
              </a:rPr>
              <a:t>DataFrame객체</a:t>
            </a:r>
            <a:r>
              <a:rPr lang="ko"/>
              <a:t>.</a:t>
            </a:r>
            <a:r>
              <a:rPr lang="ko">
                <a:solidFill>
                  <a:srgbClr val="0000FF"/>
                </a:solidFill>
              </a:rPr>
              <a:t>reindex</a:t>
            </a:r>
            <a:r>
              <a:rPr lang="ko"/>
              <a:t>( </a:t>
            </a:r>
            <a:r>
              <a:rPr lang="ko">
                <a:solidFill>
                  <a:srgbClr val="CC4125"/>
                </a:solidFill>
              </a:rPr>
              <a:t>새로운 인덱스 배열</a:t>
            </a:r>
            <a:r>
              <a:rPr lang="ko"/>
              <a:t> )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행 인덱스를 정수형 위치 인덱스로 초기화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r>
              <a:rPr lang="ko">
                <a:solidFill>
                  <a:srgbClr val="6AA84F"/>
                </a:solidFill>
              </a:rPr>
              <a:t>DataFrame객체</a:t>
            </a:r>
            <a:r>
              <a:rPr lang="ko"/>
              <a:t>.</a:t>
            </a:r>
            <a:r>
              <a:rPr lang="ko">
                <a:solidFill>
                  <a:srgbClr val="0000FF"/>
                </a:solidFill>
              </a:rPr>
              <a:t>reset_index</a:t>
            </a:r>
            <a:r>
              <a:rPr lang="ko"/>
              <a:t>()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행/열 인덱스 기준 데이터프레임 정렬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열 인덱스 기준 정렬: </a:t>
            </a:r>
            <a:r>
              <a:rPr lang="ko">
                <a:solidFill>
                  <a:srgbClr val="6AA84F"/>
                </a:solidFill>
              </a:rPr>
              <a:t>DataFrame객체</a:t>
            </a:r>
            <a:r>
              <a:rPr lang="ko"/>
              <a:t>.</a:t>
            </a:r>
            <a:r>
              <a:rPr lang="ko">
                <a:solidFill>
                  <a:srgbClr val="0000FF"/>
                </a:solidFill>
              </a:rPr>
              <a:t>sort_values</a:t>
            </a:r>
            <a:r>
              <a:rPr lang="ko"/>
              <a:t>()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    행 인덱스 기준 정렬: </a:t>
            </a:r>
            <a:r>
              <a:rPr lang="ko">
                <a:solidFill>
                  <a:srgbClr val="6AA84F"/>
                </a:solidFill>
              </a:rPr>
              <a:t>DataFrame객체</a:t>
            </a:r>
            <a:r>
              <a:rPr lang="ko"/>
              <a:t>.</a:t>
            </a:r>
            <a:r>
              <a:rPr lang="ko">
                <a:solidFill>
                  <a:srgbClr val="0000FF"/>
                </a:solidFill>
              </a:rPr>
              <a:t>sort_index</a:t>
            </a:r>
            <a:r>
              <a:rPr lang="ko"/>
              <a:t>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아나콘다(Anaconda) 설치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25" y="1328550"/>
            <a:ext cx="3043625" cy="30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475" y="1391675"/>
            <a:ext cx="3818150" cy="29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인덱스 활용 문제(1)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아래 코드로 데이터프레임을 만들고, </a:t>
            </a:r>
            <a:r>
              <a:rPr lang="ko"/>
              <a:t>첫번째와 마지막 열을 행의 인덱스로 설정</a:t>
            </a:r>
            <a:r>
              <a:rPr lang="ko"/>
              <a:t>해라.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 b="0" l="7817" r="0" t="0"/>
          <a:stretch/>
        </p:blipFill>
        <p:spPr>
          <a:xfrm>
            <a:off x="714225" y="2553750"/>
            <a:ext cx="4713225" cy="9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514275" y="2153550"/>
            <a:ext cx="5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&lt;코드&gt;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5852425" y="2153550"/>
            <a:ext cx="19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&lt;출력예&gt;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4">
            <a:alphaModFix/>
          </a:blip>
          <a:srcRect b="0" l="0" r="0" t="4397"/>
          <a:stretch/>
        </p:blipFill>
        <p:spPr>
          <a:xfrm>
            <a:off x="6047725" y="2632025"/>
            <a:ext cx="1562100" cy="13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225" y="3540350"/>
            <a:ext cx="4713224" cy="195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인덱스 활용 문제(2)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아래 코드로 데이터프레임을 만들고, 다음과 같이 행을 재배열하시오.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b="0" l="7817" r="0" t="0"/>
          <a:stretch/>
        </p:blipFill>
        <p:spPr>
          <a:xfrm>
            <a:off x="714225" y="2553750"/>
            <a:ext cx="4713225" cy="9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514275" y="2153550"/>
            <a:ext cx="5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&lt;코드&gt;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5852425" y="2153550"/>
            <a:ext cx="19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&lt;출력예&gt;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875" y="2553750"/>
            <a:ext cx="2663800" cy="9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225" y="3540350"/>
            <a:ext cx="4713225" cy="22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인덱스 활용 문제(3)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아래 코드로 데이터프레임을 만들고, 두번째 열을 기준으로 내림차순으로 정렬해라.</a:t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0" l="7817" r="0" t="0"/>
          <a:stretch/>
        </p:blipFill>
        <p:spPr>
          <a:xfrm>
            <a:off x="714225" y="2553750"/>
            <a:ext cx="4713225" cy="9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/>
        </p:nvSpPr>
        <p:spPr>
          <a:xfrm>
            <a:off x="514275" y="2153550"/>
            <a:ext cx="5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&lt;코드&gt;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5852425" y="2153550"/>
            <a:ext cx="19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&lt;출력예&gt;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413" y="2553738"/>
            <a:ext cx="19526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225" y="3540350"/>
            <a:ext cx="4713225" cy="187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산술연산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시리즈 vs 숫자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시리즈 vs 시리즈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데이터프레임 vs 숫자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데이터프레임 vs 데이터프레임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/>
              <a:t>연산자 사용: 		</a:t>
            </a:r>
            <a:r>
              <a:rPr lang="ko">
                <a:solidFill>
                  <a:srgbClr val="6AA84F"/>
                </a:solidFill>
              </a:rPr>
              <a:t>객체 </a:t>
            </a:r>
            <a:r>
              <a:rPr lang="ko">
                <a:solidFill>
                  <a:srgbClr val="0000FF"/>
                </a:solidFill>
              </a:rPr>
              <a:t>연산자(+, -, *, /)</a:t>
            </a:r>
            <a:r>
              <a:rPr lang="ko"/>
              <a:t> </a:t>
            </a:r>
            <a:r>
              <a:rPr lang="ko">
                <a:solidFill>
                  <a:srgbClr val="6AA84F"/>
                </a:solidFill>
              </a:rPr>
              <a:t>객체/숫자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/>
              <a:t>연산 메소드 사용:	</a:t>
            </a:r>
            <a:r>
              <a:rPr lang="ko">
                <a:solidFill>
                  <a:srgbClr val="6AA84F"/>
                </a:solidFill>
              </a:rPr>
              <a:t>객체</a:t>
            </a:r>
            <a:r>
              <a:rPr lang="ko">
                <a:solidFill>
                  <a:srgbClr val="0000FF"/>
                </a:solidFill>
              </a:rPr>
              <a:t>.add(</a:t>
            </a:r>
            <a:r>
              <a:rPr lang="ko">
                <a:solidFill>
                  <a:srgbClr val="6AA84F"/>
                </a:solidFill>
              </a:rPr>
              <a:t>객체/숫자</a:t>
            </a:r>
            <a:r>
              <a:rPr lang="ko"/>
              <a:t>, fill_value=0</a:t>
            </a:r>
            <a:r>
              <a:rPr lang="ko">
                <a:solidFill>
                  <a:srgbClr val="0000FF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입출력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912300" y="1017450"/>
            <a:ext cx="72390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ex) df = pd.read_csv('./file_name.csv')</a:t>
            </a:r>
            <a:endParaRPr/>
          </a:p>
        </p:txBody>
      </p:sp>
      <p:graphicFrame>
        <p:nvGraphicFramePr>
          <p:cNvPr id="262" name="Google Shape;262;p36"/>
          <p:cNvGraphicFramePr/>
          <p:nvPr/>
        </p:nvGraphicFramePr>
        <p:xfrm>
          <a:off x="912300" y="16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{9F8D6BEC-2FE4-4740-89D9-987FC9E645B0}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File Format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Reader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Writer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CSV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read_csv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to_csv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read_json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to_json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HTML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read_html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to_html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Local clipboard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read_clipboard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to_clipboard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MS Excel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read_excel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to_excel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HDF5 Format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read_hdf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to_hdf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SQL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read_sql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to_sql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입출력 문제(1)</a:t>
            </a:r>
            <a:endParaRPr/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동아리 학습자료실에서 population_by_country_2020.csv 파일을 다운로드 받아, 해당 파일에서 한국(‘South Korea’)의 데이터를 아래 예제 중 하나와 같게 출력하시오.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050" y="2435263"/>
            <a:ext cx="28670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663" y="2440025"/>
            <a:ext cx="33623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입출력 문제(1) 풀이</a:t>
            </a:r>
            <a:endParaRPr/>
          </a:p>
        </p:txBody>
      </p:sp>
      <p:pic>
        <p:nvPicPr>
          <p:cNvPr id="276" name="Google Shape;2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86" y="2433125"/>
            <a:ext cx="5194024" cy="10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88" y="1237775"/>
            <a:ext cx="4249376" cy="11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198" y="3495998"/>
            <a:ext cx="3752902" cy="13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내용 미리보기</a:t>
            </a:r>
            <a:endParaRPr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73"/>
            <a:ext cx="6830924" cy="27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통계 함수 적용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363376" cy="31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아나콘다 내비게이터 실행 - 라이브러리 설치 확인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200" y="1017450"/>
            <a:ext cx="6160100" cy="396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450"/>
            <a:ext cx="1879650" cy="39600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632900" y="1456650"/>
            <a:ext cx="1506900" cy="25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672200" y="1890350"/>
            <a:ext cx="1044900" cy="319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336050" y="4781850"/>
            <a:ext cx="962700" cy="195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스파이더(Spyder) 실행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102" y="1097775"/>
            <a:ext cx="5948250" cy="38648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1316100" y="1707775"/>
            <a:ext cx="1004400" cy="25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169050" y="4128875"/>
            <a:ext cx="361800" cy="19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스파이더 사용법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새파일 만들기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파일 저장하기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코드 실행(F5)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ko"/>
              <a:t>부분실행도 가능(F9)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651" y="1152463"/>
            <a:ext cx="5627650" cy="32458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3204650" y="1246730"/>
            <a:ext cx="9192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판다스 자료구조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738675"/>
            <a:ext cx="4260300" cy="1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1차원 배열</a:t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036750"/>
            <a:ext cx="4260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580"/>
              <a:t>시리즈(Series)</a:t>
            </a:r>
            <a:endParaRPr sz="2580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572000" y="1738675"/>
            <a:ext cx="4260300" cy="1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2</a:t>
            </a:r>
            <a:r>
              <a:rPr lang="ko"/>
              <a:t>차원 배열</a:t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0" y="1036750"/>
            <a:ext cx="4260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580"/>
              <a:t>데이터프레임</a:t>
            </a:r>
            <a:r>
              <a:rPr lang="ko" sz="2580"/>
              <a:t>(DataFrame)</a:t>
            </a:r>
            <a:endParaRPr sz="258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38" y="2315075"/>
            <a:ext cx="2941425" cy="2513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021" y="2315075"/>
            <a:ext cx="3268265" cy="2513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시리즈(Series) 사용법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663" y="1314950"/>
            <a:ext cx="2941425" cy="2513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9"/>
          <p:cNvSpPr txBox="1"/>
          <p:nvPr/>
        </p:nvSpPr>
        <p:spPr>
          <a:xfrm>
            <a:off x="502325" y="1725150"/>
            <a:ext cx="4269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[key : value] 자료형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딕셔너리, 리스트, 튜플에서 시리즈로 전환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인덱스 사용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인덱스 커스터마이즈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시리즈 문제 (1)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리스트</a:t>
            </a:r>
            <a:r>
              <a:rPr lang="ko"/>
              <a:t>로 시리즈를 만들어 다음과 같이 출력하라.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63" y="2062138"/>
            <a:ext cx="119062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838" y="2062150"/>
            <a:ext cx="24479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시리즈 문제 (2)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딕셔너리로 시리즈를 만들어 다음과 같이 출력하라.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00" y="1928800"/>
            <a:ext cx="30480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448" y="2019186"/>
            <a:ext cx="4857674" cy="11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