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layfair Displ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E453A9-E302-49A9-8405-E7027A943B5B}">
  <a:tblStyle styleId="{61E453A9-E302-49A9-8405-E7027A943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layfairDisplay-bold.fntdata"/><Relationship Id="rId41" Type="http://schemas.openxmlformats.org/officeDocument/2006/relationships/font" Target="fonts/PlayfairDisplay-regular.fntdata"/><Relationship Id="rId22" Type="http://schemas.openxmlformats.org/officeDocument/2006/relationships/slide" Target="slides/slide16.xml"/><Relationship Id="rId44" Type="http://schemas.openxmlformats.org/officeDocument/2006/relationships/font" Target="fonts/PlayfairDisplay-boldItalic.fntdata"/><Relationship Id="rId21" Type="http://schemas.openxmlformats.org/officeDocument/2006/relationships/slide" Target="slides/slide15.xml"/><Relationship Id="rId43" Type="http://schemas.openxmlformats.org/officeDocument/2006/relationships/font" Target="fonts/PlayfairDisplay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7f2af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7f2afb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0e178a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0e178a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8c892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8c892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0e178a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0e178a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b079df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b079df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9a800c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9a800c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7f2afb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7f2afb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9a800c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9a800c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f08813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bf08813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f08813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bf08813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40478c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40478c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bf08813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bf08813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f08813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bf08813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19c4e3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19c4e3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1269ba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c1269ba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1269ba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c1269ba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1269ba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1269ba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1269ba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1269ba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c1269ba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c1269ba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c1269ba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c1269ba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c331fb7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c331fb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a5cc80a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a5cc80a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c331fb7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c331fb7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c331fb7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c331fb7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d18c89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d18c89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d18c892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d18c892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c331fb7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c331fb7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57e9a1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57e9a1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57e9a1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57e9a1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8ce378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8ce378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b079d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b079d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7f2afb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7f2afb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b079df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b079d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생활속의 데이터 분석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이권수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</a:t>
            </a:r>
            <a:r>
              <a:rPr lang="ko"/>
              <a:t> 문제(1)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departments.csv에서 </a:t>
            </a:r>
            <a:r>
              <a:rPr lang="ko"/>
              <a:t>다음과 같이 MANAGER_ID가 없는 행을 제거하시오.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88" y="2257050"/>
            <a:ext cx="4566350" cy="19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288" y="2257050"/>
            <a:ext cx="3542230" cy="19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문제(1)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departments.csv에서 다음과 같이 MANAGER_ID가 없는 행을 제거하시오.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88" y="2257050"/>
            <a:ext cx="4566350" cy="19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288" y="2257050"/>
            <a:ext cx="3542230" cy="19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문제(2)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employees.csv와 departments.csv에서 다음과 같이 각 부서별 매니저의 이름을 출력하시오.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5" y="1942275"/>
            <a:ext cx="2789575" cy="20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75" y="1713675"/>
            <a:ext cx="5529175" cy="3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문제(2)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employees.csv와 departments.csv에서 다음과 같이 각 부서별 매니저의 이름을 출력하시오.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5" y="1942275"/>
            <a:ext cx="2789575" cy="20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75" y="1713675"/>
            <a:ext cx="5529175" cy="3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중복 데이터 처리 - 삭제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75" y="1345088"/>
            <a:ext cx="4004155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50" y="1345088"/>
            <a:ext cx="1155275" cy="24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범주형 데이터 처리 - 구간 분할 (CUT)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가격, 비용, 효율 등 연속적인 값을 일정한 수준이나 정도를 나타내는 값으로 구간을 분할하면 효율적인 데이터 분석이 가능할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75" y="2063925"/>
            <a:ext cx="6178226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범주형 데이터 처리 문제(1)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60275" y="1152475"/>
            <a:ext cx="28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r>
              <a:rPr lang="ko" sz="1400"/>
              <a:t>eaborn.load_dataset('penguins')로 데이터셋을 받아서, 각 펭귄들을 몸무게를 기준으로 사이즈별로 구분하라.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이 때, size라는 이름의 열이 하나 생기고, 각 펭귄은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[‘small’, ‘medium’, ‘big’], 이렇게 세가지 크기로 구분되며, 기준이 되는 크기는 </a:t>
            </a:r>
            <a:r>
              <a:rPr lang="ko" sz="1400"/>
              <a:t>[2700, 3900, 5100, 6300]로 </a:t>
            </a:r>
            <a:r>
              <a:rPr lang="ko" sz="1400"/>
              <a:t> 정해서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각 크기별 펭귄의 수를 출력하라.</a:t>
            </a:r>
            <a:endParaRPr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25" y="1152475"/>
            <a:ext cx="594566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 b="51905" l="0" r="0" t="36179"/>
          <a:stretch/>
        </p:blipFill>
        <p:spPr>
          <a:xfrm>
            <a:off x="1954363" y="4611075"/>
            <a:ext cx="5235275" cy="4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범주형 데이터 처리 문제(1) 풀이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17450"/>
            <a:ext cx="5670851" cy="39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73" y="2080063"/>
            <a:ext cx="2856652" cy="18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더미 변수 (get_dummies)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카테고리를 나타낸다거나 하는 일부 범주형 데이터는 머신러닝에서 바로 사용이 불가능한 경우가 있는데, 이런 값을 인식 가능한 입력값인 0이나 1과 같은 </a:t>
            </a:r>
            <a:r>
              <a:rPr b="1" lang="ko"/>
              <a:t>더미 변수(dummy variable)</a:t>
            </a:r>
            <a:r>
              <a:rPr lang="ko"/>
              <a:t>로 변환해야 한다.  - </a:t>
            </a:r>
            <a:r>
              <a:rPr b="1" lang="ko"/>
              <a:t>0: 없음, 1: 있음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이와 같이 숫자 0과 1로만 구성되는 원핫벡터(one hot vector)로 변환한다고 해서 </a:t>
            </a:r>
            <a:r>
              <a:rPr b="1" lang="ko"/>
              <a:t>원핫인코딩(one-hot-encoding)</a:t>
            </a:r>
            <a:r>
              <a:rPr lang="ko"/>
              <a:t>이라고도 부른다.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50" y="3058375"/>
            <a:ext cx="3693250" cy="19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75" y="3058375"/>
            <a:ext cx="2960978" cy="1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정규화	 - 1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예를 들어 변수 A는 0~1000 범위의 값을 갖고, B는 0~10 범위의 값을 가진다면 머신러닝에서 상대적으로 큰 값을 가진 A의 영향이 더 커진다.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이러한 차이를 없애기 위해 </a:t>
            </a:r>
            <a:r>
              <a:rPr b="1" lang="ko"/>
              <a:t>정규화(normalization)</a:t>
            </a:r>
            <a:r>
              <a:rPr lang="ko"/>
              <a:t>을 해줘야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정규화 과정을 거친 데이터의 범위는 </a:t>
            </a:r>
            <a:r>
              <a:rPr b="1" lang="ko"/>
              <a:t>0~1</a:t>
            </a:r>
            <a:r>
              <a:rPr lang="ko"/>
              <a:t> 또는 </a:t>
            </a:r>
            <a:r>
              <a:rPr b="1" lang="ko"/>
              <a:t>-1~1</a:t>
            </a:r>
            <a:r>
              <a:rPr lang="ko"/>
              <a:t>이 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방법: 각 열의 데이터를 해당 열의 최댓값(의 절대값)으로 나누면 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판다스 내장 그래프 도구 활용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25" y="1707137"/>
            <a:ext cx="4952351" cy="16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정규화	 - 2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49" y="1152474"/>
            <a:ext cx="7865699" cy="3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- 1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판다스는 시계열 데이터를 다루는 다양한 기능을 제공한다.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그러나 데이터를 읽어오면 날짜나 시간이 문자열로 들어오곤 한다. 이러한 데이터를 시계열 데이터로 변환 시켜주면 데이터 분석이 편해진다.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" y="2406263"/>
            <a:ext cx="4406475" cy="199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200" y="2571750"/>
            <a:ext cx="4321975" cy="13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- 2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to_period() 함수를 통해 일정한 기간을 나타내는 Period객체로 Timestamp를 변환 할 수 있다.</a:t>
            </a:r>
            <a:endParaRPr sz="1600"/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39979"/>
          <a:stretch/>
        </p:blipFill>
        <p:spPr>
          <a:xfrm>
            <a:off x="2075738" y="1607350"/>
            <a:ext cx="4992525" cy="16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400" y="3423050"/>
            <a:ext cx="7151199" cy="10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- 3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195707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{61E453A9-E302-49A9-8405-E7027A943B5B}</a:tableStyleId>
              </a:tblPr>
              <a:tblGrid>
                <a:gridCol w="770400"/>
                <a:gridCol w="1844525"/>
                <a:gridCol w="763150"/>
                <a:gridCol w="1851775"/>
              </a:tblGrid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freq 옵션 종류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옵션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옵션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business 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hour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month start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quarter start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month 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quarter 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year start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minute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year 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second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- 4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3" y="1017450"/>
            <a:ext cx="4650975" cy="2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25" y="3725150"/>
            <a:ext cx="4650951" cy="85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950" y="1017450"/>
            <a:ext cx="4073749" cy="1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950" y="2475850"/>
            <a:ext cx="4073749" cy="30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문제(1)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2021년과 2022년의 평일의 수와 어떤 해가 더 평일의 수가 적은지 출력하라. (같으면 same이라고 출력하라.)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16289"/>
          <a:stretch/>
        </p:blipFill>
        <p:spPr>
          <a:xfrm>
            <a:off x="1917925" y="1713575"/>
            <a:ext cx="5128001" cy="2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- 5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pandas.DatetimeIndex() : datetime64 자료형의 열을 생성하는 함수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아래와 같이 일정 부분만 떼어내는 것도 가능.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후자의 경우 해당 열이 datetime이어야함.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00600"/>
            <a:ext cx="4638975" cy="2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25" y="2074800"/>
            <a:ext cx="3159739" cy="2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시계열 데이터 문제(2)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SBUX.csv 파일을 분석하여 스타벅스의 주가(Close 기준)의 평균을 월 단위로 구하여 그래프를 그려라.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25" y="2074800"/>
            <a:ext cx="3112418" cy="2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198425" y="2330075"/>
            <a:ext cx="215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Year, Month 열 만들기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연도와 월 기준으로 group by해서 평균 구하기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그래프 그리기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74798"/>
            <a:ext cx="5219025" cy="21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원소에 함수 매핑: </a:t>
            </a:r>
            <a:r>
              <a:rPr lang="ko">
                <a:solidFill>
                  <a:srgbClr val="6AA84F"/>
                </a:solidFill>
              </a:rPr>
              <a:t>Series객체</a:t>
            </a:r>
            <a:r>
              <a:rPr lang="ko">
                <a:solidFill>
                  <a:srgbClr val="0000FF"/>
                </a:solidFill>
              </a:rPr>
              <a:t>.apply(</a:t>
            </a:r>
            <a:r>
              <a:rPr lang="ko">
                <a:solidFill>
                  <a:srgbClr val="FF0000"/>
                </a:solidFill>
              </a:rPr>
              <a:t>매핑 함수</a:t>
            </a:r>
            <a:r>
              <a:rPr lang="ko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데이터프레임의 원소</a:t>
            </a:r>
            <a:r>
              <a:rPr lang="ko"/>
              <a:t>에 함수 매핑: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>
                <a:solidFill>
                  <a:srgbClr val="0000FF"/>
                </a:solidFill>
              </a:rPr>
              <a:t>.applymap(</a:t>
            </a:r>
            <a:r>
              <a:rPr lang="ko">
                <a:solidFill>
                  <a:srgbClr val="FF0000"/>
                </a:solidFill>
              </a:rPr>
              <a:t>매핑 함수</a:t>
            </a:r>
            <a:r>
              <a:rPr lang="ko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데이터프레임 열에 함수 매핑: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>
                <a:solidFill>
                  <a:srgbClr val="0000FF"/>
                </a:solidFill>
              </a:rPr>
              <a:t>.apply(</a:t>
            </a:r>
            <a:r>
              <a:rPr lang="ko">
                <a:solidFill>
                  <a:srgbClr val="FF0000"/>
                </a:solidFill>
              </a:rPr>
              <a:t>매핑 함수</a:t>
            </a:r>
            <a:r>
              <a:rPr lang="ko">
                <a:solidFill>
                  <a:srgbClr val="0000FF"/>
                </a:solidFill>
              </a:rPr>
              <a:t>, axis=0)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데이터프레임 행에 함수 매핑: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>
                <a:solidFill>
                  <a:srgbClr val="0000FF"/>
                </a:solidFill>
              </a:rPr>
              <a:t>.apply(</a:t>
            </a:r>
            <a:r>
              <a:rPr lang="ko">
                <a:solidFill>
                  <a:srgbClr val="FF0000"/>
                </a:solidFill>
              </a:rPr>
              <a:t>매핑 함수</a:t>
            </a:r>
            <a:r>
              <a:rPr lang="ko">
                <a:solidFill>
                  <a:srgbClr val="0000FF"/>
                </a:solidFill>
              </a:rPr>
              <a:t>, axis=1)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데이터프레임 객체에 함수 매핑: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>
                <a:solidFill>
                  <a:srgbClr val="0000FF"/>
                </a:solidFill>
              </a:rPr>
              <a:t>.pipe(</a:t>
            </a:r>
            <a:r>
              <a:rPr lang="ko">
                <a:solidFill>
                  <a:srgbClr val="FF0000"/>
                </a:solidFill>
              </a:rPr>
              <a:t>매핑 함수</a:t>
            </a:r>
            <a:r>
              <a:rPr lang="ko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 (시리즈 원소에 함수 매핑)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610" y="1119049"/>
            <a:ext cx="5454789" cy="1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600" y="2874950"/>
            <a:ext cx="5454800" cy="1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</a:t>
            </a:r>
            <a:r>
              <a:rPr lang="ko"/>
              <a:t> 문제(1)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2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population_by_country_2020.csv 파일의 데이터를 분석하여,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다음과 같은 나라별 면적 대비 인구수(</a:t>
            </a:r>
            <a:r>
              <a:rPr lang="ko"/>
              <a:t>Density (P/Km²)</a:t>
            </a:r>
            <a:r>
              <a:rPr lang="ko"/>
              <a:t>) 그래프를 그리시오. (상위 10개국만)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71" y="1152475"/>
            <a:ext cx="2808200" cy="223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 문제(1)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seaborn 라이브러리에서 ‘tips’ 데이터셋을 불러와서 ‘total_bill’과 ‘tip’을 한화로 환전한 값을 출력하시오. (1달러당 1200원이라 가정하자)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7550"/>
            <a:ext cx="4938701" cy="20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172" y="2197547"/>
            <a:ext cx="2332725" cy="24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 (데이터프레임 원소에 함수 매핑)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6228600" y="1376300"/>
            <a:ext cx="26037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apply: 각 시리즈에 매핑을 하고 합쳐서 데이터프레임을 만듬.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applymap: 데이터프레임 원소에 매핑함.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=&gt; 결과는 같음.</a:t>
            </a:r>
            <a:endParaRPr sz="1500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98" y="2869373"/>
            <a:ext cx="5688126" cy="16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0" y="1093675"/>
            <a:ext cx="5698699" cy="1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매핑(lambda 함수)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75" y="1067896"/>
            <a:ext cx="6186025" cy="179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985" y="2934375"/>
            <a:ext cx="6186024" cy="1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 문제(2)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seaborn 라이브러리에서 ‘tips’ 데이터셋을 불러와서 ‘day’과 ‘time’을 합쳐 ‘day_time’이라는 열을 만든 다음, 아래와 같이 출력하시오. (함수 매핑을 사용하시오)</a:t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322" y="2010713"/>
            <a:ext cx="2146175" cy="27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75" y="2360622"/>
            <a:ext cx="5270128" cy="20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매핑 (</a:t>
            </a:r>
            <a:r>
              <a:rPr lang="ko"/>
              <a:t>데이터프레임 객체에 함수 매핑)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5653175" y="1996350"/>
            <a:ext cx="3179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pipe: 다양한 형태로 반환 가능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176" y="1017450"/>
            <a:ext cx="443179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175" y="3285875"/>
            <a:ext cx="1871225" cy="15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</a:t>
            </a:r>
            <a:r>
              <a:rPr lang="ko"/>
              <a:t> 문제(1) 풀이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13" y="1112400"/>
            <a:ext cx="6124775" cy="37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문제(2)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employees.csv(</a:t>
            </a:r>
            <a:r>
              <a:rPr lang="ko"/>
              <a:t>와 department.csv)</a:t>
            </a:r>
            <a:r>
              <a:rPr lang="ko"/>
              <a:t>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부서별 인원수 그래프를 그리시오.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975" y="1017450"/>
            <a:ext cx="3066325" cy="225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10100"/>
            <a:ext cx="5210749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72" y="3413875"/>
            <a:ext cx="6998250" cy="14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663" y="133050"/>
            <a:ext cx="3142675" cy="291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누락 데이터 처리 - 확인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460" y="1152475"/>
            <a:ext cx="3194326" cy="10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638" y="1152475"/>
            <a:ext cx="2028897" cy="3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누락 데이터 처리 - 삭제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48" y="1152475"/>
            <a:ext cx="5428703" cy="3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누락 데이터 처리 - 치환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누락 데이터가 NaN으로 표시되지 </a:t>
            </a:r>
            <a:r>
              <a:rPr b="1" lang="ko"/>
              <a:t>않은 </a:t>
            </a:r>
            <a:r>
              <a:rPr lang="ko"/>
              <a:t>경우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0</a:t>
            </a:r>
            <a:r>
              <a:rPr lang="ko"/>
              <a:t>이나 </a:t>
            </a:r>
            <a:r>
              <a:rPr b="1" lang="ko"/>
              <a:t>‘-’</a:t>
            </a:r>
            <a:r>
              <a:rPr lang="ko"/>
              <a:t>, </a:t>
            </a:r>
            <a:r>
              <a:rPr b="1" lang="ko"/>
              <a:t>‘?’</a:t>
            </a:r>
            <a:r>
              <a:rPr lang="ko"/>
              <a:t>와 같은 값으로 누락 데이터가 표시되어 있는 경우 </a:t>
            </a:r>
            <a:r>
              <a:rPr lang="ko">
                <a:solidFill>
                  <a:srgbClr val="0000FF"/>
                </a:solidFill>
              </a:rPr>
              <a:t>replace() </a:t>
            </a:r>
            <a:r>
              <a:rPr lang="ko"/>
              <a:t>메소드를 활용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df.</a:t>
            </a:r>
            <a:r>
              <a:rPr lang="ko">
                <a:solidFill>
                  <a:srgbClr val="0000FF"/>
                </a:solidFill>
              </a:rPr>
              <a:t>replace</a:t>
            </a:r>
            <a:r>
              <a:rPr lang="ko"/>
              <a:t>(‘?’, np.nan, inplace=True)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938" y="1152475"/>
            <a:ext cx="4902125" cy="5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