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72" r:id="rId7"/>
    <p:sldId id="262" r:id="rId8"/>
    <p:sldId id="263" r:id="rId9"/>
    <p:sldId id="264" r:id="rId10"/>
    <p:sldId id="265" r:id="rId11"/>
    <p:sldId id="266" r:id="rId12"/>
    <p:sldId id="267" r:id="rId13"/>
    <p:sldId id="268" r:id="rId14"/>
    <p:sldId id="269" r:id="rId15"/>
    <p:sldId id="270" r:id="rId16"/>
    <p:sldId id="273"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6B763D-95E6-422B-814E-023B33EDC42C}" type="datetimeFigureOut">
              <a:rPr lang="en-US" smtClean="0"/>
              <a:t>7/6/2020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3E0260E-F5D3-4843-83A0-9D3CDB6DBBD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6B763D-95E6-422B-814E-023B33EDC42C}" type="datetimeFigureOut">
              <a:rPr lang="en-US" smtClean="0"/>
              <a:t>7/6/2020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6B763D-95E6-422B-814E-023B33EDC42C}" type="datetimeFigureOut">
              <a:rPr lang="en-US" smtClean="0"/>
              <a:t>7/6/2020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6B763D-95E6-422B-814E-023B33EDC42C}" type="datetimeFigureOut">
              <a:rPr lang="en-US" smtClean="0"/>
              <a:t>7/6/2020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6B763D-95E6-422B-814E-023B33EDC42C}" type="datetimeFigureOut">
              <a:rPr lang="en-US" smtClean="0"/>
              <a:t>7/6/2020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260E-F5D3-4843-83A0-9D3CDB6DBBD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6B763D-95E6-422B-814E-023B33EDC42C}" type="datetimeFigureOut">
              <a:rPr lang="en-US" smtClean="0"/>
              <a:t>7/6/2020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6B763D-95E6-422B-814E-023B33EDC42C}" type="datetimeFigureOut">
              <a:rPr lang="en-US" smtClean="0"/>
              <a:t>7/6/2020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6B763D-95E6-422B-814E-023B33EDC42C}" type="datetimeFigureOut">
              <a:rPr lang="en-US" smtClean="0"/>
              <a:t>7/6/2020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B763D-95E6-422B-814E-023B33EDC42C}" type="datetimeFigureOut">
              <a:rPr lang="en-US" smtClean="0"/>
              <a:t>7/6/2020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6B763D-95E6-422B-814E-023B33EDC42C}" type="datetimeFigureOut">
              <a:rPr lang="en-US" smtClean="0"/>
              <a:t>7/6/2020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260E-F5D3-4843-83A0-9D3CDB6DBB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6B763D-95E6-422B-814E-023B33EDC42C}" type="datetimeFigureOut">
              <a:rPr lang="en-US" smtClean="0"/>
              <a:t>7/6/2020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3E0260E-F5D3-4843-83A0-9D3CDB6DBBD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6B763D-95E6-422B-814E-023B33EDC42C}" type="datetimeFigureOut">
              <a:rPr lang="en-US" smtClean="0"/>
              <a:t>7/6/2020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E0260E-F5D3-4843-83A0-9D3CDB6DBBD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NATURALISM </a:t>
            </a:r>
            <a:r>
              <a:rPr lang="en-IN" dirty="0" smtClean="0"/>
              <a:t>IN EDUCATION</a:t>
            </a:r>
            <a:br>
              <a:rPr lang="en-IN" dirty="0" smtClean="0"/>
            </a:br>
            <a:r>
              <a:rPr lang="en-IN" dirty="0" smtClean="0"/>
              <a:t>M.Ed. Second semester</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Dr. Shalini Devi</a:t>
            </a:r>
          </a:p>
          <a:p>
            <a:r>
              <a:rPr lang="en-IN" dirty="0" smtClean="0"/>
              <a:t>Assistant. Prof. in education for teaching of Psychology</a:t>
            </a:r>
          </a:p>
          <a:p>
            <a:r>
              <a:rPr lang="en-IN" dirty="0" smtClean="0"/>
              <a:t>Dr. G.D. DAV College of education for </a:t>
            </a:r>
            <a:r>
              <a:rPr lang="en-IN" dirty="0" smtClean="0"/>
              <a:t> women</a:t>
            </a:r>
            <a:r>
              <a:rPr lang="en-IN" dirty="0" smtClean="0"/>
              <a:t>, Karnal</a:t>
            </a:r>
          </a:p>
          <a:p>
            <a:r>
              <a:rPr lang="en-IN" dirty="0" smtClean="0"/>
              <a:t>Email. shalinidevgan4444@gmail.com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smtClean="0"/>
              <a:t>NATURALISM</a:t>
            </a:r>
            <a:r>
              <a:rPr lang="en-IN" dirty="0" smtClean="0"/>
              <a:t> </a:t>
            </a:r>
            <a:r>
              <a:rPr lang="en-IN" dirty="0" smtClean="0"/>
              <a:t>AND METHODS OF TEACHING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methods of teaching, naturalism is a revolt against the old, traditional and bookish system of education. It, therefore, attaches no importance to formal schools and textbooks as these hinder the natural development of children. It condemns note-learning and encourages learning by doing. They emphasise auto-education and self-development, and learning through personal experience of the child</a:t>
            </a:r>
            <a:r>
              <a:rPr lang="en-IN" dirty="0" smtClean="0"/>
              <a:t>.</a:t>
            </a:r>
            <a:r>
              <a:rPr lang="en-IN" dirty="0" smtClean="0"/>
              <a:t> </a:t>
            </a:r>
            <a:endParaRPr lang="en-IN" dirty="0" smtClean="0"/>
          </a:p>
          <a:p>
            <a:r>
              <a:rPr lang="en-IN" dirty="0" smtClean="0"/>
              <a:t>The </a:t>
            </a:r>
            <a:r>
              <a:rPr lang="en-IN" dirty="0" smtClean="0"/>
              <a:t>naturalists say that there are two methods of teaching — the positive and the negative. When systematic and sustained efforts are made to impose knowledge on the child without considering his interests and aptitudes, it is called positive method of teaching.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NATURALISM </a:t>
            </a:r>
            <a:r>
              <a:rPr lang="en-IN" dirty="0" smtClean="0"/>
              <a:t>AND TEACHER</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educator should not interfere in the natural development of the child. He should not impose ideals or ideas on him. He is only to help the child in the discovery of truth. He should a have critical and scientific bent of mind and supreme reverence for truth. The educator must see that the child develops freely. He should not make an artificial effort to educate the child</a:t>
            </a:r>
            <a:r>
              <a:rPr lang="en-IN" dirty="0" smtClean="0"/>
              <a:t>.</a:t>
            </a:r>
          </a:p>
          <a:p>
            <a:r>
              <a:rPr lang="en-IN" dirty="0" smtClean="0"/>
              <a:t>The role of the educator is that of a friend, philosopher and guide. Such a role of the teacher is advocated by all the modern educators and in all the modern methods of teaching. Rousseau, Fichte, Montessori and Ross are in favour of non-intervention of the teacher in the education of the child.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NATURALISM </a:t>
            </a:r>
            <a:r>
              <a:rPr lang="en-IN" dirty="0" smtClean="0"/>
              <a:t>AND DISCIPLINE</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For harmonious development of the child, he should be given freedom to plan his own activities. But this freedom means individual freedom and not social freedom. To regulate the school society, government is required, but it must be self-government. Naturalists have no faith in discipline based on external force. They condemn corporal punishment as it represses the impulses and instincts of the children</a:t>
            </a:r>
            <a:r>
              <a:rPr lang="en-IN" dirty="0" smtClean="0"/>
              <a:t>.</a:t>
            </a:r>
          </a:p>
          <a:p>
            <a:r>
              <a:rPr lang="en-IN" dirty="0" smtClean="0"/>
              <a:t>Rousseau is of the opinion that children should never be punished for their wrong deeds. Nature spares none. Every action is inevitably followed by its natural consequences. All immoral or undesirable actions will result in unpleasant consequences and these </a:t>
            </a:r>
            <a:r>
              <a:rPr lang="en-IN" dirty="0" err="1" smtClean="0"/>
              <a:t>unfavorable</a:t>
            </a:r>
            <a:r>
              <a:rPr lang="en-IN" dirty="0" smtClean="0"/>
              <a:t> results will make the individual avoid the repetition of such actions in future. Herbert Spencer also supports the doctrine of natural discipline.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NATURALISM </a:t>
            </a:r>
            <a:r>
              <a:rPr lang="en-IN" dirty="0" smtClean="0"/>
              <a:t>AND SCHOOL</a:t>
            </a:r>
            <a:endParaRPr lang="en-IN" dirty="0"/>
          </a:p>
        </p:txBody>
      </p:sp>
      <p:sp>
        <p:nvSpPr>
          <p:cNvPr id="3" name="Content Placeholder 2"/>
          <p:cNvSpPr>
            <a:spLocks noGrp="1"/>
          </p:cNvSpPr>
          <p:nvPr>
            <p:ph idx="1"/>
          </p:nvPr>
        </p:nvSpPr>
        <p:spPr/>
        <p:txBody>
          <a:bodyPr/>
          <a:lstStyle/>
          <a:p>
            <a:pPr fontAlgn="base"/>
            <a:r>
              <a:rPr lang="en-IN" dirty="0" smtClean="0"/>
              <a:t>1. Nature is the best school.</a:t>
            </a:r>
          </a:p>
          <a:p>
            <a:pPr fontAlgn="base"/>
            <a:r>
              <a:rPr lang="en-IN" dirty="0" smtClean="0"/>
              <a:t>2. School should be a natural and spontaneous field for undertaking free activities by children.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DEMERITS OF NATURALISM  </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smtClean="0"/>
              <a:t>1. Naturalism has its own limitations and disadvantages. It altogether ignores the spiritual and moral aspects of human nature. It totally neglects the moral development of the child.</a:t>
            </a:r>
          </a:p>
          <a:p>
            <a:pPr fontAlgn="base"/>
            <a:r>
              <a:rPr lang="en-IN" dirty="0" smtClean="0"/>
              <a:t>2. Naturalism takes into account only the present needs of the child and ignores his future needs and the ultimate goals and purposes of man’s life.</a:t>
            </a:r>
          </a:p>
          <a:p>
            <a:pPr fontAlgn="base"/>
            <a:r>
              <a:rPr lang="en-IN" dirty="0" smtClean="0"/>
              <a:t>3. Naturalism leaves the child purely to the discipline of natural consequences which, often, involves grave risks.</a:t>
            </a:r>
          </a:p>
          <a:p>
            <a:pPr fontAlgn="base"/>
            <a:r>
              <a:rPr lang="en-IN" dirty="0" smtClean="0"/>
              <a:t>4. Naturalism throws the teacher with superior knowledge and experience into the background. He takes secondary position in the educative process.</a:t>
            </a:r>
          </a:p>
          <a:p>
            <a:pPr fontAlgn="base"/>
            <a:r>
              <a:rPr lang="en-IN" dirty="0" smtClean="0"/>
              <a:t>5. Naturalism allows complete freedom to the child from the very start of his life, even when he has no yet learnt the right use of freedom. This is no doubt a very risky </a:t>
            </a:r>
            <a:r>
              <a:rPr lang="en-IN" dirty="0" smtClean="0"/>
              <a:t>experiment. </a:t>
            </a:r>
            <a:r>
              <a:rPr lang="en-IN" dirty="0" smtClean="0"/>
              <a:t>In the early state of life some guidance is necessary.</a:t>
            </a:r>
          </a:p>
          <a:p>
            <a:pPr fontAlgn="base"/>
            <a:r>
              <a:rPr lang="en-IN" dirty="0" smtClean="0"/>
              <a:t>6. Naturalism attaches too much importance to the animal nature of man — his instincts, impulses and emotions, and completely ignores the spiritual and cultural values of life.</a:t>
            </a:r>
          </a:p>
          <a:p>
            <a:pPr fontAlgn="base"/>
            <a:r>
              <a:rPr lang="en-IN" dirty="0" smtClean="0"/>
              <a:t>7. Naturalism gives too much emphasis on the heredity of the child and neglects the influence of environment on “raw” nature.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MERITS </a:t>
            </a:r>
            <a:r>
              <a:rPr lang="en-IN" dirty="0" smtClean="0"/>
              <a:t>OF NATURALISM </a:t>
            </a:r>
            <a:endParaRPr lang="en-IN" dirty="0"/>
          </a:p>
        </p:txBody>
      </p:sp>
      <p:sp>
        <p:nvSpPr>
          <p:cNvPr id="3" name="Content Placeholder 2"/>
          <p:cNvSpPr>
            <a:spLocks noGrp="1"/>
          </p:cNvSpPr>
          <p:nvPr>
            <p:ph idx="1"/>
          </p:nvPr>
        </p:nvSpPr>
        <p:spPr/>
        <p:txBody>
          <a:bodyPr/>
          <a:lstStyle/>
          <a:p>
            <a:r>
              <a:rPr lang="en-IN" dirty="0" smtClean="0"/>
              <a:t>Development of child psychology</a:t>
            </a:r>
          </a:p>
          <a:p>
            <a:r>
              <a:rPr lang="en-IN" dirty="0" smtClean="0"/>
              <a:t>Scientific study of society and sociology</a:t>
            </a:r>
          </a:p>
          <a:p>
            <a:r>
              <a:rPr lang="en-IN" dirty="0" smtClean="0"/>
              <a:t>Emphasis on experience centred curriculum</a:t>
            </a:r>
          </a:p>
          <a:p>
            <a:r>
              <a:rPr lang="en-IN" dirty="0" smtClean="0"/>
              <a:t>Important contribution in the field of methods of teaching</a:t>
            </a:r>
          </a:p>
          <a:p>
            <a:r>
              <a:rPr lang="en-IN" dirty="0" smtClean="0"/>
              <a:t>Opposition of repression inn the field of discipline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
            </a:r>
            <a:br>
              <a:rPr lang="en-IN" b="1" dirty="0" smtClean="0"/>
            </a:br>
            <a:r>
              <a:rPr lang="en-IN" b="1" dirty="0" smtClean="0"/>
              <a:t/>
            </a:r>
            <a:br>
              <a:rPr lang="en-IN" b="1" dirty="0" smtClean="0"/>
            </a:br>
            <a:r>
              <a:rPr lang="en-IN" b="1" dirty="0" smtClean="0"/>
              <a:t>REFERENCES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err="1" smtClean="0"/>
              <a:t>Broundy</a:t>
            </a:r>
            <a:r>
              <a:rPr lang="en-IN" dirty="0" smtClean="0"/>
              <a:t>, Harry S., Building a Philosophy of Education. Englewood Cliffs, N.J. : Prentice-Hall, Inc., 1961..</a:t>
            </a:r>
          </a:p>
          <a:p>
            <a:pPr fontAlgn="base"/>
            <a:r>
              <a:rPr lang="en-IN" dirty="0" smtClean="0"/>
              <a:t>Herbart</a:t>
            </a:r>
            <a:r>
              <a:rPr lang="en-IN" dirty="0" smtClean="0"/>
              <a:t>, J.F., The Science of Education. Boston : </a:t>
            </a:r>
            <a:r>
              <a:rPr lang="en-IN" dirty="0" err="1" smtClean="0"/>
              <a:t>D.C.Heath</a:t>
            </a:r>
            <a:r>
              <a:rPr lang="en-IN" dirty="0" smtClean="0"/>
              <a:t> &amp; Company, </a:t>
            </a:r>
            <a:r>
              <a:rPr lang="en-IN" dirty="0" smtClean="0"/>
              <a:t>1902.</a:t>
            </a:r>
          </a:p>
          <a:p>
            <a:pPr fontAlgn="base"/>
            <a:r>
              <a:rPr lang="en-IN" dirty="0" smtClean="0"/>
              <a:t>Weber</a:t>
            </a:r>
            <a:r>
              <a:rPr lang="en-IN" dirty="0" smtClean="0"/>
              <a:t>, Christian O., Basic Philosophies of Education. New York : Holt, Rinehart and Winston, Inc., 1960. This book, especially in chapters 11-14,.</a:t>
            </a:r>
          </a:p>
          <a:p>
            <a:pPr fontAlgn="base"/>
            <a:r>
              <a:rPr lang="en-IN" dirty="0" err="1" smtClean="0"/>
              <a:t>Broudy</a:t>
            </a:r>
            <a:r>
              <a:rPr lang="en-IN" dirty="0" smtClean="0"/>
              <a:t>, Harry S., Building a Philosophy of Education. Englewood Cliffs, N.J. Prentice-Hall, Inc., 1961</a:t>
            </a:r>
            <a:r>
              <a:rPr lang="en-IN" dirty="0" smtClean="0"/>
              <a:t>..</a:t>
            </a:r>
            <a:endParaRPr lang="en-IN" dirty="0" smtClean="0"/>
          </a:p>
          <a:p>
            <a:pPr fontAlgn="base"/>
            <a:r>
              <a:rPr lang="en-IN" dirty="0" smtClean="0"/>
              <a:t>John Dewey, “Reconstruction in Philosophy,” p-38. London, University of London Press Ltd. 1921.</a:t>
            </a:r>
          </a:p>
          <a:p>
            <a:pPr fontAlgn="base"/>
            <a:r>
              <a:rPr lang="en-IN" dirty="0" smtClean="0"/>
              <a:t>John Locke, “An Essay Concerning Human Understanding 1960, Introduction.</a:t>
            </a:r>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r>
              <a:rPr lang="en-IN" sz="8000" dirty="0" smtClean="0"/>
              <a:t>THANK YOU</a:t>
            </a:r>
            <a:endParaRPr lang="en-IN"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MEANING OF NATURALISM</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Naturalism is a philosophical doctrine. It is opposed to idealism in its interpretation of reality.</a:t>
            </a:r>
          </a:p>
          <a:p>
            <a:pPr fontAlgn="base"/>
            <a:r>
              <a:rPr lang="en-IN" dirty="0"/>
              <a:t>Naturalism is concerned with “natural self” or “real self”. It contends that the ultimate reality is matter, and not mind or spirit.</a:t>
            </a:r>
          </a:p>
          <a:p>
            <a:pPr fontAlgn="base"/>
            <a:r>
              <a:rPr lang="en-IN" dirty="0"/>
              <a:t>Naturalism does not believe in spiritualism. It denies the existence of a spiritual universe — the universe of ideas and values.</a:t>
            </a:r>
          </a:p>
          <a:p>
            <a:pPr fontAlgn="base"/>
            <a:r>
              <a:rPr lang="en-IN" dirty="0"/>
              <a:t>According to naturalism, the material world is the only real world. It is the only reality. This material world is being governed by a system of natural laws and the man, who is the creation of the material world, must submit to them. The naturalists have regard for actual facts, actual situations and realities. For them nature is everything. It is the whole reality.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 OF NATURALISM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“Naturalism is system whose silent characteristic is the exclusion of whatever is spiritual or indeed whatever is transcendental experience from our philosophy of nature and man.”                                                   		 </a:t>
            </a:r>
            <a:r>
              <a:rPr lang="en-IN" b="1" dirty="0" smtClean="0"/>
              <a:t>Joyce</a:t>
            </a:r>
          </a:p>
          <a:p>
            <a:r>
              <a:rPr lang="en-IN" dirty="0" smtClean="0"/>
              <a:t>Naturalism is not science but an assertion about science. More specifically it is the assertion that scientific knowledge is final, leaving no room for extra-scientific or philosophical knowledge    	 		</a:t>
            </a:r>
            <a:r>
              <a:rPr lang="en-IN" b="1" dirty="0" smtClean="0"/>
              <a:t>R.B. Perry</a:t>
            </a:r>
          </a:p>
          <a:p>
            <a:r>
              <a:rPr lang="en-IN" dirty="0" smtClean="0"/>
              <a:t>Naturalism….. Is a term usually applied in educational theory of systems of training that are not dependent on schools and books but on actual life of the educated.              							</a:t>
            </a:r>
            <a:r>
              <a:rPr lang="en-IN" b="1" dirty="0" smtClean="0"/>
              <a:t>J.S</a:t>
            </a:r>
            <a:r>
              <a:rPr lang="en-IN" b="1" dirty="0" smtClean="0"/>
              <a:t>. Ross</a:t>
            </a:r>
            <a:endParaRPr lang="en-IN" b="1"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FORMS OF NATURALISM</a:t>
            </a:r>
            <a:endParaRPr lang="en-IN" dirty="0"/>
          </a:p>
        </p:txBody>
      </p:sp>
      <p:sp>
        <p:nvSpPr>
          <p:cNvPr id="3" name="Content Placeholder 2"/>
          <p:cNvSpPr>
            <a:spLocks noGrp="1"/>
          </p:cNvSpPr>
          <p:nvPr>
            <p:ph idx="1"/>
          </p:nvPr>
        </p:nvSpPr>
        <p:spPr/>
        <p:txBody>
          <a:bodyPr>
            <a:normAutofit fontScale="92500"/>
          </a:bodyPr>
          <a:lstStyle/>
          <a:p>
            <a:r>
              <a:rPr lang="en-IN" b="1" dirty="0" smtClean="0"/>
              <a:t> Physical </a:t>
            </a:r>
            <a:r>
              <a:rPr lang="en-IN" b="1" dirty="0" smtClean="0"/>
              <a:t>Naturalism </a:t>
            </a:r>
            <a:r>
              <a:rPr lang="en-IN" dirty="0" smtClean="0"/>
              <a:t>It is also known as material naturalism. This type of naturalism lays emphasis purely on physical nature. It believes only in the reality of material objects and the laws of mass and motion</a:t>
            </a:r>
            <a:r>
              <a:rPr lang="en-IN" dirty="0" smtClean="0"/>
              <a:t>.</a:t>
            </a:r>
          </a:p>
          <a:p>
            <a:r>
              <a:rPr lang="en-IN" b="1" dirty="0" smtClean="0"/>
              <a:t>Biological </a:t>
            </a:r>
            <a:r>
              <a:rPr lang="en-IN" b="1" dirty="0" smtClean="0"/>
              <a:t>Naturalism </a:t>
            </a:r>
            <a:r>
              <a:rPr lang="en-IN" dirty="0" smtClean="0"/>
              <a:t>Darwin (1809-1882) and Lamarck (1744-1829) are the greatest exponents of ‘biological naturalism’. It derives its data and first principles from the biological rather than the physical sciences. With a great faith in biological evolution, it accepts man as the highest form of living organism in the evolutionary process</a:t>
            </a:r>
            <a:r>
              <a:rPr lang="en-IN" dirty="0" smtClean="0"/>
              <a:t>.</a:t>
            </a:r>
          </a:p>
          <a:p>
            <a:r>
              <a:rPr lang="en-IN" b="1" dirty="0" smtClean="0"/>
              <a:t>Mechanical </a:t>
            </a:r>
            <a:r>
              <a:rPr lang="en-IN" b="1" dirty="0" smtClean="0"/>
              <a:t>Naturalism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t>FUNDAMENTAL PRINCIPLES OF </a:t>
            </a:r>
            <a:r>
              <a:rPr lang="en-IN" sz="4000" dirty="0" smtClean="0"/>
              <a:t>NATURALISM</a:t>
            </a:r>
            <a:endParaRPr lang="en-IN" sz="4000" dirty="0"/>
          </a:p>
        </p:txBody>
      </p:sp>
      <p:sp>
        <p:nvSpPr>
          <p:cNvPr id="3" name="Content Placeholder 2"/>
          <p:cNvSpPr>
            <a:spLocks noGrp="1"/>
          </p:cNvSpPr>
          <p:nvPr>
            <p:ph idx="1"/>
          </p:nvPr>
        </p:nvSpPr>
        <p:spPr/>
        <p:txBody>
          <a:bodyPr/>
          <a:lstStyle/>
          <a:p>
            <a:pPr fontAlgn="base"/>
            <a:r>
              <a:rPr lang="en-IN" dirty="0" smtClean="0"/>
              <a:t>1. Nature is the final reality. All things originated from matter, all are ultimately to be reduced to matter. Matter takes different forms.</a:t>
            </a:r>
          </a:p>
          <a:p>
            <a:pPr fontAlgn="base"/>
            <a:r>
              <a:rPr lang="en-IN" dirty="0" smtClean="0"/>
              <a:t>2. Mind is the brain functioning and brain is matter.</a:t>
            </a:r>
          </a:p>
          <a:p>
            <a:pPr fontAlgn="base"/>
            <a:r>
              <a:rPr lang="en-IN" dirty="0" smtClean="0"/>
              <a:t>3. All types of mental activities – imagination, thinking, reasoning etc.  are the functions of the brain.</a:t>
            </a:r>
          </a:p>
          <a:p>
            <a:pPr fontAlgn="base"/>
            <a:r>
              <a:rPr lang="en-IN" dirty="0" smtClean="0"/>
              <a:t>4. The entire universe is governed by the laws of nature which are unchangeable Science reveals the mysteries of nature; hence only that knowledge is true that is derived from science.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IN" dirty="0" smtClean="0"/>
              <a:t>5. There is no God or Spirit. Therefore, there is no religion. There are no higher or eternal values. There is no spiritual goal or ideal of human life. Man himself creates values in interaction with the environment in which he is placed.</a:t>
            </a:r>
          </a:p>
          <a:p>
            <a:pPr fontAlgn="base"/>
            <a:r>
              <a:rPr lang="en-IN" dirty="0" smtClean="0"/>
              <a:t>6. “Follow Nature” is the greatest slogan of naturalism in education. Natural development of the child, the naturalists believe, takes place in the natural environment rather than in artificially designed atmosphere of the school. In the field of education “Nature” is used in two senses – one conveying the physical nature and second the “nature of the child” i.e., tendencies, impulses, instincts of the child with which he is born</a:t>
            </a:r>
            <a:r>
              <a:rPr lang="en-IN" dirty="0" smtClean="0"/>
              <a:t>.</a:t>
            </a:r>
            <a:r>
              <a:rPr lang="en-IN" dirty="0" smtClean="0"/>
              <a:t> </a:t>
            </a:r>
            <a:endParaRPr lang="en-IN" dirty="0" smtClean="0"/>
          </a:p>
          <a:p>
            <a:pPr fontAlgn="base"/>
            <a:r>
              <a:rPr lang="en-IN" dirty="0" smtClean="0"/>
              <a:t>7</a:t>
            </a:r>
            <a:r>
              <a:rPr lang="en-IN" dirty="0" smtClean="0"/>
              <a:t>. The child occupies the central position in the educative process. The child should be educated according to his nature</a:t>
            </a:r>
            <a:r>
              <a:rPr lang="en-IN" dirty="0" smtClean="0"/>
              <a:t>.</a:t>
            </a:r>
          </a:p>
          <a:p>
            <a:pPr fontAlgn="base"/>
            <a:r>
              <a:rPr lang="en-IN" dirty="0" smtClean="0"/>
              <a:t> 8. </a:t>
            </a:r>
            <a:r>
              <a:rPr lang="en-IN" dirty="0" smtClean="0"/>
              <a:t>Senses are the gateways of knowledge. Real knowledge comes through the senses and, therefore, the sensory experiences should be provided for effective learning.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400" dirty="0" smtClean="0"/>
              <a:t>CHARACTERISTICS OF </a:t>
            </a:r>
            <a:r>
              <a:rPr lang="en-IN" sz="4400" dirty="0" smtClean="0"/>
              <a:t>NATURALISTIC EDUCATION</a:t>
            </a:r>
            <a:endParaRPr lang="en-IN" sz="4400" dirty="0"/>
          </a:p>
        </p:txBody>
      </p:sp>
      <p:sp>
        <p:nvSpPr>
          <p:cNvPr id="3" name="Content Placeholder 2"/>
          <p:cNvSpPr>
            <a:spLocks noGrp="1"/>
          </p:cNvSpPr>
          <p:nvPr>
            <p:ph idx="1"/>
          </p:nvPr>
        </p:nvSpPr>
        <p:spPr/>
        <p:txBody>
          <a:bodyPr/>
          <a:lstStyle/>
          <a:p>
            <a:r>
              <a:rPr lang="en-IN" dirty="0" smtClean="0"/>
              <a:t>Back to nature</a:t>
            </a:r>
          </a:p>
          <a:p>
            <a:r>
              <a:rPr lang="en-IN" dirty="0" smtClean="0"/>
              <a:t>Opposition of bookish knowledge</a:t>
            </a:r>
          </a:p>
          <a:p>
            <a:r>
              <a:rPr lang="en-IN" dirty="0" smtClean="0"/>
              <a:t>Progressive</a:t>
            </a:r>
          </a:p>
          <a:p>
            <a:r>
              <a:rPr lang="en-IN" dirty="0" smtClean="0"/>
              <a:t>Negative education</a:t>
            </a:r>
          </a:p>
          <a:p>
            <a:r>
              <a:rPr lang="en-IN" dirty="0" smtClean="0"/>
              <a:t>Central position of the child</a:t>
            </a:r>
          </a:p>
          <a:p>
            <a:r>
              <a:rPr lang="en-IN" dirty="0" smtClean="0"/>
              <a:t>Freedom of the child</a:t>
            </a:r>
          </a:p>
          <a:p>
            <a:r>
              <a:rPr lang="en-IN" dirty="0" smtClean="0"/>
              <a:t>Emphasis on the training of senses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900" dirty="0" smtClean="0"/>
              <a:t>NATURALISM</a:t>
            </a:r>
            <a:r>
              <a:rPr lang="en-IN" dirty="0" smtClean="0"/>
              <a:t> </a:t>
            </a:r>
            <a:r>
              <a:rPr lang="en-IN" dirty="0" smtClean="0"/>
              <a:t>AND AIMS OF EDUCATION</a:t>
            </a:r>
            <a:endParaRPr lang="en-IN" dirty="0"/>
          </a:p>
        </p:txBody>
      </p:sp>
      <p:sp>
        <p:nvSpPr>
          <p:cNvPr id="3" name="Content Placeholder 2"/>
          <p:cNvSpPr>
            <a:spLocks noGrp="1"/>
          </p:cNvSpPr>
          <p:nvPr>
            <p:ph idx="1"/>
          </p:nvPr>
        </p:nvSpPr>
        <p:spPr/>
        <p:txBody>
          <a:bodyPr/>
          <a:lstStyle/>
          <a:p>
            <a:r>
              <a:rPr lang="en-IN" dirty="0" smtClean="0"/>
              <a:t>To perfect human machines</a:t>
            </a:r>
          </a:p>
          <a:p>
            <a:r>
              <a:rPr lang="en-IN" dirty="0" smtClean="0"/>
              <a:t>Attainment of present and future happiness</a:t>
            </a:r>
          </a:p>
          <a:p>
            <a:r>
              <a:rPr lang="en-IN" dirty="0" smtClean="0"/>
              <a:t>Preparing for the struggle for the existence</a:t>
            </a:r>
          </a:p>
          <a:p>
            <a:r>
              <a:rPr lang="en-IN" dirty="0" smtClean="0"/>
              <a:t>Adaptation to environment</a:t>
            </a:r>
          </a:p>
          <a:p>
            <a:r>
              <a:rPr lang="en-IN" dirty="0" smtClean="0"/>
              <a:t>Improvement of racial gains</a:t>
            </a:r>
          </a:p>
          <a:p>
            <a:r>
              <a:rPr lang="en-IN" dirty="0" smtClean="0"/>
              <a:t>Natural development</a:t>
            </a:r>
          </a:p>
          <a:p>
            <a:r>
              <a:rPr lang="en-IN" dirty="0" smtClean="0"/>
              <a:t>Autonomous development of individuality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NATURALISM </a:t>
            </a:r>
            <a:r>
              <a:rPr lang="en-IN" dirty="0" smtClean="0"/>
              <a:t>AND CURRICULUM</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naturalistic aims of education are reflected in its curriculum. The naturalists strongly advocate inclusion of natural sciences — such as physics, chemistry, zoology, botany — in the curriculum. As regards language and mathematics they opine that only such knowledge of these subjects should be acquired as is essential for scientific studies. They also want that the pupil should not be plunged into poetry and literature</a:t>
            </a:r>
            <a:r>
              <a:rPr lang="en-IN" dirty="0" smtClean="0"/>
              <a:t>.</a:t>
            </a:r>
          </a:p>
          <a:p>
            <a:r>
              <a:rPr lang="en-IN" dirty="0" smtClean="0"/>
              <a:t>Naturalism does not attach much importance to spiritualism or religion in the curriculum. At the same time it does not include music and painting in the curriculum</a:t>
            </a:r>
            <a:r>
              <a:rPr lang="en-IN" dirty="0" smtClean="0"/>
              <a:t>.</a:t>
            </a:r>
          </a:p>
          <a:p>
            <a:r>
              <a:rPr lang="en-IN" dirty="0" smtClean="0"/>
              <a:t>The naturalists differ in their opinion in respect of curriculum. Comenius wanted that all subjects should be taught to all men. But Locke did not agree with this view, and said it is not possible to teach all subjects to all. Hence only those subjects should be taught which are necessary. Spencer advocates that only those subjects should be included in the curriculum which minister to self-preservation as it is the first law of life.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363</TotalTime>
  <Words>1506</Words>
  <Application>Microsoft Office PowerPoint</Application>
  <PresentationFormat>On-screen Show (4:3)</PresentationFormat>
  <Paragraphs>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NATURALISM IN EDUCATION M.Ed. Second semester</vt:lpstr>
      <vt:lpstr>MEANING OF NATURALISM</vt:lpstr>
      <vt:lpstr>DEFINITIONS OF NATURALISM</vt:lpstr>
      <vt:lpstr>FORMS OF NATURALISM</vt:lpstr>
      <vt:lpstr>FUNDAMENTAL PRINCIPLES OF NATURALISM</vt:lpstr>
      <vt:lpstr>Slide 6</vt:lpstr>
      <vt:lpstr>CHARACTERISTICS OF NATURALISTIC EDUCATION</vt:lpstr>
      <vt:lpstr>NATURALISM AND AIMS OF EDUCATION</vt:lpstr>
      <vt:lpstr>NATURALISM AND CURRICULUM</vt:lpstr>
      <vt:lpstr>NATURALISM AND METHODS OF TEACHING</vt:lpstr>
      <vt:lpstr>NATURALISM AND TEACHER</vt:lpstr>
      <vt:lpstr>NATURALISM AND DISCIPLINE</vt:lpstr>
      <vt:lpstr>NATURALISM AND SCHOOL</vt:lpstr>
      <vt:lpstr>DEMERITS OF NATURALISM  </vt:lpstr>
      <vt:lpstr>MERITS OF NATURALISM </vt:lpstr>
      <vt:lpstr>  REFERENCES </vt:lpstr>
      <vt:lpstr>Slide 17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NATURALISM IN EDUCATION M.Ed. Second semester</dc:title>
  <dc:creator>Shalini Devgan</dc:creator>
  <cp:lastModifiedBy>Shalini Devgan</cp:lastModifiedBy>
  <cp:revision>30</cp:revision>
  <dcterms:created xsi:type="dcterms:W3CDTF">2020-07-06T08:05:19Z</dcterms:created>
  <dcterms:modified xsi:type="dcterms:W3CDTF">2020-07-06T14:08:57Z</dcterms:modified>
</cp:coreProperties>
</file>